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11" r:id="rId3"/>
    <p:sldId id="312" r:id="rId4"/>
    <p:sldId id="296" r:id="rId5"/>
    <p:sldId id="298" r:id="rId6"/>
    <p:sldId id="299" r:id="rId7"/>
    <p:sldId id="300" r:id="rId8"/>
    <p:sldId id="301" r:id="rId9"/>
    <p:sldId id="302" r:id="rId10"/>
    <p:sldId id="303" r:id="rId11"/>
    <p:sldId id="304" r:id="rId12"/>
    <p:sldId id="306" r:id="rId13"/>
    <p:sldId id="307" r:id="rId14"/>
    <p:sldId id="309" r:id="rId15"/>
    <p:sldId id="310"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3148" autoAdjust="0"/>
  </p:normalViewPr>
  <p:slideViewPr>
    <p:cSldViewPr snapToGrid="0">
      <p:cViewPr varScale="1">
        <p:scale>
          <a:sx n="73" d="100"/>
          <a:sy n="73"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F867A2C-93C7-458C-8EDB-94CB365715D2}" type="datetimeFigureOut">
              <a:rPr lang="en-US" smtClean="0"/>
              <a:t>3/12/2020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5E7EEB7-7186-499B-A38B-1AAFFAA2C1F2}" type="slidenum">
              <a:rPr lang="en-US" smtClean="0"/>
              <a:t>‹#›</a:t>
            </a:fld>
            <a:endParaRPr lang="en-US"/>
          </a:p>
        </p:txBody>
      </p:sp>
    </p:spTree>
    <p:extLst>
      <p:ext uri="{BB962C8B-B14F-4D97-AF65-F5344CB8AC3E}">
        <p14:creationId xmlns:p14="http://schemas.microsoft.com/office/powerpoint/2010/main" val="852559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6</a:t>
            </a:fld>
            <a:endParaRPr lang="en-GB"/>
          </a:p>
        </p:txBody>
      </p:sp>
    </p:spTree>
    <p:extLst>
      <p:ext uri="{BB962C8B-B14F-4D97-AF65-F5344CB8AC3E}">
        <p14:creationId xmlns:p14="http://schemas.microsoft.com/office/powerpoint/2010/main" val="403720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15</a:t>
            </a:fld>
            <a:endParaRPr lang="en-GB"/>
          </a:p>
        </p:txBody>
      </p:sp>
    </p:spTree>
    <p:extLst>
      <p:ext uri="{BB962C8B-B14F-4D97-AF65-F5344CB8AC3E}">
        <p14:creationId xmlns:p14="http://schemas.microsoft.com/office/powerpoint/2010/main" val="112930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7</a:t>
            </a:fld>
            <a:endParaRPr lang="en-GB"/>
          </a:p>
        </p:txBody>
      </p:sp>
    </p:spTree>
    <p:extLst>
      <p:ext uri="{BB962C8B-B14F-4D97-AF65-F5344CB8AC3E}">
        <p14:creationId xmlns:p14="http://schemas.microsoft.com/office/powerpoint/2010/main" val="4755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8</a:t>
            </a:fld>
            <a:endParaRPr lang="en-GB"/>
          </a:p>
        </p:txBody>
      </p:sp>
    </p:spTree>
    <p:extLst>
      <p:ext uri="{BB962C8B-B14F-4D97-AF65-F5344CB8AC3E}">
        <p14:creationId xmlns:p14="http://schemas.microsoft.com/office/powerpoint/2010/main" val="984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9</a:t>
            </a:fld>
            <a:endParaRPr lang="en-GB"/>
          </a:p>
        </p:txBody>
      </p:sp>
    </p:spTree>
    <p:extLst>
      <p:ext uri="{BB962C8B-B14F-4D97-AF65-F5344CB8AC3E}">
        <p14:creationId xmlns:p14="http://schemas.microsoft.com/office/powerpoint/2010/main" val="137186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10</a:t>
            </a:fld>
            <a:endParaRPr lang="en-GB"/>
          </a:p>
        </p:txBody>
      </p:sp>
    </p:spTree>
    <p:extLst>
      <p:ext uri="{BB962C8B-B14F-4D97-AF65-F5344CB8AC3E}">
        <p14:creationId xmlns:p14="http://schemas.microsoft.com/office/powerpoint/2010/main" val="13570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11</a:t>
            </a:fld>
            <a:endParaRPr lang="en-GB"/>
          </a:p>
        </p:txBody>
      </p:sp>
    </p:spTree>
    <p:extLst>
      <p:ext uri="{BB962C8B-B14F-4D97-AF65-F5344CB8AC3E}">
        <p14:creationId xmlns:p14="http://schemas.microsoft.com/office/powerpoint/2010/main" val="71227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12</a:t>
            </a:fld>
            <a:endParaRPr lang="en-GB"/>
          </a:p>
        </p:txBody>
      </p:sp>
    </p:spTree>
    <p:extLst>
      <p:ext uri="{BB962C8B-B14F-4D97-AF65-F5344CB8AC3E}">
        <p14:creationId xmlns:p14="http://schemas.microsoft.com/office/powerpoint/2010/main" val="134576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13</a:t>
            </a:fld>
            <a:endParaRPr lang="en-GB"/>
          </a:p>
        </p:txBody>
      </p:sp>
    </p:spTree>
    <p:extLst>
      <p:ext uri="{BB962C8B-B14F-4D97-AF65-F5344CB8AC3E}">
        <p14:creationId xmlns:p14="http://schemas.microsoft.com/office/powerpoint/2010/main" val="82790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14</a:t>
            </a:fld>
            <a:endParaRPr lang="en-GB"/>
          </a:p>
        </p:txBody>
      </p:sp>
    </p:spTree>
    <p:extLst>
      <p:ext uri="{BB962C8B-B14F-4D97-AF65-F5344CB8AC3E}">
        <p14:creationId xmlns:p14="http://schemas.microsoft.com/office/powerpoint/2010/main" val="423746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2119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17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5899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19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44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0573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025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275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04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9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704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10391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306445"/>
            <a:ext cx="7162800" cy="1182210"/>
          </a:xfrm>
          <a:prstGeom prst="rect">
            <a:avLst/>
          </a:prstGeom>
        </p:spPr>
      </p:pic>
      <p:sp>
        <p:nvSpPr>
          <p:cNvPr id="6" name="Title 3">
            <a:extLst>
              <a:ext uri="{FF2B5EF4-FFF2-40B4-BE49-F238E27FC236}">
                <a16:creationId xmlns:a16="http://schemas.microsoft.com/office/drawing/2014/main" xmlns="" id="{C92AB2D9-8460-49FE-A3B3-E886CB62FA3B}"/>
              </a:ext>
            </a:extLst>
          </p:cNvPr>
          <p:cNvSpPr>
            <a:spLocks noGrp="1"/>
          </p:cNvSpPr>
          <p:nvPr>
            <p:ph type="ctrTitle"/>
          </p:nvPr>
        </p:nvSpPr>
        <p:spPr>
          <a:xfrm>
            <a:off x="2212530" y="4260062"/>
            <a:ext cx="7766936" cy="1577340"/>
          </a:xfrm>
        </p:spPr>
        <p:txBody>
          <a:bodyPr>
            <a:normAutofit fontScale="90000"/>
          </a:bodyPr>
          <a:lstStyle/>
          <a:p>
            <a:pPr algn="ct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solidFill>
                  <a:srgbClr val="7030A0"/>
                </a:solidFill>
                <a:latin typeface="Traditional Arabic" panose="02020603050405020304" pitchFamily="18" charset="-78"/>
                <a:cs typeface="Traditional Arabic" panose="02020603050405020304" pitchFamily="18" charset="-78"/>
              </a:rPr>
              <a:t/>
            </a:r>
            <a:br>
              <a:rPr lang="ar-BH" sz="6600" dirty="0">
                <a:solidFill>
                  <a:srgbClr val="7030A0"/>
                </a:solidFill>
                <a:latin typeface="Traditional Arabic" panose="02020603050405020304" pitchFamily="18" charset="-78"/>
                <a:cs typeface="Traditional Arabic" panose="02020603050405020304" pitchFamily="18" charset="-78"/>
              </a:rPr>
            </a:br>
            <a:r>
              <a:rPr lang="ar-BH" sz="6600" dirty="0">
                <a:latin typeface="Traditional Arabic" panose="02020603050405020304" pitchFamily="18" charset="-78"/>
                <a:cs typeface="Traditional Arabic" panose="02020603050405020304" pitchFamily="18" charset="-78"/>
              </a:rPr>
              <a:t/>
            </a:r>
            <a:br>
              <a:rPr lang="ar-BH" sz="6600" dirty="0">
                <a:latin typeface="Traditional Arabic" panose="02020603050405020304" pitchFamily="18" charset="-78"/>
                <a:cs typeface="Traditional Arabic" panose="02020603050405020304" pitchFamily="18" charset="-78"/>
              </a:rPr>
            </a:br>
            <a:r>
              <a:rPr lang="ar-BH" sz="6600" dirty="0">
                <a:latin typeface="Traditional Arabic" panose="02020603050405020304" pitchFamily="18" charset="-78"/>
                <a:cs typeface="Traditional Arabic" panose="02020603050405020304" pitchFamily="18" charset="-78"/>
              </a:rPr>
              <a:t/>
            </a:r>
            <a:br>
              <a:rPr lang="ar-BH" sz="6600" dirty="0">
                <a:latin typeface="Traditional Arabic" panose="02020603050405020304" pitchFamily="18" charset="-78"/>
                <a:cs typeface="Traditional Arabic" panose="02020603050405020304" pitchFamily="18" charset="-78"/>
              </a:rPr>
            </a:br>
            <a:r>
              <a:rPr lang="ar-BH" sz="6600" b="1" dirty="0">
                <a:solidFill>
                  <a:srgbClr val="FF0000"/>
                </a:solidFill>
                <a:latin typeface="Traditional Arabic" panose="02020603050405020304" pitchFamily="18" charset="-78"/>
                <a:cs typeface="Traditional Arabic" panose="02020603050405020304" pitchFamily="18" charset="-78"/>
              </a:rPr>
              <a:t>القُبَّرَةُ وَابْنُهَا 1 </a:t>
            </a:r>
            <a:r>
              <a:rPr lang="en-US" sz="6600" b="1" dirty="0">
                <a:solidFill>
                  <a:srgbClr val="FF0000"/>
                </a:solidFill>
                <a:latin typeface="Traditional Arabic" panose="02020603050405020304" pitchFamily="18" charset="-78"/>
                <a:cs typeface="Traditional Arabic" panose="02020603050405020304" pitchFamily="18" charset="-78"/>
              </a:rPr>
              <a:t/>
            </a:r>
            <a:br>
              <a:rPr lang="en-US" sz="6600" b="1" dirty="0">
                <a:solidFill>
                  <a:srgbClr val="FF0000"/>
                </a:solidFill>
                <a:latin typeface="Traditional Arabic" panose="02020603050405020304" pitchFamily="18" charset="-78"/>
                <a:cs typeface="Traditional Arabic" panose="02020603050405020304" pitchFamily="18" charset="-78"/>
              </a:rPr>
            </a:br>
            <a:endParaRPr lang="ar-BH" sz="6600" b="1" dirty="0">
              <a:solidFill>
                <a:srgbClr val="0070C0"/>
              </a:solidFill>
              <a:latin typeface="Traditional Arabic" panose="02020603050405020304" pitchFamily="18" charset="-78"/>
              <a:cs typeface="Traditional Arabic" panose="02020603050405020304" pitchFamily="18" charset="-78"/>
            </a:endParaRPr>
          </a:p>
        </p:txBody>
      </p:sp>
      <p:sp>
        <p:nvSpPr>
          <p:cNvPr id="7" name="Subtitle 4">
            <a:extLst>
              <a:ext uri="{FF2B5EF4-FFF2-40B4-BE49-F238E27FC236}">
                <a16:creationId xmlns:a16="http://schemas.microsoft.com/office/drawing/2014/main" xmlns="" id="{48024BBA-7773-4B10-B6BC-A451E95D5C08}"/>
              </a:ext>
            </a:extLst>
          </p:cNvPr>
          <p:cNvSpPr>
            <a:spLocks noGrp="1"/>
          </p:cNvSpPr>
          <p:nvPr>
            <p:ph type="subTitle" idx="1"/>
          </p:nvPr>
        </p:nvSpPr>
        <p:spPr>
          <a:xfrm>
            <a:off x="2600631" y="5410682"/>
            <a:ext cx="6990735" cy="2080259"/>
          </a:xfrm>
        </p:spPr>
        <p:txBody>
          <a:bodyPr>
            <a:normAutofit/>
          </a:bodyPr>
          <a:lstStyle/>
          <a:p>
            <a:pPr algn="ctr" rtl="1"/>
            <a:r>
              <a:rPr lang="ar-BH" sz="4000" b="1" dirty="0">
                <a:solidFill>
                  <a:schemeClr val="tx1"/>
                </a:solidFill>
                <a:latin typeface="Traditional Arabic" panose="02020603050405020304" pitchFamily="18" charset="-78"/>
                <a:cs typeface="Traditional Arabic" panose="02020603050405020304" pitchFamily="18" charset="-78"/>
              </a:rPr>
              <a:t>الص</a:t>
            </a:r>
            <a:r>
              <a:rPr lang="ar-SA" sz="4000" b="1" dirty="0">
                <a:solidFill>
                  <a:schemeClr val="tx1"/>
                </a:solidFill>
                <a:latin typeface="Traditional Arabic" panose="02020603050405020304" pitchFamily="18" charset="-78"/>
                <a:cs typeface="Traditional Arabic" panose="02020603050405020304" pitchFamily="18" charset="-78"/>
              </a:rPr>
              <a:t>ّ</a:t>
            </a:r>
            <a:r>
              <a:rPr lang="ar-BH" sz="4000" b="1" dirty="0">
                <a:solidFill>
                  <a:schemeClr val="tx1"/>
                </a:solidFill>
                <a:latin typeface="Traditional Arabic" panose="02020603050405020304" pitchFamily="18" charset="-78"/>
                <a:cs typeface="Traditional Arabic" panose="02020603050405020304" pitchFamily="18" charset="-78"/>
              </a:rPr>
              <a:t>ف</a:t>
            </a:r>
            <a:r>
              <a:rPr lang="ar-SA" sz="4000" b="1" dirty="0">
                <a:solidFill>
                  <a:schemeClr val="tx1"/>
                </a:solidFill>
                <a:latin typeface="Traditional Arabic" panose="02020603050405020304" pitchFamily="18" charset="-78"/>
                <a:cs typeface="Traditional Arabic" panose="02020603050405020304" pitchFamily="18" charset="-78"/>
              </a:rPr>
              <a:t>ّ</a:t>
            </a:r>
            <a:r>
              <a:rPr lang="ar-BH" sz="4000" b="1" dirty="0">
                <a:solidFill>
                  <a:schemeClr val="tx1"/>
                </a:solidFill>
                <a:latin typeface="Traditional Arabic" panose="02020603050405020304" pitchFamily="18" charset="-78"/>
                <a:cs typeface="Traditional Arabic" panose="02020603050405020304" pitchFamily="18" charset="-78"/>
              </a:rPr>
              <a:t> الرّابع الابتدائي</a:t>
            </a:r>
            <a:r>
              <a:rPr lang="ar-SA" sz="4000" b="1" dirty="0">
                <a:solidFill>
                  <a:schemeClr val="tx1"/>
                </a:solidFill>
                <a:latin typeface="Traditional Arabic" panose="02020603050405020304" pitchFamily="18" charset="-78"/>
                <a:cs typeface="Traditional Arabic" panose="02020603050405020304" pitchFamily="18" charset="-78"/>
              </a:rPr>
              <a:t>ّ</a:t>
            </a:r>
            <a:endParaRPr lang="ar-BH" sz="4000" b="1" dirty="0">
              <a:solidFill>
                <a:schemeClr val="tx1"/>
              </a:solidFill>
              <a:latin typeface="Traditional Arabic" panose="02020603050405020304" pitchFamily="18" charset="-78"/>
              <a:cs typeface="Traditional Arabic" panose="02020603050405020304" pitchFamily="18" charset="-78"/>
            </a:endParaRPr>
          </a:p>
        </p:txBody>
      </p:sp>
      <p:sp>
        <p:nvSpPr>
          <p:cNvPr id="8" name="مربع نص 7">
            <a:extLst>
              <a:ext uri="{FF2B5EF4-FFF2-40B4-BE49-F238E27FC236}">
                <a16:creationId xmlns:a16="http://schemas.microsoft.com/office/drawing/2014/main" xmlns="" id="{5BA305D1-C304-46EB-B4B1-426C2825E1C4}"/>
              </a:ext>
            </a:extLst>
          </p:cNvPr>
          <p:cNvSpPr txBox="1"/>
          <p:nvPr/>
        </p:nvSpPr>
        <p:spPr>
          <a:xfrm>
            <a:off x="916508" y="1950038"/>
            <a:ext cx="10358983" cy="1692771"/>
          </a:xfrm>
          <a:prstGeom prst="rect">
            <a:avLst/>
          </a:prstGeom>
          <a:noFill/>
        </p:spPr>
        <p:txBody>
          <a:bodyPr wrap="square" rtlCol="0">
            <a:spAutoFit/>
          </a:bodyPr>
          <a:lstStyle/>
          <a:p>
            <a:pPr algn="ctr"/>
            <a:r>
              <a:rPr lang="ar-BH" sz="4400" dirty="0">
                <a:solidFill>
                  <a:srgbClr val="7030A0"/>
                </a:solidFill>
                <a:latin typeface="Traditional Arabic" panose="02020603050405020304" pitchFamily="18" charset="-78"/>
                <a:cs typeface="Traditional Arabic" panose="02020603050405020304" pitchFamily="18" charset="-78"/>
              </a:rPr>
              <a:t>دَرْسٌ في ماد</a:t>
            </a:r>
            <a:r>
              <a:rPr lang="ar-SA" sz="4400" dirty="0">
                <a:solidFill>
                  <a:srgbClr val="7030A0"/>
                </a:solidFill>
                <a:latin typeface="Traditional Arabic" panose="02020603050405020304" pitchFamily="18" charset="-78"/>
                <a:cs typeface="Traditional Arabic" panose="02020603050405020304" pitchFamily="18" charset="-78"/>
              </a:rPr>
              <a:t>ّ</a:t>
            </a:r>
            <a:r>
              <a:rPr lang="ar-BH" sz="4400" dirty="0">
                <a:solidFill>
                  <a:srgbClr val="7030A0"/>
                </a:solidFill>
                <a:latin typeface="Traditional Arabic" panose="02020603050405020304" pitchFamily="18" charset="-78"/>
                <a:cs typeface="Traditional Arabic" panose="02020603050405020304" pitchFamily="18" charset="-78"/>
              </a:rPr>
              <a:t>ةِ الل</a:t>
            </a:r>
            <a:r>
              <a:rPr lang="ar-SA" sz="4400" dirty="0">
                <a:solidFill>
                  <a:srgbClr val="7030A0"/>
                </a:solidFill>
                <a:latin typeface="Traditional Arabic" panose="02020603050405020304" pitchFamily="18" charset="-78"/>
                <a:cs typeface="Traditional Arabic" panose="02020603050405020304" pitchFamily="18" charset="-78"/>
              </a:rPr>
              <a:t>ّ</a:t>
            </a:r>
            <a:r>
              <a:rPr lang="ar-BH" sz="4400" dirty="0">
                <a:solidFill>
                  <a:srgbClr val="7030A0"/>
                </a:solidFill>
                <a:latin typeface="Traditional Arabic" panose="02020603050405020304" pitchFamily="18" charset="-78"/>
                <a:cs typeface="Traditional Arabic" panose="02020603050405020304" pitchFamily="18" charset="-78"/>
              </a:rPr>
              <a:t>ُ</a:t>
            </a:r>
            <a:r>
              <a:rPr lang="ar-BH" sz="4400" dirty="0" err="1">
                <a:solidFill>
                  <a:srgbClr val="7030A0"/>
                </a:solidFill>
                <a:latin typeface="Traditional Arabic" panose="02020603050405020304" pitchFamily="18" charset="-78"/>
                <a:cs typeface="Traditional Arabic" panose="02020603050405020304" pitchFamily="18" charset="-78"/>
              </a:rPr>
              <a:t>غَةِ</a:t>
            </a:r>
            <a:r>
              <a:rPr lang="ar-BH" sz="4400" dirty="0">
                <a:solidFill>
                  <a:srgbClr val="7030A0"/>
                </a:solidFill>
                <a:latin typeface="Traditional Arabic" panose="02020603050405020304" pitchFamily="18" charset="-78"/>
                <a:cs typeface="Traditional Arabic" panose="02020603050405020304" pitchFamily="18" charset="-78"/>
              </a:rPr>
              <a:t> العَرَبِي</a:t>
            </a:r>
            <a:r>
              <a:rPr lang="ar-SA" sz="4400" dirty="0">
                <a:solidFill>
                  <a:srgbClr val="7030A0"/>
                </a:solidFill>
                <a:latin typeface="Traditional Arabic" panose="02020603050405020304" pitchFamily="18" charset="-78"/>
                <a:cs typeface="Traditional Arabic" panose="02020603050405020304" pitchFamily="18" charset="-78"/>
              </a:rPr>
              <a:t>ّ</a:t>
            </a:r>
            <a:r>
              <a:rPr lang="ar-BH" sz="4400" dirty="0">
                <a:solidFill>
                  <a:srgbClr val="7030A0"/>
                </a:solidFill>
                <a:latin typeface="Traditional Arabic" panose="02020603050405020304" pitchFamily="18" charset="-78"/>
                <a:cs typeface="Traditional Arabic" panose="02020603050405020304" pitchFamily="18" charset="-78"/>
              </a:rPr>
              <a:t>َةِ</a:t>
            </a:r>
            <a:br>
              <a:rPr lang="ar-BH" sz="4400" dirty="0">
                <a:solidFill>
                  <a:srgbClr val="7030A0"/>
                </a:solidFill>
                <a:latin typeface="Traditional Arabic" panose="02020603050405020304" pitchFamily="18" charset="-78"/>
                <a:cs typeface="Traditional Arabic" panose="02020603050405020304" pitchFamily="18" charset="-78"/>
              </a:rPr>
            </a:br>
            <a:r>
              <a:rPr lang="ar-BH" sz="6000" b="1" dirty="0">
                <a:solidFill>
                  <a:srgbClr val="7030A0"/>
                </a:solidFill>
                <a:latin typeface="Traditional Arabic" panose="02020603050405020304" pitchFamily="18" charset="-78"/>
                <a:cs typeface="Traditional Arabic" panose="02020603050405020304" pitchFamily="18" charset="-78"/>
              </a:rPr>
              <a:t>(القِرَاءَةُ)</a:t>
            </a:r>
            <a:endParaRPr lang="en-US" sz="4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319" y="-33055"/>
            <a:ext cx="1894147" cy="1320800"/>
          </a:xfrm>
        </p:spPr>
        <p:txBody>
          <a:bodyPr>
            <a:normAutofit/>
          </a:bodyPr>
          <a:lstStyle/>
          <a:p>
            <a:pPr algn="r"/>
            <a:r>
              <a:rPr lang="ar-BH" sz="4400" b="1" dirty="0">
                <a:solidFill>
                  <a:srgbClr val="FF0000"/>
                </a:solidFill>
                <a:latin typeface="Traditional Arabic" panose="02020603050405020304" pitchFamily="18" charset="-78"/>
                <a:cs typeface="Traditional Arabic" panose="02020603050405020304" pitchFamily="18" charset="-78"/>
              </a:rPr>
              <a:t>نشاط (2)</a:t>
            </a:r>
            <a:endParaRPr lang="en-GB" sz="4400" b="1" dirty="0">
              <a:solidFill>
                <a:srgbClr val="FF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493295" y="1191139"/>
            <a:ext cx="10934477" cy="5262047"/>
          </a:xfrm>
        </p:spPr>
        <p:txBody>
          <a:bodyPr>
            <a:noAutofit/>
          </a:bodyPr>
          <a:lstStyle/>
          <a:p>
            <a:pPr marL="0" indent="0" algn="r" rtl="1">
              <a:buNone/>
            </a:pPr>
            <a:r>
              <a:rPr lang="ar-BH" sz="3200" b="1" dirty="0">
                <a:latin typeface="Traditional Arabic" panose="02020603050405020304" pitchFamily="18" charset="-78"/>
                <a:cs typeface="Traditional Arabic" panose="02020603050405020304" pitchFamily="18" charset="-78"/>
              </a:rPr>
              <a:t>1.  أُكمِلُ العباراتِ الآتيَةَ بما يناسِبُها:</a:t>
            </a:r>
          </a:p>
          <a:p>
            <a:pPr marL="0" indent="0" algn="r" rtl="1">
              <a:buNone/>
            </a:pPr>
            <a:r>
              <a:rPr lang="ar-BH" sz="3200" b="1" dirty="0">
                <a:latin typeface="Traditional Arabic" panose="02020603050405020304" pitchFamily="18" charset="-78"/>
                <a:cs typeface="Traditional Arabic" panose="02020603050405020304" pitchFamily="18" charset="-78"/>
              </a:rPr>
              <a:t>(يا جمالَ العُشّ)، أسْلوبُ: </a:t>
            </a:r>
            <a:r>
              <a:rPr lang="ar-BH" dirty="0">
                <a:latin typeface="Traditional Arabic" panose="02020603050405020304" pitchFamily="18" charset="-78"/>
                <a:cs typeface="Traditional Arabic" panose="02020603050405020304" pitchFamily="18" charset="-78"/>
              </a:rPr>
              <a:t>..................</a:t>
            </a:r>
            <a:endParaRPr lang="ar-BH" sz="3200" dirty="0">
              <a:latin typeface="Traditional Arabic" panose="02020603050405020304" pitchFamily="18" charset="-78"/>
              <a:cs typeface="Traditional Arabic" panose="02020603050405020304" pitchFamily="18" charset="-78"/>
            </a:endParaRPr>
          </a:p>
          <a:p>
            <a:pPr marL="0" indent="0" algn="r" rtl="1">
              <a:buNone/>
            </a:pPr>
            <a:r>
              <a:rPr lang="ar-BH" sz="3200" b="1" dirty="0">
                <a:latin typeface="Traditional Arabic" panose="02020603050405020304" pitchFamily="18" charset="-78"/>
                <a:cs typeface="Traditional Arabic" panose="02020603050405020304" pitchFamily="18" charset="-78"/>
              </a:rPr>
              <a:t>(قِفْ)، أسْلوبُ: </a:t>
            </a:r>
            <a:r>
              <a:rPr lang="ar-BH" dirty="0">
                <a:latin typeface="Traditional Arabic" panose="02020603050405020304" pitchFamily="18" charset="-78"/>
                <a:cs typeface="Traditional Arabic" panose="02020603050405020304" pitchFamily="18" charset="-78"/>
              </a:rPr>
              <a:t>............................</a:t>
            </a:r>
            <a:endParaRPr lang="fr-FR" sz="3200" dirty="0">
              <a:latin typeface="Traditional Arabic" panose="02020603050405020304" pitchFamily="18" charset="-78"/>
              <a:cs typeface="Traditional Arabic" panose="02020603050405020304" pitchFamily="18" charset="-78"/>
            </a:endParaRPr>
          </a:p>
          <a:p>
            <a:pPr marL="0" indent="0" algn="r" rtl="1">
              <a:buNone/>
            </a:pPr>
            <a:r>
              <a:rPr lang="ar-BH" sz="3200" b="1" dirty="0">
                <a:latin typeface="Traditional Arabic" panose="02020603050405020304" pitchFamily="18" charset="-78"/>
                <a:cs typeface="Traditional Arabic" panose="02020603050405020304" pitchFamily="18" charset="-78"/>
              </a:rPr>
              <a:t>2. أُحَدِّدُ صِفَتَيْنِ للأمِّ وهي تعلِّمُ ابْنَها الطَّيرانَ.</a:t>
            </a:r>
          </a:p>
          <a:p>
            <a:r>
              <a:rPr lang="ar-BH" sz="3200" b="1" dirty="0">
                <a:latin typeface="Traditional Arabic" panose="02020603050405020304" pitchFamily="18" charset="-78"/>
                <a:cs typeface="Traditional Arabic" panose="02020603050405020304" pitchFamily="18" charset="-78"/>
              </a:rPr>
              <a:t> </a:t>
            </a:r>
            <a:r>
              <a:rPr lang="ar-BH" b="1" dirty="0">
                <a:latin typeface="Traditional Arabic" panose="02020603050405020304" pitchFamily="18" charset="-78"/>
                <a:cs typeface="Traditional Arabic" panose="02020603050405020304" pitchFamily="18" charset="-78"/>
              </a:rPr>
              <a:t>......................................................................................................</a:t>
            </a:r>
            <a:endParaRPr lang="ar-BH" sz="3200" b="1" dirty="0">
              <a:latin typeface="Traditional Arabic" panose="02020603050405020304" pitchFamily="18" charset="-78"/>
              <a:cs typeface="Traditional Arabic" panose="02020603050405020304" pitchFamily="18" charset="-78"/>
            </a:endParaRPr>
          </a:p>
          <a:p>
            <a:r>
              <a:rPr lang="ar-BH" sz="3200" b="1" dirty="0">
                <a:latin typeface="Traditional Arabic" panose="02020603050405020304" pitchFamily="18" charset="-78"/>
                <a:cs typeface="Traditional Arabic" panose="02020603050405020304" pitchFamily="18" charset="-78"/>
              </a:rPr>
              <a:t> .........................................................................................</a:t>
            </a:r>
            <a:endParaRPr lang="ar-SA" sz="3200" dirty="0">
              <a:latin typeface="Traditional Arabic" panose="02020603050405020304" pitchFamily="18" charset="-78"/>
              <a:cs typeface="Traditional Arabic" panose="02020603050405020304" pitchFamily="18" charset="-78"/>
            </a:endParaRPr>
          </a:p>
          <a:p>
            <a:pPr marL="0" indent="0" algn="r" rtl="1">
              <a:buNone/>
            </a:pPr>
            <a:r>
              <a:rPr lang="ar-BH" sz="3200" b="1" dirty="0">
                <a:latin typeface="Traditional Arabic" panose="02020603050405020304" pitchFamily="18" charset="-78"/>
                <a:cs typeface="Traditional Arabic" panose="02020603050405020304" pitchFamily="18" charset="-78"/>
              </a:rPr>
              <a:t>3. (يا جمالَ العُشّ)، لماذا استخدمَتْ الأمُّ هذا التعبيرَ في ندائِها لابْنِها؟</a:t>
            </a:r>
          </a:p>
          <a:p>
            <a:pPr marL="0" indent="0">
              <a:buNone/>
            </a:pPr>
            <a:r>
              <a:rPr lang="ar-BH" sz="3200" b="1" dirty="0">
                <a:latin typeface="Traditional Arabic" panose="02020603050405020304" pitchFamily="18" charset="-78"/>
                <a:cs typeface="Traditional Arabic" panose="02020603050405020304" pitchFamily="18" charset="-78"/>
              </a:rPr>
              <a:t>............................................................................................</a:t>
            </a:r>
            <a:endParaRPr lang="en-US" sz="3200" dirty="0">
              <a:latin typeface="Traditional Arabic" panose="02020603050405020304" pitchFamily="18" charset="-78"/>
              <a:cs typeface="Traditional Arabic" panose="02020603050405020304" pitchFamily="18" charset="-78"/>
            </a:endParaRPr>
          </a:p>
          <a:p>
            <a:pPr marL="0" indent="0">
              <a:buNone/>
            </a:pPr>
            <a:r>
              <a:rPr lang="ar-BH" sz="3200" b="1" dirty="0">
                <a:latin typeface="Traditional Arabic" panose="02020603050405020304" pitchFamily="18" charset="-78"/>
                <a:cs typeface="Traditional Arabic" panose="02020603050405020304" pitchFamily="18" charset="-78"/>
              </a:rPr>
              <a:t>............................................................................................</a:t>
            </a:r>
            <a:endParaRPr lang="ar-BH" sz="3200" dirty="0">
              <a:latin typeface="Traditional Arabic" panose="02020603050405020304" pitchFamily="18" charset="-78"/>
              <a:cs typeface="Traditional Arabic" panose="02020603050405020304" pitchFamily="18" charset="-78"/>
            </a:endParaRPr>
          </a:p>
          <a:p>
            <a:pPr marL="0" indent="0" algn="r" rtl="1">
              <a:buNone/>
            </a:pPr>
            <a:endParaRPr lang="ar-BH" sz="3200" dirty="0">
              <a:latin typeface="Traditional Arabic" panose="02020603050405020304" pitchFamily="18" charset="-78"/>
              <a:cs typeface="Traditional Arabic" panose="02020603050405020304" pitchFamily="18" charset="-78"/>
            </a:endParaRPr>
          </a:p>
          <a:p>
            <a:pPr marL="0" indent="0" algn="r" rtl="1">
              <a:buNone/>
            </a:pPr>
            <a:endParaRPr lang="ar-BH" sz="3200" dirty="0">
              <a:latin typeface="Traditional Arabic" panose="02020603050405020304" pitchFamily="18" charset="-78"/>
              <a:cs typeface="Traditional Arabic" panose="02020603050405020304" pitchFamily="18" charset="-78"/>
            </a:endParaRPr>
          </a:p>
          <a:p>
            <a:pPr marL="0" indent="0" algn="r" rtl="1">
              <a:buNone/>
            </a:pPr>
            <a:endParaRPr lang="en-GB" sz="3200" dirty="0">
              <a:latin typeface="Traditional Arabic" panose="02020603050405020304" pitchFamily="18" charset="-78"/>
              <a:cs typeface="Traditional Arabic" panose="02020603050405020304" pitchFamily="18" charset="-78"/>
            </a:endParaRPr>
          </a:p>
        </p:txBody>
      </p:sp>
      <p:sp>
        <p:nvSpPr>
          <p:cNvPr id="5" name="Title 1">
            <a:extLst>
              <a:ext uri="{FF2B5EF4-FFF2-40B4-BE49-F238E27FC236}">
                <a16:creationId xmlns:a16="http://schemas.microsoft.com/office/drawing/2014/main" xmlns="" id="{5DAB3F16-0962-46C5-91D7-3E045B66C3C5}"/>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78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circle(in)">
                                      <p:cBhvr>
                                        <p:cTn id="57" dur="2000"/>
                                        <p:tgtEl>
                                          <p:spTgt spid="3">
                                            <p:txEl>
                                              <p:pRg st="3" end="3"/>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circle(in)">
                                      <p:cBhvr>
                                        <p:cTn id="60" dur="2000"/>
                                        <p:tgtEl>
                                          <p:spTgt spid="3">
                                            <p:txEl>
                                              <p:pRg st="4" end="4"/>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circle(in)">
                                      <p:cBhvr>
                                        <p:cTn id="63" dur="20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500"/>
                                        <p:tgtEl>
                                          <p:spTgt spid="3">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51476"/>
            <a:ext cx="8596668" cy="1320800"/>
          </a:xfrm>
        </p:spPr>
        <p:txBody>
          <a:bodyPr>
            <a:normAutofit/>
          </a:bodyPr>
          <a:lstStyle/>
          <a:p>
            <a:pPr algn="r"/>
            <a:r>
              <a:rPr lang="ar-BH" sz="4400" b="1" dirty="0">
                <a:solidFill>
                  <a:srgbClr val="FF0000"/>
                </a:solidFill>
                <a:latin typeface="Traditional Arabic" panose="02020603050405020304" pitchFamily="18" charset="-78"/>
                <a:cs typeface="Traditional Arabic" panose="02020603050405020304" pitchFamily="18" charset="-78"/>
              </a:rPr>
              <a:t>نشاط (2)</a:t>
            </a:r>
            <a:endParaRPr lang="en-GB" sz="4400" b="1" dirty="0">
              <a:solidFill>
                <a:srgbClr val="FF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461837" y="1823338"/>
            <a:ext cx="9490688" cy="5262047"/>
          </a:xfrm>
        </p:spPr>
        <p:txBody>
          <a:bodyPr>
            <a:noAutofit/>
          </a:bodyPr>
          <a:lstStyle/>
          <a:p>
            <a:pPr marL="0" indent="0" algn="r" rtl="1">
              <a:buNone/>
            </a:pPr>
            <a:endParaRPr lang="ar-BH" sz="1400" b="1" dirty="0">
              <a:latin typeface="Traditional Arabic" panose="02020603050405020304" pitchFamily="18" charset="-78"/>
              <a:cs typeface="Traditional Arabic" panose="02020603050405020304" pitchFamily="18" charset="-78"/>
            </a:endParaRPr>
          </a:p>
          <a:p>
            <a:pPr marL="0" indent="0">
              <a:buNone/>
            </a:pPr>
            <a:r>
              <a:rPr lang="ar-BH" sz="3200" b="1" dirty="0">
                <a:latin typeface="Traditional Arabic" panose="02020603050405020304" pitchFamily="18" charset="-78"/>
                <a:cs typeface="Traditional Arabic" panose="02020603050405020304" pitchFamily="18" charset="-78"/>
              </a:rPr>
              <a:t>4. أبَيّنُ المعْنىَ ال</a:t>
            </a:r>
            <a:r>
              <a:rPr lang="ar-SA" sz="3200" b="1" dirty="0">
                <a:latin typeface="Traditional Arabic" panose="02020603050405020304" pitchFamily="18" charset="-78"/>
                <a:cs typeface="Traditional Arabic" panose="02020603050405020304" pitchFamily="18" charset="-78"/>
              </a:rPr>
              <a:t>ّ</a:t>
            </a:r>
            <a:r>
              <a:rPr lang="ar-BH" sz="3200" b="1" dirty="0">
                <a:latin typeface="Traditional Arabic" panose="02020603050405020304" pitchFamily="18" charset="-78"/>
                <a:cs typeface="Traditional Arabic" panose="02020603050405020304" pitchFamily="18" charset="-78"/>
              </a:rPr>
              <a:t>ذي أفَادَتْهُ "كَمَا أفعَلُ" في البَيْتِ الثّالِثِ.</a:t>
            </a:r>
          </a:p>
          <a:p>
            <a:pPr marL="0" indent="0" algn="r" rtl="1">
              <a:buNone/>
            </a:pPr>
            <a:r>
              <a:rPr lang="ar-BH" sz="3200" b="1" dirty="0">
                <a:latin typeface="Traditional Arabic" panose="02020603050405020304" pitchFamily="18" charset="-78"/>
                <a:cs typeface="Traditional Arabic" panose="02020603050405020304" pitchFamily="18" charset="-78"/>
              </a:rPr>
              <a:t>..................................................................................</a:t>
            </a:r>
          </a:p>
          <a:p>
            <a:pPr marL="0" indent="0" algn="r" rtl="1">
              <a:buNone/>
            </a:pPr>
            <a:endParaRPr lang="ar-BH" sz="1400" b="1" dirty="0">
              <a:latin typeface="Traditional Arabic" panose="02020603050405020304" pitchFamily="18" charset="-78"/>
              <a:cs typeface="Traditional Arabic" panose="02020603050405020304" pitchFamily="18" charset="-78"/>
            </a:endParaRPr>
          </a:p>
          <a:p>
            <a:pPr marL="0" indent="0" algn="r" rtl="1">
              <a:buNone/>
            </a:pPr>
            <a:r>
              <a:rPr lang="ar-BH" sz="3200" b="1" dirty="0">
                <a:latin typeface="Traditional Arabic" panose="02020603050405020304" pitchFamily="18" charset="-78"/>
                <a:cs typeface="Traditional Arabic" panose="02020603050405020304" pitchFamily="18" charset="-78"/>
              </a:rPr>
              <a:t>5. مَا الفِكْرَةُ الرَّئِيسَةُ الّتي دَارَتْ حَوْلهَا الأبيَاتُ السَّابِقةُ؟</a:t>
            </a:r>
          </a:p>
          <a:p>
            <a:pPr marL="0" indent="0" algn="r" rtl="1">
              <a:buNone/>
            </a:pPr>
            <a:r>
              <a:rPr lang="ar-BH" sz="3200" b="1" dirty="0">
                <a:latin typeface="Traditional Arabic" panose="02020603050405020304" pitchFamily="18" charset="-78"/>
                <a:cs typeface="Traditional Arabic" panose="02020603050405020304" pitchFamily="18" charset="-78"/>
              </a:rPr>
              <a:t>..................................................................................</a:t>
            </a:r>
          </a:p>
          <a:p>
            <a:pPr marL="0" indent="0" algn="r" rtl="1">
              <a:buNone/>
            </a:pPr>
            <a:endParaRPr lang="ar-BH" sz="3200" b="1" dirty="0">
              <a:latin typeface="Traditional Arabic" panose="02020603050405020304" pitchFamily="18" charset="-78"/>
              <a:cs typeface="Traditional Arabic" panose="02020603050405020304" pitchFamily="18" charset="-78"/>
            </a:endParaRPr>
          </a:p>
          <a:p>
            <a:pPr marL="0" indent="0" algn="r" rtl="1">
              <a:buNone/>
            </a:pPr>
            <a:endParaRPr lang="en-GB" sz="3200" b="1" dirty="0">
              <a:latin typeface="Traditional Arabic" panose="02020603050405020304" pitchFamily="18" charset="-78"/>
              <a:cs typeface="Traditional Arabic" panose="02020603050405020304" pitchFamily="18" charset="-78"/>
            </a:endParaRPr>
          </a:p>
        </p:txBody>
      </p:sp>
      <p:sp>
        <p:nvSpPr>
          <p:cNvPr id="5" name="Title 1">
            <a:extLst>
              <a:ext uri="{FF2B5EF4-FFF2-40B4-BE49-F238E27FC236}">
                <a16:creationId xmlns:a16="http://schemas.microsoft.com/office/drawing/2014/main" xmlns="" id="{F131A70B-0B40-454F-BEEC-97CF1C38C916}"/>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22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56181E4-6AFA-4915-BDD9-5B4D019B5E12}"/>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A94553AC-D0AE-4531-AA1B-9DD8524AD0D5}"/>
              </a:ext>
            </a:extLst>
          </p:cNvPr>
          <p:cNvSpPr/>
          <p:nvPr/>
        </p:nvSpPr>
        <p:spPr>
          <a:xfrm>
            <a:off x="155522" y="0"/>
            <a:ext cx="1960793" cy="707886"/>
          </a:xfrm>
          <a:prstGeom prst="rect">
            <a:avLst/>
          </a:prstGeom>
          <a:solidFill>
            <a:schemeClr val="accent4">
              <a:lumMod val="60000"/>
              <a:lumOff val="40000"/>
            </a:schemeClr>
          </a:solidFill>
        </p:spPr>
        <p:txBody>
          <a:bodyPr wrap="none">
            <a:spAutoFit/>
          </a:bodyPr>
          <a:lstStyle/>
          <a:p>
            <a:r>
              <a:rPr lang="ar-BH" sz="4000" b="1" dirty="0">
                <a:latin typeface="Sakkal Majalla" panose="02000000000000000000" pitchFamily="2" charset="-78"/>
                <a:cs typeface="Sakkal Majalla" panose="02000000000000000000" pitchFamily="2" charset="-78"/>
              </a:rPr>
              <a:t>أقيّم إجابتي </a:t>
            </a:r>
            <a:endParaRPr lang="en-US" dirty="0">
              <a:latin typeface="Sakkal Majalla" panose="02000000000000000000" pitchFamily="2" charset="-78"/>
              <a:cs typeface="Sakkal Majalla" panose="02000000000000000000" pitchFamily="2" charset="-78"/>
            </a:endParaRPr>
          </a:p>
        </p:txBody>
      </p:sp>
      <p:sp>
        <p:nvSpPr>
          <p:cNvPr id="10" name="Content Placeholder 2">
            <a:extLst>
              <a:ext uri="{FF2B5EF4-FFF2-40B4-BE49-F238E27FC236}">
                <a16:creationId xmlns:a16="http://schemas.microsoft.com/office/drawing/2014/main" xmlns="" id="{142D1B6B-AB84-4E86-8FF8-B5E9ED1A5F44}"/>
              </a:ext>
            </a:extLst>
          </p:cNvPr>
          <p:cNvSpPr txBox="1">
            <a:spLocks/>
          </p:cNvSpPr>
          <p:nvPr/>
        </p:nvSpPr>
        <p:spPr>
          <a:xfrm>
            <a:off x="155523" y="1191139"/>
            <a:ext cx="11272250" cy="565556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BH" sz="3600" b="1" dirty="0">
                <a:latin typeface="Traditional Arabic" panose="02020603050405020304" pitchFamily="18" charset="-78"/>
                <a:cs typeface="Traditional Arabic" panose="02020603050405020304" pitchFamily="18" charset="-78"/>
              </a:rPr>
              <a:t>1.  أُكمِلُ العباراتِ الآتيَةَ بما يناسِبُها:</a:t>
            </a:r>
          </a:p>
          <a:p>
            <a:pPr marL="0" indent="0">
              <a:buNone/>
            </a:pPr>
            <a:r>
              <a:rPr lang="ar-BH" sz="3600" b="1" dirty="0">
                <a:latin typeface="Traditional Arabic" panose="02020603050405020304" pitchFamily="18" charset="-78"/>
                <a:cs typeface="Traditional Arabic" panose="02020603050405020304" pitchFamily="18" charset="-78"/>
              </a:rPr>
              <a:t>(يا جمالَ العُشّ)، أسْلوبُ: </a:t>
            </a:r>
            <a:r>
              <a:rPr lang="ar-BH" sz="3600" b="1" dirty="0">
                <a:solidFill>
                  <a:srgbClr val="00B050"/>
                </a:solidFill>
                <a:latin typeface="Traditional Arabic" panose="02020603050405020304" pitchFamily="18" charset="-78"/>
                <a:cs typeface="Traditional Arabic" panose="02020603050405020304" pitchFamily="18" charset="-78"/>
              </a:rPr>
              <a:t>نداءٍ.</a:t>
            </a:r>
            <a:endParaRPr lang="ar-BH" sz="3600" b="1" dirty="0">
              <a:latin typeface="Traditional Arabic" panose="02020603050405020304" pitchFamily="18" charset="-78"/>
              <a:cs typeface="Traditional Arabic" panose="02020603050405020304" pitchFamily="18" charset="-78"/>
            </a:endParaRPr>
          </a:p>
          <a:p>
            <a:pPr marL="0" indent="0">
              <a:buNone/>
            </a:pPr>
            <a:r>
              <a:rPr lang="ar-BH" sz="3600" b="1" dirty="0">
                <a:latin typeface="Traditional Arabic" panose="02020603050405020304" pitchFamily="18" charset="-78"/>
                <a:cs typeface="Traditional Arabic" panose="02020603050405020304" pitchFamily="18" charset="-78"/>
              </a:rPr>
              <a:t>(قِفْ)، أسْلوبُ: </a:t>
            </a:r>
            <a:r>
              <a:rPr lang="ar-BH" sz="3600" b="1" dirty="0">
                <a:solidFill>
                  <a:srgbClr val="00B050"/>
                </a:solidFill>
                <a:latin typeface="Traditional Arabic" panose="02020603050405020304" pitchFamily="18" charset="-78"/>
                <a:cs typeface="Traditional Arabic" panose="02020603050405020304" pitchFamily="18" charset="-78"/>
              </a:rPr>
              <a:t>أمرٍ.</a:t>
            </a:r>
            <a:endParaRPr lang="fr-FR" sz="3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r>
              <a:rPr lang="ar-BH" sz="3600" b="1" dirty="0">
                <a:latin typeface="Traditional Arabic" panose="02020603050405020304" pitchFamily="18" charset="-78"/>
                <a:cs typeface="Traditional Arabic" panose="02020603050405020304" pitchFamily="18" charset="-78"/>
              </a:rPr>
              <a:t>2. أُحَدِّدُ صِفَتَيْنِ للأمِّ وهي تعلِّمُ ابْنَها الطَّيرانَ.</a:t>
            </a:r>
          </a:p>
          <a:p>
            <a:r>
              <a:rPr lang="ar-BH" sz="3600" b="1" dirty="0">
                <a:solidFill>
                  <a:srgbClr val="00B050"/>
                </a:solidFill>
                <a:latin typeface="Traditional Arabic" panose="02020603050405020304" pitchFamily="18" charset="-78"/>
                <a:cs typeface="Traditional Arabic" panose="02020603050405020304" pitchFamily="18" charset="-78"/>
              </a:rPr>
              <a:t> </a:t>
            </a:r>
            <a:r>
              <a:rPr lang="ar-BH" sz="3200" b="1" dirty="0">
                <a:solidFill>
                  <a:srgbClr val="00B050"/>
                </a:solidFill>
                <a:latin typeface="Traditional Arabic" panose="02020603050405020304" pitchFamily="18" charset="-78"/>
                <a:cs typeface="Traditional Arabic" panose="02020603050405020304" pitchFamily="18" charset="-78"/>
              </a:rPr>
              <a:t>الحِرْصُ علَى سلامَةِ ابنِهَا.</a:t>
            </a:r>
          </a:p>
          <a:p>
            <a:r>
              <a:rPr lang="ar-BH" sz="3600" b="1" dirty="0">
                <a:solidFill>
                  <a:srgbClr val="00B050"/>
                </a:solidFill>
                <a:latin typeface="Traditional Arabic" panose="02020603050405020304" pitchFamily="18" charset="-78"/>
                <a:cs typeface="Traditional Arabic" panose="02020603050405020304" pitchFamily="18" charset="-78"/>
              </a:rPr>
              <a:t>الحـُبُّ والحَنانُ.</a:t>
            </a:r>
            <a:endParaRPr lang="ar-SA" sz="3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r>
              <a:rPr lang="ar-BH" sz="3600" b="1" dirty="0">
                <a:latin typeface="Traditional Arabic" panose="02020603050405020304" pitchFamily="18" charset="-78"/>
                <a:cs typeface="Traditional Arabic" panose="02020603050405020304" pitchFamily="18" charset="-78"/>
              </a:rPr>
              <a:t>3. (يا جمالَ العُشّ)، لماذا استخدمَتْ الأمُّ هذا التعبيرَ في ندائِها لابْنِها؟</a:t>
            </a:r>
          </a:p>
          <a:p>
            <a:pPr marL="0" indent="0">
              <a:buNone/>
            </a:pPr>
            <a:r>
              <a:rPr lang="ar-BH" sz="3600" b="1" dirty="0">
                <a:solidFill>
                  <a:srgbClr val="00B050"/>
                </a:solidFill>
                <a:latin typeface="Traditional Arabic" panose="02020603050405020304" pitchFamily="18" charset="-78"/>
                <a:cs typeface="Traditional Arabic" panose="02020603050405020304" pitchFamily="18" charset="-78"/>
              </a:rPr>
              <a:t>    استخدمَتْ الأمُّ هذا التعبيرَ لملاطفةِ ابنِها في الحَدِيثِ والتقرُّبِ إليهِ بالحبِّ .</a:t>
            </a:r>
          </a:p>
          <a:p>
            <a:pPr marL="0" indent="0">
              <a:buFont typeface="Arial" panose="020B0604020202020204" pitchFamily="34" charset="0"/>
              <a:buNone/>
            </a:pPr>
            <a:endParaRPr lang="ar-BH" sz="3600"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ar-BH" sz="3600"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en-GB"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864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80">
                                          <p:stCondLst>
                                            <p:cond delay="0"/>
                                          </p:stCondLst>
                                        </p:cTn>
                                        <p:tgtEl>
                                          <p:spTgt spid="10">
                                            <p:txEl>
                                              <p:pRg st="1" end="1"/>
                                            </p:txEl>
                                          </p:spTgt>
                                        </p:tgtEl>
                                      </p:cBhvr>
                                    </p:animEffect>
                                    <p:anim calcmode="lin" valueType="num">
                                      <p:cBhvr>
                                        <p:cTn id="24"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xEl>
                                              <p:pRg st="1" end="1"/>
                                            </p:txEl>
                                          </p:spTgt>
                                        </p:tgtEl>
                                      </p:cBhvr>
                                      <p:to x="100000" y="60000"/>
                                    </p:animScale>
                                    <p:animScale>
                                      <p:cBhvr>
                                        <p:cTn id="30" dur="166" decel="50000">
                                          <p:stCondLst>
                                            <p:cond delay="676"/>
                                          </p:stCondLst>
                                        </p:cTn>
                                        <p:tgtEl>
                                          <p:spTgt spid="10">
                                            <p:txEl>
                                              <p:pRg st="1" end="1"/>
                                            </p:txEl>
                                          </p:spTgt>
                                        </p:tgtEl>
                                      </p:cBhvr>
                                      <p:to x="100000" y="100000"/>
                                    </p:animScale>
                                    <p:animScale>
                                      <p:cBhvr>
                                        <p:cTn id="31" dur="26">
                                          <p:stCondLst>
                                            <p:cond delay="1312"/>
                                          </p:stCondLst>
                                        </p:cTn>
                                        <p:tgtEl>
                                          <p:spTgt spid="10">
                                            <p:txEl>
                                              <p:pRg st="1" end="1"/>
                                            </p:txEl>
                                          </p:spTgt>
                                        </p:tgtEl>
                                      </p:cBhvr>
                                      <p:to x="100000" y="80000"/>
                                    </p:animScale>
                                    <p:animScale>
                                      <p:cBhvr>
                                        <p:cTn id="32" dur="166" decel="50000">
                                          <p:stCondLst>
                                            <p:cond delay="1338"/>
                                          </p:stCondLst>
                                        </p:cTn>
                                        <p:tgtEl>
                                          <p:spTgt spid="10">
                                            <p:txEl>
                                              <p:pRg st="1" end="1"/>
                                            </p:txEl>
                                          </p:spTgt>
                                        </p:tgtEl>
                                      </p:cBhvr>
                                      <p:to x="100000" y="100000"/>
                                    </p:animScale>
                                    <p:animScale>
                                      <p:cBhvr>
                                        <p:cTn id="33" dur="26">
                                          <p:stCondLst>
                                            <p:cond delay="1642"/>
                                          </p:stCondLst>
                                        </p:cTn>
                                        <p:tgtEl>
                                          <p:spTgt spid="10">
                                            <p:txEl>
                                              <p:pRg st="1" end="1"/>
                                            </p:txEl>
                                          </p:spTgt>
                                        </p:tgtEl>
                                      </p:cBhvr>
                                      <p:to x="100000" y="90000"/>
                                    </p:animScale>
                                    <p:animScale>
                                      <p:cBhvr>
                                        <p:cTn id="34" dur="166" decel="50000">
                                          <p:stCondLst>
                                            <p:cond delay="1668"/>
                                          </p:stCondLst>
                                        </p:cTn>
                                        <p:tgtEl>
                                          <p:spTgt spid="10">
                                            <p:txEl>
                                              <p:pRg st="1" end="1"/>
                                            </p:txEl>
                                          </p:spTgt>
                                        </p:tgtEl>
                                      </p:cBhvr>
                                      <p:to x="100000" y="100000"/>
                                    </p:animScale>
                                    <p:animScale>
                                      <p:cBhvr>
                                        <p:cTn id="35" dur="26">
                                          <p:stCondLst>
                                            <p:cond delay="1808"/>
                                          </p:stCondLst>
                                        </p:cTn>
                                        <p:tgtEl>
                                          <p:spTgt spid="10">
                                            <p:txEl>
                                              <p:pRg st="1" end="1"/>
                                            </p:txEl>
                                          </p:spTgt>
                                        </p:tgtEl>
                                      </p:cBhvr>
                                      <p:to x="100000" y="95000"/>
                                    </p:animScale>
                                    <p:animScale>
                                      <p:cBhvr>
                                        <p:cTn id="36" dur="166" decel="50000">
                                          <p:stCondLst>
                                            <p:cond delay="1834"/>
                                          </p:stCondLst>
                                        </p:cTn>
                                        <p:tgtEl>
                                          <p:spTgt spid="10">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down)">
                                      <p:cBhvr>
                                        <p:cTn id="39" dur="580">
                                          <p:stCondLst>
                                            <p:cond delay="0"/>
                                          </p:stCondLst>
                                        </p:cTn>
                                        <p:tgtEl>
                                          <p:spTgt spid="10">
                                            <p:txEl>
                                              <p:pRg st="2" end="2"/>
                                            </p:txEl>
                                          </p:spTgt>
                                        </p:tgtEl>
                                      </p:cBhvr>
                                    </p:animEffect>
                                    <p:anim calcmode="lin" valueType="num">
                                      <p:cBhvr>
                                        <p:cTn id="40"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xEl>
                                              <p:pRg st="2" end="2"/>
                                            </p:txEl>
                                          </p:spTgt>
                                        </p:tgtEl>
                                      </p:cBhvr>
                                      <p:to x="100000" y="60000"/>
                                    </p:animScale>
                                    <p:animScale>
                                      <p:cBhvr>
                                        <p:cTn id="46" dur="166" decel="50000">
                                          <p:stCondLst>
                                            <p:cond delay="676"/>
                                          </p:stCondLst>
                                        </p:cTn>
                                        <p:tgtEl>
                                          <p:spTgt spid="10">
                                            <p:txEl>
                                              <p:pRg st="2" end="2"/>
                                            </p:txEl>
                                          </p:spTgt>
                                        </p:tgtEl>
                                      </p:cBhvr>
                                      <p:to x="100000" y="100000"/>
                                    </p:animScale>
                                    <p:animScale>
                                      <p:cBhvr>
                                        <p:cTn id="47" dur="26">
                                          <p:stCondLst>
                                            <p:cond delay="1312"/>
                                          </p:stCondLst>
                                        </p:cTn>
                                        <p:tgtEl>
                                          <p:spTgt spid="10">
                                            <p:txEl>
                                              <p:pRg st="2" end="2"/>
                                            </p:txEl>
                                          </p:spTgt>
                                        </p:tgtEl>
                                      </p:cBhvr>
                                      <p:to x="100000" y="80000"/>
                                    </p:animScale>
                                    <p:animScale>
                                      <p:cBhvr>
                                        <p:cTn id="48" dur="166" decel="50000">
                                          <p:stCondLst>
                                            <p:cond delay="1338"/>
                                          </p:stCondLst>
                                        </p:cTn>
                                        <p:tgtEl>
                                          <p:spTgt spid="10">
                                            <p:txEl>
                                              <p:pRg st="2" end="2"/>
                                            </p:txEl>
                                          </p:spTgt>
                                        </p:tgtEl>
                                      </p:cBhvr>
                                      <p:to x="100000" y="100000"/>
                                    </p:animScale>
                                    <p:animScale>
                                      <p:cBhvr>
                                        <p:cTn id="49" dur="26">
                                          <p:stCondLst>
                                            <p:cond delay="1642"/>
                                          </p:stCondLst>
                                        </p:cTn>
                                        <p:tgtEl>
                                          <p:spTgt spid="10">
                                            <p:txEl>
                                              <p:pRg st="2" end="2"/>
                                            </p:txEl>
                                          </p:spTgt>
                                        </p:tgtEl>
                                      </p:cBhvr>
                                      <p:to x="100000" y="90000"/>
                                    </p:animScale>
                                    <p:animScale>
                                      <p:cBhvr>
                                        <p:cTn id="50" dur="166" decel="50000">
                                          <p:stCondLst>
                                            <p:cond delay="1668"/>
                                          </p:stCondLst>
                                        </p:cTn>
                                        <p:tgtEl>
                                          <p:spTgt spid="10">
                                            <p:txEl>
                                              <p:pRg st="2" end="2"/>
                                            </p:txEl>
                                          </p:spTgt>
                                        </p:tgtEl>
                                      </p:cBhvr>
                                      <p:to x="100000" y="100000"/>
                                    </p:animScale>
                                    <p:animScale>
                                      <p:cBhvr>
                                        <p:cTn id="51" dur="26">
                                          <p:stCondLst>
                                            <p:cond delay="1808"/>
                                          </p:stCondLst>
                                        </p:cTn>
                                        <p:tgtEl>
                                          <p:spTgt spid="10">
                                            <p:txEl>
                                              <p:pRg st="2" end="2"/>
                                            </p:txEl>
                                          </p:spTgt>
                                        </p:tgtEl>
                                      </p:cBhvr>
                                      <p:to x="100000" y="95000"/>
                                    </p:animScale>
                                    <p:animScale>
                                      <p:cBhvr>
                                        <p:cTn id="52" dur="166" decel="50000">
                                          <p:stCondLst>
                                            <p:cond delay="1834"/>
                                          </p:stCondLst>
                                        </p:cTn>
                                        <p:tgtEl>
                                          <p:spTgt spid="10">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circle(in)">
                                      <p:cBhvr>
                                        <p:cTn id="57" dur="2000"/>
                                        <p:tgtEl>
                                          <p:spTgt spid="10">
                                            <p:txEl>
                                              <p:pRg st="3" end="3"/>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animEffect transition="in" filter="circle(in)">
                                      <p:cBhvr>
                                        <p:cTn id="60" dur="2000"/>
                                        <p:tgtEl>
                                          <p:spTgt spid="10">
                                            <p:txEl>
                                              <p:pRg st="4" end="4"/>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Effect transition="in" filter="circle(in)">
                                      <p:cBhvr>
                                        <p:cTn id="63" dur="2000"/>
                                        <p:tgtEl>
                                          <p:spTgt spid="10">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6" end="6"/>
                                            </p:txEl>
                                          </p:spTgt>
                                        </p:tgtEl>
                                        <p:attrNameLst>
                                          <p:attrName>style.visibility</p:attrName>
                                        </p:attrNameLst>
                                      </p:cBhvr>
                                      <p:to>
                                        <p:strVal val="visible"/>
                                      </p:to>
                                    </p:set>
                                    <p:animEffect transition="in" filter="fade">
                                      <p:cBhvr>
                                        <p:cTn id="68" dur="500"/>
                                        <p:tgtEl>
                                          <p:spTgt spid="10">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Effect transition="in" filter="fade">
                                      <p:cBhvr>
                                        <p:cTn id="7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4293B68-5B70-4DE9-8509-D884FF6742A9}"/>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E003B341-A034-4B18-946E-72317ABE28E3}"/>
              </a:ext>
            </a:extLst>
          </p:cNvPr>
          <p:cNvSpPr/>
          <p:nvPr/>
        </p:nvSpPr>
        <p:spPr>
          <a:xfrm>
            <a:off x="155522" y="0"/>
            <a:ext cx="1960793" cy="707886"/>
          </a:xfrm>
          <a:prstGeom prst="rect">
            <a:avLst/>
          </a:prstGeom>
          <a:solidFill>
            <a:schemeClr val="accent4">
              <a:lumMod val="60000"/>
              <a:lumOff val="40000"/>
            </a:schemeClr>
          </a:solidFill>
        </p:spPr>
        <p:txBody>
          <a:bodyPr wrap="none">
            <a:spAutoFit/>
          </a:bodyPr>
          <a:lstStyle/>
          <a:p>
            <a:r>
              <a:rPr lang="ar-BH" sz="4000" b="1" dirty="0">
                <a:latin typeface="Sakkal Majalla" panose="02000000000000000000" pitchFamily="2" charset="-78"/>
                <a:cs typeface="Sakkal Majalla" panose="02000000000000000000" pitchFamily="2" charset="-78"/>
              </a:rPr>
              <a:t>أقيّم إجابتي </a:t>
            </a:r>
            <a:endParaRPr lang="en-US" dirty="0">
              <a:latin typeface="Sakkal Majalla" panose="02000000000000000000" pitchFamily="2" charset="-78"/>
              <a:cs typeface="Sakkal Majalla" panose="02000000000000000000" pitchFamily="2" charset="-78"/>
            </a:endParaRPr>
          </a:p>
        </p:txBody>
      </p:sp>
      <p:sp>
        <p:nvSpPr>
          <p:cNvPr id="9" name="Content Placeholder 2">
            <a:extLst>
              <a:ext uri="{FF2B5EF4-FFF2-40B4-BE49-F238E27FC236}">
                <a16:creationId xmlns:a16="http://schemas.microsoft.com/office/drawing/2014/main" xmlns="" id="{4512C213-1C00-480A-9BBF-AC140E6B0766}"/>
              </a:ext>
            </a:extLst>
          </p:cNvPr>
          <p:cNvSpPr txBox="1">
            <a:spLocks/>
          </p:cNvSpPr>
          <p:nvPr/>
        </p:nvSpPr>
        <p:spPr>
          <a:xfrm>
            <a:off x="1168076" y="1473076"/>
            <a:ext cx="9490688" cy="526204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sz="1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r>
              <a:rPr lang="ar-BH" sz="3600" b="1" dirty="0">
                <a:latin typeface="Traditional Arabic" panose="02020603050405020304" pitchFamily="18" charset="-78"/>
                <a:cs typeface="Traditional Arabic" panose="02020603050405020304" pitchFamily="18" charset="-78"/>
              </a:rPr>
              <a:t>4. أبَيّنُ المعْنىَ ال</a:t>
            </a:r>
            <a:r>
              <a:rPr lang="ar-SA" sz="3600" b="1" dirty="0">
                <a:latin typeface="Traditional Arabic" panose="02020603050405020304" pitchFamily="18" charset="-78"/>
                <a:cs typeface="Traditional Arabic" panose="02020603050405020304" pitchFamily="18" charset="-78"/>
              </a:rPr>
              <a:t>ّ</a:t>
            </a:r>
            <a:r>
              <a:rPr lang="ar-BH" sz="3600" b="1" dirty="0">
                <a:latin typeface="Traditional Arabic" panose="02020603050405020304" pitchFamily="18" charset="-78"/>
                <a:cs typeface="Traditional Arabic" panose="02020603050405020304" pitchFamily="18" charset="-78"/>
              </a:rPr>
              <a:t>ذي أفَادَتْهُ "كَمَا أفعَلُ" في البَيْتِ الثّالِثِ.</a:t>
            </a:r>
          </a:p>
          <a:p>
            <a:pPr marL="0" indent="0">
              <a:buNone/>
            </a:pPr>
            <a:r>
              <a:rPr lang="ar-BH" sz="3600" b="1" dirty="0">
                <a:solidFill>
                  <a:srgbClr val="00B050"/>
                </a:solidFill>
                <a:latin typeface="Traditional Arabic" panose="02020603050405020304" pitchFamily="18" charset="-78"/>
                <a:cs typeface="Traditional Arabic" panose="02020603050405020304" pitchFamily="18" charset="-78"/>
              </a:rPr>
              <a:t>    تَقليدُ الأمِّ ومجُارَاتُها في الحرَكَةِ. </a:t>
            </a:r>
            <a:endParaRPr lang="ar-BH" sz="3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ar-BH" sz="1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r>
              <a:rPr lang="ar-BH" sz="3600" b="1" dirty="0">
                <a:latin typeface="Traditional Arabic" panose="02020603050405020304" pitchFamily="18" charset="-78"/>
                <a:cs typeface="Traditional Arabic" panose="02020603050405020304" pitchFamily="18" charset="-78"/>
              </a:rPr>
              <a:t>5. مَا الفِكْرَةُ الرَّئِيسَةُ الّتي دَارَتْ حَوْلهَا الأبيَاتُ السَّابِقةُ؟</a:t>
            </a:r>
          </a:p>
          <a:p>
            <a:pPr marL="0" indent="0">
              <a:buNone/>
            </a:pPr>
            <a:r>
              <a:rPr lang="ar-BH" sz="3600" b="1" dirty="0">
                <a:solidFill>
                  <a:srgbClr val="00B050"/>
                </a:solidFill>
                <a:latin typeface="Traditional Arabic" panose="02020603050405020304" pitchFamily="18" charset="-78"/>
                <a:cs typeface="Traditional Arabic" panose="02020603050405020304" pitchFamily="18" charset="-78"/>
              </a:rPr>
              <a:t>    الأمُّ تعلِّمُ ابنَها الطَّيرانَ.</a:t>
            </a:r>
            <a:endParaRPr lang="ar-BH" sz="3600"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en-GB" sz="3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201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down)">
                                      <p:cBhvr>
                                        <p:cTn id="15" dur="500"/>
                                        <p:tgtEl>
                                          <p:spTgt spid="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barn(inVertical)">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687" y="0"/>
            <a:ext cx="1857202" cy="1320800"/>
          </a:xfrm>
        </p:spPr>
        <p:txBody>
          <a:bodyPr>
            <a:normAutofit/>
          </a:bodyPr>
          <a:lstStyle/>
          <a:p>
            <a:pPr algn="r"/>
            <a:r>
              <a:rPr lang="ar-BH" sz="4400" b="1" dirty="0">
                <a:solidFill>
                  <a:srgbClr val="FF0000"/>
                </a:solidFill>
                <a:latin typeface="Traditional Arabic" panose="02020603050405020304" pitchFamily="18" charset="-78"/>
                <a:cs typeface="Traditional Arabic" panose="02020603050405020304" pitchFamily="18" charset="-78"/>
              </a:rPr>
              <a:t>نشاط (3)</a:t>
            </a:r>
            <a:endParaRPr lang="en-GB" sz="4400" b="1" dirty="0">
              <a:solidFill>
                <a:srgbClr val="FF0000"/>
              </a:solidFill>
              <a:latin typeface="Traditional Arabic" panose="02020603050405020304" pitchFamily="18" charset="-78"/>
              <a:cs typeface="Traditional Arabic" panose="02020603050405020304" pitchFamily="18" charset="-78"/>
            </a:endParaRPr>
          </a:p>
        </p:txBody>
      </p:sp>
      <p:sp>
        <p:nvSpPr>
          <p:cNvPr id="5" name="Title 1">
            <a:extLst>
              <a:ext uri="{FF2B5EF4-FFF2-40B4-BE49-F238E27FC236}">
                <a16:creationId xmlns:a16="http://schemas.microsoft.com/office/drawing/2014/main" xmlns="" id="{615C50B1-15EF-422A-9288-3702986DC999}"/>
              </a:ext>
            </a:extLst>
          </p:cNvPr>
          <p:cNvSpPr txBox="1">
            <a:spLocks/>
          </p:cNvSpPr>
          <p:nvPr/>
        </p:nvSpPr>
        <p:spPr>
          <a:xfrm>
            <a:off x="10769600" y="11294"/>
            <a:ext cx="1138698"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أُقيِّمُ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7" name="Content Placeholder 2">
            <a:extLst>
              <a:ext uri="{FF2B5EF4-FFF2-40B4-BE49-F238E27FC236}">
                <a16:creationId xmlns:a16="http://schemas.microsoft.com/office/drawing/2014/main" xmlns="" id="{213907FD-CC6D-41D6-86CC-922654739840}"/>
              </a:ext>
            </a:extLst>
          </p:cNvPr>
          <p:cNvSpPr txBox="1">
            <a:spLocks/>
          </p:cNvSpPr>
          <p:nvPr/>
        </p:nvSpPr>
        <p:spPr>
          <a:xfrm>
            <a:off x="1333695" y="2123306"/>
            <a:ext cx="9524610" cy="5567745"/>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BH" sz="4000" b="1" dirty="0">
                <a:latin typeface="Traditional Arabic" panose="02020603050405020304" pitchFamily="18" charset="-78"/>
                <a:cs typeface="Traditional Arabic" panose="02020603050405020304" pitchFamily="18" charset="-78"/>
              </a:rPr>
              <a:t>لِمَاذَا دَعَتْ الأُمُّ ابْنَهَا إلى تَقْلِيدِ حَرَكَاتِهَا، والتَّأَنِّي في الانْتِقالِ بَيْنَ الأغْصَانِ المتَقَارِبَةِ؟ ْ</a:t>
            </a:r>
          </a:p>
          <a:p>
            <a:pPr marL="0" indent="0">
              <a:buNone/>
            </a:pPr>
            <a:r>
              <a:rPr lang="ar-BH" sz="4000" b="1" dirty="0">
                <a:latin typeface="Traditional Arabic" panose="02020603050405020304" pitchFamily="18" charset="-78"/>
                <a:cs typeface="Traditional Arabic" panose="02020603050405020304" pitchFamily="18" charset="-78"/>
              </a:rPr>
              <a:t>....................................................................................................................................</a:t>
            </a:r>
            <a:endParaRPr lang="ar-BH" sz="4000" b="1" dirty="0">
              <a:solidFill>
                <a:srgbClr val="00B05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965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F690425-E891-4BE0-A993-1E109914DA01}"/>
              </a:ext>
            </a:extLst>
          </p:cNvPr>
          <p:cNvSpPr txBox="1">
            <a:spLocks/>
          </p:cNvSpPr>
          <p:nvPr/>
        </p:nvSpPr>
        <p:spPr>
          <a:xfrm>
            <a:off x="10769600" y="11294"/>
            <a:ext cx="1138698"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أُقيِّمُ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FEB14C3C-2E0E-4EE2-AB7A-DA21096C8427}"/>
              </a:ext>
            </a:extLst>
          </p:cNvPr>
          <p:cNvSpPr/>
          <p:nvPr/>
        </p:nvSpPr>
        <p:spPr>
          <a:xfrm>
            <a:off x="155522" y="0"/>
            <a:ext cx="1960793" cy="707886"/>
          </a:xfrm>
          <a:prstGeom prst="rect">
            <a:avLst/>
          </a:prstGeom>
          <a:solidFill>
            <a:schemeClr val="accent4">
              <a:lumMod val="60000"/>
              <a:lumOff val="40000"/>
            </a:schemeClr>
          </a:solidFill>
        </p:spPr>
        <p:txBody>
          <a:bodyPr wrap="none">
            <a:spAutoFit/>
          </a:bodyPr>
          <a:lstStyle/>
          <a:p>
            <a:r>
              <a:rPr lang="ar-BH" sz="4000" b="1" dirty="0">
                <a:latin typeface="Sakkal Majalla" panose="02000000000000000000" pitchFamily="2" charset="-78"/>
                <a:cs typeface="Sakkal Majalla" panose="02000000000000000000" pitchFamily="2" charset="-78"/>
              </a:rPr>
              <a:t>أقيّم إجابتي </a:t>
            </a:r>
            <a:endParaRPr lang="en-US" dirty="0">
              <a:latin typeface="Sakkal Majalla" panose="02000000000000000000" pitchFamily="2" charset="-78"/>
              <a:cs typeface="Sakkal Majalla" panose="02000000000000000000" pitchFamily="2" charset="-78"/>
            </a:endParaRPr>
          </a:p>
        </p:txBody>
      </p:sp>
      <p:sp>
        <p:nvSpPr>
          <p:cNvPr id="9" name="Content Placeholder 2">
            <a:extLst>
              <a:ext uri="{FF2B5EF4-FFF2-40B4-BE49-F238E27FC236}">
                <a16:creationId xmlns:a16="http://schemas.microsoft.com/office/drawing/2014/main" xmlns="" id="{DCF9CE63-D469-420A-B1F2-8F243CCEDDBC}"/>
              </a:ext>
            </a:extLst>
          </p:cNvPr>
          <p:cNvSpPr txBox="1">
            <a:spLocks/>
          </p:cNvSpPr>
          <p:nvPr/>
        </p:nvSpPr>
        <p:spPr>
          <a:xfrm>
            <a:off x="1333695" y="2276659"/>
            <a:ext cx="9524610" cy="5567745"/>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BH" sz="4000" b="1" dirty="0">
                <a:latin typeface="Traditional Arabic" panose="02020603050405020304" pitchFamily="18" charset="-78"/>
                <a:cs typeface="Traditional Arabic" panose="02020603050405020304" pitchFamily="18" charset="-78"/>
              </a:rPr>
              <a:t>لِمَاذَا دَعَتْ الأُمُّ ابْنَهَا إلى تَقْلِيدِ حَرَكَاتِهَا، والتَّأَنِّي في الانْتِقالِ بَيْنَ الأغْصَانِ المتَقَارِبَةِ؟ ْ</a:t>
            </a:r>
          </a:p>
          <a:p>
            <a:pPr marL="0" indent="0">
              <a:buNone/>
            </a:pPr>
            <a:r>
              <a:rPr lang="ar-BH" sz="4000" b="1" dirty="0">
                <a:latin typeface="Traditional Arabic" panose="02020603050405020304" pitchFamily="18" charset="-78"/>
                <a:cs typeface="Traditional Arabic" panose="02020603050405020304" pitchFamily="18" charset="-78"/>
              </a:rPr>
              <a:t> </a:t>
            </a:r>
            <a:r>
              <a:rPr lang="ar-BH" sz="4000" b="1" dirty="0">
                <a:solidFill>
                  <a:srgbClr val="00B050"/>
                </a:solidFill>
                <a:latin typeface="Traditional Arabic" panose="02020603050405020304" pitchFamily="18" charset="-78"/>
                <a:cs typeface="Traditional Arabic" panose="02020603050405020304" pitchFamily="18" charset="-78"/>
              </a:rPr>
              <a:t>دَعَتْهُ إِلَى ذلِكَ كَيْ لَا يتْعَبَ جنَاحُهُ الضَّعِيفُ مِنْ ثِقَلِ الهواءِ، فَيَتعلَّمَ الطَّيرانَ بِشِكْلٍ صَحِيحٍ.</a:t>
            </a:r>
          </a:p>
        </p:txBody>
      </p:sp>
    </p:spTree>
    <p:extLst>
      <p:ext uri="{BB962C8B-B14F-4D97-AF65-F5344CB8AC3E}">
        <p14:creationId xmlns:p14="http://schemas.microsoft.com/office/powerpoint/2010/main" val="35753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4715"/>
            <a:ext cx="10515600" cy="1325563"/>
          </a:xfrm>
        </p:spPr>
        <p:txBody>
          <a:bodyPr>
            <a:normAutofit/>
          </a:bodyPr>
          <a:lstStyle/>
          <a:p>
            <a:pPr algn="ctr"/>
            <a:r>
              <a:rPr lang="ar-BH" sz="6600" b="1" dirty="0" smtClean="0">
                <a:latin typeface="Sakkal Majalla" panose="02000000000000000000" pitchFamily="2" charset="-78"/>
                <a:cs typeface="Sakkal Majalla" panose="02000000000000000000" pitchFamily="2" charset="-78"/>
              </a:rPr>
              <a:t>انتهى الدرس</a:t>
            </a:r>
            <a:endParaRPr lang="ar-BH" sz="66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lstStyle/>
          <a:p>
            <a:pPr marL="914400" lvl="2" indent="0" algn="ctr">
              <a:buNone/>
            </a:pPr>
            <a:endParaRPr lang="ar-BH" dirty="0"/>
          </a:p>
          <a:p>
            <a:pPr marL="914400" lvl="2" indent="0" algn="ctr">
              <a:buNone/>
            </a:pPr>
            <a:endParaRPr lang="ar-BH" dirty="0" smtClean="0"/>
          </a:p>
          <a:p>
            <a:pPr marL="914400" lvl="2" indent="0" algn="ctr">
              <a:buNone/>
            </a:pPr>
            <a:endParaRPr lang="ar-BH" dirty="0"/>
          </a:p>
          <a:p>
            <a:pPr marL="914400" lvl="2" indent="0" algn="ctr">
              <a:buNone/>
            </a:pPr>
            <a:endParaRPr lang="ar-BH" dirty="0" smtClean="0"/>
          </a:p>
        </p:txBody>
      </p:sp>
    </p:spTree>
    <p:extLst>
      <p:ext uri="{BB962C8B-B14F-4D97-AF65-F5344CB8AC3E}">
        <p14:creationId xmlns:p14="http://schemas.microsoft.com/office/powerpoint/2010/main" val="107668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xmlns="" id="{05ED8857-6400-44C0-8CE2-6BEB631F1253}"/>
              </a:ext>
            </a:extLst>
          </p:cNvPr>
          <p:cNvPicPr>
            <a:picLocks noChangeAspect="1"/>
          </p:cNvPicPr>
          <p:nvPr/>
        </p:nvPicPr>
        <p:blipFill>
          <a:blip r:embed="rId2"/>
          <a:stretch>
            <a:fillRect/>
          </a:stretch>
        </p:blipFill>
        <p:spPr>
          <a:xfrm>
            <a:off x="436729" y="204716"/>
            <a:ext cx="8413411" cy="6236664"/>
          </a:xfrm>
          <a:prstGeom prst="rect">
            <a:avLst/>
          </a:prstGeom>
        </p:spPr>
      </p:pic>
      <p:sp>
        <p:nvSpPr>
          <p:cNvPr id="5" name="مستطيل 4">
            <a:extLst>
              <a:ext uri="{FF2B5EF4-FFF2-40B4-BE49-F238E27FC236}">
                <a16:creationId xmlns:a16="http://schemas.microsoft.com/office/drawing/2014/main" xmlns="" id="{4A3082A4-B168-45FA-977E-CAA2902AAFB5}"/>
              </a:ext>
            </a:extLst>
          </p:cNvPr>
          <p:cNvSpPr/>
          <p:nvPr/>
        </p:nvSpPr>
        <p:spPr>
          <a:xfrm>
            <a:off x="9058939" y="1536174"/>
            <a:ext cx="2696332" cy="3139321"/>
          </a:xfrm>
          <a:prstGeom prst="rect">
            <a:avLst/>
          </a:prstGeom>
        </p:spPr>
        <p:txBody>
          <a:bodyPr wrap="square">
            <a:spAutoFit/>
          </a:bodyPr>
          <a:lstStyle/>
          <a:p>
            <a:pPr algn="ctr"/>
            <a:r>
              <a:rPr lang="ar-BH" sz="6600" b="1" dirty="0">
                <a:latin typeface="Traditional Arabic" panose="02020603050405020304" pitchFamily="18" charset="-78"/>
                <a:cs typeface="Traditional Arabic" panose="02020603050405020304" pitchFamily="18" charset="-78"/>
              </a:rPr>
              <a:t>أقرأُ القصيدةَ  بِتَمَعُّنٍ</a:t>
            </a:r>
            <a:endParaRPr lang="en-US" sz="6600" dirty="0"/>
          </a:p>
        </p:txBody>
      </p:sp>
    </p:spTree>
    <p:extLst>
      <p:ext uri="{BB962C8B-B14F-4D97-AF65-F5344CB8AC3E}">
        <p14:creationId xmlns:p14="http://schemas.microsoft.com/office/powerpoint/2010/main" val="2181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9CC1180-42EE-4433-AD25-68DB06F7C12E}"/>
              </a:ext>
            </a:extLst>
          </p:cNvPr>
          <p:cNvSpPr txBox="1">
            <a:spLocks/>
          </p:cNvSpPr>
          <p:nvPr/>
        </p:nvSpPr>
        <p:spPr>
          <a:xfrm>
            <a:off x="1713828" y="13423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60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a16="http://schemas.microsoft.com/office/drawing/2014/main" xmlns="" id="{A73D69AF-4C52-4910-8A39-AF20FFF67942}"/>
              </a:ext>
            </a:extLst>
          </p:cNvPr>
          <p:cNvSpPr txBox="1"/>
          <p:nvPr/>
        </p:nvSpPr>
        <p:spPr>
          <a:xfrm>
            <a:off x="3725310" y="1255036"/>
            <a:ext cx="4741379" cy="1015663"/>
          </a:xfrm>
          <a:prstGeom prst="rect">
            <a:avLst/>
          </a:prstGeom>
          <a:noFill/>
        </p:spPr>
        <p:txBody>
          <a:bodyPr wrap="square" rtlCol="0">
            <a:spAutoFit/>
          </a:bodyPr>
          <a:lstStyle/>
          <a:p>
            <a:pPr algn="ctr"/>
            <a:r>
              <a:rPr lang="ar-BH" sz="6000" b="1" dirty="0">
                <a:solidFill>
                  <a:srgbClr val="FF0000"/>
                </a:solidFill>
                <a:latin typeface="Traditional Arabic" panose="02020603050405020304" pitchFamily="18" charset="-78"/>
                <a:cs typeface="Traditional Arabic" panose="02020603050405020304" pitchFamily="18" charset="-78"/>
              </a:rPr>
              <a:t>الفكرة العامّة للقصيدة</a:t>
            </a:r>
            <a:endParaRPr lang="en-US" sz="6000" b="1" dirty="0">
              <a:solidFill>
                <a:srgbClr val="FF0000"/>
              </a:solidFill>
              <a:latin typeface="Traditional Arabic" panose="02020603050405020304" pitchFamily="18" charset="-78"/>
              <a:cs typeface="Traditional Arabic" panose="02020603050405020304" pitchFamily="18" charset="-78"/>
            </a:endParaRPr>
          </a:p>
        </p:txBody>
      </p:sp>
      <p:sp>
        <p:nvSpPr>
          <p:cNvPr id="8" name="Title 1">
            <a:extLst>
              <a:ext uri="{FF2B5EF4-FFF2-40B4-BE49-F238E27FC236}">
                <a16:creationId xmlns:a16="http://schemas.microsoft.com/office/drawing/2014/main" xmlns="" id="{C3DBFD17-A38A-4577-AF4B-BCE2EAF6FC04}"/>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xmlns="" id="{EA2BDE48-523E-4AEA-8C8F-7DCE721FF313}"/>
              </a:ext>
            </a:extLst>
          </p:cNvPr>
          <p:cNvSpPr txBox="1"/>
          <p:nvPr/>
        </p:nvSpPr>
        <p:spPr>
          <a:xfrm>
            <a:off x="2374440" y="2901698"/>
            <a:ext cx="7275443" cy="2308324"/>
          </a:xfrm>
          <a:prstGeom prst="rect">
            <a:avLst/>
          </a:prstGeom>
          <a:noFill/>
        </p:spPr>
        <p:txBody>
          <a:bodyPr wrap="square" rtlCol="0">
            <a:spAutoFit/>
          </a:bodyPr>
          <a:lstStyle/>
          <a:p>
            <a:pPr algn="ctr" rtl="1"/>
            <a:r>
              <a:rPr lang="ar-BH" sz="4800" b="1" dirty="0">
                <a:latin typeface="Traditional Arabic" panose="02020603050405020304" pitchFamily="18" charset="-78"/>
                <a:cs typeface="Traditional Arabic" panose="02020603050405020304" pitchFamily="18" charset="-78"/>
              </a:rPr>
              <a:t>أَهَمِّيةُ طَاعَةِ نَصَائحِ الأُمِّ، وَمَا يَنْجَرُّ عَنْ مُخالَفَتِهَا مِنْ عَواقِبَ وخِيمَةٍ.</a:t>
            </a:r>
          </a:p>
          <a:p>
            <a:pPr algn="ctr" rtl="1"/>
            <a:endParaRPr lang="en-US" sz="4800" dirty="0"/>
          </a:p>
        </p:txBody>
      </p:sp>
    </p:spTree>
    <p:extLst>
      <p:ext uri="{BB962C8B-B14F-4D97-AF65-F5344CB8AC3E}">
        <p14:creationId xmlns:p14="http://schemas.microsoft.com/office/powerpoint/2010/main" val="5991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9CC1180-42EE-4433-AD25-68DB06F7C12E}"/>
              </a:ext>
            </a:extLst>
          </p:cNvPr>
          <p:cNvSpPr txBox="1">
            <a:spLocks/>
          </p:cNvSpPr>
          <p:nvPr/>
        </p:nvSpPr>
        <p:spPr>
          <a:xfrm>
            <a:off x="1713828" y="13423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60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a16="http://schemas.microsoft.com/office/drawing/2014/main" xmlns="" id="{A73D69AF-4C52-4910-8A39-AF20FFF67942}"/>
              </a:ext>
            </a:extLst>
          </p:cNvPr>
          <p:cNvSpPr txBox="1"/>
          <p:nvPr/>
        </p:nvSpPr>
        <p:spPr>
          <a:xfrm>
            <a:off x="3500984" y="484289"/>
            <a:ext cx="4164037" cy="830997"/>
          </a:xfrm>
          <a:prstGeom prst="rect">
            <a:avLst/>
          </a:prstGeom>
          <a:noFill/>
        </p:spPr>
        <p:txBody>
          <a:bodyPr wrap="square" rtlCol="0">
            <a:spAutoFit/>
          </a:bodyPr>
          <a:lstStyle/>
          <a:p>
            <a:pPr algn="ctr"/>
            <a:r>
              <a:rPr lang="ar-BH" sz="4800" b="1" dirty="0">
                <a:solidFill>
                  <a:srgbClr val="FF0000"/>
                </a:solidFill>
                <a:latin typeface="Traditional Arabic" panose="02020603050405020304" pitchFamily="18" charset="-78"/>
                <a:cs typeface="Traditional Arabic" panose="02020603050405020304" pitchFamily="18" charset="-78"/>
              </a:rPr>
              <a:t>معاني مفردات القصِيدَةِ</a:t>
            </a:r>
            <a:endParaRPr lang="en-US" sz="4800" b="1" dirty="0">
              <a:solidFill>
                <a:srgbClr val="FF0000"/>
              </a:solidFill>
              <a:latin typeface="Traditional Arabic" panose="02020603050405020304" pitchFamily="18" charset="-78"/>
              <a:cs typeface="Traditional Arabic" panose="02020603050405020304" pitchFamily="18" charset="-78"/>
            </a:endParaRPr>
          </a:p>
        </p:txBody>
      </p:sp>
      <p:graphicFrame>
        <p:nvGraphicFramePr>
          <p:cNvPr id="5" name="جدول 7">
            <a:extLst>
              <a:ext uri="{FF2B5EF4-FFF2-40B4-BE49-F238E27FC236}">
                <a16:creationId xmlns:a16="http://schemas.microsoft.com/office/drawing/2014/main" xmlns="" id="{10A6DA25-2237-401E-8FBF-ABA4578DE813}"/>
              </a:ext>
            </a:extLst>
          </p:cNvPr>
          <p:cNvGraphicFramePr>
            <a:graphicFrameLocks noGrp="1"/>
          </p:cNvGraphicFramePr>
          <p:nvPr>
            <p:extLst>
              <p:ext uri="{D42A27DB-BD31-4B8C-83A1-F6EECF244321}">
                <p14:modId xmlns:p14="http://schemas.microsoft.com/office/powerpoint/2010/main" val="1928159437"/>
              </p:ext>
            </p:extLst>
          </p:nvPr>
        </p:nvGraphicFramePr>
        <p:xfrm>
          <a:off x="1748124" y="1805089"/>
          <a:ext cx="7669756" cy="4206240"/>
        </p:xfrm>
        <a:graphic>
          <a:graphicData uri="http://schemas.openxmlformats.org/drawingml/2006/table">
            <a:tbl>
              <a:tblPr firstRow="1" bandRow="1">
                <a:tableStyleId>{5C22544A-7EE6-4342-B048-85BDC9FD1C3A}</a:tableStyleId>
              </a:tblPr>
              <a:tblGrid>
                <a:gridCol w="5561382">
                  <a:extLst>
                    <a:ext uri="{9D8B030D-6E8A-4147-A177-3AD203B41FA5}">
                      <a16:colId xmlns:a16="http://schemas.microsoft.com/office/drawing/2014/main" xmlns="" val="1147244517"/>
                    </a:ext>
                  </a:extLst>
                </a:gridCol>
                <a:gridCol w="2108374">
                  <a:extLst>
                    <a:ext uri="{9D8B030D-6E8A-4147-A177-3AD203B41FA5}">
                      <a16:colId xmlns:a16="http://schemas.microsoft.com/office/drawing/2014/main" xmlns="" val="2651125887"/>
                    </a:ext>
                  </a:extLst>
                </a:gridCol>
              </a:tblGrid>
              <a:tr h="643448">
                <a:tc>
                  <a:txBody>
                    <a:bodyPr/>
                    <a:lstStyle/>
                    <a:p>
                      <a:pPr algn="ctr"/>
                      <a:r>
                        <a:rPr lang="ar-BH" sz="4000" b="1" dirty="0">
                          <a:latin typeface="Traditional Arabic" panose="02020603050405020304" pitchFamily="18" charset="-78"/>
                          <a:cs typeface="Traditional Arabic" panose="02020603050405020304" pitchFamily="18" charset="-78"/>
                        </a:rPr>
                        <a:t>المعنى</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الكلمةُ</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2300562839"/>
                  </a:ext>
                </a:extLst>
              </a:tr>
              <a:tr h="643448">
                <a:tc>
                  <a:txBody>
                    <a:bodyPr/>
                    <a:lstStyle/>
                    <a:p>
                      <a:pPr algn="ctr"/>
                      <a:r>
                        <a:rPr lang="ar-BH" sz="4000" b="1" dirty="0">
                          <a:latin typeface="Traditional Arabic" panose="02020603050405020304" pitchFamily="18" charset="-78"/>
                          <a:cs typeface="Traditional Arabic" panose="02020603050405020304" pitchFamily="18" charset="-78"/>
                        </a:rPr>
                        <a:t>البَسَاتِينُ</a:t>
                      </a:r>
                      <a:r>
                        <a:rPr lang="ar-BH" sz="4000" b="1" baseline="0" dirty="0">
                          <a:latin typeface="Traditional Arabic" panose="02020603050405020304" pitchFamily="18" charset="-78"/>
                          <a:cs typeface="Traditional Arabic" panose="02020603050405020304" pitchFamily="18" charset="-78"/>
                        </a:rPr>
                        <a:t> الخَضْراءُ</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الرِّيَاضُ</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2556677987"/>
                  </a:ext>
                </a:extLst>
              </a:tr>
              <a:tr h="643448">
                <a:tc>
                  <a:txBody>
                    <a:bodyPr/>
                    <a:lstStyle/>
                    <a:p>
                      <a:pPr algn="ctr"/>
                      <a:r>
                        <a:rPr lang="ar-BH" sz="4000" b="1" dirty="0">
                          <a:latin typeface="Traditional Arabic" panose="02020603050405020304" pitchFamily="18" charset="-78"/>
                          <a:cs typeface="Traditional Arabic" panose="02020603050405020304" pitchFamily="18" charset="-78"/>
                        </a:rPr>
                        <a:t>نَوعٌ مِنَ الطُّيورِ المغَرِّدَةِ</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القُبَّرَةُ</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1936542323"/>
                  </a:ext>
                </a:extLst>
              </a:tr>
              <a:tr h="643448">
                <a:tc>
                  <a:txBody>
                    <a:bodyPr/>
                    <a:lstStyle/>
                    <a:p>
                      <a:pPr algn="ctr"/>
                      <a:r>
                        <a:rPr lang="ar-BH" sz="4000" b="1" dirty="0">
                          <a:latin typeface="Traditional Arabic" panose="02020603050405020304" pitchFamily="18" charset="-78"/>
                          <a:cs typeface="Traditional Arabic" panose="02020603050405020304" pitchFamily="18" charset="-78"/>
                        </a:rPr>
                        <a:t>الضَّعِيفُ</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الهَشُّ</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394290676"/>
                  </a:ext>
                </a:extLst>
              </a:tr>
              <a:tr h="643448">
                <a:tc>
                  <a:txBody>
                    <a:bodyPr/>
                    <a:lstStyle/>
                    <a:p>
                      <a:pPr algn="ctr"/>
                      <a:r>
                        <a:rPr lang="ar-BH" sz="4000" b="1" dirty="0">
                          <a:latin typeface="Traditional Arabic" panose="02020603050405020304" pitchFamily="18" charset="-78"/>
                          <a:cs typeface="Traditional Arabic" panose="02020603050405020304" pitchFamily="18" charset="-78"/>
                        </a:rPr>
                        <a:t>غُصْنٌ</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فَنَنٌ</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3604247066"/>
                  </a:ext>
                </a:extLst>
              </a:tr>
              <a:tr h="643448">
                <a:tc>
                  <a:txBody>
                    <a:bodyPr/>
                    <a:lstStyle/>
                    <a:p>
                      <a:pPr algn="ctr" rtl="1"/>
                      <a:r>
                        <a:rPr lang="ar-BH" sz="4000" b="1" dirty="0">
                          <a:latin typeface="Traditional Arabic" panose="02020603050405020304" pitchFamily="18" charset="-78"/>
                          <a:cs typeface="Traditional Arabic" panose="02020603050405020304" pitchFamily="18" charset="-78"/>
                        </a:rPr>
                        <a:t>قَفْزَةٌ</a:t>
                      </a:r>
                      <a:endParaRPr lang="en-US" sz="4000" b="1" dirty="0">
                        <a:latin typeface="Traditional Arabic" panose="02020603050405020304" pitchFamily="18" charset="-78"/>
                        <a:cs typeface="Traditional Arabic" panose="02020603050405020304" pitchFamily="18" charset="-78"/>
                      </a:endParaRPr>
                    </a:p>
                  </a:txBody>
                  <a:tcPr/>
                </a:tc>
                <a:tc>
                  <a:txBody>
                    <a:bodyPr/>
                    <a:lstStyle/>
                    <a:p>
                      <a:pPr algn="ctr"/>
                      <a:r>
                        <a:rPr lang="ar-BH" sz="4000" b="1" dirty="0">
                          <a:latin typeface="Traditional Arabic" panose="02020603050405020304" pitchFamily="18" charset="-78"/>
                          <a:cs typeface="Traditional Arabic" panose="02020603050405020304" pitchFamily="18" charset="-78"/>
                        </a:rPr>
                        <a:t>نَقْلَةٌ</a:t>
                      </a:r>
                      <a:endParaRPr lang="en-US" sz="40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xmlns="" val="1629957892"/>
                  </a:ext>
                </a:extLst>
              </a:tr>
            </a:tbl>
          </a:graphicData>
        </a:graphic>
      </p:graphicFrame>
      <p:sp>
        <p:nvSpPr>
          <p:cNvPr id="8" name="Title 1">
            <a:extLst>
              <a:ext uri="{FF2B5EF4-FFF2-40B4-BE49-F238E27FC236}">
                <a16:creationId xmlns:a16="http://schemas.microsoft.com/office/drawing/2014/main" xmlns="" id="{C3DBFD17-A38A-4577-AF4B-BCE2EAF6FC04}"/>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52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graphicFrame>
        <p:nvGraphicFramePr>
          <p:cNvPr id="5" name="جدول 5">
            <a:extLst>
              <a:ext uri="{FF2B5EF4-FFF2-40B4-BE49-F238E27FC236}">
                <a16:creationId xmlns:a16="http://schemas.microsoft.com/office/drawing/2014/main" xmlns="" id="{79F79F2E-8D5F-4CDD-A7F3-18EFA56567F6}"/>
              </a:ext>
            </a:extLst>
          </p:cNvPr>
          <p:cNvGraphicFramePr>
            <a:graphicFrameLocks noGrp="1"/>
          </p:cNvGraphicFramePr>
          <p:nvPr>
            <p:extLst>
              <p:ext uri="{D42A27DB-BD31-4B8C-83A1-F6EECF244321}">
                <p14:modId xmlns:p14="http://schemas.microsoft.com/office/powerpoint/2010/main" val="1494734721"/>
              </p:ext>
            </p:extLst>
          </p:nvPr>
        </p:nvGraphicFramePr>
        <p:xfrm>
          <a:off x="157163" y="1035518"/>
          <a:ext cx="11875811" cy="5258602"/>
        </p:xfrm>
        <a:graphic>
          <a:graphicData uri="http://schemas.openxmlformats.org/drawingml/2006/table">
            <a:tbl>
              <a:tblPr firstRow="1" bandRow="1">
                <a:tableStyleId>{5C22544A-7EE6-4342-B048-85BDC9FD1C3A}</a:tableStyleId>
              </a:tblPr>
              <a:tblGrid>
                <a:gridCol w="3316633">
                  <a:extLst>
                    <a:ext uri="{9D8B030D-6E8A-4147-A177-3AD203B41FA5}">
                      <a16:colId xmlns:a16="http://schemas.microsoft.com/office/drawing/2014/main" xmlns="" val="20000"/>
                    </a:ext>
                  </a:extLst>
                </a:gridCol>
                <a:gridCol w="6645564">
                  <a:extLst>
                    <a:ext uri="{9D8B030D-6E8A-4147-A177-3AD203B41FA5}">
                      <a16:colId xmlns:a16="http://schemas.microsoft.com/office/drawing/2014/main" xmlns="" val="4107278025"/>
                    </a:ext>
                  </a:extLst>
                </a:gridCol>
                <a:gridCol w="1913614">
                  <a:extLst>
                    <a:ext uri="{9D8B030D-6E8A-4147-A177-3AD203B41FA5}">
                      <a16:colId xmlns:a16="http://schemas.microsoft.com/office/drawing/2014/main" xmlns="" val="2578692530"/>
                    </a:ext>
                  </a:extLst>
                </a:gridCol>
              </a:tblGrid>
              <a:tr h="1326682">
                <a:tc>
                  <a:txBody>
                    <a:bodyPr/>
                    <a:lstStyle/>
                    <a:p>
                      <a:pPr algn="ctr">
                        <a:lnSpc>
                          <a:spcPct val="100000"/>
                        </a:lnSpc>
                      </a:pPr>
                      <a:endParaRPr lang="ar-BH" sz="3200" b="1" dirty="0">
                        <a:latin typeface="Traditional Arabic" panose="02020603050405020304" pitchFamily="18" charset="-78"/>
                        <a:cs typeface="Traditional Arabic" panose="02020603050405020304" pitchFamily="18" charset="-78"/>
                      </a:endParaRPr>
                    </a:p>
                    <a:p>
                      <a:pPr algn="ctr">
                        <a:lnSpc>
                          <a:spcPct val="100000"/>
                        </a:lnSpc>
                      </a:pPr>
                      <a:r>
                        <a:rPr lang="ar-BH" sz="3200" b="1" dirty="0">
                          <a:latin typeface="Traditional Arabic" panose="02020603050405020304" pitchFamily="18" charset="-78"/>
                          <a:cs typeface="Traditional Arabic" panose="02020603050405020304" pitchFamily="18" charset="-78"/>
                        </a:rPr>
                        <a:t>الأَسَالِيبُ</a:t>
                      </a:r>
                      <a:endParaRPr lang="en-US" sz="3200" b="1" dirty="0">
                        <a:latin typeface="Traditional Arabic" panose="02020603050405020304" pitchFamily="18" charset="-78"/>
                        <a:cs typeface="Traditional Arabic" panose="02020603050405020304" pitchFamily="18" charset="-78"/>
                      </a:endParaRPr>
                    </a:p>
                  </a:txBody>
                  <a:tcPr/>
                </a:tc>
                <a:tc>
                  <a:txBody>
                    <a:bodyPr/>
                    <a:lstStyle/>
                    <a:p>
                      <a:pPr algn="ctr">
                        <a:lnSpc>
                          <a:spcPct val="100000"/>
                        </a:lnSpc>
                      </a:pPr>
                      <a:endParaRPr lang="ar-BH" sz="3200" b="1" dirty="0">
                        <a:latin typeface="Traditional Arabic" panose="02020603050405020304" pitchFamily="18" charset="-78"/>
                        <a:cs typeface="Traditional Arabic" panose="02020603050405020304" pitchFamily="18" charset="-78"/>
                      </a:endParaRPr>
                    </a:p>
                    <a:p>
                      <a:pPr algn="ctr">
                        <a:lnSpc>
                          <a:spcPct val="100000"/>
                        </a:lnSpc>
                      </a:pPr>
                      <a:r>
                        <a:rPr lang="ar-BH" sz="3200" b="1" dirty="0">
                          <a:latin typeface="Traditional Arabic" panose="02020603050405020304" pitchFamily="18" charset="-78"/>
                          <a:cs typeface="Traditional Arabic" panose="02020603050405020304" pitchFamily="18" charset="-78"/>
                        </a:rPr>
                        <a:t>الأمُّ تُعَلِّمُ ابْنَهَا الطَّيرَانَ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b="1" kern="1200" noProof="0" dirty="0">
                          <a:solidFill>
                            <a:schemeClr val="tx1"/>
                          </a:solidFill>
                          <a:latin typeface="Traditional Arabic" panose="02020603050405020304" pitchFamily="18" charset="-78"/>
                          <a:ea typeface="+mn-ea"/>
                          <a:cs typeface="Traditional Arabic" panose="02020603050405020304" pitchFamily="18" charset="-78"/>
                        </a:rPr>
                        <a:t>الفكرة الرئيسة للأبيات </a:t>
                      </a:r>
                    </a:p>
                  </a:txBody>
                  <a:tcPr/>
                </a:tc>
                <a:extLst>
                  <a:ext uri="{0D108BD9-81ED-4DB2-BD59-A6C34878D82A}">
                    <a16:rowId xmlns:a16="http://schemas.microsoft.com/office/drawing/2014/main" xmlns="" val="936915430"/>
                  </a:ext>
                </a:extLst>
              </a:tr>
              <a:tr h="3773446">
                <a:tc>
                  <a:txBody>
                    <a:bodyPr/>
                    <a:lstStyle/>
                    <a:p>
                      <a:pPr marL="457200" indent="-457200" algn="r">
                        <a:lnSpc>
                          <a:spcPct val="100000"/>
                        </a:lnSpc>
                        <a:buFont typeface="Arial" panose="020B0604020202020204" pitchFamily="34" charset="0"/>
                        <a:buChar char="•"/>
                      </a:pPr>
                      <a:r>
                        <a:rPr lang="ar-BH" sz="2800" b="1" kern="1200" baseline="0" dirty="0">
                          <a:solidFill>
                            <a:schemeClr val="dk1"/>
                          </a:solidFill>
                          <a:latin typeface="Traditional Arabic" panose="02020603050405020304" pitchFamily="18" charset="-78"/>
                          <a:ea typeface="+mn-ea"/>
                          <a:cs typeface="Traditional Arabic" panose="02020603050405020304" pitchFamily="18" charset="-78"/>
                        </a:rPr>
                        <a:t>يَا جمَاَلَ: نِداء، يدُلُّ على مُلَاطَفَةِ الأمِّ لابنِها في الحديثِ.</a:t>
                      </a:r>
                    </a:p>
                    <a:p>
                      <a:pPr marL="457200" indent="-457200" algn="r">
                        <a:lnSpc>
                          <a:spcPct val="100000"/>
                        </a:lnSpc>
                        <a:buFont typeface="Arial" panose="020B0604020202020204" pitchFamily="34" charset="0"/>
                        <a:buChar char="•"/>
                      </a:pPr>
                      <a:r>
                        <a:rPr lang="ar-BH" sz="2800" b="1" kern="1200" baseline="0" dirty="0">
                          <a:solidFill>
                            <a:schemeClr val="dk1"/>
                          </a:solidFill>
                          <a:latin typeface="Traditional Arabic" panose="02020603050405020304" pitchFamily="18" charset="-78"/>
                          <a:ea typeface="+mn-ea"/>
                          <a:cs typeface="Traditional Arabic" panose="02020603050405020304" pitchFamily="18" charset="-78"/>
                        </a:rPr>
                        <a:t>لَا تَعتمِدْ : نهي، يبيِّنُ تحذيرَ الأمِّ لابنِها .</a:t>
                      </a:r>
                    </a:p>
                    <a:p>
                      <a:pPr marL="457200" indent="-457200" algn="r">
                        <a:lnSpc>
                          <a:spcPct val="100000"/>
                        </a:lnSpc>
                        <a:buFont typeface="Arial" panose="020B0604020202020204" pitchFamily="34" charset="0"/>
                        <a:buChar char="•"/>
                      </a:pPr>
                      <a:r>
                        <a:rPr lang="ar-BH" sz="2800" b="1" kern="1200" baseline="0" dirty="0">
                          <a:solidFill>
                            <a:schemeClr val="dk1"/>
                          </a:solidFill>
                          <a:latin typeface="Traditional Arabic" panose="02020603050405020304" pitchFamily="18" charset="-78"/>
                          <a:ea typeface="+mn-ea"/>
                          <a:cs typeface="Traditional Arabic" panose="02020603050405020304" pitchFamily="18" charset="-78"/>
                        </a:rPr>
                        <a:t>قِفْ، افْعَلْ: أَمْرٌ، يُفِيدُ النُّصْحَ والإرشادَ.</a:t>
                      </a:r>
                    </a:p>
                    <a:p>
                      <a:pPr marL="457200" indent="-457200" algn="r">
                        <a:lnSpc>
                          <a:spcPct val="100000"/>
                        </a:lnSpc>
                        <a:buFont typeface="Arial" panose="020B0604020202020204" pitchFamily="34" charset="0"/>
                        <a:buChar char="•"/>
                      </a:pPr>
                      <a:r>
                        <a:rPr lang="ar-BH" sz="2800" b="1" kern="1200" baseline="0" dirty="0">
                          <a:solidFill>
                            <a:schemeClr val="dk1"/>
                          </a:solidFill>
                          <a:latin typeface="Traditional Arabic" panose="02020603050405020304" pitchFamily="18" charset="-78"/>
                          <a:ea typeface="+mn-ea"/>
                          <a:cs typeface="Traditional Arabic" panose="02020603050405020304" pitchFamily="18" charset="-78"/>
                        </a:rPr>
                        <a:t>كَيْ: للتَّعْلِيلِ، يُوَضِّحُ سَبَبَ التَّأنِّي في الطَّيرَانِ.</a:t>
                      </a:r>
                    </a:p>
                  </a:txBody>
                  <a:tcPr/>
                </a:tc>
                <a:tc>
                  <a:txBody>
                    <a:bodyPr/>
                    <a:lstStyle/>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800" b="1" dirty="0">
                          <a:latin typeface="Traditional Arabic" panose="02020603050405020304" pitchFamily="18" charset="-78"/>
                          <a:cs typeface="Traditional Arabic" panose="02020603050405020304" pitchFamily="18" charset="-78"/>
                        </a:rPr>
                        <a:t>يسْتخِدمُ الشَّاعرُ أسلوبَ السَّردِ القَصَصِيِّ للتَّأكيدِ على أهمِّيَّةِ طَاعَةِ نَصائحِ الأمِّ، وأنَّ تجاهُلَ تلك النَّصائحِ يُؤدِّي إلى عَواقِبَ وَخِيمَةٍ.</a:t>
                      </a:r>
                      <a:endParaRPr lang="ar-BH" sz="2800" b="1" baseline="0" dirty="0">
                        <a:latin typeface="Traditional Arabic" panose="02020603050405020304" pitchFamily="18" charset="-78"/>
                        <a:cs typeface="Traditional Arabic" panose="02020603050405020304" pitchFamily="18" charset="-78"/>
                      </a:endParaRPr>
                    </a:p>
                    <a:p>
                      <a:pPr marL="457200" indent="-457200" algn="r">
                        <a:lnSpc>
                          <a:spcPct val="100000"/>
                        </a:lnSpc>
                        <a:buFont typeface="Arial" panose="020B0604020202020204" pitchFamily="34" charset="0"/>
                        <a:buChar char="•"/>
                      </a:pPr>
                      <a:r>
                        <a:rPr lang="ar-BH" sz="2800" b="1" baseline="0" dirty="0">
                          <a:latin typeface="Traditional Arabic" panose="02020603050405020304" pitchFamily="18" charset="-78"/>
                          <a:cs typeface="Traditional Arabic" panose="02020603050405020304" pitchFamily="18" charset="-78"/>
                        </a:rPr>
                        <a:t>تدورُ الأحداثُ فوقَ شَجَرةٍ في أحدِ الرِّيَاضِ، حيثُ تَتَوَلَّى القُبَّرةُ الأمُّ تَدْرِيبَ ابْنِها الصَّغيرِ على الطَّيرانِ، فتُخَاطِبُهُ مُقدِّمَةً لهُ النَّصائحَ والإرْشادَاتِ، وَدَعَتْهُ إلى تقليدِ حَرَكَاتِهَا، والتَّأَنِّي في الانْتِقالِ بَيْنَ الأغْصَانِ المتَقَارِبَةِ؛ حتَّى لَا يتْعَبَ جنَاحُهُ الضَّعِيفُ مِنْ ثِقَلِ الهواءِ، فَيَتعلَّمَ الطَّيرانَ بِشِكْلٍ صَحِيحٍ.</a:t>
                      </a:r>
                      <a:endParaRPr lang="en-US" sz="2800" b="1" dirty="0">
                        <a:latin typeface="Traditional Arabic" panose="02020603050405020304" pitchFamily="18" charset="-78"/>
                        <a:cs typeface="Traditional Arabic" panose="02020603050405020304" pitchFamily="18" charset="-78"/>
                      </a:endParaRPr>
                    </a:p>
                  </a:txBody>
                  <a:tcPr/>
                </a:tc>
                <a:tc>
                  <a:txBody>
                    <a:bodyPr/>
                    <a:lstStyle/>
                    <a:p>
                      <a:pPr marL="0" algn="ctr" defTabSz="914400" rtl="1" eaLnBrk="1" latinLnBrk="0" hangingPunct="1">
                        <a:lnSpc>
                          <a:spcPct val="100000"/>
                        </a:lnSpc>
                      </a:pPr>
                      <a:r>
                        <a:rPr lang="ar-SA" sz="3200" b="1" kern="1200" dirty="0">
                          <a:solidFill>
                            <a:schemeClr val="tx1"/>
                          </a:solidFill>
                          <a:latin typeface="Traditional Arabic" panose="02020603050405020304" pitchFamily="18" charset="-78"/>
                          <a:ea typeface="+mn-ea"/>
                          <a:cs typeface="Traditional Arabic" panose="02020603050405020304" pitchFamily="18" charset="-78"/>
                        </a:rPr>
                        <a:t>الشّرح</a:t>
                      </a:r>
                      <a:endParaRPr lang="en-US" sz="3200" b="1" kern="1200" dirty="0">
                        <a:solidFill>
                          <a:schemeClr val="tx1"/>
                        </a:solidFill>
                        <a:latin typeface="Traditional Arabic" panose="02020603050405020304" pitchFamily="18" charset="-78"/>
                        <a:ea typeface="+mn-ea"/>
                        <a:cs typeface="Traditional Arabic" panose="02020603050405020304" pitchFamily="18" charset="-78"/>
                      </a:endParaRPr>
                    </a:p>
                  </a:txBody>
                  <a:tcPr anchor="ctr"/>
                </a:tc>
                <a:extLst>
                  <a:ext uri="{0D108BD9-81ED-4DB2-BD59-A6C34878D82A}">
                    <a16:rowId xmlns:a16="http://schemas.microsoft.com/office/drawing/2014/main" xmlns="" val="1503703359"/>
                  </a:ext>
                </a:extLst>
              </a:tr>
            </a:tbl>
          </a:graphicData>
        </a:graphic>
      </p:graphicFrame>
      <p:sp>
        <p:nvSpPr>
          <p:cNvPr id="9" name="Title 1">
            <a:extLst>
              <a:ext uri="{FF2B5EF4-FFF2-40B4-BE49-F238E27FC236}">
                <a16:creationId xmlns:a16="http://schemas.microsoft.com/office/drawing/2014/main" xmlns="" id="{621FCD70-F59E-42A4-98FA-559742EC3518}"/>
              </a:ext>
            </a:extLst>
          </p:cNvPr>
          <p:cNvSpPr txBox="1">
            <a:spLocks/>
          </p:cNvSpPr>
          <p:nvPr/>
        </p:nvSpPr>
        <p:spPr>
          <a:xfrm>
            <a:off x="10477885" y="0"/>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78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522" y="52620"/>
            <a:ext cx="2028009" cy="1320800"/>
          </a:xfrm>
        </p:spPr>
        <p:txBody>
          <a:bodyPr>
            <a:normAutofit/>
          </a:bodyPr>
          <a:lstStyle/>
          <a:p>
            <a:pPr algn="r"/>
            <a:r>
              <a:rPr lang="ar-BH" sz="4400" b="1" dirty="0">
                <a:solidFill>
                  <a:srgbClr val="FF0000"/>
                </a:solidFill>
                <a:latin typeface="Traditional Arabic" panose="02020603050405020304" pitchFamily="18" charset="-78"/>
                <a:cs typeface="Traditional Arabic" panose="02020603050405020304" pitchFamily="18" charset="-78"/>
              </a:rPr>
              <a:t>نشاط (1)</a:t>
            </a:r>
            <a:endParaRPr lang="en-GB" sz="4400" b="1" dirty="0">
              <a:solidFill>
                <a:srgbClr val="FF0000"/>
              </a:solidFill>
              <a:latin typeface="Traditional Arabic" panose="02020603050405020304" pitchFamily="18" charset="-78"/>
              <a:cs typeface="Traditional Arabic" panose="02020603050405020304" pitchFamily="18" charset="-78"/>
            </a:endParaRPr>
          </a:p>
        </p:txBody>
      </p:sp>
      <p:sp>
        <p:nvSpPr>
          <p:cNvPr id="6" name="Title 1">
            <a:extLst>
              <a:ext uri="{FF2B5EF4-FFF2-40B4-BE49-F238E27FC236}">
                <a16:creationId xmlns:a16="http://schemas.microsoft.com/office/drawing/2014/main" xmlns="" id="{C3DEA09E-20B8-48EB-890C-A2BA6480C4B8}"/>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Content Placeholder 4"/>
          <p:cNvSpPr>
            <a:spLocks noGrp="1"/>
          </p:cNvSpPr>
          <p:nvPr>
            <p:ph idx="1"/>
          </p:nvPr>
        </p:nvSpPr>
        <p:spPr>
          <a:xfrm>
            <a:off x="838200" y="1514475"/>
            <a:ext cx="10591800" cy="4662488"/>
          </a:xfrm>
        </p:spPr>
        <p:txBody>
          <a:bodyPr>
            <a:normAutofit/>
          </a:bodyPr>
          <a:lstStyle/>
          <a:p>
            <a:pPr marL="0" indent="0" defTabSz="457200">
              <a:spcBef>
                <a:spcPct val="0"/>
              </a:spcBef>
              <a:buNone/>
            </a:pPr>
            <a:r>
              <a:rPr lang="ar-BH" sz="3200" b="1" dirty="0">
                <a:latin typeface="Traditional Arabic" panose="02020603050405020304" pitchFamily="18" charset="-78"/>
                <a:ea typeface="+mj-ea"/>
                <a:cs typeface="Traditional Arabic" panose="02020603050405020304" pitchFamily="18" charset="-78"/>
              </a:rPr>
              <a:t>1. أُحَدِّدُ في الأَبْيَاتِ مَا يَأْتِي:</a:t>
            </a:r>
          </a:p>
          <a:p>
            <a:pPr marL="0" indent="0" defTabSz="457200">
              <a:spcBef>
                <a:spcPct val="0"/>
              </a:spcBef>
              <a:buNone/>
            </a:pPr>
            <a:endParaRPr lang="ar-BH" sz="3200" b="1" dirty="0">
              <a:latin typeface="Traditional Arabic" panose="02020603050405020304" pitchFamily="18" charset="-78"/>
              <a:ea typeface="+mj-ea"/>
              <a:cs typeface="Traditional Arabic" panose="02020603050405020304" pitchFamily="18" charset="-78"/>
            </a:endParaRPr>
          </a:p>
          <a:p>
            <a:pPr marL="0" indent="0" defTabSz="457200">
              <a:spcBef>
                <a:spcPct val="0"/>
              </a:spcBef>
              <a:buNone/>
            </a:pPr>
            <a:r>
              <a:rPr lang="ar-BH" sz="3000" b="1" dirty="0">
                <a:latin typeface="Traditional Arabic" panose="02020603050405020304" pitchFamily="18" charset="-78"/>
                <a:ea typeface="+mj-ea"/>
                <a:cs typeface="Traditional Arabic" panose="02020603050405020304" pitchFamily="18" charset="-78"/>
              </a:rPr>
              <a:t>أ. مَكانَ الأَحْدَاثِ: </a:t>
            </a:r>
          </a:p>
          <a:p>
            <a:pPr marL="0" indent="0" defTabSz="457200">
              <a:spcBef>
                <a:spcPct val="0"/>
              </a:spcBef>
              <a:buNone/>
            </a:pPr>
            <a:r>
              <a:rPr lang="ar-BH" sz="3600" dirty="0">
                <a:latin typeface="Traditional Arabic" panose="02020603050405020304" pitchFamily="18" charset="-78"/>
                <a:cs typeface="Traditional Arabic" panose="02020603050405020304" pitchFamily="18" charset="-78"/>
              </a:rPr>
              <a:t>.................................................................................</a:t>
            </a:r>
            <a:endParaRPr lang="ar-BH" sz="3600" b="1" dirty="0">
              <a:latin typeface="Traditional Arabic" panose="02020603050405020304" pitchFamily="18" charset="-78"/>
              <a:cs typeface="Traditional Arabic" panose="02020603050405020304" pitchFamily="18" charset="-78"/>
            </a:endParaRPr>
          </a:p>
          <a:p>
            <a:pPr marL="0" indent="0" defTabSz="457200">
              <a:spcBef>
                <a:spcPct val="0"/>
              </a:spcBef>
              <a:buNone/>
            </a:pPr>
            <a:r>
              <a:rPr lang="ar-BH" sz="3300" b="1" dirty="0">
                <a:latin typeface="Traditional Arabic" panose="02020603050405020304" pitchFamily="18" charset="-78"/>
                <a:ea typeface="+mj-ea"/>
                <a:cs typeface="Traditional Arabic" panose="02020603050405020304" pitchFamily="18" charset="-78"/>
              </a:rPr>
              <a:t>ب.الشَّخصِيَّاتِ:</a:t>
            </a:r>
          </a:p>
          <a:p>
            <a:pPr marL="0" indent="0" defTabSz="457200">
              <a:spcBef>
                <a:spcPct val="0"/>
              </a:spcBef>
              <a:buNone/>
            </a:pPr>
            <a:r>
              <a:rPr lang="ar-BH" sz="4400" dirty="0">
                <a:latin typeface="Traditional Arabic" panose="02020603050405020304" pitchFamily="18" charset="-78"/>
                <a:ea typeface="+mj-ea"/>
                <a:cs typeface="Traditional Arabic" panose="02020603050405020304" pitchFamily="18" charset="-78"/>
              </a:rPr>
              <a:t>.................................................................</a:t>
            </a:r>
          </a:p>
          <a:p>
            <a:pPr marL="0" indent="0" defTabSz="457200">
              <a:spcBef>
                <a:spcPct val="0"/>
              </a:spcBef>
              <a:buNone/>
            </a:pPr>
            <a:r>
              <a:rPr lang="ar-BH" sz="3000" b="1" dirty="0">
                <a:latin typeface="Traditional Arabic" panose="02020603050405020304" pitchFamily="18" charset="-78"/>
                <a:ea typeface="+mj-ea"/>
                <a:cs typeface="Traditional Arabic" panose="02020603050405020304" pitchFamily="18" charset="-78"/>
              </a:rPr>
              <a:t>ج. النَّصَائِحَ التي قَدَّمتْها القُبّرَةُ لابنِها:</a:t>
            </a:r>
          </a:p>
          <a:p>
            <a:pPr marL="0" indent="0" defTabSz="457200">
              <a:spcBef>
                <a:spcPct val="0"/>
              </a:spcBef>
              <a:buNone/>
            </a:pPr>
            <a:r>
              <a:rPr lang="ar-BH" sz="4400" dirty="0">
                <a:latin typeface="Traditional Arabic" panose="02020603050405020304" pitchFamily="18" charset="-78"/>
                <a:cs typeface="Traditional Arabic" panose="02020603050405020304" pitchFamily="18" charset="-78"/>
              </a:rPr>
              <a:t>.................................................................................................................................</a:t>
            </a:r>
            <a:endParaRPr lang="ar-BH" sz="4400" dirty="0">
              <a:latin typeface="Traditional Arabic" panose="02020603050405020304" pitchFamily="18" charset="-78"/>
              <a:ea typeface="+mj-ea"/>
              <a:cs typeface="Traditional Arabic" panose="02020603050405020304" pitchFamily="18" charset="-78"/>
            </a:endParaRPr>
          </a:p>
          <a:p>
            <a:pPr marL="0" indent="0" defTabSz="457200">
              <a:spcBef>
                <a:spcPct val="0"/>
              </a:spcBef>
              <a:buNone/>
            </a:pPr>
            <a:endParaRPr lang="ar-BH" sz="4400" b="1" dirty="0">
              <a:latin typeface="Traditional Arabic" panose="02020603050405020304" pitchFamily="18" charset="-78"/>
              <a:ea typeface="+mj-ea"/>
              <a:cs typeface="Traditional Arabic" panose="02020603050405020304" pitchFamily="18" charset="-78"/>
            </a:endParaRPr>
          </a:p>
          <a:p>
            <a:pPr marL="0" indent="0">
              <a:buNone/>
            </a:pPr>
            <a:endParaRPr lang="ar-BH" dirty="0">
              <a:latin typeface="Traditional Arabic" panose="02020603050405020304" pitchFamily="18" charset="-78"/>
              <a:cs typeface="Traditional Arabic" panose="02020603050405020304" pitchFamily="18" charset="-78"/>
            </a:endParaRPr>
          </a:p>
          <a:p>
            <a:pPr marL="0" indent="0">
              <a:buNone/>
            </a:pPr>
            <a:endParaRPr lang="ar-BH"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730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ircle(in)">
                                      <p:cBhvr>
                                        <p:cTn id="20" dur="2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220" y="147467"/>
            <a:ext cx="2025738" cy="1320800"/>
          </a:xfrm>
        </p:spPr>
        <p:txBody>
          <a:bodyPr>
            <a:normAutofit/>
          </a:bodyPr>
          <a:lstStyle/>
          <a:p>
            <a:pPr algn="r"/>
            <a:r>
              <a:rPr lang="ar-BH" sz="4400" b="1" dirty="0">
                <a:solidFill>
                  <a:srgbClr val="FF0000"/>
                </a:solidFill>
                <a:latin typeface="Traditional Arabic" panose="02020603050405020304" pitchFamily="18" charset="-78"/>
                <a:cs typeface="Traditional Arabic" panose="02020603050405020304" pitchFamily="18" charset="-78"/>
              </a:rPr>
              <a:t>نشاط (1)</a:t>
            </a:r>
            <a:endParaRPr lang="en-GB" sz="4400" b="1" dirty="0">
              <a:solidFill>
                <a:srgbClr val="FF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734678" y="1448486"/>
            <a:ext cx="10368362" cy="5262047"/>
          </a:xfrm>
        </p:spPr>
        <p:txBody>
          <a:bodyPr>
            <a:noAutofit/>
          </a:bodyPr>
          <a:lstStyle/>
          <a:p>
            <a:pPr marL="0" indent="0" algn="r" rtl="1">
              <a:buNone/>
            </a:pPr>
            <a:r>
              <a:rPr lang="ar-BH" sz="3200" b="1" dirty="0">
                <a:latin typeface="Traditional Arabic" panose="02020603050405020304" pitchFamily="18" charset="-78"/>
                <a:cs typeface="Traditional Arabic" panose="02020603050405020304" pitchFamily="18" charset="-78"/>
              </a:rPr>
              <a:t>2. أستخْرِجُ من الأَبْيَاتِ مُرادِفَ كُل</a:t>
            </a:r>
            <a:r>
              <a:rPr lang="ar-SA" sz="3200" b="1" dirty="0">
                <a:latin typeface="Traditional Arabic" panose="02020603050405020304" pitchFamily="18" charset="-78"/>
                <a:cs typeface="Traditional Arabic" panose="02020603050405020304" pitchFamily="18" charset="-78"/>
              </a:rPr>
              <a:t>ّ</a:t>
            </a:r>
            <a:r>
              <a:rPr lang="ar-BH" sz="3200" b="1" dirty="0">
                <a:latin typeface="Traditional Arabic" panose="02020603050405020304" pitchFamily="18" charset="-78"/>
                <a:cs typeface="Traditional Arabic" panose="02020603050405020304" pitchFamily="18" charset="-78"/>
              </a:rPr>
              <a:t>ِ كَلِمَةٍ ممَّا يأتي: </a:t>
            </a:r>
          </a:p>
          <a:p>
            <a:pPr marL="0" indent="0">
              <a:buNone/>
            </a:pPr>
            <a:r>
              <a:rPr lang="ar-BH" sz="2800"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الضَّعِيفُ</a:t>
            </a:r>
            <a:r>
              <a:rPr lang="ar-BH" sz="2800" b="1" dirty="0">
                <a:latin typeface="Traditional Arabic" panose="02020603050405020304" pitchFamily="18" charset="-78"/>
                <a:cs typeface="Traditional Arabic" panose="02020603050405020304" pitchFamily="18" charset="-78"/>
              </a:rPr>
              <a:t>: .......................</a:t>
            </a:r>
          </a:p>
          <a:p>
            <a:pPr marL="0" indent="0">
              <a:buNone/>
            </a:pPr>
            <a:r>
              <a:rPr lang="ar-BH" sz="2800"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غُصْنٌ</a:t>
            </a:r>
            <a:r>
              <a:rPr lang="ar-BH" sz="2800" b="1" dirty="0">
                <a:latin typeface="Traditional Arabic" panose="02020603050405020304" pitchFamily="18" charset="-78"/>
                <a:cs typeface="Traditional Arabic" panose="02020603050405020304" pitchFamily="18" charset="-78"/>
              </a:rPr>
              <a:t>: .....................</a:t>
            </a:r>
          </a:p>
          <a:p>
            <a:pPr marL="0" indent="0">
              <a:buNone/>
            </a:pPr>
            <a:r>
              <a:rPr lang="ar-BH" sz="2800"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قَفْزَةٌ</a:t>
            </a:r>
            <a:r>
              <a:rPr lang="ar-BH" sz="2800" b="1" dirty="0">
                <a:latin typeface="Traditional Arabic" panose="02020603050405020304" pitchFamily="18" charset="-78"/>
                <a:cs typeface="Traditional Arabic" panose="02020603050405020304" pitchFamily="18" charset="-78"/>
              </a:rPr>
              <a:t>: .........................</a:t>
            </a:r>
          </a:p>
          <a:p>
            <a:pPr marL="0" indent="0">
              <a:buNone/>
            </a:pPr>
            <a:r>
              <a:rPr lang="ar-BH" sz="3200" b="1" dirty="0">
                <a:latin typeface="Traditional Arabic" panose="02020603050405020304" pitchFamily="18" charset="-78"/>
                <a:cs typeface="Traditional Arabic" panose="02020603050405020304" pitchFamily="18" charset="-78"/>
              </a:rPr>
              <a:t>3. أَكتُبُ</a:t>
            </a:r>
            <a:r>
              <a:rPr lang="ar-SA" sz="3200" b="1" dirty="0">
                <a:latin typeface="Traditional Arabic" panose="02020603050405020304" pitchFamily="18" charset="-78"/>
                <a:cs typeface="Traditional Arabic" panose="02020603050405020304" pitchFamily="18" charset="-78"/>
              </a:rPr>
              <a:t> م</a:t>
            </a:r>
            <a:r>
              <a:rPr lang="ar-BH" sz="3200" b="1" dirty="0">
                <a:latin typeface="Traditional Arabic" panose="02020603050405020304" pitchFamily="18" charset="-78"/>
                <a:cs typeface="Traditional Arabic" panose="02020603050405020304" pitchFamily="18" charset="-78"/>
              </a:rPr>
              <a:t>ِ</a:t>
            </a:r>
            <a:r>
              <a:rPr lang="ar-SA" sz="3200" b="1" dirty="0">
                <a:latin typeface="Traditional Arabic" panose="02020603050405020304" pitchFamily="18" charset="-78"/>
                <a:cs typeface="Traditional Arabic" panose="02020603050405020304" pitchFamily="18" charset="-78"/>
              </a:rPr>
              <a:t>ن</a:t>
            </a:r>
            <a:r>
              <a:rPr lang="ar-BH" sz="3200" b="1" dirty="0">
                <a:latin typeface="Traditional Arabic" panose="02020603050405020304" pitchFamily="18" charset="-78"/>
                <a:cs typeface="Traditional Arabic" panose="02020603050405020304" pitchFamily="18" charset="-78"/>
              </a:rPr>
              <a:t>َ</a:t>
            </a:r>
            <a:r>
              <a:rPr lang="ar-SA" sz="3200"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الأَبْيَاتِ العِبَارَةَ الدَّالَّةَ عَلى هَذا المعْنى.</a:t>
            </a:r>
          </a:p>
          <a:p>
            <a:r>
              <a:rPr lang="ar-BH" sz="3200" b="1" dirty="0">
                <a:latin typeface="Traditional Arabic" panose="02020603050405020304" pitchFamily="18" charset="-78"/>
                <a:cs typeface="Traditional Arabic" panose="02020603050405020304" pitchFamily="18" charset="-78"/>
              </a:rPr>
              <a:t> القُبَّرَةُ تنْتقِلُ بَيْنَ الغُصُونِ الـمُتَقَارِبَةِ. </a:t>
            </a:r>
          </a:p>
          <a:p>
            <a:pPr marL="0" indent="0">
              <a:buNone/>
            </a:pPr>
            <a:r>
              <a:rPr lang="ar-BH" sz="2800" b="1" dirty="0">
                <a:latin typeface="Traditional Arabic" panose="02020603050405020304" pitchFamily="18" charset="-78"/>
                <a:cs typeface="Traditional Arabic" panose="02020603050405020304" pitchFamily="18" charset="-78"/>
              </a:rPr>
              <a:t>......................................................................................................</a:t>
            </a:r>
          </a:p>
          <a:p>
            <a:r>
              <a:rPr lang="ar-BH" sz="3200" b="1" dirty="0">
                <a:latin typeface="Traditional Arabic" panose="02020603050405020304" pitchFamily="18" charset="-78"/>
                <a:cs typeface="Traditional Arabic" panose="02020603050405020304" pitchFamily="18" charset="-78"/>
              </a:rPr>
              <a:t>ثِقَلُ الهَواءِ يُتْعِبُ حَرَكَةَ الطَّائِرِ الصَّغِيرِ.</a:t>
            </a:r>
          </a:p>
          <a:p>
            <a:pPr marL="0" indent="0">
              <a:buNone/>
            </a:pPr>
            <a:r>
              <a:rPr lang="ar-BH" b="1" dirty="0">
                <a:latin typeface="Traditional Arabic" panose="02020603050405020304" pitchFamily="18" charset="-78"/>
                <a:cs typeface="Traditional Arabic" panose="02020603050405020304" pitchFamily="18" charset="-78"/>
              </a:rPr>
              <a:t>......................................................................................................</a:t>
            </a:r>
            <a:endParaRPr lang="ar-BH" sz="2800" b="1" dirty="0">
              <a:latin typeface="Traditional Arabic" panose="02020603050405020304" pitchFamily="18" charset="-78"/>
              <a:cs typeface="Traditional Arabic" panose="02020603050405020304" pitchFamily="18" charset="-78"/>
            </a:endParaRPr>
          </a:p>
          <a:p>
            <a:pPr marL="0" indent="0" algn="r" rtl="1">
              <a:buNone/>
            </a:pPr>
            <a:endParaRPr lang="ar-BH" sz="2800" b="1" dirty="0">
              <a:latin typeface="Traditional Arabic" panose="02020603050405020304" pitchFamily="18" charset="-78"/>
              <a:cs typeface="Traditional Arabic" panose="02020603050405020304" pitchFamily="18" charset="-78"/>
            </a:endParaRPr>
          </a:p>
          <a:p>
            <a:pPr marL="0" indent="0" algn="r" rtl="1">
              <a:buNone/>
            </a:pPr>
            <a:endParaRPr lang="ar-BH" sz="2800" b="1" dirty="0">
              <a:latin typeface="Traditional Arabic" panose="02020603050405020304" pitchFamily="18" charset="-78"/>
              <a:cs typeface="Traditional Arabic" panose="02020603050405020304" pitchFamily="18" charset="-78"/>
            </a:endParaRPr>
          </a:p>
          <a:p>
            <a:pPr marL="0" indent="0" algn="r" rtl="1">
              <a:buNone/>
            </a:pPr>
            <a:endParaRPr lang="en-GB" sz="2800" b="1" dirty="0">
              <a:latin typeface="Traditional Arabic" panose="02020603050405020304" pitchFamily="18" charset="-78"/>
              <a:cs typeface="Traditional Arabic" panose="02020603050405020304" pitchFamily="18" charset="-78"/>
            </a:endParaRPr>
          </a:p>
        </p:txBody>
      </p:sp>
      <p:sp>
        <p:nvSpPr>
          <p:cNvPr id="6" name="Title 1">
            <a:extLst>
              <a:ext uri="{FF2B5EF4-FFF2-40B4-BE49-F238E27FC236}">
                <a16:creationId xmlns:a16="http://schemas.microsoft.com/office/drawing/2014/main" xmlns="" id="{E366DB91-81B2-484A-86A8-738F3A935340}"/>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54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7679326-6273-4E85-A742-1A2D9177CD06}"/>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xmlns="" id="{FCB13034-CA81-48B9-B50A-5626F3897F1F}"/>
              </a:ext>
            </a:extLst>
          </p:cNvPr>
          <p:cNvSpPr/>
          <p:nvPr/>
        </p:nvSpPr>
        <p:spPr>
          <a:xfrm>
            <a:off x="155522" y="0"/>
            <a:ext cx="1960793" cy="707886"/>
          </a:xfrm>
          <a:prstGeom prst="rect">
            <a:avLst/>
          </a:prstGeom>
          <a:solidFill>
            <a:schemeClr val="accent4">
              <a:lumMod val="60000"/>
              <a:lumOff val="40000"/>
            </a:schemeClr>
          </a:solidFill>
        </p:spPr>
        <p:txBody>
          <a:bodyPr wrap="none">
            <a:spAutoFit/>
          </a:bodyPr>
          <a:lstStyle/>
          <a:p>
            <a:r>
              <a:rPr lang="ar-BH" sz="4000" b="1" dirty="0">
                <a:latin typeface="Sakkal Majalla" panose="02000000000000000000" pitchFamily="2" charset="-78"/>
                <a:cs typeface="Sakkal Majalla" panose="02000000000000000000" pitchFamily="2" charset="-78"/>
              </a:rPr>
              <a:t>أقيّم إجابتي </a:t>
            </a:r>
            <a:endParaRPr lang="en-US" dirty="0">
              <a:latin typeface="Sakkal Majalla" panose="02000000000000000000" pitchFamily="2" charset="-78"/>
              <a:cs typeface="Sakkal Majalla" panose="02000000000000000000" pitchFamily="2" charset="-78"/>
            </a:endParaRPr>
          </a:p>
        </p:txBody>
      </p:sp>
      <p:sp>
        <p:nvSpPr>
          <p:cNvPr id="9" name="Content Placeholder 4">
            <a:extLst>
              <a:ext uri="{FF2B5EF4-FFF2-40B4-BE49-F238E27FC236}">
                <a16:creationId xmlns:a16="http://schemas.microsoft.com/office/drawing/2014/main" xmlns="" id="{A3CD29C6-172A-4250-BFEF-7E0011CCFD7A}"/>
              </a:ext>
            </a:extLst>
          </p:cNvPr>
          <p:cNvSpPr txBox="1">
            <a:spLocks/>
          </p:cNvSpPr>
          <p:nvPr/>
        </p:nvSpPr>
        <p:spPr>
          <a:xfrm>
            <a:off x="795337" y="1468368"/>
            <a:ext cx="10601325" cy="5090579"/>
          </a:xfrm>
          <a:prstGeom prst="rect">
            <a:avLst/>
          </a:prstGeom>
        </p:spPr>
        <p:txBody>
          <a:bodyPr vert="horz" lIns="91440" tIns="45720" rIns="91440" bIns="45720" rtlCol="0">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0"/>
              </a:spcBef>
              <a:buFont typeface="Arial" panose="020B0604020202020204" pitchFamily="34" charset="0"/>
              <a:buNone/>
            </a:pPr>
            <a:r>
              <a:rPr lang="ar-BH" sz="3600" b="1" dirty="0">
                <a:latin typeface="Traditional Arabic" panose="02020603050405020304" pitchFamily="18" charset="-78"/>
                <a:ea typeface="+mj-ea"/>
                <a:cs typeface="Traditional Arabic" panose="02020603050405020304" pitchFamily="18" charset="-78"/>
              </a:rPr>
              <a:t>1. أُحَدِّدُ في الأَبْيَاتِ مَا يَأْتِي:</a:t>
            </a:r>
          </a:p>
          <a:p>
            <a:pPr marL="0" indent="0" defTabSz="457200">
              <a:spcBef>
                <a:spcPct val="0"/>
              </a:spcBef>
              <a:buFont typeface="Arial" panose="020B0604020202020204" pitchFamily="34" charset="0"/>
              <a:buNone/>
            </a:pPr>
            <a:endParaRPr lang="ar-BH" sz="3600" b="1" dirty="0">
              <a:latin typeface="Traditional Arabic" panose="02020603050405020304" pitchFamily="18" charset="-78"/>
              <a:ea typeface="+mj-ea"/>
              <a:cs typeface="Traditional Arabic" panose="02020603050405020304" pitchFamily="18" charset="-78"/>
            </a:endParaRPr>
          </a:p>
          <a:p>
            <a:pPr marL="0" indent="0" defTabSz="457200">
              <a:spcBef>
                <a:spcPct val="0"/>
              </a:spcBef>
              <a:buFont typeface="Arial" panose="020B0604020202020204" pitchFamily="34" charset="0"/>
              <a:buNone/>
            </a:pPr>
            <a:r>
              <a:rPr lang="ar-BH" sz="3200" b="1" dirty="0">
                <a:latin typeface="Traditional Arabic" panose="02020603050405020304" pitchFamily="18" charset="-78"/>
                <a:ea typeface="+mj-ea"/>
                <a:cs typeface="Traditional Arabic" panose="02020603050405020304" pitchFamily="18" charset="-78"/>
              </a:rPr>
              <a:t>أ. مَكانَ الأَحْدَاثِ: </a:t>
            </a:r>
          </a:p>
          <a:p>
            <a:pPr marL="0" indent="0" defTabSz="457200">
              <a:spcBef>
                <a:spcPct val="0"/>
              </a:spcBef>
              <a:buNone/>
            </a:pPr>
            <a:r>
              <a:rPr lang="ar-BH" sz="3600" b="1" dirty="0">
                <a:solidFill>
                  <a:srgbClr val="00B050"/>
                </a:solidFill>
                <a:latin typeface="Traditional Arabic" panose="02020603050405020304" pitchFamily="18" charset="-78"/>
                <a:cs typeface="Traditional Arabic" panose="02020603050405020304" pitchFamily="18" charset="-78"/>
              </a:rPr>
              <a:t>الرِّياض-أعلى الشَّجَرَةِ</a:t>
            </a:r>
          </a:p>
          <a:p>
            <a:pPr marL="0" indent="0" defTabSz="457200">
              <a:spcBef>
                <a:spcPct val="0"/>
              </a:spcBef>
              <a:buNone/>
            </a:pPr>
            <a:endParaRPr lang="ar-BH" sz="3600" b="1" dirty="0">
              <a:latin typeface="Traditional Arabic" panose="02020603050405020304" pitchFamily="18" charset="-78"/>
              <a:cs typeface="Traditional Arabic" panose="02020603050405020304" pitchFamily="18" charset="-78"/>
            </a:endParaRPr>
          </a:p>
          <a:p>
            <a:pPr marL="0" indent="0" defTabSz="457200">
              <a:spcBef>
                <a:spcPct val="0"/>
              </a:spcBef>
              <a:buFont typeface="Arial" panose="020B0604020202020204" pitchFamily="34" charset="0"/>
              <a:buNone/>
            </a:pPr>
            <a:r>
              <a:rPr lang="ar-BH" sz="3600" b="1" dirty="0">
                <a:latin typeface="Traditional Arabic" panose="02020603050405020304" pitchFamily="18" charset="-78"/>
                <a:ea typeface="+mj-ea"/>
                <a:cs typeface="Traditional Arabic" panose="02020603050405020304" pitchFamily="18" charset="-78"/>
              </a:rPr>
              <a:t>ب.الشَّخصِيَّاتِ:</a:t>
            </a:r>
          </a:p>
          <a:p>
            <a:pPr marL="0" indent="0" defTabSz="457200">
              <a:spcBef>
                <a:spcPct val="0"/>
              </a:spcBef>
              <a:buNone/>
            </a:pPr>
            <a:r>
              <a:rPr lang="ar-BH" sz="3600" b="1" dirty="0">
                <a:solidFill>
                  <a:srgbClr val="00B050"/>
                </a:solidFill>
                <a:latin typeface="Traditional Arabic" panose="02020603050405020304" pitchFamily="18" charset="-78"/>
                <a:cs typeface="Traditional Arabic" panose="02020603050405020304" pitchFamily="18" charset="-78"/>
              </a:rPr>
              <a:t>القُبَّرَةُ –الابْنُ</a:t>
            </a:r>
          </a:p>
          <a:p>
            <a:pPr marL="0" indent="0" defTabSz="457200">
              <a:spcBef>
                <a:spcPct val="0"/>
              </a:spcBef>
              <a:buNone/>
            </a:pPr>
            <a:endParaRPr lang="ar-BH" sz="3600" b="1" dirty="0">
              <a:solidFill>
                <a:srgbClr val="00B050"/>
              </a:solidFill>
              <a:latin typeface="Traditional Arabic" panose="02020603050405020304" pitchFamily="18" charset="-78"/>
              <a:cs typeface="Traditional Arabic" panose="02020603050405020304" pitchFamily="18" charset="-78"/>
            </a:endParaRPr>
          </a:p>
          <a:p>
            <a:pPr marL="0" indent="0" defTabSz="457200">
              <a:spcBef>
                <a:spcPct val="0"/>
              </a:spcBef>
              <a:buFont typeface="Arial" panose="020B0604020202020204" pitchFamily="34" charset="0"/>
              <a:buNone/>
            </a:pPr>
            <a:r>
              <a:rPr lang="ar-BH" sz="3200" b="1" dirty="0">
                <a:latin typeface="Traditional Arabic" panose="02020603050405020304" pitchFamily="18" charset="-78"/>
                <a:ea typeface="+mj-ea"/>
                <a:cs typeface="Traditional Arabic" panose="02020603050405020304" pitchFamily="18" charset="-78"/>
              </a:rPr>
              <a:t>ج. النَّصَائِحَ التي قَدَّمتْها القُبّرَةُ لابنِها:</a:t>
            </a:r>
          </a:p>
          <a:p>
            <a:pPr marL="0" indent="0" defTabSz="457200">
              <a:spcBef>
                <a:spcPct val="0"/>
              </a:spcBef>
              <a:buNone/>
            </a:pPr>
            <a:r>
              <a:rPr lang="ar-BH" sz="3600" b="1" dirty="0">
                <a:solidFill>
                  <a:srgbClr val="00B050"/>
                </a:solidFill>
                <a:latin typeface="Traditional Arabic" panose="02020603050405020304" pitchFamily="18" charset="-78"/>
                <a:cs typeface="Traditional Arabic" panose="02020603050405020304" pitchFamily="18" charset="-78"/>
              </a:rPr>
              <a:t>    - الطيرانُ لمسافاتٍ قصيرةٍ متقاربةٍ. </a:t>
            </a:r>
          </a:p>
          <a:p>
            <a:pPr marL="0" indent="0" defTabSz="457200">
              <a:spcBef>
                <a:spcPct val="0"/>
              </a:spcBef>
              <a:buNone/>
            </a:pPr>
            <a:r>
              <a:rPr lang="ar-BH" sz="3600" b="1" dirty="0">
                <a:solidFill>
                  <a:srgbClr val="00B050"/>
                </a:solidFill>
                <a:latin typeface="Traditional Arabic" panose="02020603050405020304" pitchFamily="18" charset="-78"/>
                <a:cs typeface="Traditional Arabic" panose="02020603050405020304" pitchFamily="18" charset="-78"/>
              </a:rPr>
              <a:t>    - عدمُ الاعتمادِ على جناحِه الهشِّ في الطَّيرانِ.</a:t>
            </a:r>
            <a:endParaRPr lang="ar-BH" sz="4400" dirty="0">
              <a:latin typeface="Traditional Arabic" panose="02020603050405020304" pitchFamily="18" charset="-78"/>
              <a:ea typeface="+mj-ea"/>
              <a:cs typeface="Traditional Arabic" panose="02020603050405020304" pitchFamily="18" charset="-78"/>
            </a:endParaRPr>
          </a:p>
          <a:p>
            <a:pPr marL="0" indent="0" defTabSz="457200">
              <a:spcBef>
                <a:spcPct val="0"/>
              </a:spcBef>
              <a:buFont typeface="Arial" panose="020B0604020202020204" pitchFamily="34" charset="0"/>
              <a:buNone/>
            </a:pPr>
            <a:endParaRPr lang="ar-BH" sz="4800" b="1" dirty="0">
              <a:latin typeface="Traditional Arabic" panose="02020603050405020304" pitchFamily="18" charset="-78"/>
              <a:ea typeface="+mj-ea"/>
              <a:cs typeface="Traditional Arabic" panose="02020603050405020304" pitchFamily="18" charset="-78"/>
            </a:endParaRPr>
          </a:p>
          <a:p>
            <a:pPr marL="0" indent="0">
              <a:buFont typeface="Arial" panose="020B0604020202020204" pitchFamily="34" charset="0"/>
              <a:buNone/>
            </a:pPr>
            <a:endParaRPr lang="ar-BH" sz="3200"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ar-BH"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3115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arn(inVertic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barn(inVertical)">
                                      <p:cBhvr>
                                        <p:cTn id="21" dur="500"/>
                                        <p:tgtEl>
                                          <p:spTgt spid="9">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barn(inVertical)">
                                      <p:cBhvr>
                                        <p:cTn id="24" dur="500"/>
                                        <p:tgtEl>
                                          <p:spTgt spid="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barn(inVertical)">
                                      <p:cBhvr>
                                        <p:cTn id="29" dur="500"/>
                                        <p:tgtEl>
                                          <p:spTgt spid="9">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arn(inVertical)">
                                      <p:cBhvr>
                                        <p:cTn id="32" dur="500"/>
                                        <p:tgtEl>
                                          <p:spTgt spid="9">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barn(inVertical)">
                                      <p:cBhvr>
                                        <p:cTn id="3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12D1251-44AC-4B04-B30D-8980E8DD2EB3}"/>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B25E9591-6A00-4E6A-AE02-8D12FF2FD847}"/>
              </a:ext>
            </a:extLst>
          </p:cNvPr>
          <p:cNvSpPr/>
          <p:nvPr/>
        </p:nvSpPr>
        <p:spPr>
          <a:xfrm>
            <a:off x="155522" y="0"/>
            <a:ext cx="1960793" cy="707886"/>
          </a:xfrm>
          <a:prstGeom prst="rect">
            <a:avLst/>
          </a:prstGeom>
          <a:solidFill>
            <a:schemeClr val="accent4">
              <a:lumMod val="60000"/>
              <a:lumOff val="40000"/>
            </a:schemeClr>
          </a:solidFill>
        </p:spPr>
        <p:txBody>
          <a:bodyPr wrap="none">
            <a:spAutoFit/>
          </a:bodyPr>
          <a:lstStyle/>
          <a:p>
            <a:r>
              <a:rPr lang="ar-BH" sz="4000" b="1" dirty="0">
                <a:latin typeface="Sakkal Majalla" panose="02000000000000000000" pitchFamily="2" charset="-78"/>
                <a:cs typeface="Sakkal Majalla" panose="02000000000000000000" pitchFamily="2" charset="-78"/>
              </a:rPr>
              <a:t>أقيّم إجابتي </a:t>
            </a:r>
            <a:endParaRPr lang="en-US" dirty="0">
              <a:latin typeface="Sakkal Majalla" panose="02000000000000000000" pitchFamily="2" charset="-78"/>
              <a:cs typeface="Sakkal Majalla" panose="02000000000000000000" pitchFamily="2" charset="-78"/>
            </a:endParaRPr>
          </a:p>
        </p:txBody>
      </p:sp>
      <p:sp>
        <p:nvSpPr>
          <p:cNvPr id="9" name="Content Placeholder 2">
            <a:extLst>
              <a:ext uri="{FF2B5EF4-FFF2-40B4-BE49-F238E27FC236}">
                <a16:creationId xmlns:a16="http://schemas.microsoft.com/office/drawing/2014/main" xmlns="" id="{23D88CD2-6307-462E-B9E5-944235591FEF}"/>
              </a:ext>
            </a:extLst>
          </p:cNvPr>
          <p:cNvSpPr txBox="1">
            <a:spLocks/>
          </p:cNvSpPr>
          <p:nvPr/>
        </p:nvSpPr>
        <p:spPr>
          <a:xfrm>
            <a:off x="290402" y="1241759"/>
            <a:ext cx="10368362" cy="526204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BH" sz="3200" b="1" dirty="0">
                <a:latin typeface="Traditional Arabic" panose="02020603050405020304" pitchFamily="18" charset="-78"/>
                <a:cs typeface="Traditional Arabic" panose="02020603050405020304" pitchFamily="18" charset="-78"/>
              </a:rPr>
              <a:t>2. أستخْرِجُ من الأَبْيَاتِ مُرادِفَ كُل</a:t>
            </a:r>
            <a:r>
              <a:rPr lang="ar-SA" sz="3200" b="1" dirty="0">
                <a:latin typeface="Traditional Arabic" panose="02020603050405020304" pitchFamily="18" charset="-78"/>
                <a:cs typeface="Traditional Arabic" panose="02020603050405020304" pitchFamily="18" charset="-78"/>
              </a:rPr>
              <a:t>ّ</a:t>
            </a:r>
            <a:r>
              <a:rPr lang="ar-BH" sz="3200" b="1" dirty="0">
                <a:latin typeface="Traditional Arabic" panose="02020603050405020304" pitchFamily="18" charset="-78"/>
                <a:cs typeface="Traditional Arabic" panose="02020603050405020304" pitchFamily="18" charset="-78"/>
              </a:rPr>
              <a:t>ِ كَلِمَةٍ ممَّا يأتي: </a:t>
            </a:r>
          </a:p>
          <a:p>
            <a:pPr marL="0" indent="0">
              <a:buNone/>
            </a:pPr>
            <a:r>
              <a:rPr lang="ar-BH"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الضَّعِيفُ</a:t>
            </a:r>
            <a:r>
              <a:rPr lang="ar-BH" b="1" dirty="0">
                <a:latin typeface="Traditional Arabic" panose="02020603050405020304" pitchFamily="18" charset="-78"/>
                <a:cs typeface="Traditional Arabic" panose="02020603050405020304" pitchFamily="18" charset="-78"/>
              </a:rPr>
              <a:t>: </a:t>
            </a:r>
            <a:r>
              <a:rPr lang="ar-BH" sz="3200" b="1" dirty="0">
                <a:solidFill>
                  <a:srgbClr val="00B050"/>
                </a:solidFill>
                <a:latin typeface="Traditional Arabic" panose="02020603050405020304" pitchFamily="18" charset="-78"/>
                <a:cs typeface="Traditional Arabic" panose="02020603050405020304" pitchFamily="18" charset="-78"/>
              </a:rPr>
              <a:t>الهشُّ</a:t>
            </a:r>
            <a:endParaRPr lang="ar-BH" b="1" dirty="0">
              <a:solidFill>
                <a:srgbClr val="00B050"/>
              </a:solidFill>
              <a:latin typeface="Traditional Arabic" panose="02020603050405020304" pitchFamily="18" charset="-78"/>
              <a:cs typeface="Traditional Arabic" panose="02020603050405020304" pitchFamily="18" charset="-78"/>
            </a:endParaRPr>
          </a:p>
          <a:p>
            <a:pPr marL="0" indent="0">
              <a:buNone/>
            </a:pPr>
            <a:r>
              <a:rPr lang="ar-BH"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غُصْنٌ</a:t>
            </a:r>
            <a:r>
              <a:rPr lang="ar-BH" b="1" dirty="0">
                <a:latin typeface="Traditional Arabic" panose="02020603050405020304" pitchFamily="18" charset="-78"/>
                <a:cs typeface="Traditional Arabic" panose="02020603050405020304" pitchFamily="18" charset="-78"/>
              </a:rPr>
              <a:t>: </a:t>
            </a:r>
            <a:r>
              <a:rPr lang="ar-BH" sz="3200" b="1" dirty="0">
                <a:solidFill>
                  <a:srgbClr val="00B050"/>
                </a:solidFill>
                <a:latin typeface="Traditional Arabic" panose="02020603050405020304" pitchFamily="18" charset="-78"/>
                <a:cs typeface="Traditional Arabic" panose="02020603050405020304" pitchFamily="18" charset="-78"/>
              </a:rPr>
              <a:t>فَنَنٌ</a:t>
            </a:r>
            <a:endParaRPr lang="ar-BH" b="1" dirty="0">
              <a:solidFill>
                <a:srgbClr val="00B050"/>
              </a:solidFill>
              <a:latin typeface="Traditional Arabic" panose="02020603050405020304" pitchFamily="18" charset="-78"/>
              <a:cs typeface="Traditional Arabic" panose="02020603050405020304" pitchFamily="18" charset="-78"/>
            </a:endParaRPr>
          </a:p>
          <a:p>
            <a:pPr marL="0" indent="0">
              <a:buNone/>
            </a:pPr>
            <a:r>
              <a:rPr lang="ar-BH"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قَفْزَةٌ: </a:t>
            </a:r>
            <a:r>
              <a:rPr lang="ar-BH" sz="3200" b="1" dirty="0">
                <a:solidFill>
                  <a:srgbClr val="00B050"/>
                </a:solidFill>
                <a:latin typeface="Traditional Arabic" panose="02020603050405020304" pitchFamily="18" charset="-78"/>
                <a:cs typeface="Traditional Arabic" panose="02020603050405020304" pitchFamily="18" charset="-78"/>
              </a:rPr>
              <a:t>نَقْلَةٌ</a:t>
            </a:r>
            <a:endParaRPr lang="ar-BH" b="1" dirty="0">
              <a:solidFill>
                <a:srgbClr val="00B050"/>
              </a:solidFill>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r>
              <a:rPr lang="ar-BH" sz="3200" b="1" dirty="0">
                <a:latin typeface="Traditional Arabic" panose="02020603050405020304" pitchFamily="18" charset="-78"/>
                <a:cs typeface="Traditional Arabic" panose="02020603050405020304" pitchFamily="18" charset="-78"/>
              </a:rPr>
              <a:t>3. أَكتُبُ</a:t>
            </a:r>
            <a:r>
              <a:rPr lang="ar-SA" sz="3200" b="1" dirty="0">
                <a:latin typeface="Traditional Arabic" panose="02020603050405020304" pitchFamily="18" charset="-78"/>
                <a:cs typeface="Traditional Arabic" panose="02020603050405020304" pitchFamily="18" charset="-78"/>
              </a:rPr>
              <a:t> م</a:t>
            </a:r>
            <a:r>
              <a:rPr lang="ar-BH" sz="3200" b="1" dirty="0">
                <a:latin typeface="Traditional Arabic" panose="02020603050405020304" pitchFamily="18" charset="-78"/>
                <a:cs typeface="Traditional Arabic" panose="02020603050405020304" pitchFamily="18" charset="-78"/>
              </a:rPr>
              <a:t>ِ</a:t>
            </a:r>
            <a:r>
              <a:rPr lang="ar-SA" sz="3200" b="1" dirty="0">
                <a:latin typeface="Traditional Arabic" panose="02020603050405020304" pitchFamily="18" charset="-78"/>
                <a:cs typeface="Traditional Arabic" panose="02020603050405020304" pitchFamily="18" charset="-78"/>
              </a:rPr>
              <a:t>ن</a:t>
            </a:r>
            <a:r>
              <a:rPr lang="ar-BH" sz="3200" b="1" dirty="0">
                <a:latin typeface="Traditional Arabic" panose="02020603050405020304" pitchFamily="18" charset="-78"/>
                <a:cs typeface="Traditional Arabic" panose="02020603050405020304" pitchFamily="18" charset="-78"/>
              </a:rPr>
              <a:t>َ</a:t>
            </a:r>
            <a:r>
              <a:rPr lang="ar-SA" sz="3200" b="1" dirty="0">
                <a:latin typeface="Traditional Arabic" panose="02020603050405020304" pitchFamily="18" charset="-78"/>
                <a:cs typeface="Traditional Arabic" panose="02020603050405020304" pitchFamily="18" charset="-78"/>
              </a:rPr>
              <a:t> </a:t>
            </a:r>
            <a:r>
              <a:rPr lang="ar-BH" sz="3200" b="1" dirty="0">
                <a:latin typeface="Traditional Arabic" panose="02020603050405020304" pitchFamily="18" charset="-78"/>
                <a:cs typeface="Traditional Arabic" panose="02020603050405020304" pitchFamily="18" charset="-78"/>
              </a:rPr>
              <a:t>الأَبْيَاتِ العِبَارَةَ الدَّالَّةَ عَلى هَذا المعْنى.</a:t>
            </a:r>
          </a:p>
          <a:p>
            <a:r>
              <a:rPr lang="ar-BH" sz="3200" b="1" dirty="0">
                <a:latin typeface="Traditional Arabic" panose="02020603050405020304" pitchFamily="18" charset="-78"/>
                <a:cs typeface="Traditional Arabic" panose="02020603050405020304" pitchFamily="18" charset="-78"/>
              </a:rPr>
              <a:t> القُبَّرَةُ تنْتقِلُ بَيْنَ الغُصُونِ الـمُتَقَارِبَةِ. </a:t>
            </a:r>
          </a:p>
          <a:p>
            <a:pPr marL="0" indent="0">
              <a:buNone/>
            </a:pPr>
            <a:r>
              <a:rPr lang="ar-BH" b="1" dirty="0">
                <a:solidFill>
                  <a:srgbClr val="00B050"/>
                </a:solidFill>
                <a:latin typeface="Traditional Arabic" panose="02020603050405020304" pitchFamily="18" charset="-78"/>
                <a:cs typeface="Traditional Arabic" panose="02020603050405020304" pitchFamily="18" charset="-78"/>
              </a:rPr>
              <a:t>    </a:t>
            </a:r>
            <a:r>
              <a:rPr lang="ar-BH" sz="3200" b="1" dirty="0">
                <a:solidFill>
                  <a:srgbClr val="00B050"/>
                </a:solidFill>
                <a:latin typeface="Traditional Arabic" panose="02020603050405020304" pitchFamily="18" charset="-78"/>
                <a:cs typeface="Traditional Arabic" panose="02020603050405020304" pitchFamily="18" charset="-78"/>
              </a:rPr>
              <a:t>فانتقلتْ من فننٍ إلى فننٍ.</a:t>
            </a:r>
            <a:endParaRPr lang="ar-BH" sz="3200" b="1" dirty="0">
              <a:latin typeface="Traditional Arabic" panose="02020603050405020304" pitchFamily="18" charset="-78"/>
              <a:cs typeface="Traditional Arabic" panose="02020603050405020304" pitchFamily="18" charset="-78"/>
            </a:endParaRPr>
          </a:p>
          <a:p>
            <a:r>
              <a:rPr lang="ar-BH" sz="3200" b="1" dirty="0">
                <a:latin typeface="Traditional Arabic" panose="02020603050405020304" pitchFamily="18" charset="-78"/>
                <a:cs typeface="Traditional Arabic" panose="02020603050405020304" pitchFamily="18" charset="-78"/>
              </a:rPr>
              <a:t>ثِقَلُ الهَواءِ يُتْعِبُ حَرَكَةَ الطَّائِرِ الصَّغِيرِ.</a:t>
            </a:r>
          </a:p>
          <a:p>
            <a:pPr marL="0" indent="0">
              <a:buNone/>
            </a:pPr>
            <a:r>
              <a:rPr lang="ar-BH" b="1" dirty="0">
                <a:solidFill>
                  <a:srgbClr val="00B050"/>
                </a:solidFill>
                <a:latin typeface="Traditional Arabic" panose="02020603050405020304" pitchFamily="18" charset="-78"/>
                <a:cs typeface="Traditional Arabic" panose="02020603050405020304" pitchFamily="18" charset="-78"/>
              </a:rPr>
              <a:t>   </a:t>
            </a:r>
            <a:r>
              <a:rPr lang="ar-BH" sz="3200" b="1" dirty="0">
                <a:solidFill>
                  <a:srgbClr val="00B050"/>
                </a:solidFill>
                <a:latin typeface="Traditional Arabic" panose="02020603050405020304" pitchFamily="18" charset="-78"/>
                <a:cs typeface="Traditional Arabic" panose="02020603050405020304" pitchFamily="18" charset="-78"/>
              </a:rPr>
              <a:t>فلا يملُّ ثِقَلَ الهواءِ.</a:t>
            </a:r>
          </a:p>
          <a:p>
            <a:pPr marL="0" indent="0">
              <a:buFont typeface="Arial" panose="020B0604020202020204" pitchFamily="34" charset="0"/>
              <a:buNone/>
            </a:pPr>
            <a:endParaRPr lang="ar-BH"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ar-BH"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ar-BH" b="1" dirty="0">
              <a:latin typeface="Traditional Arabic" panose="02020603050405020304" pitchFamily="18" charset="-78"/>
              <a:cs typeface="Traditional Arabic" panose="02020603050405020304" pitchFamily="18" charset="-78"/>
            </a:endParaRPr>
          </a:p>
          <a:p>
            <a:pPr marL="0" indent="0">
              <a:buFont typeface="Arial" panose="020B0604020202020204" pitchFamily="34" charset="0"/>
              <a:buNone/>
            </a:pPr>
            <a:endParaRPr lang="en-GB"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727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arn(inVertic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arn(inVertical)">
                                      <p:cBhvr>
                                        <p:cTn id="21" dur="500"/>
                                        <p:tgtEl>
                                          <p:spTgt spid="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500"/>
                                        <p:tgtEl>
                                          <p:spTgt spid="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barn(inVertical)">
                                      <p:cBhvr>
                                        <p:cTn id="30" dur="500"/>
                                        <p:tgtEl>
                                          <p:spTgt spid="9">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barn(inVertical)">
                                      <p:cBhvr>
                                        <p:cTn id="3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764</TotalTime>
  <Words>729</Words>
  <Application>Microsoft Office PowerPoint</Application>
  <PresentationFormat>Widescreen</PresentationFormat>
  <Paragraphs>154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Sakkal Majalla</vt:lpstr>
      <vt:lpstr>Traditional Arabic</vt:lpstr>
      <vt:lpstr>قالب الدروس</vt:lpstr>
      <vt:lpstr>                 القُبَّرَةُ وَابْنُهَا 1  </vt:lpstr>
      <vt:lpstr>PowerPoint Presentation</vt:lpstr>
      <vt:lpstr>PowerPoint Presentation</vt:lpstr>
      <vt:lpstr>PowerPoint Presentation</vt:lpstr>
      <vt:lpstr>PowerPoint Presentation</vt:lpstr>
      <vt:lpstr>نشاط (1)</vt:lpstr>
      <vt:lpstr>نشاط (1)</vt:lpstr>
      <vt:lpstr>PowerPoint Presentation</vt:lpstr>
      <vt:lpstr>PowerPoint Presentation</vt:lpstr>
      <vt:lpstr>نشاط (2)</vt:lpstr>
      <vt:lpstr>نشاط (2)</vt:lpstr>
      <vt:lpstr>PowerPoint Presentation</vt:lpstr>
      <vt:lpstr>PowerPoint Presentation</vt:lpstr>
      <vt:lpstr>نشاط (3)</vt:lpstr>
      <vt:lpstr>PowerPoint Presentation</vt:lpstr>
      <vt:lpstr>انتهى الدرس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بِيئتُنَا...حَيَاتُنَا (للحفظ 1-6)</dc:title>
  <dc:creator>Hatem bin Saleh Darwish</dc:creator>
  <cp:lastModifiedBy>user</cp:lastModifiedBy>
  <cp:revision>120</cp:revision>
  <dcterms:created xsi:type="dcterms:W3CDTF">2020-03-04T09:54:10Z</dcterms:created>
  <dcterms:modified xsi:type="dcterms:W3CDTF">2020-03-12T19:45:26Z</dcterms:modified>
</cp:coreProperties>
</file>