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315" r:id="rId31"/>
    <p:sldId id="285" r:id="rId32"/>
    <p:sldId id="286" r:id="rId33"/>
    <p:sldId id="287" r:id="rId34"/>
    <p:sldId id="288" r:id="rId35"/>
    <p:sldId id="289" r:id="rId36"/>
    <p:sldId id="290" r:id="rId37"/>
    <p:sldId id="291" r:id="rId38"/>
    <p:sldId id="292" r:id="rId39"/>
    <p:sldId id="316" r:id="rId40"/>
    <p:sldId id="293" r:id="rId41"/>
    <p:sldId id="294" r:id="rId42"/>
    <p:sldId id="295" r:id="rId43"/>
    <p:sldId id="296" r:id="rId44"/>
    <p:sldId id="317" r:id="rId45"/>
    <p:sldId id="312" r:id="rId46"/>
    <p:sldId id="313" r:id="rId47"/>
    <p:sldId id="318" r:id="rId48"/>
    <p:sldId id="297" r:id="rId49"/>
    <p:sldId id="298" r:id="rId50"/>
    <p:sldId id="299" r:id="rId51"/>
    <p:sldId id="300" r:id="rId52"/>
    <p:sldId id="301" r:id="rId53"/>
    <p:sldId id="302" r:id="rId54"/>
    <p:sldId id="303" r:id="rId55"/>
    <p:sldId id="304" r:id="rId56"/>
    <p:sldId id="305" r:id="rId57"/>
    <p:sldId id="306" r:id="rId58"/>
    <p:sldId id="314" r:id="rId59"/>
    <p:sldId id="307" r:id="rId60"/>
    <p:sldId id="308" r:id="rId61"/>
    <p:sldId id="309" r:id="rId62"/>
    <p:sldId id="310" r:id="rId63"/>
    <p:sldId id="319" r:id="rId64"/>
    <p:sldId id="311" r:id="rId6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image" Target="../media/image60.wmf"/><Relationship Id="rId1" Type="http://schemas.openxmlformats.org/officeDocument/2006/relationships/image" Target="../media/image59.wmf"/><Relationship Id="rId5" Type="http://schemas.openxmlformats.org/officeDocument/2006/relationships/image" Target="../media/image63.wmf"/><Relationship Id="rId4" Type="http://schemas.openxmlformats.org/officeDocument/2006/relationships/image" Target="../media/image62.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67.wmf"/><Relationship Id="rId1" Type="http://schemas.openxmlformats.org/officeDocument/2006/relationships/image" Target="../media/image66.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70.wmf"/><Relationship Id="rId2" Type="http://schemas.openxmlformats.org/officeDocument/2006/relationships/image" Target="../media/image69.wmf"/><Relationship Id="rId1" Type="http://schemas.openxmlformats.org/officeDocument/2006/relationships/image" Target="../media/image68.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72.wmf"/><Relationship Id="rId1" Type="http://schemas.openxmlformats.org/officeDocument/2006/relationships/image" Target="../media/image71.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74.wmf"/><Relationship Id="rId1" Type="http://schemas.openxmlformats.org/officeDocument/2006/relationships/image" Target="../media/image73.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75.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77.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84.wmf"/><Relationship Id="rId1" Type="http://schemas.openxmlformats.org/officeDocument/2006/relationships/image" Target="../media/image8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 Id="rId4" Type="http://schemas.openxmlformats.org/officeDocument/2006/relationships/image" Target="../media/image28.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wmf"/><Relationship Id="rId1" Type="http://schemas.openxmlformats.org/officeDocument/2006/relationships/image" Target="../media/image42.wmf"/><Relationship Id="rId4" Type="http://schemas.openxmlformats.org/officeDocument/2006/relationships/image" Target="../media/image45.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 Id="rId5" Type="http://schemas.openxmlformats.org/officeDocument/2006/relationships/image" Target="../media/image57.wmf"/><Relationship Id="rId4" Type="http://schemas.openxmlformats.org/officeDocument/2006/relationships/image" Target="../media/image5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D3EECFBD-EDFA-4E6B-94BE-C7B180019EB5}" type="datetimeFigureOut">
              <a:rPr lang="en-US" smtClean="0"/>
              <a:pPr/>
              <a:t>10/14/2013</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93C5BB6D-1386-45DC-BB12-6B2BE0CCA562}"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EECFBD-EDFA-4E6B-94BE-C7B180019EB5}" type="datetimeFigureOut">
              <a:rPr lang="en-US" smtClean="0"/>
              <a:pPr/>
              <a:t>10/14/2013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C5BB6D-1386-45DC-BB12-6B2BE0CCA56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EECFBD-EDFA-4E6B-94BE-C7B180019EB5}" type="datetimeFigureOut">
              <a:rPr lang="en-US" smtClean="0"/>
              <a:pPr/>
              <a:t>10/14/2013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C5BB6D-1386-45DC-BB12-6B2BE0CCA562}"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3EECFBD-EDFA-4E6B-94BE-C7B180019EB5}" type="datetimeFigureOut">
              <a:rPr lang="en-US" smtClean="0"/>
              <a:pPr/>
              <a:t>10/14/2013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C5BB6D-1386-45DC-BB12-6B2BE0CCA562}"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D3EECFBD-EDFA-4E6B-94BE-C7B180019EB5}" type="datetimeFigureOut">
              <a:rPr lang="en-US" smtClean="0"/>
              <a:pPr/>
              <a:t>10/14/2013</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93C5BB6D-1386-45DC-BB12-6B2BE0CCA562}"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3EECFBD-EDFA-4E6B-94BE-C7B180019EB5}" type="datetimeFigureOut">
              <a:rPr lang="en-US" smtClean="0"/>
              <a:pPr/>
              <a:t>10/14/2013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C5BB6D-1386-45DC-BB12-6B2BE0CCA562}"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3EECFBD-EDFA-4E6B-94BE-C7B180019EB5}" type="datetimeFigureOut">
              <a:rPr lang="en-US" smtClean="0"/>
              <a:pPr/>
              <a:t>10/14/2013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C5BB6D-1386-45DC-BB12-6B2BE0CCA562}"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3EECFBD-EDFA-4E6B-94BE-C7B180019EB5}" type="datetimeFigureOut">
              <a:rPr lang="en-US" smtClean="0"/>
              <a:pPr/>
              <a:t>10/14/2013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C5BB6D-1386-45DC-BB12-6B2BE0CCA562}"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EECFBD-EDFA-4E6B-94BE-C7B180019EB5}" type="datetimeFigureOut">
              <a:rPr lang="en-US" smtClean="0"/>
              <a:pPr/>
              <a:t>10/14/2013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C5BB6D-1386-45DC-BB12-6B2BE0CCA562}"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3EECFBD-EDFA-4E6B-94BE-C7B180019EB5}" type="datetimeFigureOut">
              <a:rPr lang="en-US" smtClean="0"/>
              <a:pPr/>
              <a:t>10/14/2013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C5BB6D-1386-45DC-BB12-6B2BE0CCA562}"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3EECFBD-EDFA-4E6B-94BE-C7B180019EB5}" type="datetimeFigureOut">
              <a:rPr lang="en-US" smtClean="0"/>
              <a:pPr/>
              <a:t>10/14/2013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C5BB6D-1386-45DC-BB12-6B2BE0CCA562}"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3EECFBD-EDFA-4E6B-94BE-C7B180019EB5}" type="datetimeFigureOut">
              <a:rPr lang="en-US" smtClean="0"/>
              <a:pPr/>
              <a:t>10/14/2013</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93C5BB6D-1386-45DC-BB12-6B2BE0CCA562}"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oleObject6.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wmf"/><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11.bin"/><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36.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image" Target="../media/image36.png"/><Relationship Id="rId13" Type="http://schemas.openxmlformats.org/officeDocument/2006/relationships/image" Target="../media/image41.png"/><Relationship Id="rId3" Type="http://schemas.openxmlformats.org/officeDocument/2006/relationships/image" Target="../media/image31.png"/><Relationship Id="rId7" Type="http://schemas.openxmlformats.org/officeDocument/2006/relationships/image" Target="../media/image35.png"/><Relationship Id="rId12" Type="http://schemas.openxmlformats.org/officeDocument/2006/relationships/image" Target="../media/image40.png"/><Relationship Id="rId2" Type="http://schemas.openxmlformats.org/officeDocument/2006/relationships/image" Target="../media/image30.png"/><Relationship Id="rId1" Type="http://schemas.openxmlformats.org/officeDocument/2006/relationships/slideLayout" Target="../slideLayouts/slideLayout2.xml"/><Relationship Id="rId6" Type="http://schemas.openxmlformats.org/officeDocument/2006/relationships/image" Target="../media/image34.png"/><Relationship Id="rId11" Type="http://schemas.openxmlformats.org/officeDocument/2006/relationships/image" Target="../media/image39.png"/><Relationship Id="rId5" Type="http://schemas.openxmlformats.org/officeDocument/2006/relationships/image" Target="../media/image33.png"/><Relationship Id="rId10" Type="http://schemas.openxmlformats.org/officeDocument/2006/relationships/image" Target="../media/image38.png"/><Relationship Id="rId4" Type="http://schemas.openxmlformats.org/officeDocument/2006/relationships/image" Target="../media/image32.png"/><Relationship Id="rId9" Type="http://schemas.openxmlformats.org/officeDocument/2006/relationships/image" Target="../media/image37.png"/></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15.bin"/><Relationship Id="rId5" Type="http://schemas.openxmlformats.org/officeDocument/2006/relationships/oleObject" Target="../embeddings/oleObject14.bin"/><Relationship Id="rId4" Type="http://schemas.openxmlformats.org/officeDocument/2006/relationships/oleObject" Target="../embeddings/oleObject13.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48.png"/><Relationship Id="rId1" Type="http://schemas.openxmlformats.org/officeDocument/2006/relationships/slideLayout" Target="../slideLayouts/slideLayout2.xml"/><Relationship Id="rId6" Type="http://schemas.openxmlformats.org/officeDocument/2006/relationships/image" Target="../media/image52.png"/><Relationship Id="rId5" Type="http://schemas.openxmlformats.org/officeDocument/2006/relationships/image" Target="../media/image51.png"/><Relationship Id="rId4" Type="http://schemas.openxmlformats.org/officeDocument/2006/relationships/image" Target="../media/image50.png"/></Relationships>
</file>

<file path=ppt/slides/_rels/slide42.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image" Target="../media/image58.png"/><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18.bin"/><Relationship Id="rId5" Type="http://schemas.openxmlformats.org/officeDocument/2006/relationships/oleObject" Target="../embeddings/oleObject17.bin"/><Relationship Id="rId4" Type="http://schemas.openxmlformats.org/officeDocument/2006/relationships/oleObject" Target="../embeddings/oleObject16.bin"/></Relationships>
</file>

<file path=ppt/slides/_rels/slide43.xml.rels><?xml version="1.0" encoding="UTF-8" standalone="yes"?>
<Relationships xmlns="http://schemas.openxmlformats.org/package/2006/relationships"><Relationship Id="rId8" Type="http://schemas.openxmlformats.org/officeDocument/2006/relationships/oleObject" Target="../embeddings/oleObject25.bin"/><Relationship Id="rId3" Type="http://schemas.openxmlformats.org/officeDocument/2006/relationships/image" Target="../media/image58.png"/><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23.bin"/><Relationship Id="rId5" Type="http://schemas.openxmlformats.org/officeDocument/2006/relationships/oleObject" Target="../embeddings/oleObject22.bin"/><Relationship Id="rId4" Type="http://schemas.openxmlformats.org/officeDocument/2006/relationships/oleObject" Target="../embeddings/oleObject21.bin"/></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64.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65.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oleObject" Target="../embeddings/oleObject27.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oleObject" Target="../embeddings/oleObject30.bin"/><Relationship Id="rId4" Type="http://schemas.openxmlformats.org/officeDocument/2006/relationships/oleObject" Target="../embeddings/oleObject29.bin"/></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oleObject" Target="../embeddings/oleObject32.bin"/></Relationships>
</file>

<file path=ppt/slides/_rels/slide52.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oleObject" Target="../embeddings/oleObject34.bin"/></Relationships>
</file>

<file path=ppt/slides/_rels/slide53.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15.vml"/></Relationships>
</file>

<file path=ppt/slides/_rels/slide54.xml.rels><?xml version="1.0" encoding="UTF-8" standalone="yes"?>
<Relationships xmlns="http://schemas.openxmlformats.org/package/2006/relationships"><Relationship Id="rId2" Type="http://schemas.openxmlformats.org/officeDocument/2006/relationships/image" Target="../media/image76.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16.v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78.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79.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81.png"/><Relationship Id="rId2" Type="http://schemas.openxmlformats.org/officeDocument/2006/relationships/image" Target="../media/image80.png"/><Relationship Id="rId1" Type="http://schemas.openxmlformats.org/officeDocument/2006/relationships/slideLayout" Target="../slideLayouts/slideLayout2.xml"/><Relationship Id="rId4" Type="http://schemas.openxmlformats.org/officeDocument/2006/relationships/image" Target="../media/image8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oleObject" Target="../embeddings/oleObject38.bin"/></Relationships>
</file>

<file path=ppt/slides/_rels/slide61.xml.rels><?xml version="1.0" encoding="UTF-8" standalone="yes"?>
<Relationships xmlns="http://schemas.openxmlformats.org/package/2006/relationships"><Relationship Id="rId2" Type="http://schemas.openxmlformats.org/officeDocument/2006/relationships/image" Target="../media/image85.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86.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8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2"/>
          <p:cNvSpPr txBox="1">
            <a:spLocks/>
          </p:cNvSpPr>
          <p:nvPr/>
        </p:nvSpPr>
        <p:spPr>
          <a:xfrm>
            <a:off x="1371600" y="3733800"/>
            <a:ext cx="6019800" cy="990600"/>
          </a:xfrm>
          <a:prstGeom prst="rect">
            <a:avLst/>
          </a:prstGeom>
        </p:spPr>
        <p:txBody>
          <a:bodyPr vert="horz">
            <a:noAutofit/>
          </a:bodyPr>
          <a:lstStyle/>
          <a:p>
            <a:pPr marL="365760" marR="0" lvl="0" indent="-256032" algn="ctr"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ar-SA" sz="2800" b="0" i="0" u="none" strike="noStrike" kern="1200" cap="none" spc="0" normalizeH="0" baseline="0" noProof="0" dirty="0" smtClean="0">
              <a:ln>
                <a:noFill/>
              </a:ln>
              <a:effectLst/>
              <a:uLnTx/>
              <a:uFillTx/>
              <a:latin typeface="Times New Roman" pitchFamily="18" charset="0"/>
              <a:ea typeface="+mn-ea"/>
              <a:cs typeface="Times New Roman" pitchFamily="18" charset="0"/>
            </a:endParaRPr>
          </a:p>
          <a:p>
            <a:pPr marL="365760" marR="0" lvl="0" indent="-256032" algn="ctr" defTabSz="914400" rtl="0" eaLnBrk="1" fontAlgn="auto" latinLnBrk="0" hangingPunct="1">
              <a:lnSpc>
                <a:spcPct val="100000"/>
              </a:lnSpc>
              <a:spcBef>
                <a:spcPts val="400"/>
              </a:spcBef>
              <a:spcAft>
                <a:spcPts val="0"/>
              </a:spcAft>
              <a:buClr>
                <a:schemeClr val="accent1"/>
              </a:buClr>
              <a:buSzPct val="68000"/>
              <a:tabLst/>
              <a:defRPr/>
            </a:pPr>
            <a:r>
              <a:rPr kumimoji="0" lang="en-US" sz="2800" b="0" i="0" u="none" strike="noStrike" kern="1200" cap="none" spc="0" normalizeH="0" baseline="0" noProof="0" dirty="0" smtClean="0">
                <a:ln>
                  <a:noFill/>
                </a:ln>
                <a:effectLst/>
                <a:uLnTx/>
                <a:uFillTx/>
                <a:latin typeface="Times New Roman" pitchFamily="18" charset="0"/>
                <a:ea typeface="+mn-ea"/>
                <a:cs typeface="Times New Roman" pitchFamily="18" charset="0"/>
              </a:rPr>
              <a:t>Lecturer : FATEN AL-HUSSAIN</a:t>
            </a:r>
            <a:endParaRPr kumimoji="0" lang="en-US" sz="2800" b="0" i="0" u="none" strike="noStrike" kern="1200" cap="none" spc="0" normalizeH="0" baseline="0" noProof="0" dirty="0">
              <a:ln>
                <a:noFill/>
              </a:ln>
              <a:effectLst/>
              <a:uLnTx/>
              <a:uFillTx/>
              <a:latin typeface="Times New Roman" pitchFamily="18" charset="0"/>
              <a:ea typeface="+mn-ea"/>
              <a:cs typeface="Times New Roman" pitchFamily="18" charset="0"/>
            </a:endParaRPr>
          </a:p>
        </p:txBody>
      </p:sp>
      <p:sp>
        <p:nvSpPr>
          <p:cNvPr id="9" name="Rectangle 3"/>
          <p:cNvSpPr txBox="1">
            <a:spLocks noChangeArrowheads="1"/>
          </p:cNvSpPr>
          <p:nvPr/>
        </p:nvSpPr>
        <p:spPr>
          <a:xfrm>
            <a:off x="381000" y="304800"/>
            <a:ext cx="7696200" cy="2514600"/>
          </a:xfrm>
          <a:prstGeom prst="rect">
            <a:avLst/>
          </a:prstGeom>
        </p:spPr>
        <p:txBody>
          <a:bodyPr vert="horz">
            <a:noAutofit/>
          </a:bodyPr>
          <a:lstStyle/>
          <a:p>
            <a:pPr marL="0" marR="0" lvl="0" indent="0" algn="ctr" defTabSz="914400" rtl="0" eaLnBrk="1" fontAlgn="auto" latinLnBrk="0" hangingPunct="1">
              <a:lnSpc>
                <a:spcPct val="90000"/>
              </a:lnSpc>
              <a:spcBef>
                <a:spcPts val="600"/>
              </a:spcBef>
              <a:spcAft>
                <a:spcPts val="0"/>
              </a:spcAft>
              <a:buClr>
                <a:schemeClr val="accent1"/>
              </a:buClr>
              <a:buSzPct val="76000"/>
              <a:buFont typeface="Wingdings 3"/>
              <a:buNone/>
              <a:tabLst/>
              <a:defRPr/>
            </a:pPr>
            <a:endParaRPr kumimoji="0" lang="en-US" sz="5400" b="1" i="0" u="none" strike="noStrike" kern="1200" cap="none" spc="0" normalizeH="0" baseline="0" noProof="0" dirty="0" smtClean="0">
              <a:ln>
                <a:noFill/>
              </a:ln>
              <a:solidFill>
                <a:srgbClr val="00B050"/>
              </a:solidFill>
              <a:effectLst/>
              <a:uLnTx/>
              <a:uFillTx/>
              <a:latin typeface="Times New Roman" pitchFamily="18" charset="0"/>
              <a:ea typeface="+mj-ea"/>
              <a:cs typeface="Times New Roman" pitchFamily="18" charset="0"/>
            </a:endParaRPr>
          </a:p>
          <a:p>
            <a:pPr marL="0" marR="0" lvl="0" indent="0" algn="ctr" defTabSz="914400" rtl="0" eaLnBrk="1" fontAlgn="auto" latinLnBrk="0" hangingPunct="1">
              <a:lnSpc>
                <a:spcPct val="90000"/>
              </a:lnSpc>
              <a:spcBef>
                <a:spcPts val="600"/>
              </a:spcBef>
              <a:spcAft>
                <a:spcPts val="0"/>
              </a:spcAft>
              <a:buClr>
                <a:schemeClr val="accent1"/>
              </a:buClr>
              <a:buSzPct val="76000"/>
              <a:buFont typeface="Wingdings 3"/>
              <a:buNone/>
              <a:tabLst/>
              <a:defRPr/>
            </a:pPr>
            <a:r>
              <a:rPr kumimoji="0" lang="en-US" sz="5400" b="1" i="0" u="none" strike="noStrike" kern="1200" cap="none" spc="0" normalizeH="0" baseline="0" noProof="0" dirty="0" smtClean="0">
                <a:ln>
                  <a:noFill/>
                </a:ln>
                <a:solidFill>
                  <a:srgbClr val="00B050"/>
                </a:solidFill>
                <a:effectLst/>
                <a:uLnTx/>
                <a:uFillTx/>
                <a:latin typeface="Times New Roman" pitchFamily="18" charset="0"/>
                <a:ea typeface="+mj-ea"/>
                <a:cs typeface="Times New Roman" pitchFamily="18" charset="0"/>
              </a:rPr>
              <a:t>Probability </a:t>
            </a:r>
          </a:p>
          <a:p>
            <a:pPr marL="0" marR="0" lvl="0" indent="0" algn="ctr" defTabSz="914400" rtl="0" eaLnBrk="1" fontAlgn="auto" latinLnBrk="0" hangingPunct="1">
              <a:lnSpc>
                <a:spcPct val="90000"/>
              </a:lnSpc>
              <a:spcBef>
                <a:spcPts val="600"/>
              </a:spcBef>
              <a:spcAft>
                <a:spcPts val="0"/>
              </a:spcAft>
              <a:buClr>
                <a:schemeClr val="accent1"/>
              </a:buClr>
              <a:buSzPct val="76000"/>
              <a:buFont typeface="Wingdings 3"/>
              <a:buNone/>
              <a:tabLst/>
              <a:defRPr/>
            </a:pPr>
            <a:r>
              <a:rPr kumimoji="0" lang="en-US" sz="5400" b="1" i="0" u="none" strike="noStrike" kern="1200" cap="none" spc="0" normalizeH="0" baseline="0" noProof="0" dirty="0" smtClean="0">
                <a:ln>
                  <a:noFill/>
                </a:ln>
                <a:solidFill>
                  <a:srgbClr val="00B050"/>
                </a:solidFill>
                <a:effectLst/>
                <a:uLnTx/>
                <a:uFillTx/>
                <a:latin typeface="Times New Roman" pitchFamily="18" charset="0"/>
                <a:ea typeface="+mj-ea"/>
                <a:cs typeface="Times New Roman" pitchFamily="18" charset="0"/>
              </a:rPr>
              <a:t>and </a:t>
            </a:r>
          </a:p>
          <a:p>
            <a:pPr marL="0" marR="0" lvl="0" indent="0" algn="ctr" defTabSz="914400" rtl="0" eaLnBrk="1" fontAlgn="auto" latinLnBrk="0" hangingPunct="1">
              <a:lnSpc>
                <a:spcPct val="90000"/>
              </a:lnSpc>
              <a:spcBef>
                <a:spcPts val="600"/>
              </a:spcBef>
              <a:spcAft>
                <a:spcPts val="0"/>
              </a:spcAft>
              <a:buClr>
                <a:schemeClr val="accent1"/>
              </a:buClr>
              <a:buSzPct val="76000"/>
              <a:buFont typeface="Wingdings 3"/>
              <a:buNone/>
              <a:tabLst/>
              <a:defRPr/>
            </a:pPr>
            <a:r>
              <a:rPr kumimoji="0" lang="en-US" sz="5400" b="1" i="0" u="none" strike="noStrike" kern="1200" cap="none" spc="0" normalizeH="0" baseline="0" noProof="0" dirty="0" smtClean="0">
                <a:ln>
                  <a:noFill/>
                </a:ln>
                <a:solidFill>
                  <a:srgbClr val="00B050"/>
                </a:solidFill>
                <a:effectLst/>
                <a:uLnTx/>
                <a:uFillTx/>
                <a:latin typeface="Times New Roman" pitchFamily="18" charset="0"/>
                <a:ea typeface="+mj-ea"/>
                <a:cs typeface="Times New Roman" pitchFamily="18" charset="0"/>
              </a:rPr>
              <a:t>Counting Rules</a:t>
            </a:r>
          </a:p>
        </p:txBody>
      </p:sp>
      <p:sp>
        <p:nvSpPr>
          <p:cNvPr id="10" name="Title 1"/>
          <p:cNvSpPr txBox="1">
            <a:spLocks/>
          </p:cNvSpPr>
          <p:nvPr/>
        </p:nvSpPr>
        <p:spPr>
          <a:xfrm>
            <a:off x="2133600" y="-228600"/>
            <a:ext cx="4267200" cy="1041400"/>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Chapter(4)</a:t>
            </a:r>
            <a:endParaRPr kumimoji="0" lang="en-US" sz="6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endParaRPr>
          </a:p>
        </p:txBody>
      </p:sp>
      <p:sp>
        <p:nvSpPr>
          <p:cNvPr id="12" name="Rectangle 11"/>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33600" y="206514"/>
            <a:ext cx="4695837" cy="707886"/>
          </a:xfrm>
          <a:prstGeom prst="rect">
            <a:avLst/>
          </a:prstGeom>
        </p:spPr>
        <p:txBody>
          <a:bodyPr wrap="none">
            <a:spAutoFit/>
          </a:bodyPr>
          <a:lstStyle/>
          <a:p>
            <a:pPr algn="ctr">
              <a:spcBef>
                <a:spcPct val="100000"/>
              </a:spcBef>
              <a:defRPr/>
            </a:pPr>
            <a:r>
              <a:rPr lang="en-US" sz="4000" b="1" dirty="0">
                <a:solidFill>
                  <a:srgbClr val="FF0000"/>
                </a:solidFill>
                <a:latin typeface="Times New Roman" pitchFamily="18" charset="0"/>
                <a:cs typeface="Times New Roman" pitchFamily="18" charset="0"/>
              </a:rPr>
              <a:t>Classical probability</a:t>
            </a:r>
          </a:p>
        </p:txBody>
      </p:sp>
      <p:sp>
        <p:nvSpPr>
          <p:cNvPr id="6" name="Rectangle 5"/>
          <p:cNvSpPr/>
          <p:nvPr/>
        </p:nvSpPr>
        <p:spPr>
          <a:xfrm>
            <a:off x="1981200" y="76200"/>
            <a:ext cx="5029200" cy="9144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8" name="Rectangle 3"/>
          <p:cNvSpPr txBox="1">
            <a:spLocks noChangeArrowheads="1"/>
          </p:cNvSpPr>
          <p:nvPr/>
        </p:nvSpPr>
        <p:spPr>
          <a:xfrm>
            <a:off x="0" y="1143000"/>
            <a:ext cx="9144000" cy="22098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100000"/>
              <a:buFont typeface="Wingdings" pitchFamily="2" charset="2"/>
              <a:buChar char="q"/>
              <a:tabLst/>
              <a:defRPr/>
            </a:pPr>
            <a:r>
              <a:rPr kumimoji="0" lang="en-US" sz="2800" b="1" i="0" u="none" strike="noStrike" kern="1200" cap="none" spc="0" normalizeH="0" baseline="0" noProof="0" dirty="0" smtClean="0">
                <a:ln>
                  <a:noFill/>
                </a:ln>
                <a:solidFill>
                  <a:srgbClr val="FF0000"/>
                </a:solidFill>
                <a:effectLst>
                  <a:outerShdw blurRad="38100" dist="38100" dir="2700000" algn="tl">
                    <a:srgbClr val="C0C0C0"/>
                  </a:outerShdw>
                </a:effectLst>
                <a:uLnTx/>
                <a:uFillTx/>
                <a:latin typeface="Times New Roman" pitchFamily="18" charset="0"/>
                <a:cs typeface="Times New Roman" pitchFamily="18" charset="0"/>
              </a:rPr>
              <a:t> </a:t>
            </a:r>
            <a:r>
              <a:rPr kumimoji="0" lang="en-US" sz="2800" b="1" i="0" u="sng" strike="noStrike" kern="1200" cap="none" spc="0" normalizeH="0" baseline="0" noProof="0" dirty="0" smtClean="0">
                <a:ln>
                  <a:noFill/>
                </a:ln>
                <a:solidFill>
                  <a:srgbClr val="FF0000"/>
                </a:solidFill>
                <a:effectLst>
                  <a:outerShdw blurRad="38100" dist="38100" dir="2700000" algn="tl">
                    <a:srgbClr val="C0C0C0"/>
                  </a:outerShdw>
                </a:effectLst>
                <a:uLnTx/>
                <a:uFillTx/>
                <a:latin typeface="Times New Roman" pitchFamily="18" charset="0"/>
                <a:cs typeface="Times New Roman" pitchFamily="18" charset="0"/>
              </a:rPr>
              <a:t>Classical probability</a:t>
            </a:r>
            <a:r>
              <a:rPr kumimoji="0" lang="en-US" sz="2800" b="0" i="0" u="sng"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 </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uses sample spaces to determine the numerical probability that an event will happen and assumes that all outcomes in the sample space are equally likely to occur.</a:t>
            </a:r>
          </a:p>
        </p:txBody>
      </p:sp>
      <p:sp>
        <p:nvSpPr>
          <p:cNvPr id="9" name="Rectangle 8"/>
          <p:cNvSpPr/>
          <p:nvPr/>
        </p:nvSpPr>
        <p:spPr>
          <a:xfrm>
            <a:off x="76200" y="3283803"/>
            <a:ext cx="8686800" cy="830997"/>
          </a:xfrm>
          <a:prstGeom prst="rect">
            <a:avLst/>
          </a:prstGeom>
        </p:spPr>
        <p:txBody>
          <a:bodyPr wrap="square">
            <a:spAutoFit/>
          </a:bodyPr>
          <a:lstStyle/>
          <a:p>
            <a:pPr>
              <a:buClr>
                <a:srgbClr val="00B0F0"/>
              </a:buClr>
              <a:buFont typeface="Wingdings" pitchFamily="2" charset="2"/>
              <a:buChar char="q"/>
            </a:pPr>
            <a:r>
              <a:rPr lang="en-US" sz="2400" dirty="0" smtClean="0">
                <a:solidFill>
                  <a:srgbClr val="FF0000"/>
                </a:solidFill>
                <a:latin typeface="Times New Roman" pitchFamily="18" charset="0"/>
                <a:cs typeface="Times New Roman" pitchFamily="18" charset="0"/>
              </a:rPr>
              <a:t> </a:t>
            </a:r>
            <a:r>
              <a:rPr lang="en-US" sz="2400" u="sng" dirty="0" smtClean="0">
                <a:solidFill>
                  <a:srgbClr val="FF0000"/>
                </a:solidFill>
                <a:latin typeface="Times New Roman" pitchFamily="18" charset="0"/>
                <a:cs typeface="Times New Roman" pitchFamily="18" charset="0"/>
              </a:rPr>
              <a:t>Equally Likely  Events </a:t>
            </a:r>
            <a:r>
              <a:rPr lang="en-US" sz="2400" dirty="0" smtClean="0">
                <a:latin typeface="Times New Roman" pitchFamily="18" charset="0"/>
                <a:cs typeface="Times New Roman" pitchFamily="18" charset="0"/>
              </a:rPr>
              <a:t>are events that have the same probability </a:t>
            </a:r>
          </a:p>
          <a:p>
            <a:r>
              <a:rPr lang="en-US" sz="2400" dirty="0" smtClean="0">
                <a:latin typeface="Times New Roman" pitchFamily="18" charset="0"/>
                <a:cs typeface="Times New Roman" pitchFamily="18" charset="0"/>
              </a:rPr>
              <a:t>of occurring  </a:t>
            </a:r>
            <a:endParaRPr lang="en-US" sz="2400" dirty="0"/>
          </a:p>
        </p:txBody>
      </p:sp>
      <p:graphicFrame>
        <p:nvGraphicFramePr>
          <p:cNvPr id="10" name="Object 6"/>
          <p:cNvGraphicFramePr>
            <a:graphicFrameLocks noChangeAspect="1"/>
          </p:cNvGraphicFramePr>
          <p:nvPr/>
        </p:nvGraphicFramePr>
        <p:xfrm>
          <a:off x="323041" y="4495800"/>
          <a:ext cx="8439959" cy="1600200"/>
        </p:xfrm>
        <a:graphic>
          <a:graphicData uri="http://schemas.openxmlformats.org/presentationml/2006/ole">
            <p:oleObj spid="_x0000_s1026" name="Equation" r:id="rId3" imgW="2882880" imgH="545760" progId="">
              <p:embed/>
            </p:oleObj>
          </a:graphicData>
        </a:graphic>
      </p:graphicFrame>
      <p:sp>
        <p:nvSpPr>
          <p:cNvPr id="11" name="Rectangle 10"/>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0" y="1143000"/>
            <a:ext cx="9448800" cy="5562600"/>
          </a:xfrm>
          <a:prstGeom prst="rect">
            <a:avLst/>
          </a:prstGeom>
        </p:spPr>
        <p:txBody>
          <a:bodyPr vert="horz">
            <a:normAutofit fontScale="92500" lnSpcReduction="10000"/>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If a family has three children, find the probability that two of </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the three children are girls</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a:t>
            </a:r>
            <a:r>
              <a:rPr kumimoji="0" lang="en-US" sz="2800" b="1" i="0" u="none" strike="noStrike" kern="1200" cap="none" spc="0" normalizeH="0" baseline="0" noProof="0" dirty="0" smtClean="0">
                <a:ln>
                  <a:noFill/>
                </a:ln>
                <a:solidFill>
                  <a:srgbClr val="C00000"/>
                </a:solidFill>
                <a:effectLst/>
                <a:uLnTx/>
                <a:uFillTx/>
                <a:latin typeface="Times New Roman" pitchFamily="18" charset="0"/>
                <a:cs typeface="Times New Roman" pitchFamily="18" charset="0"/>
              </a:rPr>
              <a:t>Step 1 : </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Sample Space:</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S ={BBB ,BBG, BGB, BGG, GBB ,GBG ,GGB ,GGG}</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800" b="1" dirty="0" smtClean="0">
                <a:solidFill>
                  <a:srgbClr val="C00000"/>
                </a:solidFill>
                <a:latin typeface="Times New Roman" pitchFamily="18" charset="0"/>
                <a:cs typeface="Times New Roman" pitchFamily="18" charset="0"/>
              </a:rPr>
              <a:t>Step 2 :  </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k={BGG, GBG, GGB}  </a:t>
            </a:r>
          </a:p>
          <a:p>
            <a:pPr lvl="0">
              <a:spcBef>
                <a:spcPts val="400"/>
              </a:spcBef>
              <a:buClr>
                <a:schemeClr val="accent1"/>
              </a:buClr>
              <a:buSzPct val="68000"/>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lvl="0">
              <a:spcBef>
                <a:spcPts val="400"/>
              </a:spcBef>
              <a:buClr>
                <a:schemeClr val="accent1"/>
              </a:buClr>
              <a:buSzPct val="68000"/>
              <a:defRPr/>
            </a:pP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a:t>
            </a:r>
            <a:r>
              <a:rPr lang="en-US" sz="2800" dirty="0" smtClean="0">
                <a:latin typeface="Times New Roman" pitchFamily="18" charset="0"/>
                <a:cs typeface="Times New Roman" pitchFamily="18" charset="0"/>
              </a:rPr>
              <a:t>P(K)=         = 3/8</a:t>
            </a: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lvl="0">
              <a:spcBef>
                <a:spcPts val="400"/>
              </a:spcBef>
              <a:buClr>
                <a:schemeClr val="accent1"/>
              </a:buClr>
              <a:buSzPct val="68000"/>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lvl="0">
              <a:spcBef>
                <a:spcPts val="400"/>
              </a:spcBef>
              <a:buClr>
                <a:schemeClr val="accent1"/>
              </a:buClr>
              <a:buSzPct val="68000"/>
            </a:pPr>
            <a:r>
              <a:rPr kumimoji="0" lang="en-US" sz="2800" b="0" i="0" u="none" strike="noStrike" kern="1200" cap="none" spc="0" normalizeH="0" baseline="0" noProof="0" dirty="0" smtClean="0">
                <a:ln>
                  <a:noFill/>
                </a:ln>
                <a:effectLst/>
                <a:uLnTx/>
                <a:uFillTx/>
                <a:latin typeface="Times New Roman" pitchFamily="18" charset="0"/>
                <a:cs typeface="Times New Roman" pitchFamily="18" charset="0"/>
              </a:rPr>
              <a:t>The probability of having two of three children being girls</a:t>
            </a:r>
          </a:p>
          <a:p>
            <a:pPr lvl="0">
              <a:spcBef>
                <a:spcPts val="400"/>
              </a:spcBef>
              <a:buClr>
                <a:schemeClr val="accent1"/>
              </a:buClr>
              <a:buSzPct val="68000"/>
            </a:pPr>
            <a:r>
              <a:rPr kumimoji="0" lang="en-US" sz="2800" b="0" i="0" u="none" strike="noStrike" kern="1200" cap="none" spc="0" normalizeH="0" baseline="0" noProof="0" dirty="0" smtClean="0">
                <a:ln>
                  <a:noFill/>
                </a:ln>
                <a:effectLst/>
                <a:uLnTx/>
                <a:uFillTx/>
                <a:latin typeface="Times New Roman" pitchFamily="18" charset="0"/>
                <a:cs typeface="Times New Roman" pitchFamily="18" charset="0"/>
              </a:rPr>
              <a:t> is 3/8. </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sp>
        <p:nvSpPr>
          <p:cNvPr id="5" name="Rectangle 2"/>
          <p:cNvSpPr>
            <a:spLocks noGrp="1" noChangeArrowheads="1"/>
          </p:cNvSpPr>
          <p:nvPr>
            <p:ph type="title"/>
          </p:nvPr>
        </p:nvSpPr>
        <p:spPr>
          <a:xfrm>
            <a:off x="2362200" y="381000"/>
            <a:ext cx="4038600" cy="609600"/>
          </a:xfrm>
        </p:spPr>
        <p:txBody>
          <a:bodyPr>
            <a:normAutofit/>
          </a:bodyPr>
          <a:lstStyle/>
          <a:p>
            <a:pPr eaLnBrk="1" hangingPunct="1"/>
            <a:r>
              <a:rPr lang="en-US" sz="2800" b="0" dirty="0" smtClean="0">
                <a:solidFill>
                  <a:srgbClr val="FF0000"/>
                </a:solidFill>
                <a:effectLst/>
                <a:latin typeface="Times New Roman" pitchFamily="18" charset="0"/>
                <a:cs typeface="Times New Roman" pitchFamily="18" charset="0"/>
              </a:rPr>
              <a:t>Gender of Children</a:t>
            </a:r>
          </a:p>
        </p:txBody>
      </p:sp>
      <p:sp>
        <p:nvSpPr>
          <p:cNvPr id="6" name="Rectangle 5"/>
          <p:cNvSpPr/>
          <p:nvPr/>
        </p:nvSpPr>
        <p:spPr>
          <a:xfrm>
            <a:off x="0" y="381000"/>
            <a:ext cx="2520242"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4-6:</a:t>
            </a:r>
            <a:endParaRPr lang="en-US" sz="3200" b="1" dirty="0"/>
          </a:p>
        </p:txBody>
      </p:sp>
      <p:pic>
        <p:nvPicPr>
          <p:cNvPr id="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066800" y="4514850"/>
            <a:ext cx="609600" cy="819150"/>
          </a:xfrm>
          <a:prstGeom prst="rect">
            <a:avLst/>
          </a:prstGeom>
          <a:noFill/>
        </p:spPr>
      </p:pic>
      <p:sp>
        <p:nvSpPr>
          <p:cNvPr id="8" name="Rectangle 7"/>
          <p:cNvSpPr/>
          <p:nvPr/>
        </p:nvSpPr>
        <p:spPr>
          <a:xfrm>
            <a:off x="76200" y="21437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
        <p:nvSpPr>
          <p:cNvPr id="10" name="Rectangle 9"/>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76200" y="1295400"/>
            <a:ext cx="8991600" cy="5257800"/>
          </a:xfrm>
          <a:prstGeom prst="rect">
            <a:avLst/>
          </a:prstGeom>
        </p:spPr>
        <p:txBody>
          <a:bodyPr vert="horz">
            <a:normAutofit fontScale="92500"/>
          </a:bodyPr>
          <a:lstStyle/>
          <a:p>
            <a:pPr marL="0" marR="0" lvl="0" indent="0" algn="l" defTabSz="914400" rtl="0" eaLnBrk="1" fontAlgn="auto" latinLnBrk="0" hangingPunct="1">
              <a:lnSpc>
                <a:spcPct val="100000"/>
              </a:lnSpc>
              <a:spcBef>
                <a:spcPts val="400"/>
              </a:spcBef>
              <a:spcAft>
                <a:spcPts val="0"/>
              </a:spcAft>
              <a:buClr>
                <a:schemeClr val="accent1"/>
              </a:buClr>
              <a:buSzPct val="100000"/>
              <a:tabLst/>
              <a:defRPr/>
            </a:pP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There are four basic</a:t>
            </a:r>
            <a:r>
              <a:rPr kumimoji="0" lang="en-US" sz="32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a:t>
            </a: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probability rules:</a:t>
            </a:r>
          </a:p>
          <a:p>
            <a:pPr marL="0" marR="0" lvl="0" indent="0" algn="l" defTabSz="914400" rtl="0" eaLnBrk="1" fontAlgn="auto" latinLnBrk="0" hangingPunct="1">
              <a:lnSpc>
                <a:spcPct val="100000"/>
              </a:lnSpc>
              <a:spcBef>
                <a:spcPct val="100000"/>
              </a:spcBef>
              <a:spcAft>
                <a:spcPts val="0"/>
              </a:spcAft>
              <a:buClr>
                <a:srgbClr val="00B050"/>
              </a:buClr>
              <a:buSzPct val="80000"/>
              <a:buFont typeface="Wingdings" pitchFamily="2" charset="2"/>
              <a:buChar char="Ø"/>
              <a:tabLst/>
              <a:defRPr/>
            </a:pPr>
            <a:r>
              <a:rPr kumimoji="0" lang="en-US" sz="3200" b="1" i="0" u="none" strike="noStrike" kern="1200" cap="none" spc="0" normalizeH="0" baseline="0" noProof="0" dirty="0" smtClean="0">
                <a:ln>
                  <a:noFill/>
                </a:ln>
                <a:solidFill>
                  <a:srgbClr val="000099"/>
                </a:solidFill>
                <a:effectLst>
                  <a:outerShdw blurRad="38100" dist="38100" dir="2700000" algn="tl">
                    <a:srgbClr val="C0C0C0"/>
                  </a:outerShdw>
                </a:effectLst>
                <a:uLnTx/>
                <a:uFillTx/>
                <a:latin typeface="Times New Roman" pitchFamily="18" charset="0"/>
                <a:cs typeface="Times New Roman" pitchFamily="18" charset="0"/>
              </a:rPr>
              <a:t> </a:t>
            </a:r>
            <a:r>
              <a:rPr kumimoji="0" lang="en-US" sz="3200" b="1" i="0" u="none" strike="noStrike" kern="1200" cap="none" spc="0" normalizeH="0" baseline="0" noProof="0" dirty="0" smtClean="0">
                <a:ln>
                  <a:noFill/>
                </a:ln>
                <a:solidFill>
                  <a:srgbClr val="0070C0"/>
                </a:solidFill>
                <a:uLnTx/>
                <a:uFillTx/>
                <a:latin typeface="Times New Roman" pitchFamily="18" charset="0"/>
                <a:cs typeface="Times New Roman" pitchFamily="18" charset="0"/>
              </a:rPr>
              <a:t>First Rule: </a:t>
            </a:r>
            <a:r>
              <a:rPr kumimoji="0" lang="en-US" sz="2800" i="0" u="none" strike="noStrike" kern="1200" cap="none" spc="0" normalizeH="0" baseline="0" noProof="0" dirty="0" smtClean="0">
                <a:ln>
                  <a:noFill/>
                </a:ln>
                <a:uLnTx/>
                <a:uFillTx/>
                <a:latin typeface="Times New Roman" pitchFamily="18" charset="0"/>
                <a:cs typeface="Times New Roman" pitchFamily="18" charset="0"/>
              </a:rPr>
              <a:t>For any event</a:t>
            </a:r>
            <a:r>
              <a:rPr kumimoji="0" lang="en-US" sz="2800" i="0" u="none" strike="noStrike" kern="1200" cap="none" spc="0" normalizeH="0" noProof="0" dirty="0" smtClean="0">
                <a:ln>
                  <a:noFill/>
                </a:ln>
                <a:uLnTx/>
                <a:uFillTx/>
                <a:latin typeface="Times New Roman" pitchFamily="18" charset="0"/>
                <a:cs typeface="Times New Roman" pitchFamily="18" charset="0"/>
              </a:rPr>
              <a:t> E  </a:t>
            </a:r>
            <a:r>
              <a:rPr kumimoji="0" lang="en-US" sz="3200" i="0" u="none" strike="noStrike" kern="1200" cap="none" spc="0" normalizeH="0" noProof="0" dirty="0" smtClean="0">
                <a:ln>
                  <a:noFill/>
                </a:ln>
                <a:solidFill>
                  <a:srgbClr val="FF0000"/>
                </a:solidFill>
                <a:uLnTx/>
                <a:uFillTx/>
                <a:latin typeface="Times New Roman" pitchFamily="18" charset="0"/>
                <a:cs typeface="Times New Roman" pitchFamily="18" charset="0"/>
              </a:rPr>
              <a:t>0 ≤ P(E) ≤ 1</a:t>
            </a:r>
            <a:endParaRPr kumimoji="0" lang="en-US" sz="3200" i="0" u="none" strike="noStrike" kern="1200" cap="none" spc="0" normalizeH="0" baseline="0" noProof="0" dirty="0" smtClean="0">
              <a:ln>
                <a:noFill/>
              </a:ln>
              <a:solidFill>
                <a:srgbClr val="FF0000"/>
              </a:solidFill>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ct val="100000"/>
              </a:spcBef>
              <a:spcAft>
                <a:spcPts val="0"/>
              </a:spcAft>
              <a:buClr>
                <a:srgbClr val="00B050"/>
              </a:buClr>
              <a:buSzPct val="80000"/>
              <a:buFont typeface="Wingdings" pitchFamily="2" charset="2"/>
              <a:buChar char="Ø"/>
              <a:tabLst/>
              <a:defRPr/>
            </a:pPr>
            <a:r>
              <a:rPr kumimoji="0" lang="en-US" sz="3200" b="1" i="0" u="none" strike="noStrike" kern="1200" cap="none" spc="0" normalizeH="0" baseline="0" noProof="0" dirty="0" smtClean="0">
                <a:ln>
                  <a:noFill/>
                </a:ln>
                <a:solidFill>
                  <a:srgbClr val="0070C0"/>
                </a:solidFill>
                <a:uLnTx/>
                <a:uFillTx/>
                <a:latin typeface="Times New Roman" pitchFamily="18" charset="0"/>
                <a:cs typeface="Times New Roman" pitchFamily="18" charset="0"/>
              </a:rPr>
              <a:t> Second</a:t>
            </a:r>
            <a:r>
              <a:rPr kumimoji="0" lang="en-US" sz="3200" b="1" i="0" u="none" strike="noStrike" kern="1200" cap="none" spc="0" normalizeH="0" noProof="0" dirty="0" smtClean="0">
                <a:ln>
                  <a:noFill/>
                </a:ln>
                <a:solidFill>
                  <a:srgbClr val="0070C0"/>
                </a:solidFill>
                <a:uLnTx/>
                <a:uFillTx/>
                <a:latin typeface="Times New Roman" pitchFamily="18" charset="0"/>
                <a:cs typeface="Times New Roman" pitchFamily="18" charset="0"/>
              </a:rPr>
              <a:t> Rule: </a:t>
            </a:r>
            <a:r>
              <a:rPr kumimoji="0" lang="en-US" sz="2800" i="0" u="none" strike="noStrike" kern="1200" cap="none" spc="0" normalizeH="0" noProof="0" dirty="0" smtClean="0">
                <a:ln>
                  <a:noFill/>
                </a:ln>
                <a:uLnTx/>
                <a:uFillTx/>
                <a:latin typeface="Times New Roman" pitchFamily="18" charset="0"/>
                <a:cs typeface="Times New Roman" pitchFamily="18" charset="0"/>
              </a:rPr>
              <a:t>If an event E cannot occur </a:t>
            </a:r>
            <a:r>
              <a:rPr kumimoji="0" lang="en-US" sz="3200" i="0" u="none" strike="noStrike" kern="1200" cap="none" spc="0" normalizeH="0" noProof="0" dirty="0" smtClean="0">
                <a:ln>
                  <a:noFill/>
                </a:ln>
                <a:uLnTx/>
                <a:uFillTx/>
                <a:latin typeface="Times New Roman" pitchFamily="18" charset="0"/>
                <a:cs typeface="Times New Roman" pitchFamily="18" charset="0"/>
              </a:rPr>
              <a:t>, </a:t>
            </a:r>
            <a:r>
              <a:rPr kumimoji="0" lang="en-US" sz="3200" i="0" u="none" strike="noStrike" kern="1200" cap="none" spc="0" normalizeH="0" noProof="0" dirty="0" smtClean="0">
                <a:ln>
                  <a:noFill/>
                </a:ln>
                <a:solidFill>
                  <a:srgbClr val="FF0000"/>
                </a:solidFill>
                <a:uLnTx/>
                <a:uFillTx/>
                <a:latin typeface="Times New Roman" pitchFamily="18" charset="0"/>
                <a:cs typeface="Times New Roman" pitchFamily="18" charset="0"/>
              </a:rPr>
              <a:t>then</a:t>
            </a:r>
            <a:r>
              <a:rPr kumimoji="0" lang="en-US" sz="3200" i="0" u="none" strike="noStrike" kern="1200" cap="none" spc="0" normalizeH="0" noProof="0" dirty="0" smtClean="0">
                <a:ln>
                  <a:noFill/>
                </a:ln>
                <a:uLnTx/>
                <a:uFillTx/>
                <a:latin typeface="Times New Roman" pitchFamily="18" charset="0"/>
                <a:cs typeface="Times New Roman" pitchFamily="18" charset="0"/>
              </a:rPr>
              <a:t>  </a:t>
            </a:r>
            <a:r>
              <a:rPr kumimoji="0" lang="en-US" sz="3200" i="0" u="none" strike="noStrike" kern="1200" cap="none" spc="0" normalizeH="0" noProof="0" dirty="0" smtClean="0">
                <a:ln>
                  <a:noFill/>
                </a:ln>
                <a:solidFill>
                  <a:srgbClr val="FF0000"/>
                </a:solidFill>
                <a:uLnTx/>
                <a:uFillTx/>
                <a:latin typeface="Times New Roman" pitchFamily="18" charset="0"/>
                <a:cs typeface="Times New Roman" pitchFamily="18" charset="0"/>
              </a:rPr>
              <a:t>P(E)= 0.</a:t>
            </a:r>
            <a:endParaRPr kumimoji="0" lang="en-US" sz="3200" i="0" u="none" strike="noStrike" kern="1200" cap="none" spc="0" normalizeH="0" baseline="0" noProof="0" dirty="0" smtClean="0">
              <a:ln>
                <a:noFill/>
              </a:ln>
              <a:solidFill>
                <a:srgbClr val="FF0000"/>
              </a:solidFill>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ct val="100000"/>
              </a:spcBef>
              <a:spcAft>
                <a:spcPts val="0"/>
              </a:spcAft>
              <a:buClr>
                <a:srgbClr val="00B050"/>
              </a:buClr>
              <a:buSzPct val="80000"/>
              <a:buFont typeface="Wingdings" pitchFamily="2" charset="2"/>
              <a:buChar char="Ø"/>
              <a:tabLst/>
              <a:defRPr/>
            </a:pPr>
            <a:r>
              <a:rPr kumimoji="0" lang="en-US" sz="3200" b="1" i="0" u="none" strike="noStrike" kern="1200" cap="none" spc="0" normalizeH="0" baseline="0" noProof="0" dirty="0" smtClean="0">
                <a:ln>
                  <a:noFill/>
                </a:ln>
                <a:solidFill>
                  <a:srgbClr val="0070C0"/>
                </a:solidFill>
                <a:uLnTx/>
                <a:uFillTx/>
                <a:latin typeface="Times New Roman" pitchFamily="18" charset="0"/>
                <a:cs typeface="Times New Roman" pitchFamily="18" charset="0"/>
              </a:rPr>
              <a:t> Third</a:t>
            </a:r>
            <a:r>
              <a:rPr kumimoji="0" lang="en-US" sz="3200" b="1" i="0" u="none" strike="noStrike" kern="1200" cap="none" spc="0" normalizeH="0" noProof="0" dirty="0" smtClean="0">
                <a:ln>
                  <a:noFill/>
                </a:ln>
                <a:solidFill>
                  <a:srgbClr val="0070C0"/>
                </a:solidFill>
                <a:uLnTx/>
                <a:uFillTx/>
                <a:latin typeface="Times New Roman" pitchFamily="18" charset="0"/>
                <a:cs typeface="Times New Roman" pitchFamily="18" charset="0"/>
              </a:rPr>
              <a:t> Rule: </a:t>
            </a:r>
            <a:r>
              <a:rPr kumimoji="0" lang="en-US" sz="2800" i="0" u="none" strike="noStrike" kern="1200" cap="none" spc="0" normalizeH="0" noProof="0" dirty="0" smtClean="0">
                <a:ln>
                  <a:noFill/>
                </a:ln>
                <a:uLnTx/>
                <a:uFillTx/>
                <a:latin typeface="Times New Roman" pitchFamily="18" charset="0"/>
                <a:cs typeface="Times New Roman" pitchFamily="18" charset="0"/>
              </a:rPr>
              <a:t>If an event E is certain to occur,</a:t>
            </a:r>
            <a:r>
              <a:rPr kumimoji="0" lang="en-US" sz="3200" i="0" u="none" strike="noStrike" kern="1200" cap="none" spc="0" normalizeH="0" noProof="0" dirty="0" smtClean="0">
                <a:ln>
                  <a:noFill/>
                </a:ln>
                <a:uLnTx/>
                <a:uFillTx/>
                <a:latin typeface="Times New Roman" pitchFamily="18" charset="0"/>
                <a:cs typeface="Times New Roman" pitchFamily="18" charset="0"/>
              </a:rPr>
              <a:t> </a:t>
            </a:r>
            <a:r>
              <a:rPr kumimoji="0" lang="en-US" sz="3200" i="0" u="none" strike="noStrike" kern="1200" cap="none" spc="0" normalizeH="0" noProof="0" dirty="0" smtClean="0">
                <a:ln>
                  <a:noFill/>
                </a:ln>
                <a:solidFill>
                  <a:srgbClr val="FF0000"/>
                </a:solidFill>
                <a:uLnTx/>
                <a:uFillTx/>
                <a:latin typeface="Times New Roman" pitchFamily="18" charset="0"/>
                <a:cs typeface="Times New Roman" pitchFamily="18" charset="0"/>
              </a:rPr>
              <a:t>then P(S) =1.</a:t>
            </a:r>
          </a:p>
          <a:p>
            <a:pPr marL="0" marR="0" lvl="0" indent="0" algn="l" defTabSz="914400" rtl="0" eaLnBrk="1" fontAlgn="auto" latinLnBrk="0" hangingPunct="1">
              <a:lnSpc>
                <a:spcPct val="100000"/>
              </a:lnSpc>
              <a:spcBef>
                <a:spcPct val="100000"/>
              </a:spcBef>
              <a:spcAft>
                <a:spcPts val="0"/>
              </a:spcAft>
              <a:buClr>
                <a:srgbClr val="00B050"/>
              </a:buClr>
              <a:buSzPct val="80000"/>
              <a:buFont typeface="Wingdings" pitchFamily="2" charset="2"/>
              <a:buChar char="Ø"/>
              <a:tabLst/>
              <a:defRPr/>
            </a:pPr>
            <a:r>
              <a:rPr kumimoji="0" lang="en-US" sz="3200" b="1" i="0" u="none" strike="noStrike" kern="1200" cap="none" spc="0" normalizeH="0" noProof="0" dirty="0" smtClean="0">
                <a:ln>
                  <a:noFill/>
                </a:ln>
                <a:solidFill>
                  <a:srgbClr val="0070C0"/>
                </a:solidFill>
                <a:uLnTx/>
                <a:uFillTx/>
                <a:latin typeface="Times New Roman" pitchFamily="18" charset="0"/>
                <a:cs typeface="Times New Roman" pitchFamily="18" charset="0"/>
              </a:rPr>
              <a:t>Fourth Rule: </a:t>
            </a:r>
            <a:r>
              <a:rPr kumimoji="0" lang="en-US" sz="2800" i="0" u="none" strike="noStrike" kern="1200" cap="none" spc="0" normalizeH="0" noProof="0" dirty="0" smtClean="0">
                <a:ln>
                  <a:noFill/>
                </a:ln>
                <a:uLnTx/>
                <a:uFillTx/>
                <a:latin typeface="Times New Roman" pitchFamily="18" charset="0"/>
                <a:cs typeface="Times New Roman" pitchFamily="18" charset="0"/>
              </a:rPr>
              <a:t>The sum of the probabilities of all he outcomes in the sample space is 1  </a:t>
            </a:r>
            <a:r>
              <a:rPr kumimoji="0" lang="en-US" sz="3200" i="0" u="none" strike="noStrike" kern="1200" cap="none" spc="0" normalizeH="0" noProof="0" dirty="0" smtClean="0">
                <a:ln>
                  <a:noFill/>
                </a:ln>
                <a:solidFill>
                  <a:srgbClr val="FF0000"/>
                </a:solidFill>
                <a:uLnTx/>
                <a:uFillTx/>
                <a:latin typeface="Times New Roman" pitchFamily="18" charset="0"/>
                <a:cs typeface="Times New Roman" pitchFamily="18" charset="0"/>
              </a:rPr>
              <a:t>∑ p = 1</a:t>
            </a:r>
          </a:p>
          <a:p>
            <a:pPr marL="0" marR="0" lvl="0" indent="0" algn="l" defTabSz="914400" rtl="0" eaLnBrk="1" fontAlgn="auto" latinLnBrk="0" hangingPunct="1">
              <a:lnSpc>
                <a:spcPct val="100000"/>
              </a:lnSpc>
              <a:spcBef>
                <a:spcPct val="100000"/>
              </a:spcBef>
              <a:spcAft>
                <a:spcPts val="0"/>
              </a:spcAft>
              <a:buClr>
                <a:srgbClr val="00B050"/>
              </a:buClr>
              <a:buSzPct val="80000"/>
              <a:buFont typeface="Wingdings" pitchFamily="2" charset="2"/>
              <a:buChar char="Ø"/>
              <a:tabLst/>
              <a:defRPr/>
            </a:pPr>
            <a:endParaRPr kumimoji="0" lang="en-US" sz="3200" b="1" i="0" u="none" strike="noStrike" kern="1200" cap="none" spc="0" normalizeH="0" baseline="0" noProof="0" dirty="0" smtClean="0">
              <a:ln>
                <a:noFill/>
              </a:ln>
              <a:solidFill>
                <a:srgbClr val="0070C0"/>
              </a:solidFill>
              <a:uLnTx/>
              <a:uFillTx/>
              <a:latin typeface="Times New Roman" pitchFamily="18" charset="0"/>
              <a:cs typeface="Times New Roman" pitchFamily="18" charset="0"/>
            </a:endParaRPr>
          </a:p>
        </p:txBody>
      </p:sp>
      <p:sp>
        <p:nvSpPr>
          <p:cNvPr id="5" name="Rectangle 4"/>
          <p:cNvSpPr/>
          <p:nvPr/>
        </p:nvSpPr>
        <p:spPr>
          <a:xfrm>
            <a:off x="2362200" y="304800"/>
            <a:ext cx="4009752" cy="707886"/>
          </a:xfrm>
          <a:prstGeom prst="rect">
            <a:avLst/>
          </a:prstGeom>
        </p:spPr>
        <p:txBody>
          <a:bodyPr wrap="none">
            <a:spAutoFit/>
          </a:bodyPr>
          <a:lstStyle/>
          <a:p>
            <a:r>
              <a:rPr lang="en-US" sz="4000" b="1" u="sng" dirty="0" smtClean="0">
                <a:solidFill>
                  <a:srgbClr val="00B050"/>
                </a:solidFill>
                <a:latin typeface="Times New Roman" pitchFamily="18" charset="0"/>
                <a:cs typeface="Times New Roman" pitchFamily="18" charset="0"/>
              </a:rPr>
              <a:t>Probability Rules</a:t>
            </a:r>
            <a:endParaRPr lang="en-US" sz="4000" b="1" u="sng" dirty="0">
              <a:solidFill>
                <a:srgbClr val="00B050"/>
              </a:solidFill>
            </a:endParaRPr>
          </a:p>
        </p:txBody>
      </p:sp>
      <p:sp>
        <p:nvSpPr>
          <p:cNvPr id="7" name="Rectangle 6"/>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4825"/>
            <a:ext cx="2520242"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4-8:</a:t>
            </a:r>
            <a:endParaRPr lang="en-US" sz="3200" b="1" dirty="0"/>
          </a:p>
        </p:txBody>
      </p:sp>
      <p:sp>
        <p:nvSpPr>
          <p:cNvPr id="5" name="Rectangle 3"/>
          <p:cNvSpPr txBox="1">
            <a:spLocks noChangeArrowheads="1"/>
          </p:cNvSpPr>
          <p:nvPr/>
        </p:nvSpPr>
        <p:spPr>
          <a:xfrm>
            <a:off x="0" y="533400"/>
            <a:ext cx="9144000" cy="35814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800" dirty="0" smtClean="0">
                <a:solidFill>
                  <a:srgbClr val="0070C0"/>
                </a:solidFill>
                <a:latin typeface="Times New Roman" pitchFamily="18" charset="0"/>
                <a:cs typeface="Times New Roman" pitchFamily="18" charset="0"/>
              </a:rPr>
              <a:t>When a single die is rolled , find the probability of getting a 9 .</a:t>
            </a: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S=</a:t>
            </a:r>
            <a:r>
              <a:rPr kumimoji="0" lang="en-US" sz="28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1</a:t>
            </a:r>
            <a:r>
              <a:rPr kumimoji="0" lang="en-US" sz="28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 2 , 3 , 4 , 5 , 6 }  , A={ø}</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800" dirty="0" smtClean="0">
                <a:latin typeface="Times New Roman" pitchFamily="18" charset="0"/>
                <a:cs typeface="Times New Roman" pitchFamily="18" charset="0"/>
              </a:rPr>
              <a:t>  </a:t>
            </a:r>
            <a:r>
              <a:rPr lang="en-US" sz="2800" dirty="0" smtClean="0">
                <a:solidFill>
                  <a:srgbClr val="FF0000"/>
                </a:solidFill>
                <a:latin typeface="Times New Roman" pitchFamily="18" charset="0"/>
                <a:cs typeface="Times New Roman" pitchFamily="18" charset="0"/>
              </a:rPr>
              <a:t>P(9) =         = 0/6 = 0</a:t>
            </a:r>
            <a:endPar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a:t>
            </a: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sp>
        <p:nvSpPr>
          <p:cNvPr id="6" name="Rectangle 2"/>
          <p:cNvSpPr>
            <a:spLocks noGrp="1" noChangeArrowheads="1"/>
          </p:cNvSpPr>
          <p:nvPr>
            <p:ph type="title"/>
          </p:nvPr>
        </p:nvSpPr>
        <p:spPr>
          <a:xfrm>
            <a:off x="2362200" y="-228600"/>
            <a:ext cx="4038600" cy="838200"/>
          </a:xfrm>
        </p:spPr>
        <p:txBody>
          <a:bodyPr>
            <a:normAutofit/>
          </a:bodyPr>
          <a:lstStyle/>
          <a:p>
            <a:pPr eaLnBrk="1" hangingPunct="1"/>
            <a:r>
              <a:rPr lang="en-US" sz="2800" b="0" dirty="0" smtClean="0">
                <a:solidFill>
                  <a:srgbClr val="990099"/>
                </a:solidFill>
                <a:effectLst/>
                <a:latin typeface="Times New Roman" pitchFamily="18" charset="0"/>
                <a:cs typeface="Times New Roman" pitchFamily="18" charset="0"/>
              </a:rPr>
              <a:t>Rolling a Die </a:t>
            </a:r>
          </a:p>
        </p:txBody>
      </p:sp>
      <p:cxnSp>
        <p:nvCxnSpPr>
          <p:cNvPr id="7" name="Straight Connector 6"/>
          <p:cNvCxnSpPr/>
          <p:nvPr/>
        </p:nvCxnSpPr>
        <p:spPr>
          <a:xfrm>
            <a:off x="381000" y="2819400"/>
            <a:ext cx="7543800" cy="1588"/>
          </a:xfrm>
          <a:prstGeom prst="line">
            <a:avLst/>
          </a:prstGeom>
          <a:ln w="539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Rounded Rectangular Callout 7"/>
          <p:cNvSpPr/>
          <p:nvPr/>
        </p:nvSpPr>
        <p:spPr>
          <a:xfrm>
            <a:off x="4953000" y="2133600"/>
            <a:ext cx="2133600" cy="609600"/>
          </a:xfrm>
          <a:prstGeom prst="wedgeRoundRectCallout">
            <a:avLst>
              <a:gd name="adj1" fmla="val -122967"/>
              <a:gd name="adj2" fmla="val -28359"/>
              <a:gd name="adj3" fmla="val 16667"/>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Second Rule </a:t>
            </a:r>
            <a:endParaRPr lang="en-US" sz="2800" dirty="0">
              <a:solidFill>
                <a:schemeClr val="tx1"/>
              </a:solidFill>
              <a:latin typeface="Times New Roman" pitchFamily="18" charset="0"/>
              <a:cs typeface="Times New Roman" pitchFamily="18" charset="0"/>
            </a:endParaRPr>
          </a:p>
        </p:txBody>
      </p:sp>
      <p:pic>
        <p:nvPicPr>
          <p:cNvPr id="9" name="Picture 4"/>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276350" y="1905000"/>
            <a:ext cx="628650" cy="819150"/>
          </a:xfrm>
          <a:prstGeom prst="rect">
            <a:avLst/>
          </a:prstGeom>
          <a:noFill/>
        </p:spPr>
      </p:pic>
      <p:grpSp>
        <p:nvGrpSpPr>
          <p:cNvPr id="11" name="Group 10"/>
          <p:cNvGrpSpPr/>
          <p:nvPr/>
        </p:nvGrpSpPr>
        <p:grpSpPr>
          <a:xfrm>
            <a:off x="0" y="2667000"/>
            <a:ext cx="6400800" cy="838200"/>
            <a:chOff x="0" y="2971800"/>
            <a:chExt cx="6400800" cy="838200"/>
          </a:xfrm>
        </p:grpSpPr>
        <p:sp>
          <p:nvSpPr>
            <p:cNvPr id="12" name="Rectangle 11"/>
            <p:cNvSpPr/>
            <p:nvPr/>
          </p:nvSpPr>
          <p:spPr>
            <a:xfrm>
              <a:off x="0" y="3072825"/>
              <a:ext cx="2520242"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4-9:</a:t>
              </a:r>
              <a:endParaRPr lang="en-US" sz="3200" b="1" dirty="0"/>
            </a:p>
          </p:txBody>
        </p:sp>
        <p:sp>
          <p:nvSpPr>
            <p:cNvPr id="13" name="Rectangle 2"/>
            <p:cNvSpPr txBox="1">
              <a:spLocks noChangeArrowheads="1"/>
            </p:cNvSpPr>
            <p:nvPr/>
          </p:nvSpPr>
          <p:spPr>
            <a:xfrm>
              <a:off x="2362200" y="2971800"/>
              <a:ext cx="4038600" cy="838200"/>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smtClean="0">
                  <a:ln>
                    <a:noFill/>
                  </a:ln>
                  <a:solidFill>
                    <a:srgbClr val="990099"/>
                  </a:solidFill>
                  <a:effectLst/>
                  <a:uLnTx/>
                  <a:uFillTx/>
                  <a:latin typeface="Times New Roman" pitchFamily="18" charset="0"/>
                  <a:ea typeface="+mj-ea"/>
                  <a:cs typeface="Times New Roman" pitchFamily="18" charset="0"/>
                </a:rPr>
                <a:t>Rolling a Die </a:t>
              </a:r>
            </a:p>
          </p:txBody>
        </p:sp>
      </p:grpSp>
      <p:sp>
        <p:nvSpPr>
          <p:cNvPr id="14" name="Rectangle 3"/>
          <p:cNvSpPr txBox="1">
            <a:spLocks noChangeArrowheads="1"/>
          </p:cNvSpPr>
          <p:nvPr/>
        </p:nvSpPr>
        <p:spPr>
          <a:xfrm>
            <a:off x="-76200" y="3276600"/>
            <a:ext cx="9144000" cy="3200400"/>
          </a:xfrm>
          <a:prstGeom prst="rect">
            <a:avLst/>
          </a:prstGeom>
        </p:spPr>
        <p:txBody>
          <a:bodyPr vert="horz">
            <a:normAutofit lnSpcReduction="10000"/>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800" dirty="0" smtClean="0">
                <a:solidFill>
                  <a:srgbClr val="0070C0"/>
                </a:solidFill>
                <a:latin typeface="Times New Roman" pitchFamily="18" charset="0"/>
                <a:cs typeface="Times New Roman" pitchFamily="18" charset="0"/>
              </a:rPr>
              <a:t>When a single die is rolled ,what is the probability of getting a number less than 7 ?.</a:t>
            </a: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lvl="0">
              <a:spcBef>
                <a:spcPts val="400"/>
              </a:spcBef>
              <a:buClr>
                <a:schemeClr val="accent1"/>
              </a:buClr>
              <a:buSzPct val="68000"/>
              <a:defRPr/>
            </a:pP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S={1</a:t>
            </a:r>
            <a:r>
              <a:rPr kumimoji="0" lang="en-US" sz="28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 2 , 3 , 4 , 5 , 6}    ,  A ={</a:t>
            </a:r>
            <a:r>
              <a:rPr lang="en-US" sz="2800" dirty="0" smtClean="0">
                <a:latin typeface="Times New Roman" pitchFamily="18" charset="0"/>
                <a:cs typeface="Times New Roman" pitchFamily="18" charset="0"/>
              </a:rPr>
              <a:t>1 , 2 , 3 , 4 , 5 , 6} </a:t>
            </a:r>
            <a:endParaRPr kumimoji="0" lang="en-US" sz="2800" b="0" i="0" u="none" strike="noStrike" kern="1200" cap="none" spc="0" normalizeH="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800" dirty="0" smtClean="0">
                <a:latin typeface="Times New Roman" pitchFamily="18" charset="0"/>
                <a:cs typeface="Times New Roman" pitchFamily="18" charset="0"/>
              </a:rPr>
              <a:t>        </a:t>
            </a:r>
            <a:r>
              <a:rPr lang="en-US" sz="2800" dirty="0" smtClean="0">
                <a:solidFill>
                  <a:srgbClr val="FF0000"/>
                </a:solidFill>
                <a:latin typeface="Times New Roman" pitchFamily="18" charset="0"/>
                <a:cs typeface="Times New Roman" pitchFamily="18" charset="0"/>
              </a:rPr>
              <a:t>P(A)=         =  6/6 = 1 </a:t>
            </a:r>
            <a:endPar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a:t>
            </a: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sp>
        <p:nvSpPr>
          <p:cNvPr id="15" name="Rectangle 14"/>
          <p:cNvSpPr/>
          <p:nvPr/>
        </p:nvSpPr>
        <p:spPr>
          <a:xfrm>
            <a:off x="76200" y="42011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
        <p:nvSpPr>
          <p:cNvPr id="16" name="Rounded Rectangular Callout 15"/>
          <p:cNvSpPr/>
          <p:nvPr/>
        </p:nvSpPr>
        <p:spPr>
          <a:xfrm>
            <a:off x="5410200" y="5791200"/>
            <a:ext cx="2057400" cy="533400"/>
          </a:xfrm>
          <a:prstGeom prst="wedgeRoundRectCallout">
            <a:avLst>
              <a:gd name="adj1" fmla="val -125555"/>
              <a:gd name="adj2" fmla="val -64658"/>
              <a:gd name="adj3" fmla="val 16667"/>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Fourth Rule </a:t>
            </a:r>
            <a:endParaRPr lang="en-US" sz="2800" dirty="0">
              <a:solidFill>
                <a:schemeClr val="tx1"/>
              </a:solidFill>
              <a:latin typeface="Times New Roman" pitchFamily="18" charset="0"/>
              <a:cs typeface="Times New Roman" pitchFamily="18" charset="0"/>
            </a:endParaRPr>
          </a:p>
        </p:txBody>
      </p:sp>
      <p:pic>
        <p:nvPicPr>
          <p:cNvPr id="17" name="Picture 7"/>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676400" y="5353050"/>
            <a:ext cx="628650" cy="819150"/>
          </a:xfrm>
          <a:prstGeom prst="rect">
            <a:avLst/>
          </a:prstGeom>
          <a:noFill/>
        </p:spPr>
      </p:pic>
      <p:sp>
        <p:nvSpPr>
          <p:cNvPr id="18" name="Rectangle 17"/>
          <p:cNvSpPr/>
          <p:nvPr/>
        </p:nvSpPr>
        <p:spPr>
          <a:xfrm>
            <a:off x="76200" y="10007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
        <p:nvSpPr>
          <p:cNvPr id="20" name="Rectangle 19"/>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p:cNvGrpSpPr/>
          <p:nvPr/>
        </p:nvGrpSpPr>
        <p:grpSpPr>
          <a:xfrm>
            <a:off x="0" y="304800"/>
            <a:ext cx="9296400" cy="5948065"/>
            <a:chOff x="0" y="-156865"/>
            <a:chExt cx="9296400" cy="5948065"/>
          </a:xfrm>
        </p:grpSpPr>
        <p:sp>
          <p:nvSpPr>
            <p:cNvPr id="4" name="Rectangle 11"/>
            <p:cNvSpPr>
              <a:spLocks noChangeArrowheads="1"/>
            </p:cNvSpPr>
            <p:nvPr/>
          </p:nvSpPr>
          <p:spPr bwMode="auto">
            <a:xfrm>
              <a:off x="4533900" y="2605385"/>
              <a:ext cx="3848100" cy="914400"/>
            </a:xfrm>
            <a:prstGeom prst="rect">
              <a:avLst/>
            </a:prstGeom>
            <a:solidFill>
              <a:srgbClr val="FFFFFF"/>
            </a:solidFill>
            <a:ln w="9525">
              <a:noFill/>
              <a:miter lim="800000"/>
              <a:headEnd/>
              <a:tailEnd/>
            </a:ln>
          </p:spPr>
          <p:txBody>
            <a:bodyPr/>
            <a:lstStyle/>
            <a:p>
              <a:endParaRPr lang="en-US" sz="2400">
                <a:latin typeface="Times New Roman" pitchFamily="18" charset="0"/>
                <a:cs typeface="Times New Roman" pitchFamily="18" charset="0"/>
              </a:endParaRPr>
            </a:p>
          </p:txBody>
        </p:sp>
        <p:sp>
          <p:nvSpPr>
            <p:cNvPr id="5" name="Rectangle 16"/>
            <p:cNvSpPr>
              <a:spLocks noChangeArrowheads="1"/>
            </p:cNvSpPr>
            <p:nvPr/>
          </p:nvSpPr>
          <p:spPr bwMode="auto">
            <a:xfrm flipV="1">
              <a:off x="533400" y="2738735"/>
              <a:ext cx="8153400" cy="45719"/>
            </a:xfrm>
            <a:prstGeom prst="rect">
              <a:avLst/>
            </a:prstGeom>
            <a:solidFill>
              <a:srgbClr val="000000"/>
            </a:solidFill>
            <a:ln w="0">
              <a:solidFill>
                <a:srgbClr val="000000"/>
              </a:solidFill>
              <a:round/>
              <a:headEnd/>
              <a:tailEnd/>
            </a:ln>
          </p:spPr>
          <p:txBody>
            <a:bodyPr/>
            <a:lstStyle/>
            <a:p>
              <a:endParaRPr lang="en-US" sz="2400">
                <a:latin typeface="Times New Roman" pitchFamily="18" charset="0"/>
                <a:cs typeface="Times New Roman" pitchFamily="18" charset="0"/>
              </a:endParaRPr>
            </a:p>
          </p:txBody>
        </p:sp>
        <p:sp>
          <p:nvSpPr>
            <p:cNvPr id="6" name="Rectangle 18"/>
            <p:cNvSpPr>
              <a:spLocks noChangeArrowheads="1"/>
            </p:cNvSpPr>
            <p:nvPr/>
          </p:nvSpPr>
          <p:spPr bwMode="auto">
            <a:xfrm>
              <a:off x="5127675" y="2369403"/>
              <a:ext cx="3590727" cy="369332"/>
            </a:xfrm>
            <a:prstGeom prst="rect">
              <a:avLst/>
            </a:prstGeom>
            <a:noFill/>
            <a:ln w="9525">
              <a:noFill/>
              <a:miter lim="800000"/>
              <a:headEnd/>
              <a:tailEnd/>
            </a:ln>
          </p:spPr>
          <p:txBody>
            <a:bodyPr wrap="none" lIns="0" tIns="0" rIns="0" bIns="0">
              <a:spAutoFit/>
            </a:bodyPr>
            <a:lstStyle/>
            <a:p>
              <a:r>
                <a:rPr lang="en-US" sz="2400" b="1" dirty="0" smtClean="0">
                  <a:solidFill>
                    <a:srgbClr val="00B050"/>
                  </a:solidFill>
                  <a:latin typeface="Times New Roman" pitchFamily="18" charset="0"/>
                  <a:cs typeface="Times New Roman" pitchFamily="18" charset="0"/>
                </a:rPr>
                <a:t>Complement of Event ( E ) </a:t>
              </a:r>
              <a:endParaRPr lang="en-US" sz="2400" dirty="0">
                <a:solidFill>
                  <a:srgbClr val="00B050"/>
                </a:solidFill>
                <a:latin typeface="Times New Roman" pitchFamily="18" charset="0"/>
                <a:cs typeface="Times New Roman" pitchFamily="18" charset="0"/>
              </a:endParaRPr>
            </a:p>
          </p:txBody>
        </p:sp>
        <p:sp>
          <p:nvSpPr>
            <p:cNvPr id="7" name="Rectangle 20"/>
            <p:cNvSpPr>
              <a:spLocks noChangeArrowheads="1"/>
            </p:cNvSpPr>
            <p:nvPr/>
          </p:nvSpPr>
          <p:spPr bwMode="auto">
            <a:xfrm>
              <a:off x="381000" y="2902803"/>
              <a:ext cx="3481722" cy="369332"/>
            </a:xfrm>
            <a:prstGeom prst="rect">
              <a:avLst/>
            </a:prstGeom>
            <a:noFill/>
            <a:ln w="9525">
              <a:noFill/>
              <a:miter lim="800000"/>
              <a:headEnd/>
              <a:tailEnd/>
            </a:ln>
          </p:spPr>
          <p:txBody>
            <a:bodyPr wrap="none" lIns="0" tIns="0" rIns="0" bIns="0">
              <a:spAutoFit/>
            </a:bodyPr>
            <a:lstStyle/>
            <a:p>
              <a:r>
                <a:rPr lang="en-US" sz="2400" dirty="0">
                  <a:solidFill>
                    <a:srgbClr val="0070C0"/>
                  </a:solidFill>
                  <a:latin typeface="Times New Roman" pitchFamily="18" charset="0"/>
                  <a:cs typeface="Times New Roman" pitchFamily="18" charset="0"/>
                </a:rPr>
                <a:t>Rolling a die and getting a 4</a:t>
              </a:r>
            </a:p>
          </p:txBody>
        </p:sp>
        <p:grpSp>
          <p:nvGrpSpPr>
            <p:cNvPr id="8" name="Group 7"/>
            <p:cNvGrpSpPr/>
            <p:nvPr/>
          </p:nvGrpSpPr>
          <p:grpSpPr>
            <a:xfrm>
              <a:off x="152400" y="3801070"/>
              <a:ext cx="4144083" cy="766465"/>
              <a:chOff x="1219200" y="3733800"/>
              <a:chExt cx="4144083" cy="766465"/>
            </a:xfrm>
          </p:grpSpPr>
          <p:sp>
            <p:nvSpPr>
              <p:cNvPr id="9" name="Rectangle 8"/>
              <p:cNvSpPr/>
              <p:nvPr/>
            </p:nvSpPr>
            <p:spPr>
              <a:xfrm>
                <a:off x="1219200" y="3733800"/>
                <a:ext cx="4144083" cy="461665"/>
              </a:xfrm>
              <a:prstGeom prst="rect">
                <a:avLst/>
              </a:prstGeom>
            </p:spPr>
            <p:txBody>
              <a:bodyPr wrap="none">
                <a:spAutoFit/>
              </a:bodyPr>
              <a:lstStyle/>
              <a:p>
                <a:r>
                  <a:rPr lang="en-US" sz="2400" dirty="0" smtClean="0">
                    <a:solidFill>
                      <a:srgbClr val="0070C0"/>
                    </a:solidFill>
                    <a:latin typeface="Times New Roman" pitchFamily="18" charset="0"/>
                    <a:cs typeface="Times New Roman" pitchFamily="18" charset="0"/>
                  </a:rPr>
                  <a:t>Selecting a month and getting a </a:t>
                </a:r>
                <a:endParaRPr lang="en-US" sz="2400" dirty="0">
                  <a:solidFill>
                    <a:srgbClr val="0070C0"/>
                  </a:solidFill>
                  <a:latin typeface="Times New Roman" pitchFamily="18" charset="0"/>
                  <a:cs typeface="Times New Roman" pitchFamily="18" charset="0"/>
                </a:endParaRPr>
              </a:p>
            </p:txBody>
          </p:sp>
          <p:sp>
            <p:nvSpPr>
              <p:cNvPr id="10" name="Rectangle 9"/>
              <p:cNvSpPr/>
              <p:nvPr/>
            </p:nvSpPr>
            <p:spPr>
              <a:xfrm>
                <a:off x="1219200" y="4038600"/>
                <a:ext cx="3421129" cy="461665"/>
              </a:xfrm>
              <a:prstGeom prst="rect">
                <a:avLst/>
              </a:prstGeom>
            </p:spPr>
            <p:txBody>
              <a:bodyPr wrap="none">
                <a:spAutoFit/>
              </a:bodyPr>
              <a:lstStyle/>
              <a:p>
                <a:r>
                  <a:rPr lang="en-US" sz="2400" dirty="0" smtClean="0">
                    <a:solidFill>
                      <a:srgbClr val="0070C0"/>
                    </a:solidFill>
                    <a:latin typeface="Times New Roman" pitchFamily="18" charset="0"/>
                    <a:cs typeface="Times New Roman" pitchFamily="18" charset="0"/>
                  </a:rPr>
                  <a:t>month that begins with a J</a:t>
                </a:r>
                <a:endParaRPr lang="en-US" sz="2400" dirty="0">
                  <a:solidFill>
                    <a:srgbClr val="0070C0"/>
                  </a:solidFill>
                  <a:latin typeface="Times New Roman" pitchFamily="18" charset="0"/>
                  <a:cs typeface="Times New Roman" pitchFamily="18" charset="0"/>
                </a:endParaRPr>
              </a:p>
            </p:txBody>
          </p:sp>
        </p:grpSp>
        <p:grpSp>
          <p:nvGrpSpPr>
            <p:cNvPr id="11" name="Group 10"/>
            <p:cNvGrpSpPr/>
            <p:nvPr/>
          </p:nvGrpSpPr>
          <p:grpSpPr>
            <a:xfrm>
              <a:off x="152400" y="5024735"/>
              <a:ext cx="4171335" cy="766465"/>
              <a:chOff x="762000" y="4648200"/>
              <a:chExt cx="4171335" cy="766465"/>
            </a:xfrm>
          </p:grpSpPr>
          <p:sp>
            <p:nvSpPr>
              <p:cNvPr id="12" name="Rectangle 11"/>
              <p:cNvSpPr/>
              <p:nvPr/>
            </p:nvSpPr>
            <p:spPr>
              <a:xfrm>
                <a:off x="762000" y="4648200"/>
                <a:ext cx="4171335" cy="461665"/>
              </a:xfrm>
              <a:prstGeom prst="rect">
                <a:avLst/>
              </a:prstGeom>
            </p:spPr>
            <p:txBody>
              <a:bodyPr wrap="none">
                <a:spAutoFit/>
              </a:bodyPr>
              <a:lstStyle/>
              <a:p>
                <a:r>
                  <a:rPr lang="en-US" sz="2400" dirty="0" smtClean="0">
                    <a:solidFill>
                      <a:srgbClr val="0070C0"/>
                    </a:solidFill>
                    <a:latin typeface="Times New Roman" pitchFamily="18" charset="0"/>
                    <a:cs typeface="Times New Roman" pitchFamily="18" charset="0"/>
                  </a:rPr>
                  <a:t>Selecting a day of the week and </a:t>
                </a:r>
                <a:endParaRPr lang="en-US" sz="2400" dirty="0">
                  <a:solidFill>
                    <a:srgbClr val="0070C0"/>
                  </a:solidFill>
                  <a:latin typeface="Times New Roman" pitchFamily="18" charset="0"/>
                  <a:cs typeface="Times New Roman" pitchFamily="18" charset="0"/>
                </a:endParaRPr>
              </a:p>
            </p:txBody>
          </p:sp>
          <p:sp>
            <p:nvSpPr>
              <p:cNvPr id="13" name="Rectangle 12"/>
              <p:cNvSpPr/>
              <p:nvPr/>
            </p:nvSpPr>
            <p:spPr>
              <a:xfrm>
                <a:off x="838200" y="4953000"/>
                <a:ext cx="2420856" cy="461665"/>
              </a:xfrm>
              <a:prstGeom prst="rect">
                <a:avLst/>
              </a:prstGeom>
            </p:spPr>
            <p:txBody>
              <a:bodyPr wrap="none">
                <a:spAutoFit/>
              </a:bodyPr>
              <a:lstStyle/>
              <a:p>
                <a:r>
                  <a:rPr lang="en-US" sz="2400" dirty="0" smtClean="0">
                    <a:solidFill>
                      <a:srgbClr val="0070C0"/>
                    </a:solidFill>
                    <a:latin typeface="Times New Roman" pitchFamily="18" charset="0"/>
                    <a:cs typeface="Times New Roman" pitchFamily="18" charset="0"/>
                  </a:rPr>
                  <a:t>getting a weekday</a:t>
                </a:r>
                <a:endParaRPr lang="en-US" sz="2400" dirty="0">
                  <a:solidFill>
                    <a:srgbClr val="0070C0"/>
                  </a:solidFill>
                  <a:latin typeface="Times New Roman" pitchFamily="18" charset="0"/>
                  <a:cs typeface="Times New Roman" pitchFamily="18" charset="0"/>
                </a:endParaRPr>
              </a:p>
            </p:txBody>
          </p:sp>
        </p:grpSp>
        <p:sp>
          <p:nvSpPr>
            <p:cNvPr id="14" name="Rectangle 13"/>
            <p:cNvSpPr/>
            <p:nvPr/>
          </p:nvSpPr>
          <p:spPr>
            <a:xfrm>
              <a:off x="1752600" y="2277070"/>
              <a:ext cx="1595309" cy="461665"/>
            </a:xfrm>
            <a:prstGeom prst="rect">
              <a:avLst/>
            </a:prstGeom>
          </p:spPr>
          <p:txBody>
            <a:bodyPr wrap="none">
              <a:spAutoFit/>
            </a:bodyPr>
            <a:lstStyle/>
            <a:p>
              <a:r>
                <a:rPr lang="en-US" sz="2400" b="1" dirty="0" smtClean="0">
                  <a:solidFill>
                    <a:srgbClr val="00B050"/>
                  </a:solidFill>
                  <a:latin typeface="Times New Roman" pitchFamily="18" charset="0"/>
                  <a:cs typeface="Times New Roman" pitchFamily="18" charset="0"/>
                </a:rPr>
                <a:t>Event ( E )</a:t>
              </a:r>
              <a:endParaRPr lang="en-US" sz="2400" dirty="0">
                <a:solidFill>
                  <a:srgbClr val="00B050"/>
                </a:solidFill>
                <a:latin typeface="Times New Roman" pitchFamily="18" charset="0"/>
                <a:cs typeface="Times New Roman" pitchFamily="18" charset="0"/>
              </a:endParaRPr>
            </a:p>
          </p:txBody>
        </p:sp>
        <p:sp>
          <p:nvSpPr>
            <p:cNvPr id="15" name="Rectangle 14"/>
            <p:cNvSpPr/>
            <p:nvPr/>
          </p:nvSpPr>
          <p:spPr>
            <a:xfrm>
              <a:off x="4724400" y="3805535"/>
              <a:ext cx="4572000" cy="1015663"/>
            </a:xfrm>
            <a:prstGeom prst="rect">
              <a:avLst/>
            </a:prstGeom>
          </p:spPr>
          <p:txBody>
            <a:bodyPr wrap="square">
              <a:spAutoFit/>
            </a:bodyPr>
            <a:lstStyle/>
            <a:p>
              <a:r>
                <a:rPr lang="en-US" sz="2000" dirty="0" smtClean="0">
                  <a:solidFill>
                    <a:srgbClr val="000000"/>
                  </a:solidFill>
                  <a:latin typeface="Times New Roman" pitchFamily="18" charset="0"/>
                  <a:cs typeface="Times New Roman" pitchFamily="18" charset="0"/>
                </a:rPr>
                <a:t>Getting February, March, April, May, August, September, October, November, or December</a:t>
              </a:r>
              <a:endParaRPr lang="en-US" sz="2000" dirty="0">
                <a:latin typeface="Times New Roman" pitchFamily="18" charset="0"/>
                <a:cs typeface="Times New Roman" pitchFamily="18" charset="0"/>
              </a:endParaRPr>
            </a:p>
          </p:txBody>
        </p:sp>
        <p:sp>
          <p:nvSpPr>
            <p:cNvPr id="16" name="Rectangle 15"/>
            <p:cNvSpPr/>
            <p:nvPr/>
          </p:nvSpPr>
          <p:spPr>
            <a:xfrm>
              <a:off x="4876800" y="5100935"/>
              <a:ext cx="3610284" cy="461665"/>
            </a:xfrm>
            <a:prstGeom prst="rect">
              <a:avLst/>
            </a:prstGeom>
          </p:spPr>
          <p:txBody>
            <a:bodyPr wrap="none">
              <a:spAutoFit/>
            </a:bodyPr>
            <a:lstStyle/>
            <a:p>
              <a:r>
                <a:rPr lang="en-US" sz="2400" dirty="0" smtClean="0">
                  <a:solidFill>
                    <a:srgbClr val="000000"/>
                  </a:solidFill>
                  <a:latin typeface="Times New Roman" pitchFamily="18" charset="0"/>
                  <a:cs typeface="Times New Roman" pitchFamily="18" charset="0"/>
                </a:rPr>
                <a:t>Getting Saturday or Sunday</a:t>
              </a:r>
              <a:endParaRPr lang="en-US" sz="2400" dirty="0">
                <a:latin typeface="Times New Roman" pitchFamily="18" charset="0"/>
                <a:cs typeface="Times New Roman" pitchFamily="18" charset="0"/>
              </a:endParaRPr>
            </a:p>
          </p:txBody>
        </p:sp>
        <p:sp>
          <p:nvSpPr>
            <p:cNvPr id="17" name="Rectangle 16"/>
            <p:cNvSpPr/>
            <p:nvPr/>
          </p:nvSpPr>
          <p:spPr>
            <a:xfrm>
              <a:off x="0" y="1301115"/>
              <a:ext cx="2409634" cy="523220"/>
            </a:xfrm>
            <a:prstGeom prst="rect">
              <a:avLst/>
            </a:prstGeom>
          </p:spPr>
          <p:txBody>
            <a:bodyPr wrap="none">
              <a:spAutoFit/>
            </a:bodyPr>
            <a:lstStyle/>
            <a:p>
              <a:r>
                <a:rPr lang="en-US" sz="2800" b="1" dirty="0" smtClean="0">
                  <a:solidFill>
                    <a:srgbClr val="00B050"/>
                  </a:solidFill>
                  <a:effectLst/>
                  <a:latin typeface="Times New Roman" pitchFamily="18" charset="0"/>
                  <a:cs typeface="Times New Roman" pitchFamily="18" charset="0"/>
                </a:rPr>
                <a:t>Example 4-10:</a:t>
              </a:r>
              <a:endParaRPr lang="en-US" sz="2800" b="1" dirty="0"/>
            </a:p>
          </p:txBody>
        </p:sp>
        <p:sp>
          <p:nvSpPr>
            <p:cNvPr id="18" name="Rectangle 17"/>
            <p:cNvSpPr/>
            <p:nvPr/>
          </p:nvSpPr>
          <p:spPr>
            <a:xfrm>
              <a:off x="0" y="1834515"/>
              <a:ext cx="5461752" cy="523220"/>
            </a:xfrm>
            <a:prstGeom prst="rect">
              <a:avLst/>
            </a:prstGeom>
          </p:spPr>
          <p:txBody>
            <a:bodyPr wrap="none">
              <a:spAutoFit/>
            </a:bodyPr>
            <a:lstStyle/>
            <a:p>
              <a:r>
                <a:rPr lang="en-US" sz="2800" dirty="0" smtClean="0">
                  <a:solidFill>
                    <a:srgbClr val="FF0000"/>
                  </a:solidFill>
                  <a:effectLst/>
                  <a:latin typeface="Times New Roman" pitchFamily="18" charset="0"/>
                  <a:cs typeface="Times New Roman" pitchFamily="18" charset="0"/>
                </a:rPr>
                <a:t>Find the complements of each event.</a:t>
              </a:r>
            </a:p>
          </p:txBody>
        </p:sp>
        <p:grpSp>
          <p:nvGrpSpPr>
            <p:cNvPr id="19" name="Group 18"/>
            <p:cNvGrpSpPr/>
            <p:nvPr/>
          </p:nvGrpSpPr>
          <p:grpSpPr>
            <a:xfrm>
              <a:off x="0" y="-156865"/>
              <a:ext cx="8991600" cy="1384995"/>
              <a:chOff x="152400" y="0"/>
              <a:chExt cx="8991600" cy="1384995"/>
            </a:xfrm>
          </p:grpSpPr>
          <p:sp>
            <p:nvSpPr>
              <p:cNvPr id="20" name="Rectangle 19"/>
              <p:cNvSpPr/>
              <p:nvPr/>
            </p:nvSpPr>
            <p:spPr>
              <a:xfrm>
                <a:off x="152400" y="0"/>
                <a:ext cx="8991600" cy="1384995"/>
              </a:xfrm>
              <a:prstGeom prst="rect">
                <a:avLst/>
              </a:prstGeom>
            </p:spPr>
            <p:txBody>
              <a:bodyPr wrap="square">
                <a:spAutoFit/>
              </a:bodyPr>
              <a:lstStyle/>
              <a:p>
                <a:r>
                  <a:rPr lang="en-US" sz="2800" dirty="0" smtClean="0">
                    <a:latin typeface="Times New Roman" pitchFamily="18" charset="0"/>
                    <a:cs typeface="Times New Roman" pitchFamily="18" charset="0"/>
                  </a:rPr>
                  <a:t>The </a:t>
                </a:r>
                <a:r>
                  <a:rPr lang="en-US" sz="2800" b="1" u="sng" dirty="0" smtClean="0">
                    <a:solidFill>
                      <a:srgbClr val="FF0000"/>
                    </a:solidFill>
                    <a:latin typeface="Times New Roman" pitchFamily="18" charset="0"/>
                    <a:cs typeface="Times New Roman" pitchFamily="18" charset="0"/>
                  </a:rPr>
                  <a:t>complement of an event </a:t>
                </a:r>
                <a:r>
                  <a:rPr lang="en-US" sz="2800" dirty="0" smtClean="0">
                    <a:latin typeface="Times New Roman" pitchFamily="18" charset="0"/>
                    <a:cs typeface="Times New Roman" pitchFamily="18" charset="0"/>
                  </a:rPr>
                  <a:t>E , denoted by      , is the set of outcomes in the sample space that are not included in the outcomes of event E.</a:t>
                </a:r>
                <a:endParaRPr lang="en-US" sz="2800" dirty="0"/>
              </a:p>
            </p:txBody>
          </p:sp>
          <p:pic>
            <p:nvPicPr>
              <p:cNvPr id="21"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781800" y="30843"/>
                <a:ext cx="276225" cy="578757"/>
              </a:xfrm>
              <a:prstGeom prst="rect">
                <a:avLst/>
              </a:prstGeom>
              <a:noFill/>
            </p:spPr>
          </p:pic>
        </p:grpSp>
      </p:grpSp>
      <p:sp>
        <p:nvSpPr>
          <p:cNvPr id="23" name="Rectangle 21"/>
          <p:cNvSpPr>
            <a:spLocks noChangeArrowheads="1"/>
          </p:cNvSpPr>
          <p:nvPr/>
        </p:nvSpPr>
        <p:spPr bwMode="auto">
          <a:xfrm>
            <a:off x="5299311" y="3276600"/>
            <a:ext cx="2930289" cy="369332"/>
          </a:xfrm>
          <a:prstGeom prst="rect">
            <a:avLst/>
          </a:prstGeom>
          <a:noFill/>
          <a:ln w="9525">
            <a:noFill/>
            <a:miter lim="800000"/>
            <a:headEnd/>
            <a:tailEnd/>
          </a:ln>
        </p:spPr>
        <p:txBody>
          <a:bodyPr wrap="none" lIns="0" tIns="0" rIns="0" bIns="0">
            <a:spAutoFit/>
          </a:bodyPr>
          <a:lstStyle/>
          <a:p>
            <a:r>
              <a:rPr lang="en-US" sz="2400" dirty="0">
                <a:solidFill>
                  <a:srgbClr val="000000"/>
                </a:solidFill>
                <a:latin typeface="Times New Roman" pitchFamily="18" charset="0"/>
                <a:cs typeface="Times New Roman" pitchFamily="18" charset="0"/>
              </a:rPr>
              <a:t>Getting a 1, 2, 3, 5, or 6</a:t>
            </a:r>
            <a:endParaRPr lang="en-US" sz="2400" dirty="0">
              <a:latin typeface="Times New Roman" pitchFamily="18" charset="0"/>
              <a:cs typeface="Times New Roman" pitchFamily="18" charset="0"/>
            </a:endParaRPr>
          </a:p>
        </p:txBody>
      </p:sp>
      <p:cxnSp>
        <p:nvCxnSpPr>
          <p:cNvPr id="24" name="Straight Connector 23"/>
          <p:cNvCxnSpPr/>
          <p:nvPr/>
        </p:nvCxnSpPr>
        <p:spPr>
          <a:xfrm>
            <a:off x="8229600" y="2817812"/>
            <a:ext cx="1524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76400" y="1828800"/>
            <a:ext cx="5029200" cy="3352800"/>
          </a:xfrm>
          <a:prstGeom prst="rect">
            <a:avLst/>
          </a:prstGeom>
          <a:solidFill>
            <a:srgbClr val="CCFF99"/>
          </a:solidFill>
          <a:ln w="2857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895600" y="2438400"/>
            <a:ext cx="2514600" cy="1905000"/>
          </a:xfrm>
          <a:prstGeom prst="ellipse">
            <a:avLst/>
          </a:prstGeom>
          <a:solidFill>
            <a:schemeClr val="accent1">
              <a:lumMod val="60000"/>
              <a:lumOff val="40000"/>
            </a:schemeClr>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581400" y="2819400"/>
            <a:ext cx="1066800" cy="838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FF0000"/>
                </a:solidFill>
                <a:latin typeface="Times New Roman" pitchFamily="18" charset="0"/>
                <a:cs typeface="Times New Roman" pitchFamily="18" charset="0"/>
              </a:rPr>
              <a:t>P (E)</a:t>
            </a:r>
            <a:endParaRPr lang="en-US" sz="2800" dirty="0">
              <a:solidFill>
                <a:srgbClr val="FF0000"/>
              </a:solidFill>
              <a:latin typeface="Times New Roman" pitchFamily="18" charset="0"/>
              <a:cs typeface="Times New Roman" pitchFamily="18" charset="0"/>
            </a:endParaRPr>
          </a:p>
        </p:txBody>
      </p:sp>
      <p:grpSp>
        <p:nvGrpSpPr>
          <p:cNvPr id="7" name="Group 6"/>
          <p:cNvGrpSpPr/>
          <p:nvPr/>
        </p:nvGrpSpPr>
        <p:grpSpPr>
          <a:xfrm>
            <a:off x="1752600" y="1905000"/>
            <a:ext cx="1066800" cy="838200"/>
            <a:chOff x="5715000" y="1600200"/>
            <a:chExt cx="1066800" cy="838200"/>
          </a:xfrm>
        </p:grpSpPr>
        <p:sp>
          <p:nvSpPr>
            <p:cNvPr id="8" name="Rectangle 7"/>
            <p:cNvSpPr/>
            <p:nvPr/>
          </p:nvSpPr>
          <p:spPr>
            <a:xfrm>
              <a:off x="5715000" y="1600200"/>
              <a:ext cx="1066800" cy="838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FF0000"/>
                  </a:solidFill>
                  <a:latin typeface="Times New Roman" pitchFamily="18" charset="0"/>
                  <a:cs typeface="Times New Roman" pitchFamily="18" charset="0"/>
                </a:rPr>
                <a:t>P (E)</a:t>
              </a:r>
              <a:endParaRPr lang="en-US" sz="2800" dirty="0">
                <a:solidFill>
                  <a:srgbClr val="FF0000"/>
                </a:solidFill>
                <a:latin typeface="Times New Roman" pitchFamily="18" charset="0"/>
                <a:cs typeface="Times New Roman" pitchFamily="18" charset="0"/>
              </a:endParaRPr>
            </a:p>
          </p:txBody>
        </p:sp>
        <p:cxnSp>
          <p:nvCxnSpPr>
            <p:cNvPr id="9" name="Straight Connector 8"/>
            <p:cNvCxnSpPr/>
            <p:nvPr/>
          </p:nvCxnSpPr>
          <p:spPr>
            <a:xfrm>
              <a:off x="6248400" y="1828800"/>
              <a:ext cx="228600" cy="158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0" name="Curved Connector 9"/>
          <p:cNvCxnSpPr/>
          <p:nvPr/>
        </p:nvCxnSpPr>
        <p:spPr>
          <a:xfrm rot="5400000" flipH="1" flipV="1">
            <a:off x="6705600" y="2133600"/>
            <a:ext cx="381000" cy="381000"/>
          </a:xfrm>
          <a:prstGeom prst="curvedConnector3">
            <a:avLst>
              <a:gd name="adj1" fmla="val 50000"/>
            </a:avLst>
          </a:prstGeom>
          <a:ln w="31750">
            <a:solidFill>
              <a:srgbClr val="00B050"/>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7010400" y="1676400"/>
            <a:ext cx="1066800" cy="838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FF0000"/>
                </a:solidFill>
                <a:latin typeface="Times New Roman" pitchFamily="18" charset="0"/>
                <a:cs typeface="Times New Roman" pitchFamily="18" charset="0"/>
              </a:rPr>
              <a:t>P (S)</a:t>
            </a:r>
            <a:endParaRPr lang="en-US" sz="2800" dirty="0">
              <a:solidFill>
                <a:srgbClr val="FF0000"/>
              </a:solidFill>
              <a:latin typeface="Times New Roman" pitchFamily="18" charset="0"/>
              <a:cs typeface="Times New Roman" pitchFamily="18" charset="0"/>
            </a:endParaRPr>
          </a:p>
        </p:txBody>
      </p:sp>
      <p:sp>
        <p:nvSpPr>
          <p:cNvPr id="13" name="Rectangle 12"/>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44482" y="-76200"/>
            <a:ext cx="6575518" cy="646331"/>
          </a:xfrm>
          <a:prstGeom prst="rect">
            <a:avLst/>
          </a:prstGeom>
        </p:spPr>
        <p:txBody>
          <a:bodyPr wrap="none">
            <a:spAutoFit/>
          </a:bodyPr>
          <a:lstStyle/>
          <a:p>
            <a:r>
              <a:rPr lang="en-US" sz="3600" b="1" u="sng" dirty="0" smtClean="0">
                <a:solidFill>
                  <a:srgbClr val="00B050"/>
                </a:solidFill>
                <a:latin typeface="Times New Roman" pitchFamily="18" charset="0"/>
                <a:cs typeface="Times New Roman" pitchFamily="18" charset="0"/>
              </a:rPr>
              <a:t>Rule for Complementary Events</a:t>
            </a:r>
            <a:endParaRPr lang="en-US" sz="3600" b="1" u="sng" dirty="0">
              <a:solidFill>
                <a:srgbClr val="00B050"/>
              </a:solidFill>
            </a:endParaRPr>
          </a:p>
        </p:txBody>
      </p:sp>
      <p:pic>
        <p:nvPicPr>
          <p:cNvPr id="5" name="Picture 7"/>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895600" y="609600"/>
            <a:ext cx="3039341" cy="571500"/>
          </a:xfrm>
          <a:prstGeom prst="rect">
            <a:avLst/>
          </a:prstGeom>
          <a:noFill/>
          <a:ln w="15875">
            <a:solidFill>
              <a:srgbClr val="FF0000"/>
            </a:solidFill>
          </a:ln>
        </p:spPr>
      </p:pic>
      <p:pic>
        <p:nvPicPr>
          <p:cNvPr id="6" name="Picture 1"/>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37259" y="1638300"/>
            <a:ext cx="3039341" cy="571500"/>
          </a:xfrm>
          <a:prstGeom prst="rect">
            <a:avLst/>
          </a:prstGeom>
          <a:noFill/>
          <a:ln w="15875">
            <a:solidFill>
              <a:srgbClr val="FF0000"/>
            </a:solidFill>
          </a:ln>
        </p:spPr>
      </p:pic>
      <p:cxnSp>
        <p:nvCxnSpPr>
          <p:cNvPr id="7" name="Straight Arrow Connector 6"/>
          <p:cNvCxnSpPr/>
          <p:nvPr/>
        </p:nvCxnSpPr>
        <p:spPr>
          <a:xfrm rot="5400000">
            <a:off x="3200400" y="1219200"/>
            <a:ext cx="381000" cy="3810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9" name="Picture 4"/>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5638800" y="1790700"/>
            <a:ext cx="3039338" cy="571500"/>
          </a:xfrm>
          <a:prstGeom prst="rect">
            <a:avLst/>
          </a:prstGeom>
          <a:noFill/>
          <a:ln w="15875">
            <a:solidFill>
              <a:srgbClr val="FF0000"/>
            </a:solidFill>
          </a:ln>
        </p:spPr>
      </p:pic>
      <p:cxnSp>
        <p:nvCxnSpPr>
          <p:cNvPr id="10" name="Straight Arrow Connector 9"/>
          <p:cNvCxnSpPr/>
          <p:nvPr/>
        </p:nvCxnSpPr>
        <p:spPr>
          <a:xfrm rot="16200000" flipH="1">
            <a:off x="5181600" y="1295400"/>
            <a:ext cx="533400" cy="3810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76200" y="2362200"/>
            <a:ext cx="2702791"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4-11:</a:t>
            </a:r>
            <a:endParaRPr lang="en-US" sz="3200" b="1" dirty="0"/>
          </a:p>
        </p:txBody>
      </p:sp>
      <p:sp>
        <p:nvSpPr>
          <p:cNvPr id="12" name="Rectangle 3"/>
          <p:cNvSpPr txBox="1">
            <a:spLocks noChangeArrowheads="1"/>
          </p:cNvSpPr>
          <p:nvPr/>
        </p:nvSpPr>
        <p:spPr>
          <a:xfrm>
            <a:off x="0" y="2895600"/>
            <a:ext cx="9144000" cy="14478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If the probability that a person lives in an industrialized country of the world is   , Find the probability that a person does not live in an industrialized country.</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pic>
        <p:nvPicPr>
          <p:cNvPr id="13" name="Picture 11"/>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3352800" y="3352800"/>
            <a:ext cx="152400" cy="533400"/>
          </a:xfrm>
          <a:prstGeom prst="rect">
            <a:avLst/>
          </a:prstGeom>
          <a:noFill/>
        </p:spPr>
      </p:pic>
      <p:graphicFrame>
        <p:nvGraphicFramePr>
          <p:cNvPr id="14" name="Object 4"/>
          <p:cNvGraphicFramePr>
            <a:graphicFrameLocks noChangeAspect="1"/>
          </p:cNvGraphicFramePr>
          <p:nvPr/>
        </p:nvGraphicFramePr>
        <p:xfrm>
          <a:off x="838200" y="4267200"/>
          <a:ext cx="7589824" cy="2107292"/>
        </p:xfrm>
        <a:graphic>
          <a:graphicData uri="http://schemas.openxmlformats.org/presentationml/2006/ole">
            <p:oleObj spid="_x0000_s2050" name="Equation" r:id="rId7" imgW="3238200" imgH="977760" progId="">
              <p:embed/>
            </p:oleObj>
          </a:graphicData>
        </a:graphic>
      </p:graphicFrame>
      <p:sp>
        <p:nvSpPr>
          <p:cNvPr id="16" name="Rectangle 15"/>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76400" y="228600"/>
            <a:ext cx="5105400" cy="6858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Rectangle 4"/>
          <p:cNvSpPr/>
          <p:nvPr/>
        </p:nvSpPr>
        <p:spPr>
          <a:xfrm>
            <a:off x="1676400" y="228600"/>
            <a:ext cx="4977966" cy="707886"/>
          </a:xfrm>
          <a:prstGeom prst="rect">
            <a:avLst/>
          </a:prstGeom>
        </p:spPr>
        <p:txBody>
          <a:bodyPr wrap="none">
            <a:spAutoFit/>
          </a:bodyPr>
          <a:lstStyle/>
          <a:p>
            <a:pPr algn="ctr">
              <a:spcBef>
                <a:spcPct val="100000"/>
              </a:spcBef>
              <a:defRPr/>
            </a:pPr>
            <a:r>
              <a:rPr lang="en-US" sz="4000" b="1" dirty="0" smtClean="0">
                <a:solidFill>
                  <a:srgbClr val="FF0000"/>
                </a:solidFill>
                <a:latin typeface="Times New Roman" pitchFamily="18" charset="0"/>
                <a:cs typeface="Times New Roman" pitchFamily="18" charset="0"/>
              </a:rPr>
              <a:t>Empirical Probability</a:t>
            </a:r>
            <a:endParaRPr lang="en-US" sz="4000" b="1" dirty="0">
              <a:solidFill>
                <a:srgbClr val="FF0000"/>
              </a:solidFill>
              <a:latin typeface="Times New Roman" pitchFamily="18" charset="0"/>
              <a:cs typeface="Times New Roman" pitchFamily="18" charset="0"/>
            </a:endParaRPr>
          </a:p>
        </p:txBody>
      </p:sp>
      <p:sp>
        <p:nvSpPr>
          <p:cNvPr id="6" name="Rectangle 3"/>
          <p:cNvSpPr txBox="1">
            <a:spLocks noChangeArrowheads="1"/>
          </p:cNvSpPr>
          <p:nvPr/>
        </p:nvSpPr>
        <p:spPr>
          <a:xfrm>
            <a:off x="76200" y="1103293"/>
            <a:ext cx="8763000" cy="13716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1" i="0" u="sng" strike="noStrike" kern="1200" cap="none" spc="0" normalizeH="0" baseline="0" noProof="0" dirty="0" smtClean="0">
                <a:ln>
                  <a:noFill/>
                </a:ln>
                <a:solidFill>
                  <a:srgbClr val="0070C0"/>
                </a:solidFill>
                <a:uLnTx/>
                <a:uFillTx/>
                <a:latin typeface="Times New Roman" pitchFamily="18" charset="0"/>
                <a:cs typeface="Times New Roman" pitchFamily="18" charset="0"/>
              </a:rPr>
              <a:t>Empirical probability</a:t>
            </a:r>
            <a:r>
              <a:rPr kumimoji="0" lang="en-US" sz="2800" b="0" i="0" u="sng" strike="noStrike" kern="1200" cap="none" spc="0" normalizeH="0" baseline="0" noProof="0" dirty="0" smtClean="0">
                <a:ln>
                  <a:noFill/>
                </a:ln>
                <a:solidFill>
                  <a:srgbClr val="0070C0"/>
                </a:solidFill>
                <a:uLnTx/>
                <a:uFillTx/>
                <a:latin typeface="Times New Roman" pitchFamily="18" charset="0"/>
                <a:cs typeface="Times New Roman" pitchFamily="18" charset="0"/>
              </a:rPr>
              <a:t> </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relies on actual experience to</a:t>
            </a:r>
            <a:r>
              <a:rPr kumimoji="0" lang="en-US" sz="28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determine the likelihood of outcomes.</a:t>
            </a:r>
          </a:p>
        </p:txBody>
      </p:sp>
      <p:graphicFrame>
        <p:nvGraphicFramePr>
          <p:cNvPr id="7" name="Object 4"/>
          <p:cNvGraphicFramePr>
            <a:graphicFrameLocks noChangeAspect="1"/>
          </p:cNvGraphicFramePr>
          <p:nvPr/>
        </p:nvGraphicFramePr>
        <p:xfrm>
          <a:off x="696965" y="2551093"/>
          <a:ext cx="7380235" cy="1470025"/>
        </p:xfrm>
        <a:graphic>
          <a:graphicData uri="http://schemas.openxmlformats.org/presentationml/2006/ole">
            <p:oleObj spid="_x0000_s3074" name="Equation" r:id="rId3" imgW="2489040" imgH="495000" progId="">
              <p:embed/>
            </p:oleObj>
          </a:graphicData>
        </a:graphic>
      </p:graphicFrame>
      <p:sp>
        <p:nvSpPr>
          <p:cNvPr id="8" name="Rectangle 7"/>
          <p:cNvSpPr/>
          <p:nvPr/>
        </p:nvSpPr>
        <p:spPr>
          <a:xfrm>
            <a:off x="152400" y="5029200"/>
            <a:ext cx="4964821" cy="954107"/>
          </a:xfrm>
          <a:prstGeom prst="rect">
            <a:avLst/>
          </a:prstGeom>
        </p:spPr>
        <p:txBody>
          <a:bodyPr wrap="none">
            <a:spAutoFit/>
          </a:bodyPr>
          <a:lstStyle/>
          <a:p>
            <a:pPr>
              <a:buClr>
                <a:srgbClr val="00B0F0"/>
              </a:buClr>
              <a:buFont typeface="Wingdings" pitchFamily="2" charset="2"/>
              <a:buChar char="q"/>
            </a:pPr>
            <a:r>
              <a:rPr lang="en-US" sz="2800" dirty="0" smtClean="0">
                <a:latin typeface="Times New Roman" pitchFamily="18" charset="0"/>
                <a:cs typeface="Times New Roman" pitchFamily="18" charset="0"/>
              </a:rPr>
              <a:t> </a:t>
            </a:r>
            <a:r>
              <a:rPr lang="en-US" sz="2800" b="1" dirty="0" smtClean="0">
                <a:solidFill>
                  <a:srgbClr val="00B050"/>
                </a:solidFill>
                <a:latin typeface="Times New Roman" pitchFamily="18" charset="0"/>
                <a:cs typeface="Times New Roman" pitchFamily="18" charset="0"/>
              </a:rPr>
              <a:t>or</a:t>
            </a:r>
            <a:r>
              <a:rPr lang="en-US" sz="2800" dirty="0" smtClean="0">
                <a:latin typeface="Times New Roman" pitchFamily="18" charset="0"/>
                <a:cs typeface="Times New Roman" pitchFamily="18" charset="0"/>
              </a:rPr>
              <a:t> indicate the Union ( </a:t>
            </a:r>
            <a:r>
              <a:rPr lang="en-US" sz="2800" b="1" dirty="0" smtClean="0">
                <a:latin typeface="Times New Roman" pitchFamily="18" charset="0"/>
                <a:cs typeface="Times New Roman" pitchFamily="18" charset="0"/>
              </a:rPr>
              <a:t>+</a:t>
            </a:r>
            <a:r>
              <a:rPr lang="en-US" sz="2800" dirty="0" smtClean="0">
                <a:latin typeface="Times New Roman" pitchFamily="18" charset="0"/>
                <a:cs typeface="Times New Roman" pitchFamily="18" charset="0"/>
              </a:rPr>
              <a:t> ).</a:t>
            </a:r>
          </a:p>
          <a:p>
            <a:pPr>
              <a:buClr>
                <a:srgbClr val="00B0F0"/>
              </a:buClr>
              <a:buFont typeface="Wingdings" pitchFamily="2" charset="2"/>
              <a:buChar char="q"/>
            </a:pPr>
            <a:r>
              <a:rPr lang="en-US" sz="2800" dirty="0" smtClean="0">
                <a:latin typeface="Times New Roman" pitchFamily="18" charset="0"/>
                <a:cs typeface="Times New Roman" pitchFamily="18" charset="0"/>
              </a:rPr>
              <a:t> </a:t>
            </a:r>
            <a:r>
              <a:rPr lang="en-US" sz="2800" b="1" dirty="0" smtClean="0">
                <a:solidFill>
                  <a:srgbClr val="00B050"/>
                </a:solidFill>
                <a:latin typeface="Times New Roman" pitchFamily="18" charset="0"/>
                <a:cs typeface="Times New Roman" pitchFamily="18" charset="0"/>
              </a:rPr>
              <a:t>and</a:t>
            </a:r>
            <a:r>
              <a:rPr lang="en-US" sz="2800" dirty="0" smtClean="0">
                <a:latin typeface="Times New Roman" pitchFamily="18" charset="0"/>
                <a:cs typeface="Times New Roman" pitchFamily="18" charset="0"/>
              </a:rPr>
              <a:t> indicate intersection ( </a:t>
            </a:r>
            <a:r>
              <a:rPr lang="en-US" sz="2800" b="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
        <p:nvSpPr>
          <p:cNvPr id="9" name="Rectangle 2"/>
          <p:cNvSpPr>
            <a:spLocks noGrp="1" noChangeArrowheads="1"/>
          </p:cNvSpPr>
          <p:nvPr>
            <p:ph type="title"/>
          </p:nvPr>
        </p:nvSpPr>
        <p:spPr>
          <a:xfrm>
            <a:off x="76200" y="4191000"/>
            <a:ext cx="1828800" cy="838200"/>
          </a:xfrm>
        </p:spPr>
        <p:txBody>
          <a:bodyPr>
            <a:normAutofit/>
          </a:bodyPr>
          <a:lstStyle/>
          <a:p>
            <a:pPr algn="l"/>
            <a:r>
              <a:rPr lang="en-US" sz="3200" u="sng" dirty="0" smtClean="0">
                <a:solidFill>
                  <a:srgbClr val="FF0000"/>
                </a:solidFill>
                <a:effectLst/>
                <a:latin typeface="Times New Roman" pitchFamily="18" charset="0"/>
                <a:cs typeface="Times New Roman" pitchFamily="18" charset="0"/>
              </a:rPr>
              <a:t>Remark</a:t>
            </a:r>
            <a:r>
              <a:rPr lang="en-US" sz="3200" dirty="0" smtClean="0">
                <a:solidFill>
                  <a:srgbClr val="FF0000"/>
                </a:solidFill>
                <a:effectLst/>
                <a:latin typeface="Times New Roman" pitchFamily="18" charset="0"/>
                <a:cs typeface="Times New Roman" pitchFamily="18" charset="0"/>
              </a:rPr>
              <a:t>:</a:t>
            </a:r>
            <a:endParaRPr lang="en-US" sz="3200" dirty="0">
              <a:solidFill>
                <a:srgbClr val="FF0000"/>
              </a:solidFill>
              <a:effectLst/>
              <a:latin typeface="Times New Roman" pitchFamily="18" charset="0"/>
              <a:cs typeface="Times New Roman" pitchFamily="18" charset="0"/>
            </a:endParaRPr>
          </a:p>
        </p:txBody>
      </p:sp>
      <p:sp>
        <p:nvSpPr>
          <p:cNvPr id="11" name="Rectangle 10"/>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0" y="609600"/>
            <a:ext cx="8991600" cy="23622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In a sample of 50 people, 21 had type O blood, 22 had type A blood, 5 had type B blood, and 2 had type AB blood. Set up a frequency distribution and find the following probabilities.</a:t>
            </a:r>
          </a:p>
          <a:p>
            <a:pPr marL="621792" marR="0" lvl="1" indent="-22860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r>
              <a:rPr kumimoji="0" lang="en-US" sz="2800" b="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a. A person has type O blood.</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p:txBody>
      </p:sp>
      <p:sp>
        <p:nvSpPr>
          <p:cNvPr id="5" name="Rectangle 4"/>
          <p:cNvSpPr/>
          <p:nvPr/>
        </p:nvSpPr>
        <p:spPr>
          <a:xfrm>
            <a:off x="0" y="76200"/>
            <a:ext cx="2409634" cy="523220"/>
          </a:xfrm>
          <a:prstGeom prst="rect">
            <a:avLst/>
          </a:prstGeom>
        </p:spPr>
        <p:txBody>
          <a:bodyPr wrap="none">
            <a:spAutoFit/>
          </a:bodyPr>
          <a:lstStyle/>
          <a:p>
            <a:r>
              <a:rPr lang="en-US" sz="2800" b="1" dirty="0" smtClean="0">
                <a:solidFill>
                  <a:srgbClr val="00B050"/>
                </a:solidFill>
                <a:effectLst/>
                <a:latin typeface="Times New Roman" pitchFamily="18" charset="0"/>
                <a:cs typeface="Times New Roman" pitchFamily="18" charset="0"/>
              </a:rPr>
              <a:t>Example 4-13:</a:t>
            </a:r>
            <a:endParaRPr lang="en-US" sz="2800" b="1" dirty="0"/>
          </a:p>
        </p:txBody>
      </p:sp>
      <p:graphicFrame>
        <p:nvGraphicFramePr>
          <p:cNvPr id="6" name="Table 5"/>
          <p:cNvGraphicFramePr>
            <a:graphicFrameLocks noGrp="1"/>
          </p:cNvGraphicFramePr>
          <p:nvPr/>
        </p:nvGraphicFramePr>
        <p:xfrm>
          <a:off x="1524000" y="2667000"/>
          <a:ext cx="3048000" cy="3429000"/>
        </p:xfrm>
        <a:graphic>
          <a:graphicData uri="http://schemas.openxmlformats.org/drawingml/2006/table">
            <a:tbl>
              <a:tblPr firstRow="1" bandRow="1">
                <a:tableStyleId>{F5AB1C69-6EDB-4FF4-983F-18BD219EF322}</a:tableStyleId>
              </a:tblPr>
              <a:tblGrid>
                <a:gridCol w="1100667"/>
                <a:gridCol w="1947333"/>
              </a:tblGrid>
              <a:tr h="571500">
                <a:tc>
                  <a:txBody>
                    <a:bodyPr/>
                    <a:lstStyle/>
                    <a:p>
                      <a:pPr algn="ctr"/>
                      <a:r>
                        <a:rPr lang="en-US" sz="2400" dirty="0" smtClean="0">
                          <a:solidFill>
                            <a:schemeClr val="tx1"/>
                          </a:solidFill>
                          <a:latin typeface="Times New Roman" pitchFamily="18" charset="0"/>
                          <a:cs typeface="Times New Roman" pitchFamily="18" charset="0"/>
                        </a:rPr>
                        <a:t>Type</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2400" dirty="0" smtClean="0">
                          <a:solidFill>
                            <a:schemeClr val="tx1"/>
                          </a:solidFill>
                          <a:latin typeface="Times New Roman" pitchFamily="18" charset="0"/>
                          <a:cs typeface="Times New Roman" pitchFamily="18" charset="0"/>
                        </a:rPr>
                        <a:t>Frequency</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571500">
                <a:tc>
                  <a:txBody>
                    <a:bodyPr/>
                    <a:lstStyle/>
                    <a:p>
                      <a:pPr algn="ctr"/>
                      <a:r>
                        <a:rPr lang="en-US" sz="2400" dirty="0" smtClean="0">
                          <a:solidFill>
                            <a:schemeClr val="tx1"/>
                          </a:solidFill>
                          <a:latin typeface="Times New Roman" pitchFamily="18" charset="0"/>
                          <a:cs typeface="Times New Roman" pitchFamily="18" charset="0"/>
                        </a:rPr>
                        <a:t>A</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latin typeface="Times New Roman" pitchFamily="18" charset="0"/>
                          <a:cs typeface="Times New Roman" pitchFamily="18" charset="0"/>
                        </a:rPr>
                        <a:t>22</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71500">
                <a:tc>
                  <a:txBody>
                    <a:bodyPr/>
                    <a:lstStyle/>
                    <a:p>
                      <a:pPr algn="ctr"/>
                      <a:r>
                        <a:rPr lang="en-US" sz="2400" dirty="0" smtClean="0">
                          <a:solidFill>
                            <a:schemeClr val="tx1"/>
                          </a:solidFill>
                          <a:latin typeface="Times New Roman" pitchFamily="18" charset="0"/>
                          <a:cs typeface="Times New Roman" pitchFamily="18" charset="0"/>
                        </a:rPr>
                        <a:t>B</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latin typeface="Times New Roman" pitchFamily="18" charset="0"/>
                          <a:cs typeface="Times New Roman" pitchFamily="18" charset="0"/>
                        </a:rPr>
                        <a:t>5</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71500">
                <a:tc>
                  <a:txBody>
                    <a:bodyPr/>
                    <a:lstStyle/>
                    <a:p>
                      <a:pPr algn="ctr"/>
                      <a:r>
                        <a:rPr lang="en-US" sz="2400" dirty="0" smtClean="0">
                          <a:solidFill>
                            <a:schemeClr val="tx1"/>
                          </a:solidFill>
                          <a:latin typeface="Times New Roman" pitchFamily="18" charset="0"/>
                          <a:cs typeface="Times New Roman" pitchFamily="18" charset="0"/>
                        </a:rPr>
                        <a:t>AB</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latin typeface="Times New Roman" pitchFamily="18" charset="0"/>
                          <a:cs typeface="Times New Roman" pitchFamily="18" charset="0"/>
                        </a:rPr>
                        <a:t>2</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71500">
                <a:tc>
                  <a:txBody>
                    <a:bodyPr/>
                    <a:lstStyle/>
                    <a:p>
                      <a:pPr algn="ctr"/>
                      <a:r>
                        <a:rPr lang="en-US" sz="2400" dirty="0" smtClean="0">
                          <a:solidFill>
                            <a:schemeClr val="tx1"/>
                          </a:solidFill>
                          <a:latin typeface="Times New Roman" pitchFamily="18" charset="0"/>
                          <a:cs typeface="Times New Roman" pitchFamily="18" charset="0"/>
                        </a:rPr>
                        <a:t>O</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sz="2400" dirty="0" smtClean="0">
                          <a:solidFill>
                            <a:schemeClr val="tx1"/>
                          </a:solidFill>
                          <a:latin typeface="Times New Roman" pitchFamily="18" charset="0"/>
                          <a:cs typeface="Times New Roman" pitchFamily="18" charset="0"/>
                        </a:rPr>
                        <a:t>21</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571500">
                <a:tc gridSpan="2">
                  <a:txBody>
                    <a:bodyPr/>
                    <a:lstStyle/>
                    <a:p>
                      <a:pPr algn="l"/>
                      <a:r>
                        <a:rPr lang="en-US" sz="2400" b="1" dirty="0" smtClean="0">
                          <a:solidFill>
                            <a:schemeClr val="tx1"/>
                          </a:solidFill>
                          <a:latin typeface="Times New Roman" pitchFamily="18" charset="0"/>
                          <a:cs typeface="Times New Roman" pitchFamily="18" charset="0"/>
                        </a:rPr>
                        <a:t>Total</a:t>
                      </a:r>
                      <a:r>
                        <a:rPr lang="en-US" sz="2400" b="1" baseline="0" dirty="0" smtClean="0">
                          <a:solidFill>
                            <a:schemeClr val="tx1"/>
                          </a:solidFill>
                          <a:latin typeface="Times New Roman" pitchFamily="18" charset="0"/>
                          <a:cs typeface="Times New Roman" pitchFamily="18" charset="0"/>
                        </a:rPr>
                        <a:t>                50 </a:t>
                      </a:r>
                      <a:endParaRPr lang="en-US" sz="2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endParaRPr lang="en-US" sz="2400" dirty="0">
                        <a:solidFill>
                          <a:schemeClr val="tx1"/>
                        </a:solidFill>
                      </a:endParaRPr>
                    </a:p>
                  </a:txBody>
                  <a:tcPr/>
                </a:tc>
              </a:tr>
            </a:tbl>
          </a:graphicData>
        </a:graphic>
      </p:graphicFrame>
      <p:graphicFrame>
        <p:nvGraphicFramePr>
          <p:cNvPr id="7" name="Object 4"/>
          <p:cNvGraphicFramePr>
            <a:graphicFrameLocks noChangeAspect="1"/>
          </p:cNvGraphicFramePr>
          <p:nvPr/>
        </p:nvGraphicFramePr>
        <p:xfrm>
          <a:off x="5791200" y="3200400"/>
          <a:ext cx="1752600" cy="1905000"/>
        </p:xfrm>
        <a:graphic>
          <a:graphicData uri="http://schemas.openxmlformats.org/presentationml/2006/ole">
            <p:oleObj spid="_x0000_s4098" name="Equation" r:id="rId3" imgW="787320" imgH="863280" progId="">
              <p:embed/>
            </p:oleObj>
          </a:graphicData>
        </a:graphic>
      </p:graphicFrame>
      <p:cxnSp>
        <p:nvCxnSpPr>
          <p:cNvPr id="8" name="Straight Connector 7"/>
          <p:cNvCxnSpPr/>
          <p:nvPr/>
        </p:nvCxnSpPr>
        <p:spPr>
          <a:xfrm rot="5400000">
            <a:off x="2210594" y="5714206"/>
            <a:ext cx="762000" cy="1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Oval 8"/>
          <p:cNvSpPr>
            <a:spLocks noChangeArrowheads="1"/>
          </p:cNvSpPr>
          <p:nvPr/>
        </p:nvSpPr>
        <p:spPr bwMode="auto">
          <a:xfrm>
            <a:off x="3325813" y="5029200"/>
            <a:ext cx="560387" cy="381000"/>
          </a:xfrm>
          <a:prstGeom prst="ellipse">
            <a:avLst/>
          </a:prstGeom>
          <a:noFill/>
          <a:ln w="9525" algn="ctr">
            <a:solidFill>
              <a:schemeClr val="tx1"/>
            </a:solidFill>
            <a:round/>
            <a:headEnd/>
            <a:tailEnd/>
          </a:ln>
        </p:spPr>
        <p:txBody>
          <a:bodyPr/>
          <a:lstStyle/>
          <a:p>
            <a:endParaRPr lang="en-US"/>
          </a:p>
        </p:txBody>
      </p:sp>
      <p:sp>
        <p:nvSpPr>
          <p:cNvPr id="11" name="Rectangle 10"/>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66020"/>
            <a:ext cx="5816913" cy="523220"/>
          </a:xfrm>
          <a:prstGeom prst="rect">
            <a:avLst/>
          </a:prstGeom>
        </p:spPr>
        <p:txBody>
          <a:bodyPr wrap="none">
            <a:spAutoFit/>
          </a:bodyPr>
          <a:lstStyle/>
          <a:p>
            <a:r>
              <a:rPr lang="en-US" sz="2800" dirty="0" smtClean="0">
                <a:solidFill>
                  <a:srgbClr val="FF0000"/>
                </a:solidFill>
                <a:latin typeface="Times New Roman" pitchFamily="18" charset="0"/>
                <a:cs typeface="Times New Roman" pitchFamily="18" charset="0"/>
              </a:rPr>
              <a:t>b. A person has type A or type B blood.</a:t>
            </a:r>
            <a:endParaRPr lang="en-US" sz="2800" dirty="0">
              <a:solidFill>
                <a:srgbClr val="FF0000"/>
              </a:solidFill>
              <a:latin typeface="Times New Roman" pitchFamily="18" charset="0"/>
              <a:cs typeface="Times New Roman" pitchFamily="18" charset="0"/>
            </a:endParaRPr>
          </a:p>
        </p:txBody>
      </p:sp>
      <p:graphicFrame>
        <p:nvGraphicFramePr>
          <p:cNvPr id="5" name="Table 4"/>
          <p:cNvGraphicFramePr>
            <a:graphicFrameLocks noGrp="1"/>
          </p:cNvGraphicFramePr>
          <p:nvPr/>
        </p:nvGraphicFramePr>
        <p:xfrm>
          <a:off x="685800" y="457200"/>
          <a:ext cx="2667000" cy="2743200"/>
        </p:xfrm>
        <a:graphic>
          <a:graphicData uri="http://schemas.openxmlformats.org/drawingml/2006/table">
            <a:tbl>
              <a:tblPr firstRow="1" bandRow="1">
                <a:tableStyleId>{F5AB1C69-6EDB-4FF4-983F-18BD219EF322}</a:tableStyleId>
              </a:tblPr>
              <a:tblGrid>
                <a:gridCol w="963083"/>
                <a:gridCol w="1703917"/>
              </a:tblGrid>
              <a:tr h="406400">
                <a:tc>
                  <a:txBody>
                    <a:bodyPr/>
                    <a:lstStyle/>
                    <a:p>
                      <a:pPr algn="ctr"/>
                      <a:r>
                        <a:rPr lang="en-US" sz="2400" dirty="0" smtClean="0">
                          <a:solidFill>
                            <a:schemeClr val="tx1"/>
                          </a:solidFill>
                          <a:latin typeface="Times New Roman" pitchFamily="18" charset="0"/>
                          <a:cs typeface="Times New Roman" pitchFamily="18" charset="0"/>
                        </a:rPr>
                        <a:t>Type</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2400" dirty="0" smtClean="0">
                          <a:solidFill>
                            <a:schemeClr val="tx1"/>
                          </a:solidFill>
                          <a:latin typeface="Times New Roman" pitchFamily="18" charset="0"/>
                          <a:cs typeface="Times New Roman" pitchFamily="18" charset="0"/>
                        </a:rPr>
                        <a:t>Frequency</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406400">
                <a:tc>
                  <a:txBody>
                    <a:bodyPr/>
                    <a:lstStyle/>
                    <a:p>
                      <a:pPr algn="ctr"/>
                      <a:r>
                        <a:rPr lang="en-US" sz="2400" dirty="0" smtClean="0">
                          <a:solidFill>
                            <a:schemeClr val="tx1"/>
                          </a:solidFill>
                          <a:latin typeface="Times New Roman" pitchFamily="18" charset="0"/>
                          <a:cs typeface="Times New Roman" pitchFamily="18" charset="0"/>
                        </a:rPr>
                        <a:t>A</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sz="2400" dirty="0" smtClean="0">
                          <a:solidFill>
                            <a:schemeClr val="tx1"/>
                          </a:solidFill>
                          <a:latin typeface="Times New Roman" pitchFamily="18" charset="0"/>
                          <a:cs typeface="Times New Roman" pitchFamily="18" charset="0"/>
                        </a:rPr>
                        <a:t>22</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406400">
                <a:tc>
                  <a:txBody>
                    <a:bodyPr/>
                    <a:lstStyle/>
                    <a:p>
                      <a:pPr algn="ctr"/>
                      <a:r>
                        <a:rPr lang="en-US" sz="2400" dirty="0" smtClean="0">
                          <a:solidFill>
                            <a:schemeClr val="tx1"/>
                          </a:solidFill>
                          <a:latin typeface="Times New Roman" pitchFamily="18" charset="0"/>
                          <a:cs typeface="Times New Roman" pitchFamily="18" charset="0"/>
                        </a:rPr>
                        <a:t>B</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sz="2400" dirty="0" smtClean="0">
                          <a:solidFill>
                            <a:schemeClr val="tx1"/>
                          </a:solidFill>
                          <a:latin typeface="Times New Roman" pitchFamily="18" charset="0"/>
                          <a:cs typeface="Times New Roman" pitchFamily="18" charset="0"/>
                        </a:rPr>
                        <a:t>5</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406400">
                <a:tc>
                  <a:txBody>
                    <a:bodyPr/>
                    <a:lstStyle/>
                    <a:p>
                      <a:pPr algn="ctr"/>
                      <a:r>
                        <a:rPr lang="en-US" sz="2400" dirty="0" smtClean="0">
                          <a:solidFill>
                            <a:schemeClr val="tx1"/>
                          </a:solidFill>
                          <a:latin typeface="Times New Roman" pitchFamily="18" charset="0"/>
                          <a:cs typeface="Times New Roman" pitchFamily="18" charset="0"/>
                        </a:rPr>
                        <a:t>AB</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solidFill>
                            <a:schemeClr val="tx1"/>
                          </a:solidFill>
                          <a:latin typeface="Times New Roman" pitchFamily="18" charset="0"/>
                          <a:cs typeface="Times New Roman" pitchFamily="18" charset="0"/>
                        </a:rPr>
                        <a:t>2</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6400">
                <a:tc>
                  <a:txBody>
                    <a:bodyPr/>
                    <a:lstStyle/>
                    <a:p>
                      <a:pPr algn="ctr"/>
                      <a:r>
                        <a:rPr lang="en-US" sz="2400" dirty="0" smtClean="0">
                          <a:solidFill>
                            <a:schemeClr val="tx1"/>
                          </a:solidFill>
                          <a:latin typeface="Times New Roman" pitchFamily="18" charset="0"/>
                          <a:cs typeface="Times New Roman" pitchFamily="18" charset="0"/>
                        </a:rPr>
                        <a:t>O</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solidFill>
                            <a:schemeClr val="tx1"/>
                          </a:solidFill>
                          <a:latin typeface="Times New Roman" pitchFamily="18" charset="0"/>
                          <a:cs typeface="Times New Roman" pitchFamily="18" charset="0"/>
                        </a:rPr>
                        <a:t>21</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6400">
                <a:tc gridSpan="2">
                  <a:txBody>
                    <a:bodyPr/>
                    <a:lstStyle/>
                    <a:p>
                      <a:pPr algn="l"/>
                      <a:r>
                        <a:rPr lang="en-US" sz="2400" baseline="0" dirty="0" smtClean="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Total         </a:t>
                      </a:r>
                      <a:r>
                        <a:rPr lang="en-US" sz="2400" baseline="0" dirty="0" smtClean="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50</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endParaRPr lang="en-US" sz="2400" dirty="0">
                        <a:solidFill>
                          <a:schemeClr val="tx1"/>
                        </a:solidFill>
                      </a:endParaRPr>
                    </a:p>
                  </a:txBody>
                  <a:tcPr/>
                </a:tc>
              </a:tr>
            </a:tbl>
          </a:graphicData>
        </a:graphic>
      </p:graphicFrame>
      <p:graphicFrame>
        <p:nvGraphicFramePr>
          <p:cNvPr id="6" name="Object 4"/>
          <p:cNvGraphicFramePr>
            <a:graphicFrameLocks noChangeAspect="1"/>
          </p:cNvGraphicFramePr>
          <p:nvPr/>
        </p:nvGraphicFramePr>
        <p:xfrm>
          <a:off x="4724400" y="1066801"/>
          <a:ext cx="2514600" cy="1752599"/>
        </p:xfrm>
        <a:graphic>
          <a:graphicData uri="http://schemas.openxmlformats.org/presentationml/2006/ole">
            <p:oleObj spid="_x0000_s5122" name="Equation" r:id="rId3" imgW="1396800" imgH="863280" progId="">
              <p:embed/>
            </p:oleObj>
          </a:graphicData>
        </a:graphic>
      </p:graphicFrame>
      <p:sp>
        <p:nvSpPr>
          <p:cNvPr id="7" name="Oval 6"/>
          <p:cNvSpPr>
            <a:spLocks noChangeArrowheads="1"/>
          </p:cNvSpPr>
          <p:nvPr/>
        </p:nvSpPr>
        <p:spPr bwMode="auto">
          <a:xfrm>
            <a:off x="2209800" y="914400"/>
            <a:ext cx="560388" cy="381000"/>
          </a:xfrm>
          <a:prstGeom prst="ellipse">
            <a:avLst/>
          </a:prstGeom>
          <a:noFill/>
          <a:ln w="9525" algn="ctr">
            <a:solidFill>
              <a:schemeClr val="tx1"/>
            </a:solidFill>
            <a:round/>
            <a:headEnd/>
            <a:tailEnd/>
          </a:ln>
        </p:spPr>
        <p:txBody>
          <a:bodyPr/>
          <a:lstStyle/>
          <a:p>
            <a:endParaRPr lang="en-US"/>
          </a:p>
        </p:txBody>
      </p:sp>
      <p:sp>
        <p:nvSpPr>
          <p:cNvPr id="8" name="Oval 7"/>
          <p:cNvSpPr>
            <a:spLocks noChangeArrowheads="1"/>
          </p:cNvSpPr>
          <p:nvPr/>
        </p:nvSpPr>
        <p:spPr bwMode="auto">
          <a:xfrm>
            <a:off x="2209800" y="1376363"/>
            <a:ext cx="560387" cy="381000"/>
          </a:xfrm>
          <a:prstGeom prst="ellipse">
            <a:avLst/>
          </a:prstGeom>
          <a:noFill/>
          <a:ln w="9525" algn="ctr">
            <a:solidFill>
              <a:schemeClr val="tx1"/>
            </a:solidFill>
            <a:round/>
            <a:headEnd/>
            <a:tailEnd/>
          </a:ln>
        </p:spPr>
        <p:txBody>
          <a:bodyPr/>
          <a:lstStyle/>
          <a:p>
            <a:endParaRPr lang="en-US"/>
          </a:p>
        </p:txBody>
      </p:sp>
      <p:sp>
        <p:nvSpPr>
          <p:cNvPr id="9" name="Rectangle 8"/>
          <p:cNvSpPr/>
          <p:nvPr/>
        </p:nvSpPr>
        <p:spPr>
          <a:xfrm>
            <a:off x="-304800" y="3124200"/>
            <a:ext cx="7620000" cy="523220"/>
          </a:xfrm>
          <a:prstGeom prst="rect">
            <a:avLst/>
          </a:prstGeom>
        </p:spPr>
        <p:txBody>
          <a:bodyPr wrap="square">
            <a:spAutoFit/>
          </a:bodyPr>
          <a:lstStyle/>
          <a:p>
            <a:pPr lvl="1">
              <a:defRPr/>
            </a:pPr>
            <a:r>
              <a:rPr lang="en-US" sz="2800" dirty="0">
                <a:solidFill>
                  <a:srgbClr val="FF0000"/>
                </a:solidFill>
                <a:latin typeface="Times New Roman" pitchFamily="18" charset="0"/>
                <a:cs typeface="Times New Roman" pitchFamily="18" charset="0"/>
              </a:rPr>
              <a:t>c. A person has neither type A nor type O blood.</a:t>
            </a:r>
          </a:p>
        </p:txBody>
      </p:sp>
      <p:graphicFrame>
        <p:nvGraphicFramePr>
          <p:cNvPr id="10" name="Table 9"/>
          <p:cNvGraphicFramePr>
            <a:graphicFrameLocks noGrp="1"/>
          </p:cNvGraphicFramePr>
          <p:nvPr/>
        </p:nvGraphicFramePr>
        <p:xfrm>
          <a:off x="2362200" y="3657600"/>
          <a:ext cx="2830513" cy="2743200"/>
        </p:xfrm>
        <a:graphic>
          <a:graphicData uri="http://schemas.openxmlformats.org/drawingml/2006/table">
            <a:tbl>
              <a:tblPr firstRow="1" bandRow="1">
                <a:tableStyleId>{F5AB1C69-6EDB-4FF4-983F-18BD219EF322}</a:tableStyleId>
              </a:tblPr>
              <a:tblGrid>
                <a:gridCol w="1022130"/>
                <a:gridCol w="1808383"/>
              </a:tblGrid>
              <a:tr h="419100">
                <a:tc>
                  <a:txBody>
                    <a:bodyPr/>
                    <a:lstStyle/>
                    <a:p>
                      <a:pPr algn="ctr"/>
                      <a:r>
                        <a:rPr lang="en-US" sz="2400" dirty="0" smtClean="0">
                          <a:solidFill>
                            <a:schemeClr val="tx1"/>
                          </a:solidFill>
                          <a:latin typeface="Times New Roman" pitchFamily="18" charset="0"/>
                          <a:cs typeface="Times New Roman" pitchFamily="18" charset="0"/>
                        </a:rPr>
                        <a:t>Type</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2400" dirty="0" smtClean="0">
                          <a:solidFill>
                            <a:schemeClr val="tx1"/>
                          </a:solidFill>
                          <a:latin typeface="Times New Roman" pitchFamily="18" charset="0"/>
                          <a:cs typeface="Times New Roman" pitchFamily="18" charset="0"/>
                        </a:rPr>
                        <a:t>Frequency</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419100">
                <a:tc>
                  <a:txBody>
                    <a:bodyPr/>
                    <a:lstStyle/>
                    <a:p>
                      <a:pPr algn="ctr"/>
                      <a:r>
                        <a:rPr lang="en-US" sz="2400" dirty="0" smtClean="0">
                          <a:solidFill>
                            <a:schemeClr val="tx1"/>
                          </a:solidFill>
                          <a:latin typeface="Times New Roman" pitchFamily="18" charset="0"/>
                          <a:cs typeface="Times New Roman" pitchFamily="18" charset="0"/>
                        </a:rPr>
                        <a:t>A</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solidFill>
                            <a:schemeClr val="tx1"/>
                          </a:solidFill>
                          <a:latin typeface="Times New Roman" pitchFamily="18" charset="0"/>
                          <a:cs typeface="Times New Roman" pitchFamily="18" charset="0"/>
                        </a:rPr>
                        <a:t>22</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19100">
                <a:tc>
                  <a:txBody>
                    <a:bodyPr/>
                    <a:lstStyle/>
                    <a:p>
                      <a:pPr algn="ctr"/>
                      <a:r>
                        <a:rPr lang="en-US" sz="2400" dirty="0" smtClean="0">
                          <a:solidFill>
                            <a:schemeClr val="tx1"/>
                          </a:solidFill>
                          <a:latin typeface="Times New Roman" pitchFamily="18" charset="0"/>
                          <a:cs typeface="Times New Roman" pitchFamily="18" charset="0"/>
                        </a:rPr>
                        <a:t>B</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sz="2400" dirty="0" smtClean="0">
                          <a:solidFill>
                            <a:schemeClr val="tx1"/>
                          </a:solidFill>
                          <a:latin typeface="Times New Roman" pitchFamily="18" charset="0"/>
                          <a:cs typeface="Times New Roman" pitchFamily="18" charset="0"/>
                        </a:rPr>
                        <a:t>5</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419100">
                <a:tc>
                  <a:txBody>
                    <a:bodyPr/>
                    <a:lstStyle/>
                    <a:p>
                      <a:pPr algn="ctr"/>
                      <a:r>
                        <a:rPr lang="en-US" sz="2400" dirty="0" smtClean="0">
                          <a:solidFill>
                            <a:schemeClr val="tx1"/>
                          </a:solidFill>
                          <a:latin typeface="Times New Roman" pitchFamily="18" charset="0"/>
                          <a:cs typeface="Times New Roman" pitchFamily="18" charset="0"/>
                        </a:rPr>
                        <a:t>AB</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sz="2400" dirty="0" smtClean="0">
                          <a:solidFill>
                            <a:schemeClr val="tx1"/>
                          </a:solidFill>
                          <a:latin typeface="Times New Roman" pitchFamily="18" charset="0"/>
                          <a:cs typeface="Times New Roman" pitchFamily="18" charset="0"/>
                        </a:rPr>
                        <a:t>2</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419100">
                <a:tc>
                  <a:txBody>
                    <a:bodyPr/>
                    <a:lstStyle/>
                    <a:p>
                      <a:pPr algn="ctr"/>
                      <a:r>
                        <a:rPr lang="en-US" sz="2400" dirty="0" smtClean="0">
                          <a:solidFill>
                            <a:schemeClr val="tx1"/>
                          </a:solidFill>
                          <a:latin typeface="Times New Roman" pitchFamily="18" charset="0"/>
                          <a:cs typeface="Times New Roman" pitchFamily="18" charset="0"/>
                        </a:rPr>
                        <a:t>O</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solidFill>
                            <a:schemeClr val="tx1"/>
                          </a:solidFill>
                          <a:latin typeface="Times New Roman" pitchFamily="18" charset="0"/>
                          <a:cs typeface="Times New Roman" pitchFamily="18" charset="0"/>
                        </a:rPr>
                        <a:t>21</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19100">
                <a:tc gridSpan="2">
                  <a:txBody>
                    <a:bodyPr/>
                    <a:lstStyle/>
                    <a:p>
                      <a:pPr algn="l"/>
                      <a:r>
                        <a:rPr lang="en-US" sz="2400" baseline="0" dirty="0" smtClean="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Total</a:t>
                      </a:r>
                      <a:r>
                        <a:rPr lang="en-US" sz="2400" baseline="0" dirty="0" smtClean="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50</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endParaRPr lang="en-US" sz="2400" dirty="0">
                        <a:solidFill>
                          <a:schemeClr val="tx1"/>
                        </a:solidFill>
                      </a:endParaRPr>
                    </a:p>
                  </a:txBody>
                  <a:tcPr/>
                </a:tc>
              </a:tr>
            </a:tbl>
          </a:graphicData>
        </a:graphic>
      </p:graphicFrame>
      <p:graphicFrame>
        <p:nvGraphicFramePr>
          <p:cNvPr id="11" name="Object 4"/>
          <p:cNvGraphicFramePr>
            <a:graphicFrameLocks noChangeAspect="1"/>
          </p:cNvGraphicFramePr>
          <p:nvPr/>
        </p:nvGraphicFramePr>
        <p:xfrm>
          <a:off x="5867400" y="3962400"/>
          <a:ext cx="2667000" cy="2240666"/>
        </p:xfrm>
        <a:graphic>
          <a:graphicData uri="http://schemas.openxmlformats.org/presentationml/2006/ole">
            <p:oleObj spid="_x0000_s5123" name="Equation" r:id="rId4" imgW="1346040" imgH="1130040" progId="">
              <p:embed/>
            </p:oleObj>
          </a:graphicData>
        </a:graphic>
      </p:graphicFrame>
      <p:sp>
        <p:nvSpPr>
          <p:cNvPr id="12" name="Oval 11"/>
          <p:cNvSpPr>
            <a:spLocks noChangeArrowheads="1"/>
          </p:cNvSpPr>
          <p:nvPr/>
        </p:nvSpPr>
        <p:spPr bwMode="auto">
          <a:xfrm>
            <a:off x="4011613" y="5060950"/>
            <a:ext cx="560387" cy="381000"/>
          </a:xfrm>
          <a:prstGeom prst="ellipse">
            <a:avLst/>
          </a:prstGeom>
          <a:noFill/>
          <a:ln w="9525" algn="ctr">
            <a:solidFill>
              <a:schemeClr val="tx1"/>
            </a:solidFill>
            <a:round/>
            <a:headEnd/>
            <a:tailEnd/>
          </a:ln>
        </p:spPr>
        <p:txBody>
          <a:bodyPr/>
          <a:lstStyle/>
          <a:p>
            <a:endParaRPr lang="en-US"/>
          </a:p>
        </p:txBody>
      </p:sp>
      <p:sp>
        <p:nvSpPr>
          <p:cNvPr id="13" name="Oval 12"/>
          <p:cNvSpPr>
            <a:spLocks noChangeArrowheads="1"/>
          </p:cNvSpPr>
          <p:nvPr/>
        </p:nvSpPr>
        <p:spPr bwMode="auto">
          <a:xfrm>
            <a:off x="4011613" y="4572000"/>
            <a:ext cx="560387" cy="381000"/>
          </a:xfrm>
          <a:prstGeom prst="ellipse">
            <a:avLst/>
          </a:prstGeom>
          <a:noFill/>
          <a:ln w="9525" algn="ctr">
            <a:solidFill>
              <a:schemeClr val="tx1"/>
            </a:solidFill>
            <a:round/>
            <a:headEnd/>
            <a:tailEnd/>
          </a:ln>
        </p:spPr>
        <p:txBody>
          <a:bodyPr/>
          <a:lstStyle/>
          <a:p>
            <a:endParaRPr lang="en-US"/>
          </a:p>
        </p:txBody>
      </p:sp>
      <p:grpSp>
        <p:nvGrpSpPr>
          <p:cNvPr id="14" name="Group 17"/>
          <p:cNvGrpSpPr>
            <a:grpSpLocks/>
          </p:cNvGrpSpPr>
          <p:nvPr/>
        </p:nvGrpSpPr>
        <p:grpSpPr bwMode="auto">
          <a:xfrm>
            <a:off x="4114800" y="4191000"/>
            <a:ext cx="304800" cy="304800"/>
            <a:chOff x="304800" y="4267200"/>
            <a:chExt cx="304800" cy="304800"/>
          </a:xfrm>
        </p:grpSpPr>
        <p:cxnSp>
          <p:nvCxnSpPr>
            <p:cNvPr id="15" name="Straight Connector 13"/>
            <p:cNvCxnSpPr>
              <a:cxnSpLocks noChangeShapeType="1"/>
            </p:cNvCxnSpPr>
            <p:nvPr/>
          </p:nvCxnSpPr>
          <p:spPr bwMode="auto">
            <a:xfrm rot="16200000" flipH="1">
              <a:off x="304800" y="4267200"/>
              <a:ext cx="304800" cy="304800"/>
            </a:xfrm>
            <a:prstGeom prst="line">
              <a:avLst/>
            </a:prstGeom>
            <a:noFill/>
            <a:ln w="9525" algn="ctr">
              <a:solidFill>
                <a:schemeClr val="tx1"/>
              </a:solidFill>
              <a:round/>
              <a:headEnd/>
              <a:tailEnd/>
            </a:ln>
          </p:spPr>
        </p:cxnSp>
        <p:cxnSp>
          <p:nvCxnSpPr>
            <p:cNvPr id="16" name="Straight Connector 16"/>
            <p:cNvCxnSpPr>
              <a:cxnSpLocks noChangeShapeType="1"/>
            </p:cNvCxnSpPr>
            <p:nvPr/>
          </p:nvCxnSpPr>
          <p:spPr bwMode="auto">
            <a:xfrm rot="10800000" flipH="1">
              <a:off x="304800" y="4267200"/>
              <a:ext cx="304800" cy="304800"/>
            </a:xfrm>
            <a:prstGeom prst="line">
              <a:avLst/>
            </a:prstGeom>
            <a:noFill/>
            <a:ln w="9525" algn="ctr">
              <a:solidFill>
                <a:schemeClr val="tx1"/>
              </a:solidFill>
              <a:round/>
              <a:headEnd/>
              <a:tailEnd/>
            </a:ln>
          </p:spPr>
        </p:cxnSp>
      </p:grpSp>
      <p:grpSp>
        <p:nvGrpSpPr>
          <p:cNvPr id="17" name="Group 18"/>
          <p:cNvGrpSpPr>
            <a:grpSpLocks/>
          </p:cNvGrpSpPr>
          <p:nvPr/>
        </p:nvGrpSpPr>
        <p:grpSpPr bwMode="auto">
          <a:xfrm>
            <a:off x="4114800" y="5562600"/>
            <a:ext cx="304800" cy="304800"/>
            <a:chOff x="304800" y="4267200"/>
            <a:chExt cx="304800" cy="304800"/>
          </a:xfrm>
        </p:grpSpPr>
        <p:cxnSp>
          <p:nvCxnSpPr>
            <p:cNvPr id="18" name="Straight Connector 19"/>
            <p:cNvCxnSpPr>
              <a:cxnSpLocks noChangeShapeType="1"/>
            </p:cNvCxnSpPr>
            <p:nvPr/>
          </p:nvCxnSpPr>
          <p:spPr bwMode="auto">
            <a:xfrm rot="16200000" flipH="1">
              <a:off x="304800" y="4267200"/>
              <a:ext cx="304800" cy="304800"/>
            </a:xfrm>
            <a:prstGeom prst="line">
              <a:avLst/>
            </a:prstGeom>
            <a:noFill/>
            <a:ln w="9525" algn="ctr">
              <a:solidFill>
                <a:schemeClr val="tx1"/>
              </a:solidFill>
              <a:round/>
              <a:headEnd/>
              <a:tailEnd/>
            </a:ln>
          </p:spPr>
        </p:cxnSp>
        <p:cxnSp>
          <p:nvCxnSpPr>
            <p:cNvPr id="19" name="Straight Connector 20"/>
            <p:cNvCxnSpPr>
              <a:cxnSpLocks noChangeShapeType="1"/>
            </p:cNvCxnSpPr>
            <p:nvPr/>
          </p:nvCxnSpPr>
          <p:spPr bwMode="auto">
            <a:xfrm rot="10800000" flipH="1">
              <a:off x="304800" y="4267200"/>
              <a:ext cx="304800" cy="304800"/>
            </a:xfrm>
            <a:prstGeom prst="line">
              <a:avLst/>
            </a:prstGeom>
            <a:noFill/>
            <a:ln w="9525" algn="ctr">
              <a:solidFill>
                <a:schemeClr val="tx1"/>
              </a:solidFill>
              <a:round/>
              <a:headEnd/>
              <a:tailEnd/>
            </a:ln>
          </p:spPr>
        </p:cxnSp>
      </p:grpSp>
      <p:cxnSp>
        <p:nvCxnSpPr>
          <p:cNvPr id="20" name="Straight Connector 19"/>
          <p:cNvCxnSpPr/>
          <p:nvPr/>
        </p:nvCxnSpPr>
        <p:spPr>
          <a:xfrm rot="5400000">
            <a:off x="1294606" y="2818606"/>
            <a:ext cx="762000" cy="1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3086894" y="6133306"/>
            <a:ext cx="533400" cy="1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2" grpId="0" animBg="1"/>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ChangeArrowheads="1"/>
          </p:cNvSpPr>
          <p:nvPr/>
        </p:nvSpPr>
        <p:spPr>
          <a:xfrm>
            <a:off x="152400" y="1447800"/>
            <a:ext cx="8534400" cy="3200400"/>
          </a:xfrm>
          <a:prstGeom prst="rect">
            <a:avLst/>
          </a:prstGeom>
          <a:noFill/>
        </p:spPr>
        <p:txBody>
          <a:bodyPr vert="horz" lIns="90488" tIns="44450" rIns="90488" bIns="44450">
            <a:normAutofit/>
          </a:bodyPr>
          <a:lstStyle/>
          <a:p>
            <a:pPr marL="365760" marR="0" lvl="0" indent="-256032" algn="l" defTabSz="914400" rtl="0" eaLnBrk="1" fontAlgn="auto" latinLnBrk="0" hangingPunct="1">
              <a:lnSpc>
                <a:spcPct val="90000"/>
              </a:lnSpc>
              <a:spcBef>
                <a:spcPct val="50000"/>
              </a:spcBef>
              <a:spcAft>
                <a:spcPts val="0"/>
              </a:spcAft>
              <a:buClr>
                <a:schemeClr val="accent1"/>
              </a:buClr>
              <a:buSzPct val="68000"/>
              <a:tabLst/>
              <a:defRPr/>
            </a:pPr>
            <a:r>
              <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4-1</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Sample Spaces and Probability</a:t>
            </a:r>
          </a:p>
          <a:p>
            <a:pPr marL="365760" marR="0" lvl="0" indent="-256032" algn="l" defTabSz="914400" rtl="0" eaLnBrk="1" fontAlgn="auto" latinLnBrk="0" hangingPunct="1">
              <a:lnSpc>
                <a:spcPct val="90000"/>
              </a:lnSpc>
              <a:spcBef>
                <a:spcPct val="50000"/>
              </a:spcBef>
              <a:spcAft>
                <a:spcPts val="0"/>
              </a:spcAft>
              <a:buClr>
                <a:schemeClr val="accent1"/>
              </a:buClr>
              <a:buSzPct val="68000"/>
              <a:tabLst/>
              <a:defRPr/>
            </a:pPr>
            <a:r>
              <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4-2</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Addition Rules for Probability</a:t>
            </a:r>
          </a:p>
          <a:p>
            <a:pPr marL="365760" marR="0" lvl="0" indent="-256032" algn="l" defTabSz="914400" rtl="0" eaLnBrk="1" fontAlgn="auto" latinLnBrk="0" hangingPunct="1">
              <a:lnSpc>
                <a:spcPct val="90000"/>
              </a:lnSpc>
              <a:spcBef>
                <a:spcPct val="50000"/>
              </a:spcBef>
              <a:spcAft>
                <a:spcPts val="0"/>
              </a:spcAft>
              <a:buClr>
                <a:schemeClr val="accent1"/>
              </a:buClr>
              <a:buSzPct val="68000"/>
              <a:tabLst/>
              <a:defRPr/>
            </a:pPr>
            <a:r>
              <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4-3</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Multiplication Rules &amp; Conditional</a:t>
            </a:r>
            <a:r>
              <a:rPr kumimoji="0" lang="en-US" sz="28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Probability</a:t>
            </a:r>
          </a:p>
          <a:p>
            <a:pPr marL="365760" marR="0" lvl="0" indent="-256032" algn="l" defTabSz="914400" rtl="0" eaLnBrk="1" fontAlgn="auto" latinLnBrk="0" hangingPunct="1">
              <a:lnSpc>
                <a:spcPct val="90000"/>
              </a:lnSpc>
              <a:spcBef>
                <a:spcPct val="50000"/>
              </a:spcBef>
              <a:spcAft>
                <a:spcPts val="0"/>
              </a:spcAft>
              <a:buClr>
                <a:schemeClr val="accent1"/>
              </a:buClr>
              <a:buSzPct val="68000"/>
              <a:tabLst/>
              <a:defRPr/>
            </a:pPr>
            <a:r>
              <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4-4</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Counting Rules</a:t>
            </a:r>
          </a:p>
          <a:p>
            <a:pPr marL="365760" marR="0" lvl="0" indent="-256032" algn="l" defTabSz="914400" rtl="0" eaLnBrk="1" fontAlgn="auto" latinLnBrk="0" hangingPunct="1">
              <a:lnSpc>
                <a:spcPct val="90000"/>
              </a:lnSpc>
              <a:spcBef>
                <a:spcPct val="50000"/>
              </a:spcBef>
              <a:spcAft>
                <a:spcPts val="0"/>
              </a:spcAft>
              <a:buClr>
                <a:schemeClr val="accent1"/>
              </a:buClr>
              <a:buSzPct val="68000"/>
              <a:tabLst/>
              <a:defRPr/>
            </a:pPr>
            <a:r>
              <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4-5</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Probability and Counting Rules</a:t>
            </a:r>
          </a:p>
        </p:txBody>
      </p:sp>
      <p:sp>
        <p:nvSpPr>
          <p:cNvPr id="5" name="Rectangle 4"/>
          <p:cNvSpPr/>
          <p:nvPr/>
        </p:nvSpPr>
        <p:spPr>
          <a:xfrm>
            <a:off x="2514600" y="152400"/>
            <a:ext cx="3388492" cy="769441"/>
          </a:xfrm>
          <a:prstGeom prst="rect">
            <a:avLst/>
          </a:prstGeom>
        </p:spPr>
        <p:txBody>
          <a:bodyPr wrap="none">
            <a:spAutoFit/>
          </a:bodyPr>
          <a:lstStyle/>
          <a:p>
            <a:r>
              <a:rPr lang="en-US" sz="4400" b="1" u="sng" dirty="0">
                <a:solidFill>
                  <a:srgbClr val="00B050"/>
                </a:solidFill>
                <a:latin typeface="Times New Roman" pitchFamily="18" charset="0"/>
                <a:cs typeface="Times New Roman" pitchFamily="18" charset="0"/>
              </a:rPr>
              <a:t> Introduction</a:t>
            </a:r>
            <a:endParaRPr lang="en-US" sz="4400" b="1" u="sng" dirty="0">
              <a:solidFill>
                <a:srgbClr val="00B050"/>
              </a:solidFill>
            </a:endParaRPr>
          </a:p>
        </p:txBody>
      </p:sp>
      <p:sp>
        <p:nvSpPr>
          <p:cNvPr id="7" name="Rectangle 6"/>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533400"/>
            <a:ext cx="7696200" cy="523220"/>
          </a:xfrm>
          <a:prstGeom prst="rect">
            <a:avLst/>
          </a:prstGeom>
        </p:spPr>
        <p:txBody>
          <a:bodyPr wrap="square">
            <a:spAutoFit/>
          </a:bodyPr>
          <a:lstStyle/>
          <a:p>
            <a:pPr lvl="1">
              <a:defRPr/>
            </a:pPr>
            <a:r>
              <a:rPr lang="en-US" sz="2800" dirty="0">
                <a:solidFill>
                  <a:srgbClr val="FF0000"/>
                </a:solidFill>
                <a:latin typeface="Times New Roman" pitchFamily="18" charset="0"/>
                <a:cs typeface="Times New Roman" pitchFamily="18" charset="0"/>
              </a:rPr>
              <a:t>d. A person does not have type AB blood.</a:t>
            </a:r>
          </a:p>
        </p:txBody>
      </p:sp>
      <p:graphicFrame>
        <p:nvGraphicFramePr>
          <p:cNvPr id="5" name="Table 4"/>
          <p:cNvGraphicFramePr>
            <a:graphicFrameLocks noGrp="1"/>
          </p:cNvGraphicFramePr>
          <p:nvPr/>
        </p:nvGraphicFramePr>
        <p:xfrm>
          <a:off x="1066800" y="1590020"/>
          <a:ext cx="2743200" cy="2743200"/>
        </p:xfrm>
        <a:graphic>
          <a:graphicData uri="http://schemas.openxmlformats.org/drawingml/2006/table">
            <a:tbl>
              <a:tblPr firstRow="1" bandRow="1">
                <a:tableStyleId>{F5AB1C69-6EDB-4FF4-983F-18BD219EF322}</a:tableStyleId>
              </a:tblPr>
              <a:tblGrid>
                <a:gridCol w="990600"/>
                <a:gridCol w="1752600"/>
              </a:tblGrid>
              <a:tr h="370840">
                <a:tc>
                  <a:txBody>
                    <a:bodyPr/>
                    <a:lstStyle/>
                    <a:p>
                      <a:pPr algn="ctr"/>
                      <a:r>
                        <a:rPr lang="en-US" sz="2400" dirty="0" smtClean="0">
                          <a:solidFill>
                            <a:schemeClr val="tx1"/>
                          </a:solidFill>
                          <a:latin typeface="Times New Roman" pitchFamily="18" charset="0"/>
                          <a:cs typeface="Times New Roman" pitchFamily="18" charset="0"/>
                        </a:rPr>
                        <a:t>Type</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2400" dirty="0" smtClean="0">
                          <a:solidFill>
                            <a:schemeClr val="tx1"/>
                          </a:solidFill>
                          <a:latin typeface="Times New Roman" pitchFamily="18" charset="0"/>
                          <a:cs typeface="Times New Roman" pitchFamily="18" charset="0"/>
                        </a:rPr>
                        <a:t>Frequency</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370840">
                <a:tc>
                  <a:txBody>
                    <a:bodyPr/>
                    <a:lstStyle/>
                    <a:p>
                      <a:pPr algn="ctr"/>
                      <a:r>
                        <a:rPr lang="en-US" sz="2400" dirty="0" smtClean="0">
                          <a:solidFill>
                            <a:schemeClr val="tx1"/>
                          </a:solidFill>
                          <a:latin typeface="Times New Roman" pitchFamily="18" charset="0"/>
                          <a:cs typeface="Times New Roman" pitchFamily="18" charset="0"/>
                        </a:rPr>
                        <a:t>A</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solidFill>
                            <a:schemeClr val="tx1"/>
                          </a:solidFill>
                          <a:latin typeface="Times New Roman" pitchFamily="18" charset="0"/>
                          <a:cs typeface="Times New Roman" pitchFamily="18" charset="0"/>
                        </a:rPr>
                        <a:t>22</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US" sz="2400" dirty="0" smtClean="0">
                          <a:solidFill>
                            <a:schemeClr val="tx1"/>
                          </a:solidFill>
                          <a:latin typeface="Times New Roman" pitchFamily="18" charset="0"/>
                          <a:cs typeface="Times New Roman" pitchFamily="18" charset="0"/>
                        </a:rPr>
                        <a:t>B</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solidFill>
                            <a:schemeClr val="tx1"/>
                          </a:solidFill>
                          <a:latin typeface="Times New Roman" pitchFamily="18" charset="0"/>
                          <a:cs typeface="Times New Roman" pitchFamily="18" charset="0"/>
                        </a:rPr>
                        <a:t>5</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US" sz="2400" dirty="0" smtClean="0">
                          <a:solidFill>
                            <a:schemeClr val="tx1"/>
                          </a:solidFill>
                          <a:latin typeface="Times New Roman" pitchFamily="18" charset="0"/>
                          <a:cs typeface="Times New Roman" pitchFamily="18" charset="0"/>
                        </a:rPr>
                        <a:t>AB</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sz="2400" dirty="0" smtClean="0">
                          <a:solidFill>
                            <a:schemeClr val="tx1"/>
                          </a:solidFill>
                          <a:latin typeface="Times New Roman" pitchFamily="18" charset="0"/>
                          <a:cs typeface="Times New Roman" pitchFamily="18" charset="0"/>
                        </a:rPr>
                        <a:t>2</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370840">
                <a:tc>
                  <a:txBody>
                    <a:bodyPr/>
                    <a:lstStyle/>
                    <a:p>
                      <a:pPr algn="ctr"/>
                      <a:r>
                        <a:rPr lang="en-US" sz="2400" dirty="0" smtClean="0">
                          <a:solidFill>
                            <a:schemeClr val="tx1"/>
                          </a:solidFill>
                          <a:latin typeface="Times New Roman" pitchFamily="18" charset="0"/>
                          <a:cs typeface="Times New Roman" pitchFamily="18" charset="0"/>
                        </a:rPr>
                        <a:t>O</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solidFill>
                            <a:schemeClr val="tx1"/>
                          </a:solidFill>
                          <a:latin typeface="Times New Roman" pitchFamily="18" charset="0"/>
                          <a:cs typeface="Times New Roman" pitchFamily="18" charset="0"/>
                        </a:rPr>
                        <a:t>21</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gridSpan="2">
                  <a:txBody>
                    <a:bodyPr/>
                    <a:lstStyle/>
                    <a:p>
                      <a:pPr algn="l"/>
                      <a:r>
                        <a:rPr lang="en-US" sz="2400" baseline="0" dirty="0" smtClean="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Total</a:t>
                      </a:r>
                      <a:r>
                        <a:rPr lang="en-US" sz="2400" baseline="0" dirty="0" smtClean="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50</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US" sz="2400" dirty="0">
                        <a:solidFill>
                          <a:schemeClr val="tx1"/>
                        </a:solidFill>
                      </a:endParaRPr>
                    </a:p>
                  </a:txBody>
                  <a:tcPr/>
                </a:tc>
              </a:tr>
            </a:tbl>
          </a:graphicData>
        </a:graphic>
      </p:graphicFrame>
      <p:graphicFrame>
        <p:nvGraphicFramePr>
          <p:cNvPr id="6" name="Object 4"/>
          <p:cNvGraphicFramePr>
            <a:graphicFrameLocks noChangeAspect="1"/>
          </p:cNvGraphicFramePr>
          <p:nvPr/>
        </p:nvGraphicFramePr>
        <p:xfrm>
          <a:off x="4630737" y="1950382"/>
          <a:ext cx="2836863" cy="2230438"/>
        </p:xfrm>
        <a:graphic>
          <a:graphicData uri="http://schemas.openxmlformats.org/presentationml/2006/ole">
            <p:oleObj spid="_x0000_s6146" name="Equation" r:id="rId3" imgW="1244520" imgH="977760" progId="">
              <p:embed/>
            </p:oleObj>
          </a:graphicData>
        </a:graphic>
      </p:graphicFrame>
      <p:sp>
        <p:nvSpPr>
          <p:cNvPr id="7" name="Oval 6"/>
          <p:cNvSpPr>
            <a:spLocks noChangeArrowheads="1"/>
          </p:cNvSpPr>
          <p:nvPr/>
        </p:nvSpPr>
        <p:spPr bwMode="auto">
          <a:xfrm>
            <a:off x="2640013" y="2993370"/>
            <a:ext cx="560387" cy="381000"/>
          </a:xfrm>
          <a:prstGeom prst="ellipse">
            <a:avLst/>
          </a:prstGeom>
          <a:noFill/>
          <a:ln w="9525" algn="ctr">
            <a:solidFill>
              <a:schemeClr val="tx1"/>
            </a:solidFill>
            <a:round/>
            <a:headEnd/>
            <a:tailEnd/>
          </a:ln>
        </p:spPr>
        <p:txBody>
          <a:bodyPr/>
          <a:lstStyle/>
          <a:p>
            <a:endParaRPr lang="en-US"/>
          </a:p>
        </p:txBody>
      </p:sp>
      <p:sp>
        <p:nvSpPr>
          <p:cNvPr id="9" name="Rectangle 8"/>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13172" y="228600"/>
            <a:ext cx="5165517" cy="707886"/>
          </a:xfrm>
          <a:prstGeom prst="rect">
            <a:avLst/>
          </a:prstGeom>
        </p:spPr>
        <p:txBody>
          <a:bodyPr wrap="none">
            <a:spAutoFit/>
          </a:bodyPr>
          <a:lstStyle/>
          <a:p>
            <a:r>
              <a:rPr lang="en-US" sz="4000" b="1" dirty="0" smtClean="0">
                <a:solidFill>
                  <a:srgbClr val="FF0000"/>
                </a:solidFill>
                <a:effectLst>
                  <a:outerShdw blurRad="38100" dist="38100" dir="2700000" algn="tl">
                    <a:srgbClr val="C0C0C0"/>
                  </a:outerShdw>
                </a:effectLst>
                <a:latin typeface="Times New Roman" pitchFamily="18" charset="0"/>
                <a:cs typeface="Times New Roman" pitchFamily="18" charset="0"/>
              </a:rPr>
              <a:t>Subjective probability</a:t>
            </a:r>
            <a:r>
              <a:rPr lang="en-US" sz="4000" dirty="0" smtClean="0">
                <a:solidFill>
                  <a:srgbClr val="FF0000"/>
                </a:solidFill>
                <a:latin typeface="Times New Roman" pitchFamily="18" charset="0"/>
                <a:cs typeface="Times New Roman" pitchFamily="18" charset="0"/>
              </a:rPr>
              <a:t> </a:t>
            </a:r>
            <a:endParaRPr lang="en-US" sz="4000" dirty="0">
              <a:solidFill>
                <a:srgbClr val="FF0000"/>
              </a:solidFill>
              <a:latin typeface="Times New Roman" pitchFamily="18" charset="0"/>
              <a:cs typeface="Times New Roman" pitchFamily="18" charset="0"/>
            </a:endParaRPr>
          </a:p>
        </p:txBody>
      </p:sp>
      <p:sp>
        <p:nvSpPr>
          <p:cNvPr id="5" name="Rectangle 4"/>
          <p:cNvSpPr/>
          <p:nvPr/>
        </p:nvSpPr>
        <p:spPr>
          <a:xfrm>
            <a:off x="2057400" y="152400"/>
            <a:ext cx="5105400" cy="8382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6" name="Rectangle 3"/>
          <p:cNvSpPr txBox="1">
            <a:spLocks noChangeArrowheads="1"/>
          </p:cNvSpPr>
          <p:nvPr/>
        </p:nvSpPr>
        <p:spPr>
          <a:xfrm>
            <a:off x="76200" y="1143000"/>
            <a:ext cx="8991600" cy="3581400"/>
          </a:xfrm>
          <a:prstGeom prst="rect">
            <a:avLst/>
          </a:prstGeom>
        </p:spPr>
        <p:txBody>
          <a:bodyPr vert="horz">
            <a:normAutofit/>
          </a:bodyPr>
          <a:lstStyle/>
          <a:p>
            <a:pPr marL="0" marR="0" lvl="0" indent="0" algn="l" defTabSz="914400" rtl="0" eaLnBrk="1" fontAlgn="auto" latinLnBrk="0" hangingPunct="1">
              <a:lnSpc>
                <a:spcPct val="90000"/>
              </a:lnSpc>
              <a:spcBef>
                <a:spcPts val="400"/>
              </a:spcBef>
              <a:spcAft>
                <a:spcPts val="0"/>
              </a:spcAft>
              <a:buClr>
                <a:schemeClr val="accent1"/>
              </a:buClr>
              <a:buSzPct val="68000"/>
              <a:buFont typeface="Wingdings" pitchFamily="2" charset="2"/>
              <a:buNone/>
              <a:tabLst/>
              <a:defRPr/>
            </a:pPr>
            <a:r>
              <a:rPr kumimoji="0" lang="en-US" sz="2800" b="1" i="0" u="sng" strike="noStrike" kern="1200" cap="none" spc="0" normalizeH="0" baseline="0" noProof="0" dirty="0" smtClean="0">
                <a:ln>
                  <a:noFill/>
                </a:ln>
                <a:solidFill>
                  <a:srgbClr val="0070C0"/>
                </a:solidFill>
                <a:uLnTx/>
                <a:uFillTx/>
                <a:latin typeface="Times New Roman" pitchFamily="18" charset="0"/>
                <a:cs typeface="Times New Roman" pitchFamily="18" charset="0"/>
              </a:rPr>
              <a:t>Subjective probability </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uses a probability value based on an educated guess or estimate, employing opinions and inexact information.</a:t>
            </a:r>
          </a:p>
          <a:p>
            <a:pPr marL="0" marR="0" lvl="0" indent="0" algn="l" defTabSz="914400" rtl="0" eaLnBrk="1" fontAlgn="auto" latinLnBrk="0" hangingPunct="1">
              <a:lnSpc>
                <a:spcPct val="9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9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90000"/>
              </a:lnSpc>
              <a:spcBef>
                <a:spcPts val="400"/>
              </a:spcBef>
              <a:spcAft>
                <a:spcPts val="0"/>
              </a:spcAft>
              <a:buClr>
                <a:schemeClr val="accent1"/>
              </a:buClr>
              <a:buSzPct val="68000"/>
              <a:buFont typeface="Wingdings" pitchFamily="2" charset="2"/>
              <a:buNone/>
              <a:tabLst/>
              <a:defRPr/>
            </a:pPr>
            <a:r>
              <a:rPr kumimoji="0" lang="en-US" sz="2800" b="1" i="0" u="none" strike="noStrike" kern="1200" cap="none" spc="0" normalizeH="0" baseline="0" noProof="0" dirty="0" smtClean="0">
                <a:ln>
                  <a:noFill/>
                </a:ln>
                <a:solidFill>
                  <a:srgbClr val="00B050"/>
                </a:solidFill>
                <a:effectLst/>
                <a:uLnTx/>
                <a:uFillTx/>
                <a:latin typeface="Times New Roman" pitchFamily="18" charset="0"/>
                <a:cs typeface="Times New Roman" pitchFamily="18" charset="0"/>
              </a:rPr>
              <a:t>Examples:</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weather forecasting, predicting outcomes of sporting events</a:t>
            </a:r>
          </a:p>
        </p:txBody>
      </p:sp>
      <p:sp>
        <p:nvSpPr>
          <p:cNvPr id="8" name="Rectangle 7"/>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26"/>
          <p:cNvSpPr>
            <a:spLocks noGrp="1" noChangeArrowheads="1"/>
          </p:cNvSpPr>
          <p:nvPr>
            <p:ph type="title"/>
          </p:nvPr>
        </p:nvSpPr>
        <p:spPr>
          <a:xfrm>
            <a:off x="2971800" y="-152400"/>
            <a:ext cx="3276600" cy="685800"/>
          </a:xfrm>
        </p:spPr>
        <p:txBody>
          <a:bodyPr>
            <a:normAutofit/>
          </a:bodyPr>
          <a:lstStyle/>
          <a:p>
            <a:r>
              <a:rPr lang="en-US" dirty="0">
                <a:solidFill>
                  <a:srgbClr val="00B050"/>
                </a:solidFill>
                <a:effectLst/>
                <a:latin typeface="Times New Roman" pitchFamily="18" charset="0"/>
                <a:cs typeface="Times New Roman" pitchFamily="18" charset="0"/>
              </a:rPr>
              <a:t>Questions ???</a:t>
            </a:r>
          </a:p>
        </p:txBody>
      </p:sp>
      <p:pic>
        <p:nvPicPr>
          <p:cNvPr id="5" name="Picture 1028" descr="c:\Program Files\Common Files\Microsoft Shared\Clipart\cagcat50\BD00028_.WMF"/>
          <p:cNvPicPr>
            <a:picLocks noChangeAspect="1" noChangeArrowheads="1"/>
          </p:cNvPicPr>
          <p:nvPr/>
        </p:nvPicPr>
        <p:blipFill>
          <a:blip r:embed="rId2"/>
          <a:srcRect/>
          <a:stretch>
            <a:fillRect/>
          </a:stretch>
        </p:blipFill>
        <p:spPr bwMode="auto">
          <a:xfrm>
            <a:off x="7924800" y="76201"/>
            <a:ext cx="1166742" cy="1142999"/>
          </a:xfrm>
          <a:prstGeom prst="rect">
            <a:avLst/>
          </a:prstGeom>
          <a:noFill/>
        </p:spPr>
      </p:pic>
      <p:sp>
        <p:nvSpPr>
          <p:cNvPr id="9" name="Rectangle 8"/>
          <p:cNvSpPr/>
          <p:nvPr/>
        </p:nvSpPr>
        <p:spPr>
          <a:xfrm>
            <a:off x="0" y="685800"/>
            <a:ext cx="8763000" cy="2092881"/>
          </a:xfrm>
          <a:prstGeom prst="rect">
            <a:avLst/>
          </a:prstGeom>
        </p:spPr>
        <p:txBody>
          <a:bodyPr wrap="square">
            <a:spAutoFit/>
          </a:bodyPr>
          <a:lstStyle/>
          <a:p>
            <a:pPr>
              <a:spcBef>
                <a:spcPts val="400"/>
              </a:spcBef>
              <a:buClr>
                <a:schemeClr val="accent1"/>
              </a:buClr>
              <a:buSzPct val="68000"/>
              <a:defRPr/>
            </a:pPr>
            <a:r>
              <a:rPr lang="en-US" sz="2400" dirty="0" smtClean="0">
                <a:solidFill>
                  <a:srgbClr val="FF0000"/>
                </a:solidFill>
                <a:latin typeface="Times New Roman" pitchFamily="18" charset="0"/>
                <a:cs typeface="Times New Roman" pitchFamily="18" charset="0"/>
              </a:rPr>
              <a:t>1- a jellybean is chosen at random from a jar containing </a:t>
            </a:r>
            <a:r>
              <a:rPr lang="en-US" sz="2400" dirty="0" smtClean="0">
                <a:solidFill>
                  <a:srgbClr val="00B050"/>
                </a:solidFill>
                <a:latin typeface="Times New Roman" pitchFamily="18" charset="0"/>
                <a:cs typeface="Times New Roman" pitchFamily="18" charset="0"/>
              </a:rPr>
              <a:t>5 </a:t>
            </a:r>
            <a:r>
              <a:rPr lang="en-US" sz="2400" dirty="0" smtClean="0">
                <a:solidFill>
                  <a:srgbClr val="FF0000"/>
                </a:solidFill>
                <a:latin typeface="Times New Roman" pitchFamily="18" charset="0"/>
                <a:cs typeface="Times New Roman" pitchFamily="18" charset="0"/>
              </a:rPr>
              <a:t>black , </a:t>
            </a:r>
            <a:r>
              <a:rPr lang="en-US" sz="2400" dirty="0" smtClean="0">
                <a:solidFill>
                  <a:srgbClr val="00B050"/>
                </a:solidFill>
                <a:latin typeface="Times New Roman" pitchFamily="18" charset="0"/>
                <a:cs typeface="Times New Roman" pitchFamily="18" charset="0"/>
              </a:rPr>
              <a:t>8</a:t>
            </a:r>
            <a:r>
              <a:rPr lang="en-US" sz="2400" dirty="0" smtClean="0">
                <a:solidFill>
                  <a:srgbClr val="FF0000"/>
                </a:solidFill>
                <a:latin typeface="Times New Roman" pitchFamily="18" charset="0"/>
                <a:cs typeface="Times New Roman" pitchFamily="18" charset="0"/>
              </a:rPr>
              <a:t> red and </a:t>
            </a:r>
            <a:r>
              <a:rPr lang="en-US" sz="2400" dirty="0" smtClean="0">
                <a:solidFill>
                  <a:srgbClr val="00B050"/>
                </a:solidFill>
                <a:latin typeface="Times New Roman" pitchFamily="18" charset="0"/>
                <a:cs typeface="Times New Roman" pitchFamily="18" charset="0"/>
              </a:rPr>
              <a:t>7</a:t>
            </a:r>
            <a:r>
              <a:rPr lang="en-US" sz="2400" dirty="0" smtClean="0">
                <a:solidFill>
                  <a:srgbClr val="FF0000"/>
                </a:solidFill>
                <a:latin typeface="Times New Roman" pitchFamily="18" charset="0"/>
                <a:cs typeface="Times New Roman" pitchFamily="18" charset="0"/>
              </a:rPr>
              <a:t> yellow jellybeans . Find the probability that it is :</a:t>
            </a:r>
          </a:p>
          <a:p>
            <a:pPr marL="457200" indent="-457200">
              <a:spcBef>
                <a:spcPts val="400"/>
              </a:spcBef>
              <a:buClr>
                <a:schemeClr val="accent1"/>
              </a:buClr>
              <a:buSzPct val="68000"/>
              <a:defRPr/>
            </a:pPr>
            <a:r>
              <a:rPr lang="en-US" sz="2400" dirty="0" smtClean="0">
                <a:latin typeface="Times New Roman" pitchFamily="18" charset="0"/>
                <a:cs typeface="Times New Roman" pitchFamily="18" charset="0"/>
              </a:rPr>
              <a:t>a) red </a:t>
            </a:r>
          </a:p>
          <a:p>
            <a:pPr marL="457200" indent="-457200">
              <a:spcBef>
                <a:spcPts val="400"/>
              </a:spcBef>
              <a:buClr>
                <a:schemeClr val="accent1"/>
              </a:buClr>
              <a:buSzPct val="68000"/>
              <a:defRPr/>
            </a:pPr>
            <a:r>
              <a:rPr lang="en-US" sz="2400" dirty="0" smtClean="0">
                <a:latin typeface="Times New Roman" pitchFamily="18" charset="0"/>
                <a:cs typeface="Times New Roman" pitchFamily="18" charset="0"/>
              </a:rPr>
              <a:t>b) yellow</a:t>
            </a:r>
          </a:p>
          <a:p>
            <a:pPr marL="457200" indent="-457200">
              <a:spcBef>
                <a:spcPts val="400"/>
              </a:spcBef>
              <a:buClr>
                <a:schemeClr val="accent1"/>
              </a:buClr>
              <a:buSzPct val="68000"/>
              <a:defRPr/>
            </a:pPr>
            <a:r>
              <a:rPr lang="en-US" sz="2400" dirty="0" smtClean="0">
                <a:latin typeface="Times New Roman" pitchFamily="18" charset="0"/>
                <a:cs typeface="Times New Roman" pitchFamily="18" charset="0"/>
              </a:rPr>
              <a:t>c) not black   </a:t>
            </a:r>
          </a:p>
        </p:txBody>
      </p:sp>
      <p:sp>
        <p:nvSpPr>
          <p:cNvPr id="10" name="Rectangle 9"/>
          <p:cNvSpPr/>
          <p:nvPr/>
        </p:nvSpPr>
        <p:spPr>
          <a:xfrm>
            <a:off x="0" y="2979003"/>
            <a:ext cx="8915400" cy="830997"/>
          </a:xfrm>
          <a:prstGeom prst="rect">
            <a:avLst/>
          </a:prstGeom>
        </p:spPr>
        <p:txBody>
          <a:bodyPr wrap="square">
            <a:spAutoFit/>
          </a:bodyPr>
          <a:lstStyle/>
          <a:p>
            <a:pPr>
              <a:spcBef>
                <a:spcPts val="400"/>
              </a:spcBef>
              <a:buClr>
                <a:schemeClr val="accent1"/>
              </a:buClr>
              <a:buSzPct val="68000"/>
              <a:defRPr/>
            </a:pPr>
            <a:r>
              <a:rPr lang="en-US" sz="2400" dirty="0" smtClean="0">
                <a:solidFill>
                  <a:srgbClr val="FF0000"/>
                </a:solidFill>
                <a:latin typeface="Times New Roman" pitchFamily="18" charset="0"/>
                <a:cs typeface="Times New Roman" pitchFamily="18" charset="0"/>
              </a:rPr>
              <a:t>2- If  A ,B and C three events , the probability of  the events A and B is </a:t>
            </a:r>
            <a:r>
              <a:rPr lang="en-US" sz="2400" dirty="0" smtClean="0">
                <a:solidFill>
                  <a:srgbClr val="00B050"/>
                </a:solidFill>
                <a:latin typeface="Times New Roman" pitchFamily="18" charset="0"/>
                <a:cs typeface="Times New Roman" pitchFamily="18" charset="0"/>
              </a:rPr>
              <a:t>P(A)= 0.40 </a:t>
            </a:r>
            <a:r>
              <a:rPr lang="en-US" sz="2400" dirty="0" smtClean="0">
                <a:solidFill>
                  <a:srgbClr val="FF0000"/>
                </a:solidFill>
                <a:latin typeface="Times New Roman" pitchFamily="18" charset="0"/>
                <a:cs typeface="Times New Roman" pitchFamily="18" charset="0"/>
              </a:rPr>
              <a:t>, </a:t>
            </a:r>
            <a:r>
              <a:rPr lang="en-US" sz="2400" dirty="0" smtClean="0">
                <a:solidFill>
                  <a:srgbClr val="00B050"/>
                </a:solidFill>
                <a:latin typeface="Times New Roman" pitchFamily="18" charset="0"/>
                <a:cs typeface="Times New Roman" pitchFamily="18" charset="0"/>
              </a:rPr>
              <a:t>P(B)= 0.37  </a:t>
            </a:r>
            <a:r>
              <a:rPr lang="en-US" sz="2400" dirty="0" smtClean="0">
                <a:solidFill>
                  <a:srgbClr val="FF0000"/>
                </a:solidFill>
                <a:latin typeface="Times New Roman" pitchFamily="18" charset="0"/>
                <a:cs typeface="Times New Roman" pitchFamily="18" charset="0"/>
              </a:rPr>
              <a:t>.Find P(C) ?</a:t>
            </a:r>
          </a:p>
        </p:txBody>
      </p:sp>
      <p:sp>
        <p:nvSpPr>
          <p:cNvPr id="6" name="Rectangle 5"/>
          <p:cNvSpPr/>
          <p:nvPr/>
        </p:nvSpPr>
        <p:spPr>
          <a:xfrm>
            <a:off x="152400" y="4114800"/>
            <a:ext cx="8686800" cy="2308324"/>
          </a:xfrm>
          <a:prstGeom prst="rect">
            <a:avLst/>
          </a:prstGeom>
        </p:spPr>
        <p:txBody>
          <a:bodyPr wrap="square">
            <a:spAutoFit/>
          </a:bodyPr>
          <a:lstStyle/>
          <a:p>
            <a:r>
              <a:rPr lang="en-US" sz="2400" dirty="0" smtClean="0">
                <a:solidFill>
                  <a:srgbClr val="FF0000"/>
                </a:solidFill>
                <a:latin typeface="Times New Roman" pitchFamily="18" charset="0"/>
                <a:cs typeface="Times New Roman" pitchFamily="18" charset="0"/>
              </a:rPr>
              <a:t>3- A </a:t>
            </a:r>
            <a:r>
              <a:rPr lang="en-US" sz="2400" dirty="0" smtClean="0">
                <a:solidFill>
                  <a:srgbClr val="FF0000"/>
                </a:solidFill>
                <a:latin typeface="Times New Roman" pitchFamily="18" charset="0"/>
                <a:cs typeface="Times New Roman" pitchFamily="18" charset="0"/>
              </a:rPr>
              <a:t>probability experiment is conducted. Which of these </a:t>
            </a:r>
            <a:r>
              <a:rPr lang="en-US" sz="2400" b="1" dirty="0" smtClean="0">
                <a:solidFill>
                  <a:srgbClr val="FF0000"/>
                </a:solidFill>
                <a:latin typeface="Times New Roman" pitchFamily="18" charset="0"/>
                <a:cs typeface="Times New Roman" pitchFamily="18" charset="0"/>
              </a:rPr>
              <a:t>cannot be considered </a:t>
            </a:r>
            <a:r>
              <a:rPr lang="en-US" sz="2400" b="1" dirty="0" smtClean="0">
                <a:solidFill>
                  <a:srgbClr val="FF0000"/>
                </a:solidFill>
                <a:latin typeface="Times New Roman" pitchFamily="18" charset="0"/>
                <a:cs typeface="Times New Roman" pitchFamily="18" charset="0"/>
              </a:rPr>
              <a:t>a </a:t>
            </a:r>
            <a:r>
              <a:rPr lang="en-US" sz="2400" dirty="0" smtClean="0">
                <a:solidFill>
                  <a:srgbClr val="FF0000"/>
                </a:solidFill>
                <a:latin typeface="Times New Roman" pitchFamily="18" charset="0"/>
                <a:cs typeface="Times New Roman" pitchFamily="18" charset="0"/>
              </a:rPr>
              <a:t>probability </a:t>
            </a:r>
            <a:r>
              <a:rPr lang="en-US" sz="2400" dirty="0" smtClean="0">
                <a:solidFill>
                  <a:srgbClr val="FF0000"/>
                </a:solidFill>
                <a:latin typeface="Times New Roman" pitchFamily="18" charset="0"/>
                <a:cs typeface="Times New Roman" pitchFamily="18" charset="0"/>
              </a:rPr>
              <a:t>of an event?</a:t>
            </a:r>
          </a:p>
          <a:p>
            <a:pPr marL="457200" indent="-457200">
              <a:buFont typeface="+mj-lt"/>
              <a:buAutoNum type="alphaLcParenR"/>
            </a:pPr>
            <a:r>
              <a:rPr lang="en-US" sz="2400" dirty="0" smtClean="0">
                <a:latin typeface="Times New Roman" pitchFamily="18" charset="0"/>
                <a:cs typeface="Times New Roman" pitchFamily="18" charset="0"/>
              </a:rPr>
              <a:t>0.75</a:t>
            </a:r>
            <a:endParaRPr lang="en-US" sz="2400" dirty="0" smtClean="0">
              <a:latin typeface="Times New Roman" pitchFamily="18" charset="0"/>
              <a:cs typeface="Times New Roman" pitchFamily="18" charset="0"/>
            </a:endParaRPr>
          </a:p>
          <a:p>
            <a:pPr marL="457200" indent="-457200">
              <a:buFont typeface="+mj-lt"/>
              <a:buAutoNum type="alphaLcParenR"/>
            </a:pPr>
            <a:r>
              <a:rPr lang="en-US" sz="2400" dirty="0" smtClean="0">
                <a:latin typeface="Times New Roman" pitchFamily="18" charset="0"/>
                <a:cs typeface="Times New Roman" pitchFamily="18" charset="0"/>
              </a:rPr>
              <a:t>0</a:t>
            </a:r>
            <a:endParaRPr lang="en-US" sz="2400" dirty="0" smtClean="0">
              <a:latin typeface="Times New Roman" pitchFamily="18" charset="0"/>
              <a:cs typeface="Times New Roman" pitchFamily="18" charset="0"/>
            </a:endParaRPr>
          </a:p>
          <a:p>
            <a:pPr marL="457200" indent="-457200">
              <a:buFont typeface="+mj-lt"/>
              <a:buAutoNum type="alphaLcParenR"/>
            </a:pPr>
            <a:r>
              <a:rPr lang="en-US"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1</a:t>
            </a:r>
          </a:p>
          <a:p>
            <a:pPr marL="457200" indent="-457200">
              <a:buFont typeface="+mj-lt"/>
              <a:buAutoNum type="alphaLcParenR"/>
            </a:pPr>
            <a:r>
              <a:rPr lang="en-US" sz="2400" dirty="0" smtClean="0">
                <a:latin typeface="Times New Roman" pitchFamily="18" charset="0"/>
                <a:cs typeface="Times New Roman" pitchFamily="18" charset="0"/>
              </a:rPr>
              <a:t>-0.25</a:t>
            </a:r>
            <a:endParaRPr lang="en-US" sz="24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 y="300335"/>
            <a:ext cx="8458200" cy="882293"/>
          </a:xfrm>
          <a:prstGeom prst="rect">
            <a:avLst/>
          </a:prstGeom>
        </p:spPr>
        <p:txBody>
          <a:bodyPr wrap="square">
            <a:spAutoFit/>
          </a:bodyPr>
          <a:lstStyle/>
          <a:p>
            <a:pPr>
              <a:spcBef>
                <a:spcPts val="400"/>
              </a:spcBef>
              <a:buClr>
                <a:schemeClr val="accent1"/>
              </a:buClr>
              <a:buSzPct val="68000"/>
              <a:defRPr/>
            </a:pPr>
            <a:r>
              <a:rPr lang="en-US" sz="2400" dirty="0" smtClean="0">
                <a:solidFill>
                  <a:srgbClr val="FF0000"/>
                </a:solidFill>
                <a:latin typeface="Times New Roman" pitchFamily="18" charset="0"/>
                <a:cs typeface="Times New Roman" pitchFamily="18" charset="0"/>
              </a:rPr>
              <a:t>4</a:t>
            </a:r>
            <a:r>
              <a:rPr lang="en-US" sz="2400" dirty="0" smtClean="0">
                <a:solidFill>
                  <a:srgbClr val="FF0000"/>
                </a:solidFill>
                <a:latin typeface="Times New Roman" pitchFamily="18" charset="0"/>
                <a:cs typeface="Times New Roman" pitchFamily="18" charset="0"/>
              </a:rPr>
              <a:t>- </a:t>
            </a:r>
            <a:r>
              <a:rPr lang="en-US" sz="2400" dirty="0" smtClean="0">
                <a:solidFill>
                  <a:srgbClr val="FF0000"/>
                </a:solidFill>
                <a:latin typeface="Times New Roman" pitchFamily="18" charset="0"/>
                <a:cs typeface="Times New Roman" pitchFamily="18" charset="0"/>
              </a:rPr>
              <a:t>Classify each statement as an example of Classical probability</a:t>
            </a:r>
          </a:p>
          <a:p>
            <a:pPr>
              <a:spcBef>
                <a:spcPts val="400"/>
              </a:spcBef>
              <a:buClr>
                <a:schemeClr val="accent1"/>
              </a:buClr>
              <a:buSzPct val="68000"/>
              <a:defRPr/>
            </a:pPr>
            <a:r>
              <a:rPr lang="en-US" sz="2400" dirty="0" smtClean="0">
                <a:solidFill>
                  <a:srgbClr val="FF0000"/>
                </a:solidFill>
                <a:latin typeface="Times New Roman" pitchFamily="18" charset="0"/>
                <a:cs typeface="Times New Roman" pitchFamily="18" charset="0"/>
              </a:rPr>
              <a:t>, Empirical probability , Subjective probability :</a:t>
            </a:r>
          </a:p>
        </p:txBody>
      </p:sp>
      <p:pic>
        <p:nvPicPr>
          <p:cNvPr id="5" name="Picture 1028" descr="c:\Program Files\Common Files\Microsoft Shared\Clipart\cagcat50\BD00028_.WMF"/>
          <p:cNvPicPr>
            <a:picLocks noChangeAspect="1" noChangeArrowheads="1"/>
          </p:cNvPicPr>
          <p:nvPr/>
        </p:nvPicPr>
        <p:blipFill>
          <a:blip r:embed="rId2"/>
          <a:srcRect/>
          <a:stretch>
            <a:fillRect/>
          </a:stretch>
        </p:blipFill>
        <p:spPr bwMode="auto">
          <a:xfrm>
            <a:off x="7977258" y="76200"/>
            <a:ext cx="1166742" cy="1142999"/>
          </a:xfrm>
          <a:prstGeom prst="rect">
            <a:avLst/>
          </a:prstGeom>
          <a:noFill/>
        </p:spPr>
      </p:pic>
      <p:sp>
        <p:nvSpPr>
          <p:cNvPr id="6" name="Rectangle 5"/>
          <p:cNvSpPr/>
          <p:nvPr/>
        </p:nvSpPr>
        <p:spPr>
          <a:xfrm>
            <a:off x="152400" y="1367135"/>
            <a:ext cx="7924800" cy="830997"/>
          </a:xfrm>
          <a:prstGeom prst="rect">
            <a:avLst/>
          </a:prstGeom>
        </p:spPr>
        <p:txBody>
          <a:bodyPr wrap="square">
            <a:spAutoFit/>
          </a:bodyPr>
          <a:lstStyle/>
          <a:p>
            <a:pPr>
              <a:spcBef>
                <a:spcPts val="400"/>
              </a:spcBef>
              <a:buClr>
                <a:schemeClr val="accent1"/>
              </a:buClr>
              <a:buSzPct val="68000"/>
              <a:defRPr/>
            </a:pPr>
            <a:r>
              <a:rPr lang="en-US" sz="2400" dirty="0" smtClean="0">
                <a:latin typeface="Times New Roman" pitchFamily="18" charset="0"/>
                <a:cs typeface="Times New Roman" pitchFamily="18" charset="0"/>
              </a:rPr>
              <a:t>a) The probability that a person will watch the 6 o’clock evening news is </a:t>
            </a:r>
            <a:r>
              <a:rPr lang="en-US" sz="2400" dirty="0" smtClean="0">
                <a:solidFill>
                  <a:srgbClr val="00B050"/>
                </a:solidFill>
                <a:latin typeface="Times New Roman" pitchFamily="18" charset="0"/>
                <a:cs typeface="Times New Roman" pitchFamily="18" charset="0"/>
              </a:rPr>
              <a:t>0.15.</a:t>
            </a:r>
          </a:p>
        </p:txBody>
      </p:sp>
      <p:grpSp>
        <p:nvGrpSpPr>
          <p:cNvPr id="7" name="Group 6"/>
          <p:cNvGrpSpPr/>
          <p:nvPr/>
        </p:nvGrpSpPr>
        <p:grpSpPr>
          <a:xfrm>
            <a:off x="-76200" y="3048000"/>
            <a:ext cx="7924800" cy="752475"/>
            <a:chOff x="152400" y="2667000"/>
            <a:chExt cx="7924800" cy="752475"/>
          </a:xfrm>
        </p:grpSpPr>
        <p:sp>
          <p:nvSpPr>
            <p:cNvPr id="8" name="Rectangle 7"/>
            <p:cNvSpPr/>
            <p:nvPr/>
          </p:nvSpPr>
          <p:spPr>
            <a:xfrm>
              <a:off x="152400" y="2826603"/>
              <a:ext cx="7924800" cy="461665"/>
            </a:xfrm>
            <a:prstGeom prst="rect">
              <a:avLst/>
            </a:prstGeom>
          </p:spPr>
          <p:txBody>
            <a:bodyPr wrap="square">
              <a:spAutoFit/>
            </a:bodyPr>
            <a:lstStyle/>
            <a:p>
              <a:pPr>
                <a:spcBef>
                  <a:spcPts val="400"/>
                </a:spcBef>
                <a:buClr>
                  <a:schemeClr val="accent1"/>
                </a:buClr>
                <a:buSzPct val="68000"/>
                <a:defRPr/>
              </a:pPr>
              <a:r>
                <a:rPr lang="en-US" sz="2400" dirty="0" smtClean="0">
                  <a:latin typeface="Times New Roman" pitchFamily="18" charset="0"/>
                  <a:cs typeface="Times New Roman" pitchFamily="18" charset="0"/>
                </a:rPr>
                <a:t>b) The probability of wining at a chuck – a – luck game is </a:t>
              </a:r>
            </a:p>
          </p:txBody>
        </p:sp>
        <p:pic>
          <p:nvPicPr>
            <p:cNvPr id="9"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7391400" y="2667000"/>
              <a:ext cx="333375" cy="752475"/>
            </a:xfrm>
            <a:prstGeom prst="rect">
              <a:avLst/>
            </a:prstGeom>
            <a:noFill/>
            <a:ln w="6350">
              <a:solidFill>
                <a:srgbClr val="00B050"/>
              </a:solidFill>
            </a:ln>
          </p:spPr>
        </p:pic>
      </p:grpSp>
      <p:sp>
        <p:nvSpPr>
          <p:cNvPr id="10" name="Rectangle 9"/>
          <p:cNvSpPr/>
          <p:nvPr/>
        </p:nvSpPr>
        <p:spPr>
          <a:xfrm>
            <a:off x="152400" y="4796135"/>
            <a:ext cx="7924800" cy="830997"/>
          </a:xfrm>
          <a:prstGeom prst="rect">
            <a:avLst/>
          </a:prstGeom>
        </p:spPr>
        <p:txBody>
          <a:bodyPr wrap="square">
            <a:spAutoFit/>
          </a:bodyPr>
          <a:lstStyle/>
          <a:p>
            <a:pPr>
              <a:spcBef>
                <a:spcPts val="400"/>
              </a:spcBef>
              <a:buClr>
                <a:schemeClr val="accent1"/>
              </a:buClr>
              <a:buSzPct val="68000"/>
              <a:defRPr/>
            </a:pPr>
            <a:r>
              <a:rPr lang="en-US" sz="2400" dirty="0" smtClean="0">
                <a:latin typeface="Times New Roman" pitchFamily="18" charset="0"/>
                <a:cs typeface="Times New Roman" pitchFamily="18" charset="0"/>
              </a:rPr>
              <a:t>c) The probability that a bus will be in an accident on a specific run is about </a:t>
            </a:r>
            <a:r>
              <a:rPr lang="en-US" sz="2400" dirty="0" smtClean="0">
                <a:solidFill>
                  <a:srgbClr val="00B050"/>
                </a:solidFill>
                <a:latin typeface="Times New Roman" pitchFamily="18" charset="0"/>
                <a:cs typeface="Times New Roman" pitchFamily="18" charset="0"/>
              </a:rPr>
              <a:t>6%</a:t>
            </a:r>
            <a:r>
              <a:rPr lang="en-US" sz="2400" dirty="0" smtClean="0">
                <a:latin typeface="Times New Roman" pitchFamily="18" charset="0"/>
                <a:cs typeface="Times New Roman" pitchFamily="18" charset="0"/>
              </a:rPr>
              <a:t> .</a:t>
            </a:r>
          </a:p>
        </p:txBody>
      </p:sp>
      <p:sp>
        <p:nvSpPr>
          <p:cNvPr id="11" name="Rectangle 10"/>
          <p:cNvSpPr/>
          <p:nvPr/>
        </p:nvSpPr>
        <p:spPr>
          <a:xfrm>
            <a:off x="533400" y="3800475"/>
            <a:ext cx="2719014" cy="461665"/>
          </a:xfrm>
          <a:prstGeom prst="rect">
            <a:avLst/>
          </a:prstGeom>
        </p:spPr>
        <p:txBody>
          <a:bodyPr wrap="none">
            <a:spAutoFit/>
          </a:bodyPr>
          <a:lstStyle/>
          <a:p>
            <a:r>
              <a:rPr lang="en-US" sz="2400" dirty="0" smtClean="0">
                <a:solidFill>
                  <a:srgbClr val="0070C0"/>
                </a:solidFill>
                <a:latin typeface="Times New Roman" pitchFamily="18" charset="0"/>
                <a:cs typeface="Times New Roman" pitchFamily="18" charset="0"/>
              </a:rPr>
              <a:t>Classical probability</a:t>
            </a:r>
            <a:endParaRPr lang="en-US" sz="2400" dirty="0">
              <a:solidFill>
                <a:srgbClr val="0070C0"/>
              </a:solidFill>
            </a:endParaRPr>
          </a:p>
        </p:txBody>
      </p:sp>
      <p:sp>
        <p:nvSpPr>
          <p:cNvPr id="12" name="Rectangle 11"/>
          <p:cNvSpPr/>
          <p:nvPr/>
        </p:nvSpPr>
        <p:spPr>
          <a:xfrm>
            <a:off x="381000" y="2357735"/>
            <a:ext cx="2896947" cy="461665"/>
          </a:xfrm>
          <a:prstGeom prst="rect">
            <a:avLst/>
          </a:prstGeom>
        </p:spPr>
        <p:txBody>
          <a:bodyPr wrap="none">
            <a:spAutoFit/>
          </a:bodyPr>
          <a:lstStyle/>
          <a:p>
            <a:r>
              <a:rPr lang="en-US" sz="2400" dirty="0" smtClean="0">
                <a:solidFill>
                  <a:srgbClr val="0070C0"/>
                </a:solidFill>
                <a:latin typeface="Times New Roman" pitchFamily="18" charset="0"/>
                <a:cs typeface="Times New Roman" pitchFamily="18" charset="0"/>
              </a:rPr>
              <a:t>Empirical probability </a:t>
            </a:r>
            <a:endParaRPr lang="en-US" sz="2400" dirty="0">
              <a:solidFill>
                <a:srgbClr val="0070C0"/>
              </a:solidFill>
            </a:endParaRPr>
          </a:p>
        </p:txBody>
      </p:sp>
      <p:sp>
        <p:nvSpPr>
          <p:cNvPr id="13" name="Rectangle 12"/>
          <p:cNvSpPr/>
          <p:nvPr/>
        </p:nvSpPr>
        <p:spPr>
          <a:xfrm>
            <a:off x="381000" y="5634335"/>
            <a:ext cx="2896947" cy="461665"/>
          </a:xfrm>
          <a:prstGeom prst="rect">
            <a:avLst/>
          </a:prstGeom>
        </p:spPr>
        <p:txBody>
          <a:bodyPr wrap="none">
            <a:spAutoFit/>
          </a:bodyPr>
          <a:lstStyle/>
          <a:p>
            <a:r>
              <a:rPr lang="en-US" sz="2400" dirty="0" smtClean="0">
                <a:solidFill>
                  <a:srgbClr val="0070C0"/>
                </a:solidFill>
                <a:latin typeface="Times New Roman" pitchFamily="18" charset="0"/>
                <a:cs typeface="Times New Roman" pitchFamily="18" charset="0"/>
              </a:rPr>
              <a:t>Empirical probability </a:t>
            </a:r>
            <a:endParaRPr lang="en-US" sz="2400" dirty="0">
              <a:solidFill>
                <a:srgbClr val="0070C0"/>
              </a:solidFill>
            </a:endParaRPr>
          </a:p>
        </p:txBody>
      </p:sp>
      <p:pic>
        <p:nvPicPr>
          <p:cNvPr id="14" name="Picture 2" descr="http://www.acesfuncasinos.co.uk/dice_files/image009.jpg"/>
          <p:cNvPicPr>
            <a:picLocks noChangeAspect="1" noChangeArrowheads="1"/>
          </p:cNvPicPr>
          <p:nvPr/>
        </p:nvPicPr>
        <p:blipFill>
          <a:blip r:embed="rId4"/>
          <a:srcRect/>
          <a:stretch>
            <a:fillRect/>
          </a:stretch>
        </p:blipFill>
        <p:spPr bwMode="auto">
          <a:xfrm>
            <a:off x="7696200" y="2362200"/>
            <a:ext cx="1349654" cy="2057400"/>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304800"/>
            <a:ext cx="7696200" cy="762000"/>
          </a:xfrm>
          <a:prstGeom prst="rect">
            <a:avLst/>
          </a:prstGeom>
        </p:spPr>
        <p:txBody>
          <a:bodyPr vert="horz">
            <a:normAutofit/>
          </a:bodyPr>
          <a:lstStyle/>
          <a:p>
            <a:pPr marL="274320" marR="0" lvl="0" indent="-274320" algn="ctr" defTabSz="914400" rtl="0" eaLnBrk="1" fontAlgn="auto" latinLnBrk="0" hangingPunct="1">
              <a:lnSpc>
                <a:spcPct val="100000"/>
              </a:lnSpc>
              <a:spcBef>
                <a:spcPts val="600"/>
              </a:spcBef>
              <a:spcAft>
                <a:spcPts val="0"/>
              </a:spcAft>
              <a:buClr>
                <a:schemeClr val="accent1"/>
              </a:buClr>
              <a:buSzPct val="76000"/>
              <a:tabLst/>
              <a:defRPr/>
            </a:pPr>
            <a:r>
              <a:rPr kumimoji="0" lang="en-US" sz="44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Addition Rules for Probability</a:t>
            </a:r>
          </a:p>
        </p:txBody>
      </p:sp>
      <p:sp>
        <p:nvSpPr>
          <p:cNvPr id="5" name="Rectangle 3"/>
          <p:cNvSpPr txBox="1">
            <a:spLocks noChangeArrowheads="1"/>
          </p:cNvSpPr>
          <p:nvPr/>
        </p:nvSpPr>
        <p:spPr>
          <a:xfrm>
            <a:off x="-76200" y="1143000"/>
            <a:ext cx="8915400" cy="1752600"/>
          </a:xfrm>
          <a:prstGeom prst="rect">
            <a:avLst/>
          </a:prstGeom>
        </p:spPr>
        <p:txBody>
          <a:bodyPr vert="horz">
            <a:normAutofit/>
          </a:bodyPr>
          <a:lstStyle/>
          <a:p>
            <a:pPr marL="365760" marR="0" lvl="0" indent="-256032" algn="l" defTabSz="914400" rtl="0" eaLnBrk="1" fontAlgn="auto" latinLnBrk="0" hangingPunct="1">
              <a:lnSpc>
                <a:spcPct val="100000"/>
              </a:lnSpc>
              <a:spcBef>
                <a:spcPct val="50000"/>
              </a:spcBef>
              <a:spcAft>
                <a:spcPts val="0"/>
              </a:spcAft>
              <a:buClr>
                <a:schemeClr val="accent1"/>
              </a:buClr>
              <a:buSzPct val="100000"/>
              <a:buFont typeface="Wingdings" pitchFamily="2" charset="2"/>
              <a:buChar char="q"/>
              <a:tabLst/>
              <a:defRPr/>
            </a:pP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Two events are </a:t>
            </a:r>
            <a:r>
              <a:rPr kumimoji="0" lang="en-US" sz="3200" b="1" i="0" u="sng" strike="noStrike" kern="1200" cap="none" spc="0" normalizeH="0" baseline="0" noProof="0" dirty="0" smtClean="0">
                <a:ln>
                  <a:noFill/>
                </a:ln>
                <a:solidFill>
                  <a:srgbClr val="00B050"/>
                </a:solidFill>
                <a:uLnTx/>
                <a:uFillTx/>
                <a:latin typeface="Times New Roman" pitchFamily="18" charset="0"/>
                <a:cs typeface="Times New Roman" pitchFamily="18" charset="0"/>
              </a:rPr>
              <a:t>Mutually Exclusive Events</a:t>
            </a:r>
            <a:r>
              <a:rPr kumimoji="0" lang="en-US" sz="3200" b="0" i="0" u="sng" strike="noStrike" kern="1200" cap="none" spc="0" normalizeH="0" baseline="0" noProof="0" dirty="0" smtClean="0">
                <a:ln>
                  <a:noFill/>
                </a:ln>
                <a:solidFill>
                  <a:srgbClr val="00B050"/>
                </a:solidFill>
                <a:uLnTx/>
                <a:uFillTx/>
                <a:latin typeface="Times New Roman" pitchFamily="18" charset="0"/>
                <a:cs typeface="Times New Roman" pitchFamily="18" charset="0"/>
              </a:rPr>
              <a:t> </a:t>
            </a: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if they cannot occur at the same time (i.e., they have no outcomes in common)</a:t>
            </a:r>
          </a:p>
        </p:txBody>
      </p:sp>
      <p:sp>
        <p:nvSpPr>
          <p:cNvPr id="6" name="Rectangle 5"/>
          <p:cNvSpPr/>
          <p:nvPr/>
        </p:nvSpPr>
        <p:spPr>
          <a:xfrm>
            <a:off x="304800" y="2895600"/>
            <a:ext cx="7924800" cy="1066800"/>
          </a:xfrm>
          <a:prstGeom prst="rect">
            <a:avLst/>
          </a:prstGeom>
          <a:solidFill>
            <a:schemeClr val="bg1"/>
          </a:solid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tx1"/>
                </a:solidFill>
                <a:latin typeface="Times New Roman" pitchFamily="18" charset="0"/>
                <a:cs typeface="Times New Roman" pitchFamily="18" charset="0"/>
              </a:rPr>
              <a:t>P(A or B)=P(A) + P(B)    </a:t>
            </a:r>
            <a:r>
              <a:rPr lang="en-US" sz="3200" b="1" dirty="0" smtClean="0">
                <a:solidFill>
                  <a:srgbClr val="0070C0"/>
                </a:solidFill>
                <a:latin typeface="Times New Roman" pitchFamily="18" charset="0"/>
                <a:cs typeface="Times New Roman" pitchFamily="18" charset="0"/>
              </a:rPr>
              <a:t>Mutually Exclusive </a:t>
            </a:r>
            <a:endParaRPr lang="en-US" sz="3200" b="1" dirty="0">
              <a:solidFill>
                <a:srgbClr val="0070C0"/>
              </a:solidFill>
              <a:latin typeface="Times New Roman" pitchFamily="18" charset="0"/>
              <a:cs typeface="Times New Roman" pitchFamily="18" charset="0"/>
            </a:endParaRPr>
          </a:p>
        </p:txBody>
      </p:sp>
      <p:sp>
        <p:nvSpPr>
          <p:cNvPr id="7" name="Rectangle 3"/>
          <p:cNvSpPr txBox="1">
            <a:spLocks noChangeArrowheads="1"/>
          </p:cNvSpPr>
          <p:nvPr/>
        </p:nvSpPr>
        <p:spPr>
          <a:xfrm>
            <a:off x="0" y="4343400"/>
            <a:ext cx="4953000" cy="1295400"/>
          </a:xfrm>
          <a:prstGeom prst="rect">
            <a:avLst/>
          </a:prstGeom>
        </p:spPr>
        <p:txBody>
          <a:bodyPr vert="horz">
            <a:noAutofit/>
          </a:bodyPr>
          <a:lstStyle/>
          <a:p>
            <a:pPr marL="365760" marR="0" lvl="0" indent="-256032" algn="l" defTabSz="914400" rtl="0" eaLnBrk="1" fontAlgn="auto" latinLnBrk="0" hangingPunct="1">
              <a:lnSpc>
                <a:spcPct val="100000"/>
              </a:lnSpc>
              <a:spcBef>
                <a:spcPct val="50000"/>
              </a:spcBef>
              <a:spcAft>
                <a:spcPts val="0"/>
              </a:spcAft>
              <a:buClr>
                <a:schemeClr val="accent1"/>
              </a:buClr>
              <a:buSzPct val="100000"/>
              <a:buFont typeface="Wingdings" pitchFamily="2" charset="2"/>
              <a:buChar char="q"/>
              <a:tabLst/>
              <a:defRPr/>
            </a:pP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This means that </a:t>
            </a:r>
            <a:r>
              <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P(A∩B)=</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0 </a:t>
            </a:r>
            <a:r>
              <a:rPr kumimoji="0" lang="en-US" sz="28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i.e. the two event cannot occur at the same time . </a:t>
            </a: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grpSp>
        <p:nvGrpSpPr>
          <p:cNvPr id="16" name="Group 15"/>
          <p:cNvGrpSpPr/>
          <p:nvPr/>
        </p:nvGrpSpPr>
        <p:grpSpPr>
          <a:xfrm>
            <a:off x="5181600" y="4038600"/>
            <a:ext cx="4038600" cy="2209800"/>
            <a:chOff x="4114800" y="4114800"/>
            <a:chExt cx="4191000" cy="2133600"/>
          </a:xfrm>
        </p:grpSpPr>
        <p:grpSp>
          <p:nvGrpSpPr>
            <p:cNvPr id="8" name="Group 7"/>
            <p:cNvGrpSpPr/>
            <p:nvPr/>
          </p:nvGrpSpPr>
          <p:grpSpPr>
            <a:xfrm>
              <a:off x="4114800" y="4114800"/>
              <a:ext cx="4191000" cy="2133600"/>
              <a:chOff x="1828800" y="1371600"/>
              <a:chExt cx="6874933" cy="3505200"/>
            </a:xfrm>
          </p:grpSpPr>
          <p:sp>
            <p:nvSpPr>
              <p:cNvPr id="9" name="Rectangle 8"/>
              <p:cNvSpPr/>
              <p:nvPr/>
            </p:nvSpPr>
            <p:spPr>
              <a:xfrm>
                <a:off x="1828800" y="1524000"/>
                <a:ext cx="5029200" cy="3352800"/>
              </a:xfrm>
              <a:prstGeom prst="rect">
                <a:avLst/>
              </a:prstGeom>
              <a:solidFill>
                <a:srgbClr val="CC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203796" y="2133598"/>
                <a:ext cx="1667933" cy="2124637"/>
              </a:xfrm>
              <a:prstGeom prst="ellipse">
                <a:avLst/>
              </a:prstGeom>
              <a:solidFill>
                <a:srgbClr val="FF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Curved Connector 10"/>
              <p:cNvCxnSpPr/>
              <p:nvPr/>
            </p:nvCxnSpPr>
            <p:spPr>
              <a:xfrm rot="5400000" flipH="1" flipV="1">
                <a:off x="6858000" y="1828800"/>
                <a:ext cx="381000" cy="381000"/>
              </a:xfrm>
              <a:prstGeom prst="curvedConnector3">
                <a:avLst>
                  <a:gd name="adj1" fmla="val 50000"/>
                </a:avLst>
              </a:prstGeom>
              <a:ln w="31750">
                <a:solidFill>
                  <a:srgbClr val="00B050"/>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7162800" y="1371600"/>
                <a:ext cx="1540933" cy="838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FF0000"/>
                    </a:solidFill>
                    <a:latin typeface="Times New Roman" pitchFamily="18" charset="0"/>
                    <a:cs typeface="Times New Roman" pitchFamily="18" charset="0"/>
                  </a:rPr>
                  <a:t>P (S)</a:t>
                </a:r>
                <a:endParaRPr lang="en-US" sz="2000" dirty="0">
                  <a:solidFill>
                    <a:srgbClr val="FF0000"/>
                  </a:solidFill>
                  <a:latin typeface="Times New Roman" pitchFamily="18" charset="0"/>
                  <a:cs typeface="Times New Roman" pitchFamily="18" charset="0"/>
                </a:endParaRPr>
              </a:p>
            </p:txBody>
          </p:sp>
        </p:grpSp>
        <p:sp>
          <p:nvSpPr>
            <p:cNvPr id="13" name="Oval 12"/>
            <p:cNvSpPr/>
            <p:nvPr/>
          </p:nvSpPr>
          <p:spPr>
            <a:xfrm>
              <a:off x="5791200" y="4648200"/>
              <a:ext cx="1143000" cy="1219200"/>
            </a:xfrm>
            <a:prstGeom prst="ellipse">
              <a:avLst/>
            </a:prstGeom>
            <a:solidFill>
              <a:schemeClr val="accent1">
                <a:lumMod val="40000"/>
                <a:lumOff val="60000"/>
              </a:schemeClr>
            </a:solidFill>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5918638" y="4953000"/>
              <a:ext cx="939362" cy="5102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993300"/>
                  </a:solidFill>
                  <a:latin typeface="Times New Roman" pitchFamily="18" charset="0"/>
                  <a:cs typeface="Times New Roman" pitchFamily="18" charset="0"/>
                </a:rPr>
                <a:t>A</a:t>
              </a:r>
              <a:endParaRPr lang="en-US" sz="2800" dirty="0">
                <a:solidFill>
                  <a:srgbClr val="993300"/>
                </a:solidFill>
                <a:latin typeface="Times New Roman" pitchFamily="18" charset="0"/>
                <a:cs typeface="Times New Roman" pitchFamily="18" charset="0"/>
              </a:endParaRPr>
            </a:p>
          </p:txBody>
        </p:sp>
        <p:sp>
          <p:nvSpPr>
            <p:cNvPr id="15" name="Rectangle 14"/>
            <p:cNvSpPr/>
            <p:nvPr/>
          </p:nvSpPr>
          <p:spPr>
            <a:xfrm>
              <a:off x="4343400" y="4953000"/>
              <a:ext cx="939362" cy="5102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993300"/>
                  </a:solidFill>
                  <a:latin typeface="Times New Roman" pitchFamily="18" charset="0"/>
                  <a:cs typeface="Times New Roman" pitchFamily="18" charset="0"/>
                </a:rPr>
                <a:t>B</a:t>
              </a:r>
              <a:endParaRPr lang="en-US" sz="2800" dirty="0">
                <a:solidFill>
                  <a:srgbClr val="993300"/>
                </a:solidFill>
                <a:latin typeface="Times New Roman" pitchFamily="18" charset="0"/>
                <a:cs typeface="Times New Roman" pitchFamily="18" charset="0"/>
              </a:endParaRPr>
            </a:p>
          </p:txBody>
        </p:sp>
      </p:grpSp>
      <p:sp>
        <p:nvSpPr>
          <p:cNvPr id="17" name="Rectangle 16"/>
          <p:cNvSpPr/>
          <p:nvPr/>
        </p:nvSpPr>
        <p:spPr>
          <a:xfrm>
            <a:off x="609600" y="228600"/>
            <a:ext cx="7620000" cy="8382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9" name="Rectangle 18"/>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76200" y="685800"/>
            <a:ext cx="8915400" cy="1752600"/>
          </a:xfrm>
          <a:prstGeom prst="rect">
            <a:avLst/>
          </a:prstGeom>
        </p:spPr>
        <p:txBody>
          <a:bodyPr vert="horz">
            <a:normAutofit/>
          </a:bodyPr>
          <a:lstStyle/>
          <a:p>
            <a:pPr marL="365760" marR="0" lvl="0" indent="-256032" algn="l" defTabSz="914400" rtl="0" eaLnBrk="1" fontAlgn="auto" latinLnBrk="0" hangingPunct="1">
              <a:lnSpc>
                <a:spcPct val="100000"/>
              </a:lnSpc>
              <a:spcBef>
                <a:spcPct val="50000"/>
              </a:spcBef>
              <a:spcAft>
                <a:spcPts val="0"/>
              </a:spcAft>
              <a:buClr>
                <a:schemeClr val="accent1"/>
              </a:buClr>
              <a:buSzPct val="100000"/>
              <a:buFont typeface="Wingdings" pitchFamily="2" charset="2"/>
              <a:buChar char="q"/>
              <a:tabLst/>
              <a:defRPr/>
            </a:pP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Two events are </a:t>
            </a:r>
            <a:r>
              <a:rPr kumimoji="0" lang="en-US" sz="3200" b="1" i="0" u="sng" strike="noStrike" kern="1200" cap="none" spc="0" normalizeH="0" baseline="0" noProof="0" dirty="0" smtClean="0">
                <a:ln>
                  <a:noFill/>
                </a:ln>
                <a:solidFill>
                  <a:srgbClr val="00B050"/>
                </a:solidFill>
                <a:effectLst/>
                <a:uLnTx/>
                <a:uFillTx/>
                <a:latin typeface="Times New Roman" pitchFamily="18" charset="0"/>
                <a:cs typeface="Times New Roman" pitchFamily="18" charset="0"/>
              </a:rPr>
              <a:t>Not </a:t>
            </a:r>
            <a:r>
              <a:rPr kumimoji="0" lang="en-US" sz="3200" b="1" i="0" u="sng" strike="noStrike" kern="1200" cap="none" spc="0" normalizeH="0" baseline="0" noProof="0" dirty="0" smtClean="0">
                <a:ln>
                  <a:noFill/>
                </a:ln>
                <a:solidFill>
                  <a:srgbClr val="00B050"/>
                </a:solidFill>
                <a:uLnTx/>
                <a:uFillTx/>
                <a:latin typeface="Times New Roman" pitchFamily="18" charset="0"/>
                <a:cs typeface="Times New Roman" pitchFamily="18" charset="0"/>
              </a:rPr>
              <a:t>Mutually Exclusive Events</a:t>
            </a:r>
            <a:r>
              <a:rPr kumimoji="0" lang="en-US" sz="3200" b="1" i="0" u="none" strike="noStrike" kern="1200" cap="none" spc="0" normalizeH="0" baseline="0" noProof="0" dirty="0" smtClean="0">
                <a:ln>
                  <a:noFill/>
                </a:ln>
                <a:solidFill>
                  <a:srgbClr val="00B050"/>
                </a:solidFill>
                <a:uLnTx/>
                <a:uFillTx/>
                <a:latin typeface="Times New Roman" pitchFamily="18" charset="0"/>
                <a:cs typeface="Times New Roman" pitchFamily="18" charset="0"/>
              </a:rPr>
              <a:t>,</a:t>
            </a:r>
            <a:r>
              <a:rPr kumimoji="0" lang="en-US" sz="3200" b="1" i="0" u="none" strike="noStrike" kern="1200" cap="none" spc="0" normalizeH="0" noProof="0" dirty="0" smtClean="0">
                <a:ln>
                  <a:noFill/>
                </a:ln>
                <a:solidFill>
                  <a:srgbClr val="00B050"/>
                </a:solidFill>
                <a:uLnTx/>
                <a:uFillTx/>
                <a:latin typeface="Times New Roman" pitchFamily="18" charset="0"/>
                <a:cs typeface="Times New Roman" pitchFamily="18" charset="0"/>
              </a:rPr>
              <a:t> </a:t>
            </a:r>
            <a:r>
              <a:rPr kumimoji="0" lang="en-US" sz="3200" i="0" u="none" strike="noStrike" kern="1200" cap="none" spc="0" normalizeH="0" noProof="0" dirty="0" smtClean="0">
                <a:ln>
                  <a:noFill/>
                </a:ln>
                <a:uLnTx/>
                <a:uFillTx/>
                <a:latin typeface="Times New Roman" pitchFamily="18" charset="0"/>
                <a:cs typeface="Times New Roman" pitchFamily="18" charset="0"/>
              </a:rPr>
              <a:t>then the probability of event A or B occurs denoted by P(AUB), is given by </a:t>
            </a:r>
            <a:endParaRPr kumimoji="0" lang="en-US" sz="3200" i="0" u="none" strike="noStrike" kern="1200" cap="none" spc="0" normalizeH="0" baseline="0" noProof="0" dirty="0" smtClean="0">
              <a:ln>
                <a:noFill/>
              </a:ln>
              <a:effectLst/>
              <a:uLnTx/>
              <a:uFillTx/>
              <a:latin typeface="Times New Roman" pitchFamily="18" charset="0"/>
              <a:cs typeface="Times New Roman" pitchFamily="18" charset="0"/>
            </a:endParaRPr>
          </a:p>
        </p:txBody>
      </p:sp>
      <p:sp>
        <p:nvSpPr>
          <p:cNvPr id="5" name="Rectangle 4"/>
          <p:cNvSpPr/>
          <p:nvPr/>
        </p:nvSpPr>
        <p:spPr>
          <a:xfrm>
            <a:off x="76200" y="2829580"/>
            <a:ext cx="8915399" cy="523220"/>
          </a:xfrm>
          <a:prstGeom prst="rect">
            <a:avLst/>
          </a:prstGeom>
          <a:ln w="38100" cmpd="thickThin">
            <a:solidFill>
              <a:srgbClr val="C00000"/>
            </a:solidFill>
          </a:ln>
        </p:spPr>
        <p:txBody>
          <a:bodyPr wrap="square">
            <a:spAutoFit/>
          </a:bodyPr>
          <a:lstStyle/>
          <a:p>
            <a:r>
              <a:rPr lang="en-US" sz="2800" b="1" dirty="0" smtClean="0">
                <a:latin typeface="Times New Roman" pitchFamily="18" charset="0"/>
                <a:cs typeface="Times New Roman" pitchFamily="18" charset="0"/>
              </a:rPr>
              <a:t>P(AUB)= P(A) + P(B) </a:t>
            </a:r>
            <a:r>
              <a:rPr lang="en-US" sz="2800" b="1" dirty="0" smtClean="0">
                <a:solidFill>
                  <a:srgbClr val="FF0000"/>
                </a:solidFill>
                <a:latin typeface="Times New Roman" pitchFamily="18" charset="0"/>
                <a:cs typeface="Times New Roman" pitchFamily="18" charset="0"/>
              </a:rPr>
              <a:t>– P(A∩B)  </a:t>
            </a:r>
            <a:r>
              <a:rPr lang="en-US" sz="2800" b="1" dirty="0" smtClean="0">
                <a:solidFill>
                  <a:srgbClr val="0070C0"/>
                </a:solidFill>
                <a:latin typeface="Times New Roman" pitchFamily="18" charset="0"/>
                <a:cs typeface="Times New Roman" pitchFamily="18" charset="0"/>
              </a:rPr>
              <a:t>Not mutually exclusive  </a:t>
            </a:r>
            <a:endParaRPr lang="en-US" sz="2800" dirty="0">
              <a:solidFill>
                <a:srgbClr val="0070C0"/>
              </a:solidFill>
            </a:endParaRPr>
          </a:p>
        </p:txBody>
      </p:sp>
      <p:sp>
        <p:nvSpPr>
          <p:cNvPr id="6" name="Rectangle 3"/>
          <p:cNvSpPr txBox="1">
            <a:spLocks noChangeArrowheads="1"/>
          </p:cNvSpPr>
          <p:nvPr/>
        </p:nvSpPr>
        <p:spPr>
          <a:xfrm>
            <a:off x="152400" y="4191000"/>
            <a:ext cx="4114800" cy="1600200"/>
          </a:xfrm>
          <a:prstGeom prst="rect">
            <a:avLst/>
          </a:prstGeom>
        </p:spPr>
        <p:txBody>
          <a:bodyPr vert="horz">
            <a:noAutofit/>
          </a:bodyPr>
          <a:lstStyle/>
          <a:p>
            <a:pPr marL="365760" marR="0" lvl="0" indent="-256032" algn="l" defTabSz="914400" rtl="0" eaLnBrk="1" fontAlgn="auto" latinLnBrk="0" hangingPunct="1">
              <a:lnSpc>
                <a:spcPct val="100000"/>
              </a:lnSpc>
              <a:spcBef>
                <a:spcPct val="50000"/>
              </a:spcBef>
              <a:spcAft>
                <a:spcPts val="0"/>
              </a:spcAft>
              <a:buClr>
                <a:schemeClr val="accent1"/>
              </a:buClr>
              <a:buSzPct val="100000"/>
              <a:buFont typeface="Wingdings" pitchFamily="2" charset="2"/>
              <a:buChar char="q"/>
              <a:tabLst/>
              <a:defRPr/>
            </a:pP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Where</a:t>
            </a:r>
            <a:r>
              <a:rPr kumimoji="0" lang="en-US" sz="32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a:t>
            </a:r>
            <a:r>
              <a:rPr kumimoji="0" lang="en-US" sz="32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P(A∩B) </a:t>
            </a:r>
            <a:r>
              <a:rPr kumimoji="0" lang="en-US" sz="32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is the probability both A and B occur. </a:t>
            </a:r>
            <a:endPar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grpSp>
        <p:nvGrpSpPr>
          <p:cNvPr id="18" name="Group 17"/>
          <p:cNvGrpSpPr/>
          <p:nvPr/>
        </p:nvGrpSpPr>
        <p:grpSpPr>
          <a:xfrm>
            <a:off x="4572000" y="3657600"/>
            <a:ext cx="4495800" cy="2667000"/>
            <a:chOff x="2743200" y="3667780"/>
            <a:chExt cx="4800600" cy="2580620"/>
          </a:xfrm>
        </p:grpSpPr>
        <p:grpSp>
          <p:nvGrpSpPr>
            <p:cNvPr id="7" name="Group 6"/>
            <p:cNvGrpSpPr/>
            <p:nvPr/>
          </p:nvGrpSpPr>
          <p:grpSpPr>
            <a:xfrm>
              <a:off x="2743200" y="4114800"/>
              <a:ext cx="4800600" cy="2133600"/>
              <a:chOff x="1828800" y="1371600"/>
              <a:chExt cx="6874933" cy="3505200"/>
            </a:xfrm>
          </p:grpSpPr>
          <p:sp>
            <p:nvSpPr>
              <p:cNvPr id="8" name="Rectangle 7"/>
              <p:cNvSpPr/>
              <p:nvPr/>
            </p:nvSpPr>
            <p:spPr>
              <a:xfrm>
                <a:off x="1828800" y="1524000"/>
                <a:ext cx="5029200" cy="3352800"/>
              </a:xfrm>
              <a:prstGeom prst="rect">
                <a:avLst/>
              </a:prstGeom>
              <a:solidFill>
                <a:srgbClr val="CC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660842" y="2122714"/>
                <a:ext cx="1792932" cy="2124637"/>
              </a:xfrm>
              <a:prstGeom prst="ellipse">
                <a:avLst/>
              </a:prstGeom>
              <a:solidFill>
                <a:srgbClr val="FF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Curved Connector 9"/>
              <p:cNvCxnSpPr/>
              <p:nvPr/>
            </p:nvCxnSpPr>
            <p:spPr>
              <a:xfrm rot="5400000" flipH="1" flipV="1">
                <a:off x="6858000" y="1828800"/>
                <a:ext cx="381000" cy="381000"/>
              </a:xfrm>
              <a:prstGeom prst="curvedConnector3">
                <a:avLst>
                  <a:gd name="adj1" fmla="val 50000"/>
                </a:avLst>
              </a:prstGeom>
              <a:ln w="31750">
                <a:solidFill>
                  <a:srgbClr val="00B050"/>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7162800" y="1371600"/>
                <a:ext cx="1540933" cy="838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FF0000"/>
                    </a:solidFill>
                    <a:latin typeface="Times New Roman" pitchFamily="18" charset="0"/>
                    <a:cs typeface="Times New Roman" pitchFamily="18" charset="0"/>
                  </a:rPr>
                  <a:t>P (S)</a:t>
                </a:r>
                <a:endParaRPr lang="en-US" sz="2000" dirty="0">
                  <a:solidFill>
                    <a:srgbClr val="FF0000"/>
                  </a:solidFill>
                  <a:latin typeface="Times New Roman" pitchFamily="18" charset="0"/>
                  <a:cs typeface="Times New Roman" pitchFamily="18" charset="0"/>
                </a:endParaRPr>
              </a:p>
            </p:txBody>
          </p:sp>
        </p:grpSp>
        <p:sp>
          <p:nvSpPr>
            <p:cNvPr id="12" name="Rectangle 11"/>
            <p:cNvSpPr/>
            <p:nvPr/>
          </p:nvSpPr>
          <p:spPr>
            <a:xfrm>
              <a:off x="3481647" y="4953000"/>
              <a:ext cx="785553"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993300"/>
                  </a:solidFill>
                  <a:latin typeface="Times New Roman" pitchFamily="18" charset="0"/>
                  <a:cs typeface="Times New Roman" pitchFamily="18" charset="0"/>
                </a:rPr>
                <a:t>B</a:t>
              </a:r>
              <a:endParaRPr lang="en-US" sz="2800" dirty="0">
                <a:solidFill>
                  <a:srgbClr val="993300"/>
                </a:solidFill>
                <a:latin typeface="Times New Roman" pitchFamily="18" charset="0"/>
                <a:cs typeface="Times New Roman" pitchFamily="18" charset="0"/>
              </a:endParaRPr>
            </a:p>
          </p:txBody>
        </p:sp>
        <p:sp>
          <p:nvSpPr>
            <p:cNvPr id="13" name="Oval 12"/>
            <p:cNvSpPr/>
            <p:nvPr/>
          </p:nvSpPr>
          <p:spPr>
            <a:xfrm>
              <a:off x="4267200" y="4648200"/>
              <a:ext cx="1221971" cy="1219200"/>
            </a:xfrm>
            <a:prstGeom prst="ellipse">
              <a:avLst/>
            </a:prstGeom>
            <a:solidFill>
              <a:schemeClr val="accent1">
                <a:lumMod val="40000"/>
                <a:lumOff val="60000"/>
              </a:schemeClr>
            </a:solidFill>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4191000" y="4800600"/>
              <a:ext cx="523702" cy="8382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4624647" y="4876800"/>
              <a:ext cx="785553"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993300"/>
                  </a:solidFill>
                  <a:latin typeface="Times New Roman" pitchFamily="18" charset="0"/>
                  <a:cs typeface="Times New Roman" pitchFamily="18" charset="0"/>
                </a:rPr>
                <a:t>A</a:t>
              </a:r>
              <a:endParaRPr lang="en-US" sz="2800" dirty="0">
                <a:solidFill>
                  <a:srgbClr val="993300"/>
                </a:solidFill>
                <a:latin typeface="Times New Roman" pitchFamily="18" charset="0"/>
                <a:cs typeface="Times New Roman" pitchFamily="18" charset="0"/>
              </a:endParaRPr>
            </a:p>
          </p:txBody>
        </p:sp>
        <p:sp>
          <p:nvSpPr>
            <p:cNvPr id="16" name="Rectangle 15"/>
            <p:cNvSpPr/>
            <p:nvPr/>
          </p:nvSpPr>
          <p:spPr>
            <a:xfrm>
              <a:off x="4648200" y="3667780"/>
              <a:ext cx="1383712" cy="523220"/>
            </a:xfrm>
            <a:prstGeom prst="rect">
              <a:avLst/>
            </a:prstGeom>
          </p:spPr>
          <p:txBody>
            <a:bodyPr wrap="none">
              <a:spAutoFit/>
            </a:bodyPr>
            <a:lstStyle/>
            <a:p>
              <a:r>
                <a:rPr lang="en-US" sz="2800" dirty="0" smtClean="0">
                  <a:solidFill>
                    <a:srgbClr val="993300"/>
                  </a:solidFill>
                  <a:latin typeface="Times New Roman" pitchFamily="18" charset="0"/>
                  <a:cs typeface="Times New Roman" pitchFamily="18" charset="0"/>
                </a:rPr>
                <a:t>P(A∩B)</a:t>
              </a:r>
              <a:endParaRPr lang="en-US" sz="2800" dirty="0">
                <a:solidFill>
                  <a:srgbClr val="993300"/>
                </a:solidFill>
              </a:endParaRPr>
            </a:p>
          </p:txBody>
        </p:sp>
        <p:cxnSp>
          <p:nvCxnSpPr>
            <p:cNvPr id="17" name="Straight Arrow Connector 16"/>
            <p:cNvCxnSpPr/>
            <p:nvPr/>
          </p:nvCxnSpPr>
          <p:spPr>
            <a:xfrm rot="5400000">
              <a:off x="4191000" y="4343400"/>
              <a:ext cx="990600" cy="533400"/>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20" name="Rectangle 19"/>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15205"/>
            <a:ext cx="2725426"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4-15:</a:t>
            </a:r>
            <a:endParaRPr lang="en-US" sz="3200" b="1" dirty="0"/>
          </a:p>
        </p:txBody>
      </p:sp>
      <p:sp>
        <p:nvSpPr>
          <p:cNvPr id="5" name="Rectangle 2"/>
          <p:cNvSpPr>
            <a:spLocks noGrp="1" noChangeArrowheads="1"/>
          </p:cNvSpPr>
          <p:nvPr>
            <p:ph type="title"/>
          </p:nvPr>
        </p:nvSpPr>
        <p:spPr>
          <a:xfrm>
            <a:off x="2590800" y="228600"/>
            <a:ext cx="2590800" cy="596205"/>
          </a:xfrm>
        </p:spPr>
        <p:txBody>
          <a:bodyPr>
            <a:normAutofit/>
          </a:bodyPr>
          <a:lstStyle/>
          <a:p>
            <a:pPr eaLnBrk="1" hangingPunct="1"/>
            <a:r>
              <a:rPr lang="en-US" sz="2800" b="0" dirty="0" smtClean="0">
                <a:solidFill>
                  <a:srgbClr val="990099"/>
                </a:solidFill>
                <a:effectLst/>
                <a:latin typeface="Times New Roman" pitchFamily="18" charset="0"/>
                <a:cs typeface="Times New Roman" pitchFamily="18" charset="0"/>
              </a:rPr>
              <a:t>Rolling a Die </a:t>
            </a:r>
          </a:p>
        </p:txBody>
      </p:sp>
      <p:sp>
        <p:nvSpPr>
          <p:cNvPr id="6" name="Rectangle 3"/>
          <p:cNvSpPr txBox="1">
            <a:spLocks noChangeArrowheads="1"/>
          </p:cNvSpPr>
          <p:nvPr/>
        </p:nvSpPr>
        <p:spPr>
          <a:xfrm>
            <a:off x="0" y="914400"/>
            <a:ext cx="8763000" cy="35052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Determine which events are mutually exclusive and which are not, when a single die is rolled.</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r>
              <a:rPr kumimoji="0" lang="en-US" sz="2800" b="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a. Getting an odd number and getting an even number</a:t>
            </a:r>
            <a:endParaRPr kumimoji="0" lang="en-US" sz="2800" b="0" u="none" strike="noStrike" kern="1200" cap="none" spc="0" normalizeH="0" baseline="0" noProof="0" dirty="0" smtClean="0">
              <a:ln>
                <a:noFill/>
              </a:ln>
              <a:solidFill>
                <a:schemeClr val="bg2">
                  <a:lumMod val="60000"/>
                  <a:lumOff val="40000"/>
                </a:schemeClr>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Getting an odd number: 1, 3, or 5</a:t>
            </a: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Getting an even number: 2, 4, or 6</a:t>
            </a: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r>
              <a:rPr kumimoji="0" lang="en-US" sz="2800" b="0" i="0" u="none" strike="noStrike" kern="1200" cap="none" spc="0" normalizeH="0" baseline="0" noProof="0" dirty="0" smtClean="0">
                <a:ln>
                  <a:noFill/>
                </a:ln>
                <a:solidFill>
                  <a:srgbClr val="C00000"/>
                </a:solidFill>
                <a:effectLst/>
                <a:uLnTx/>
                <a:uFillTx/>
                <a:latin typeface="Times New Roman" pitchFamily="18" charset="0"/>
                <a:cs typeface="Times New Roman" pitchFamily="18" charset="0"/>
              </a:rPr>
              <a:t>Mutually Exclusive</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sp>
        <p:nvSpPr>
          <p:cNvPr id="7" name="Rectangle 6"/>
          <p:cNvSpPr/>
          <p:nvPr/>
        </p:nvSpPr>
        <p:spPr>
          <a:xfrm>
            <a:off x="-76200" y="4555390"/>
            <a:ext cx="7010400" cy="523220"/>
          </a:xfrm>
          <a:prstGeom prst="rect">
            <a:avLst/>
          </a:prstGeom>
        </p:spPr>
        <p:txBody>
          <a:bodyPr wrap="square">
            <a:spAutoFit/>
          </a:bodyPr>
          <a:lstStyle/>
          <a:p>
            <a:pPr marL="400050" lvl="1">
              <a:defRPr/>
            </a:pPr>
            <a:r>
              <a:rPr lang="en-US" sz="2800" dirty="0">
                <a:solidFill>
                  <a:srgbClr val="0070C0"/>
                </a:solidFill>
                <a:latin typeface="Times New Roman" pitchFamily="18" charset="0"/>
                <a:cs typeface="Times New Roman" pitchFamily="18" charset="0"/>
              </a:rPr>
              <a:t>b. Getting a 3 and getting an odd number</a:t>
            </a:r>
          </a:p>
        </p:txBody>
      </p:sp>
      <p:sp>
        <p:nvSpPr>
          <p:cNvPr id="8" name="Rectangle 7"/>
          <p:cNvSpPr/>
          <p:nvPr/>
        </p:nvSpPr>
        <p:spPr>
          <a:xfrm>
            <a:off x="152400" y="4939605"/>
            <a:ext cx="6781800" cy="1384995"/>
          </a:xfrm>
          <a:prstGeom prst="rect">
            <a:avLst/>
          </a:prstGeom>
        </p:spPr>
        <p:txBody>
          <a:bodyPr wrap="square">
            <a:spAutoFit/>
          </a:bodyPr>
          <a:lstStyle/>
          <a:p>
            <a:pPr marL="400050" lvl="1">
              <a:defRPr/>
            </a:pPr>
            <a:r>
              <a:rPr lang="en-US" sz="2800" dirty="0">
                <a:latin typeface="Times New Roman" pitchFamily="18" charset="0"/>
                <a:cs typeface="Times New Roman" pitchFamily="18" charset="0"/>
              </a:rPr>
              <a:t>Getting a 3: 3</a:t>
            </a:r>
          </a:p>
          <a:p>
            <a:pPr marL="400050" lvl="1">
              <a:defRPr/>
            </a:pPr>
            <a:r>
              <a:rPr lang="en-US" sz="2800" dirty="0">
                <a:latin typeface="Times New Roman" pitchFamily="18" charset="0"/>
                <a:cs typeface="Times New Roman" pitchFamily="18" charset="0"/>
              </a:rPr>
              <a:t>Getting an odd number: 1, 3, or 5</a:t>
            </a:r>
          </a:p>
          <a:p>
            <a:pPr marL="400050" lvl="1">
              <a:defRPr/>
            </a:pPr>
            <a:r>
              <a:rPr lang="en-US" sz="2800" dirty="0" smtClean="0">
                <a:solidFill>
                  <a:srgbClr val="C00000"/>
                </a:solidFill>
                <a:latin typeface="Times New Roman" pitchFamily="18" charset="0"/>
                <a:cs typeface="Times New Roman" pitchFamily="18" charset="0"/>
              </a:rPr>
              <a:t>Not </a:t>
            </a:r>
            <a:r>
              <a:rPr lang="en-US" sz="2800" dirty="0">
                <a:solidFill>
                  <a:srgbClr val="C00000"/>
                </a:solidFill>
                <a:latin typeface="Times New Roman" pitchFamily="18" charset="0"/>
                <a:cs typeface="Times New Roman" pitchFamily="18" charset="0"/>
              </a:rPr>
              <a:t>Mutually Exclusive</a:t>
            </a:r>
          </a:p>
        </p:txBody>
      </p:sp>
      <p:sp>
        <p:nvSpPr>
          <p:cNvPr id="10" name="Rectangle 9"/>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042749"/>
            <a:ext cx="8915400" cy="1815882"/>
          </a:xfrm>
          <a:prstGeom prst="rect">
            <a:avLst/>
          </a:prstGeom>
        </p:spPr>
        <p:txBody>
          <a:bodyPr wrap="square">
            <a:spAutoFit/>
          </a:bodyPr>
          <a:lstStyle/>
          <a:p>
            <a:pPr marL="400050" lvl="1">
              <a:defRPr/>
            </a:pPr>
            <a:r>
              <a:rPr lang="en-US" sz="2800" dirty="0">
                <a:solidFill>
                  <a:srgbClr val="0070C0"/>
                </a:solidFill>
                <a:latin typeface="Times New Roman" pitchFamily="18" charset="0"/>
                <a:cs typeface="Times New Roman" pitchFamily="18" charset="0"/>
              </a:rPr>
              <a:t>c. Getting an odd number and getting a number less than 4</a:t>
            </a:r>
          </a:p>
          <a:p>
            <a:pPr marL="400050" lvl="1">
              <a:defRPr/>
            </a:pPr>
            <a:r>
              <a:rPr lang="en-US" sz="2800" dirty="0" smtClean="0">
                <a:latin typeface="Times New Roman" pitchFamily="18" charset="0"/>
                <a:cs typeface="Times New Roman" pitchFamily="18" charset="0"/>
              </a:rPr>
              <a:t>Getting </a:t>
            </a:r>
            <a:r>
              <a:rPr lang="en-US" sz="2800" dirty="0">
                <a:latin typeface="Times New Roman" pitchFamily="18" charset="0"/>
                <a:cs typeface="Times New Roman" pitchFamily="18" charset="0"/>
              </a:rPr>
              <a:t>an odd number: 1, 3, or 5</a:t>
            </a:r>
          </a:p>
          <a:p>
            <a:pPr marL="400050" lvl="1">
              <a:defRPr/>
            </a:pPr>
            <a:r>
              <a:rPr lang="en-US" sz="2800" dirty="0">
                <a:latin typeface="Times New Roman" pitchFamily="18" charset="0"/>
                <a:cs typeface="Times New Roman" pitchFamily="18" charset="0"/>
              </a:rPr>
              <a:t>Getting a number less than 4: 1, 2, or 3</a:t>
            </a:r>
          </a:p>
          <a:p>
            <a:pPr marL="400050" lvl="1">
              <a:defRPr/>
            </a:pPr>
            <a:r>
              <a:rPr lang="en-US" sz="2800" dirty="0" smtClean="0">
                <a:solidFill>
                  <a:srgbClr val="C00000"/>
                </a:solidFill>
                <a:latin typeface="Times New Roman" pitchFamily="18" charset="0"/>
                <a:cs typeface="Times New Roman" pitchFamily="18" charset="0"/>
              </a:rPr>
              <a:t>Not </a:t>
            </a:r>
            <a:r>
              <a:rPr lang="en-US" sz="2800" dirty="0">
                <a:solidFill>
                  <a:srgbClr val="C00000"/>
                </a:solidFill>
                <a:latin typeface="Times New Roman" pitchFamily="18" charset="0"/>
                <a:cs typeface="Times New Roman" pitchFamily="18" charset="0"/>
              </a:rPr>
              <a:t>Mutually Exclusive</a:t>
            </a:r>
          </a:p>
        </p:txBody>
      </p:sp>
      <p:sp>
        <p:nvSpPr>
          <p:cNvPr id="5" name="Rectangle 4"/>
          <p:cNvSpPr/>
          <p:nvPr/>
        </p:nvSpPr>
        <p:spPr>
          <a:xfrm>
            <a:off x="-76200" y="3620631"/>
            <a:ext cx="9067800" cy="2246769"/>
          </a:xfrm>
          <a:prstGeom prst="rect">
            <a:avLst/>
          </a:prstGeom>
        </p:spPr>
        <p:txBody>
          <a:bodyPr wrap="square">
            <a:spAutoFit/>
          </a:bodyPr>
          <a:lstStyle/>
          <a:p>
            <a:pPr marL="400050" lvl="1">
              <a:defRPr/>
            </a:pPr>
            <a:r>
              <a:rPr lang="en-US" sz="2800" dirty="0">
                <a:solidFill>
                  <a:srgbClr val="0070C0"/>
                </a:solidFill>
                <a:latin typeface="Times New Roman" pitchFamily="18" charset="0"/>
                <a:cs typeface="Times New Roman" pitchFamily="18" charset="0"/>
              </a:rPr>
              <a:t>d. Getting a number greater than 4 and getting a number less than 4</a:t>
            </a:r>
          </a:p>
          <a:p>
            <a:pPr marL="400050" lvl="1">
              <a:defRPr/>
            </a:pPr>
            <a:r>
              <a:rPr lang="en-US" sz="2800" dirty="0" smtClean="0">
                <a:latin typeface="Times New Roman" pitchFamily="18" charset="0"/>
                <a:cs typeface="Times New Roman" pitchFamily="18" charset="0"/>
              </a:rPr>
              <a:t>Getting </a:t>
            </a:r>
            <a:r>
              <a:rPr lang="en-US" sz="2800" dirty="0">
                <a:latin typeface="Times New Roman" pitchFamily="18" charset="0"/>
                <a:cs typeface="Times New Roman" pitchFamily="18" charset="0"/>
              </a:rPr>
              <a:t>a number greater than 4: 5 or 6</a:t>
            </a:r>
          </a:p>
          <a:p>
            <a:pPr marL="400050" lvl="1">
              <a:defRPr/>
            </a:pPr>
            <a:r>
              <a:rPr lang="en-US" sz="2800" dirty="0">
                <a:latin typeface="Times New Roman" pitchFamily="18" charset="0"/>
                <a:cs typeface="Times New Roman" pitchFamily="18" charset="0"/>
              </a:rPr>
              <a:t>Getting a number less than 4: 1, 2, or 3</a:t>
            </a:r>
          </a:p>
          <a:p>
            <a:pPr marL="400050" lvl="1">
              <a:defRPr/>
            </a:pPr>
            <a:r>
              <a:rPr lang="en-US" sz="2800" dirty="0" smtClean="0">
                <a:solidFill>
                  <a:srgbClr val="C00000"/>
                </a:solidFill>
                <a:latin typeface="Times New Roman" pitchFamily="18" charset="0"/>
                <a:cs typeface="Times New Roman" pitchFamily="18" charset="0"/>
              </a:rPr>
              <a:t>Mutually </a:t>
            </a:r>
            <a:r>
              <a:rPr lang="en-US" sz="2800" dirty="0">
                <a:solidFill>
                  <a:srgbClr val="C00000"/>
                </a:solidFill>
                <a:latin typeface="Times New Roman" pitchFamily="18" charset="0"/>
                <a:cs typeface="Times New Roman" pitchFamily="18" charset="0"/>
              </a:rPr>
              <a:t>Exclusive</a:t>
            </a:r>
          </a:p>
        </p:txBody>
      </p:sp>
      <p:sp>
        <p:nvSpPr>
          <p:cNvPr id="7" name="Rectangle 6"/>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2725426"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4-17:</a:t>
            </a:r>
            <a:endParaRPr lang="en-US" sz="3200" b="1" dirty="0"/>
          </a:p>
        </p:txBody>
      </p:sp>
      <p:sp>
        <p:nvSpPr>
          <p:cNvPr id="5" name="Rectangle 2"/>
          <p:cNvSpPr>
            <a:spLocks noGrp="1" noChangeArrowheads="1"/>
          </p:cNvSpPr>
          <p:nvPr>
            <p:ph type="title"/>
          </p:nvPr>
        </p:nvSpPr>
        <p:spPr>
          <a:xfrm>
            <a:off x="2590800" y="-152400"/>
            <a:ext cx="3810000" cy="838200"/>
          </a:xfrm>
        </p:spPr>
        <p:txBody>
          <a:bodyPr>
            <a:normAutofit/>
          </a:bodyPr>
          <a:lstStyle/>
          <a:p>
            <a:pPr eaLnBrk="1" hangingPunct="1"/>
            <a:r>
              <a:rPr lang="en-US" sz="2800" b="0" dirty="0" smtClean="0">
                <a:solidFill>
                  <a:srgbClr val="990099"/>
                </a:solidFill>
                <a:effectLst/>
                <a:latin typeface="Times New Roman" pitchFamily="18" charset="0"/>
                <a:cs typeface="Times New Roman" pitchFamily="18" charset="0"/>
              </a:rPr>
              <a:t>Selecting a Doughnut </a:t>
            </a:r>
          </a:p>
        </p:txBody>
      </p:sp>
      <p:sp>
        <p:nvSpPr>
          <p:cNvPr id="6" name="Rectangle 3"/>
          <p:cNvSpPr txBox="1">
            <a:spLocks noChangeArrowheads="1"/>
          </p:cNvSpPr>
          <p:nvPr/>
        </p:nvSpPr>
        <p:spPr>
          <a:xfrm>
            <a:off x="0" y="609600"/>
            <a:ext cx="9144000" cy="19050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A</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box contains 3 glazed doughnuts , 4 jelly doughnuts , and 5 chocolate doughnuts. If a person selects a doughnut at random ,find the probability that it is either a glazed doughnut </a:t>
            </a:r>
            <a:r>
              <a:rPr kumimoji="0" lang="en-US" sz="2800" b="1"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or</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a chocolate doughnut.</a:t>
            </a: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grpSp>
        <p:nvGrpSpPr>
          <p:cNvPr id="7" name="Group 6"/>
          <p:cNvGrpSpPr/>
          <p:nvPr/>
        </p:nvGrpSpPr>
        <p:grpSpPr>
          <a:xfrm>
            <a:off x="1" y="2667000"/>
            <a:ext cx="5638799" cy="586409"/>
            <a:chOff x="152401" y="2667000"/>
            <a:chExt cx="5638799" cy="586409"/>
          </a:xfrm>
        </p:grpSpPr>
        <p:sp>
          <p:nvSpPr>
            <p:cNvPr id="8" name="Rectangle 7"/>
            <p:cNvSpPr/>
            <p:nvPr/>
          </p:nvSpPr>
          <p:spPr>
            <a:xfrm>
              <a:off x="152401" y="2743200"/>
              <a:ext cx="3657600" cy="461665"/>
            </a:xfrm>
            <a:prstGeom prst="rect">
              <a:avLst/>
            </a:prstGeom>
          </p:spPr>
          <p:txBody>
            <a:bodyPr wrap="square">
              <a:spAutoFit/>
            </a:bodyPr>
            <a:lstStyle/>
            <a:p>
              <a:pPr lvl="0">
                <a:spcBef>
                  <a:spcPct val="0"/>
                </a:spcBef>
                <a:defRPr/>
              </a:pPr>
              <a:r>
                <a:rPr lang="en-US" sz="2400" dirty="0" smtClean="0">
                  <a:latin typeface="Times New Roman" pitchFamily="18" charset="0"/>
                  <a:cs typeface="Times New Roman" pitchFamily="18" charset="0"/>
                </a:rPr>
                <a:t>P(glazed) + P(chocolate) = </a:t>
              </a:r>
            </a:p>
          </p:txBody>
        </p:sp>
        <p:pic>
          <p:nvPicPr>
            <p:cNvPr id="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581400" y="2667000"/>
              <a:ext cx="2209800" cy="586409"/>
            </a:xfrm>
            <a:prstGeom prst="rect">
              <a:avLst/>
            </a:prstGeom>
            <a:noFill/>
          </p:spPr>
        </p:pic>
      </p:grpSp>
      <p:sp>
        <p:nvSpPr>
          <p:cNvPr id="10" name="Rectangle 9"/>
          <p:cNvSpPr/>
          <p:nvPr/>
        </p:nvSpPr>
        <p:spPr>
          <a:xfrm>
            <a:off x="6705600" y="2286000"/>
            <a:ext cx="2514600" cy="1384995"/>
          </a:xfrm>
          <a:prstGeom prst="rect">
            <a:avLst/>
          </a:prstGeom>
        </p:spPr>
        <p:txBody>
          <a:bodyPr wrap="square">
            <a:spAutoFit/>
          </a:bodyPr>
          <a:lstStyle/>
          <a:p>
            <a:pPr marL="400050" lvl="1">
              <a:spcBef>
                <a:spcPts val="324"/>
              </a:spcBef>
              <a:buClr>
                <a:schemeClr val="accent1"/>
              </a:buClr>
              <a:defRPr/>
            </a:pPr>
            <a:r>
              <a:rPr lang="en-US" sz="2800" dirty="0" smtClean="0">
                <a:latin typeface="Times New Roman" pitchFamily="18" charset="0"/>
                <a:cs typeface="Times New Roman" pitchFamily="18" charset="0"/>
              </a:rPr>
              <a:t>The events are mutually exclusive</a:t>
            </a:r>
            <a:endParaRPr lang="en-US" sz="2800" dirty="0">
              <a:latin typeface="Times New Roman" pitchFamily="18" charset="0"/>
              <a:cs typeface="Times New Roman" pitchFamily="18" charset="0"/>
            </a:endParaRPr>
          </a:p>
        </p:txBody>
      </p:sp>
      <p:sp>
        <p:nvSpPr>
          <p:cNvPr id="11" name="Left Arrow 10"/>
          <p:cNvSpPr/>
          <p:nvPr/>
        </p:nvSpPr>
        <p:spPr>
          <a:xfrm>
            <a:off x="6019800" y="2667000"/>
            <a:ext cx="914400" cy="609600"/>
          </a:xfrm>
          <a:prstGeom prst="leftArrow">
            <a:avLst>
              <a:gd name="adj1" fmla="val 42727"/>
              <a:gd name="adj2" fmla="val 50000"/>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07344" y="228600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
        <p:nvSpPr>
          <p:cNvPr id="13" name="Rectangle 12"/>
          <p:cNvSpPr/>
          <p:nvPr/>
        </p:nvSpPr>
        <p:spPr>
          <a:xfrm>
            <a:off x="228600" y="480060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
        <p:nvSpPr>
          <p:cNvPr id="14" name="Rectangle 13"/>
          <p:cNvSpPr/>
          <p:nvPr/>
        </p:nvSpPr>
        <p:spPr>
          <a:xfrm>
            <a:off x="76200" y="3429000"/>
            <a:ext cx="2725426"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4-19:</a:t>
            </a:r>
            <a:endParaRPr lang="en-US" sz="3200" b="1" dirty="0"/>
          </a:p>
        </p:txBody>
      </p:sp>
      <p:sp>
        <p:nvSpPr>
          <p:cNvPr id="15" name="Rectangle 2"/>
          <p:cNvSpPr txBox="1">
            <a:spLocks noChangeArrowheads="1"/>
          </p:cNvSpPr>
          <p:nvPr/>
        </p:nvSpPr>
        <p:spPr>
          <a:xfrm>
            <a:off x="2667000" y="3352800"/>
            <a:ext cx="4191000" cy="838200"/>
          </a:xfrm>
          <a:prstGeom prst="rect">
            <a:avLst/>
          </a:prstGeom>
        </p:spPr>
        <p:txBody>
          <a:bodyPr vert="horz" rtlCol="0" anchor="ctr">
            <a:normAutofit fontScale="92500"/>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smtClean="0">
                <a:ln>
                  <a:noFill/>
                </a:ln>
                <a:solidFill>
                  <a:srgbClr val="990099"/>
                </a:solidFill>
                <a:effectLst/>
                <a:uLnTx/>
                <a:uFillTx/>
                <a:latin typeface="Times New Roman" pitchFamily="18" charset="0"/>
                <a:ea typeface="+mj-ea"/>
                <a:cs typeface="Times New Roman" pitchFamily="18" charset="0"/>
              </a:rPr>
              <a:t>Selecting a Day</a:t>
            </a:r>
            <a:r>
              <a:rPr kumimoji="0" lang="en-US" sz="2800" b="0" i="0" u="none" strike="noStrike" kern="1200" cap="none" spc="0" normalizeH="0" noProof="0" dirty="0" smtClean="0">
                <a:ln>
                  <a:noFill/>
                </a:ln>
                <a:solidFill>
                  <a:srgbClr val="990099"/>
                </a:solidFill>
                <a:effectLst/>
                <a:uLnTx/>
                <a:uFillTx/>
                <a:latin typeface="Times New Roman" pitchFamily="18" charset="0"/>
                <a:ea typeface="+mj-ea"/>
                <a:cs typeface="Times New Roman" pitchFamily="18" charset="0"/>
              </a:rPr>
              <a:t> of the Week </a:t>
            </a:r>
            <a:r>
              <a:rPr kumimoji="0" lang="en-US" sz="2800" b="0" i="0" u="none" strike="noStrike" kern="1200" cap="none" spc="0" normalizeH="0" baseline="0" noProof="0" dirty="0" smtClean="0">
                <a:ln>
                  <a:noFill/>
                </a:ln>
                <a:solidFill>
                  <a:srgbClr val="990099"/>
                </a:solidFill>
                <a:effectLst/>
                <a:uLnTx/>
                <a:uFillTx/>
                <a:latin typeface="Times New Roman" pitchFamily="18" charset="0"/>
                <a:ea typeface="+mj-ea"/>
                <a:cs typeface="Times New Roman" pitchFamily="18" charset="0"/>
              </a:rPr>
              <a:t> </a:t>
            </a:r>
          </a:p>
        </p:txBody>
      </p:sp>
      <p:sp>
        <p:nvSpPr>
          <p:cNvPr id="16" name="Rectangle 2"/>
          <p:cNvSpPr txBox="1">
            <a:spLocks noChangeArrowheads="1"/>
          </p:cNvSpPr>
          <p:nvPr/>
        </p:nvSpPr>
        <p:spPr>
          <a:xfrm>
            <a:off x="76200" y="3962400"/>
            <a:ext cx="9067800" cy="838200"/>
          </a:xfrm>
          <a:prstGeom prst="rect">
            <a:avLst/>
          </a:prstGeom>
        </p:spPr>
        <p:txBody>
          <a:bodyPr vert="horz" rtlCol="0" anchor="ctr">
            <a:no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ea typeface="+mj-ea"/>
                <a:cs typeface="Times New Roman" pitchFamily="18" charset="0"/>
              </a:rPr>
              <a:t>A day of the</a:t>
            </a:r>
            <a:r>
              <a:rPr kumimoji="0" lang="en-US" sz="2800" b="0" i="0" u="none" strike="noStrike" kern="1200" cap="none" spc="0" normalizeH="0" noProof="0" dirty="0" smtClean="0">
                <a:ln>
                  <a:noFill/>
                </a:ln>
                <a:solidFill>
                  <a:srgbClr val="0070C0"/>
                </a:solidFill>
                <a:effectLst/>
                <a:uLnTx/>
                <a:uFillTx/>
                <a:latin typeface="Times New Roman" pitchFamily="18" charset="0"/>
                <a:ea typeface="+mj-ea"/>
                <a:cs typeface="Times New Roman" pitchFamily="18" charset="0"/>
              </a:rPr>
              <a:t> week is selected at random .Find the probability that it is a weekend day .</a:t>
            </a:r>
            <a:endParaRPr kumimoji="0" lang="en-US" sz="2800" b="0" i="0" u="none" strike="noStrike" kern="1200" cap="none" spc="0" normalizeH="0" baseline="0" noProof="0" dirty="0" smtClean="0">
              <a:ln>
                <a:noFill/>
              </a:ln>
              <a:solidFill>
                <a:srgbClr val="0070C0"/>
              </a:solidFill>
              <a:effectLst/>
              <a:uLnTx/>
              <a:uFillTx/>
              <a:latin typeface="Times New Roman" pitchFamily="18" charset="0"/>
              <a:ea typeface="+mj-ea"/>
              <a:cs typeface="Times New Roman" pitchFamily="18" charset="0"/>
            </a:endParaRPr>
          </a:p>
        </p:txBody>
      </p:sp>
      <p:pic>
        <p:nvPicPr>
          <p:cNvPr id="17"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828800" y="5029200"/>
            <a:ext cx="8033657" cy="1295400"/>
          </a:xfrm>
          <a:prstGeom prst="rect">
            <a:avLst/>
          </a:prstGeom>
          <a:noFill/>
        </p:spPr>
      </p:pic>
      <p:sp>
        <p:nvSpPr>
          <p:cNvPr id="19" name="Rectangle 18"/>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76200"/>
            <a:ext cx="2725426" cy="584775"/>
          </a:xfrm>
          <a:prstGeom prst="rect">
            <a:avLst/>
          </a:prstGeom>
        </p:spPr>
        <p:txBody>
          <a:bodyPr wrap="square">
            <a:spAutoFit/>
          </a:bodyPr>
          <a:lstStyle/>
          <a:p>
            <a:r>
              <a:rPr lang="en-US" sz="3200" b="1" dirty="0" smtClean="0">
                <a:solidFill>
                  <a:srgbClr val="00B050"/>
                </a:solidFill>
                <a:effectLst/>
                <a:latin typeface="Times New Roman" pitchFamily="18" charset="0"/>
                <a:cs typeface="Times New Roman" pitchFamily="18" charset="0"/>
              </a:rPr>
              <a:t>Example 4-21:</a:t>
            </a:r>
            <a:endParaRPr lang="en-US" sz="3200" b="1" dirty="0"/>
          </a:p>
        </p:txBody>
      </p:sp>
      <p:sp>
        <p:nvSpPr>
          <p:cNvPr id="5" name="Rectangle 3"/>
          <p:cNvSpPr txBox="1">
            <a:spLocks noChangeArrowheads="1"/>
          </p:cNvSpPr>
          <p:nvPr/>
        </p:nvSpPr>
        <p:spPr>
          <a:xfrm>
            <a:off x="0" y="304800"/>
            <a:ext cx="9144000" cy="16764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In a hospital unit there are 8 nurses and 5 physicians ;7</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nurses and 3 physicians are females. If a staff person is selected ,find the probability that the subject is a nurse </a:t>
            </a:r>
            <a:r>
              <a:rPr kumimoji="0" lang="en-US" sz="2800" b="1"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or</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a male.</a:t>
            </a: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graphicFrame>
        <p:nvGraphicFramePr>
          <p:cNvPr id="7" name="Table 6"/>
          <p:cNvGraphicFramePr>
            <a:graphicFrameLocks noGrp="1"/>
          </p:cNvGraphicFramePr>
          <p:nvPr/>
        </p:nvGraphicFramePr>
        <p:xfrm>
          <a:off x="1219200" y="1905000"/>
          <a:ext cx="6096000" cy="182880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pPr algn="ctr"/>
                      <a:r>
                        <a:rPr lang="en-US" sz="2400" b="0" dirty="0" smtClean="0">
                          <a:solidFill>
                            <a:srgbClr val="FF0000"/>
                          </a:solidFill>
                          <a:latin typeface="Times New Roman" pitchFamily="18" charset="0"/>
                          <a:cs typeface="Times New Roman" pitchFamily="18" charset="0"/>
                        </a:rPr>
                        <a:t>Staff</a:t>
                      </a:r>
                      <a:endParaRPr lang="en-US" sz="2400" b="0" dirty="0">
                        <a:solidFill>
                          <a:srgbClr val="FF0000"/>
                        </a:solidFill>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smtClean="0">
                          <a:solidFill>
                            <a:srgbClr val="FF0000"/>
                          </a:solidFill>
                          <a:latin typeface="Times New Roman" pitchFamily="18" charset="0"/>
                          <a:cs typeface="Times New Roman" pitchFamily="18" charset="0"/>
                        </a:rPr>
                        <a:t>Females</a:t>
                      </a:r>
                      <a:endParaRPr lang="en-US" sz="2400" b="0" dirty="0">
                        <a:solidFill>
                          <a:srgbClr val="FF0000"/>
                        </a:solidFill>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smtClean="0">
                          <a:solidFill>
                            <a:srgbClr val="FF0000"/>
                          </a:solidFill>
                          <a:latin typeface="Times New Roman" pitchFamily="18" charset="0"/>
                          <a:cs typeface="Times New Roman" pitchFamily="18" charset="0"/>
                        </a:rPr>
                        <a:t>Males</a:t>
                      </a:r>
                      <a:endParaRPr lang="en-US" sz="2400" b="0" dirty="0">
                        <a:solidFill>
                          <a:srgbClr val="FF0000"/>
                        </a:solidFill>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smtClean="0">
                          <a:solidFill>
                            <a:srgbClr val="FF0000"/>
                          </a:solidFill>
                          <a:latin typeface="Times New Roman" pitchFamily="18" charset="0"/>
                          <a:cs typeface="Times New Roman" pitchFamily="18" charset="0"/>
                        </a:rPr>
                        <a:t>Total</a:t>
                      </a:r>
                      <a:endParaRPr lang="en-US" sz="2400" b="0" dirty="0">
                        <a:solidFill>
                          <a:srgbClr val="FF0000"/>
                        </a:solidFill>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US" sz="2400" b="0" dirty="0" smtClean="0">
                          <a:solidFill>
                            <a:schemeClr val="tx1"/>
                          </a:solidFill>
                          <a:latin typeface="Times New Roman" pitchFamily="18" charset="0"/>
                          <a:cs typeface="Times New Roman" pitchFamily="18" charset="0"/>
                        </a:rPr>
                        <a:t>Nurses</a:t>
                      </a:r>
                      <a:endParaRPr lang="en-US" sz="2400" b="0" dirty="0">
                        <a:solidFill>
                          <a:schemeClr val="tx1"/>
                        </a:solidFill>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sz="2400" b="0" dirty="0" smtClean="0">
                          <a:solidFill>
                            <a:schemeClr val="tx1"/>
                          </a:solidFill>
                          <a:latin typeface="Times New Roman" pitchFamily="18" charset="0"/>
                          <a:cs typeface="Times New Roman" pitchFamily="18" charset="0"/>
                        </a:rPr>
                        <a:t>7</a:t>
                      </a:r>
                      <a:endParaRPr lang="en-US" sz="2400" b="0" dirty="0">
                        <a:solidFill>
                          <a:schemeClr val="tx1"/>
                        </a:solidFill>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sz="2400" b="0" dirty="0" smtClean="0">
                          <a:solidFill>
                            <a:schemeClr val="tx1"/>
                          </a:solidFill>
                          <a:latin typeface="Times New Roman" pitchFamily="18" charset="0"/>
                          <a:cs typeface="Times New Roman" pitchFamily="18" charset="0"/>
                        </a:rPr>
                        <a:t>1</a:t>
                      </a:r>
                      <a:endParaRPr lang="en-US" sz="2400" b="0" dirty="0">
                        <a:solidFill>
                          <a:schemeClr val="tx1"/>
                        </a:solidFill>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sz="2400" b="0" dirty="0" smtClean="0">
                          <a:solidFill>
                            <a:schemeClr val="tx1"/>
                          </a:solidFill>
                          <a:latin typeface="Times New Roman" pitchFamily="18" charset="0"/>
                          <a:cs typeface="Times New Roman" pitchFamily="18" charset="0"/>
                        </a:rPr>
                        <a:t>8</a:t>
                      </a:r>
                      <a:endParaRPr lang="en-US" sz="2400" b="0" dirty="0">
                        <a:solidFill>
                          <a:schemeClr val="tx1"/>
                        </a:solidFill>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solidFill>
                      <a:schemeClr val="bg1"/>
                    </a:solidFill>
                  </a:tcPr>
                </a:tc>
              </a:tr>
              <a:tr h="370840">
                <a:tc>
                  <a:txBody>
                    <a:bodyPr/>
                    <a:lstStyle/>
                    <a:p>
                      <a:pPr algn="ctr"/>
                      <a:r>
                        <a:rPr lang="en-US" sz="2400" b="0" dirty="0" smtClean="0">
                          <a:solidFill>
                            <a:schemeClr val="tx1"/>
                          </a:solidFill>
                          <a:latin typeface="Times New Roman" pitchFamily="18" charset="0"/>
                          <a:cs typeface="Times New Roman" pitchFamily="18" charset="0"/>
                        </a:rPr>
                        <a:t>Physicians</a:t>
                      </a:r>
                      <a:endParaRPr lang="en-US" sz="2400" b="0" dirty="0">
                        <a:solidFill>
                          <a:schemeClr val="tx1"/>
                        </a:solidFill>
                        <a:latin typeface="Times New Roman" pitchFamily="18" charset="0"/>
                        <a:cs typeface="Times New Roman" pitchFamily="18" charset="0"/>
                      </a:endParaRPr>
                    </a:p>
                  </a:txBody>
                  <a:tcPr>
                    <a:solidFill>
                      <a:schemeClr val="bg1"/>
                    </a:solidFill>
                  </a:tcPr>
                </a:tc>
                <a:tc>
                  <a:txBody>
                    <a:bodyPr/>
                    <a:lstStyle/>
                    <a:p>
                      <a:pPr algn="ctr"/>
                      <a:r>
                        <a:rPr lang="en-US" sz="2400" b="0" dirty="0" smtClean="0">
                          <a:solidFill>
                            <a:schemeClr val="tx1"/>
                          </a:solidFill>
                          <a:latin typeface="Times New Roman" pitchFamily="18" charset="0"/>
                          <a:cs typeface="Times New Roman" pitchFamily="18" charset="0"/>
                        </a:rPr>
                        <a:t>3</a:t>
                      </a:r>
                      <a:endParaRPr lang="en-US" sz="2400" b="0" dirty="0">
                        <a:solidFill>
                          <a:schemeClr val="tx1"/>
                        </a:solidFill>
                        <a:latin typeface="Times New Roman" pitchFamily="18" charset="0"/>
                        <a:cs typeface="Times New Roman" pitchFamily="18" charset="0"/>
                      </a:endParaRPr>
                    </a:p>
                  </a:txBody>
                  <a:tcPr>
                    <a:solidFill>
                      <a:schemeClr val="bg1"/>
                    </a:solidFill>
                  </a:tcPr>
                </a:tc>
                <a:tc>
                  <a:txBody>
                    <a:bodyPr/>
                    <a:lstStyle/>
                    <a:p>
                      <a:pPr algn="ctr"/>
                      <a:r>
                        <a:rPr lang="en-US" sz="2400" b="0" dirty="0" smtClean="0">
                          <a:solidFill>
                            <a:schemeClr val="tx1"/>
                          </a:solidFill>
                          <a:latin typeface="Times New Roman" pitchFamily="18" charset="0"/>
                          <a:cs typeface="Times New Roman" pitchFamily="18" charset="0"/>
                        </a:rPr>
                        <a:t>2</a:t>
                      </a:r>
                      <a:endParaRPr lang="en-US" sz="2400" b="0" dirty="0">
                        <a:solidFill>
                          <a:schemeClr val="tx1"/>
                        </a:solidFill>
                        <a:latin typeface="Times New Roman" pitchFamily="18" charset="0"/>
                        <a:cs typeface="Times New Roman" pitchFamily="18" charset="0"/>
                      </a:endParaRPr>
                    </a:p>
                  </a:txBody>
                  <a:tcPr>
                    <a:solidFill>
                      <a:schemeClr val="bg1"/>
                    </a:solidFill>
                  </a:tcPr>
                </a:tc>
                <a:tc>
                  <a:txBody>
                    <a:bodyPr/>
                    <a:lstStyle/>
                    <a:p>
                      <a:pPr algn="ctr"/>
                      <a:r>
                        <a:rPr lang="en-US" sz="2400" b="0" dirty="0" smtClean="0">
                          <a:solidFill>
                            <a:schemeClr val="tx1"/>
                          </a:solidFill>
                          <a:latin typeface="Times New Roman" pitchFamily="18" charset="0"/>
                          <a:cs typeface="Times New Roman" pitchFamily="18" charset="0"/>
                        </a:rPr>
                        <a:t>5</a:t>
                      </a:r>
                      <a:endParaRPr lang="en-US" sz="2400" b="0" dirty="0">
                        <a:solidFill>
                          <a:schemeClr val="tx1"/>
                        </a:solidFill>
                        <a:latin typeface="Times New Roman" pitchFamily="18" charset="0"/>
                        <a:cs typeface="Times New Roman" pitchFamily="18" charset="0"/>
                      </a:endParaRPr>
                    </a:p>
                  </a:txBody>
                  <a:tcPr>
                    <a:solidFill>
                      <a:schemeClr val="bg1"/>
                    </a:solidFill>
                  </a:tcPr>
                </a:tc>
              </a:tr>
              <a:tr h="370840">
                <a:tc>
                  <a:txBody>
                    <a:bodyPr/>
                    <a:lstStyle/>
                    <a:p>
                      <a:pPr algn="ctr"/>
                      <a:r>
                        <a:rPr lang="en-US" sz="2400" b="0" dirty="0" smtClean="0">
                          <a:solidFill>
                            <a:schemeClr val="tx1"/>
                          </a:solidFill>
                          <a:latin typeface="Times New Roman" pitchFamily="18" charset="0"/>
                          <a:cs typeface="Times New Roman" pitchFamily="18" charset="0"/>
                        </a:rPr>
                        <a:t>Total</a:t>
                      </a:r>
                      <a:endParaRPr lang="en-US" sz="2400" b="0" dirty="0">
                        <a:solidFill>
                          <a:schemeClr val="tx1"/>
                        </a:solidFill>
                        <a:latin typeface="Times New Roman" pitchFamily="18" charset="0"/>
                        <a:cs typeface="Times New Roman" pitchFamily="18" charset="0"/>
                      </a:endParaRPr>
                    </a:p>
                  </a:txBody>
                  <a:tcPr>
                    <a:solidFill>
                      <a:schemeClr val="bg1"/>
                    </a:solidFill>
                  </a:tcPr>
                </a:tc>
                <a:tc>
                  <a:txBody>
                    <a:bodyPr/>
                    <a:lstStyle/>
                    <a:p>
                      <a:pPr algn="ctr"/>
                      <a:r>
                        <a:rPr lang="en-US" sz="2400" b="0" dirty="0" smtClean="0">
                          <a:solidFill>
                            <a:schemeClr val="tx1"/>
                          </a:solidFill>
                          <a:latin typeface="Times New Roman" pitchFamily="18" charset="0"/>
                          <a:cs typeface="Times New Roman" pitchFamily="18" charset="0"/>
                        </a:rPr>
                        <a:t>10</a:t>
                      </a:r>
                      <a:endParaRPr lang="en-US" sz="2400" b="0" dirty="0">
                        <a:solidFill>
                          <a:schemeClr val="tx1"/>
                        </a:solidFill>
                        <a:latin typeface="Times New Roman" pitchFamily="18" charset="0"/>
                        <a:cs typeface="Times New Roman" pitchFamily="18" charset="0"/>
                      </a:endParaRPr>
                    </a:p>
                  </a:txBody>
                  <a:tcPr>
                    <a:solidFill>
                      <a:schemeClr val="bg1"/>
                    </a:solidFill>
                  </a:tcPr>
                </a:tc>
                <a:tc>
                  <a:txBody>
                    <a:bodyPr/>
                    <a:lstStyle/>
                    <a:p>
                      <a:pPr algn="ctr"/>
                      <a:r>
                        <a:rPr lang="en-US" sz="2400" b="0" dirty="0" smtClean="0">
                          <a:solidFill>
                            <a:schemeClr val="tx1"/>
                          </a:solidFill>
                          <a:latin typeface="Times New Roman" pitchFamily="18" charset="0"/>
                          <a:cs typeface="Times New Roman" pitchFamily="18" charset="0"/>
                        </a:rPr>
                        <a:t>3</a:t>
                      </a:r>
                      <a:endParaRPr lang="en-US" sz="2400" b="0" dirty="0">
                        <a:solidFill>
                          <a:schemeClr val="tx1"/>
                        </a:solidFill>
                        <a:latin typeface="Times New Roman" pitchFamily="18" charset="0"/>
                        <a:cs typeface="Times New Roman" pitchFamily="18" charset="0"/>
                      </a:endParaRPr>
                    </a:p>
                  </a:txBody>
                  <a:tcPr>
                    <a:solidFill>
                      <a:schemeClr val="bg1"/>
                    </a:solidFill>
                  </a:tcPr>
                </a:tc>
                <a:tc>
                  <a:txBody>
                    <a:bodyPr/>
                    <a:lstStyle/>
                    <a:p>
                      <a:pPr algn="ctr"/>
                      <a:r>
                        <a:rPr lang="en-US" sz="2400" b="0" dirty="0" smtClean="0">
                          <a:solidFill>
                            <a:schemeClr val="tx1"/>
                          </a:solidFill>
                          <a:latin typeface="Times New Roman" pitchFamily="18" charset="0"/>
                          <a:cs typeface="Times New Roman" pitchFamily="18" charset="0"/>
                        </a:rPr>
                        <a:t>13</a:t>
                      </a:r>
                      <a:endParaRPr lang="en-US" sz="2400" b="0" dirty="0">
                        <a:solidFill>
                          <a:schemeClr val="tx1"/>
                        </a:solidFill>
                        <a:latin typeface="Times New Roman" pitchFamily="18" charset="0"/>
                        <a:cs typeface="Times New Roman" pitchFamily="18" charset="0"/>
                      </a:endParaRPr>
                    </a:p>
                  </a:txBody>
                  <a:tcPr>
                    <a:solidFill>
                      <a:schemeClr val="bg1"/>
                    </a:solidFill>
                  </a:tcPr>
                </a:tc>
              </a:tr>
            </a:tbl>
          </a:graphicData>
        </a:graphic>
      </p:graphicFrame>
      <p:sp>
        <p:nvSpPr>
          <p:cNvPr id="8" name="Rectangle 7"/>
          <p:cNvSpPr/>
          <p:nvPr/>
        </p:nvSpPr>
        <p:spPr>
          <a:xfrm>
            <a:off x="381000" y="396240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
        <p:nvSpPr>
          <p:cNvPr id="9"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59976" y="4648200"/>
            <a:ext cx="8655424" cy="1313769"/>
          </a:xfrm>
          <a:prstGeom prst="rect">
            <a:avLst/>
          </a:prstGeom>
          <a:noFill/>
        </p:spPr>
      </p:pic>
      <p:sp>
        <p:nvSpPr>
          <p:cNvPr id="12" name="Rectangle 11"/>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66800" y="152400"/>
            <a:ext cx="6324600" cy="8382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Rectangle 2"/>
          <p:cNvSpPr>
            <a:spLocks noGrp="1" noChangeArrowheads="1"/>
          </p:cNvSpPr>
          <p:nvPr>
            <p:ph type="title"/>
          </p:nvPr>
        </p:nvSpPr>
        <p:spPr>
          <a:xfrm>
            <a:off x="1143000" y="76200"/>
            <a:ext cx="6019800" cy="838200"/>
          </a:xfrm>
        </p:spPr>
        <p:txBody>
          <a:bodyPr>
            <a:noAutofit/>
          </a:bodyPr>
          <a:lstStyle/>
          <a:p>
            <a:pPr eaLnBrk="1" hangingPunct="1"/>
            <a:r>
              <a:rPr lang="en-US" sz="3600" dirty="0" smtClean="0">
                <a:solidFill>
                  <a:srgbClr val="FF0000"/>
                </a:solidFill>
                <a:latin typeface="Times New Roman" pitchFamily="18" charset="0"/>
                <a:cs typeface="Times New Roman" pitchFamily="18" charset="0"/>
              </a:rPr>
              <a:t> Sample Spaces and Probability</a:t>
            </a:r>
          </a:p>
        </p:txBody>
      </p:sp>
      <p:sp>
        <p:nvSpPr>
          <p:cNvPr id="6" name="Rectangle 3"/>
          <p:cNvSpPr txBox="1">
            <a:spLocks noChangeArrowheads="1"/>
          </p:cNvSpPr>
          <p:nvPr/>
        </p:nvSpPr>
        <p:spPr>
          <a:xfrm>
            <a:off x="-76200" y="1371600"/>
            <a:ext cx="8915400" cy="4724400"/>
          </a:xfrm>
          <a:prstGeom prst="rect">
            <a:avLst/>
          </a:prstGeom>
        </p:spPr>
        <p:txBody>
          <a:bodyPr vert="horz">
            <a:normAutofit/>
          </a:bodyPr>
          <a:lstStyle/>
          <a:p>
            <a:pPr marL="365760" marR="0" lvl="0" indent="-256032" algn="l" defTabSz="914400" rtl="0" eaLnBrk="1" fontAlgn="auto" latinLnBrk="0" hangingPunct="1">
              <a:lnSpc>
                <a:spcPct val="100000"/>
              </a:lnSpc>
              <a:spcBef>
                <a:spcPct val="50000"/>
              </a:spcBef>
              <a:spcAft>
                <a:spcPts val="0"/>
              </a:spcAft>
              <a:buClr>
                <a:schemeClr val="accent1"/>
              </a:buClr>
              <a:buSzPct val="100000"/>
              <a:buFont typeface="Wingdings" pitchFamily="2" charset="2"/>
              <a:buChar char="q"/>
              <a:tabLst/>
              <a:defRPr/>
            </a:pP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A </a:t>
            </a:r>
            <a:r>
              <a:rPr kumimoji="0" lang="en-US" sz="3200" b="1" i="0" u="sng" strike="noStrike" kern="1200" cap="none" spc="0" normalizeH="0" baseline="0" noProof="0" dirty="0" smtClean="0">
                <a:ln>
                  <a:noFill/>
                </a:ln>
                <a:solidFill>
                  <a:srgbClr val="0070C0"/>
                </a:solidFill>
                <a:uLnTx/>
                <a:uFillTx/>
                <a:latin typeface="Times New Roman" pitchFamily="18" charset="0"/>
                <a:cs typeface="Times New Roman" pitchFamily="18" charset="0"/>
              </a:rPr>
              <a:t>probability experiment</a:t>
            </a: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 </a:t>
            </a: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is a chance process that leads to well-defined results called outcomes.</a:t>
            </a:r>
          </a:p>
          <a:p>
            <a:pPr marL="365760" marR="0" lvl="0" indent="-256032" algn="l" defTabSz="914400" rtl="0" eaLnBrk="1" fontAlgn="auto" latinLnBrk="0" hangingPunct="1">
              <a:lnSpc>
                <a:spcPct val="100000"/>
              </a:lnSpc>
              <a:spcBef>
                <a:spcPct val="50000"/>
              </a:spcBef>
              <a:spcAft>
                <a:spcPts val="0"/>
              </a:spcAft>
              <a:buClr>
                <a:schemeClr val="accent1"/>
              </a:buClr>
              <a:buSzPct val="100000"/>
              <a:buFont typeface="Wingdings" pitchFamily="2" charset="2"/>
              <a:buChar char="q"/>
              <a:tabLst/>
              <a:defRPr/>
            </a:pPr>
            <a:r>
              <a:rPr kumimoji="0" lang="en-US" sz="3200" b="0" i="0" u="none" strike="noStrike" kern="1200" cap="none" spc="0" normalizeH="0" noProof="0" dirty="0">
                <a:ln>
                  <a:noFill/>
                </a:ln>
                <a:solidFill>
                  <a:schemeClr val="tx1"/>
                </a:solidFill>
                <a:effectLst/>
                <a:uLnTx/>
                <a:uFillTx/>
                <a:latin typeface="Times New Roman" pitchFamily="18" charset="0"/>
                <a:cs typeface="Times New Roman" pitchFamily="18" charset="0"/>
              </a:rPr>
              <a:t> </a:t>
            </a: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An </a:t>
            </a:r>
            <a:r>
              <a:rPr kumimoji="0" lang="en-US" sz="3200" b="1" i="0" u="sng" strike="noStrike" kern="1200" cap="none" spc="0" normalizeH="0" baseline="0" noProof="0" dirty="0" smtClean="0">
                <a:ln>
                  <a:noFill/>
                </a:ln>
                <a:solidFill>
                  <a:srgbClr val="0070C0"/>
                </a:solidFill>
                <a:uLnTx/>
                <a:uFillTx/>
                <a:latin typeface="Times New Roman" pitchFamily="18" charset="0"/>
                <a:cs typeface="Times New Roman" pitchFamily="18" charset="0"/>
              </a:rPr>
              <a:t>outcome</a:t>
            </a: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is the result of a single trial of a probability experiment.</a:t>
            </a:r>
          </a:p>
          <a:p>
            <a:pPr marL="365760" marR="0" lvl="0" indent="-256032" algn="l" defTabSz="914400" rtl="0" eaLnBrk="1" fontAlgn="auto" latinLnBrk="0" hangingPunct="1">
              <a:lnSpc>
                <a:spcPct val="100000"/>
              </a:lnSpc>
              <a:spcBef>
                <a:spcPct val="50000"/>
              </a:spcBef>
              <a:spcAft>
                <a:spcPts val="0"/>
              </a:spcAft>
              <a:buClr>
                <a:schemeClr val="accent1"/>
              </a:buClr>
              <a:buSzPct val="100000"/>
              <a:buFont typeface="Wingdings" pitchFamily="2" charset="2"/>
              <a:buChar char="q"/>
              <a:tabLst/>
              <a:defRPr/>
            </a:pPr>
            <a:r>
              <a:rPr kumimoji="0" lang="en-US" sz="3200" b="0" i="0" u="none" strike="noStrike" kern="1200" cap="none" spc="0" normalizeH="0" noProof="0" dirty="0">
                <a:ln>
                  <a:noFill/>
                </a:ln>
                <a:solidFill>
                  <a:schemeClr val="tx1"/>
                </a:solidFill>
                <a:effectLst/>
                <a:uLnTx/>
                <a:uFillTx/>
                <a:latin typeface="Times New Roman" pitchFamily="18" charset="0"/>
                <a:cs typeface="Times New Roman" pitchFamily="18" charset="0"/>
              </a:rPr>
              <a:t> </a:t>
            </a: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A </a:t>
            </a:r>
            <a:r>
              <a:rPr kumimoji="0" lang="en-US" sz="3200" b="1" i="0" u="sng" strike="noStrike" kern="1200" cap="none" spc="0" normalizeH="0" baseline="0" noProof="0" dirty="0" smtClean="0">
                <a:ln>
                  <a:noFill/>
                </a:ln>
                <a:solidFill>
                  <a:srgbClr val="0070C0"/>
                </a:solidFill>
                <a:uLnTx/>
                <a:uFillTx/>
                <a:latin typeface="Times New Roman" pitchFamily="18" charset="0"/>
                <a:cs typeface="Times New Roman" pitchFamily="18" charset="0"/>
              </a:rPr>
              <a:t>sample space</a:t>
            </a:r>
            <a:r>
              <a:rPr kumimoji="0" lang="en-US" sz="3200" b="0" i="0" u="sng" strike="noStrike" kern="1200" cap="none" spc="0" normalizeH="0" baseline="0" noProof="0" dirty="0" smtClean="0">
                <a:ln>
                  <a:noFill/>
                </a:ln>
                <a:solidFill>
                  <a:srgbClr val="0070C0"/>
                </a:solidFill>
                <a:uLnTx/>
                <a:uFillTx/>
                <a:latin typeface="Times New Roman" pitchFamily="18" charset="0"/>
                <a:cs typeface="Times New Roman" pitchFamily="18" charset="0"/>
              </a:rPr>
              <a:t> </a:t>
            </a: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is the set of all possible outcomes of a probability experiment. </a:t>
            </a:r>
            <a:r>
              <a:rPr lang="en-US" sz="3200" dirty="0" smtClean="0">
                <a:latin typeface="Times New Roman" pitchFamily="18" charset="0"/>
                <a:cs typeface="Times New Roman" pitchFamily="18" charset="0"/>
              </a:rPr>
              <a:t>The symbol </a:t>
            </a:r>
            <a:r>
              <a:rPr kumimoji="0" lang="en-US" sz="3200" b="1" i="0" u="none" strike="noStrike" kern="1200" cap="none" spc="0" normalizeH="0" baseline="0" noProof="0" dirty="0" smtClean="0">
                <a:ln>
                  <a:noFill/>
                </a:ln>
                <a:solidFill>
                  <a:srgbClr val="00B050"/>
                </a:solidFill>
                <a:effectLst/>
                <a:uLnTx/>
                <a:uFillTx/>
                <a:latin typeface="Times New Roman" pitchFamily="18" charset="0"/>
                <a:cs typeface="Times New Roman" pitchFamily="18" charset="0"/>
              </a:rPr>
              <a:t>( S</a:t>
            </a:r>
            <a:r>
              <a:rPr kumimoji="0" lang="en-US" sz="3200" b="1" i="0" u="none" strike="noStrike" kern="1200" cap="none" spc="0" normalizeH="0" noProof="0" dirty="0" smtClean="0">
                <a:ln>
                  <a:noFill/>
                </a:ln>
                <a:solidFill>
                  <a:srgbClr val="00B050"/>
                </a:solidFill>
                <a:effectLst/>
                <a:uLnTx/>
                <a:uFillTx/>
                <a:latin typeface="Times New Roman" pitchFamily="18" charset="0"/>
                <a:cs typeface="Times New Roman" pitchFamily="18" charset="0"/>
              </a:rPr>
              <a:t> ) </a:t>
            </a:r>
            <a:r>
              <a:rPr kumimoji="0" lang="en-US" sz="3200" i="0" u="none" strike="noStrike" kern="1200" cap="none" spc="0" normalizeH="0" noProof="0" dirty="0" smtClean="0">
                <a:ln>
                  <a:noFill/>
                </a:ln>
                <a:effectLst/>
                <a:uLnTx/>
                <a:uFillTx/>
                <a:latin typeface="Times New Roman" pitchFamily="18" charset="0"/>
                <a:cs typeface="Times New Roman" pitchFamily="18" charset="0"/>
              </a:rPr>
              <a:t>is used for the sample space .</a:t>
            </a:r>
            <a:endParaRPr kumimoji="0" lang="en-US" sz="3200" i="0" u="none" strike="noStrike" kern="1200" cap="none" spc="0" normalizeH="0" baseline="0" noProof="0" dirty="0" smtClean="0">
              <a:ln>
                <a:noFill/>
              </a:ln>
              <a:effectLst/>
              <a:uLnTx/>
              <a:uFillTx/>
              <a:latin typeface="Times New Roman" pitchFamily="18" charset="0"/>
              <a:cs typeface="Times New Roman" pitchFamily="18" charset="0"/>
            </a:endParaRPr>
          </a:p>
          <a:p>
            <a:pPr marL="365760" marR="0" lvl="0" indent="-256032" algn="l" defTabSz="914400" rtl="0" eaLnBrk="1" fontAlgn="auto" latinLnBrk="0" hangingPunct="1">
              <a:lnSpc>
                <a:spcPct val="100000"/>
              </a:lnSpc>
              <a:spcBef>
                <a:spcPct val="50000"/>
              </a:spcBef>
              <a:spcAft>
                <a:spcPts val="0"/>
              </a:spcAft>
              <a:buClr>
                <a:schemeClr val="accent1"/>
              </a:buClr>
              <a:buSzPct val="100000"/>
              <a:tabLst/>
              <a:defRPr/>
            </a:pPr>
            <a:endParaRPr kumimoji="0" lang="en-US" sz="3200" b="1" i="1"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sp>
        <p:nvSpPr>
          <p:cNvPr id="8" name="Rectangle 7"/>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609600"/>
            <a:ext cx="8458200" cy="4154984"/>
          </a:xfrm>
          <a:prstGeom prst="rect">
            <a:avLst/>
          </a:prstGeom>
        </p:spPr>
        <p:txBody>
          <a:bodyPr wrap="square">
            <a:spAutoFit/>
          </a:bodyPr>
          <a:lstStyle/>
          <a:p>
            <a:r>
              <a:rPr lang="en-US" sz="2400" dirty="0" smtClean="0">
                <a:solidFill>
                  <a:srgbClr val="FF0000"/>
                </a:solidFill>
                <a:latin typeface="Times New Roman" pitchFamily="18" charset="0"/>
                <a:cs typeface="Times New Roman" pitchFamily="18" charset="0"/>
              </a:rPr>
              <a:t>Which one of these events is not mutually exclusive?</a:t>
            </a:r>
            <a:endParaRPr lang="ar-SA" sz="2400" dirty="0" smtClean="0">
              <a:solidFill>
                <a:srgbClr val="FF0000"/>
              </a:solidFill>
              <a:latin typeface="Times New Roman" pitchFamily="18" charset="0"/>
              <a:cs typeface="Times New Roman" pitchFamily="18" charset="0"/>
            </a:endParaRPr>
          </a:p>
          <a:p>
            <a:endParaRPr lang="en-US" sz="2400" dirty="0" smtClean="0">
              <a:solidFill>
                <a:srgbClr val="FF0000"/>
              </a:solidFill>
              <a:latin typeface="Times New Roman" pitchFamily="18" charset="0"/>
              <a:cs typeface="Times New Roman" pitchFamily="18" charset="0"/>
            </a:endParaRPr>
          </a:p>
          <a:p>
            <a:pPr marL="457200" indent="-457200">
              <a:buAutoNum type="alphaUcParenR"/>
            </a:pPr>
            <a:r>
              <a:rPr lang="en-US" sz="2400" dirty="0" smtClean="0">
                <a:latin typeface="Times New Roman" pitchFamily="18" charset="0"/>
                <a:cs typeface="Times New Roman" pitchFamily="18" charset="0"/>
              </a:rPr>
              <a:t>Select a student in your university: The student is married, and the student is a</a:t>
            </a:r>
            <a:r>
              <a:rPr lang="ar-SA"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business major.</a:t>
            </a:r>
            <a:endParaRPr lang="ar-SA" sz="2400" dirty="0" smtClean="0">
              <a:latin typeface="Times New Roman" pitchFamily="18" charset="0"/>
              <a:cs typeface="Times New Roman" pitchFamily="18" charset="0"/>
            </a:endParaRPr>
          </a:p>
          <a:p>
            <a:pPr marL="457200" indent="-457200">
              <a:buAutoNum type="alphaUcParenR"/>
            </a:pP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B) Select a ball from bag: It is a football, and it is a basket ball.</a:t>
            </a:r>
            <a:endParaRPr lang="ar-SA"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C) Roll a die: Get an even number, and get an odd number.</a:t>
            </a:r>
            <a:endParaRPr lang="ar-SA"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D) Select any course: It is an Arabic course, and it is a Statistics course.</a:t>
            </a:r>
            <a:endParaRPr lang="en-US" sz="2400" dirty="0">
              <a:latin typeface="Times New Roman" pitchFamily="18" charset="0"/>
              <a:cs typeface="Times New Roman" pitchFamily="18" charset="0"/>
            </a:endParaRPr>
          </a:p>
        </p:txBody>
      </p:sp>
      <p:sp>
        <p:nvSpPr>
          <p:cNvPr id="3" name="Rectangle 2"/>
          <p:cNvSpPr/>
          <p:nvPr/>
        </p:nvSpPr>
        <p:spPr>
          <a:xfrm>
            <a:off x="457200" y="63246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52400" y="-76200"/>
            <a:ext cx="8305800" cy="1447800"/>
          </a:xfrm>
          <a:prstGeom prst="rect">
            <a:avLst/>
          </a:prstGeom>
        </p:spPr>
        <p:txBody>
          <a:bodyPr vert="horz">
            <a:normAutofit/>
          </a:bodyPr>
          <a:lstStyle/>
          <a:p>
            <a:pPr marL="274320" marR="0" lvl="0" indent="-274320" algn="ctr" defTabSz="914400" rtl="0" eaLnBrk="1" fontAlgn="auto" latinLnBrk="0" hangingPunct="1">
              <a:lnSpc>
                <a:spcPct val="100000"/>
              </a:lnSpc>
              <a:spcBef>
                <a:spcPts val="600"/>
              </a:spcBef>
              <a:spcAft>
                <a:spcPts val="0"/>
              </a:spcAft>
              <a:buClr>
                <a:schemeClr val="accent1"/>
              </a:buClr>
              <a:buSzPct val="76000"/>
              <a:tabLst/>
              <a:defRPr/>
            </a:pPr>
            <a:r>
              <a:rPr kumimoji="0" lang="en-US" sz="4000" b="1" i="0" u="none" strike="noStrike" kern="1200" cap="none" spc="0" normalizeH="0" baseline="0" noProof="0" dirty="0" smtClean="0">
                <a:ln>
                  <a:noFill/>
                </a:ln>
                <a:solidFill>
                  <a:srgbClr val="00B050"/>
                </a:solidFill>
                <a:effectLst/>
                <a:uLnTx/>
                <a:uFillTx/>
                <a:latin typeface="Times New Roman" pitchFamily="18" charset="0"/>
                <a:ea typeface="+mn-ea"/>
                <a:cs typeface="Times New Roman" pitchFamily="18" charset="0"/>
              </a:rPr>
              <a:t> The Multiplication Rules and </a:t>
            </a:r>
          </a:p>
          <a:p>
            <a:pPr marL="274320" marR="0" lvl="0" indent="-274320" algn="ctr" defTabSz="914400" rtl="0" eaLnBrk="1" fontAlgn="auto" latinLnBrk="0" hangingPunct="1">
              <a:lnSpc>
                <a:spcPct val="100000"/>
              </a:lnSpc>
              <a:spcBef>
                <a:spcPts val="600"/>
              </a:spcBef>
              <a:spcAft>
                <a:spcPts val="0"/>
              </a:spcAft>
              <a:buClr>
                <a:schemeClr val="accent1"/>
              </a:buClr>
              <a:buSzPct val="76000"/>
              <a:tabLst/>
              <a:defRPr/>
            </a:pPr>
            <a:r>
              <a:rPr kumimoji="0" lang="en-US" sz="4000" b="1" i="0" u="none" strike="noStrike" kern="1200" cap="none" spc="0" normalizeH="0" baseline="0" noProof="0" dirty="0" smtClean="0">
                <a:ln>
                  <a:noFill/>
                </a:ln>
                <a:solidFill>
                  <a:srgbClr val="00B050"/>
                </a:solidFill>
                <a:effectLst/>
                <a:uLnTx/>
                <a:uFillTx/>
                <a:latin typeface="Times New Roman" pitchFamily="18" charset="0"/>
                <a:ea typeface="+mn-ea"/>
                <a:cs typeface="Times New Roman" pitchFamily="18" charset="0"/>
              </a:rPr>
              <a:t>Conditional Probability </a:t>
            </a:r>
          </a:p>
        </p:txBody>
      </p:sp>
      <p:grpSp>
        <p:nvGrpSpPr>
          <p:cNvPr id="7" name="Group 6"/>
          <p:cNvGrpSpPr/>
          <p:nvPr/>
        </p:nvGrpSpPr>
        <p:grpSpPr>
          <a:xfrm>
            <a:off x="1981200" y="1828800"/>
            <a:ext cx="4800600" cy="838200"/>
            <a:chOff x="609600" y="2362200"/>
            <a:chExt cx="4800600" cy="838200"/>
          </a:xfrm>
        </p:grpSpPr>
        <p:sp>
          <p:nvSpPr>
            <p:cNvPr id="5" name="Rectangle 4"/>
            <p:cNvSpPr/>
            <p:nvPr/>
          </p:nvSpPr>
          <p:spPr>
            <a:xfrm>
              <a:off x="838200" y="2438400"/>
              <a:ext cx="4546437" cy="707886"/>
            </a:xfrm>
            <a:prstGeom prst="rect">
              <a:avLst/>
            </a:prstGeom>
          </p:spPr>
          <p:txBody>
            <a:bodyPr wrap="none">
              <a:spAutoFit/>
            </a:bodyPr>
            <a:lstStyle/>
            <a:p>
              <a:r>
                <a:rPr lang="en-US" sz="4000" dirty="0" smtClean="0">
                  <a:solidFill>
                    <a:srgbClr val="FF0000"/>
                  </a:solidFill>
                  <a:latin typeface="Times New Roman" pitchFamily="18" charset="0"/>
                  <a:cs typeface="Times New Roman" pitchFamily="18" charset="0"/>
                </a:rPr>
                <a:t>Multiplication Rules </a:t>
              </a:r>
              <a:endParaRPr lang="en-US" sz="4000" dirty="0">
                <a:solidFill>
                  <a:srgbClr val="FF0000"/>
                </a:solidFill>
                <a:latin typeface="Times New Roman" pitchFamily="18" charset="0"/>
                <a:cs typeface="Times New Roman" pitchFamily="18" charset="0"/>
              </a:endParaRPr>
            </a:p>
          </p:txBody>
        </p:sp>
        <p:sp>
          <p:nvSpPr>
            <p:cNvPr id="6" name="Rectangle 5"/>
            <p:cNvSpPr/>
            <p:nvPr/>
          </p:nvSpPr>
          <p:spPr>
            <a:xfrm>
              <a:off x="609600" y="2362200"/>
              <a:ext cx="4800600" cy="8382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sp>
        <p:nvSpPr>
          <p:cNvPr id="8" name="Rectangle 6"/>
          <p:cNvSpPr>
            <a:spLocks noChangeArrowheads="1"/>
          </p:cNvSpPr>
          <p:nvPr/>
        </p:nvSpPr>
        <p:spPr bwMode="auto">
          <a:xfrm>
            <a:off x="76200" y="2773740"/>
            <a:ext cx="8991600" cy="1569660"/>
          </a:xfrm>
          <a:prstGeom prst="rect">
            <a:avLst/>
          </a:prstGeom>
          <a:noFill/>
          <a:ln w="9525">
            <a:noFill/>
            <a:miter lim="800000"/>
            <a:headEnd/>
            <a:tailEnd/>
          </a:ln>
          <a:effectLst/>
        </p:spPr>
        <p:txBody>
          <a:bodyPr wrap="square">
            <a:spAutoFit/>
          </a:bodyPr>
          <a:lstStyle/>
          <a:p>
            <a:pPr eaLnBrk="1" hangingPunct="1">
              <a:spcBef>
                <a:spcPct val="50000"/>
              </a:spcBef>
              <a:buClr>
                <a:srgbClr val="00B0F0"/>
              </a:buClr>
              <a:buSzPct val="100000"/>
              <a:buFont typeface="Wingdings" pitchFamily="2" charset="2"/>
              <a:buChar char="q"/>
              <a:defRPr/>
            </a:pPr>
            <a:r>
              <a:rPr lang="en-US" sz="3200" dirty="0" smtClean="0">
                <a:latin typeface="Times New Roman" pitchFamily="18" charset="0"/>
                <a:cs typeface="Times New Roman" pitchFamily="18" charset="0"/>
              </a:rPr>
              <a:t> Two </a:t>
            </a:r>
            <a:r>
              <a:rPr lang="en-US" sz="3200" dirty="0">
                <a:latin typeface="Times New Roman" pitchFamily="18" charset="0"/>
                <a:cs typeface="Times New Roman" pitchFamily="18" charset="0"/>
              </a:rPr>
              <a:t>events A and B are </a:t>
            </a:r>
            <a:r>
              <a:rPr lang="en-US" sz="3200" b="1" u="sng" dirty="0">
                <a:solidFill>
                  <a:srgbClr val="FF0000"/>
                </a:solidFill>
                <a:latin typeface="Times New Roman" pitchFamily="18" charset="0"/>
                <a:cs typeface="Times New Roman" pitchFamily="18" charset="0"/>
              </a:rPr>
              <a:t>independent events</a:t>
            </a:r>
            <a:r>
              <a:rPr lang="en-US" sz="3200" u="sng" dirty="0">
                <a:solidFill>
                  <a:srgbClr val="FF0000"/>
                </a:solidFill>
                <a:latin typeface="Times New Roman" pitchFamily="18" charset="0"/>
                <a:cs typeface="Times New Roman" pitchFamily="18" charset="0"/>
              </a:rPr>
              <a:t> </a:t>
            </a:r>
            <a:r>
              <a:rPr lang="en-US" sz="3200" dirty="0">
                <a:latin typeface="Times New Roman" pitchFamily="18" charset="0"/>
                <a:cs typeface="Times New Roman" pitchFamily="18" charset="0"/>
              </a:rPr>
              <a:t>if the fact that A occurs does </a:t>
            </a:r>
            <a:r>
              <a:rPr lang="en-US" sz="3200" u="sng" dirty="0">
                <a:solidFill>
                  <a:srgbClr val="FF0000"/>
                </a:solidFill>
                <a:latin typeface="Times New Roman" pitchFamily="18" charset="0"/>
                <a:cs typeface="Times New Roman" pitchFamily="18" charset="0"/>
              </a:rPr>
              <a:t>not affect </a:t>
            </a:r>
            <a:r>
              <a:rPr lang="en-US" sz="3200" dirty="0">
                <a:latin typeface="Times New Roman" pitchFamily="18" charset="0"/>
                <a:cs typeface="Times New Roman" pitchFamily="18" charset="0"/>
              </a:rPr>
              <a:t>the probability of B occurring.</a:t>
            </a:r>
          </a:p>
        </p:txBody>
      </p:sp>
      <p:sp>
        <p:nvSpPr>
          <p:cNvPr id="9" name="Rectangle 8"/>
          <p:cNvSpPr/>
          <p:nvPr/>
        </p:nvSpPr>
        <p:spPr>
          <a:xfrm>
            <a:off x="533400" y="4724400"/>
            <a:ext cx="8077200" cy="1066800"/>
          </a:xfrm>
          <a:prstGeom prst="rect">
            <a:avLst/>
          </a:prstGeom>
          <a:solidFill>
            <a:schemeClr val="bg1"/>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tx1"/>
                </a:solidFill>
                <a:latin typeface="Times New Roman" pitchFamily="18" charset="0"/>
                <a:cs typeface="Times New Roman" pitchFamily="18" charset="0"/>
              </a:rPr>
              <a:t>P(A and B)=P(A) . P(B)   </a:t>
            </a:r>
            <a:r>
              <a:rPr lang="en-US" sz="3200" b="1" dirty="0" smtClean="0">
                <a:solidFill>
                  <a:srgbClr val="0070C0"/>
                </a:solidFill>
                <a:latin typeface="Times New Roman" pitchFamily="18" charset="0"/>
                <a:cs typeface="Times New Roman" pitchFamily="18" charset="0"/>
              </a:rPr>
              <a:t>Independent Events</a:t>
            </a:r>
            <a:endParaRPr lang="en-US" sz="3200" b="1" dirty="0">
              <a:solidFill>
                <a:srgbClr val="0070C0"/>
              </a:solidFill>
              <a:latin typeface="Times New Roman" pitchFamily="18" charset="0"/>
              <a:cs typeface="Times New Roman" pitchFamily="18" charset="0"/>
            </a:endParaRPr>
          </a:p>
        </p:txBody>
      </p:sp>
      <p:sp>
        <p:nvSpPr>
          <p:cNvPr id="11" name="Rectangle 10"/>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2590800" y="152400"/>
            <a:ext cx="4038600" cy="533400"/>
          </a:xfrm>
        </p:spPr>
        <p:txBody>
          <a:bodyPr>
            <a:normAutofit/>
          </a:bodyPr>
          <a:lstStyle/>
          <a:p>
            <a:pPr eaLnBrk="1" hangingPunct="1"/>
            <a:r>
              <a:rPr lang="en-US" sz="2800" b="0" dirty="0" smtClean="0">
                <a:solidFill>
                  <a:srgbClr val="7030A0"/>
                </a:solidFill>
                <a:effectLst/>
                <a:latin typeface="Times New Roman" pitchFamily="18" charset="0"/>
                <a:cs typeface="Times New Roman" pitchFamily="18" charset="0"/>
              </a:rPr>
              <a:t>Selecting a Colored Ball </a:t>
            </a:r>
          </a:p>
        </p:txBody>
      </p:sp>
      <p:sp>
        <p:nvSpPr>
          <p:cNvPr id="5" name="Rectangle 4"/>
          <p:cNvSpPr/>
          <p:nvPr/>
        </p:nvSpPr>
        <p:spPr>
          <a:xfrm>
            <a:off x="0" y="76200"/>
            <a:ext cx="2725426"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4-25:</a:t>
            </a:r>
            <a:endParaRPr lang="en-US" sz="3200" b="1" dirty="0"/>
          </a:p>
        </p:txBody>
      </p:sp>
      <p:sp>
        <p:nvSpPr>
          <p:cNvPr id="6" name="Rectangle 3"/>
          <p:cNvSpPr txBox="1">
            <a:spLocks noChangeArrowheads="1"/>
          </p:cNvSpPr>
          <p:nvPr/>
        </p:nvSpPr>
        <p:spPr>
          <a:xfrm>
            <a:off x="0" y="762000"/>
            <a:ext cx="9372600" cy="12954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400" dirty="0" smtClean="0">
                <a:solidFill>
                  <a:srgbClr val="0070C0"/>
                </a:solidFill>
                <a:latin typeface="Times New Roman" pitchFamily="18" charset="0"/>
                <a:cs typeface="Times New Roman" pitchFamily="18" charset="0"/>
              </a:rPr>
              <a:t>An urn contains 3 red balls , 2blue balls and 5 white balls .A ball is selected and its color noted .Then it is </a:t>
            </a:r>
            <a:r>
              <a:rPr lang="en-US" sz="2400" b="1" u="sng" dirty="0" smtClean="0">
                <a:solidFill>
                  <a:srgbClr val="FF0000"/>
                </a:solidFill>
                <a:latin typeface="Times New Roman" pitchFamily="18" charset="0"/>
                <a:cs typeface="Times New Roman" pitchFamily="18" charset="0"/>
              </a:rPr>
              <a:t>replaced</a:t>
            </a:r>
            <a:r>
              <a:rPr lang="en-US" sz="2400" dirty="0" smtClean="0">
                <a:solidFill>
                  <a:srgbClr val="0070C0"/>
                </a:solidFill>
                <a:latin typeface="Times New Roman" pitchFamily="18" charset="0"/>
                <a:cs typeface="Times New Roman" pitchFamily="18" charset="0"/>
              </a:rPr>
              <a:t> .A second ball is selected and its color noted . Find the probability of each of these.</a:t>
            </a:r>
            <a:endParaRPr kumimoji="0" lang="en-US" sz="24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sp>
        <p:nvSpPr>
          <p:cNvPr id="7" name="Rectangle 2"/>
          <p:cNvSpPr txBox="1">
            <a:spLocks noChangeArrowheads="1"/>
          </p:cNvSpPr>
          <p:nvPr/>
        </p:nvSpPr>
        <p:spPr>
          <a:xfrm>
            <a:off x="152400" y="2057400"/>
            <a:ext cx="4038600" cy="685800"/>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800" dirty="0" smtClean="0">
                <a:solidFill>
                  <a:srgbClr val="C00000"/>
                </a:solidFill>
                <a:latin typeface="Times New Roman" pitchFamily="18" charset="0"/>
                <a:ea typeface="+mj-ea"/>
                <a:cs typeface="Times New Roman" pitchFamily="18" charset="0"/>
              </a:rPr>
              <a:t>a. Selecting 2 blue balls</a:t>
            </a:r>
            <a:r>
              <a:rPr kumimoji="0" lang="en-US" sz="2800" b="0" u="none" strike="noStrike" kern="1200" cap="none" spc="0" normalizeH="0" baseline="0" noProof="0" dirty="0" smtClean="0">
                <a:ln>
                  <a:noFill/>
                </a:ln>
                <a:solidFill>
                  <a:srgbClr val="C00000"/>
                </a:solidFill>
                <a:effectLst/>
                <a:uLnTx/>
                <a:uFillTx/>
                <a:latin typeface="Times New Roman" pitchFamily="18" charset="0"/>
                <a:ea typeface="+mj-ea"/>
                <a:cs typeface="Times New Roman" pitchFamily="18" charset="0"/>
              </a:rPr>
              <a:t> </a:t>
            </a:r>
          </a:p>
        </p:txBody>
      </p:sp>
      <p:pic>
        <p:nvPicPr>
          <p:cNvPr id="8"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40581" y="2571749"/>
            <a:ext cx="8241419" cy="704851"/>
          </a:xfrm>
          <a:prstGeom prst="rect">
            <a:avLst/>
          </a:prstGeom>
          <a:noFill/>
        </p:spPr>
      </p:pic>
      <p:sp>
        <p:nvSpPr>
          <p:cNvPr id="9" name="Rectangle 2"/>
          <p:cNvSpPr txBox="1">
            <a:spLocks noChangeArrowheads="1"/>
          </p:cNvSpPr>
          <p:nvPr/>
        </p:nvSpPr>
        <p:spPr>
          <a:xfrm>
            <a:off x="76200" y="3429000"/>
            <a:ext cx="6705600" cy="685800"/>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800" dirty="0" smtClean="0">
                <a:solidFill>
                  <a:srgbClr val="C00000"/>
                </a:solidFill>
                <a:latin typeface="Times New Roman" pitchFamily="18" charset="0"/>
                <a:ea typeface="+mj-ea"/>
                <a:cs typeface="Times New Roman" pitchFamily="18" charset="0"/>
              </a:rPr>
              <a:t>b. Selecting 1 blue ball </a:t>
            </a:r>
            <a:r>
              <a:rPr lang="en-US" sz="2800" b="1" dirty="0" smtClean="0">
                <a:solidFill>
                  <a:srgbClr val="00B050"/>
                </a:solidFill>
                <a:latin typeface="Times New Roman" pitchFamily="18" charset="0"/>
                <a:ea typeface="+mj-ea"/>
                <a:cs typeface="Times New Roman" pitchFamily="18" charset="0"/>
              </a:rPr>
              <a:t>and</a:t>
            </a:r>
            <a:r>
              <a:rPr lang="en-US" sz="2800" dirty="0" smtClean="0">
                <a:solidFill>
                  <a:srgbClr val="C00000"/>
                </a:solidFill>
                <a:latin typeface="Times New Roman" pitchFamily="18" charset="0"/>
                <a:ea typeface="+mj-ea"/>
                <a:cs typeface="Times New Roman" pitchFamily="18" charset="0"/>
              </a:rPr>
              <a:t> then 1 white ball</a:t>
            </a:r>
            <a:r>
              <a:rPr kumimoji="0" lang="en-US" sz="2800" b="0" u="none" strike="noStrike" kern="1200" cap="none" spc="0" normalizeH="0" baseline="0" noProof="0" dirty="0" smtClean="0">
                <a:ln>
                  <a:noFill/>
                </a:ln>
                <a:solidFill>
                  <a:srgbClr val="C00000"/>
                </a:solidFill>
                <a:effectLst/>
                <a:uLnTx/>
                <a:uFillTx/>
                <a:latin typeface="Times New Roman" pitchFamily="18" charset="0"/>
                <a:ea typeface="+mj-ea"/>
                <a:cs typeface="Times New Roman" pitchFamily="18" charset="0"/>
              </a:rPr>
              <a:t> </a:t>
            </a:r>
          </a:p>
        </p:txBody>
      </p:sp>
      <p:pic>
        <p:nvPicPr>
          <p:cNvPr id="10" name="Picture 7"/>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76200" y="3968627"/>
            <a:ext cx="8686800" cy="755773"/>
          </a:xfrm>
          <a:prstGeom prst="rect">
            <a:avLst/>
          </a:prstGeom>
          <a:noFill/>
        </p:spPr>
      </p:pic>
      <p:sp>
        <p:nvSpPr>
          <p:cNvPr id="11" name="Rectangle 2"/>
          <p:cNvSpPr txBox="1">
            <a:spLocks noChangeArrowheads="1"/>
          </p:cNvSpPr>
          <p:nvPr/>
        </p:nvSpPr>
        <p:spPr>
          <a:xfrm>
            <a:off x="76200" y="5029200"/>
            <a:ext cx="6553200" cy="609600"/>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800" dirty="0" smtClean="0">
                <a:solidFill>
                  <a:srgbClr val="C00000"/>
                </a:solidFill>
                <a:latin typeface="Times New Roman" pitchFamily="18" charset="0"/>
                <a:ea typeface="+mj-ea"/>
                <a:cs typeface="Times New Roman" pitchFamily="18" charset="0"/>
              </a:rPr>
              <a:t>c. Selecting 1 red ball </a:t>
            </a:r>
            <a:r>
              <a:rPr lang="en-US" sz="2800" b="1" dirty="0" smtClean="0">
                <a:solidFill>
                  <a:srgbClr val="00B050"/>
                </a:solidFill>
                <a:latin typeface="Times New Roman" pitchFamily="18" charset="0"/>
                <a:ea typeface="+mj-ea"/>
                <a:cs typeface="Times New Roman" pitchFamily="18" charset="0"/>
              </a:rPr>
              <a:t>and</a:t>
            </a:r>
            <a:r>
              <a:rPr lang="en-US" sz="2800" dirty="0" smtClean="0">
                <a:solidFill>
                  <a:srgbClr val="C00000"/>
                </a:solidFill>
                <a:latin typeface="Times New Roman" pitchFamily="18" charset="0"/>
                <a:ea typeface="+mj-ea"/>
                <a:cs typeface="Times New Roman" pitchFamily="18" charset="0"/>
              </a:rPr>
              <a:t> then 1 blue ball</a:t>
            </a:r>
            <a:r>
              <a:rPr kumimoji="0" lang="en-US" sz="2800" b="0" u="none" strike="noStrike" kern="1200" cap="none" spc="0" normalizeH="0" baseline="0" noProof="0" dirty="0" smtClean="0">
                <a:ln>
                  <a:noFill/>
                </a:ln>
                <a:solidFill>
                  <a:srgbClr val="C00000"/>
                </a:solidFill>
                <a:effectLst/>
                <a:uLnTx/>
                <a:uFillTx/>
                <a:latin typeface="Times New Roman" pitchFamily="18" charset="0"/>
                <a:ea typeface="+mj-ea"/>
                <a:cs typeface="Times New Roman" pitchFamily="18" charset="0"/>
              </a:rPr>
              <a:t> </a:t>
            </a:r>
          </a:p>
        </p:txBody>
      </p:sp>
      <p:pic>
        <p:nvPicPr>
          <p:cNvPr id="12" name="Picture 10"/>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81000" y="5562600"/>
            <a:ext cx="7737231" cy="762000"/>
          </a:xfrm>
          <a:prstGeom prst="rect">
            <a:avLst/>
          </a:prstGeom>
          <a:noFill/>
        </p:spPr>
      </p:pic>
      <p:sp>
        <p:nvSpPr>
          <p:cNvPr id="14" name="Rectangle 13"/>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2590800" y="76200"/>
            <a:ext cx="4038600" cy="609600"/>
          </a:xfrm>
        </p:spPr>
        <p:txBody>
          <a:bodyPr>
            <a:normAutofit/>
          </a:bodyPr>
          <a:lstStyle/>
          <a:p>
            <a:pPr eaLnBrk="1" hangingPunct="1"/>
            <a:r>
              <a:rPr lang="en-US" sz="2800" b="0" dirty="0" smtClean="0">
                <a:solidFill>
                  <a:srgbClr val="7030A0"/>
                </a:solidFill>
                <a:effectLst/>
                <a:latin typeface="Times New Roman" pitchFamily="18" charset="0"/>
                <a:cs typeface="Times New Roman" pitchFamily="18" charset="0"/>
              </a:rPr>
              <a:t>Male Color Blindness</a:t>
            </a:r>
          </a:p>
        </p:txBody>
      </p:sp>
      <p:sp>
        <p:nvSpPr>
          <p:cNvPr id="5" name="Rectangle 4"/>
          <p:cNvSpPr/>
          <p:nvPr/>
        </p:nvSpPr>
        <p:spPr>
          <a:xfrm>
            <a:off x="0" y="101025"/>
            <a:ext cx="2725426"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4-27:</a:t>
            </a:r>
            <a:endParaRPr lang="en-US" sz="3200" b="1" dirty="0"/>
          </a:p>
        </p:txBody>
      </p:sp>
      <p:sp>
        <p:nvSpPr>
          <p:cNvPr id="6" name="Rectangle 3"/>
          <p:cNvSpPr txBox="1">
            <a:spLocks noChangeArrowheads="1"/>
          </p:cNvSpPr>
          <p:nvPr/>
        </p:nvSpPr>
        <p:spPr>
          <a:xfrm>
            <a:off x="-76200" y="685800"/>
            <a:ext cx="9372600" cy="1295400"/>
          </a:xfrm>
          <a:prstGeom prst="rect">
            <a:avLst/>
          </a:prstGeom>
        </p:spPr>
        <p:txBody>
          <a:bodyPr vert="horz">
            <a:no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800" dirty="0" smtClean="0">
                <a:solidFill>
                  <a:srgbClr val="0070C0"/>
                </a:solidFill>
                <a:latin typeface="Times New Roman" pitchFamily="18" charset="0"/>
                <a:cs typeface="Times New Roman" pitchFamily="18" charset="0"/>
              </a:rPr>
              <a:t>Approximately 9% of men have a type of color blindness that prevents them from distinguishing between red and green . If 3 men are selected at random , find the probability that all of them will have this type of red-green color blindness.</a:t>
            </a: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p:txBody>
      </p:sp>
      <p:sp>
        <p:nvSpPr>
          <p:cNvPr id="7" name="Rectangle 6"/>
          <p:cNvSpPr/>
          <p:nvPr/>
        </p:nvSpPr>
        <p:spPr>
          <a:xfrm>
            <a:off x="231144" y="26771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
        <p:nvSpPr>
          <p:cNvPr id="8" name="Rectangle 7"/>
          <p:cNvSpPr/>
          <p:nvPr/>
        </p:nvSpPr>
        <p:spPr>
          <a:xfrm>
            <a:off x="760609" y="3368457"/>
            <a:ext cx="7011791" cy="3108543"/>
          </a:xfrm>
          <a:prstGeom prst="rect">
            <a:avLst/>
          </a:prstGeom>
        </p:spPr>
        <p:txBody>
          <a:bodyPr wrap="none">
            <a:spAutoFit/>
          </a:bodyPr>
          <a:lstStyle/>
          <a:p>
            <a:pPr lvl="0">
              <a:spcBef>
                <a:spcPct val="0"/>
              </a:spcBef>
              <a:defRPr/>
            </a:pPr>
            <a:r>
              <a:rPr lang="en-US" sz="2800" dirty="0" smtClean="0">
                <a:latin typeface="Times New Roman" pitchFamily="18" charset="0"/>
                <a:cs typeface="Times New Roman" pitchFamily="18" charset="0"/>
              </a:rPr>
              <a:t>Let C denote red – green color blindness. Then </a:t>
            </a:r>
          </a:p>
          <a:p>
            <a:pPr lvl="0">
              <a:spcBef>
                <a:spcPct val="0"/>
              </a:spcBef>
              <a:defRPr/>
            </a:pPr>
            <a:endParaRPr lang="en-US" sz="2800" dirty="0" smtClean="0">
              <a:latin typeface="Times New Roman" pitchFamily="18" charset="0"/>
              <a:cs typeface="Times New Roman" pitchFamily="18" charset="0"/>
            </a:endParaRPr>
          </a:p>
          <a:p>
            <a:pPr lvl="0">
              <a:spcBef>
                <a:spcPct val="0"/>
              </a:spcBef>
              <a:defRPr/>
            </a:pPr>
            <a:r>
              <a:rPr lang="en-US" sz="2800" dirty="0" smtClean="0">
                <a:latin typeface="Times New Roman" pitchFamily="18" charset="0"/>
                <a:cs typeface="Times New Roman" pitchFamily="18" charset="0"/>
              </a:rPr>
              <a:t>P(C and C and C) = P(C) . P(C) . P(C) </a:t>
            </a:r>
          </a:p>
          <a:p>
            <a:pPr lvl="0">
              <a:spcBef>
                <a:spcPct val="0"/>
              </a:spcBef>
              <a:defRPr/>
            </a:pPr>
            <a:endParaRPr lang="en-US" sz="2800" dirty="0" smtClean="0">
              <a:latin typeface="Times New Roman" pitchFamily="18" charset="0"/>
              <a:cs typeface="Times New Roman" pitchFamily="18" charset="0"/>
            </a:endParaRPr>
          </a:p>
          <a:p>
            <a:pPr lvl="0">
              <a:spcBef>
                <a:spcPct val="0"/>
              </a:spcBef>
              <a:defRPr/>
            </a:pP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 (0.09)(0.09)(0.09)</a:t>
            </a:r>
          </a:p>
          <a:p>
            <a:pPr lvl="0">
              <a:spcBef>
                <a:spcPct val="0"/>
              </a:spcBef>
              <a:defRPr/>
            </a:pPr>
            <a:endParaRPr lang="en-US" sz="2800" dirty="0" smtClean="0">
              <a:latin typeface="Times New Roman" pitchFamily="18" charset="0"/>
              <a:cs typeface="Times New Roman" pitchFamily="18" charset="0"/>
            </a:endParaRPr>
          </a:p>
          <a:p>
            <a:pPr lvl="0">
              <a:spcBef>
                <a:spcPct val="0"/>
              </a:spcBef>
              <a:defRPr/>
            </a:pP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 0.000729</a:t>
            </a:r>
          </a:p>
        </p:txBody>
      </p:sp>
      <p:sp>
        <p:nvSpPr>
          <p:cNvPr id="10" name="Rectangle 9"/>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76200" y="1138297"/>
            <a:ext cx="8991600" cy="2062103"/>
          </a:xfrm>
          <a:prstGeom prst="rect">
            <a:avLst/>
          </a:prstGeom>
          <a:noFill/>
          <a:ln w="9525">
            <a:noFill/>
            <a:miter lim="800000"/>
            <a:headEnd/>
            <a:tailEnd/>
          </a:ln>
          <a:effectLst/>
        </p:spPr>
        <p:txBody>
          <a:bodyPr wrap="square">
            <a:spAutoFit/>
          </a:bodyPr>
          <a:lstStyle/>
          <a:p>
            <a:pPr eaLnBrk="1" hangingPunct="1">
              <a:spcBef>
                <a:spcPct val="50000"/>
              </a:spcBef>
              <a:buClr>
                <a:srgbClr val="00B0F0"/>
              </a:buClr>
              <a:buSzPct val="100000"/>
              <a:buFont typeface="Wingdings" pitchFamily="2" charset="2"/>
              <a:buChar char="q"/>
              <a:defRPr/>
            </a:pPr>
            <a:r>
              <a:rPr lang="en-US" sz="3200" dirty="0" smtClean="0">
                <a:latin typeface="Times New Roman" pitchFamily="18" charset="0"/>
                <a:cs typeface="Times New Roman" pitchFamily="18" charset="0"/>
              </a:rPr>
              <a:t> When the outcome or occurrence of the first event </a:t>
            </a:r>
            <a:r>
              <a:rPr lang="en-US" sz="3200" u="sng" dirty="0" smtClean="0">
                <a:solidFill>
                  <a:srgbClr val="FF0000"/>
                </a:solidFill>
                <a:latin typeface="Times New Roman" pitchFamily="18" charset="0"/>
                <a:cs typeface="Times New Roman" pitchFamily="18" charset="0"/>
              </a:rPr>
              <a:t>affects </a:t>
            </a:r>
            <a:r>
              <a:rPr lang="en-US" sz="3200" dirty="0" smtClean="0">
                <a:latin typeface="Times New Roman" pitchFamily="18" charset="0"/>
                <a:cs typeface="Times New Roman" pitchFamily="18" charset="0"/>
              </a:rPr>
              <a:t>the outcome or occurrence of the second event in such a way that the probability is changed ,the events are said to be </a:t>
            </a:r>
            <a:r>
              <a:rPr lang="en-US" sz="3200" b="1" u="sng" dirty="0" smtClean="0">
                <a:solidFill>
                  <a:srgbClr val="FF0000"/>
                </a:solidFill>
                <a:latin typeface="Times New Roman" pitchFamily="18" charset="0"/>
                <a:cs typeface="Times New Roman" pitchFamily="18" charset="0"/>
              </a:rPr>
              <a:t>dependent events</a:t>
            </a:r>
            <a:r>
              <a:rPr lang="en-US" sz="3200" dirty="0" smtClean="0">
                <a:latin typeface="Times New Roman" pitchFamily="18" charset="0"/>
                <a:cs typeface="Times New Roman" pitchFamily="18" charset="0"/>
              </a:rPr>
              <a:t>. </a:t>
            </a:r>
            <a:endParaRPr lang="en-US" sz="3200" dirty="0">
              <a:latin typeface="Times New Roman" pitchFamily="18" charset="0"/>
              <a:cs typeface="Times New Roman" pitchFamily="18" charset="0"/>
            </a:endParaRPr>
          </a:p>
        </p:txBody>
      </p:sp>
      <p:sp>
        <p:nvSpPr>
          <p:cNvPr id="5" name="Rectangle 4"/>
          <p:cNvSpPr/>
          <p:nvPr/>
        </p:nvSpPr>
        <p:spPr>
          <a:xfrm>
            <a:off x="381000" y="3962400"/>
            <a:ext cx="8077200" cy="1066800"/>
          </a:xfrm>
          <a:prstGeom prst="rect">
            <a:avLst/>
          </a:prstGeom>
          <a:solidFill>
            <a:schemeClr val="bg1"/>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tx1"/>
                </a:solidFill>
                <a:latin typeface="Times New Roman" pitchFamily="18" charset="0"/>
                <a:cs typeface="Times New Roman" pitchFamily="18" charset="0"/>
              </a:rPr>
              <a:t>P(A and B)=P(A) . P(B|A)  </a:t>
            </a:r>
            <a:r>
              <a:rPr lang="en-US" sz="3200" b="1" dirty="0" smtClean="0">
                <a:solidFill>
                  <a:srgbClr val="0070C0"/>
                </a:solidFill>
                <a:latin typeface="Times New Roman" pitchFamily="18" charset="0"/>
                <a:cs typeface="Times New Roman" pitchFamily="18" charset="0"/>
              </a:rPr>
              <a:t>dependent Events</a:t>
            </a:r>
            <a:endParaRPr lang="en-US" sz="3200" b="1" dirty="0">
              <a:solidFill>
                <a:srgbClr val="0070C0"/>
              </a:solidFill>
              <a:latin typeface="Times New Roman" pitchFamily="18" charset="0"/>
              <a:cs typeface="Times New Roman" pitchFamily="18" charset="0"/>
            </a:endParaRPr>
          </a:p>
        </p:txBody>
      </p:sp>
      <p:sp>
        <p:nvSpPr>
          <p:cNvPr id="7" name="Rectangle 6"/>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0" y="0"/>
            <a:ext cx="8229600" cy="685800"/>
          </a:xfrm>
        </p:spPr>
        <p:txBody>
          <a:bodyPr>
            <a:normAutofit/>
          </a:bodyPr>
          <a:lstStyle/>
          <a:p>
            <a:pPr eaLnBrk="1" hangingPunct="1"/>
            <a:r>
              <a:rPr lang="en-US" sz="3200" dirty="0" smtClean="0">
                <a:solidFill>
                  <a:srgbClr val="00B050"/>
                </a:solidFill>
                <a:effectLst/>
                <a:latin typeface="Times New Roman" pitchFamily="18" charset="0"/>
                <a:cs typeface="Times New Roman" pitchFamily="18" charset="0"/>
              </a:rPr>
              <a:t>Example 4-28: </a:t>
            </a:r>
            <a:r>
              <a:rPr lang="en-US" sz="3200" b="0" dirty="0" smtClean="0">
                <a:solidFill>
                  <a:srgbClr val="7030A0"/>
                </a:solidFill>
                <a:effectLst/>
                <a:latin typeface="Times New Roman" pitchFamily="18" charset="0"/>
                <a:cs typeface="Times New Roman" pitchFamily="18" charset="0"/>
              </a:rPr>
              <a:t>University Crime</a:t>
            </a:r>
          </a:p>
        </p:txBody>
      </p:sp>
      <p:sp>
        <p:nvSpPr>
          <p:cNvPr id="5" name="Rectangle 3"/>
          <p:cNvSpPr txBox="1">
            <a:spLocks noChangeArrowheads="1"/>
          </p:cNvSpPr>
          <p:nvPr/>
        </p:nvSpPr>
        <p:spPr>
          <a:xfrm>
            <a:off x="0" y="685800"/>
            <a:ext cx="8839200" cy="23622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At a university in western Pennsylvania, there were 5 burglaries reported in 2003, 16 in 2004, and 32 in 2005. If a researcher wishes to select at random two burglaries to further investigate, find the probability that both will have occurred in 2004.</a:t>
            </a:r>
          </a:p>
        </p:txBody>
      </p:sp>
      <p:graphicFrame>
        <p:nvGraphicFramePr>
          <p:cNvPr id="6" name="Object 4"/>
          <p:cNvGraphicFramePr>
            <a:graphicFrameLocks noChangeAspect="1"/>
          </p:cNvGraphicFramePr>
          <p:nvPr/>
        </p:nvGraphicFramePr>
        <p:xfrm>
          <a:off x="1905000" y="3733800"/>
          <a:ext cx="4982097" cy="1143000"/>
        </p:xfrm>
        <a:graphic>
          <a:graphicData uri="http://schemas.openxmlformats.org/presentationml/2006/ole">
            <p:oleObj spid="_x0000_s7170" name="Equation" r:id="rId3" imgW="2108160" imgH="482400" progId="">
              <p:embed/>
            </p:oleObj>
          </a:graphicData>
        </a:graphic>
      </p:graphicFrame>
      <p:graphicFrame>
        <p:nvGraphicFramePr>
          <p:cNvPr id="7" name="Object 4"/>
          <p:cNvGraphicFramePr>
            <a:graphicFrameLocks noChangeAspect="1"/>
          </p:cNvGraphicFramePr>
          <p:nvPr/>
        </p:nvGraphicFramePr>
        <p:xfrm>
          <a:off x="5486400" y="5197474"/>
          <a:ext cx="881123" cy="974726"/>
        </p:xfrm>
        <a:graphic>
          <a:graphicData uri="http://schemas.openxmlformats.org/presentationml/2006/ole">
            <p:oleObj spid="_x0000_s7171" name="Equation" r:id="rId4" imgW="215640" imgH="393480" progId="">
              <p:embed/>
            </p:oleObj>
          </a:graphicData>
        </a:graphic>
      </p:graphicFrame>
      <p:graphicFrame>
        <p:nvGraphicFramePr>
          <p:cNvPr id="8" name="Object 51"/>
          <p:cNvGraphicFramePr>
            <a:graphicFrameLocks noChangeAspect="1"/>
          </p:cNvGraphicFramePr>
          <p:nvPr/>
        </p:nvGraphicFramePr>
        <p:xfrm>
          <a:off x="4007844" y="5197474"/>
          <a:ext cx="1554756" cy="974726"/>
        </p:xfrm>
        <a:graphic>
          <a:graphicData uri="http://schemas.openxmlformats.org/presentationml/2006/ole">
            <p:oleObj spid="_x0000_s7172" name="Equation" r:id="rId5" imgW="380880" imgH="393480" progId="">
              <p:embed/>
            </p:oleObj>
          </a:graphicData>
        </a:graphic>
      </p:graphicFrame>
      <p:graphicFrame>
        <p:nvGraphicFramePr>
          <p:cNvPr id="9" name="Object 5"/>
          <p:cNvGraphicFramePr>
            <a:graphicFrameLocks noChangeAspect="1"/>
          </p:cNvGraphicFramePr>
          <p:nvPr/>
        </p:nvGraphicFramePr>
        <p:xfrm>
          <a:off x="6368958" y="5197474"/>
          <a:ext cx="1708242" cy="974726"/>
        </p:xfrm>
        <a:graphic>
          <a:graphicData uri="http://schemas.openxmlformats.org/presentationml/2006/ole">
            <p:oleObj spid="_x0000_s7173" name="Equation" r:id="rId6" imgW="419040" imgH="393480" progId="">
              <p:embed/>
            </p:oleObj>
          </a:graphicData>
        </a:graphic>
      </p:graphicFrame>
      <p:sp>
        <p:nvSpPr>
          <p:cNvPr id="10" name="Rectangle 9"/>
          <p:cNvSpPr/>
          <p:nvPr/>
        </p:nvSpPr>
        <p:spPr>
          <a:xfrm>
            <a:off x="688344" y="30581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
        <p:nvSpPr>
          <p:cNvPr id="12" name="Rectangle 11"/>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0" y="0"/>
            <a:ext cx="8229600" cy="685800"/>
          </a:xfrm>
        </p:spPr>
        <p:txBody>
          <a:bodyPr>
            <a:normAutofit fontScale="90000"/>
          </a:bodyPr>
          <a:lstStyle/>
          <a:p>
            <a:pPr eaLnBrk="1" hangingPunct="1"/>
            <a:r>
              <a:rPr lang="en-US" sz="3100" dirty="0" smtClean="0">
                <a:solidFill>
                  <a:srgbClr val="00B050"/>
                </a:solidFill>
                <a:effectLst/>
                <a:latin typeface="Times New Roman" pitchFamily="18" charset="0"/>
                <a:cs typeface="Times New Roman" pitchFamily="18" charset="0"/>
              </a:rPr>
              <a:t>Example 4-29: </a:t>
            </a:r>
            <a:r>
              <a:rPr lang="en-US" sz="2700" b="0" dirty="0" smtClean="0">
                <a:solidFill>
                  <a:srgbClr val="7030A0"/>
                </a:solidFill>
                <a:effectLst/>
                <a:latin typeface="Times New Roman" pitchFamily="18" charset="0"/>
                <a:cs typeface="Times New Roman" pitchFamily="18" charset="0"/>
              </a:rPr>
              <a:t>Homeowner’s and Automobile Insurance</a:t>
            </a:r>
          </a:p>
        </p:txBody>
      </p:sp>
      <p:sp>
        <p:nvSpPr>
          <p:cNvPr id="5" name="Rectangle 3"/>
          <p:cNvSpPr txBox="1">
            <a:spLocks noChangeArrowheads="1"/>
          </p:cNvSpPr>
          <p:nvPr/>
        </p:nvSpPr>
        <p:spPr>
          <a:xfrm>
            <a:off x="0" y="838200"/>
            <a:ext cx="8839200" cy="2362200"/>
          </a:xfrm>
          <a:prstGeom prst="rect">
            <a:avLst/>
          </a:prstGeom>
        </p:spPr>
        <p:txBody>
          <a:bodyPr vert="horz">
            <a:normAutofit fontScale="92500" lnSpcReduction="10000"/>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World</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Wide Insurance Company found that 53% of the residents of a city had homeowner’s insurance (H) with the company .Of these clients ,27% also had automobile insurance (A) with the company .If a resident is selected at random ,find the probability that the resident has both homeowner’s </a:t>
            </a:r>
            <a:r>
              <a:rPr kumimoji="0" lang="en-US" sz="2800" b="1" i="0" u="none" strike="noStrike" kern="1200" cap="none" spc="0" normalizeH="0" noProof="0" dirty="0" smtClean="0">
                <a:ln>
                  <a:noFill/>
                </a:ln>
                <a:solidFill>
                  <a:schemeClr val="accent2">
                    <a:lumMod val="75000"/>
                  </a:schemeClr>
                </a:solidFill>
                <a:effectLst/>
                <a:uLnTx/>
                <a:uFillTx/>
                <a:latin typeface="Times New Roman" pitchFamily="18" charset="0"/>
                <a:cs typeface="Times New Roman" pitchFamily="18" charset="0"/>
              </a:rPr>
              <a:t>and</a:t>
            </a:r>
            <a:r>
              <a:rPr kumimoji="0" lang="en-US" sz="2800" b="0" i="0" u="none" strike="noStrike" kern="1200" cap="none" spc="0" normalizeH="0" noProof="0" dirty="0" smtClean="0">
                <a:ln>
                  <a:noFill/>
                </a:ln>
                <a:solidFill>
                  <a:schemeClr val="accent2">
                    <a:lumMod val="75000"/>
                  </a:schemeClr>
                </a:solidFill>
                <a:effectLst/>
                <a:uLnTx/>
                <a:uFillTx/>
                <a:latin typeface="Times New Roman" pitchFamily="18" charset="0"/>
                <a:cs typeface="Times New Roman" pitchFamily="18" charset="0"/>
              </a:rPr>
              <a:t> </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automobile insurance with World Wide Insurance Company .</a:t>
            </a: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p:txBody>
      </p:sp>
      <p:sp>
        <p:nvSpPr>
          <p:cNvPr id="6" name="Rectangle 5"/>
          <p:cNvSpPr/>
          <p:nvPr/>
        </p:nvSpPr>
        <p:spPr>
          <a:xfrm>
            <a:off x="152400" y="35153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pic>
        <p:nvPicPr>
          <p:cNvPr id="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28600" y="4419600"/>
            <a:ext cx="8839200" cy="1066800"/>
          </a:xfrm>
          <a:prstGeom prst="rect">
            <a:avLst/>
          </a:prstGeom>
          <a:noFill/>
        </p:spPr>
      </p:pic>
      <p:sp>
        <p:nvSpPr>
          <p:cNvPr id="9" name="Rectangle 8"/>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0" y="0"/>
            <a:ext cx="8229600" cy="685800"/>
          </a:xfrm>
        </p:spPr>
        <p:txBody>
          <a:bodyPr>
            <a:normAutofit/>
          </a:bodyPr>
          <a:lstStyle/>
          <a:p>
            <a:pPr eaLnBrk="1" hangingPunct="1"/>
            <a:r>
              <a:rPr lang="en-US" sz="3200" dirty="0" smtClean="0">
                <a:solidFill>
                  <a:srgbClr val="00B050"/>
                </a:solidFill>
                <a:effectLst/>
                <a:latin typeface="Times New Roman" pitchFamily="18" charset="0"/>
                <a:cs typeface="Times New Roman" pitchFamily="18" charset="0"/>
              </a:rPr>
              <a:t>Example 4-31: </a:t>
            </a:r>
            <a:r>
              <a:rPr lang="en-US" sz="3200" b="0" dirty="0" smtClean="0">
                <a:solidFill>
                  <a:srgbClr val="7030A0"/>
                </a:solidFill>
                <a:effectLst/>
                <a:latin typeface="Times New Roman" pitchFamily="18" charset="0"/>
                <a:cs typeface="Times New Roman" pitchFamily="18" charset="0"/>
              </a:rPr>
              <a:t>Selecting Colored Balls </a:t>
            </a:r>
          </a:p>
        </p:txBody>
      </p:sp>
      <p:sp>
        <p:nvSpPr>
          <p:cNvPr id="5" name="Rectangle 3"/>
          <p:cNvSpPr txBox="1">
            <a:spLocks noChangeArrowheads="1"/>
          </p:cNvSpPr>
          <p:nvPr/>
        </p:nvSpPr>
        <p:spPr>
          <a:xfrm>
            <a:off x="0" y="762000"/>
            <a:ext cx="8839200" cy="23622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Box 1 contains 2 red balls and 1 blue ball . Box 2 contain</a:t>
            </a:r>
            <a:r>
              <a:rPr lang="en-US" sz="2800" baseline="0" dirty="0" smtClean="0">
                <a:solidFill>
                  <a:srgbClr val="0070C0"/>
                </a:solidFill>
                <a:latin typeface="Times New Roman" pitchFamily="18" charset="0"/>
                <a:cs typeface="Times New Roman" pitchFamily="18" charset="0"/>
              </a:rPr>
              <a:t>s 3 blue balls and 1 red ball . A coin is tossed . If it falls</a:t>
            </a:r>
            <a:r>
              <a:rPr lang="en-US" sz="2800" dirty="0" smtClean="0">
                <a:solidFill>
                  <a:srgbClr val="0070C0"/>
                </a:solidFill>
                <a:latin typeface="Times New Roman" pitchFamily="18" charset="0"/>
                <a:cs typeface="Times New Roman" pitchFamily="18" charset="0"/>
              </a:rPr>
              <a:t> heads up ,box1 is selected and a ball is drawn . If it falls tails up ,box 2 is selected and a ball is drawn. Find the probability of selecting a red ball.  </a:t>
            </a: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p:txBody>
      </p:sp>
      <p:grpSp>
        <p:nvGrpSpPr>
          <p:cNvPr id="6" name="Group 5"/>
          <p:cNvGrpSpPr/>
          <p:nvPr/>
        </p:nvGrpSpPr>
        <p:grpSpPr>
          <a:xfrm>
            <a:off x="1600200" y="3352800"/>
            <a:ext cx="6477000" cy="2590800"/>
            <a:chOff x="1600200" y="3429000"/>
            <a:chExt cx="6019800" cy="2209800"/>
          </a:xfrm>
        </p:grpSpPr>
        <p:sp>
          <p:nvSpPr>
            <p:cNvPr id="7" name="Rectangle 6"/>
            <p:cNvSpPr/>
            <p:nvPr/>
          </p:nvSpPr>
          <p:spPr>
            <a:xfrm>
              <a:off x="5791200" y="5029200"/>
              <a:ext cx="16002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7030A0"/>
                  </a:solidFill>
                  <a:latin typeface="Times New Roman" pitchFamily="18" charset="0"/>
                  <a:cs typeface="Times New Roman" pitchFamily="18" charset="0"/>
                </a:rPr>
                <a:t>Box  2 </a:t>
              </a:r>
              <a:endParaRPr lang="en-US" sz="2800" b="1" dirty="0">
                <a:solidFill>
                  <a:srgbClr val="7030A0"/>
                </a:solidFill>
                <a:latin typeface="Times New Roman" pitchFamily="18" charset="0"/>
                <a:cs typeface="Times New Roman" pitchFamily="18" charset="0"/>
              </a:endParaRPr>
            </a:p>
          </p:txBody>
        </p:sp>
        <p:sp>
          <p:nvSpPr>
            <p:cNvPr id="8" name="Rectangle 7"/>
            <p:cNvSpPr/>
            <p:nvPr/>
          </p:nvSpPr>
          <p:spPr>
            <a:xfrm>
              <a:off x="1828800" y="5105400"/>
              <a:ext cx="16002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7030A0"/>
                  </a:solidFill>
                  <a:latin typeface="Times New Roman" pitchFamily="18" charset="0"/>
                  <a:cs typeface="Times New Roman" pitchFamily="18" charset="0"/>
                </a:rPr>
                <a:t>Box  1 </a:t>
              </a:r>
              <a:endParaRPr lang="en-US" sz="2800" b="1" dirty="0">
                <a:solidFill>
                  <a:srgbClr val="7030A0"/>
                </a:solidFill>
                <a:latin typeface="Times New Roman" pitchFamily="18" charset="0"/>
                <a:cs typeface="Times New Roman" pitchFamily="18" charset="0"/>
              </a:endParaRPr>
            </a:p>
          </p:txBody>
        </p:sp>
        <p:grpSp>
          <p:nvGrpSpPr>
            <p:cNvPr id="9" name="Group 15"/>
            <p:cNvGrpSpPr/>
            <p:nvPr/>
          </p:nvGrpSpPr>
          <p:grpSpPr>
            <a:xfrm>
              <a:off x="1600200" y="3429000"/>
              <a:ext cx="6019800" cy="1600200"/>
              <a:chOff x="1600200" y="3581400"/>
              <a:chExt cx="6019800" cy="1600200"/>
            </a:xfrm>
          </p:grpSpPr>
          <p:sp>
            <p:nvSpPr>
              <p:cNvPr id="10" name="Rectangle 6"/>
              <p:cNvSpPr/>
              <p:nvPr/>
            </p:nvSpPr>
            <p:spPr>
              <a:xfrm>
                <a:off x="1600200" y="3581400"/>
                <a:ext cx="2133600" cy="1600200"/>
              </a:xfrm>
              <a:prstGeom prst="rect">
                <a:avLst/>
              </a:prstGeom>
              <a:solidFill>
                <a:schemeClr val="bg1"/>
              </a:solidFill>
              <a:ln w="317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486400" y="3581400"/>
                <a:ext cx="2133600" cy="1600200"/>
              </a:xfrm>
              <a:prstGeom prst="rect">
                <a:avLst/>
              </a:prstGeom>
              <a:solidFill>
                <a:schemeClr val="bg1"/>
              </a:solidFill>
              <a:ln w="317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lowchart: Connector 11"/>
              <p:cNvSpPr/>
              <p:nvPr/>
            </p:nvSpPr>
            <p:spPr>
              <a:xfrm>
                <a:off x="1981200" y="3886200"/>
                <a:ext cx="457200" cy="457200"/>
              </a:xfrm>
              <a:prstGeom prst="flowChartConnector">
                <a:avLst/>
              </a:prstGeom>
              <a:solidFill>
                <a:srgbClr val="00B0F0"/>
              </a:solidFill>
              <a:ln w="25400"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lowchart: Connector 12"/>
              <p:cNvSpPr/>
              <p:nvPr/>
            </p:nvSpPr>
            <p:spPr>
              <a:xfrm>
                <a:off x="6324600" y="4267200"/>
                <a:ext cx="457200" cy="457200"/>
              </a:xfrm>
              <a:prstGeom prst="flowChartConnector">
                <a:avLst/>
              </a:prstGeom>
              <a:solidFill>
                <a:srgbClr val="00B0F0"/>
              </a:solidFill>
              <a:ln w="25400"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lowchart: Connector 13"/>
              <p:cNvSpPr/>
              <p:nvPr/>
            </p:nvSpPr>
            <p:spPr>
              <a:xfrm>
                <a:off x="5638800" y="4495800"/>
                <a:ext cx="457200" cy="457200"/>
              </a:xfrm>
              <a:prstGeom prst="flowChartConnector">
                <a:avLst/>
              </a:prstGeom>
              <a:solidFill>
                <a:srgbClr val="00B0F0"/>
              </a:solidFill>
              <a:ln w="25400"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lowchart: Connector 14"/>
              <p:cNvSpPr/>
              <p:nvPr/>
            </p:nvSpPr>
            <p:spPr>
              <a:xfrm>
                <a:off x="5791200" y="3810000"/>
                <a:ext cx="457200" cy="457200"/>
              </a:xfrm>
              <a:prstGeom prst="flowChartConnector">
                <a:avLst/>
              </a:prstGeom>
              <a:solidFill>
                <a:srgbClr val="00B0F0"/>
              </a:solidFill>
              <a:ln w="25400"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lowchart: Connector 15"/>
              <p:cNvSpPr/>
              <p:nvPr/>
            </p:nvSpPr>
            <p:spPr>
              <a:xfrm>
                <a:off x="2895600" y="3886200"/>
                <a:ext cx="457200" cy="457200"/>
              </a:xfrm>
              <a:prstGeom prst="flowChartConnector">
                <a:avLst/>
              </a:prstGeom>
              <a:solidFill>
                <a:srgbClr val="C00000"/>
              </a:solidFill>
              <a:ln w="25400"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lowchart: Connector 16"/>
              <p:cNvSpPr/>
              <p:nvPr/>
            </p:nvSpPr>
            <p:spPr>
              <a:xfrm>
                <a:off x="2514600" y="4495800"/>
                <a:ext cx="457200" cy="457200"/>
              </a:xfrm>
              <a:prstGeom prst="flowChartConnector">
                <a:avLst/>
              </a:prstGeom>
              <a:solidFill>
                <a:srgbClr val="C00000"/>
              </a:solidFill>
              <a:ln w="25400"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lowchart: Connector 17"/>
              <p:cNvSpPr/>
              <p:nvPr/>
            </p:nvSpPr>
            <p:spPr>
              <a:xfrm>
                <a:off x="7010400" y="3886200"/>
                <a:ext cx="457200" cy="457200"/>
              </a:xfrm>
              <a:prstGeom prst="flowChartConnector">
                <a:avLst/>
              </a:prstGeom>
              <a:solidFill>
                <a:srgbClr val="C00000"/>
              </a:solidFill>
              <a:ln w="25400"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0" name="Rectangle 19"/>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8744" y="7620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grpSp>
        <p:nvGrpSpPr>
          <p:cNvPr id="5" name="Group 4"/>
          <p:cNvGrpSpPr/>
          <p:nvPr/>
        </p:nvGrpSpPr>
        <p:grpSpPr>
          <a:xfrm>
            <a:off x="15404" y="457200"/>
            <a:ext cx="7833196" cy="5802872"/>
            <a:chOff x="625004" y="381000"/>
            <a:chExt cx="7833196" cy="5802872"/>
          </a:xfrm>
        </p:grpSpPr>
        <p:grpSp>
          <p:nvGrpSpPr>
            <p:cNvPr id="6" name="Group 87"/>
            <p:cNvGrpSpPr/>
            <p:nvPr/>
          </p:nvGrpSpPr>
          <p:grpSpPr>
            <a:xfrm>
              <a:off x="625004" y="1899517"/>
              <a:ext cx="3489796" cy="3047610"/>
              <a:chOff x="625004" y="1899517"/>
              <a:chExt cx="3489796" cy="3047610"/>
            </a:xfrm>
          </p:grpSpPr>
          <p:sp>
            <p:nvSpPr>
              <p:cNvPr id="27" name="Rectangle 3"/>
              <p:cNvSpPr>
                <a:spLocks noChangeArrowheads="1"/>
              </p:cNvSpPr>
              <p:nvPr/>
            </p:nvSpPr>
            <p:spPr bwMode="auto">
              <a:xfrm>
                <a:off x="625004" y="3037177"/>
                <a:ext cx="1432396" cy="62042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3200" b="0"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Coin</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8" name="AutoShape 13"/>
              <p:cNvCxnSpPr>
                <a:cxnSpLocks noChangeShapeType="1"/>
              </p:cNvCxnSpPr>
              <p:nvPr/>
            </p:nvCxnSpPr>
            <p:spPr bwMode="auto">
              <a:xfrm flipV="1">
                <a:off x="1870547" y="2096334"/>
                <a:ext cx="2212762" cy="1251270"/>
              </a:xfrm>
              <a:prstGeom prst="straightConnector1">
                <a:avLst/>
              </a:prstGeom>
              <a:noFill/>
              <a:ln w="9525">
                <a:solidFill>
                  <a:srgbClr val="000000"/>
                </a:solidFill>
                <a:round/>
                <a:headEnd/>
                <a:tailEnd/>
              </a:ln>
            </p:spPr>
          </p:cxnSp>
          <p:cxnSp>
            <p:nvCxnSpPr>
              <p:cNvPr id="29" name="AutoShape 14"/>
              <p:cNvCxnSpPr>
                <a:cxnSpLocks noChangeShapeType="1"/>
              </p:cNvCxnSpPr>
              <p:nvPr/>
            </p:nvCxnSpPr>
            <p:spPr bwMode="auto">
              <a:xfrm>
                <a:off x="1870546" y="3347603"/>
                <a:ext cx="2244254" cy="1529197"/>
              </a:xfrm>
              <a:prstGeom prst="straightConnector1">
                <a:avLst/>
              </a:prstGeom>
              <a:noFill/>
              <a:ln w="9525">
                <a:solidFill>
                  <a:srgbClr val="000000"/>
                </a:solidFill>
                <a:round/>
                <a:headEnd/>
                <a:tailEnd/>
              </a:ln>
            </p:spPr>
          </p:cxnSp>
          <p:pic>
            <p:nvPicPr>
              <p:cNvPr id="30" name="Picture 60"/>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rot="1927256">
                <a:off x="2413689" y="4282750"/>
                <a:ext cx="1073224" cy="664377"/>
              </a:xfrm>
              <a:prstGeom prst="rect">
                <a:avLst/>
              </a:prstGeom>
              <a:noFill/>
            </p:spPr>
          </p:pic>
          <p:pic>
            <p:nvPicPr>
              <p:cNvPr id="31" name="Picture 62"/>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rot="1957470">
                <a:off x="1885488" y="3753538"/>
                <a:ext cx="251855" cy="566674"/>
              </a:xfrm>
              <a:prstGeom prst="rect">
                <a:avLst/>
              </a:prstGeom>
              <a:noFill/>
            </p:spPr>
          </p:pic>
          <p:grpSp>
            <p:nvGrpSpPr>
              <p:cNvPr id="32" name="Group 73"/>
              <p:cNvGrpSpPr/>
              <p:nvPr/>
            </p:nvGrpSpPr>
            <p:grpSpPr>
              <a:xfrm>
                <a:off x="1876996" y="1899517"/>
                <a:ext cx="1684095" cy="1185746"/>
                <a:chOff x="1876996" y="1899517"/>
                <a:chExt cx="1684095" cy="1185746"/>
              </a:xfrm>
            </p:grpSpPr>
            <p:pic>
              <p:nvPicPr>
                <p:cNvPr id="33" name="Picture 5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rot="19864795">
                  <a:off x="2381813" y="1899517"/>
                  <a:ext cx="1179278" cy="703239"/>
                </a:xfrm>
                <a:prstGeom prst="rect">
                  <a:avLst/>
                </a:prstGeom>
                <a:noFill/>
              </p:spPr>
            </p:pic>
            <p:pic>
              <p:nvPicPr>
                <p:cNvPr id="34" name="Picture 65"/>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rot="19636503">
                  <a:off x="1876996" y="2535359"/>
                  <a:ext cx="305502" cy="549904"/>
                </a:xfrm>
                <a:prstGeom prst="rect">
                  <a:avLst/>
                </a:prstGeom>
                <a:noFill/>
              </p:spPr>
            </p:pic>
          </p:grpSp>
        </p:grpSp>
        <p:grpSp>
          <p:nvGrpSpPr>
            <p:cNvPr id="7" name="Group 82"/>
            <p:cNvGrpSpPr/>
            <p:nvPr/>
          </p:nvGrpSpPr>
          <p:grpSpPr>
            <a:xfrm>
              <a:off x="4038600" y="762000"/>
              <a:ext cx="2978248" cy="2067379"/>
              <a:chOff x="4108352" y="685800"/>
              <a:chExt cx="2978248" cy="2067379"/>
            </a:xfrm>
          </p:grpSpPr>
          <p:sp>
            <p:nvSpPr>
              <p:cNvPr id="21" name="Rectangle 4"/>
              <p:cNvSpPr>
                <a:spLocks noChangeArrowheads="1"/>
              </p:cNvSpPr>
              <p:nvPr/>
            </p:nvSpPr>
            <p:spPr bwMode="auto">
              <a:xfrm>
                <a:off x="4108352" y="1539472"/>
                <a:ext cx="1432396" cy="6204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3200" b="0" i="0" u="none" strike="noStrike" cap="none" normalizeH="0" baseline="0" dirty="0" smtClean="0">
                    <a:ln>
                      <a:noFill/>
                    </a:ln>
                    <a:effectLst/>
                    <a:latin typeface="Times New Roman" pitchFamily="18" charset="0"/>
                    <a:ea typeface="Arial" pitchFamily="34" charset="0"/>
                    <a:cs typeface="Arial" pitchFamily="34" charset="0"/>
                  </a:rPr>
                  <a:t>Box 1</a:t>
                </a:r>
                <a:endParaRPr kumimoji="0" lang="en-US" sz="3200" b="0" i="0" u="none" strike="noStrike" cap="none" normalizeH="0" baseline="0" dirty="0" smtClean="0">
                  <a:ln>
                    <a:noFill/>
                  </a:ln>
                  <a:effectLst/>
                  <a:latin typeface="Arial" pitchFamily="34" charset="0"/>
                  <a:cs typeface="Arial" pitchFamily="34" charset="0"/>
                </a:endParaRPr>
              </a:p>
            </p:txBody>
          </p:sp>
          <p:grpSp>
            <p:nvGrpSpPr>
              <p:cNvPr id="22" name="Group 9"/>
              <p:cNvGrpSpPr>
                <a:grpSpLocks/>
              </p:cNvGrpSpPr>
              <p:nvPr/>
            </p:nvGrpSpPr>
            <p:grpSpPr bwMode="auto">
              <a:xfrm>
                <a:off x="5299651" y="696634"/>
                <a:ext cx="1786949" cy="1791031"/>
                <a:chOff x="6705" y="3645"/>
                <a:chExt cx="1890" cy="2085"/>
              </a:xfrm>
            </p:grpSpPr>
            <p:cxnSp>
              <p:nvCxnSpPr>
                <p:cNvPr id="25" name="AutoShape 10"/>
                <p:cNvCxnSpPr>
                  <a:cxnSpLocks noChangeShapeType="1"/>
                </p:cNvCxnSpPr>
                <p:nvPr/>
              </p:nvCxnSpPr>
              <p:spPr bwMode="auto">
                <a:xfrm flipV="1">
                  <a:off x="6705" y="3645"/>
                  <a:ext cx="1650" cy="1290"/>
                </a:xfrm>
                <a:prstGeom prst="straightConnector1">
                  <a:avLst/>
                </a:prstGeom>
                <a:noFill/>
                <a:ln w="9525">
                  <a:solidFill>
                    <a:srgbClr val="000000"/>
                  </a:solidFill>
                  <a:round/>
                  <a:headEnd/>
                  <a:tailEnd/>
                </a:ln>
              </p:spPr>
            </p:cxnSp>
            <p:cxnSp>
              <p:nvCxnSpPr>
                <p:cNvPr id="26" name="AutoShape 11"/>
                <p:cNvCxnSpPr>
                  <a:cxnSpLocks noChangeShapeType="1"/>
                </p:cNvCxnSpPr>
                <p:nvPr/>
              </p:nvCxnSpPr>
              <p:spPr bwMode="auto">
                <a:xfrm>
                  <a:off x="6705" y="4935"/>
                  <a:ext cx="1890" cy="795"/>
                </a:xfrm>
                <a:prstGeom prst="straightConnector1">
                  <a:avLst/>
                </a:prstGeom>
                <a:noFill/>
                <a:ln w="9525">
                  <a:solidFill>
                    <a:srgbClr val="000000"/>
                  </a:solidFill>
                  <a:round/>
                  <a:headEnd/>
                  <a:tailEnd/>
                </a:ln>
              </p:spPr>
            </p:cxnSp>
          </p:grpSp>
          <p:pic>
            <p:nvPicPr>
              <p:cNvPr id="23" name="Picture 68"/>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rot="19588806">
                <a:off x="5260639" y="685800"/>
                <a:ext cx="1336392" cy="606686"/>
              </a:xfrm>
              <a:prstGeom prst="rect">
                <a:avLst/>
              </a:prstGeom>
              <a:noFill/>
            </p:spPr>
          </p:pic>
          <p:pic>
            <p:nvPicPr>
              <p:cNvPr id="24" name="Picture 71"/>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rot="1387143">
                <a:off x="5344234" y="2134054"/>
                <a:ext cx="1295400" cy="619125"/>
              </a:xfrm>
              <a:prstGeom prst="rect">
                <a:avLst/>
              </a:prstGeom>
              <a:noFill/>
            </p:spPr>
          </p:pic>
        </p:grpSp>
        <p:grpSp>
          <p:nvGrpSpPr>
            <p:cNvPr id="8" name="Group 81"/>
            <p:cNvGrpSpPr/>
            <p:nvPr/>
          </p:nvGrpSpPr>
          <p:grpSpPr>
            <a:xfrm>
              <a:off x="927423" y="3861649"/>
              <a:ext cx="6311577" cy="2322223"/>
              <a:chOff x="990600" y="3861649"/>
              <a:chExt cx="6311577" cy="2322223"/>
            </a:xfrm>
          </p:grpSpPr>
          <p:grpSp>
            <p:nvGrpSpPr>
              <p:cNvPr id="13" name="Group 72"/>
              <p:cNvGrpSpPr/>
              <p:nvPr/>
            </p:nvGrpSpPr>
            <p:grpSpPr>
              <a:xfrm>
                <a:off x="4267200" y="4000169"/>
                <a:ext cx="3034977" cy="1791031"/>
                <a:chOff x="4114800" y="3847769"/>
                <a:chExt cx="3034977" cy="1791031"/>
              </a:xfrm>
            </p:grpSpPr>
            <p:sp>
              <p:nvSpPr>
                <p:cNvPr id="17" name="Rectangle 5"/>
                <p:cNvSpPr>
                  <a:spLocks noChangeArrowheads="1"/>
                </p:cNvSpPr>
                <p:nvPr/>
              </p:nvSpPr>
              <p:spPr bwMode="auto">
                <a:xfrm>
                  <a:off x="4114800" y="4690607"/>
                  <a:ext cx="1432396" cy="6204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3200" b="0" i="0" u="none" strike="noStrike" cap="none" normalizeH="0" baseline="0" dirty="0" smtClean="0">
                      <a:ln>
                        <a:noFill/>
                      </a:ln>
                      <a:effectLst/>
                      <a:latin typeface="Times New Roman" pitchFamily="18" charset="0"/>
                      <a:ea typeface="Arial" pitchFamily="34" charset="0"/>
                      <a:cs typeface="Arial" pitchFamily="34" charset="0"/>
                    </a:rPr>
                    <a:t>Box 2</a:t>
                  </a:r>
                  <a:endParaRPr kumimoji="0" lang="en-US" sz="3200" b="0" i="0" u="none" strike="noStrike" cap="none" normalizeH="0" baseline="0" dirty="0" smtClean="0">
                    <a:ln>
                      <a:noFill/>
                    </a:ln>
                    <a:effectLst/>
                    <a:latin typeface="Arial" pitchFamily="34" charset="0"/>
                    <a:cs typeface="Arial" pitchFamily="34" charset="0"/>
                  </a:endParaRPr>
                </a:p>
              </p:txBody>
            </p:sp>
            <p:grpSp>
              <p:nvGrpSpPr>
                <p:cNvPr id="18" name="Group 6"/>
                <p:cNvGrpSpPr>
                  <a:grpSpLocks/>
                </p:cNvGrpSpPr>
                <p:nvPr/>
              </p:nvGrpSpPr>
              <p:grpSpPr bwMode="auto">
                <a:xfrm>
                  <a:off x="5362828" y="3847769"/>
                  <a:ext cx="1786949" cy="1791031"/>
                  <a:chOff x="6705" y="3645"/>
                  <a:chExt cx="1890" cy="2085"/>
                </a:xfrm>
              </p:grpSpPr>
              <p:cxnSp>
                <p:nvCxnSpPr>
                  <p:cNvPr id="19" name="AutoShape 7"/>
                  <p:cNvCxnSpPr>
                    <a:cxnSpLocks noChangeShapeType="1"/>
                  </p:cNvCxnSpPr>
                  <p:nvPr/>
                </p:nvCxnSpPr>
                <p:spPr bwMode="auto">
                  <a:xfrm flipV="1">
                    <a:off x="6705" y="3645"/>
                    <a:ext cx="1650" cy="1290"/>
                  </a:xfrm>
                  <a:prstGeom prst="straightConnector1">
                    <a:avLst/>
                  </a:prstGeom>
                  <a:noFill/>
                  <a:ln w="9525">
                    <a:solidFill>
                      <a:srgbClr val="000000"/>
                    </a:solidFill>
                    <a:round/>
                    <a:headEnd/>
                    <a:tailEnd/>
                  </a:ln>
                </p:spPr>
              </p:cxnSp>
              <p:cxnSp>
                <p:nvCxnSpPr>
                  <p:cNvPr id="20" name="AutoShape 8"/>
                  <p:cNvCxnSpPr>
                    <a:cxnSpLocks noChangeShapeType="1"/>
                  </p:cNvCxnSpPr>
                  <p:nvPr/>
                </p:nvCxnSpPr>
                <p:spPr bwMode="auto">
                  <a:xfrm>
                    <a:off x="6705" y="4935"/>
                    <a:ext cx="1890" cy="795"/>
                  </a:xfrm>
                  <a:prstGeom prst="straightConnector1">
                    <a:avLst/>
                  </a:prstGeom>
                  <a:noFill/>
                  <a:ln w="9525">
                    <a:solidFill>
                      <a:srgbClr val="000000"/>
                    </a:solidFill>
                    <a:round/>
                    <a:headEnd/>
                    <a:tailEnd/>
                  </a:ln>
                </p:spPr>
              </p:cxnSp>
            </p:grpSp>
          </p:grpSp>
          <p:pic>
            <p:nvPicPr>
              <p:cNvPr id="14" name="Picture 74"/>
              <p:cNvPicPr>
                <a:picLocks noChangeAspect="1" noChangeArrowheads="1"/>
              </p:cNvPicPr>
              <p:nvPr/>
            </p:nvPicPr>
            <p:blipFill>
              <a:blip r:embed="rId8">
                <a:clrChange>
                  <a:clrFrom>
                    <a:srgbClr val="FFFFFF"/>
                  </a:clrFrom>
                  <a:clrTo>
                    <a:srgbClr val="FFFFFF">
                      <a:alpha val="0"/>
                    </a:srgbClr>
                  </a:clrTo>
                </a:clrChange>
              </a:blip>
              <a:srcRect/>
              <a:stretch>
                <a:fillRect/>
              </a:stretch>
            </p:blipFill>
            <p:spPr bwMode="auto">
              <a:xfrm rot="19527317">
                <a:off x="5423428" y="3861649"/>
                <a:ext cx="1379345" cy="684408"/>
              </a:xfrm>
              <a:prstGeom prst="rect">
                <a:avLst/>
              </a:prstGeom>
              <a:noFill/>
            </p:spPr>
          </p:pic>
          <p:pic>
            <p:nvPicPr>
              <p:cNvPr id="15" name="Picture 77"/>
              <p:cNvPicPr>
                <a:picLocks noChangeAspect="1" noChangeArrowheads="1"/>
              </p:cNvPicPr>
              <p:nvPr/>
            </p:nvPicPr>
            <p:blipFill>
              <a:blip r:embed="rId9">
                <a:clrChange>
                  <a:clrFrom>
                    <a:srgbClr val="FFFFFF"/>
                  </a:clrFrom>
                  <a:clrTo>
                    <a:srgbClr val="FFFFFF">
                      <a:alpha val="0"/>
                    </a:srgbClr>
                  </a:clrTo>
                </a:clrChange>
              </a:blip>
              <a:srcRect/>
              <a:stretch>
                <a:fillRect/>
              </a:stretch>
            </p:blipFill>
            <p:spPr bwMode="auto">
              <a:xfrm rot="1265291">
                <a:off x="5564207" y="5488547"/>
                <a:ext cx="1412045" cy="695325"/>
              </a:xfrm>
              <a:prstGeom prst="rect">
                <a:avLst/>
              </a:prstGeom>
              <a:noFill/>
            </p:spPr>
          </p:pic>
          <p:sp>
            <p:nvSpPr>
              <p:cNvPr id="16" name="Rectangle 5"/>
              <p:cNvSpPr>
                <a:spLocks noChangeArrowheads="1"/>
              </p:cNvSpPr>
              <p:nvPr/>
            </p:nvSpPr>
            <p:spPr bwMode="auto">
              <a:xfrm>
                <a:off x="990600" y="5181600"/>
                <a:ext cx="1432396" cy="6204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9" name="Rectangle 5"/>
            <p:cNvSpPr>
              <a:spLocks noChangeArrowheads="1"/>
            </p:cNvSpPr>
            <p:nvPr/>
          </p:nvSpPr>
          <p:spPr bwMode="auto">
            <a:xfrm>
              <a:off x="6553200" y="381000"/>
              <a:ext cx="1432396" cy="6204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3200" b="0"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Red </a:t>
              </a:r>
              <a:endParaRPr kumimoji="0" lang="en-US" sz="3200" b="0" i="0" u="none" strike="noStrike" cap="none" normalizeH="0" baseline="0" dirty="0" smtClean="0">
                <a:ln>
                  <a:noFill/>
                </a:ln>
                <a:solidFill>
                  <a:srgbClr val="FF0000"/>
                </a:solidFill>
                <a:effectLst/>
                <a:latin typeface="Arial" pitchFamily="34" charset="0"/>
                <a:cs typeface="Arial" pitchFamily="34" charset="0"/>
              </a:endParaRPr>
            </a:p>
          </p:txBody>
        </p:sp>
        <p:sp>
          <p:nvSpPr>
            <p:cNvPr id="10" name="Rectangle 5"/>
            <p:cNvSpPr>
              <a:spLocks noChangeArrowheads="1"/>
            </p:cNvSpPr>
            <p:nvPr/>
          </p:nvSpPr>
          <p:spPr bwMode="auto">
            <a:xfrm>
              <a:off x="6797204" y="3646777"/>
              <a:ext cx="1432396" cy="6204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3200" b="0"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Red </a:t>
              </a:r>
              <a:endParaRPr kumimoji="0" lang="en-US" sz="3200" b="0" i="0" u="none" strike="noStrike" cap="none" normalizeH="0" baseline="0" dirty="0" smtClean="0">
                <a:ln>
                  <a:noFill/>
                </a:ln>
                <a:solidFill>
                  <a:srgbClr val="FF0000"/>
                </a:solidFill>
                <a:effectLst/>
                <a:latin typeface="Arial" pitchFamily="34" charset="0"/>
                <a:cs typeface="Arial" pitchFamily="34" charset="0"/>
              </a:endParaRPr>
            </a:p>
          </p:txBody>
        </p:sp>
        <p:sp>
          <p:nvSpPr>
            <p:cNvPr id="11" name="Rectangle 5"/>
            <p:cNvSpPr>
              <a:spLocks noChangeArrowheads="1"/>
            </p:cNvSpPr>
            <p:nvPr/>
          </p:nvSpPr>
          <p:spPr bwMode="auto">
            <a:xfrm>
              <a:off x="6858000" y="2275177"/>
              <a:ext cx="1432396" cy="6204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3200" b="0" i="0" u="none" strike="noStrike" cap="none" normalizeH="0" baseline="0" dirty="0" smtClean="0">
                  <a:ln>
                    <a:noFill/>
                  </a:ln>
                  <a:solidFill>
                    <a:srgbClr val="0070C0"/>
                  </a:solidFill>
                  <a:effectLst/>
                  <a:latin typeface="Times New Roman" pitchFamily="18" charset="0"/>
                  <a:ea typeface="Arial" pitchFamily="34" charset="0"/>
                  <a:cs typeface="Arial" pitchFamily="34" charset="0"/>
                </a:rPr>
                <a:t>Blue  </a:t>
              </a:r>
              <a:endParaRPr kumimoji="0" lang="en-US" sz="3200" b="0" i="0" u="none" strike="noStrike" cap="none" normalizeH="0" baseline="0" dirty="0" smtClean="0">
                <a:ln>
                  <a:noFill/>
                </a:ln>
                <a:solidFill>
                  <a:srgbClr val="0070C0"/>
                </a:solidFill>
                <a:effectLst/>
                <a:latin typeface="Arial" pitchFamily="34" charset="0"/>
                <a:cs typeface="Arial" pitchFamily="34" charset="0"/>
              </a:endParaRPr>
            </a:p>
          </p:txBody>
        </p:sp>
        <p:sp>
          <p:nvSpPr>
            <p:cNvPr id="12" name="Rectangle 5"/>
            <p:cNvSpPr>
              <a:spLocks noChangeArrowheads="1"/>
            </p:cNvSpPr>
            <p:nvPr/>
          </p:nvSpPr>
          <p:spPr bwMode="auto">
            <a:xfrm>
              <a:off x="7025804" y="5551777"/>
              <a:ext cx="1432396" cy="6204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3200" b="0" i="0" u="none" strike="noStrike" cap="none" normalizeH="0" baseline="0" dirty="0" smtClean="0">
                  <a:ln>
                    <a:noFill/>
                  </a:ln>
                  <a:solidFill>
                    <a:srgbClr val="0070C0"/>
                  </a:solidFill>
                  <a:effectLst/>
                  <a:latin typeface="Times New Roman" pitchFamily="18" charset="0"/>
                  <a:ea typeface="Arial" pitchFamily="34" charset="0"/>
                  <a:cs typeface="Arial" pitchFamily="34" charset="0"/>
                </a:rPr>
                <a:t>Blue  </a:t>
              </a:r>
              <a:endParaRPr kumimoji="0" lang="en-US" sz="3200" b="0" i="0" u="none" strike="noStrike" cap="none" normalizeH="0" baseline="0" dirty="0" smtClean="0">
                <a:ln>
                  <a:noFill/>
                </a:ln>
                <a:solidFill>
                  <a:srgbClr val="0070C0"/>
                </a:solidFill>
                <a:effectLst/>
                <a:latin typeface="Arial" pitchFamily="34" charset="0"/>
                <a:cs typeface="Arial" pitchFamily="34" charset="0"/>
              </a:endParaRPr>
            </a:p>
          </p:txBody>
        </p:sp>
      </p:grpSp>
      <p:grpSp>
        <p:nvGrpSpPr>
          <p:cNvPr id="35" name="Group 34"/>
          <p:cNvGrpSpPr/>
          <p:nvPr/>
        </p:nvGrpSpPr>
        <p:grpSpPr>
          <a:xfrm>
            <a:off x="7543800" y="295275"/>
            <a:ext cx="1295400" cy="6029325"/>
            <a:chOff x="7543800" y="219075"/>
            <a:chExt cx="1295400" cy="6029325"/>
          </a:xfrm>
        </p:grpSpPr>
        <p:pic>
          <p:nvPicPr>
            <p:cNvPr id="36" name="Picture 80"/>
            <p:cNvPicPr>
              <a:picLocks noChangeAspect="1" noChangeArrowheads="1"/>
            </p:cNvPicPr>
            <p:nvPr/>
          </p:nvPicPr>
          <p:blipFill>
            <a:blip r:embed="rId10">
              <a:clrChange>
                <a:clrFrom>
                  <a:srgbClr val="FFFFFF"/>
                </a:clrFrom>
                <a:clrTo>
                  <a:srgbClr val="FFFFFF">
                    <a:alpha val="0"/>
                  </a:srgbClr>
                </a:clrTo>
              </a:clrChange>
            </a:blip>
            <a:srcRect/>
            <a:stretch>
              <a:fillRect/>
            </a:stretch>
          </p:blipFill>
          <p:spPr bwMode="auto">
            <a:xfrm>
              <a:off x="7543800" y="219075"/>
              <a:ext cx="1175824" cy="695325"/>
            </a:xfrm>
            <a:prstGeom prst="rect">
              <a:avLst/>
            </a:prstGeom>
            <a:noFill/>
          </p:spPr>
        </p:pic>
        <p:pic>
          <p:nvPicPr>
            <p:cNvPr id="37" name="Picture 83"/>
            <p:cNvPicPr>
              <a:picLocks noChangeAspect="1" noChangeArrowheads="1"/>
            </p:cNvPicPr>
            <p:nvPr/>
          </p:nvPicPr>
          <p:blipFill>
            <a:blip r:embed="rId11">
              <a:clrChange>
                <a:clrFrom>
                  <a:srgbClr val="FFFFFF"/>
                </a:clrFrom>
                <a:clrTo>
                  <a:srgbClr val="FFFFFF">
                    <a:alpha val="0"/>
                  </a:srgbClr>
                </a:clrTo>
              </a:clrChange>
            </a:blip>
            <a:srcRect/>
            <a:stretch>
              <a:fillRect/>
            </a:stretch>
          </p:blipFill>
          <p:spPr bwMode="auto">
            <a:xfrm>
              <a:off x="7620000" y="1981200"/>
              <a:ext cx="1099625" cy="768555"/>
            </a:xfrm>
            <a:prstGeom prst="rect">
              <a:avLst/>
            </a:prstGeom>
            <a:noFill/>
          </p:spPr>
        </p:pic>
        <p:pic>
          <p:nvPicPr>
            <p:cNvPr id="38" name="Picture 86"/>
            <p:cNvPicPr>
              <a:picLocks noChangeAspect="1" noChangeArrowheads="1"/>
            </p:cNvPicPr>
            <p:nvPr/>
          </p:nvPicPr>
          <p:blipFill>
            <a:blip r:embed="rId12">
              <a:clrChange>
                <a:clrFrom>
                  <a:srgbClr val="FFFFFF"/>
                </a:clrFrom>
                <a:clrTo>
                  <a:srgbClr val="FFFFFF">
                    <a:alpha val="0"/>
                  </a:srgbClr>
                </a:clrTo>
              </a:clrChange>
            </a:blip>
            <a:srcRect/>
            <a:stretch>
              <a:fillRect/>
            </a:stretch>
          </p:blipFill>
          <p:spPr bwMode="auto">
            <a:xfrm>
              <a:off x="7696200" y="3581400"/>
              <a:ext cx="1066800" cy="745613"/>
            </a:xfrm>
            <a:prstGeom prst="rect">
              <a:avLst/>
            </a:prstGeom>
            <a:noFill/>
          </p:spPr>
        </p:pic>
        <p:pic>
          <p:nvPicPr>
            <p:cNvPr id="39" name="Picture 89"/>
            <p:cNvPicPr>
              <a:picLocks noChangeAspect="1" noChangeArrowheads="1"/>
            </p:cNvPicPr>
            <p:nvPr/>
          </p:nvPicPr>
          <p:blipFill>
            <a:blip r:embed="rId13">
              <a:clrChange>
                <a:clrFrom>
                  <a:srgbClr val="FFFFFF"/>
                </a:clrFrom>
                <a:clrTo>
                  <a:srgbClr val="FFFFFF">
                    <a:alpha val="0"/>
                  </a:srgbClr>
                </a:clrTo>
              </a:clrChange>
            </a:blip>
            <a:srcRect/>
            <a:stretch>
              <a:fillRect/>
            </a:stretch>
          </p:blipFill>
          <p:spPr bwMode="auto">
            <a:xfrm>
              <a:off x="7772400" y="5502787"/>
              <a:ext cx="1066800" cy="745613"/>
            </a:xfrm>
            <a:prstGeom prst="rect">
              <a:avLst/>
            </a:prstGeom>
            <a:noFill/>
          </p:spPr>
        </p:pic>
      </p:grpSp>
      <p:sp>
        <p:nvSpPr>
          <p:cNvPr id="41" name="Rectangle 40"/>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660" name="Object 4"/>
          <p:cNvGraphicFramePr>
            <a:graphicFrameLocks noChangeAspect="1"/>
          </p:cNvGraphicFramePr>
          <p:nvPr/>
        </p:nvGraphicFramePr>
        <p:xfrm>
          <a:off x="1819275" y="2156012"/>
          <a:ext cx="314325" cy="739588"/>
        </p:xfrm>
        <a:graphic>
          <a:graphicData uri="http://schemas.openxmlformats.org/presentationml/2006/ole">
            <p:oleObj spid="_x0000_s70660" name="Equation" r:id="rId3" imgW="152334" imgH="393529" progId="Equation.3">
              <p:embed/>
            </p:oleObj>
          </a:graphicData>
        </a:graphic>
      </p:graphicFrame>
      <p:graphicFrame>
        <p:nvGraphicFramePr>
          <p:cNvPr id="70659" name="Object 3"/>
          <p:cNvGraphicFramePr>
            <a:graphicFrameLocks noChangeAspect="1"/>
          </p:cNvGraphicFramePr>
          <p:nvPr/>
        </p:nvGraphicFramePr>
        <p:xfrm>
          <a:off x="4629150" y="2057400"/>
          <a:ext cx="476250" cy="762000"/>
        </p:xfrm>
        <a:graphic>
          <a:graphicData uri="http://schemas.openxmlformats.org/presentationml/2006/ole">
            <p:oleObj spid="_x0000_s70659" name="Equation" r:id="rId4" imgW="228501" imgH="393529" progId="Equation.3">
              <p:embed/>
            </p:oleObj>
          </a:graphicData>
        </a:graphic>
      </p:graphicFrame>
      <p:graphicFrame>
        <p:nvGraphicFramePr>
          <p:cNvPr id="70658" name="Object 2"/>
          <p:cNvGraphicFramePr>
            <a:graphicFrameLocks noChangeAspect="1"/>
          </p:cNvGraphicFramePr>
          <p:nvPr/>
        </p:nvGraphicFramePr>
        <p:xfrm>
          <a:off x="3048000" y="2133600"/>
          <a:ext cx="381000" cy="725714"/>
        </p:xfrm>
        <a:graphic>
          <a:graphicData uri="http://schemas.openxmlformats.org/presentationml/2006/ole">
            <p:oleObj spid="_x0000_s70658" name="Equation" r:id="rId5" imgW="203112" imgH="393529" progId="Equation.3">
              <p:embed/>
            </p:oleObj>
          </a:graphicData>
        </a:graphic>
      </p:graphicFrame>
      <p:graphicFrame>
        <p:nvGraphicFramePr>
          <p:cNvPr id="70657" name="Object 1"/>
          <p:cNvGraphicFramePr>
            <a:graphicFrameLocks noChangeAspect="1"/>
          </p:cNvGraphicFramePr>
          <p:nvPr/>
        </p:nvGraphicFramePr>
        <p:xfrm>
          <a:off x="6324600" y="2071914"/>
          <a:ext cx="352425" cy="671286"/>
        </p:xfrm>
        <a:graphic>
          <a:graphicData uri="http://schemas.openxmlformats.org/presentationml/2006/ole">
            <p:oleObj spid="_x0000_s70657" name="Equation" r:id="rId6" imgW="203112" imgH="393529" progId="Equation.3">
              <p:embed/>
            </p:oleObj>
          </a:graphicData>
        </a:graphic>
      </p:graphicFrame>
      <p:sp>
        <p:nvSpPr>
          <p:cNvPr id="70661" name="Rectangle 5"/>
          <p:cNvSpPr>
            <a:spLocks noChangeArrowheads="1"/>
          </p:cNvSpPr>
          <p:nvPr/>
        </p:nvSpPr>
        <p:spPr bwMode="auto">
          <a:xfrm>
            <a:off x="76201" y="76200"/>
            <a:ext cx="89154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457200" algn="l"/>
              </a:tabLst>
            </a:pPr>
            <a:r>
              <a:rPr kumimoji="0" lang="en-US" sz="24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Box A contains 4 red balls and 2 white balls. Box B contains 2 red </a:t>
            </a:r>
            <a:endParaRPr kumimoji="0" lang="ar-SA" sz="24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tabLst>
                <a:tab pos="457200" algn="l"/>
              </a:tabLst>
            </a:pPr>
            <a:r>
              <a:rPr kumimoji="0" lang="en-US" sz="24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balls, 2 white balls. A die is rolled first and if the outcome is</a:t>
            </a:r>
            <a:r>
              <a:rPr lang="ar-SA" sz="2400" dirty="0" smtClean="0">
                <a:solidFill>
                  <a:srgbClr val="FF0000"/>
                </a:solidFill>
                <a:latin typeface="Times New Roman" pitchFamily="18" charset="0"/>
                <a:ea typeface="Calibri" pitchFamily="34" charset="0"/>
                <a:cs typeface="Times New Roman" pitchFamily="18" charset="0"/>
              </a:rPr>
              <a:t> </a:t>
            </a:r>
            <a:r>
              <a:rPr kumimoji="0" lang="en-US" sz="24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an even</a:t>
            </a:r>
            <a:endParaRPr kumimoji="0" lang="ar-SA" sz="24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tabLst>
                <a:tab pos="457200" algn="l"/>
              </a:tabLst>
            </a:pPr>
            <a:r>
              <a:rPr kumimoji="0" lang="en-US" sz="24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number a ball is chosen at random from Box A, and if  the outcome is</a:t>
            </a:r>
            <a:endParaRPr kumimoji="0" lang="ar-SA" sz="24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tabLst>
                <a:tab pos="457200" algn="l"/>
              </a:tabLst>
            </a:pPr>
            <a:r>
              <a:rPr kumimoji="0" lang="en-US" sz="24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an odd number a ball is randomly chosen from Box B. </a:t>
            </a:r>
            <a:endParaRPr kumimoji="0" lang="ar-SA" sz="24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tabLst>
                <a:tab pos="457200" algn="l"/>
              </a:tabLst>
            </a:pPr>
            <a:r>
              <a:rPr kumimoji="0" lang="en-US" sz="24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Find the probability that a red ball is chosen?</a:t>
            </a:r>
            <a:endParaRPr kumimoji="0" lang="en-US" sz="24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sz="24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endParaRPr kumimoji="0" lang="en-US"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7" name="Rectangle 6"/>
          <p:cNvSpPr/>
          <p:nvPr/>
        </p:nvSpPr>
        <p:spPr>
          <a:xfrm>
            <a:off x="457200" y="64008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2057400" y="223786"/>
            <a:ext cx="4800600" cy="762000"/>
          </a:xfrm>
        </p:spPr>
        <p:txBody>
          <a:bodyPr/>
          <a:lstStyle/>
          <a:p>
            <a:pPr eaLnBrk="1" hangingPunct="1"/>
            <a:r>
              <a:rPr lang="en-US" sz="4000" u="sng" dirty="0" smtClean="0">
                <a:solidFill>
                  <a:srgbClr val="00B050"/>
                </a:solidFill>
                <a:effectLst/>
                <a:latin typeface="Times New Roman" pitchFamily="18" charset="0"/>
                <a:cs typeface="Times New Roman" pitchFamily="18" charset="0"/>
              </a:rPr>
              <a:t>Some Sample Spaces</a:t>
            </a:r>
          </a:p>
        </p:txBody>
      </p:sp>
      <p:sp>
        <p:nvSpPr>
          <p:cNvPr id="5" name="Rectangle 10"/>
          <p:cNvSpPr>
            <a:spLocks noChangeArrowheads="1"/>
          </p:cNvSpPr>
          <p:nvPr/>
        </p:nvSpPr>
        <p:spPr bwMode="auto">
          <a:xfrm>
            <a:off x="762000" y="3043186"/>
            <a:ext cx="2057400" cy="733426"/>
          </a:xfrm>
          <a:prstGeom prst="rect">
            <a:avLst/>
          </a:prstGeom>
          <a:solidFill>
            <a:srgbClr val="FFFFFF"/>
          </a:solidFill>
          <a:ln w="9525">
            <a:noFill/>
            <a:miter lim="800000"/>
            <a:headEnd/>
            <a:tailEnd/>
          </a:ln>
        </p:spPr>
        <p:txBody>
          <a:bodyPr/>
          <a:lstStyle/>
          <a:p>
            <a:r>
              <a:rPr lang="en-US" sz="2800" dirty="0" smtClean="0">
                <a:latin typeface="Times New Roman" pitchFamily="18" charset="0"/>
                <a:cs typeface="Times New Roman" pitchFamily="18" charset="0"/>
              </a:rPr>
              <a:t>Roll a die </a:t>
            </a:r>
            <a:endParaRPr lang="en-US" sz="2800" dirty="0">
              <a:latin typeface="Times New Roman" pitchFamily="18" charset="0"/>
              <a:cs typeface="Times New Roman" pitchFamily="18" charset="0"/>
            </a:endParaRPr>
          </a:p>
        </p:txBody>
      </p:sp>
      <p:sp>
        <p:nvSpPr>
          <p:cNvPr id="6" name="Rectangle 16"/>
          <p:cNvSpPr>
            <a:spLocks noChangeArrowheads="1"/>
          </p:cNvSpPr>
          <p:nvPr/>
        </p:nvSpPr>
        <p:spPr bwMode="auto">
          <a:xfrm>
            <a:off x="767629" y="2229211"/>
            <a:ext cx="7385771" cy="13582"/>
          </a:xfrm>
          <a:prstGeom prst="rect">
            <a:avLst/>
          </a:prstGeom>
          <a:solidFill>
            <a:srgbClr val="000000"/>
          </a:solidFill>
          <a:ln w="0">
            <a:solidFill>
              <a:srgbClr val="000000"/>
            </a:solidFill>
            <a:round/>
            <a:headEnd/>
            <a:tailEnd/>
          </a:ln>
        </p:spPr>
        <p:txBody>
          <a:bodyPr/>
          <a:lstStyle/>
          <a:p>
            <a:endParaRPr lang="en-US" dirty="0">
              <a:latin typeface="Times New Roman" pitchFamily="18" charset="0"/>
              <a:cs typeface="Times New Roman" pitchFamily="18" charset="0"/>
            </a:endParaRPr>
          </a:p>
        </p:txBody>
      </p:sp>
      <p:sp>
        <p:nvSpPr>
          <p:cNvPr id="7" name="Rectangle 17"/>
          <p:cNvSpPr>
            <a:spLocks noChangeArrowheads="1"/>
          </p:cNvSpPr>
          <p:nvPr/>
        </p:nvSpPr>
        <p:spPr bwMode="auto">
          <a:xfrm>
            <a:off x="1018828" y="1595386"/>
            <a:ext cx="2333972" cy="553998"/>
          </a:xfrm>
          <a:prstGeom prst="rect">
            <a:avLst/>
          </a:prstGeom>
          <a:noFill/>
          <a:ln w="9525">
            <a:noFill/>
            <a:miter lim="800000"/>
            <a:headEnd/>
            <a:tailEnd/>
          </a:ln>
        </p:spPr>
        <p:txBody>
          <a:bodyPr wrap="none" lIns="0" tIns="0" rIns="0" bIns="0">
            <a:spAutoFit/>
          </a:bodyPr>
          <a:lstStyle/>
          <a:p>
            <a:r>
              <a:rPr lang="en-US" sz="3600" b="1" dirty="0">
                <a:solidFill>
                  <a:srgbClr val="FF0000"/>
                </a:solidFill>
                <a:latin typeface="Times New Roman" pitchFamily="18" charset="0"/>
                <a:cs typeface="Times New Roman" pitchFamily="18" charset="0"/>
              </a:rPr>
              <a:t>Experiment</a:t>
            </a:r>
            <a:endParaRPr lang="en-US" sz="3600" dirty="0">
              <a:solidFill>
                <a:srgbClr val="FF0000"/>
              </a:solidFill>
              <a:latin typeface="Times New Roman" pitchFamily="18" charset="0"/>
              <a:cs typeface="Times New Roman" pitchFamily="18" charset="0"/>
            </a:endParaRPr>
          </a:p>
        </p:txBody>
      </p:sp>
      <p:sp>
        <p:nvSpPr>
          <p:cNvPr id="8" name="Rectangle 18"/>
          <p:cNvSpPr>
            <a:spLocks noChangeArrowheads="1"/>
          </p:cNvSpPr>
          <p:nvPr/>
        </p:nvSpPr>
        <p:spPr bwMode="auto">
          <a:xfrm>
            <a:off x="5345683" y="1595386"/>
            <a:ext cx="2731517" cy="553998"/>
          </a:xfrm>
          <a:prstGeom prst="rect">
            <a:avLst/>
          </a:prstGeom>
          <a:noFill/>
          <a:ln w="9525">
            <a:noFill/>
            <a:miter lim="800000"/>
            <a:headEnd/>
            <a:tailEnd/>
          </a:ln>
        </p:spPr>
        <p:txBody>
          <a:bodyPr wrap="none" lIns="0" tIns="0" rIns="0" bIns="0">
            <a:spAutoFit/>
          </a:bodyPr>
          <a:lstStyle/>
          <a:p>
            <a:r>
              <a:rPr lang="en-US" sz="3600" b="1" dirty="0">
                <a:solidFill>
                  <a:srgbClr val="FF0000"/>
                </a:solidFill>
                <a:latin typeface="Times New Roman" pitchFamily="18" charset="0"/>
                <a:cs typeface="Times New Roman" pitchFamily="18" charset="0"/>
              </a:rPr>
              <a:t>Sample Space</a:t>
            </a:r>
            <a:endParaRPr lang="en-US" sz="3600" dirty="0">
              <a:solidFill>
                <a:srgbClr val="FF0000"/>
              </a:solidFill>
              <a:latin typeface="Times New Roman" pitchFamily="18" charset="0"/>
              <a:cs typeface="Times New Roman" pitchFamily="18" charset="0"/>
            </a:endParaRPr>
          </a:p>
        </p:txBody>
      </p:sp>
      <p:sp>
        <p:nvSpPr>
          <p:cNvPr id="9" name="Rectangle 19"/>
          <p:cNvSpPr>
            <a:spLocks noChangeArrowheads="1"/>
          </p:cNvSpPr>
          <p:nvPr/>
        </p:nvSpPr>
        <p:spPr bwMode="auto">
          <a:xfrm>
            <a:off x="838200" y="2346922"/>
            <a:ext cx="1901158" cy="614414"/>
          </a:xfrm>
          <a:prstGeom prst="rect">
            <a:avLst/>
          </a:prstGeom>
          <a:noFill/>
          <a:ln w="9525">
            <a:noFill/>
            <a:miter lim="800000"/>
            <a:headEnd/>
            <a:tailEnd/>
          </a:ln>
        </p:spPr>
        <p:txBody>
          <a:bodyPr wrap="none" lIns="0" tIns="0" rIns="0" bIns="0">
            <a:spAutoFit/>
          </a:bodyPr>
          <a:lstStyle/>
          <a:p>
            <a:r>
              <a:rPr lang="en-US" sz="2800" dirty="0">
                <a:solidFill>
                  <a:srgbClr val="000000"/>
                </a:solidFill>
                <a:latin typeface="Times New Roman" pitchFamily="18" charset="0"/>
                <a:cs typeface="Times New Roman" pitchFamily="18" charset="0"/>
              </a:rPr>
              <a:t>Toss a coin</a:t>
            </a:r>
            <a:endParaRPr lang="en-US" dirty="0">
              <a:latin typeface="Times New Roman" pitchFamily="18" charset="0"/>
              <a:cs typeface="Times New Roman" pitchFamily="18" charset="0"/>
            </a:endParaRPr>
          </a:p>
        </p:txBody>
      </p:sp>
      <p:sp>
        <p:nvSpPr>
          <p:cNvPr id="10" name="Rectangle 23"/>
          <p:cNvSpPr>
            <a:spLocks noChangeArrowheads="1"/>
          </p:cNvSpPr>
          <p:nvPr/>
        </p:nvSpPr>
        <p:spPr bwMode="auto">
          <a:xfrm>
            <a:off x="5410200" y="3043186"/>
            <a:ext cx="2723502" cy="430887"/>
          </a:xfrm>
          <a:prstGeom prst="rect">
            <a:avLst/>
          </a:prstGeom>
          <a:noFill/>
          <a:ln w="9525">
            <a:noFill/>
            <a:miter lim="800000"/>
            <a:headEnd/>
            <a:tailEnd/>
          </a:ln>
        </p:spPr>
        <p:txBody>
          <a:bodyPr wrap="none" lIns="0" tIns="0" rIns="0" bIns="0">
            <a:spAutoFit/>
          </a:bodyPr>
          <a:lstStyle/>
          <a:p>
            <a:r>
              <a:rPr lang="en-US" sz="2800" dirty="0" smtClean="0">
                <a:solidFill>
                  <a:srgbClr val="000000"/>
                </a:solidFill>
                <a:latin typeface="Times New Roman" pitchFamily="18" charset="0"/>
                <a:cs typeface="Times New Roman" pitchFamily="18" charset="0"/>
              </a:rPr>
              <a:t>S={1</a:t>
            </a:r>
            <a:r>
              <a:rPr lang="en-US" sz="2800" dirty="0">
                <a:solidFill>
                  <a:srgbClr val="000000"/>
                </a:solidFill>
                <a:latin typeface="Times New Roman" pitchFamily="18" charset="0"/>
                <a:cs typeface="Times New Roman" pitchFamily="18" charset="0"/>
              </a:rPr>
              <a:t>, 2, 3, 4, 5, </a:t>
            </a:r>
            <a:r>
              <a:rPr lang="en-US" sz="2800" dirty="0" smtClean="0">
                <a:solidFill>
                  <a:srgbClr val="000000"/>
                </a:solidFill>
                <a:latin typeface="Times New Roman" pitchFamily="18" charset="0"/>
                <a:cs typeface="Times New Roman" pitchFamily="18" charset="0"/>
              </a:rPr>
              <a:t>6}</a:t>
            </a:r>
            <a:endParaRPr lang="en-US" dirty="0">
              <a:latin typeface="Times New Roman" pitchFamily="18" charset="0"/>
              <a:cs typeface="Times New Roman" pitchFamily="18" charset="0"/>
            </a:endParaRPr>
          </a:p>
        </p:txBody>
      </p:sp>
      <p:grpSp>
        <p:nvGrpSpPr>
          <p:cNvPr id="11" name="Group 10"/>
          <p:cNvGrpSpPr/>
          <p:nvPr/>
        </p:nvGrpSpPr>
        <p:grpSpPr>
          <a:xfrm>
            <a:off x="381000" y="3881386"/>
            <a:ext cx="4724400" cy="614414"/>
            <a:chOff x="533400" y="3505200"/>
            <a:chExt cx="4724400" cy="614414"/>
          </a:xfrm>
        </p:grpSpPr>
        <p:sp>
          <p:nvSpPr>
            <p:cNvPr id="12" name="Rectangle 24"/>
            <p:cNvSpPr>
              <a:spLocks noChangeArrowheads="1"/>
            </p:cNvSpPr>
            <p:nvPr/>
          </p:nvSpPr>
          <p:spPr bwMode="auto">
            <a:xfrm>
              <a:off x="533400" y="3525106"/>
              <a:ext cx="4724400" cy="430887"/>
            </a:xfrm>
            <a:prstGeom prst="rect">
              <a:avLst/>
            </a:prstGeom>
            <a:noFill/>
            <a:ln w="9525">
              <a:noFill/>
              <a:miter lim="800000"/>
              <a:headEnd/>
              <a:tailEnd/>
            </a:ln>
          </p:spPr>
          <p:txBody>
            <a:bodyPr wrap="square" lIns="0" tIns="0" rIns="0" bIns="0">
              <a:spAutoFit/>
            </a:bodyPr>
            <a:lstStyle/>
            <a:p>
              <a:r>
                <a:rPr lang="en-US" sz="2800" dirty="0">
                  <a:solidFill>
                    <a:srgbClr val="000000"/>
                  </a:solidFill>
                  <a:latin typeface="Times New Roman" pitchFamily="18" charset="0"/>
                  <a:cs typeface="Times New Roman" pitchFamily="18" charset="0"/>
                </a:rPr>
                <a:t>Answer a true/false</a:t>
              </a:r>
              <a:endParaRPr lang="en-US" dirty="0">
                <a:latin typeface="Times New Roman" pitchFamily="18" charset="0"/>
                <a:cs typeface="Times New Roman" pitchFamily="18" charset="0"/>
              </a:endParaRPr>
            </a:p>
          </p:txBody>
        </p:sp>
        <p:sp>
          <p:nvSpPr>
            <p:cNvPr id="13" name="Rectangle 25"/>
            <p:cNvSpPr>
              <a:spLocks noChangeArrowheads="1"/>
            </p:cNvSpPr>
            <p:nvPr/>
          </p:nvSpPr>
          <p:spPr bwMode="auto">
            <a:xfrm>
              <a:off x="3352800" y="3505200"/>
              <a:ext cx="1436251" cy="614414"/>
            </a:xfrm>
            <a:prstGeom prst="rect">
              <a:avLst/>
            </a:prstGeom>
            <a:noFill/>
            <a:ln w="9525">
              <a:noFill/>
              <a:miter lim="800000"/>
              <a:headEnd/>
              <a:tailEnd/>
            </a:ln>
          </p:spPr>
          <p:txBody>
            <a:bodyPr wrap="none" lIns="0" tIns="0" rIns="0" bIns="0">
              <a:spAutoFit/>
            </a:bodyPr>
            <a:lstStyle/>
            <a:p>
              <a:r>
                <a:rPr lang="en-US" sz="2800" dirty="0">
                  <a:solidFill>
                    <a:srgbClr val="000000"/>
                  </a:solidFill>
                  <a:latin typeface="Times New Roman" pitchFamily="18" charset="0"/>
                  <a:cs typeface="Times New Roman" pitchFamily="18" charset="0"/>
                </a:rPr>
                <a:t>question</a:t>
              </a:r>
              <a:endParaRPr lang="en-US" dirty="0">
                <a:latin typeface="Times New Roman" pitchFamily="18" charset="0"/>
                <a:cs typeface="Times New Roman" pitchFamily="18" charset="0"/>
              </a:endParaRPr>
            </a:p>
          </p:txBody>
        </p:sp>
      </p:grpSp>
      <p:sp>
        <p:nvSpPr>
          <p:cNvPr id="14" name="Rectangle 26"/>
          <p:cNvSpPr>
            <a:spLocks noChangeArrowheads="1"/>
          </p:cNvSpPr>
          <p:nvPr/>
        </p:nvSpPr>
        <p:spPr bwMode="auto">
          <a:xfrm>
            <a:off x="5486400" y="3805186"/>
            <a:ext cx="2350195" cy="430887"/>
          </a:xfrm>
          <a:prstGeom prst="rect">
            <a:avLst/>
          </a:prstGeom>
          <a:noFill/>
          <a:ln w="9525">
            <a:noFill/>
            <a:miter lim="800000"/>
            <a:headEnd/>
            <a:tailEnd/>
          </a:ln>
        </p:spPr>
        <p:txBody>
          <a:bodyPr wrap="none" lIns="0" tIns="0" rIns="0" bIns="0">
            <a:spAutoFit/>
          </a:bodyPr>
          <a:lstStyle/>
          <a:p>
            <a:r>
              <a:rPr lang="en-US" sz="2800" dirty="0" smtClean="0">
                <a:solidFill>
                  <a:srgbClr val="000000"/>
                </a:solidFill>
                <a:latin typeface="Times New Roman" pitchFamily="18" charset="0"/>
                <a:cs typeface="Times New Roman" pitchFamily="18" charset="0"/>
              </a:rPr>
              <a:t>S={True</a:t>
            </a:r>
            <a:r>
              <a:rPr lang="en-US" sz="2800" dirty="0">
                <a:solidFill>
                  <a:srgbClr val="000000"/>
                </a:solidFill>
                <a:latin typeface="Times New Roman" pitchFamily="18" charset="0"/>
                <a:cs typeface="Times New Roman" pitchFamily="18" charset="0"/>
              </a:rPr>
              <a:t>, </a:t>
            </a:r>
            <a:r>
              <a:rPr lang="en-US" sz="2800" dirty="0" smtClean="0">
                <a:solidFill>
                  <a:srgbClr val="000000"/>
                </a:solidFill>
                <a:latin typeface="Times New Roman" pitchFamily="18" charset="0"/>
                <a:cs typeface="Times New Roman" pitchFamily="18" charset="0"/>
              </a:rPr>
              <a:t>False}</a:t>
            </a:r>
            <a:endParaRPr lang="en-US" dirty="0">
              <a:latin typeface="Times New Roman" pitchFamily="18" charset="0"/>
              <a:cs typeface="Times New Roman" pitchFamily="18" charset="0"/>
            </a:endParaRPr>
          </a:p>
        </p:txBody>
      </p:sp>
      <p:sp>
        <p:nvSpPr>
          <p:cNvPr id="15" name="Rectangle 27"/>
          <p:cNvSpPr>
            <a:spLocks noChangeArrowheads="1"/>
          </p:cNvSpPr>
          <p:nvPr/>
        </p:nvSpPr>
        <p:spPr bwMode="auto">
          <a:xfrm>
            <a:off x="952664" y="4871986"/>
            <a:ext cx="2515070" cy="614414"/>
          </a:xfrm>
          <a:prstGeom prst="rect">
            <a:avLst/>
          </a:prstGeom>
          <a:noFill/>
          <a:ln w="9525">
            <a:noFill/>
            <a:miter lim="800000"/>
            <a:headEnd/>
            <a:tailEnd/>
          </a:ln>
        </p:spPr>
        <p:txBody>
          <a:bodyPr wrap="none" lIns="0" tIns="0" rIns="0" bIns="0">
            <a:spAutoFit/>
          </a:bodyPr>
          <a:lstStyle/>
          <a:p>
            <a:r>
              <a:rPr lang="en-US" sz="2800" dirty="0">
                <a:solidFill>
                  <a:srgbClr val="000000"/>
                </a:solidFill>
                <a:latin typeface="Times New Roman" pitchFamily="18" charset="0"/>
                <a:cs typeface="Times New Roman" pitchFamily="18" charset="0"/>
              </a:rPr>
              <a:t>Toss two coins</a:t>
            </a:r>
            <a:endParaRPr lang="en-US" dirty="0">
              <a:latin typeface="Times New Roman" pitchFamily="18" charset="0"/>
              <a:cs typeface="Times New Roman" pitchFamily="18" charset="0"/>
            </a:endParaRPr>
          </a:p>
        </p:txBody>
      </p:sp>
      <p:grpSp>
        <p:nvGrpSpPr>
          <p:cNvPr id="16" name="Group 15"/>
          <p:cNvGrpSpPr/>
          <p:nvPr/>
        </p:nvGrpSpPr>
        <p:grpSpPr>
          <a:xfrm>
            <a:off x="5486400" y="4871986"/>
            <a:ext cx="3109589" cy="430887"/>
            <a:chOff x="5090273" y="4871986"/>
            <a:chExt cx="3109589" cy="430887"/>
          </a:xfrm>
        </p:grpSpPr>
        <p:sp>
          <p:nvSpPr>
            <p:cNvPr id="17" name="Rectangle 28"/>
            <p:cNvSpPr>
              <a:spLocks noChangeArrowheads="1"/>
            </p:cNvSpPr>
            <p:nvPr/>
          </p:nvSpPr>
          <p:spPr bwMode="auto">
            <a:xfrm>
              <a:off x="5090273" y="4871986"/>
              <a:ext cx="1184620" cy="430887"/>
            </a:xfrm>
            <a:prstGeom prst="rect">
              <a:avLst/>
            </a:prstGeom>
            <a:noFill/>
            <a:ln w="9525">
              <a:noFill/>
              <a:miter lim="800000"/>
              <a:headEnd/>
              <a:tailEnd/>
            </a:ln>
          </p:spPr>
          <p:txBody>
            <a:bodyPr wrap="none" lIns="0" tIns="0" rIns="0" bIns="0">
              <a:spAutoFit/>
            </a:bodyPr>
            <a:lstStyle/>
            <a:p>
              <a:r>
                <a:rPr lang="en-US" sz="2800" dirty="0" smtClean="0">
                  <a:solidFill>
                    <a:srgbClr val="000000"/>
                  </a:solidFill>
                  <a:latin typeface="Times New Roman" pitchFamily="18" charset="0"/>
                  <a:cs typeface="Times New Roman" pitchFamily="18" charset="0"/>
                </a:rPr>
                <a:t>S={HH</a:t>
              </a:r>
              <a:r>
                <a:rPr lang="en-US" sz="2800" dirty="0">
                  <a:solidFill>
                    <a:srgbClr val="000000"/>
                  </a:solidFill>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8" name="Rectangle 29"/>
            <p:cNvSpPr>
              <a:spLocks noChangeArrowheads="1"/>
            </p:cNvSpPr>
            <p:nvPr/>
          </p:nvSpPr>
          <p:spPr bwMode="auto">
            <a:xfrm>
              <a:off x="6309473" y="4871986"/>
              <a:ext cx="1890389" cy="430887"/>
            </a:xfrm>
            <a:prstGeom prst="rect">
              <a:avLst/>
            </a:prstGeom>
            <a:noFill/>
            <a:ln w="9525">
              <a:noFill/>
              <a:miter lim="800000"/>
              <a:headEnd/>
              <a:tailEnd/>
            </a:ln>
          </p:spPr>
          <p:txBody>
            <a:bodyPr wrap="none" lIns="0" tIns="0" rIns="0" bIns="0">
              <a:spAutoFit/>
            </a:bodyPr>
            <a:lstStyle/>
            <a:p>
              <a:r>
                <a:rPr lang="en-US" sz="2800" dirty="0">
                  <a:solidFill>
                    <a:srgbClr val="000000"/>
                  </a:solidFill>
                  <a:latin typeface="Times New Roman" pitchFamily="18" charset="0"/>
                  <a:cs typeface="Times New Roman" pitchFamily="18" charset="0"/>
                </a:rPr>
                <a:t>HT, TH, </a:t>
              </a:r>
              <a:r>
                <a:rPr lang="en-US" sz="2800" dirty="0" smtClean="0">
                  <a:solidFill>
                    <a:srgbClr val="000000"/>
                  </a:solidFill>
                  <a:latin typeface="Times New Roman" pitchFamily="18" charset="0"/>
                  <a:cs typeface="Times New Roman" pitchFamily="18" charset="0"/>
                </a:rPr>
                <a:t>TT}</a:t>
              </a:r>
              <a:endParaRPr lang="en-US" dirty="0">
                <a:latin typeface="Times New Roman" pitchFamily="18" charset="0"/>
                <a:cs typeface="Times New Roman" pitchFamily="18" charset="0"/>
              </a:endParaRPr>
            </a:p>
          </p:txBody>
        </p:sp>
      </p:grpSp>
      <p:sp>
        <p:nvSpPr>
          <p:cNvPr id="19" name="Rectangle 18"/>
          <p:cNvSpPr/>
          <p:nvPr/>
        </p:nvSpPr>
        <p:spPr>
          <a:xfrm>
            <a:off x="5410200" y="2357386"/>
            <a:ext cx="2504725" cy="523220"/>
          </a:xfrm>
          <a:prstGeom prst="rect">
            <a:avLst/>
          </a:prstGeom>
        </p:spPr>
        <p:txBody>
          <a:bodyPr wrap="none">
            <a:spAutoFit/>
          </a:bodyPr>
          <a:lstStyle/>
          <a:p>
            <a:r>
              <a:rPr lang="en-US" sz="2800" dirty="0" smtClean="0">
                <a:solidFill>
                  <a:srgbClr val="000000"/>
                </a:solidFill>
                <a:latin typeface="Times New Roman" pitchFamily="18" charset="0"/>
                <a:cs typeface="Times New Roman" pitchFamily="18" charset="0"/>
              </a:rPr>
              <a:t>S={Head , Tail}</a:t>
            </a:r>
            <a:endParaRPr lang="en-US" sz="2800" dirty="0">
              <a:latin typeface="Times New Roman" pitchFamily="18" charset="0"/>
              <a:cs typeface="Times New Roman" pitchFamily="18" charset="0"/>
            </a:endParaRPr>
          </a:p>
        </p:txBody>
      </p:sp>
      <p:sp>
        <p:nvSpPr>
          <p:cNvPr id="21" name="Rectangle 20"/>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1828800" y="228600"/>
            <a:ext cx="5255591" cy="762000"/>
            <a:chOff x="1752600" y="304800"/>
            <a:chExt cx="5255591" cy="762000"/>
          </a:xfrm>
        </p:grpSpPr>
        <p:sp>
          <p:nvSpPr>
            <p:cNvPr id="4" name="Rectangle 3"/>
            <p:cNvSpPr/>
            <p:nvPr/>
          </p:nvSpPr>
          <p:spPr>
            <a:xfrm>
              <a:off x="1752600" y="304800"/>
              <a:ext cx="5105400" cy="7620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Rectangle 4"/>
            <p:cNvSpPr/>
            <p:nvPr/>
          </p:nvSpPr>
          <p:spPr>
            <a:xfrm>
              <a:off x="1752600" y="358914"/>
              <a:ext cx="5255591" cy="707886"/>
            </a:xfrm>
            <a:prstGeom prst="rect">
              <a:avLst/>
            </a:prstGeom>
          </p:spPr>
          <p:txBody>
            <a:bodyPr wrap="square">
              <a:spAutoFit/>
            </a:bodyPr>
            <a:lstStyle/>
            <a:p>
              <a:r>
                <a:rPr lang="en-US" sz="4000" dirty="0" smtClean="0">
                  <a:solidFill>
                    <a:srgbClr val="FF0000"/>
                  </a:solidFill>
                  <a:latin typeface="Times New Roman" pitchFamily="18" charset="0"/>
                  <a:cs typeface="Times New Roman" pitchFamily="18" charset="0"/>
                </a:rPr>
                <a:t>Conditional Probability </a:t>
              </a:r>
              <a:endParaRPr lang="en-US" sz="4000" dirty="0">
                <a:solidFill>
                  <a:srgbClr val="FF0000"/>
                </a:solidFill>
                <a:latin typeface="Times New Roman" pitchFamily="18" charset="0"/>
                <a:cs typeface="Times New Roman" pitchFamily="18" charset="0"/>
              </a:endParaRPr>
            </a:p>
          </p:txBody>
        </p:sp>
      </p:grpSp>
      <p:sp>
        <p:nvSpPr>
          <p:cNvPr id="7" name="Rectangle 6"/>
          <p:cNvSpPr>
            <a:spLocks noChangeArrowheads="1"/>
          </p:cNvSpPr>
          <p:nvPr/>
        </p:nvSpPr>
        <p:spPr bwMode="auto">
          <a:xfrm>
            <a:off x="152400" y="1143000"/>
            <a:ext cx="8763000" cy="1569660"/>
          </a:xfrm>
          <a:prstGeom prst="rect">
            <a:avLst/>
          </a:prstGeom>
          <a:noFill/>
          <a:ln w="9525">
            <a:noFill/>
            <a:miter lim="800000"/>
            <a:headEnd/>
            <a:tailEnd/>
          </a:ln>
          <a:effectLst/>
        </p:spPr>
        <p:txBody>
          <a:bodyPr wrap="square">
            <a:spAutoFit/>
          </a:bodyPr>
          <a:lstStyle/>
          <a:p>
            <a:pPr eaLnBrk="1" hangingPunct="1">
              <a:spcBef>
                <a:spcPct val="50000"/>
              </a:spcBef>
              <a:buClr>
                <a:srgbClr val="00B0F0"/>
              </a:buClr>
              <a:buSzPct val="100000"/>
              <a:buFont typeface="Wingdings" pitchFamily="2" charset="2"/>
              <a:buChar char="q"/>
              <a:defRPr/>
            </a:pPr>
            <a:r>
              <a:rPr lang="en-US" sz="3200" b="1" dirty="0" smtClean="0">
                <a:solidFill>
                  <a:srgbClr val="000099"/>
                </a:solidFill>
                <a:effectLst>
                  <a:outerShdw blurRad="38100" dist="38100" dir="2700000" algn="tl">
                    <a:srgbClr val="C0C0C0"/>
                  </a:outerShdw>
                </a:effectLst>
                <a:latin typeface="Times New Roman" pitchFamily="18" charset="0"/>
                <a:cs typeface="Times New Roman" pitchFamily="18" charset="0"/>
              </a:rPr>
              <a:t> </a:t>
            </a:r>
            <a:r>
              <a:rPr lang="en-US" sz="3200" b="1" u="sng" dirty="0" smtClean="0">
                <a:solidFill>
                  <a:srgbClr val="00B050"/>
                </a:solidFill>
                <a:latin typeface="Times New Roman" pitchFamily="18" charset="0"/>
                <a:cs typeface="Times New Roman" pitchFamily="18" charset="0"/>
              </a:rPr>
              <a:t>Conditional </a:t>
            </a:r>
            <a:r>
              <a:rPr lang="en-US" sz="3200" b="1" u="sng" dirty="0">
                <a:solidFill>
                  <a:srgbClr val="00B050"/>
                </a:solidFill>
                <a:latin typeface="Times New Roman" pitchFamily="18" charset="0"/>
                <a:cs typeface="Times New Roman" pitchFamily="18" charset="0"/>
              </a:rPr>
              <a:t>probability</a:t>
            </a:r>
            <a:r>
              <a:rPr lang="en-US" sz="3200" u="sng" dirty="0">
                <a:solidFill>
                  <a:srgbClr val="00B050"/>
                </a:solidFill>
                <a:latin typeface="Times New Roman" pitchFamily="18" charset="0"/>
                <a:cs typeface="Times New Roman" pitchFamily="18" charset="0"/>
              </a:rPr>
              <a:t> </a:t>
            </a:r>
            <a:r>
              <a:rPr lang="en-US" sz="3200" dirty="0">
                <a:latin typeface="Times New Roman" pitchFamily="18" charset="0"/>
                <a:cs typeface="Times New Roman" pitchFamily="18" charset="0"/>
              </a:rPr>
              <a:t>is the probability that the second event </a:t>
            </a:r>
            <a:r>
              <a:rPr lang="en-US" sz="3200" i="1" dirty="0">
                <a:latin typeface="Times New Roman" pitchFamily="18" charset="0"/>
                <a:cs typeface="Times New Roman" pitchFamily="18" charset="0"/>
              </a:rPr>
              <a:t>B</a:t>
            </a:r>
            <a:r>
              <a:rPr lang="en-US" sz="3200" dirty="0">
                <a:latin typeface="Times New Roman" pitchFamily="18" charset="0"/>
                <a:cs typeface="Times New Roman" pitchFamily="18" charset="0"/>
              </a:rPr>
              <a:t> occurs given that the first event </a:t>
            </a:r>
            <a:r>
              <a:rPr lang="en-US" sz="3200" i="1" dirty="0">
                <a:latin typeface="Times New Roman" pitchFamily="18" charset="0"/>
                <a:cs typeface="Times New Roman" pitchFamily="18" charset="0"/>
              </a:rPr>
              <a:t>A</a:t>
            </a:r>
            <a:r>
              <a:rPr lang="en-US" sz="3200" dirty="0">
                <a:latin typeface="Times New Roman" pitchFamily="18" charset="0"/>
                <a:cs typeface="Times New Roman" pitchFamily="18" charset="0"/>
              </a:rPr>
              <a:t> has occurred.</a:t>
            </a:r>
          </a:p>
        </p:txBody>
      </p:sp>
      <p:pic>
        <p:nvPicPr>
          <p:cNvPr id="8"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362200" y="3048000"/>
            <a:ext cx="3914775" cy="1260939"/>
          </a:xfrm>
          <a:prstGeom prst="rect">
            <a:avLst/>
          </a:prstGeom>
          <a:noFill/>
          <a:ln w="25400" cmpd="thickThin">
            <a:solidFill>
              <a:srgbClr val="FF0000"/>
            </a:solidFill>
          </a:ln>
        </p:spPr>
      </p:pic>
      <p:pic>
        <p:nvPicPr>
          <p:cNvPr id="9"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362200" y="4876800"/>
            <a:ext cx="3914776" cy="1260939"/>
          </a:xfrm>
          <a:prstGeom prst="rect">
            <a:avLst/>
          </a:prstGeom>
          <a:noFill/>
          <a:ln w="25400">
            <a:solidFill>
              <a:srgbClr val="FF0000"/>
            </a:solidFill>
          </a:ln>
        </p:spPr>
      </p:pic>
      <p:sp>
        <p:nvSpPr>
          <p:cNvPr id="11" name="Rectangle 10"/>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0" y="0"/>
            <a:ext cx="8229600" cy="685800"/>
          </a:xfrm>
        </p:spPr>
        <p:txBody>
          <a:bodyPr>
            <a:normAutofit/>
          </a:bodyPr>
          <a:lstStyle/>
          <a:p>
            <a:pPr eaLnBrk="1" hangingPunct="1"/>
            <a:r>
              <a:rPr lang="en-US" sz="3200" dirty="0" smtClean="0">
                <a:solidFill>
                  <a:srgbClr val="00B050"/>
                </a:solidFill>
                <a:effectLst/>
                <a:latin typeface="Times New Roman" pitchFamily="18" charset="0"/>
                <a:cs typeface="Times New Roman" pitchFamily="18" charset="0"/>
              </a:rPr>
              <a:t>Example 4-32: </a:t>
            </a:r>
            <a:r>
              <a:rPr lang="en-US" sz="3200" b="0" dirty="0" smtClean="0">
                <a:solidFill>
                  <a:srgbClr val="7030A0"/>
                </a:solidFill>
                <a:effectLst/>
                <a:latin typeface="Times New Roman" pitchFamily="18" charset="0"/>
                <a:cs typeface="Times New Roman" pitchFamily="18" charset="0"/>
              </a:rPr>
              <a:t>Selecting Colored Chips </a:t>
            </a:r>
          </a:p>
        </p:txBody>
      </p:sp>
      <p:grpSp>
        <p:nvGrpSpPr>
          <p:cNvPr id="5" name="Group 4"/>
          <p:cNvGrpSpPr/>
          <p:nvPr/>
        </p:nvGrpSpPr>
        <p:grpSpPr>
          <a:xfrm>
            <a:off x="0" y="685800"/>
            <a:ext cx="9144000" cy="1981200"/>
            <a:chOff x="0" y="685800"/>
            <a:chExt cx="9144000" cy="1600200"/>
          </a:xfrm>
        </p:grpSpPr>
        <p:sp>
          <p:nvSpPr>
            <p:cNvPr id="6" name="Rectangle 3"/>
            <p:cNvSpPr txBox="1">
              <a:spLocks noChangeArrowheads="1"/>
            </p:cNvSpPr>
            <p:nvPr/>
          </p:nvSpPr>
          <p:spPr>
            <a:xfrm>
              <a:off x="0" y="685800"/>
              <a:ext cx="9144000" cy="1600200"/>
            </a:xfrm>
            <a:prstGeom prst="rect">
              <a:avLst/>
            </a:prstGeom>
          </p:spPr>
          <p:txBody>
            <a:bodyPr vert="horz">
              <a:normAutofit fontScale="85000" lnSpcReduction="10000"/>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A box contains</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black chips and white chips</a:t>
              </a: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 A person selects two</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chips without </a:t>
              </a:r>
              <a:r>
                <a:rPr kumimoji="0" lang="en-US" sz="2800" b="1" i="0" u="sng" strike="noStrike" kern="1200" cap="none" spc="0" normalizeH="0" noProof="0" dirty="0" smtClean="0">
                  <a:ln>
                    <a:noFill/>
                  </a:ln>
                  <a:solidFill>
                    <a:srgbClr val="FF0000"/>
                  </a:solidFill>
                  <a:effectLst/>
                  <a:uLnTx/>
                  <a:uFillTx/>
                  <a:latin typeface="Times New Roman" pitchFamily="18" charset="0"/>
                  <a:cs typeface="Times New Roman" pitchFamily="18" charset="0"/>
                </a:rPr>
                <a:t>replacement</a:t>
              </a:r>
              <a:r>
                <a:rPr kumimoji="0" lang="en-US" sz="2800" b="1"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If the probability of selecting a black chip and a white chip is      , and the probability of selecting a black chip on the first draw is       , find the probability of selecting the white chip on the second draw ,</a:t>
              </a:r>
              <a:r>
                <a:rPr kumimoji="0" lang="en-US" sz="2800" b="1" i="0" u="sng" strike="noStrike" kern="1200" cap="none" spc="0" normalizeH="0" noProof="0" dirty="0" smtClean="0">
                  <a:ln>
                    <a:noFill/>
                  </a:ln>
                  <a:solidFill>
                    <a:srgbClr val="FF0000"/>
                  </a:solidFill>
                  <a:effectLst/>
                  <a:uLnTx/>
                  <a:uFillTx/>
                  <a:latin typeface="Times New Roman" pitchFamily="18" charset="0"/>
                  <a:cs typeface="Times New Roman" pitchFamily="18" charset="0"/>
                </a:rPr>
                <a:t>given</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that the first chip selected was a black chip.</a:t>
              </a: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11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0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p:txBody>
        </p:sp>
        <p:pic>
          <p:nvPicPr>
            <p:cNvPr id="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752600" y="1227993"/>
              <a:ext cx="228600" cy="381000"/>
            </a:xfrm>
            <a:prstGeom prst="rect">
              <a:avLst/>
            </a:prstGeom>
            <a:noFill/>
          </p:spPr>
        </p:pic>
        <p:pic>
          <p:nvPicPr>
            <p:cNvPr id="8"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143000" y="1547446"/>
              <a:ext cx="152400" cy="381000"/>
            </a:xfrm>
            <a:prstGeom prst="rect">
              <a:avLst/>
            </a:prstGeom>
            <a:noFill/>
          </p:spPr>
        </p:pic>
      </p:grpSp>
      <p:sp>
        <p:nvSpPr>
          <p:cNvPr id="9" name="Rectangle 8"/>
          <p:cNvSpPr/>
          <p:nvPr/>
        </p:nvSpPr>
        <p:spPr>
          <a:xfrm>
            <a:off x="0" y="24485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grpSp>
        <p:nvGrpSpPr>
          <p:cNvPr id="10" name="Group 9"/>
          <p:cNvGrpSpPr/>
          <p:nvPr/>
        </p:nvGrpSpPr>
        <p:grpSpPr>
          <a:xfrm>
            <a:off x="381000" y="4258080"/>
            <a:ext cx="7475513" cy="847320"/>
            <a:chOff x="228600" y="3657600"/>
            <a:chExt cx="7475513" cy="847320"/>
          </a:xfrm>
        </p:grpSpPr>
        <p:pic>
          <p:nvPicPr>
            <p:cNvPr id="11" name="Picture 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28600" y="3657600"/>
              <a:ext cx="4487214" cy="847320"/>
            </a:xfrm>
            <a:prstGeom prst="rect">
              <a:avLst/>
            </a:prstGeom>
            <a:noFill/>
          </p:spPr>
        </p:pic>
        <p:pic>
          <p:nvPicPr>
            <p:cNvPr id="12" name="Picture 9"/>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4800600" y="3657600"/>
              <a:ext cx="2903513" cy="767188"/>
            </a:xfrm>
            <a:prstGeom prst="rect">
              <a:avLst/>
            </a:prstGeom>
            <a:noFill/>
          </p:spPr>
        </p:pic>
      </p:grpSp>
      <p:sp>
        <p:nvSpPr>
          <p:cNvPr id="13" name="Rectangle 12"/>
          <p:cNvSpPr/>
          <p:nvPr/>
        </p:nvSpPr>
        <p:spPr>
          <a:xfrm>
            <a:off x="184501" y="3008293"/>
            <a:ext cx="7816499" cy="954107"/>
          </a:xfrm>
          <a:prstGeom prst="rect">
            <a:avLst/>
          </a:prstGeom>
        </p:spPr>
        <p:txBody>
          <a:bodyPr wrap="none">
            <a:spAutoFit/>
          </a:bodyPr>
          <a:lstStyle/>
          <a:p>
            <a:pPr lvl="0">
              <a:spcBef>
                <a:spcPct val="0"/>
              </a:spcBef>
              <a:defRPr/>
            </a:pPr>
            <a:r>
              <a:rPr lang="en-US" sz="2800" dirty="0" smtClean="0">
                <a:latin typeface="Times New Roman" pitchFamily="18" charset="0"/>
                <a:cs typeface="Times New Roman" pitchFamily="18" charset="0"/>
              </a:rPr>
              <a:t>Let </a:t>
            </a:r>
          </a:p>
          <a:p>
            <a:pPr lvl="0">
              <a:spcBef>
                <a:spcPct val="0"/>
              </a:spcBef>
              <a:defRPr/>
            </a:pPr>
            <a:r>
              <a:rPr lang="en-US" sz="2800" dirty="0" smtClean="0">
                <a:latin typeface="Times New Roman" pitchFamily="18" charset="0"/>
                <a:cs typeface="Times New Roman" pitchFamily="18" charset="0"/>
              </a:rPr>
              <a:t>B=selecting a black chip    W=selecting a white chip </a:t>
            </a:r>
          </a:p>
        </p:txBody>
      </p:sp>
      <p:grpSp>
        <p:nvGrpSpPr>
          <p:cNvPr id="14" name="Group 13"/>
          <p:cNvGrpSpPr/>
          <p:nvPr/>
        </p:nvGrpSpPr>
        <p:grpSpPr>
          <a:xfrm>
            <a:off x="4216" y="5294293"/>
            <a:ext cx="9215984" cy="1106507"/>
            <a:chOff x="0" y="4913293"/>
            <a:chExt cx="9215984" cy="1106507"/>
          </a:xfrm>
        </p:grpSpPr>
        <p:sp>
          <p:nvSpPr>
            <p:cNvPr id="15" name="Rectangle 14"/>
            <p:cNvSpPr/>
            <p:nvPr/>
          </p:nvSpPr>
          <p:spPr>
            <a:xfrm>
              <a:off x="0" y="4913293"/>
              <a:ext cx="9215984" cy="954107"/>
            </a:xfrm>
            <a:prstGeom prst="rect">
              <a:avLst/>
            </a:prstGeom>
          </p:spPr>
          <p:txBody>
            <a:bodyPr wrap="none">
              <a:spAutoFit/>
            </a:bodyPr>
            <a:lstStyle/>
            <a:p>
              <a:pPr lvl="0">
                <a:spcBef>
                  <a:spcPct val="0"/>
                </a:spcBef>
                <a:defRPr/>
              </a:pPr>
              <a:r>
                <a:rPr lang="en-US" sz="2800" dirty="0" smtClean="0">
                  <a:latin typeface="Times New Roman" pitchFamily="18" charset="0"/>
                  <a:cs typeface="Times New Roman" pitchFamily="18" charset="0"/>
                </a:rPr>
                <a:t>Hence , the probability of selecting a while chip on the second </a:t>
              </a:r>
            </a:p>
            <a:p>
              <a:pPr lvl="0">
                <a:spcBef>
                  <a:spcPct val="0"/>
                </a:spcBef>
                <a:defRPr/>
              </a:pPr>
              <a:r>
                <a:rPr lang="en-US" sz="2800" dirty="0" smtClean="0">
                  <a:latin typeface="Times New Roman" pitchFamily="18" charset="0"/>
                  <a:cs typeface="Times New Roman" pitchFamily="18" charset="0"/>
                </a:rPr>
                <a:t>draw given that the first chip selected was black is </a:t>
              </a:r>
            </a:p>
          </p:txBody>
        </p:sp>
        <p:pic>
          <p:nvPicPr>
            <p:cNvPr id="16" name="Picture 11"/>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7315200" y="5400675"/>
              <a:ext cx="152400" cy="619125"/>
            </a:xfrm>
            <a:prstGeom prst="rect">
              <a:avLst/>
            </a:prstGeom>
            <a:noFill/>
          </p:spPr>
        </p:pic>
      </p:grpSp>
      <p:sp>
        <p:nvSpPr>
          <p:cNvPr id="18" name="Rectangle 17"/>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0" y="-76200"/>
            <a:ext cx="8229600" cy="533400"/>
          </a:xfrm>
        </p:spPr>
        <p:txBody>
          <a:bodyPr>
            <a:normAutofit/>
          </a:bodyPr>
          <a:lstStyle/>
          <a:p>
            <a:pPr eaLnBrk="1" hangingPunct="1"/>
            <a:r>
              <a:rPr lang="en-US" sz="2800" dirty="0" smtClean="0">
                <a:solidFill>
                  <a:srgbClr val="00B050"/>
                </a:solidFill>
                <a:effectLst/>
                <a:latin typeface="Times New Roman" pitchFamily="18" charset="0"/>
                <a:cs typeface="Times New Roman" pitchFamily="18" charset="0"/>
              </a:rPr>
              <a:t>Example 4-34: </a:t>
            </a:r>
            <a:r>
              <a:rPr lang="en-US" sz="2800" b="0" dirty="0" smtClean="0">
                <a:solidFill>
                  <a:srgbClr val="7030A0"/>
                </a:solidFill>
                <a:effectLst/>
                <a:latin typeface="Times New Roman" pitchFamily="18" charset="0"/>
                <a:cs typeface="Times New Roman" pitchFamily="18" charset="0"/>
              </a:rPr>
              <a:t>Survey on Women In the Military </a:t>
            </a:r>
          </a:p>
        </p:txBody>
      </p:sp>
      <p:sp>
        <p:nvSpPr>
          <p:cNvPr id="5" name="Rectangle 3"/>
          <p:cNvSpPr txBox="1">
            <a:spLocks noChangeArrowheads="1"/>
          </p:cNvSpPr>
          <p:nvPr/>
        </p:nvSpPr>
        <p:spPr>
          <a:xfrm>
            <a:off x="0" y="304800"/>
            <a:ext cx="8915400" cy="14478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4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A recent survey asked 100 people if they thought women in the armed forces should be permitted to participate in combat. The results of the survey are shown.</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4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4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4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4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4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p:txBody>
      </p:sp>
      <p:pic>
        <p:nvPicPr>
          <p:cNvPr id="6" name="Picture 6"/>
          <p:cNvPicPr>
            <a:picLocks noChangeAspect="1" noChangeArrowheads="1"/>
          </p:cNvPicPr>
          <p:nvPr/>
        </p:nvPicPr>
        <p:blipFill>
          <a:blip r:embed="rId3"/>
          <a:srcRect/>
          <a:stretch>
            <a:fillRect/>
          </a:stretch>
        </p:blipFill>
        <p:spPr bwMode="auto">
          <a:xfrm>
            <a:off x="2590800" y="1219200"/>
            <a:ext cx="4267200" cy="1548755"/>
          </a:xfrm>
          <a:prstGeom prst="rect">
            <a:avLst/>
          </a:prstGeom>
          <a:noFill/>
          <a:ln w="9525">
            <a:noFill/>
            <a:miter lim="800000"/>
            <a:headEnd/>
            <a:tailEnd/>
          </a:ln>
        </p:spPr>
      </p:pic>
      <p:sp>
        <p:nvSpPr>
          <p:cNvPr id="7" name="Rectangle 3"/>
          <p:cNvSpPr txBox="1">
            <a:spLocks noChangeArrowheads="1"/>
          </p:cNvSpPr>
          <p:nvPr/>
        </p:nvSpPr>
        <p:spPr>
          <a:xfrm>
            <a:off x="76200" y="2743200"/>
            <a:ext cx="9372600" cy="838200"/>
          </a:xfrm>
          <a:prstGeom prst="rect">
            <a:avLst/>
          </a:prstGeom>
        </p:spPr>
        <p:txBody>
          <a:bodyPr vert="horz">
            <a:no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a.  Find the probability that the respondent answered yes (Y), </a:t>
            </a:r>
            <a:r>
              <a:rPr kumimoji="0" lang="en-US" sz="2800" b="1" i="0" u="sng" strike="noStrike" kern="1200" cap="none" spc="0" normalizeH="0" baseline="0" noProof="0" dirty="0" smtClean="0">
                <a:ln>
                  <a:noFill/>
                </a:ln>
                <a:solidFill>
                  <a:srgbClr val="00B050"/>
                </a:solidFill>
                <a:effectLst/>
                <a:uLnTx/>
                <a:uFillTx/>
                <a:latin typeface="Times New Roman" pitchFamily="18" charset="0"/>
                <a:cs typeface="Times New Roman" pitchFamily="18" charset="0"/>
              </a:rPr>
              <a:t>given</a:t>
            </a:r>
            <a:r>
              <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 that the respondent was a female (F).</a:t>
            </a: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p:txBody>
      </p:sp>
      <p:pic>
        <p:nvPicPr>
          <p:cNvPr id="8" name="Picture 6"/>
          <p:cNvPicPr>
            <a:picLocks noChangeAspect="1" noChangeArrowheads="1"/>
          </p:cNvPicPr>
          <p:nvPr/>
        </p:nvPicPr>
        <p:blipFill>
          <a:blip r:embed="rId3"/>
          <a:srcRect/>
          <a:stretch>
            <a:fillRect/>
          </a:stretch>
        </p:blipFill>
        <p:spPr bwMode="auto">
          <a:xfrm>
            <a:off x="1981200" y="3683430"/>
            <a:ext cx="4419600" cy="1498169"/>
          </a:xfrm>
          <a:prstGeom prst="rect">
            <a:avLst/>
          </a:prstGeom>
          <a:noFill/>
          <a:ln w="9525">
            <a:noFill/>
            <a:miter lim="800000"/>
            <a:headEnd/>
            <a:tailEnd/>
          </a:ln>
        </p:spPr>
      </p:pic>
      <p:graphicFrame>
        <p:nvGraphicFramePr>
          <p:cNvPr id="9" name="Object 4"/>
          <p:cNvGraphicFramePr>
            <a:graphicFrameLocks noChangeAspect="1"/>
          </p:cNvGraphicFramePr>
          <p:nvPr/>
        </p:nvGraphicFramePr>
        <p:xfrm>
          <a:off x="481012" y="5405437"/>
          <a:ext cx="4395788" cy="1071563"/>
        </p:xfrm>
        <a:graphic>
          <a:graphicData uri="http://schemas.openxmlformats.org/presentationml/2006/ole">
            <p:oleObj spid="_x0000_s8194" name="Equation" r:id="rId4" imgW="1930320" imgH="469800" progId="">
              <p:embed/>
            </p:oleObj>
          </a:graphicData>
        </a:graphic>
      </p:graphicFrame>
      <p:graphicFrame>
        <p:nvGraphicFramePr>
          <p:cNvPr id="10" name="Object 9"/>
          <p:cNvGraphicFramePr>
            <a:graphicFrameLocks noChangeAspect="1"/>
          </p:cNvGraphicFramePr>
          <p:nvPr/>
        </p:nvGraphicFramePr>
        <p:xfrm>
          <a:off x="4800600" y="5486400"/>
          <a:ext cx="781050" cy="898525"/>
        </p:xfrm>
        <a:graphic>
          <a:graphicData uri="http://schemas.openxmlformats.org/presentationml/2006/ole">
            <p:oleObj spid="_x0000_s8195" name="Equation" r:id="rId5" imgW="342720" imgH="393480" progId="">
              <p:embed/>
            </p:oleObj>
          </a:graphicData>
        </a:graphic>
      </p:graphicFrame>
      <p:graphicFrame>
        <p:nvGraphicFramePr>
          <p:cNvPr id="11" name="Object 10"/>
          <p:cNvGraphicFramePr>
            <a:graphicFrameLocks noChangeAspect="1"/>
          </p:cNvGraphicFramePr>
          <p:nvPr/>
        </p:nvGraphicFramePr>
        <p:xfrm>
          <a:off x="5557838" y="5403850"/>
          <a:ext cx="925512" cy="1073150"/>
        </p:xfrm>
        <a:graphic>
          <a:graphicData uri="http://schemas.openxmlformats.org/presentationml/2006/ole">
            <p:oleObj spid="_x0000_s8196" name="Equation" r:id="rId6" imgW="406080" imgH="469800" progId="">
              <p:embed/>
            </p:oleObj>
          </a:graphicData>
        </a:graphic>
      </p:graphicFrame>
      <p:sp>
        <p:nvSpPr>
          <p:cNvPr id="12" name="Oval 11"/>
          <p:cNvSpPr>
            <a:spLocks noChangeArrowheads="1"/>
          </p:cNvSpPr>
          <p:nvPr/>
        </p:nvSpPr>
        <p:spPr bwMode="auto">
          <a:xfrm>
            <a:off x="5926138" y="4419600"/>
            <a:ext cx="398462" cy="381000"/>
          </a:xfrm>
          <a:prstGeom prst="ellipse">
            <a:avLst/>
          </a:prstGeom>
          <a:noFill/>
          <a:ln w="9525" algn="ctr">
            <a:solidFill>
              <a:schemeClr val="tx1"/>
            </a:solidFill>
            <a:round/>
            <a:headEnd/>
            <a:tailEnd/>
          </a:ln>
        </p:spPr>
        <p:txBody>
          <a:bodyPr/>
          <a:lstStyle/>
          <a:p>
            <a:endParaRPr lang="en-US"/>
          </a:p>
        </p:txBody>
      </p:sp>
      <p:sp>
        <p:nvSpPr>
          <p:cNvPr id="13" name="Oval 12"/>
          <p:cNvSpPr>
            <a:spLocks noChangeArrowheads="1"/>
          </p:cNvSpPr>
          <p:nvPr/>
        </p:nvSpPr>
        <p:spPr bwMode="auto">
          <a:xfrm>
            <a:off x="3671887" y="4435475"/>
            <a:ext cx="366713" cy="365125"/>
          </a:xfrm>
          <a:prstGeom prst="ellipse">
            <a:avLst/>
          </a:prstGeom>
          <a:noFill/>
          <a:ln w="9525" algn="ctr">
            <a:solidFill>
              <a:schemeClr val="tx1"/>
            </a:solidFill>
            <a:round/>
            <a:headEnd/>
            <a:tailEnd/>
          </a:ln>
        </p:spPr>
        <p:txBody>
          <a:bodyPr/>
          <a:lstStyle/>
          <a:p>
            <a:endParaRPr lang="en-US"/>
          </a:p>
        </p:txBody>
      </p:sp>
      <p:graphicFrame>
        <p:nvGraphicFramePr>
          <p:cNvPr id="14" name="Object 3"/>
          <p:cNvGraphicFramePr>
            <a:graphicFrameLocks noChangeAspect="1"/>
          </p:cNvGraphicFramePr>
          <p:nvPr/>
        </p:nvGraphicFramePr>
        <p:xfrm>
          <a:off x="4192588" y="5191125"/>
          <a:ext cx="533400" cy="752475"/>
        </p:xfrm>
        <a:graphic>
          <a:graphicData uri="http://schemas.openxmlformats.org/presentationml/2006/ole">
            <p:oleObj spid="_x0000_s8197" name="Equation" r:id="rId7" imgW="279360" imgH="393480" progId="">
              <p:embed/>
            </p:oleObj>
          </a:graphicData>
        </a:graphic>
      </p:graphicFrame>
      <p:graphicFrame>
        <p:nvGraphicFramePr>
          <p:cNvPr id="15" name="Object 6"/>
          <p:cNvGraphicFramePr>
            <a:graphicFrameLocks noChangeAspect="1"/>
          </p:cNvGraphicFramePr>
          <p:nvPr/>
        </p:nvGraphicFramePr>
        <p:xfrm>
          <a:off x="4192588" y="5867400"/>
          <a:ext cx="533400" cy="752475"/>
        </p:xfrm>
        <a:graphic>
          <a:graphicData uri="http://schemas.openxmlformats.org/presentationml/2006/ole">
            <p:oleObj spid="_x0000_s8198" name="Equation" r:id="rId8" imgW="279360" imgH="393480" progId="">
              <p:embed/>
            </p:oleObj>
          </a:graphicData>
        </a:graphic>
      </p:graphicFrame>
      <p:sp>
        <p:nvSpPr>
          <p:cNvPr id="17" name="Rectangle 16"/>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p:cNvPicPr>
            <a:picLocks noChangeAspect="1" noChangeArrowheads="1"/>
          </p:cNvPicPr>
          <p:nvPr/>
        </p:nvPicPr>
        <p:blipFill>
          <a:blip r:embed="rId3"/>
          <a:srcRect/>
          <a:stretch>
            <a:fillRect/>
          </a:stretch>
        </p:blipFill>
        <p:spPr bwMode="auto">
          <a:xfrm>
            <a:off x="1447800" y="1752600"/>
            <a:ext cx="5629275" cy="2043113"/>
          </a:xfrm>
          <a:prstGeom prst="rect">
            <a:avLst/>
          </a:prstGeom>
          <a:noFill/>
          <a:ln w="9525">
            <a:noFill/>
            <a:miter lim="800000"/>
            <a:headEnd/>
            <a:tailEnd/>
          </a:ln>
        </p:spPr>
      </p:pic>
      <p:sp>
        <p:nvSpPr>
          <p:cNvPr id="5" name="Rectangle 3"/>
          <p:cNvSpPr txBox="1">
            <a:spLocks noChangeArrowheads="1"/>
          </p:cNvSpPr>
          <p:nvPr/>
        </p:nvSpPr>
        <p:spPr>
          <a:xfrm>
            <a:off x="533400" y="228600"/>
            <a:ext cx="8077200" cy="838200"/>
          </a:xfrm>
          <a:prstGeom prst="rect">
            <a:avLst/>
          </a:prstGeom>
        </p:spPr>
        <p:txBody>
          <a:bodyPr vert="horz">
            <a:no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b.  Find the probability that the respondent was a male (M), </a:t>
            </a:r>
            <a:r>
              <a:rPr kumimoji="0" lang="en-US" sz="2800" b="1" i="0" u="sng" strike="noStrike" kern="1200" cap="none" spc="0" normalizeH="0" baseline="0" noProof="0" dirty="0" smtClean="0">
                <a:ln>
                  <a:noFill/>
                </a:ln>
                <a:solidFill>
                  <a:srgbClr val="00B050"/>
                </a:solidFill>
                <a:effectLst/>
                <a:uLnTx/>
                <a:uFillTx/>
                <a:latin typeface="Times New Roman" pitchFamily="18" charset="0"/>
                <a:cs typeface="Times New Roman" pitchFamily="18" charset="0"/>
              </a:rPr>
              <a:t>given</a:t>
            </a:r>
            <a:r>
              <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 that the respondent answered no (N).</a:t>
            </a: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p:txBody>
      </p:sp>
      <p:graphicFrame>
        <p:nvGraphicFramePr>
          <p:cNvPr id="6" name="Object 4"/>
          <p:cNvGraphicFramePr>
            <a:graphicFrameLocks noChangeAspect="1"/>
          </p:cNvGraphicFramePr>
          <p:nvPr/>
        </p:nvGraphicFramePr>
        <p:xfrm>
          <a:off x="1066800" y="4578350"/>
          <a:ext cx="4684712" cy="1071563"/>
        </p:xfrm>
        <a:graphic>
          <a:graphicData uri="http://schemas.openxmlformats.org/presentationml/2006/ole">
            <p:oleObj spid="_x0000_s9218" name="Equation" r:id="rId4" imgW="2057400" imgH="469800" progId="">
              <p:embed/>
            </p:oleObj>
          </a:graphicData>
        </a:graphic>
      </p:graphicFrame>
      <p:graphicFrame>
        <p:nvGraphicFramePr>
          <p:cNvPr id="7" name="Object 3"/>
          <p:cNvGraphicFramePr>
            <a:graphicFrameLocks noChangeAspect="1"/>
          </p:cNvGraphicFramePr>
          <p:nvPr/>
        </p:nvGraphicFramePr>
        <p:xfrm>
          <a:off x="5021262" y="4343400"/>
          <a:ext cx="533400" cy="752475"/>
        </p:xfrm>
        <a:graphic>
          <a:graphicData uri="http://schemas.openxmlformats.org/presentationml/2006/ole">
            <p:oleObj spid="_x0000_s9219" name="Equation" r:id="rId5" imgW="279360" imgH="393480" progId="">
              <p:embed/>
            </p:oleObj>
          </a:graphicData>
        </a:graphic>
      </p:graphicFrame>
      <p:graphicFrame>
        <p:nvGraphicFramePr>
          <p:cNvPr id="8" name="Object 4"/>
          <p:cNvGraphicFramePr>
            <a:graphicFrameLocks noChangeAspect="1"/>
          </p:cNvGraphicFramePr>
          <p:nvPr/>
        </p:nvGraphicFramePr>
        <p:xfrm>
          <a:off x="5021262" y="5094288"/>
          <a:ext cx="533400" cy="752475"/>
        </p:xfrm>
        <a:graphic>
          <a:graphicData uri="http://schemas.openxmlformats.org/presentationml/2006/ole">
            <p:oleObj spid="_x0000_s9220" name="Equation" r:id="rId6" imgW="279360" imgH="393480" progId="">
              <p:embed/>
            </p:oleObj>
          </a:graphicData>
        </a:graphic>
      </p:graphicFrame>
      <p:graphicFrame>
        <p:nvGraphicFramePr>
          <p:cNvPr id="9" name="Object 7"/>
          <p:cNvGraphicFramePr>
            <a:graphicFrameLocks noChangeAspect="1"/>
          </p:cNvGraphicFramePr>
          <p:nvPr/>
        </p:nvGraphicFramePr>
        <p:xfrm>
          <a:off x="5768975" y="4627563"/>
          <a:ext cx="781050" cy="898525"/>
        </p:xfrm>
        <a:graphic>
          <a:graphicData uri="http://schemas.openxmlformats.org/presentationml/2006/ole">
            <p:oleObj spid="_x0000_s9221" name="Equation" r:id="rId7" imgW="342720" imgH="393480" progId="">
              <p:embed/>
            </p:oleObj>
          </a:graphicData>
        </a:graphic>
      </p:graphicFrame>
      <p:graphicFrame>
        <p:nvGraphicFramePr>
          <p:cNvPr id="10" name="Object 8"/>
          <p:cNvGraphicFramePr>
            <a:graphicFrameLocks noChangeAspect="1"/>
          </p:cNvGraphicFramePr>
          <p:nvPr/>
        </p:nvGraphicFramePr>
        <p:xfrm>
          <a:off x="6540500" y="4545013"/>
          <a:ext cx="896937" cy="1073150"/>
        </p:xfrm>
        <a:graphic>
          <a:graphicData uri="http://schemas.openxmlformats.org/presentationml/2006/ole">
            <p:oleObj spid="_x0000_s9222" name="Equation" r:id="rId8" imgW="393480" imgH="469800" progId="">
              <p:embed/>
            </p:oleObj>
          </a:graphicData>
        </a:graphic>
      </p:graphicFrame>
      <p:sp>
        <p:nvSpPr>
          <p:cNvPr id="11" name="Oval 10"/>
          <p:cNvSpPr>
            <a:spLocks noChangeArrowheads="1"/>
          </p:cNvSpPr>
          <p:nvPr/>
        </p:nvSpPr>
        <p:spPr bwMode="auto">
          <a:xfrm>
            <a:off x="4899025" y="3389313"/>
            <a:ext cx="457200" cy="457200"/>
          </a:xfrm>
          <a:prstGeom prst="ellipse">
            <a:avLst/>
          </a:prstGeom>
          <a:noFill/>
          <a:ln w="9525" algn="ctr">
            <a:solidFill>
              <a:schemeClr val="tx1"/>
            </a:solidFill>
            <a:round/>
            <a:headEnd/>
            <a:tailEnd/>
          </a:ln>
        </p:spPr>
        <p:txBody>
          <a:bodyPr/>
          <a:lstStyle/>
          <a:p>
            <a:endParaRPr lang="en-US"/>
          </a:p>
        </p:txBody>
      </p:sp>
      <p:sp>
        <p:nvSpPr>
          <p:cNvPr id="12" name="Oval 11"/>
          <p:cNvSpPr>
            <a:spLocks noChangeArrowheads="1"/>
          </p:cNvSpPr>
          <p:nvPr/>
        </p:nvSpPr>
        <p:spPr bwMode="auto">
          <a:xfrm>
            <a:off x="4899025" y="2411413"/>
            <a:ext cx="457200" cy="457200"/>
          </a:xfrm>
          <a:prstGeom prst="ellipse">
            <a:avLst/>
          </a:prstGeom>
          <a:noFill/>
          <a:ln w="9525" algn="ctr">
            <a:solidFill>
              <a:schemeClr val="tx1"/>
            </a:solidFill>
            <a:round/>
            <a:headEnd/>
            <a:tailEnd/>
          </a:ln>
        </p:spPr>
        <p:txBody>
          <a:bodyPr/>
          <a:lstStyle/>
          <a:p>
            <a:endParaRPr lang="en-US"/>
          </a:p>
        </p:txBody>
      </p:sp>
      <p:sp>
        <p:nvSpPr>
          <p:cNvPr id="14" name="Rectangle 13"/>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3246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graphicFrame>
        <p:nvGraphicFramePr>
          <p:cNvPr id="3" name="Table 2"/>
          <p:cNvGraphicFramePr>
            <a:graphicFrameLocks noGrp="1"/>
          </p:cNvGraphicFramePr>
          <p:nvPr/>
        </p:nvGraphicFramePr>
        <p:xfrm>
          <a:off x="457200" y="185928"/>
          <a:ext cx="8229599" cy="1261872"/>
        </p:xfrm>
        <a:graphic>
          <a:graphicData uri="http://schemas.openxmlformats.org/drawingml/2006/table">
            <a:tbl>
              <a:tblPr/>
              <a:tblGrid>
                <a:gridCol w="1451095"/>
                <a:gridCol w="1694168"/>
                <a:gridCol w="1695084"/>
                <a:gridCol w="1694168"/>
                <a:gridCol w="1695084"/>
              </a:tblGrid>
              <a:tr h="236855">
                <a:tc>
                  <a:txBody>
                    <a:bodyPr/>
                    <a:lstStyle/>
                    <a:p>
                      <a:pPr algn="l" rtl="0">
                        <a:lnSpc>
                          <a:spcPct val="115000"/>
                        </a:lnSpc>
                        <a:spcAft>
                          <a:spcPts val="1000"/>
                        </a:spcAft>
                      </a:pPr>
                      <a:endParaRPr lang="en-US" sz="1800" dirty="0">
                        <a:latin typeface="Calibri"/>
                        <a:ea typeface="Times New Roman"/>
                        <a:cs typeface="Arial"/>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1000"/>
                        </a:spcAft>
                      </a:pPr>
                      <a:r>
                        <a:rPr lang="en-US" sz="1800" b="1">
                          <a:latin typeface="Times New Roman"/>
                          <a:ea typeface="Times New Roman"/>
                          <a:cs typeface="Arial"/>
                        </a:rPr>
                        <a:t>Doctor</a:t>
                      </a:r>
                      <a:endParaRPr lang="en-US" sz="180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1000"/>
                        </a:spcAft>
                      </a:pPr>
                      <a:r>
                        <a:rPr lang="en-US" sz="1800" b="1">
                          <a:latin typeface="Times New Roman"/>
                          <a:ea typeface="Times New Roman"/>
                          <a:cs typeface="Arial"/>
                        </a:rPr>
                        <a:t>Physiotherapy</a:t>
                      </a:r>
                      <a:endParaRPr lang="en-US" sz="180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1000"/>
                        </a:spcAft>
                      </a:pPr>
                      <a:r>
                        <a:rPr lang="en-US" sz="1800" b="1">
                          <a:latin typeface="Times New Roman"/>
                          <a:ea typeface="Times New Roman"/>
                          <a:cs typeface="Arial"/>
                        </a:rPr>
                        <a:t>Nurse</a:t>
                      </a:r>
                      <a:endParaRPr lang="en-US" sz="180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1000"/>
                        </a:spcAft>
                      </a:pPr>
                      <a:r>
                        <a:rPr lang="en-US" sz="1800" b="1">
                          <a:latin typeface="Times New Roman"/>
                          <a:ea typeface="Times New Roman"/>
                          <a:cs typeface="Arial"/>
                        </a:rPr>
                        <a:t>Total</a:t>
                      </a:r>
                      <a:endParaRPr lang="en-US" sz="180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l" rtl="0">
                        <a:lnSpc>
                          <a:spcPct val="115000"/>
                        </a:lnSpc>
                        <a:spcAft>
                          <a:spcPts val="1000"/>
                        </a:spcAft>
                      </a:pPr>
                      <a:r>
                        <a:rPr lang="en-US" sz="1800" b="1">
                          <a:latin typeface="Times New Roman"/>
                          <a:ea typeface="Times New Roman"/>
                          <a:cs typeface="Arial"/>
                        </a:rPr>
                        <a:t>Male</a:t>
                      </a:r>
                      <a:endParaRPr lang="en-US" sz="180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1000"/>
                        </a:spcAft>
                      </a:pPr>
                      <a:r>
                        <a:rPr lang="en-US" sz="1800">
                          <a:latin typeface="Times New Roman"/>
                          <a:ea typeface="Times New Roman"/>
                          <a:cs typeface="Arial"/>
                        </a:rPr>
                        <a:t>4</a:t>
                      </a:r>
                      <a:endParaRPr lang="en-US" sz="180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1000"/>
                        </a:spcAft>
                      </a:pPr>
                      <a:r>
                        <a:rPr lang="en-US" sz="1800">
                          <a:latin typeface="Times New Roman"/>
                          <a:ea typeface="Times New Roman"/>
                          <a:cs typeface="Arial"/>
                        </a:rPr>
                        <a:t>6</a:t>
                      </a:r>
                      <a:endParaRPr lang="en-US" sz="180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1000"/>
                        </a:spcAft>
                      </a:pPr>
                      <a:r>
                        <a:rPr lang="en-US" sz="1800" dirty="0" smtClean="0">
                          <a:latin typeface="Times New Roman"/>
                          <a:ea typeface="Times New Roman"/>
                          <a:cs typeface="Arial"/>
                        </a:rPr>
                        <a:t>9</a:t>
                      </a:r>
                      <a:endParaRPr lang="en-US" sz="18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1000"/>
                        </a:spcAft>
                      </a:pPr>
                      <a:r>
                        <a:rPr lang="en-US" sz="1800" dirty="0" smtClean="0">
                          <a:latin typeface="Times New Roman"/>
                          <a:ea typeface="Times New Roman"/>
                          <a:cs typeface="Arial"/>
                        </a:rPr>
                        <a:t>19</a:t>
                      </a:r>
                      <a:endParaRPr lang="en-US" sz="18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l" rtl="0">
                        <a:lnSpc>
                          <a:spcPct val="115000"/>
                        </a:lnSpc>
                        <a:spcAft>
                          <a:spcPts val="1000"/>
                        </a:spcAft>
                      </a:pPr>
                      <a:r>
                        <a:rPr lang="en-US" sz="1800" b="1">
                          <a:latin typeface="Times New Roman"/>
                          <a:ea typeface="Times New Roman"/>
                          <a:cs typeface="Arial"/>
                        </a:rPr>
                        <a:t>Female</a:t>
                      </a:r>
                      <a:endParaRPr lang="en-US" sz="180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1000"/>
                        </a:spcAft>
                      </a:pPr>
                      <a:r>
                        <a:rPr lang="en-US" sz="1800" dirty="0" smtClean="0">
                          <a:latin typeface="Times New Roman"/>
                          <a:ea typeface="Times New Roman"/>
                          <a:cs typeface="Arial"/>
                        </a:rPr>
                        <a:t>12</a:t>
                      </a:r>
                      <a:endParaRPr lang="en-US" sz="18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1000"/>
                        </a:spcAft>
                      </a:pPr>
                      <a:r>
                        <a:rPr lang="en-US" sz="1800">
                          <a:latin typeface="Times New Roman"/>
                          <a:ea typeface="Times New Roman"/>
                          <a:cs typeface="Arial"/>
                        </a:rPr>
                        <a:t>14</a:t>
                      </a:r>
                      <a:endParaRPr lang="en-US" sz="180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1000"/>
                        </a:spcAft>
                      </a:pPr>
                      <a:r>
                        <a:rPr lang="en-US" sz="1800" dirty="0" smtClean="0">
                          <a:latin typeface="Times New Roman"/>
                          <a:ea typeface="Times New Roman"/>
                          <a:cs typeface="Arial"/>
                        </a:rPr>
                        <a:t>11</a:t>
                      </a:r>
                      <a:endParaRPr lang="en-US" sz="18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1000"/>
                        </a:spcAft>
                      </a:pPr>
                      <a:r>
                        <a:rPr lang="en-US" sz="1800" dirty="0" smtClean="0">
                          <a:latin typeface="Times New Roman"/>
                          <a:ea typeface="Times New Roman"/>
                          <a:cs typeface="Arial"/>
                        </a:rPr>
                        <a:t>37</a:t>
                      </a:r>
                      <a:endParaRPr lang="en-US" sz="18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l" rtl="0">
                        <a:lnSpc>
                          <a:spcPct val="115000"/>
                        </a:lnSpc>
                        <a:spcAft>
                          <a:spcPts val="1000"/>
                        </a:spcAft>
                      </a:pPr>
                      <a:r>
                        <a:rPr lang="en-US" sz="1800" b="1">
                          <a:latin typeface="Times New Roman"/>
                          <a:ea typeface="Times New Roman"/>
                          <a:cs typeface="Arial"/>
                        </a:rPr>
                        <a:t>Total</a:t>
                      </a:r>
                      <a:endParaRPr lang="en-US" sz="180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1000"/>
                        </a:spcAft>
                      </a:pPr>
                      <a:r>
                        <a:rPr lang="en-US" sz="1800" dirty="0" smtClean="0">
                          <a:latin typeface="Times New Roman"/>
                          <a:ea typeface="Times New Roman"/>
                          <a:cs typeface="Arial"/>
                        </a:rPr>
                        <a:t>16</a:t>
                      </a:r>
                      <a:endParaRPr lang="en-US" sz="18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1000"/>
                        </a:spcAft>
                      </a:pPr>
                      <a:r>
                        <a:rPr lang="en-US" sz="1800">
                          <a:latin typeface="Times New Roman"/>
                          <a:ea typeface="Times New Roman"/>
                          <a:cs typeface="Arial"/>
                        </a:rPr>
                        <a:t>20</a:t>
                      </a:r>
                      <a:endParaRPr lang="en-US" sz="180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1000"/>
                        </a:spcAft>
                      </a:pPr>
                      <a:r>
                        <a:rPr lang="en-US" sz="1800" dirty="0" smtClean="0">
                          <a:latin typeface="Times New Roman"/>
                          <a:ea typeface="Times New Roman"/>
                          <a:cs typeface="Arial"/>
                        </a:rPr>
                        <a:t>20</a:t>
                      </a:r>
                      <a:endParaRPr lang="en-US" sz="18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1000"/>
                        </a:spcAft>
                      </a:pPr>
                      <a:r>
                        <a:rPr lang="en-US" sz="1800" dirty="0" smtClean="0">
                          <a:latin typeface="Times New Roman"/>
                          <a:ea typeface="Times New Roman"/>
                          <a:cs typeface="Arial"/>
                        </a:rPr>
                        <a:t>56</a:t>
                      </a:r>
                      <a:endParaRPr lang="en-US" sz="18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1921" name="Rectangle 1"/>
          <p:cNvSpPr>
            <a:spLocks noChangeArrowheads="1"/>
          </p:cNvSpPr>
          <p:nvPr/>
        </p:nvSpPr>
        <p:spPr bwMode="auto">
          <a:xfrm>
            <a:off x="113904" y="1828800"/>
            <a:ext cx="7887096"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Find the probability that the employee is a doctor or a female.</a:t>
            </a:r>
            <a:endParaRPr kumimoji="0" lang="en-US" sz="2400" b="0" i="0" u="none" strike="noStrike" cap="none" normalizeH="0" baseline="0" dirty="0" smtClean="0">
              <a:ln>
                <a:noFill/>
              </a:ln>
              <a:solidFill>
                <a:schemeClr val="accent2">
                  <a:lumMod val="75000"/>
                </a:schemeClr>
              </a:solidFill>
              <a:effectLst/>
              <a:latin typeface="Arial" pitchFamily="34" charset="0"/>
              <a:cs typeface="Arial" pitchFamily="34" charset="0"/>
            </a:endParaRPr>
          </a:p>
        </p:txBody>
      </p:sp>
      <p:sp>
        <p:nvSpPr>
          <p:cNvPr id="5" name="Rectangle 1"/>
          <p:cNvSpPr>
            <a:spLocks noChangeArrowheads="1"/>
          </p:cNvSpPr>
          <p:nvPr/>
        </p:nvSpPr>
        <p:spPr bwMode="auto">
          <a:xfrm>
            <a:off x="152400" y="2967335"/>
            <a:ext cx="7308411"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Find the probability that the employee is a </a:t>
            </a:r>
            <a:r>
              <a:rPr lang="en-US" sz="2400" dirty="0" smtClean="0">
                <a:solidFill>
                  <a:schemeClr val="accent2">
                    <a:lumMod val="75000"/>
                  </a:schemeClr>
                </a:solidFill>
                <a:latin typeface="Times New Roman" pitchFamily="18" charset="0"/>
                <a:ea typeface="Times New Roman" pitchFamily="18" charset="0"/>
                <a:cs typeface="Times New Roman" pitchFamily="18" charset="0"/>
              </a:rPr>
              <a:t>physiotherapy.</a:t>
            </a:r>
            <a:endParaRPr kumimoji="0" lang="en-US" sz="2400" b="0" i="0" u="none" strike="noStrike" cap="none" normalizeH="0" baseline="0" dirty="0" smtClean="0">
              <a:ln>
                <a:noFill/>
              </a:ln>
              <a:solidFill>
                <a:schemeClr val="accent2">
                  <a:lumMod val="75000"/>
                </a:schemeClr>
              </a:solidFill>
              <a:effectLst/>
              <a:latin typeface="Arial" pitchFamily="34" charset="0"/>
              <a:cs typeface="Arial" pitchFamily="34" charset="0"/>
            </a:endParaRPr>
          </a:p>
        </p:txBody>
      </p:sp>
      <p:sp>
        <p:nvSpPr>
          <p:cNvPr id="6" name="Rectangle 1"/>
          <p:cNvSpPr>
            <a:spLocks noChangeArrowheads="1"/>
          </p:cNvSpPr>
          <p:nvPr/>
        </p:nvSpPr>
        <p:spPr bwMode="auto">
          <a:xfrm>
            <a:off x="152400" y="4114800"/>
            <a:ext cx="7956024"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Find the probability that the employee is a nurse </a:t>
            </a:r>
            <a:r>
              <a:rPr lang="en-US" sz="2400" dirty="0" smtClean="0">
                <a:solidFill>
                  <a:schemeClr val="accent2">
                    <a:lumMod val="75000"/>
                  </a:schemeClr>
                </a:solidFill>
                <a:latin typeface="Times New Roman" pitchFamily="18" charset="0"/>
                <a:ea typeface="Times New Roman" pitchFamily="18" charset="0"/>
                <a:cs typeface="Times New Roman" pitchFamily="18" charset="0"/>
              </a:rPr>
              <a:t>and </a:t>
            </a:r>
            <a:r>
              <a:rPr kumimoji="0" lang="en-US" sz="24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a male.</a:t>
            </a:r>
            <a:endParaRPr kumimoji="0" lang="en-US" sz="2400" b="0" i="0" u="none" strike="noStrike" cap="none" normalizeH="0" baseline="0" dirty="0" smtClean="0">
              <a:ln>
                <a:noFill/>
              </a:ln>
              <a:solidFill>
                <a:schemeClr val="accent2">
                  <a:lumMod val="75000"/>
                </a:schemeClr>
              </a:solidFill>
              <a:effectLst/>
              <a:latin typeface="Arial" pitchFamily="34" charset="0"/>
              <a:cs typeface="Arial" pitchFamily="34" charset="0"/>
            </a:endParaRPr>
          </a:p>
        </p:txBody>
      </p:sp>
      <p:sp>
        <p:nvSpPr>
          <p:cNvPr id="81922" name="Rectangle 2"/>
          <p:cNvSpPr>
            <a:spLocks noChangeArrowheads="1"/>
          </p:cNvSpPr>
          <p:nvPr/>
        </p:nvSpPr>
        <p:spPr bwMode="auto">
          <a:xfrm>
            <a:off x="62612" y="5100935"/>
            <a:ext cx="8092280" cy="83099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Find the probability that the employee is a</a:t>
            </a:r>
            <a:r>
              <a:rPr kumimoji="0" lang="en-US" sz="2400" b="0" i="0" u="none" strike="noStrike" cap="none" normalizeH="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doctor </a:t>
            </a:r>
            <a:r>
              <a:rPr kumimoji="0" lang="en-US" sz="24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given that he </a:t>
            </a:r>
          </a:p>
          <a:p>
            <a:pPr marL="0" marR="0" lvl="0" indent="0" algn="l" defTabSz="914400" rtl="0" eaLnBrk="1" fontAlgn="base" latinLnBrk="0" hangingPunct="1">
              <a:lnSpc>
                <a:spcPct val="100000"/>
              </a:lnSpc>
              <a:spcBef>
                <a:spcPct val="0"/>
              </a:spcBef>
              <a:spcAft>
                <a:spcPct val="0"/>
              </a:spcAft>
              <a:buClrTx/>
              <a:buSzTx/>
              <a:tabLst/>
            </a:pPr>
            <a:r>
              <a:rPr kumimoji="0" lang="en-US" sz="24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a male</a:t>
            </a:r>
            <a:r>
              <a:rPr kumimoji="0" lang="en-US" sz="2400" b="0" i="0" u="none" strike="noStrike" cap="none" normalizeH="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a:t>
            </a:r>
            <a:endParaRPr kumimoji="0" lang="en-US" sz="2400" b="0" i="0" u="none" strike="noStrike" cap="none" normalizeH="0" baseline="0" dirty="0" smtClean="0">
              <a:ln>
                <a:noFill/>
              </a:ln>
              <a:solidFill>
                <a:schemeClr val="accent2">
                  <a:lumMod val="75000"/>
                </a:schemeClr>
              </a:solidFill>
              <a:effectLst/>
              <a:latin typeface="Arial" pitchFamily="34" charset="0"/>
              <a:cs typeface="Arial"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990600" y="304800"/>
            <a:ext cx="7010400" cy="762000"/>
          </a:xfrm>
          <a:prstGeom prst="rect">
            <a:avLst/>
          </a:prstGeom>
        </p:spPr>
        <p:txBody>
          <a:bodyPr vert="horz">
            <a:normAutofit fontScale="85000" lnSpcReduction="10000"/>
          </a:bodyPr>
          <a:lstStyle/>
          <a:p>
            <a:pPr marL="274320" marR="0" lvl="0" indent="-274320" algn="ctr" defTabSz="914400" rtl="0" eaLnBrk="1" fontAlgn="auto" latinLnBrk="0" hangingPunct="1">
              <a:lnSpc>
                <a:spcPct val="100000"/>
              </a:lnSpc>
              <a:spcBef>
                <a:spcPts val="600"/>
              </a:spcBef>
              <a:spcAft>
                <a:spcPts val="0"/>
              </a:spcAft>
              <a:buClr>
                <a:schemeClr val="accent1"/>
              </a:buClr>
              <a:buSzPct val="76000"/>
              <a:tabLst/>
              <a:defRPr/>
            </a:pPr>
            <a:r>
              <a:rPr kumimoji="0" lang="en-US" sz="5400" b="1" i="0" u="none" strike="noStrike" kern="1200" cap="none" spc="0" normalizeH="0" baseline="0" noProof="0" dirty="0" smtClean="0">
                <a:ln>
                  <a:noFill/>
                </a:ln>
                <a:solidFill>
                  <a:srgbClr val="00B050"/>
                </a:solidFill>
                <a:effectLst/>
                <a:uLnTx/>
                <a:uFillTx/>
                <a:latin typeface="Times New Roman" pitchFamily="18" charset="0"/>
                <a:ea typeface="+mn-ea"/>
                <a:cs typeface="Times New Roman" pitchFamily="18" charset="0"/>
              </a:rPr>
              <a:t>Probabilities</a:t>
            </a:r>
            <a:r>
              <a:rPr kumimoji="0" lang="en-US" sz="5400" b="1" i="0" u="none" strike="noStrike" kern="1200" cap="none" spc="0" normalizeH="0" noProof="0" dirty="0" smtClean="0">
                <a:ln>
                  <a:noFill/>
                </a:ln>
                <a:solidFill>
                  <a:srgbClr val="00B050"/>
                </a:solidFill>
                <a:effectLst/>
                <a:uLnTx/>
                <a:uFillTx/>
                <a:latin typeface="Times New Roman" pitchFamily="18" charset="0"/>
                <a:ea typeface="+mn-ea"/>
                <a:cs typeface="Times New Roman" pitchFamily="18" charset="0"/>
              </a:rPr>
              <a:t> for (At Least)</a:t>
            </a:r>
            <a:endParaRPr kumimoji="0" lang="en-US" sz="5400" b="1" i="0" u="none" strike="noStrike" kern="1200" cap="none" spc="0" normalizeH="0" baseline="0" noProof="0" dirty="0" smtClean="0">
              <a:ln>
                <a:noFill/>
              </a:ln>
              <a:solidFill>
                <a:srgbClr val="00B050"/>
              </a:solidFill>
              <a:effectLst/>
              <a:uLnTx/>
              <a:uFillTx/>
              <a:latin typeface="Times New Roman" pitchFamily="18" charset="0"/>
              <a:ea typeface="+mn-ea"/>
              <a:cs typeface="Times New Roman" pitchFamily="18" charset="0"/>
            </a:endParaRPr>
          </a:p>
        </p:txBody>
      </p:sp>
      <p:sp>
        <p:nvSpPr>
          <p:cNvPr id="5" name="Rectangle 2"/>
          <p:cNvSpPr>
            <a:spLocks noGrp="1" noChangeArrowheads="1"/>
          </p:cNvSpPr>
          <p:nvPr>
            <p:ph type="title"/>
          </p:nvPr>
        </p:nvSpPr>
        <p:spPr>
          <a:xfrm>
            <a:off x="0" y="1143000"/>
            <a:ext cx="8229600" cy="685800"/>
          </a:xfrm>
        </p:spPr>
        <p:txBody>
          <a:bodyPr/>
          <a:lstStyle/>
          <a:p>
            <a:pPr eaLnBrk="1" hangingPunct="1"/>
            <a:r>
              <a:rPr lang="en-US" sz="3200" dirty="0" smtClean="0">
                <a:solidFill>
                  <a:srgbClr val="00B050"/>
                </a:solidFill>
                <a:effectLst/>
                <a:latin typeface="Times New Roman" pitchFamily="18" charset="0"/>
                <a:cs typeface="Times New Roman" pitchFamily="18" charset="0"/>
              </a:rPr>
              <a:t>Example 4-36: </a:t>
            </a:r>
            <a:r>
              <a:rPr lang="en-US" sz="2800" dirty="0" smtClean="0">
                <a:solidFill>
                  <a:srgbClr val="7030A0"/>
                </a:solidFill>
                <a:latin typeface="Times New Roman" pitchFamily="18" charset="0"/>
                <a:cs typeface="Times New Roman" pitchFamily="18" charset="0"/>
              </a:rPr>
              <a:t>Tossing Coins</a:t>
            </a:r>
            <a:endParaRPr lang="en-US" sz="2800" b="0" dirty="0" smtClean="0">
              <a:solidFill>
                <a:srgbClr val="7030A0"/>
              </a:solidFill>
              <a:effectLst/>
              <a:latin typeface="Times New Roman" pitchFamily="18" charset="0"/>
              <a:cs typeface="Times New Roman" pitchFamily="18" charset="0"/>
            </a:endParaRPr>
          </a:p>
        </p:txBody>
      </p:sp>
      <p:sp>
        <p:nvSpPr>
          <p:cNvPr id="6" name="Rectangle 3"/>
          <p:cNvSpPr txBox="1">
            <a:spLocks noChangeArrowheads="1"/>
          </p:cNvSpPr>
          <p:nvPr/>
        </p:nvSpPr>
        <p:spPr>
          <a:xfrm>
            <a:off x="76200" y="1905000"/>
            <a:ext cx="9144000" cy="914400"/>
          </a:xfrm>
          <a:prstGeom prst="rect">
            <a:avLst/>
          </a:prstGeom>
        </p:spPr>
        <p:txBody>
          <a:bodyPr vert="horz">
            <a:no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400" dirty="0" smtClean="0">
                <a:solidFill>
                  <a:srgbClr val="0070C0"/>
                </a:solidFill>
                <a:latin typeface="Times New Roman" pitchFamily="18" charset="0"/>
                <a:cs typeface="Times New Roman" pitchFamily="18" charset="0"/>
              </a:rPr>
              <a:t>A coin is tossed 5 times . Find the probability of getting </a:t>
            </a:r>
            <a:r>
              <a:rPr lang="en-US" sz="2400" dirty="0" smtClean="0">
                <a:solidFill>
                  <a:srgbClr val="FF0000"/>
                </a:solidFill>
                <a:latin typeface="Times New Roman" pitchFamily="18" charset="0"/>
                <a:cs typeface="Times New Roman" pitchFamily="18" charset="0"/>
              </a:rPr>
              <a:t>at least 1 tail</a:t>
            </a:r>
            <a:r>
              <a:rPr lang="en-US" sz="2400" dirty="0" smtClean="0">
                <a:solidFill>
                  <a:srgbClr val="0070C0"/>
                </a:solidFill>
                <a:latin typeface="Times New Roman" pitchFamily="18" charset="0"/>
                <a:cs typeface="Times New Roman" pitchFamily="18" charset="0"/>
              </a:rPr>
              <a:t>.</a:t>
            </a:r>
            <a:endParaRPr kumimoji="0" lang="en-US" sz="24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4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4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4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4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p:txBody>
      </p:sp>
      <p:pic>
        <p:nvPicPr>
          <p:cNvPr id="7" name="Picture 4"/>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828062" y="2590800"/>
            <a:ext cx="3039338" cy="571500"/>
          </a:xfrm>
          <a:prstGeom prst="rect">
            <a:avLst/>
          </a:prstGeom>
          <a:noFill/>
          <a:ln w="15875">
            <a:solidFill>
              <a:schemeClr val="bg1"/>
            </a:solidFill>
          </a:ln>
        </p:spPr>
      </p:pic>
      <p:sp>
        <p:nvSpPr>
          <p:cNvPr id="8" name="Rectangle 3"/>
          <p:cNvSpPr txBox="1">
            <a:spLocks noChangeArrowheads="1"/>
          </p:cNvSpPr>
          <p:nvPr/>
        </p:nvSpPr>
        <p:spPr>
          <a:xfrm>
            <a:off x="381000" y="3429000"/>
            <a:ext cx="8229600" cy="914400"/>
          </a:xfrm>
          <a:prstGeom prst="rect">
            <a:avLst/>
          </a:prstGeom>
        </p:spPr>
        <p:txBody>
          <a:bodyPr vert="horz">
            <a:no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800" dirty="0" smtClean="0">
                <a:latin typeface="Times New Roman" pitchFamily="18" charset="0"/>
                <a:cs typeface="Times New Roman" pitchFamily="18" charset="0"/>
              </a:rPr>
              <a:t>P( at least  1 tail ) = 1 – P( all heads) = 1 – P(HHHHH) </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800" dirty="0" smtClean="0">
                <a:latin typeface="Times New Roman" pitchFamily="18" charset="0"/>
                <a:cs typeface="Times New Roman" pitchFamily="18" charset="0"/>
              </a:rPr>
              <a:t>                            </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800" dirty="0" smtClean="0">
                <a:latin typeface="Times New Roman" pitchFamily="18" charset="0"/>
                <a:cs typeface="Times New Roman" pitchFamily="18" charset="0"/>
              </a:rPr>
              <a:t>                             = 1 - </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lang="en-US" sz="2800" dirty="0" smtClean="0">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effectLst/>
                <a:uLnTx/>
                <a:uFillTx/>
                <a:latin typeface="Times New Roman" pitchFamily="18" charset="0"/>
                <a:cs typeface="Times New Roman" pitchFamily="18" charset="0"/>
              </a:rPr>
              <a:t>                             = 1- </a:t>
            </a:r>
          </a:p>
          <a:p>
            <a:pPr marL="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p:txBody>
      </p:sp>
      <p:sp>
        <p:nvSpPr>
          <p:cNvPr id="6963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9636"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9635"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886200" y="4343400"/>
            <a:ext cx="516988" cy="685800"/>
          </a:xfrm>
          <a:prstGeom prst="rect">
            <a:avLst/>
          </a:prstGeom>
          <a:noFill/>
        </p:spPr>
      </p:pic>
      <p:sp>
        <p:nvSpPr>
          <p:cNvPr id="69637" name="Rectangle 5"/>
          <p:cNvSpPr>
            <a:spLocks noChangeArrowheads="1"/>
          </p:cNvSpPr>
          <p:nvPr/>
        </p:nvSpPr>
        <p:spPr bwMode="auto">
          <a:xfrm>
            <a:off x="0" y="1076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9639"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9638" name="Picture 6"/>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733800" y="5257800"/>
            <a:ext cx="285750" cy="619125"/>
          </a:xfrm>
          <a:prstGeom prst="rect">
            <a:avLst/>
          </a:prstGeom>
          <a:noFill/>
        </p:spPr>
      </p:pic>
      <p:sp>
        <p:nvSpPr>
          <p:cNvPr id="69640" name="Rectangle 8"/>
          <p:cNvSpPr>
            <a:spLocks noChangeArrowheads="1"/>
          </p:cNvSpPr>
          <p:nvPr/>
        </p:nvSpPr>
        <p:spPr bwMode="auto">
          <a:xfrm>
            <a:off x="0" y="1076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 name="Rectangle 13"/>
          <p:cNvSpPr/>
          <p:nvPr/>
        </p:nvSpPr>
        <p:spPr>
          <a:xfrm>
            <a:off x="22860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76200" y="76200"/>
            <a:ext cx="8915400" cy="1905000"/>
          </a:xfrm>
          <a:prstGeom prst="rect">
            <a:avLst/>
          </a:prstGeom>
        </p:spPr>
        <p:txBody>
          <a:bodyPr vert="horz">
            <a:no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1" i="0" u="none" strike="noStrike" kern="1200" cap="none" spc="0" normalizeH="0" baseline="0" noProof="0" dirty="0" smtClean="0">
                <a:ln>
                  <a:noFill/>
                </a:ln>
                <a:solidFill>
                  <a:srgbClr val="00B050"/>
                </a:solidFill>
                <a:effectLst/>
                <a:uLnTx/>
                <a:uFillTx/>
                <a:latin typeface="Times New Roman" pitchFamily="18" charset="0"/>
                <a:cs typeface="Times New Roman" pitchFamily="18" charset="0"/>
              </a:rPr>
              <a:t>For</a:t>
            </a:r>
            <a:r>
              <a:rPr kumimoji="0" lang="en-US" sz="2800" b="1" i="0" u="none" strike="noStrike" kern="1200" cap="none" spc="0" normalizeH="0" noProof="0" dirty="0" smtClean="0">
                <a:ln>
                  <a:noFill/>
                </a:ln>
                <a:solidFill>
                  <a:srgbClr val="00B050"/>
                </a:solidFill>
                <a:effectLst/>
                <a:uLnTx/>
                <a:uFillTx/>
                <a:latin typeface="Times New Roman" pitchFamily="18" charset="0"/>
                <a:cs typeface="Times New Roman" pitchFamily="18" charset="0"/>
              </a:rPr>
              <a:t> Example: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It has been found that </a:t>
            </a:r>
            <a:r>
              <a:rPr kumimoji="0" lang="en-US" sz="2800" b="1"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8%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of all automobiles on the road have defective brakes. If </a:t>
            </a:r>
            <a:r>
              <a:rPr kumimoji="0" lang="en-US" sz="2800" b="1"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8</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automobiles are stopped and checked by the police ,find the probability that </a:t>
            </a:r>
            <a:r>
              <a:rPr kumimoji="0" lang="en-US" sz="2800" b="1" i="0" u="sng" strike="noStrike" kern="1200" cap="none" spc="0" normalizeH="0" noProof="0" dirty="0" smtClean="0">
                <a:ln>
                  <a:noFill/>
                </a:ln>
                <a:solidFill>
                  <a:srgbClr val="0070C0"/>
                </a:solidFill>
                <a:effectLst/>
                <a:uLnTx/>
                <a:uFillTx/>
                <a:latin typeface="Times New Roman" pitchFamily="18" charset="0"/>
                <a:cs typeface="Times New Roman" pitchFamily="18" charset="0"/>
              </a:rPr>
              <a:t>at least one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will have defective brakes.</a:t>
            </a: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p:txBody>
      </p:sp>
      <p:sp>
        <p:nvSpPr>
          <p:cNvPr id="3" name="Rectangle 2"/>
          <p:cNvSpPr/>
          <p:nvPr/>
        </p:nvSpPr>
        <p:spPr>
          <a:xfrm>
            <a:off x="78744" y="213360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
        <p:nvSpPr>
          <p:cNvPr id="4" name="Rectangle 3"/>
          <p:cNvSpPr/>
          <p:nvPr/>
        </p:nvSpPr>
        <p:spPr>
          <a:xfrm>
            <a:off x="141615" y="2743200"/>
            <a:ext cx="8340745" cy="2718693"/>
          </a:xfrm>
          <a:prstGeom prst="rect">
            <a:avLst/>
          </a:prstGeom>
        </p:spPr>
        <p:txBody>
          <a:bodyPr wrap="none">
            <a:spAutoFit/>
          </a:bodyPr>
          <a:lstStyle/>
          <a:p>
            <a:r>
              <a:rPr lang="en-US" sz="2000" dirty="0" smtClean="0">
                <a:latin typeface="Times New Roman" pitchFamily="18" charset="0"/>
                <a:cs typeface="Times New Roman" pitchFamily="18" charset="0"/>
              </a:rPr>
              <a:t>P(at least one will have defective brakes) = 1 – p( all have not defective brakes)</a:t>
            </a:r>
          </a:p>
          <a:p>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 1- (</a:t>
            </a:r>
            <a:r>
              <a:rPr lang="en-US" sz="2800" dirty="0" smtClean="0">
                <a:solidFill>
                  <a:srgbClr val="FF0000"/>
                </a:solidFill>
                <a:latin typeface="Times New Roman" pitchFamily="18" charset="0"/>
                <a:cs typeface="Times New Roman" pitchFamily="18" charset="0"/>
              </a:rPr>
              <a:t>1- 0.08</a:t>
            </a:r>
            <a:r>
              <a:rPr lang="en-US" sz="2800" dirty="0" smtClean="0">
                <a:latin typeface="Times New Roman" pitchFamily="18" charset="0"/>
                <a:cs typeface="Times New Roman" pitchFamily="18" charset="0"/>
              </a:rPr>
              <a:t>)</a:t>
            </a:r>
            <a:r>
              <a:rPr lang="en-US" sz="2800" baseline="30000" dirty="0" smtClean="0">
                <a:latin typeface="Times New Roman" pitchFamily="18" charset="0"/>
                <a:cs typeface="Times New Roman" pitchFamily="18" charset="0"/>
              </a:rPr>
              <a:t>8</a:t>
            </a:r>
          </a:p>
          <a:p>
            <a:r>
              <a:rPr lang="en-US" sz="2800" baseline="30000" dirty="0" smtClean="0">
                <a:latin typeface="Times New Roman" pitchFamily="18" charset="0"/>
                <a:cs typeface="Times New Roman" pitchFamily="18" charset="0"/>
              </a:rPr>
              <a:t>                                                                                              </a:t>
            </a:r>
          </a:p>
          <a:p>
            <a:r>
              <a:rPr lang="en-US" sz="2800" dirty="0" smtClean="0">
                <a:latin typeface="Times New Roman" pitchFamily="18" charset="0"/>
                <a:cs typeface="Times New Roman" pitchFamily="18" charset="0"/>
              </a:rPr>
              <a:t>                                                = 1- (0.92)</a:t>
            </a:r>
            <a:r>
              <a:rPr lang="en-US" sz="2800" baseline="30000" dirty="0" smtClean="0">
                <a:latin typeface="Times New Roman" pitchFamily="18" charset="0"/>
                <a:cs typeface="Times New Roman" pitchFamily="18" charset="0"/>
              </a:rPr>
              <a:t>8</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                                                = 0.487</a:t>
            </a:r>
            <a:endParaRPr lang="en-US" sz="2800" dirty="0"/>
          </a:p>
        </p:txBody>
      </p:sp>
      <p:sp>
        <p:nvSpPr>
          <p:cNvPr id="5" name="Rectangle 4"/>
          <p:cNvSpPr/>
          <p:nvPr/>
        </p:nvSpPr>
        <p:spPr>
          <a:xfrm>
            <a:off x="228600" y="645789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buNone/>
            </a:pPr>
            <a:r>
              <a:rPr lang="en-US" dirty="0" smtClean="0">
                <a:solidFill>
                  <a:srgbClr val="FF0000"/>
                </a:solidFill>
                <a:latin typeface="Times New Roman" pitchFamily="18" charset="0"/>
                <a:cs typeface="Times New Roman" pitchFamily="18" charset="0"/>
              </a:rPr>
              <a:t>It is reported that 27% of working women use computers at work. Choose 5 working women at random .</a:t>
            </a:r>
          </a:p>
          <a:p>
            <a:pPr>
              <a:buNone/>
            </a:pPr>
            <a:endParaRPr lang="en-US" dirty="0" smtClean="0">
              <a:solidFill>
                <a:srgbClr val="0070C0"/>
              </a:solidFill>
              <a:latin typeface="Times New Roman" pitchFamily="18" charset="0"/>
              <a:cs typeface="Times New Roman" pitchFamily="18" charset="0"/>
            </a:endParaRPr>
          </a:p>
          <a:p>
            <a:pPr marL="514350" indent="-514350">
              <a:buFont typeface="+mj-lt"/>
              <a:buAutoNum type="arabicParenR"/>
            </a:pPr>
            <a:r>
              <a:rPr lang="en-US" dirty="0" smtClean="0">
                <a:latin typeface="Times New Roman" pitchFamily="18" charset="0"/>
                <a:cs typeface="Times New Roman" pitchFamily="18" charset="0"/>
              </a:rPr>
              <a:t>Find the probability that at least 1 use a computer at work.</a:t>
            </a:r>
          </a:p>
          <a:p>
            <a:pPr marL="514350" indent="-514350">
              <a:buFont typeface="+mj-lt"/>
              <a:buAutoNum type="arabicParenR"/>
            </a:pPr>
            <a:r>
              <a:rPr lang="en-US" dirty="0" smtClean="0">
                <a:latin typeface="Times New Roman" pitchFamily="18" charset="0"/>
                <a:cs typeface="Times New Roman" pitchFamily="18" charset="0"/>
              </a:rPr>
              <a:t>Find the probability that at least </a:t>
            </a:r>
            <a:r>
              <a:rPr lang="en-US" dirty="0" smtClean="0">
                <a:latin typeface="Times New Roman" pitchFamily="18" charset="0"/>
                <a:cs typeface="Times New Roman" pitchFamily="18" charset="0"/>
              </a:rPr>
              <a:t>1 doesn’t </a:t>
            </a:r>
            <a:r>
              <a:rPr lang="en-US" dirty="0" smtClean="0">
                <a:latin typeface="Times New Roman" pitchFamily="18" charset="0"/>
                <a:cs typeface="Times New Roman" pitchFamily="18" charset="0"/>
              </a:rPr>
              <a:t>use a computer at work</a:t>
            </a:r>
            <a:r>
              <a:rPr lang="en-US" dirty="0" smtClean="0">
                <a:latin typeface="Times New Roman" pitchFamily="18" charset="0"/>
                <a:cs typeface="Times New Roman" pitchFamily="18" charset="0"/>
              </a:rPr>
              <a:t>.</a:t>
            </a:r>
          </a:p>
          <a:p>
            <a:pPr marL="514350" indent="-514350">
              <a:buFont typeface="+mj-lt"/>
              <a:buAutoNum type="arabicParenR"/>
            </a:pPr>
            <a:r>
              <a:rPr lang="en-US" dirty="0" smtClean="0">
                <a:latin typeface="Times New Roman" pitchFamily="18" charset="0"/>
                <a:cs typeface="Times New Roman" pitchFamily="18" charset="0"/>
              </a:rPr>
              <a:t>Find the probability that </a:t>
            </a:r>
            <a:r>
              <a:rPr lang="en-US" dirty="0" smtClean="0">
                <a:latin typeface="Times New Roman" pitchFamily="18" charset="0"/>
                <a:cs typeface="Times New Roman" pitchFamily="18" charset="0"/>
              </a:rPr>
              <a:t>all 5 </a:t>
            </a:r>
            <a:r>
              <a:rPr lang="en-US" dirty="0" smtClean="0">
                <a:latin typeface="Times New Roman" pitchFamily="18" charset="0"/>
                <a:cs typeface="Times New Roman" pitchFamily="18" charset="0"/>
              </a:rPr>
              <a:t>use a computer </a:t>
            </a:r>
            <a:r>
              <a:rPr lang="en-US" dirty="0" smtClean="0">
                <a:latin typeface="Times New Roman" pitchFamily="18" charset="0"/>
                <a:cs typeface="Times New Roman" pitchFamily="18" charset="0"/>
              </a:rPr>
              <a:t>in their jobs.</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
        <p:nvSpPr>
          <p:cNvPr id="4" name="Rectangle 3"/>
          <p:cNvSpPr/>
          <p:nvPr/>
        </p:nvSpPr>
        <p:spPr>
          <a:xfrm>
            <a:off x="457200" y="63246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990600" y="152400"/>
            <a:ext cx="7010400" cy="1066800"/>
          </a:xfrm>
          <a:prstGeom prst="rect">
            <a:avLst/>
          </a:prstGeom>
        </p:spPr>
        <p:txBody>
          <a:bodyPr vert="horz">
            <a:normAutofit/>
          </a:bodyPr>
          <a:lstStyle/>
          <a:p>
            <a:pPr marL="274320" marR="0" lvl="0" indent="-274320" algn="ctr" defTabSz="914400" rtl="0" eaLnBrk="1" fontAlgn="auto" latinLnBrk="0" hangingPunct="1">
              <a:lnSpc>
                <a:spcPct val="100000"/>
              </a:lnSpc>
              <a:spcBef>
                <a:spcPts val="600"/>
              </a:spcBef>
              <a:spcAft>
                <a:spcPts val="0"/>
              </a:spcAft>
              <a:buClr>
                <a:schemeClr val="accent1"/>
              </a:buClr>
              <a:buSzPct val="76000"/>
              <a:tabLst/>
              <a:defRPr/>
            </a:pPr>
            <a:r>
              <a:rPr kumimoji="0" lang="en-US" sz="5400" b="1" i="0" u="none" strike="noStrike" kern="1200" cap="none" spc="0" normalizeH="0" baseline="0" noProof="0" dirty="0" smtClean="0">
                <a:ln>
                  <a:noFill/>
                </a:ln>
                <a:solidFill>
                  <a:srgbClr val="00B050"/>
                </a:solidFill>
                <a:effectLst/>
                <a:uLnTx/>
                <a:uFillTx/>
                <a:latin typeface="Times New Roman" pitchFamily="18" charset="0"/>
                <a:ea typeface="+mn-ea"/>
                <a:cs typeface="Times New Roman" pitchFamily="18" charset="0"/>
              </a:rPr>
              <a:t>Counting Rules </a:t>
            </a:r>
          </a:p>
        </p:txBody>
      </p:sp>
      <p:sp>
        <p:nvSpPr>
          <p:cNvPr id="5" name="Rectangle 4"/>
          <p:cNvSpPr/>
          <p:nvPr/>
        </p:nvSpPr>
        <p:spPr>
          <a:xfrm>
            <a:off x="1752600" y="1447800"/>
            <a:ext cx="5400837" cy="584775"/>
          </a:xfrm>
          <a:prstGeom prst="rect">
            <a:avLst/>
          </a:prstGeom>
        </p:spPr>
        <p:txBody>
          <a:bodyPr wrap="none">
            <a:spAutoFit/>
          </a:bodyPr>
          <a:lstStyle/>
          <a:p>
            <a:r>
              <a:rPr lang="en-US" sz="3200" dirty="0" smtClean="0">
                <a:solidFill>
                  <a:srgbClr val="FF0000"/>
                </a:solidFill>
                <a:latin typeface="Times New Roman" pitchFamily="18" charset="0"/>
                <a:cs typeface="Times New Roman" pitchFamily="18" charset="0"/>
              </a:rPr>
              <a:t> </a:t>
            </a:r>
            <a:r>
              <a:rPr lang="en-US" sz="3200" b="1" dirty="0" smtClean="0">
                <a:solidFill>
                  <a:srgbClr val="FF0000"/>
                </a:solidFill>
                <a:latin typeface="Times New Roman" pitchFamily="18" charset="0"/>
                <a:cs typeface="Times New Roman" pitchFamily="18" charset="0"/>
              </a:rPr>
              <a:t>Fundamental Counting Rule </a:t>
            </a:r>
            <a:endParaRPr lang="en-US" sz="3200" dirty="0">
              <a:solidFill>
                <a:srgbClr val="FF0000"/>
              </a:solidFill>
            </a:endParaRPr>
          </a:p>
        </p:txBody>
      </p:sp>
      <p:sp>
        <p:nvSpPr>
          <p:cNvPr id="8" name="Rectangle 7"/>
          <p:cNvSpPr/>
          <p:nvPr/>
        </p:nvSpPr>
        <p:spPr>
          <a:xfrm>
            <a:off x="1676400" y="1295400"/>
            <a:ext cx="5638800" cy="8382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9" name="Rectangle 8"/>
          <p:cNvSpPr>
            <a:spLocks noChangeArrowheads="1"/>
          </p:cNvSpPr>
          <p:nvPr/>
        </p:nvSpPr>
        <p:spPr bwMode="auto">
          <a:xfrm>
            <a:off x="152400" y="2514600"/>
            <a:ext cx="8763000" cy="3785652"/>
          </a:xfrm>
          <a:prstGeom prst="rect">
            <a:avLst/>
          </a:prstGeom>
          <a:noFill/>
          <a:ln w="9525">
            <a:noFill/>
            <a:miter lim="800000"/>
            <a:headEnd/>
            <a:tailEnd/>
          </a:ln>
          <a:effectLst/>
        </p:spPr>
        <p:txBody>
          <a:bodyPr wrap="square">
            <a:spAutoFit/>
          </a:bodyPr>
          <a:lstStyle/>
          <a:p>
            <a:pPr eaLnBrk="1" hangingPunct="1">
              <a:spcBef>
                <a:spcPct val="50000"/>
              </a:spcBef>
              <a:buClr>
                <a:srgbClr val="00B0F0"/>
              </a:buClr>
              <a:buSzPct val="100000"/>
              <a:buFont typeface="Wingdings" pitchFamily="2" charset="2"/>
              <a:buChar char="q"/>
              <a:defRPr/>
            </a:pPr>
            <a:r>
              <a:rPr lang="en-US" sz="3200" dirty="0" smtClean="0">
                <a:latin typeface="Times New Roman" pitchFamily="18" charset="0"/>
                <a:cs typeface="Times New Roman" pitchFamily="18" charset="0"/>
              </a:rPr>
              <a:t> The Fundamental Counting Rule is </a:t>
            </a:r>
            <a:r>
              <a:rPr lang="en-US" sz="3200" dirty="0">
                <a:latin typeface="Times New Roman" pitchFamily="18" charset="0"/>
                <a:cs typeface="Times New Roman" pitchFamily="18" charset="0"/>
              </a:rPr>
              <a:t>also called the multiplication of choices</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a:p>
            <a:pPr eaLnBrk="1" hangingPunct="1">
              <a:spcBef>
                <a:spcPct val="50000"/>
              </a:spcBef>
              <a:buClr>
                <a:srgbClr val="00B0F0"/>
              </a:buClr>
              <a:buSzPct val="100000"/>
              <a:buFont typeface="Wingdings" pitchFamily="2" charset="2"/>
              <a:buChar char="q"/>
              <a:defRPr/>
            </a:pPr>
            <a:r>
              <a:rPr lang="en-US" sz="3200" dirty="0" smtClean="0">
                <a:latin typeface="Times New Roman" pitchFamily="18" charset="0"/>
                <a:cs typeface="Times New Roman" pitchFamily="18" charset="0"/>
              </a:rPr>
              <a:t> In </a:t>
            </a:r>
            <a:r>
              <a:rPr lang="en-US" sz="3200" u="sng" dirty="0">
                <a:solidFill>
                  <a:srgbClr val="0070C0"/>
                </a:solidFill>
                <a:latin typeface="Times New Roman" pitchFamily="18" charset="0"/>
                <a:cs typeface="Times New Roman" pitchFamily="18" charset="0"/>
              </a:rPr>
              <a:t>a sequence of n events </a:t>
            </a:r>
            <a:r>
              <a:rPr lang="en-US" sz="3200" dirty="0">
                <a:latin typeface="Times New Roman" pitchFamily="18" charset="0"/>
                <a:cs typeface="Times New Roman" pitchFamily="18" charset="0"/>
              </a:rPr>
              <a:t>in which the first one has </a:t>
            </a:r>
            <a:r>
              <a:rPr lang="en-US" sz="3200" i="1" dirty="0">
                <a:latin typeface="Times New Roman" pitchFamily="18" charset="0"/>
                <a:cs typeface="Times New Roman" pitchFamily="18" charset="0"/>
              </a:rPr>
              <a:t>k</a:t>
            </a:r>
            <a:r>
              <a:rPr lang="en-US" sz="3200" baseline="-25000" dirty="0">
                <a:latin typeface="Times New Roman" pitchFamily="18" charset="0"/>
                <a:cs typeface="Times New Roman" pitchFamily="18" charset="0"/>
              </a:rPr>
              <a:t>1</a:t>
            </a:r>
            <a:r>
              <a:rPr lang="en-US" sz="3200" dirty="0">
                <a:latin typeface="Times New Roman" pitchFamily="18" charset="0"/>
                <a:cs typeface="Times New Roman" pitchFamily="18" charset="0"/>
              </a:rPr>
              <a:t> possibilities and the second event has </a:t>
            </a:r>
            <a:r>
              <a:rPr lang="en-US" sz="3200" i="1" dirty="0">
                <a:latin typeface="Times New Roman" pitchFamily="18" charset="0"/>
                <a:cs typeface="Times New Roman" pitchFamily="18" charset="0"/>
              </a:rPr>
              <a:t>k</a:t>
            </a:r>
            <a:r>
              <a:rPr lang="en-US" sz="3200" baseline="-25000" dirty="0">
                <a:latin typeface="Times New Roman" pitchFamily="18" charset="0"/>
                <a:cs typeface="Times New Roman" pitchFamily="18" charset="0"/>
              </a:rPr>
              <a:t>2</a:t>
            </a:r>
            <a:r>
              <a:rPr lang="en-US" sz="3200" dirty="0">
                <a:latin typeface="Times New Roman" pitchFamily="18" charset="0"/>
                <a:cs typeface="Times New Roman" pitchFamily="18" charset="0"/>
              </a:rPr>
              <a:t> and the third has </a:t>
            </a:r>
            <a:r>
              <a:rPr lang="en-US" sz="3200" i="1" dirty="0">
                <a:latin typeface="Times New Roman" pitchFamily="18" charset="0"/>
                <a:cs typeface="Times New Roman" pitchFamily="18" charset="0"/>
              </a:rPr>
              <a:t>k</a:t>
            </a:r>
            <a:r>
              <a:rPr lang="en-US" sz="3200" baseline="-25000" dirty="0">
                <a:latin typeface="Times New Roman" pitchFamily="18" charset="0"/>
                <a:cs typeface="Times New Roman" pitchFamily="18" charset="0"/>
              </a:rPr>
              <a:t>3</a:t>
            </a:r>
            <a:r>
              <a:rPr lang="en-US" sz="3200" dirty="0">
                <a:latin typeface="Times New Roman" pitchFamily="18" charset="0"/>
                <a:cs typeface="Times New Roman" pitchFamily="18" charset="0"/>
              </a:rPr>
              <a:t>, and so forth, the total number of possibilities of the sequence will be</a:t>
            </a:r>
          </a:p>
          <a:p>
            <a:pPr algn="ctr">
              <a:defRPr/>
            </a:pPr>
            <a:r>
              <a:rPr lang="en-US" sz="3200" i="1" dirty="0">
                <a:solidFill>
                  <a:srgbClr val="0070C0"/>
                </a:solidFill>
                <a:latin typeface="Times New Roman" pitchFamily="18" charset="0"/>
                <a:cs typeface="Times New Roman" pitchFamily="18" charset="0"/>
              </a:rPr>
              <a:t>k</a:t>
            </a:r>
            <a:r>
              <a:rPr lang="en-US" sz="3200" baseline="-25000" dirty="0">
                <a:solidFill>
                  <a:srgbClr val="0070C0"/>
                </a:solidFill>
                <a:latin typeface="Times New Roman" pitchFamily="18" charset="0"/>
                <a:cs typeface="Times New Roman" pitchFamily="18" charset="0"/>
              </a:rPr>
              <a:t>1</a:t>
            </a:r>
            <a:r>
              <a:rPr lang="en-US" sz="3200" dirty="0">
                <a:solidFill>
                  <a:srgbClr val="0070C0"/>
                </a:solidFill>
                <a:latin typeface="Times New Roman" pitchFamily="18" charset="0"/>
                <a:cs typeface="Times New Roman" pitchFamily="18" charset="0"/>
              </a:rPr>
              <a:t> · </a:t>
            </a:r>
            <a:r>
              <a:rPr lang="en-US" sz="3200" i="1" dirty="0">
                <a:solidFill>
                  <a:srgbClr val="0070C0"/>
                </a:solidFill>
                <a:latin typeface="Times New Roman" pitchFamily="18" charset="0"/>
                <a:cs typeface="Times New Roman" pitchFamily="18" charset="0"/>
              </a:rPr>
              <a:t>k</a:t>
            </a:r>
            <a:r>
              <a:rPr lang="en-US" sz="3200" baseline="-25000" dirty="0">
                <a:solidFill>
                  <a:srgbClr val="0070C0"/>
                </a:solidFill>
                <a:latin typeface="Times New Roman" pitchFamily="18" charset="0"/>
                <a:cs typeface="Times New Roman" pitchFamily="18" charset="0"/>
              </a:rPr>
              <a:t>2</a:t>
            </a:r>
            <a:r>
              <a:rPr lang="en-US" sz="3200" dirty="0">
                <a:solidFill>
                  <a:srgbClr val="0070C0"/>
                </a:solidFill>
                <a:latin typeface="Times New Roman" pitchFamily="18" charset="0"/>
                <a:cs typeface="Times New Roman" pitchFamily="18" charset="0"/>
              </a:rPr>
              <a:t> · </a:t>
            </a:r>
            <a:r>
              <a:rPr lang="en-US" sz="3200" i="1" dirty="0">
                <a:solidFill>
                  <a:srgbClr val="0070C0"/>
                </a:solidFill>
                <a:latin typeface="Times New Roman" pitchFamily="18" charset="0"/>
                <a:cs typeface="Times New Roman" pitchFamily="18" charset="0"/>
              </a:rPr>
              <a:t>k</a:t>
            </a:r>
            <a:r>
              <a:rPr lang="en-US" sz="3200" baseline="-25000" dirty="0">
                <a:solidFill>
                  <a:srgbClr val="0070C0"/>
                </a:solidFill>
                <a:latin typeface="Times New Roman" pitchFamily="18" charset="0"/>
                <a:cs typeface="Times New Roman" pitchFamily="18" charset="0"/>
              </a:rPr>
              <a:t>3</a:t>
            </a:r>
            <a:r>
              <a:rPr lang="en-US" sz="3200" dirty="0">
                <a:solidFill>
                  <a:srgbClr val="0070C0"/>
                </a:solidFill>
                <a:latin typeface="Times New Roman" pitchFamily="18" charset="0"/>
                <a:cs typeface="Times New Roman" pitchFamily="18" charset="0"/>
              </a:rPr>
              <a:t> · · · </a:t>
            </a:r>
            <a:r>
              <a:rPr lang="en-US" sz="3200" i="1" dirty="0" err="1">
                <a:solidFill>
                  <a:srgbClr val="0070C0"/>
                </a:solidFill>
                <a:latin typeface="Times New Roman" pitchFamily="18" charset="0"/>
                <a:cs typeface="Times New Roman" pitchFamily="18" charset="0"/>
              </a:rPr>
              <a:t>k</a:t>
            </a:r>
            <a:r>
              <a:rPr lang="en-US" sz="3200" baseline="-25000" dirty="0" err="1">
                <a:solidFill>
                  <a:srgbClr val="0070C0"/>
                </a:solidFill>
                <a:latin typeface="Times New Roman" pitchFamily="18" charset="0"/>
                <a:cs typeface="Times New Roman" pitchFamily="18" charset="0"/>
              </a:rPr>
              <a:t>n</a:t>
            </a:r>
            <a:endParaRPr lang="en-US" sz="3200" dirty="0">
              <a:solidFill>
                <a:srgbClr val="0070C0"/>
              </a:solidFill>
              <a:latin typeface="Times New Roman" pitchFamily="18" charset="0"/>
              <a:cs typeface="Times New Roman" pitchFamily="18" charset="0"/>
            </a:endParaRPr>
          </a:p>
        </p:txBody>
      </p:sp>
      <p:sp>
        <p:nvSpPr>
          <p:cNvPr id="7" name="Rectangle 6"/>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0" y="0"/>
            <a:ext cx="8229600" cy="685800"/>
          </a:xfrm>
        </p:spPr>
        <p:txBody>
          <a:bodyPr/>
          <a:lstStyle/>
          <a:p>
            <a:pPr eaLnBrk="1" hangingPunct="1"/>
            <a:r>
              <a:rPr lang="en-US" sz="3200" dirty="0" smtClean="0">
                <a:solidFill>
                  <a:srgbClr val="00B050"/>
                </a:solidFill>
                <a:effectLst/>
                <a:latin typeface="Times New Roman" pitchFamily="18" charset="0"/>
                <a:cs typeface="Times New Roman" pitchFamily="18" charset="0"/>
              </a:rPr>
              <a:t>Example 4-39: </a:t>
            </a:r>
            <a:r>
              <a:rPr lang="en-US" sz="2800" b="0" dirty="0" smtClean="0">
                <a:solidFill>
                  <a:srgbClr val="7030A0"/>
                </a:solidFill>
                <a:effectLst/>
                <a:latin typeface="Times New Roman" pitchFamily="18" charset="0"/>
                <a:cs typeface="Times New Roman" pitchFamily="18" charset="0"/>
              </a:rPr>
              <a:t>Paint Colors</a:t>
            </a:r>
          </a:p>
        </p:txBody>
      </p:sp>
      <p:sp>
        <p:nvSpPr>
          <p:cNvPr id="5" name="Rectangle 3"/>
          <p:cNvSpPr txBox="1">
            <a:spLocks noChangeArrowheads="1"/>
          </p:cNvSpPr>
          <p:nvPr/>
        </p:nvSpPr>
        <p:spPr>
          <a:xfrm>
            <a:off x="0" y="762000"/>
            <a:ext cx="9144000" cy="3276600"/>
          </a:xfrm>
          <a:prstGeom prst="rect">
            <a:avLst/>
          </a:prstGeom>
        </p:spPr>
        <p:txBody>
          <a:bodyPr vert="horz">
            <a:no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4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A paint manufacturer wishes to manufacture several different paints. The categories include</a:t>
            </a: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r>
              <a:rPr kumimoji="0" lang="en-US" sz="24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Color:  red, blue, white, black, green, brown, yellow</a:t>
            </a: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r>
              <a:rPr kumimoji="0" lang="en-US" sz="24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Type:  latex, oil</a:t>
            </a: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r>
              <a:rPr kumimoji="0" lang="en-US" sz="24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Texture:  flat, semi gloss, high gloss</a:t>
            </a: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r>
              <a:rPr kumimoji="0" lang="en-US" sz="24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Use:  outdoor, indoor</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4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How many different kinds of paint can be made if you can select one color, one type, one texture, and one use?</a:t>
            </a:r>
          </a:p>
          <a:p>
            <a:pPr marL="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4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4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4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4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p:txBody>
      </p:sp>
      <p:graphicFrame>
        <p:nvGraphicFramePr>
          <p:cNvPr id="6" name="Object 8"/>
          <p:cNvGraphicFramePr>
            <a:graphicFrameLocks noChangeAspect="1"/>
          </p:cNvGraphicFramePr>
          <p:nvPr/>
        </p:nvGraphicFramePr>
        <p:xfrm>
          <a:off x="2514600" y="4191000"/>
          <a:ext cx="4572000" cy="1393825"/>
        </p:xfrm>
        <a:graphic>
          <a:graphicData uri="http://schemas.openxmlformats.org/presentationml/2006/ole">
            <p:oleObj spid="_x0000_s10242" name="Equation" r:id="rId3" imgW="2006280" imgH="609480" progId="">
              <p:embed/>
            </p:oleObj>
          </a:graphicData>
        </a:graphic>
      </p:graphicFrame>
      <p:graphicFrame>
        <p:nvGraphicFramePr>
          <p:cNvPr id="7" name="Object 5"/>
          <p:cNvGraphicFramePr>
            <a:graphicFrameLocks noChangeAspect="1"/>
          </p:cNvGraphicFramePr>
          <p:nvPr/>
        </p:nvGraphicFramePr>
        <p:xfrm>
          <a:off x="3055938" y="5762625"/>
          <a:ext cx="3878262" cy="638175"/>
        </p:xfrm>
        <a:graphic>
          <a:graphicData uri="http://schemas.openxmlformats.org/presentationml/2006/ole">
            <p:oleObj spid="_x0000_s10243" name="Equation" r:id="rId4" imgW="1701720" imgH="279360" progId="">
              <p:embed/>
            </p:oleObj>
          </a:graphicData>
        </a:graphic>
      </p:graphicFrame>
      <p:sp>
        <p:nvSpPr>
          <p:cNvPr id="8" name="Rectangle 7"/>
          <p:cNvSpPr/>
          <p:nvPr/>
        </p:nvSpPr>
        <p:spPr>
          <a:xfrm>
            <a:off x="838200" y="3896380"/>
            <a:ext cx="1600200" cy="523220"/>
          </a:xfrm>
          <a:prstGeom prst="rect">
            <a:avLst/>
          </a:prstGeom>
        </p:spPr>
        <p:txBody>
          <a:bodyPr wrap="square">
            <a:spAutoFit/>
          </a:bodyPr>
          <a:lstStyle/>
          <a:p>
            <a:r>
              <a:rPr lang="en-US" sz="2800" dirty="0" smtClean="0">
                <a:solidFill>
                  <a:srgbClr val="00B050"/>
                </a:solidFill>
                <a:latin typeface="Times New Roman" pitchFamily="18" charset="0"/>
                <a:cs typeface="Times New Roman" pitchFamily="18" charset="0"/>
              </a:rPr>
              <a:t>Solution :</a:t>
            </a:r>
            <a:endParaRPr lang="en-US" sz="2800" dirty="0"/>
          </a:p>
        </p:txBody>
      </p:sp>
      <p:sp>
        <p:nvSpPr>
          <p:cNvPr id="10" name="Rectangle 9"/>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2514600" y="381000"/>
            <a:ext cx="4038600" cy="533400"/>
          </a:xfrm>
        </p:spPr>
        <p:txBody>
          <a:bodyPr>
            <a:normAutofit/>
          </a:bodyPr>
          <a:lstStyle/>
          <a:p>
            <a:pPr eaLnBrk="1" hangingPunct="1"/>
            <a:r>
              <a:rPr lang="en-US" sz="2800" b="0" dirty="0" smtClean="0">
                <a:solidFill>
                  <a:srgbClr val="FF0000"/>
                </a:solidFill>
                <a:effectLst/>
                <a:latin typeface="Times New Roman" pitchFamily="18" charset="0"/>
                <a:cs typeface="Times New Roman" pitchFamily="18" charset="0"/>
              </a:rPr>
              <a:t>Gender of Children</a:t>
            </a:r>
          </a:p>
        </p:txBody>
      </p:sp>
      <p:sp>
        <p:nvSpPr>
          <p:cNvPr id="5" name="Rectangle 4"/>
          <p:cNvSpPr/>
          <p:nvPr/>
        </p:nvSpPr>
        <p:spPr>
          <a:xfrm>
            <a:off x="146758" y="381000"/>
            <a:ext cx="2520242"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4-3:</a:t>
            </a:r>
            <a:endParaRPr lang="en-US" sz="3200" b="1" dirty="0"/>
          </a:p>
        </p:txBody>
      </p:sp>
      <p:sp>
        <p:nvSpPr>
          <p:cNvPr id="6" name="Rectangle 3"/>
          <p:cNvSpPr txBox="1">
            <a:spLocks noChangeArrowheads="1"/>
          </p:cNvSpPr>
          <p:nvPr/>
        </p:nvSpPr>
        <p:spPr>
          <a:xfrm>
            <a:off x="228600" y="1066800"/>
            <a:ext cx="8915400" cy="45720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Find the sample space for the gender of the children if a family has three children. Use </a:t>
            </a:r>
            <a:r>
              <a:rPr kumimoji="0" lang="en-US" sz="32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B</a:t>
            </a: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 for </a:t>
            </a:r>
            <a:r>
              <a:rPr kumimoji="0" lang="en-US" sz="32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boy</a:t>
            </a: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 and </a:t>
            </a:r>
            <a:r>
              <a:rPr kumimoji="0" lang="en-US" sz="32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G</a:t>
            </a: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 for </a:t>
            </a:r>
            <a:r>
              <a:rPr kumimoji="0" lang="en-US" sz="32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girl</a:t>
            </a: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3200" dirty="0" smtClean="0">
                <a:latin typeface="Times New Roman" pitchFamily="18" charset="0"/>
                <a:cs typeface="Times New Roman" pitchFamily="18" charset="0"/>
              </a:rPr>
              <a:t> </a:t>
            </a:r>
            <a:r>
              <a:rPr lang="en-US" sz="3200" b="1" dirty="0" smtClean="0">
                <a:solidFill>
                  <a:srgbClr val="FF0000"/>
                </a:solidFill>
                <a:latin typeface="Times New Roman" pitchFamily="18" charset="0"/>
                <a:cs typeface="Times New Roman" pitchFamily="18" charset="0"/>
              </a:rPr>
              <a:t>2</a:t>
            </a:r>
            <a:r>
              <a:rPr lang="en-US" sz="3200" b="1" baseline="30000" dirty="0" smtClean="0">
                <a:solidFill>
                  <a:srgbClr val="FF0000"/>
                </a:solidFill>
                <a:latin typeface="Times New Roman" pitchFamily="18" charset="0"/>
                <a:cs typeface="Times New Roman" pitchFamily="18" charset="0"/>
              </a:rPr>
              <a:t>n</a:t>
            </a:r>
            <a:r>
              <a:rPr lang="en-US" sz="3200" dirty="0" smtClean="0">
                <a:latin typeface="Times New Roman" pitchFamily="18" charset="0"/>
                <a:cs typeface="Times New Roman" pitchFamily="18" charset="0"/>
              </a:rPr>
              <a:t>=2</a:t>
            </a:r>
            <a:r>
              <a:rPr lang="en-US" sz="3200" baseline="30000" dirty="0" smtClean="0">
                <a:latin typeface="Times New Roman" pitchFamily="18" charset="0"/>
                <a:cs typeface="Times New Roman" pitchFamily="18" charset="0"/>
              </a:rPr>
              <a:t>3</a:t>
            </a:r>
            <a:r>
              <a:rPr lang="en-US" sz="3200" dirty="0" smtClean="0">
                <a:latin typeface="Times New Roman" pitchFamily="18" charset="0"/>
                <a:cs typeface="Times New Roman" pitchFamily="18" charset="0"/>
              </a:rPr>
              <a:t> = 8</a:t>
            </a:r>
            <a:endPar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S={BBB</a:t>
            </a:r>
            <a:r>
              <a:rPr kumimoji="0" lang="en-US" sz="32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 </a:t>
            </a: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BBG</a:t>
            </a:r>
            <a:r>
              <a:rPr kumimoji="0" lang="en-US" sz="32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 </a:t>
            </a: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BGB</a:t>
            </a:r>
            <a:r>
              <a:rPr kumimoji="0" lang="en-US" sz="32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 </a:t>
            </a: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BGG</a:t>
            </a:r>
            <a:r>
              <a:rPr kumimoji="0" lang="en-US" sz="32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 </a:t>
            </a: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GBB</a:t>
            </a:r>
            <a:r>
              <a:rPr kumimoji="0" lang="en-US" sz="32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 </a:t>
            </a: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GBG</a:t>
            </a:r>
            <a:r>
              <a:rPr kumimoji="0" lang="en-US" sz="32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 </a:t>
            </a: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GGB</a:t>
            </a:r>
            <a:r>
              <a:rPr kumimoji="0" lang="en-US" sz="32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a:t>
            </a: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GGG}</a:t>
            </a:r>
          </a:p>
        </p:txBody>
      </p:sp>
      <p:sp>
        <p:nvSpPr>
          <p:cNvPr id="7" name="Rectangle 6"/>
          <p:cNvSpPr/>
          <p:nvPr/>
        </p:nvSpPr>
        <p:spPr>
          <a:xfrm>
            <a:off x="154944" y="289560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
        <p:nvSpPr>
          <p:cNvPr id="9" name="Rectangle 8"/>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04800" y="200085"/>
            <a:ext cx="8610600" cy="4524315"/>
          </a:xfrm>
          <a:prstGeom prst="rect">
            <a:avLst/>
          </a:prstGeom>
          <a:noFill/>
          <a:ln w="9525">
            <a:noFill/>
            <a:miter lim="800000"/>
            <a:headEnd/>
            <a:tailEnd/>
          </a:ln>
          <a:effectLst/>
        </p:spPr>
        <p:txBody>
          <a:bodyPr wrap="square">
            <a:spAutoFit/>
          </a:bodyPr>
          <a:lstStyle/>
          <a:p>
            <a:pPr indent="274320" eaLnBrk="1" hangingPunct="1">
              <a:spcBef>
                <a:spcPct val="50000"/>
              </a:spcBef>
              <a:buClr>
                <a:srgbClr val="0070C0"/>
              </a:buClr>
              <a:buSzPct val="100000"/>
              <a:buFont typeface="Wingdings" pitchFamily="2" charset="2"/>
              <a:buChar char="q"/>
              <a:defRPr/>
            </a:pPr>
            <a:r>
              <a:rPr lang="en-US" sz="3200" b="1" dirty="0" smtClean="0">
                <a:solidFill>
                  <a:srgbClr val="000099"/>
                </a:solidFill>
                <a:effectLst>
                  <a:outerShdw blurRad="38100" dist="38100" dir="2700000" algn="tl">
                    <a:srgbClr val="C0C0C0"/>
                  </a:outerShdw>
                </a:effectLst>
                <a:latin typeface="Times New Roman" pitchFamily="18" charset="0"/>
                <a:cs typeface="Times New Roman" pitchFamily="18" charset="0"/>
              </a:rPr>
              <a:t> </a:t>
            </a:r>
            <a:r>
              <a:rPr lang="en-US" sz="3200" b="1" u="sng" dirty="0" smtClean="0">
                <a:solidFill>
                  <a:srgbClr val="FF0000"/>
                </a:solidFill>
                <a:latin typeface="Times New Roman" pitchFamily="18" charset="0"/>
                <a:cs typeface="Times New Roman" pitchFamily="18" charset="0"/>
              </a:rPr>
              <a:t>Factorial</a:t>
            </a:r>
            <a:r>
              <a:rPr lang="en-US" sz="3200" dirty="0" smtClean="0">
                <a:latin typeface="Times New Roman" pitchFamily="18" charset="0"/>
                <a:cs typeface="Times New Roman" pitchFamily="18" charset="0"/>
              </a:rPr>
              <a:t> </a:t>
            </a:r>
            <a:r>
              <a:rPr lang="en-US" sz="3200" dirty="0">
                <a:latin typeface="Times New Roman" pitchFamily="18" charset="0"/>
                <a:cs typeface="Times New Roman" pitchFamily="18" charset="0"/>
              </a:rPr>
              <a:t>is the product of all the positive numbers from 1 to a number</a:t>
            </a:r>
            <a:r>
              <a:rPr lang="en-US" sz="3200" dirty="0" smtClean="0">
                <a:latin typeface="Times New Roman" pitchFamily="18" charset="0"/>
                <a:cs typeface="Times New Roman" pitchFamily="18" charset="0"/>
              </a:rPr>
              <a:t>.</a:t>
            </a:r>
          </a:p>
          <a:p>
            <a:pPr indent="274320" eaLnBrk="1" hangingPunct="1">
              <a:spcBef>
                <a:spcPct val="50000"/>
              </a:spcBef>
              <a:buClr>
                <a:srgbClr val="0070C0"/>
              </a:buClr>
              <a:buSzPct val="100000"/>
              <a:defRPr/>
            </a:pPr>
            <a:endParaRPr lang="en-US" sz="3200" dirty="0">
              <a:latin typeface="Times New Roman" pitchFamily="18" charset="0"/>
              <a:cs typeface="Times New Roman" pitchFamily="18" charset="0"/>
            </a:endParaRPr>
          </a:p>
          <a:p>
            <a:pPr indent="274320" eaLnBrk="1" hangingPunct="1">
              <a:spcBef>
                <a:spcPct val="50000"/>
              </a:spcBef>
              <a:buClr>
                <a:schemeClr val="bg2"/>
              </a:buClr>
              <a:buSzPct val="75000"/>
              <a:defRPr/>
            </a:pPr>
            <a:endParaRPr lang="en-US" sz="3200" b="1" dirty="0" smtClean="0">
              <a:solidFill>
                <a:srgbClr val="000099"/>
              </a:solidFill>
              <a:effectLst>
                <a:outerShdw blurRad="38100" dist="38100" dir="2700000" algn="tl">
                  <a:srgbClr val="C0C0C0"/>
                </a:outerShdw>
              </a:effectLst>
              <a:latin typeface="Times New Roman" pitchFamily="18" charset="0"/>
              <a:cs typeface="Times New Roman" pitchFamily="18" charset="0"/>
            </a:endParaRPr>
          </a:p>
          <a:p>
            <a:pPr indent="274320" eaLnBrk="1" hangingPunct="1">
              <a:spcBef>
                <a:spcPct val="50000"/>
              </a:spcBef>
              <a:buClr>
                <a:schemeClr val="bg2"/>
              </a:buClr>
              <a:buSzPct val="75000"/>
              <a:defRPr/>
            </a:pPr>
            <a:endParaRPr lang="en-US" sz="3200" b="1" dirty="0">
              <a:solidFill>
                <a:srgbClr val="000099"/>
              </a:solidFill>
              <a:effectLst>
                <a:outerShdw blurRad="38100" dist="38100" dir="2700000" algn="tl">
                  <a:srgbClr val="C0C0C0"/>
                </a:outerShdw>
              </a:effectLst>
              <a:latin typeface="Times New Roman" pitchFamily="18" charset="0"/>
              <a:cs typeface="Times New Roman" pitchFamily="18" charset="0"/>
            </a:endParaRPr>
          </a:p>
          <a:p>
            <a:pPr indent="274320" eaLnBrk="1" hangingPunct="1">
              <a:spcBef>
                <a:spcPct val="50000"/>
              </a:spcBef>
              <a:buClr>
                <a:srgbClr val="0070C0"/>
              </a:buClr>
              <a:buSzPct val="100000"/>
              <a:buFont typeface="Wingdings" pitchFamily="2" charset="2"/>
              <a:buChar char="q"/>
              <a:defRPr/>
            </a:pPr>
            <a:r>
              <a:rPr lang="en-US" sz="3200" b="1" dirty="0" smtClean="0">
                <a:solidFill>
                  <a:srgbClr val="000099"/>
                </a:solidFill>
                <a:effectLst>
                  <a:outerShdw blurRad="38100" dist="38100" dir="2700000" algn="tl">
                    <a:srgbClr val="C0C0C0"/>
                  </a:outerShdw>
                </a:effectLst>
                <a:latin typeface="Times New Roman" pitchFamily="18" charset="0"/>
                <a:cs typeface="Times New Roman" pitchFamily="18" charset="0"/>
              </a:rPr>
              <a:t> </a:t>
            </a:r>
            <a:r>
              <a:rPr lang="en-US" sz="3200" b="1" u="sng" dirty="0" smtClean="0">
                <a:solidFill>
                  <a:srgbClr val="FF0000"/>
                </a:solidFill>
                <a:latin typeface="Times New Roman" pitchFamily="18" charset="0"/>
                <a:cs typeface="Times New Roman" pitchFamily="18" charset="0"/>
              </a:rPr>
              <a:t>Permutation</a:t>
            </a:r>
            <a:r>
              <a:rPr lang="en-US" sz="3200" dirty="0" smtClean="0">
                <a:latin typeface="Times New Roman" pitchFamily="18" charset="0"/>
                <a:cs typeface="Times New Roman" pitchFamily="18" charset="0"/>
              </a:rPr>
              <a:t> </a:t>
            </a:r>
            <a:r>
              <a:rPr lang="en-US" sz="3200" dirty="0">
                <a:latin typeface="Times New Roman" pitchFamily="18" charset="0"/>
                <a:cs typeface="Times New Roman" pitchFamily="18" charset="0"/>
              </a:rPr>
              <a:t>is an arrangement of objects in a specific order.  Order matters.</a:t>
            </a:r>
          </a:p>
        </p:txBody>
      </p:sp>
      <p:grpSp>
        <p:nvGrpSpPr>
          <p:cNvPr id="5" name="Group 4"/>
          <p:cNvGrpSpPr/>
          <p:nvPr/>
        </p:nvGrpSpPr>
        <p:grpSpPr>
          <a:xfrm>
            <a:off x="838200" y="4786312"/>
            <a:ext cx="6731000" cy="1157288"/>
            <a:chOff x="1252538" y="4648200"/>
            <a:chExt cx="6731000" cy="1157288"/>
          </a:xfrm>
        </p:grpSpPr>
        <p:graphicFrame>
          <p:nvGraphicFramePr>
            <p:cNvPr id="6" name="Object 6"/>
            <p:cNvGraphicFramePr>
              <a:graphicFrameLocks noChangeAspect="1"/>
            </p:cNvGraphicFramePr>
            <p:nvPr/>
          </p:nvGraphicFramePr>
          <p:xfrm>
            <a:off x="1252538" y="4648200"/>
            <a:ext cx="2185987" cy="1125538"/>
          </p:xfrm>
          <a:graphic>
            <a:graphicData uri="http://schemas.openxmlformats.org/presentationml/2006/ole">
              <p:oleObj spid="_x0000_s11266" name="Equation" r:id="rId3" imgW="863280" imgH="444240" progId="">
                <p:embed/>
              </p:oleObj>
            </a:graphicData>
          </a:graphic>
        </p:graphicFrame>
        <p:graphicFrame>
          <p:nvGraphicFramePr>
            <p:cNvPr id="7" name="Object 7"/>
            <p:cNvGraphicFramePr>
              <a:graphicFrameLocks noChangeAspect="1"/>
            </p:cNvGraphicFramePr>
            <p:nvPr/>
          </p:nvGraphicFramePr>
          <p:xfrm>
            <a:off x="3386138" y="4648200"/>
            <a:ext cx="4597400" cy="1157288"/>
          </p:xfrm>
          <a:graphic>
            <a:graphicData uri="http://schemas.openxmlformats.org/presentationml/2006/ole">
              <p:oleObj spid="_x0000_s11267" name="Equation" r:id="rId4" imgW="1815840" imgH="457200" progId="">
                <p:embed/>
              </p:oleObj>
            </a:graphicData>
          </a:graphic>
        </p:graphicFrame>
      </p:grpSp>
      <p:graphicFrame>
        <p:nvGraphicFramePr>
          <p:cNvPr id="143364" name="Object 4"/>
          <p:cNvGraphicFramePr>
            <a:graphicFrameLocks noChangeAspect="1"/>
          </p:cNvGraphicFramePr>
          <p:nvPr/>
        </p:nvGraphicFramePr>
        <p:xfrm>
          <a:off x="838200" y="1447800"/>
          <a:ext cx="5791200" cy="1195387"/>
        </p:xfrm>
        <a:graphic>
          <a:graphicData uri="http://schemas.openxmlformats.org/presentationml/2006/ole">
            <p:oleObj spid="_x0000_s11268" name="Equation" r:id="rId5" imgW="1726920" imgH="431640" progId="">
              <p:embed/>
            </p:oleObj>
          </a:graphicData>
        </a:graphic>
      </p:graphicFrame>
      <p:sp>
        <p:nvSpPr>
          <p:cNvPr id="9" name="Rectangle 8"/>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76200" y="0"/>
            <a:ext cx="8229600" cy="685800"/>
          </a:xfrm>
        </p:spPr>
        <p:txBody>
          <a:bodyPr>
            <a:normAutofit/>
          </a:bodyPr>
          <a:lstStyle/>
          <a:p>
            <a:pPr eaLnBrk="1" hangingPunct="1"/>
            <a:r>
              <a:rPr lang="en-US" sz="3200" dirty="0" smtClean="0">
                <a:solidFill>
                  <a:srgbClr val="00B050"/>
                </a:solidFill>
                <a:effectLst/>
                <a:latin typeface="Times New Roman" pitchFamily="18" charset="0"/>
                <a:cs typeface="Times New Roman" pitchFamily="18" charset="0"/>
              </a:rPr>
              <a:t>Example 4-42: </a:t>
            </a:r>
            <a:r>
              <a:rPr lang="en-US" sz="2800" b="0" dirty="0" smtClean="0">
                <a:solidFill>
                  <a:srgbClr val="7030A0"/>
                </a:solidFill>
                <a:effectLst/>
                <a:latin typeface="Times New Roman" pitchFamily="18" charset="0"/>
                <a:cs typeface="Times New Roman" pitchFamily="18" charset="0"/>
              </a:rPr>
              <a:t>Business Locations</a:t>
            </a:r>
          </a:p>
        </p:txBody>
      </p:sp>
      <p:sp>
        <p:nvSpPr>
          <p:cNvPr id="5" name="Rectangle 3"/>
          <p:cNvSpPr txBox="1">
            <a:spLocks noChangeArrowheads="1"/>
          </p:cNvSpPr>
          <p:nvPr/>
        </p:nvSpPr>
        <p:spPr>
          <a:xfrm>
            <a:off x="0" y="685800"/>
            <a:ext cx="9144000" cy="2133600"/>
          </a:xfrm>
          <a:prstGeom prst="rect">
            <a:avLst/>
          </a:prstGeom>
        </p:spPr>
        <p:txBody>
          <a:bodyPr vert="horz">
            <a:no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Suppose a business owner has a choice of 5 locations in which to establish her business.  She decides to rank each location according to certain criteria, such as price of the store and parking facilities. How many different ways can she rank the 5 locations?</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p:txBody>
      </p:sp>
      <p:graphicFrame>
        <p:nvGraphicFramePr>
          <p:cNvPr id="6" name="Object 8"/>
          <p:cNvGraphicFramePr>
            <a:graphicFrameLocks noChangeAspect="1"/>
          </p:cNvGraphicFramePr>
          <p:nvPr/>
        </p:nvGraphicFramePr>
        <p:xfrm>
          <a:off x="1143000" y="3854450"/>
          <a:ext cx="6569075" cy="869950"/>
        </p:xfrm>
        <a:graphic>
          <a:graphicData uri="http://schemas.openxmlformats.org/presentationml/2006/ole">
            <p:oleObj spid="_x0000_s12290" name="Equation" r:id="rId3" imgW="2882880" imgH="380880" progId="">
              <p:embed/>
            </p:oleObj>
          </a:graphicData>
        </a:graphic>
      </p:graphicFrame>
      <p:graphicFrame>
        <p:nvGraphicFramePr>
          <p:cNvPr id="7" name="Object 3"/>
          <p:cNvGraphicFramePr>
            <a:graphicFrameLocks noChangeAspect="1"/>
          </p:cNvGraphicFramePr>
          <p:nvPr/>
        </p:nvGraphicFramePr>
        <p:xfrm>
          <a:off x="1524000" y="4848225"/>
          <a:ext cx="5730875" cy="638175"/>
        </p:xfrm>
        <a:graphic>
          <a:graphicData uri="http://schemas.openxmlformats.org/presentationml/2006/ole">
            <p:oleObj spid="_x0000_s12291" name="Equation" r:id="rId4" imgW="2514600" imgH="279360" progId="">
              <p:embed/>
            </p:oleObj>
          </a:graphicData>
        </a:graphic>
      </p:graphicFrame>
      <p:sp>
        <p:nvSpPr>
          <p:cNvPr id="9" name="TextBox 8"/>
          <p:cNvSpPr txBox="1">
            <a:spLocks noChangeArrowheads="1"/>
          </p:cNvSpPr>
          <p:nvPr/>
        </p:nvSpPr>
        <p:spPr bwMode="auto">
          <a:xfrm>
            <a:off x="2133600" y="5558135"/>
            <a:ext cx="3416320" cy="461665"/>
          </a:xfrm>
          <a:prstGeom prst="rect">
            <a:avLst/>
          </a:prstGeom>
          <a:noFill/>
          <a:ln w="9525">
            <a:noFill/>
            <a:miter lim="800000"/>
            <a:headEnd/>
            <a:tailEnd/>
          </a:ln>
        </p:spPr>
        <p:txBody>
          <a:bodyPr wrap="none">
            <a:spAutoFit/>
          </a:bodyPr>
          <a:lstStyle/>
          <a:p>
            <a:r>
              <a:rPr lang="en-US" sz="2400" dirty="0">
                <a:latin typeface="Times New Roman" pitchFamily="18" charset="0"/>
                <a:cs typeface="Times New Roman" pitchFamily="18" charset="0"/>
              </a:rPr>
              <a:t>Using factorials, 5! = 120.</a:t>
            </a:r>
          </a:p>
        </p:txBody>
      </p:sp>
      <p:sp>
        <p:nvSpPr>
          <p:cNvPr id="11" name="Rectangle 10"/>
          <p:cNvSpPr/>
          <p:nvPr/>
        </p:nvSpPr>
        <p:spPr>
          <a:xfrm>
            <a:off x="152400" y="3058180"/>
            <a:ext cx="1600200" cy="523220"/>
          </a:xfrm>
          <a:prstGeom prst="rect">
            <a:avLst/>
          </a:prstGeom>
        </p:spPr>
        <p:txBody>
          <a:bodyPr wrap="square">
            <a:spAutoFit/>
          </a:bodyPr>
          <a:lstStyle/>
          <a:p>
            <a:r>
              <a:rPr lang="en-US" sz="2800" dirty="0" smtClean="0">
                <a:solidFill>
                  <a:srgbClr val="00B050"/>
                </a:solidFill>
                <a:latin typeface="Times New Roman" pitchFamily="18" charset="0"/>
                <a:cs typeface="Times New Roman" pitchFamily="18" charset="0"/>
              </a:rPr>
              <a:t>Solution :</a:t>
            </a:r>
            <a:endParaRPr lang="en-US" sz="2800" dirty="0"/>
          </a:p>
        </p:txBody>
      </p:sp>
      <p:sp>
        <p:nvSpPr>
          <p:cNvPr id="10" name="Rectangle 9"/>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0" y="228600"/>
            <a:ext cx="8229600" cy="685800"/>
          </a:xfrm>
        </p:spPr>
        <p:txBody>
          <a:bodyPr>
            <a:normAutofit/>
          </a:bodyPr>
          <a:lstStyle/>
          <a:p>
            <a:pPr eaLnBrk="1" hangingPunct="1"/>
            <a:r>
              <a:rPr lang="en-US" sz="3200" dirty="0" smtClean="0">
                <a:solidFill>
                  <a:srgbClr val="00B050"/>
                </a:solidFill>
                <a:effectLst/>
                <a:latin typeface="Times New Roman" pitchFamily="18" charset="0"/>
                <a:cs typeface="Times New Roman" pitchFamily="18" charset="0"/>
              </a:rPr>
              <a:t>Example 4-44: </a:t>
            </a:r>
            <a:r>
              <a:rPr lang="en-US" sz="2800" b="0" dirty="0" smtClean="0">
                <a:solidFill>
                  <a:srgbClr val="7030A0"/>
                </a:solidFill>
                <a:effectLst/>
                <a:latin typeface="Times New Roman" pitchFamily="18" charset="0"/>
                <a:cs typeface="Times New Roman" pitchFamily="18" charset="0"/>
              </a:rPr>
              <a:t>Television News Stories</a:t>
            </a:r>
          </a:p>
        </p:txBody>
      </p:sp>
      <p:sp>
        <p:nvSpPr>
          <p:cNvPr id="5" name="Rectangle 3"/>
          <p:cNvSpPr txBox="1">
            <a:spLocks noChangeArrowheads="1"/>
          </p:cNvSpPr>
          <p:nvPr/>
        </p:nvSpPr>
        <p:spPr>
          <a:xfrm>
            <a:off x="0" y="1066800"/>
            <a:ext cx="8991600" cy="3581400"/>
          </a:xfrm>
          <a:prstGeom prst="rect">
            <a:avLst/>
          </a:prstGeom>
        </p:spPr>
        <p:txBody>
          <a:bodyPr vert="horz">
            <a:no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A television news director wishes to use 3 news stories on an evening show. One story will be the lead story, one will be the second story, and the last will be a closing story.  If the director has a total of 8 stories to choose from, how many possible ways can the program be set up?</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effectLst/>
                <a:uLnTx/>
                <a:uFillTx/>
                <a:latin typeface="Times New Roman" pitchFamily="18" charset="0"/>
                <a:cs typeface="Times New Roman" pitchFamily="18" charset="0"/>
              </a:rPr>
              <a:t>Since there is a lead, second, and closing story, we know that order matters.  We will use permutations.</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p:txBody>
      </p:sp>
      <p:graphicFrame>
        <p:nvGraphicFramePr>
          <p:cNvPr id="6" name="Object 4"/>
          <p:cNvGraphicFramePr>
            <a:graphicFrameLocks noChangeAspect="1"/>
          </p:cNvGraphicFramePr>
          <p:nvPr/>
        </p:nvGraphicFramePr>
        <p:xfrm>
          <a:off x="1833562" y="5257800"/>
          <a:ext cx="2052638" cy="900113"/>
        </p:xfrm>
        <a:graphic>
          <a:graphicData uri="http://schemas.openxmlformats.org/presentationml/2006/ole">
            <p:oleObj spid="_x0000_s13314" name="Equation" r:id="rId3" imgW="901440" imgH="393480" progId="">
              <p:embed/>
            </p:oleObj>
          </a:graphicData>
        </a:graphic>
      </p:graphicFrame>
      <p:graphicFrame>
        <p:nvGraphicFramePr>
          <p:cNvPr id="7" name="Object 5"/>
          <p:cNvGraphicFramePr>
            <a:graphicFrameLocks noChangeAspect="1"/>
          </p:cNvGraphicFramePr>
          <p:nvPr/>
        </p:nvGraphicFramePr>
        <p:xfrm>
          <a:off x="4137025" y="5410200"/>
          <a:ext cx="3178175" cy="754062"/>
        </p:xfrm>
        <a:graphic>
          <a:graphicData uri="http://schemas.openxmlformats.org/presentationml/2006/ole">
            <p:oleObj spid="_x0000_s13315" name="Equation" r:id="rId4" imgW="1396800" imgH="330120" progId="">
              <p:embed/>
            </p:oleObj>
          </a:graphicData>
        </a:graphic>
      </p:graphicFrame>
      <p:sp>
        <p:nvSpPr>
          <p:cNvPr id="8" name="Rectangle 7"/>
          <p:cNvSpPr/>
          <p:nvPr/>
        </p:nvSpPr>
        <p:spPr>
          <a:xfrm>
            <a:off x="76200" y="3591580"/>
            <a:ext cx="1600200" cy="523220"/>
          </a:xfrm>
          <a:prstGeom prst="rect">
            <a:avLst/>
          </a:prstGeom>
        </p:spPr>
        <p:txBody>
          <a:bodyPr wrap="square">
            <a:spAutoFit/>
          </a:bodyPr>
          <a:lstStyle/>
          <a:p>
            <a:r>
              <a:rPr lang="en-US" sz="2800" dirty="0" smtClean="0">
                <a:solidFill>
                  <a:srgbClr val="00B050"/>
                </a:solidFill>
                <a:latin typeface="Times New Roman" pitchFamily="18" charset="0"/>
                <a:cs typeface="Times New Roman" pitchFamily="18" charset="0"/>
              </a:rPr>
              <a:t>Solution :</a:t>
            </a:r>
            <a:endParaRPr lang="en-US" sz="2800" dirty="0"/>
          </a:p>
        </p:txBody>
      </p:sp>
      <p:sp>
        <p:nvSpPr>
          <p:cNvPr id="10" name="Rectangle 9"/>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152400" y="1600200"/>
            <a:ext cx="8686800" cy="1077913"/>
          </a:xfrm>
          <a:prstGeom prst="rect">
            <a:avLst/>
          </a:prstGeom>
          <a:noFill/>
          <a:ln w="9525">
            <a:noFill/>
            <a:miter lim="800000"/>
            <a:headEnd/>
            <a:tailEnd/>
          </a:ln>
          <a:effectLst/>
        </p:spPr>
        <p:txBody>
          <a:bodyPr wrap="square">
            <a:spAutoFit/>
          </a:bodyPr>
          <a:lstStyle/>
          <a:p>
            <a:pPr eaLnBrk="1" hangingPunct="1">
              <a:spcBef>
                <a:spcPct val="50000"/>
              </a:spcBef>
              <a:buClr>
                <a:srgbClr val="0070C0"/>
              </a:buClr>
              <a:buSzPct val="100000"/>
              <a:buFont typeface="Wingdings" pitchFamily="2" charset="2"/>
              <a:buChar char="q"/>
              <a:defRPr/>
            </a:pPr>
            <a:r>
              <a:rPr lang="en-US" sz="3200" b="1" dirty="0" smtClean="0">
                <a:solidFill>
                  <a:srgbClr val="000099"/>
                </a:solidFill>
                <a:effectLst>
                  <a:outerShdw blurRad="38100" dist="38100" dir="2700000" algn="tl">
                    <a:srgbClr val="C0C0C0"/>
                  </a:outerShdw>
                </a:effectLst>
                <a:latin typeface="Times New Roman" pitchFamily="18" charset="0"/>
                <a:cs typeface="Times New Roman" pitchFamily="18" charset="0"/>
              </a:rPr>
              <a:t> </a:t>
            </a:r>
            <a:r>
              <a:rPr lang="en-US" sz="3200" b="1" u="sng" dirty="0" smtClean="0">
                <a:solidFill>
                  <a:srgbClr val="FF0000"/>
                </a:solidFill>
                <a:latin typeface="Times New Roman" pitchFamily="18" charset="0"/>
                <a:cs typeface="Times New Roman" pitchFamily="18" charset="0"/>
              </a:rPr>
              <a:t>Combination</a:t>
            </a:r>
            <a:r>
              <a:rPr lang="en-US" sz="3200" dirty="0" smtClean="0">
                <a:latin typeface="Times New Roman" pitchFamily="18" charset="0"/>
                <a:cs typeface="Times New Roman" pitchFamily="18" charset="0"/>
              </a:rPr>
              <a:t> </a:t>
            </a:r>
            <a:r>
              <a:rPr lang="en-US" sz="3200" dirty="0">
                <a:latin typeface="Times New Roman" pitchFamily="18" charset="0"/>
                <a:cs typeface="Times New Roman" pitchFamily="18" charset="0"/>
              </a:rPr>
              <a:t>is a grouping of </a:t>
            </a:r>
            <a:r>
              <a:rPr lang="en-US" sz="3200" dirty="0" smtClean="0">
                <a:latin typeface="Times New Roman" pitchFamily="18" charset="0"/>
                <a:cs typeface="Times New Roman" pitchFamily="18" charset="0"/>
              </a:rPr>
              <a:t>objects. Order </a:t>
            </a:r>
            <a:r>
              <a:rPr lang="en-US" sz="3200" dirty="0">
                <a:latin typeface="Times New Roman" pitchFamily="18" charset="0"/>
                <a:cs typeface="Times New Roman" pitchFamily="18" charset="0"/>
              </a:rPr>
              <a:t>does not matter.</a:t>
            </a:r>
          </a:p>
        </p:txBody>
      </p:sp>
      <p:graphicFrame>
        <p:nvGraphicFramePr>
          <p:cNvPr id="5" name="Object 2"/>
          <p:cNvGraphicFramePr>
            <a:graphicFrameLocks noChangeAspect="1"/>
          </p:cNvGraphicFramePr>
          <p:nvPr/>
        </p:nvGraphicFramePr>
        <p:xfrm>
          <a:off x="2611712" y="3124200"/>
          <a:ext cx="3085826" cy="1347788"/>
        </p:xfrm>
        <a:graphic>
          <a:graphicData uri="http://schemas.openxmlformats.org/presentationml/2006/ole">
            <p:oleObj spid="_x0000_s14338" name="Equation" r:id="rId3" imgW="1015920" imgH="444240" progId="">
              <p:embed/>
            </p:oleObj>
          </a:graphicData>
        </a:graphic>
      </p:graphicFrame>
      <p:sp>
        <p:nvSpPr>
          <p:cNvPr id="7" name="Rectangle 6"/>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76200" y="1066800"/>
            <a:ext cx="9144000" cy="2743200"/>
          </a:xfrm>
          <a:prstGeom prst="rect">
            <a:avLst/>
          </a:prstGeom>
        </p:spPr>
        <p:txBody>
          <a:bodyPr vert="horz">
            <a:no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How many combinations of 4 objects are there . Taken 2 at a time?</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effectLst/>
                <a:uLnTx/>
                <a:uFillTx/>
                <a:latin typeface="Times New Roman" pitchFamily="18" charset="0"/>
                <a:cs typeface="Times New Roman" pitchFamily="18" charset="0"/>
              </a:rPr>
              <a:t>This is a combination problem , the answer is </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p:txBody>
      </p:sp>
      <p:sp>
        <p:nvSpPr>
          <p:cNvPr id="5" name="Rectangle 4"/>
          <p:cNvSpPr/>
          <p:nvPr/>
        </p:nvSpPr>
        <p:spPr>
          <a:xfrm>
            <a:off x="152400" y="2667000"/>
            <a:ext cx="1600200" cy="523220"/>
          </a:xfrm>
          <a:prstGeom prst="rect">
            <a:avLst/>
          </a:prstGeom>
        </p:spPr>
        <p:txBody>
          <a:bodyPr wrap="square">
            <a:spAutoFit/>
          </a:bodyPr>
          <a:lstStyle/>
          <a:p>
            <a:r>
              <a:rPr lang="en-US" sz="2800" dirty="0" smtClean="0">
                <a:solidFill>
                  <a:srgbClr val="00B050"/>
                </a:solidFill>
                <a:latin typeface="Times New Roman" pitchFamily="18" charset="0"/>
                <a:cs typeface="Times New Roman" pitchFamily="18" charset="0"/>
              </a:rPr>
              <a:t>Solution :</a:t>
            </a:r>
            <a:endParaRPr lang="en-US" sz="2800" dirty="0"/>
          </a:p>
        </p:txBody>
      </p:sp>
      <p:sp>
        <p:nvSpPr>
          <p:cNvPr id="6" name="Rectangle 2"/>
          <p:cNvSpPr>
            <a:spLocks noChangeArrowheads="1"/>
          </p:cNvSpPr>
          <p:nvPr/>
        </p:nvSpPr>
        <p:spPr bwMode="auto">
          <a:xfrm>
            <a:off x="76200" y="5334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7" name="Group 6"/>
          <p:cNvGrpSpPr/>
          <p:nvPr/>
        </p:nvGrpSpPr>
        <p:grpSpPr>
          <a:xfrm>
            <a:off x="990600" y="4343400"/>
            <a:ext cx="6400800" cy="1066800"/>
            <a:chOff x="914400" y="3429000"/>
            <a:chExt cx="6026817" cy="952500"/>
          </a:xfrm>
        </p:grpSpPr>
        <p:sp>
          <p:nvSpPr>
            <p:cNvPr id="8" name="Rectangle 7"/>
            <p:cNvSpPr/>
            <p:nvPr/>
          </p:nvSpPr>
          <p:spPr>
            <a:xfrm>
              <a:off x="914400" y="3429000"/>
              <a:ext cx="1219200" cy="565765"/>
            </a:xfrm>
            <a:prstGeom prst="rect">
              <a:avLst/>
            </a:prstGeom>
          </p:spPr>
          <p:txBody>
            <a:bodyPr wrap="square">
              <a:spAutoFit/>
            </a:bodyPr>
            <a:lstStyle/>
            <a:p>
              <a:r>
                <a:rPr lang="en-US" sz="4400" baseline="-25000" dirty="0" smtClean="0">
                  <a:latin typeface="Calisto MT" pitchFamily="18" charset="0"/>
                  <a:cs typeface="Times New Roman" pitchFamily="18" charset="0"/>
                </a:rPr>
                <a:t>4</a:t>
              </a:r>
              <a:r>
                <a:rPr lang="en-US" sz="4400" dirty="0" smtClean="0">
                  <a:latin typeface="Calisto MT" pitchFamily="18" charset="0"/>
                  <a:cs typeface="Times New Roman" pitchFamily="18" charset="0"/>
                </a:rPr>
                <a:t>c</a:t>
              </a:r>
              <a:r>
                <a:rPr lang="en-US" sz="4400" baseline="-25000" dirty="0" smtClean="0">
                  <a:latin typeface="Calisto MT" pitchFamily="18" charset="0"/>
                  <a:cs typeface="Times New Roman" pitchFamily="18" charset="0"/>
                </a:rPr>
                <a:t>2</a:t>
              </a:r>
              <a:endParaRPr lang="en-US" sz="4400" baseline="-25000" dirty="0">
                <a:latin typeface="Calisto MT" pitchFamily="18" charset="0"/>
              </a:endParaRPr>
            </a:p>
          </p:txBody>
        </p:sp>
        <p:pic>
          <p:nvPicPr>
            <p:cNvPr id="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752599" y="3429000"/>
              <a:ext cx="5188618" cy="952500"/>
            </a:xfrm>
            <a:prstGeom prst="rect">
              <a:avLst/>
            </a:prstGeom>
            <a:noFill/>
          </p:spPr>
        </p:pic>
      </p:grpSp>
      <p:sp>
        <p:nvSpPr>
          <p:cNvPr id="10" name="Rectangle 2"/>
          <p:cNvSpPr>
            <a:spLocks noGrp="1" noChangeArrowheads="1"/>
          </p:cNvSpPr>
          <p:nvPr>
            <p:ph type="title"/>
          </p:nvPr>
        </p:nvSpPr>
        <p:spPr>
          <a:xfrm>
            <a:off x="76200" y="304800"/>
            <a:ext cx="5943600" cy="685800"/>
          </a:xfrm>
        </p:spPr>
        <p:txBody>
          <a:bodyPr>
            <a:normAutofit/>
          </a:bodyPr>
          <a:lstStyle/>
          <a:p>
            <a:pPr eaLnBrk="1" hangingPunct="1"/>
            <a:r>
              <a:rPr lang="en-US" sz="3200" dirty="0" smtClean="0">
                <a:solidFill>
                  <a:srgbClr val="00B050"/>
                </a:solidFill>
                <a:effectLst/>
                <a:latin typeface="Times New Roman" pitchFamily="18" charset="0"/>
                <a:cs typeface="Times New Roman" pitchFamily="18" charset="0"/>
              </a:rPr>
              <a:t>Example 4-47: </a:t>
            </a:r>
            <a:r>
              <a:rPr lang="en-US" sz="2800" b="0" dirty="0" smtClean="0">
                <a:solidFill>
                  <a:srgbClr val="7030A0"/>
                </a:solidFill>
                <a:effectLst/>
                <a:latin typeface="Times New Roman" pitchFamily="18" charset="0"/>
                <a:cs typeface="Times New Roman" pitchFamily="18" charset="0"/>
              </a:rPr>
              <a:t>Combinations </a:t>
            </a:r>
          </a:p>
        </p:txBody>
      </p:sp>
      <p:sp>
        <p:nvSpPr>
          <p:cNvPr id="12" name="Rectangle 11"/>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76200" y="381000"/>
            <a:ext cx="8229600" cy="685800"/>
          </a:xfrm>
        </p:spPr>
        <p:txBody>
          <a:bodyPr>
            <a:normAutofit/>
          </a:bodyPr>
          <a:lstStyle/>
          <a:p>
            <a:pPr eaLnBrk="1" hangingPunct="1"/>
            <a:r>
              <a:rPr lang="en-US" sz="3200" dirty="0" smtClean="0">
                <a:solidFill>
                  <a:srgbClr val="00B050"/>
                </a:solidFill>
                <a:effectLst/>
                <a:latin typeface="Times New Roman" pitchFamily="18" charset="0"/>
                <a:cs typeface="Times New Roman" pitchFamily="18" charset="0"/>
              </a:rPr>
              <a:t>Example 4-49: </a:t>
            </a:r>
            <a:r>
              <a:rPr lang="en-US" sz="2800" b="0" dirty="0" smtClean="0">
                <a:solidFill>
                  <a:srgbClr val="7030A0"/>
                </a:solidFill>
                <a:effectLst/>
                <a:latin typeface="Times New Roman" pitchFamily="18" charset="0"/>
                <a:cs typeface="Times New Roman" pitchFamily="18" charset="0"/>
              </a:rPr>
              <a:t>Committee Selection</a:t>
            </a:r>
          </a:p>
        </p:txBody>
      </p:sp>
      <p:sp>
        <p:nvSpPr>
          <p:cNvPr id="5" name="Rectangle 3"/>
          <p:cNvSpPr txBox="1">
            <a:spLocks noChangeArrowheads="1"/>
          </p:cNvSpPr>
          <p:nvPr/>
        </p:nvSpPr>
        <p:spPr>
          <a:xfrm>
            <a:off x="76200" y="1066800"/>
            <a:ext cx="9144000" cy="3276600"/>
          </a:xfrm>
          <a:prstGeom prst="rect">
            <a:avLst/>
          </a:prstGeom>
        </p:spPr>
        <p:txBody>
          <a:bodyPr vert="horz">
            <a:no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In a club there are 7 women and 5 men. A committee of 3 women and 2 men is to be chosen. How many different possibilities are there?</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effectLst/>
                <a:uLnTx/>
                <a:uFillTx/>
                <a:latin typeface="Times New Roman" pitchFamily="18" charset="0"/>
                <a:cs typeface="Times New Roman" pitchFamily="18" charset="0"/>
              </a:rPr>
              <a:t>There are not separate roles listed for each committee member, so order does not matter.  We will use combinations.</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effectLst/>
                <a:uLnTx/>
                <a:uFillTx/>
                <a:latin typeface="Times New Roman" pitchFamily="18" charset="0"/>
                <a:cs typeface="Times New Roman" pitchFamily="18" charset="0"/>
              </a:rPr>
              <a:t>There are 35·10=350 different possibilities.</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p:txBody>
      </p:sp>
      <p:graphicFrame>
        <p:nvGraphicFramePr>
          <p:cNvPr id="6" name="Object 4"/>
          <p:cNvGraphicFramePr>
            <a:graphicFrameLocks noChangeAspect="1"/>
          </p:cNvGraphicFramePr>
          <p:nvPr/>
        </p:nvGraphicFramePr>
        <p:xfrm>
          <a:off x="984250" y="4510087"/>
          <a:ext cx="6788150" cy="900113"/>
        </p:xfrm>
        <a:graphic>
          <a:graphicData uri="http://schemas.openxmlformats.org/presentationml/2006/ole">
            <p:oleObj spid="_x0000_s15362" name="Equation" r:id="rId3" imgW="2984400" imgH="393480" progId="">
              <p:embed/>
            </p:oleObj>
          </a:graphicData>
        </a:graphic>
      </p:graphicFrame>
      <p:sp>
        <p:nvSpPr>
          <p:cNvPr id="7" name="Rectangle 6"/>
          <p:cNvSpPr/>
          <p:nvPr/>
        </p:nvSpPr>
        <p:spPr>
          <a:xfrm>
            <a:off x="152400" y="2829580"/>
            <a:ext cx="1600200" cy="523220"/>
          </a:xfrm>
          <a:prstGeom prst="rect">
            <a:avLst/>
          </a:prstGeom>
        </p:spPr>
        <p:txBody>
          <a:bodyPr wrap="square">
            <a:spAutoFit/>
          </a:bodyPr>
          <a:lstStyle/>
          <a:p>
            <a:r>
              <a:rPr lang="en-US" sz="2800" dirty="0" smtClean="0">
                <a:solidFill>
                  <a:srgbClr val="00B050"/>
                </a:solidFill>
                <a:latin typeface="Times New Roman" pitchFamily="18" charset="0"/>
                <a:cs typeface="Times New Roman" pitchFamily="18" charset="0"/>
              </a:rPr>
              <a:t>Solution :</a:t>
            </a:r>
            <a:endParaRPr lang="en-US" sz="2800" dirty="0"/>
          </a:p>
        </p:txBody>
      </p:sp>
      <p:sp>
        <p:nvSpPr>
          <p:cNvPr id="9" name="Rectangle 8"/>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66800" y="304800"/>
            <a:ext cx="6477000" cy="685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smtClean="0">
              <a:solidFill>
                <a:srgbClr val="FF0000"/>
              </a:solidFill>
              <a:latin typeface="Times New Roman" pitchFamily="18" charset="0"/>
              <a:cs typeface="Times New Roman" pitchFamily="18" charset="0"/>
            </a:endParaRPr>
          </a:p>
          <a:p>
            <a:pPr algn="ctr"/>
            <a:endParaRPr lang="en-US" sz="2400" dirty="0" smtClean="0">
              <a:solidFill>
                <a:srgbClr val="FF0000"/>
              </a:solidFill>
              <a:latin typeface="Times New Roman" pitchFamily="18" charset="0"/>
              <a:cs typeface="Times New Roman" pitchFamily="18" charset="0"/>
            </a:endParaRPr>
          </a:p>
          <a:p>
            <a:pPr algn="ctr"/>
            <a:r>
              <a:rPr lang="en-US" sz="3600" dirty="0" smtClean="0">
                <a:solidFill>
                  <a:srgbClr val="FF0000"/>
                </a:solidFill>
                <a:latin typeface="Times New Roman" pitchFamily="18" charset="0"/>
                <a:cs typeface="Times New Roman" pitchFamily="18" charset="0"/>
              </a:rPr>
              <a:t>Summary of Counting Rules </a:t>
            </a:r>
          </a:p>
          <a:p>
            <a:pPr algn="ctr"/>
            <a:endParaRPr lang="en-US" sz="2400" dirty="0" smtClean="0">
              <a:solidFill>
                <a:srgbClr val="FF0000"/>
              </a:solidFill>
              <a:latin typeface="Times New Roman" pitchFamily="18" charset="0"/>
              <a:cs typeface="Times New Roman" pitchFamily="18" charset="0"/>
            </a:endParaRPr>
          </a:p>
          <a:p>
            <a:pPr algn="ctr"/>
            <a:endParaRPr lang="en-US" sz="2400" dirty="0">
              <a:solidFill>
                <a:srgbClr val="FF0000"/>
              </a:solidFill>
              <a:latin typeface="Times New Roman" pitchFamily="18" charset="0"/>
              <a:cs typeface="Times New Roman" pitchFamily="18" charset="0"/>
            </a:endParaRPr>
          </a:p>
        </p:txBody>
      </p:sp>
      <p:sp>
        <p:nvSpPr>
          <p:cNvPr id="5" name="Title 2"/>
          <p:cNvSpPr txBox="1">
            <a:spLocks/>
          </p:cNvSpPr>
          <p:nvPr/>
        </p:nvSpPr>
        <p:spPr>
          <a:xfrm>
            <a:off x="304800" y="1371600"/>
            <a:ext cx="6324600" cy="1143000"/>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
                <a:srgbClr val="00B0F0"/>
              </a:buClr>
              <a:buSzPct val="104000"/>
              <a:buFont typeface="Wingdings" pitchFamily="2" charset="2"/>
              <a:buChar char="q"/>
              <a:tabLst/>
              <a:defRPr/>
            </a:pPr>
            <a:r>
              <a:rPr kumimoji="0" lang="en-US" sz="3600" i="0" strike="noStrike" kern="1200" cap="none" spc="0" normalizeH="0" baseline="0" noProof="0" dirty="0" smtClean="0">
                <a:ln>
                  <a:noFill/>
                </a:ln>
                <a:effectLst/>
                <a:uLnTx/>
                <a:uFillTx/>
                <a:latin typeface="Times New Roman" pitchFamily="18" charset="0"/>
                <a:ea typeface="+mj-ea"/>
                <a:cs typeface="Times New Roman" pitchFamily="18" charset="0"/>
              </a:rPr>
              <a:t>Have a look to page no. 232</a:t>
            </a:r>
            <a:endParaRPr kumimoji="0" lang="en-US" sz="3600" i="0" strike="noStrike" kern="1200" cap="none" spc="0" normalizeH="0" baseline="0" noProof="0" dirty="0">
              <a:ln>
                <a:noFill/>
              </a:ln>
              <a:effectLst/>
              <a:uLnTx/>
              <a:uFillTx/>
              <a:latin typeface="Times New Roman" pitchFamily="18" charset="0"/>
              <a:ea typeface="+mj-ea"/>
              <a:cs typeface="Times New Roman" pitchFamily="18" charset="0"/>
            </a:endParaRPr>
          </a:p>
        </p:txBody>
      </p:sp>
      <p:sp>
        <p:nvSpPr>
          <p:cNvPr id="7" name="Rectangle 6"/>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28600" y="381000"/>
            <a:ext cx="8305800" cy="685800"/>
          </a:xfrm>
          <a:prstGeom prst="rect">
            <a:avLst/>
          </a:prstGeom>
        </p:spPr>
        <p:txBody>
          <a:bodyPr vert="horz">
            <a:normAutofit lnSpcReduction="10000"/>
          </a:bodyPr>
          <a:lstStyle/>
          <a:p>
            <a:pPr marL="274320" marR="0" lvl="0" indent="-274320" algn="ctr" defTabSz="914400" rtl="0" eaLnBrk="1" fontAlgn="auto" latinLnBrk="0" hangingPunct="1">
              <a:lnSpc>
                <a:spcPct val="100000"/>
              </a:lnSpc>
              <a:spcBef>
                <a:spcPts val="600"/>
              </a:spcBef>
              <a:spcAft>
                <a:spcPts val="0"/>
              </a:spcAft>
              <a:buClr>
                <a:schemeClr val="accent1"/>
              </a:buClr>
              <a:buSzPct val="76000"/>
              <a:tabLst/>
              <a:defRPr/>
            </a:pPr>
            <a:r>
              <a:rPr kumimoji="0" lang="en-US" sz="40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Probability and Counting Rules </a:t>
            </a:r>
          </a:p>
        </p:txBody>
      </p:sp>
      <p:sp>
        <p:nvSpPr>
          <p:cNvPr id="5" name="Rectangle 2"/>
          <p:cNvSpPr>
            <a:spLocks noGrp="1" noChangeArrowheads="1"/>
          </p:cNvSpPr>
          <p:nvPr>
            <p:ph type="title"/>
          </p:nvPr>
        </p:nvSpPr>
        <p:spPr>
          <a:xfrm>
            <a:off x="0" y="1066800"/>
            <a:ext cx="8229600" cy="685800"/>
          </a:xfrm>
        </p:spPr>
        <p:txBody>
          <a:bodyPr>
            <a:normAutofit/>
          </a:bodyPr>
          <a:lstStyle/>
          <a:p>
            <a:pPr eaLnBrk="1" hangingPunct="1"/>
            <a:r>
              <a:rPr lang="en-US" sz="3200" dirty="0" smtClean="0">
                <a:solidFill>
                  <a:srgbClr val="00B050"/>
                </a:solidFill>
                <a:effectLst/>
                <a:latin typeface="Times New Roman" pitchFamily="18" charset="0"/>
                <a:cs typeface="Times New Roman" pitchFamily="18" charset="0"/>
              </a:rPr>
              <a:t>Example 4-51:</a:t>
            </a:r>
            <a:r>
              <a:rPr lang="en-US" sz="3200" dirty="0" smtClean="0">
                <a:effectLst/>
                <a:latin typeface="Times New Roman" pitchFamily="18" charset="0"/>
                <a:cs typeface="Times New Roman" pitchFamily="18" charset="0"/>
              </a:rPr>
              <a:t> </a:t>
            </a:r>
            <a:r>
              <a:rPr lang="en-US" sz="2800" b="0" dirty="0" smtClean="0">
                <a:solidFill>
                  <a:srgbClr val="7030A0"/>
                </a:solidFill>
                <a:effectLst/>
                <a:latin typeface="Times New Roman" pitchFamily="18" charset="0"/>
                <a:cs typeface="Times New Roman" pitchFamily="18" charset="0"/>
              </a:rPr>
              <a:t>Defective Transistors</a:t>
            </a:r>
          </a:p>
        </p:txBody>
      </p:sp>
      <p:sp>
        <p:nvSpPr>
          <p:cNvPr id="6" name="Rectangle 3"/>
          <p:cNvSpPr txBox="1">
            <a:spLocks noChangeArrowheads="1"/>
          </p:cNvSpPr>
          <p:nvPr/>
        </p:nvSpPr>
        <p:spPr>
          <a:xfrm>
            <a:off x="76200" y="1676400"/>
            <a:ext cx="8915400" cy="4876800"/>
          </a:xfrm>
          <a:prstGeom prst="rect">
            <a:avLst/>
          </a:prstGeom>
        </p:spPr>
        <p:txBody>
          <a:bodyPr vert="horz">
            <a:no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A box contains 24 transistors ,4 of which are defective. If 4 are sold at random ,find</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the following probabilities.</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800" dirty="0" smtClean="0">
                <a:solidFill>
                  <a:srgbClr val="FF0000"/>
                </a:solidFill>
                <a:latin typeface="Times New Roman" pitchFamily="18" charset="0"/>
                <a:cs typeface="Times New Roman" pitchFamily="18" charset="0"/>
              </a:rPr>
              <a:t>a. Exactly 2 are defective.</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lang="en-US" sz="2800" dirty="0" smtClean="0">
              <a:solidFill>
                <a:srgbClr val="FF0000"/>
              </a:solidFill>
              <a:latin typeface="Times New Roman" pitchFamily="18" charset="0"/>
              <a:cs typeface="Times New Roman" pitchFamily="18" charset="0"/>
            </a:endParaRPr>
          </a:p>
          <a:p>
            <a:pPr>
              <a:spcBef>
                <a:spcPts val="400"/>
              </a:spcBef>
              <a:buClr>
                <a:schemeClr val="accent1"/>
              </a:buClr>
              <a:buSzPct val="68000"/>
              <a:defRPr/>
            </a:pPr>
            <a:endParaRPr lang="en-US" sz="2800" dirty="0" smtClean="0">
              <a:solidFill>
                <a:srgbClr val="FF0000"/>
              </a:solidFill>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sp>
        <p:nvSpPr>
          <p:cNvPr id="7" name="Rectangle 6"/>
          <p:cNvSpPr/>
          <p:nvPr/>
        </p:nvSpPr>
        <p:spPr>
          <a:xfrm>
            <a:off x="76200" y="26771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pic>
        <p:nvPicPr>
          <p:cNvPr id="8"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6200" y="5238750"/>
            <a:ext cx="8488635" cy="1162050"/>
          </a:xfrm>
          <a:prstGeom prst="rect">
            <a:avLst/>
          </a:prstGeom>
          <a:noFill/>
        </p:spPr>
      </p:pic>
      <p:sp>
        <p:nvSpPr>
          <p:cNvPr id="11" name="Rectangle 10"/>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grpSp>
        <p:nvGrpSpPr>
          <p:cNvPr id="37" name="Group 36"/>
          <p:cNvGrpSpPr/>
          <p:nvPr/>
        </p:nvGrpSpPr>
        <p:grpSpPr>
          <a:xfrm>
            <a:off x="2362200" y="2971800"/>
            <a:ext cx="6019800" cy="2362200"/>
            <a:chOff x="2362200" y="2971800"/>
            <a:chExt cx="6019800" cy="2362200"/>
          </a:xfrm>
        </p:grpSpPr>
        <p:grpSp>
          <p:nvGrpSpPr>
            <p:cNvPr id="25" name="Group 24"/>
            <p:cNvGrpSpPr/>
            <p:nvPr/>
          </p:nvGrpSpPr>
          <p:grpSpPr>
            <a:xfrm>
              <a:off x="3962400" y="3352800"/>
              <a:ext cx="3429000" cy="1143794"/>
              <a:chOff x="3199606" y="3810000"/>
              <a:chExt cx="2820194" cy="1143794"/>
            </a:xfrm>
          </p:grpSpPr>
          <p:cxnSp>
            <p:nvCxnSpPr>
              <p:cNvPr id="13" name="Straight Connector 12"/>
              <p:cNvCxnSpPr/>
              <p:nvPr/>
            </p:nvCxnSpPr>
            <p:spPr>
              <a:xfrm>
                <a:off x="3200400" y="4951412"/>
                <a:ext cx="28194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flipH="1" flipV="1">
                <a:off x="2628900" y="4381500"/>
                <a:ext cx="1143000" cy="1588"/>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flipH="1" flipV="1">
                <a:off x="5447506" y="4380706"/>
                <a:ext cx="1143000" cy="1588"/>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0800000" flipV="1">
                <a:off x="3429000" y="3810000"/>
                <a:ext cx="1676400" cy="990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9" name="Group 28"/>
            <p:cNvGrpSpPr/>
            <p:nvPr/>
          </p:nvGrpSpPr>
          <p:grpSpPr>
            <a:xfrm>
              <a:off x="7620000" y="2971800"/>
              <a:ext cx="762000" cy="2362200"/>
              <a:chOff x="7620000" y="3124200"/>
              <a:chExt cx="762000" cy="1828800"/>
            </a:xfrm>
          </p:grpSpPr>
          <p:sp>
            <p:nvSpPr>
              <p:cNvPr id="24" name="Rectangle 23"/>
              <p:cNvSpPr/>
              <p:nvPr/>
            </p:nvSpPr>
            <p:spPr>
              <a:xfrm>
                <a:off x="7620000" y="3124200"/>
                <a:ext cx="762000"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24</a:t>
                </a:r>
                <a:endParaRPr lang="en-US" sz="3600" dirty="0">
                  <a:solidFill>
                    <a:schemeClr val="tx1"/>
                  </a:solidFill>
                  <a:latin typeface="Times New Roman" pitchFamily="18" charset="0"/>
                  <a:cs typeface="Times New Roman" pitchFamily="18" charset="0"/>
                </a:endParaRPr>
              </a:p>
            </p:txBody>
          </p:sp>
          <p:cxnSp>
            <p:nvCxnSpPr>
              <p:cNvPr id="27" name="Straight Arrow Connector 26"/>
              <p:cNvCxnSpPr/>
              <p:nvPr/>
            </p:nvCxnSpPr>
            <p:spPr>
              <a:xfrm rot="5400000">
                <a:off x="7773194" y="4037806"/>
                <a:ext cx="4572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7620000" y="4267200"/>
                <a:ext cx="762000"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4</a:t>
                </a:r>
                <a:endParaRPr lang="en-US" sz="3600" dirty="0">
                  <a:solidFill>
                    <a:schemeClr val="tx1"/>
                  </a:solidFill>
                  <a:latin typeface="Times New Roman" pitchFamily="18" charset="0"/>
                  <a:cs typeface="Times New Roman" pitchFamily="18" charset="0"/>
                </a:endParaRPr>
              </a:p>
            </p:txBody>
          </p:sp>
        </p:grpSp>
        <p:sp>
          <p:nvSpPr>
            <p:cNvPr id="30" name="Rectangle 29"/>
            <p:cNvSpPr/>
            <p:nvPr/>
          </p:nvSpPr>
          <p:spPr>
            <a:xfrm>
              <a:off x="4038600" y="3124200"/>
              <a:ext cx="1067594"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Def</a:t>
              </a:r>
            </a:p>
            <a:p>
              <a:pPr algn="ctr"/>
              <a:r>
                <a:rPr lang="en-US" sz="3600" dirty="0" smtClean="0">
                  <a:solidFill>
                    <a:schemeClr val="tx1"/>
                  </a:solidFill>
                  <a:latin typeface="Times New Roman" pitchFamily="18" charset="0"/>
                  <a:cs typeface="Times New Roman" pitchFamily="18" charset="0"/>
                </a:rPr>
                <a:t>4</a:t>
              </a:r>
            </a:p>
          </p:txBody>
        </p:sp>
        <p:sp>
          <p:nvSpPr>
            <p:cNvPr id="31" name="Rectangle 30"/>
            <p:cNvSpPr/>
            <p:nvPr/>
          </p:nvSpPr>
          <p:spPr>
            <a:xfrm>
              <a:off x="6095206" y="3352800"/>
              <a:ext cx="1524794"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Non def</a:t>
              </a:r>
            </a:p>
            <a:p>
              <a:pPr algn="ctr"/>
              <a:r>
                <a:rPr lang="en-US" sz="3600" dirty="0" smtClean="0">
                  <a:solidFill>
                    <a:schemeClr val="tx1"/>
                  </a:solidFill>
                  <a:latin typeface="Times New Roman" pitchFamily="18" charset="0"/>
                  <a:cs typeface="Times New Roman" pitchFamily="18" charset="0"/>
                </a:rPr>
                <a:t>20</a:t>
              </a:r>
              <a:endParaRPr lang="en-US" sz="3600" dirty="0">
                <a:solidFill>
                  <a:schemeClr val="tx1"/>
                </a:solidFill>
                <a:latin typeface="Times New Roman" pitchFamily="18" charset="0"/>
                <a:cs typeface="Times New Roman" pitchFamily="18" charset="0"/>
              </a:endParaRPr>
            </a:p>
          </p:txBody>
        </p:sp>
        <p:cxnSp>
          <p:nvCxnSpPr>
            <p:cNvPr id="33" name="Straight Arrow Connector 32"/>
            <p:cNvCxnSpPr/>
            <p:nvPr/>
          </p:nvCxnSpPr>
          <p:spPr>
            <a:xfrm rot="10800000" flipV="1">
              <a:off x="3124200" y="3733800"/>
              <a:ext cx="1066800" cy="5334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2362200" y="4191000"/>
              <a:ext cx="762000"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2</a:t>
              </a:r>
              <a:endParaRPr lang="en-US" sz="3600" dirty="0">
                <a:solidFill>
                  <a:schemeClr val="tx1"/>
                </a:solidFill>
                <a:latin typeface="Times New Roman" pitchFamily="18" charset="0"/>
                <a:cs typeface="Times New Roman" pitchFamily="18" charset="0"/>
              </a:endParaRPr>
            </a:p>
          </p:txBody>
        </p:sp>
        <p:sp>
          <p:nvSpPr>
            <p:cNvPr id="35" name="Rectangle 34"/>
            <p:cNvSpPr/>
            <p:nvPr/>
          </p:nvSpPr>
          <p:spPr>
            <a:xfrm>
              <a:off x="4495800" y="4648200"/>
              <a:ext cx="762000"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2</a:t>
              </a:r>
              <a:endParaRPr lang="en-US" sz="3600" dirty="0">
                <a:solidFill>
                  <a:schemeClr val="tx1"/>
                </a:solidFill>
                <a:latin typeface="Times New Roman" pitchFamily="18" charset="0"/>
                <a:cs typeface="Times New Roman" pitchFamily="18" charset="0"/>
              </a:endParaRPr>
            </a:p>
          </p:txBody>
        </p:sp>
        <p:cxnSp>
          <p:nvCxnSpPr>
            <p:cNvPr id="36" name="Straight Arrow Connector 35"/>
            <p:cNvCxnSpPr/>
            <p:nvPr/>
          </p:nvCxnSpPr>
          <p:spPr>
            <a:xfrm rot="10800000" flipV="1">
              <a:off x="5105400" y="4267200"/>
              <a:ext cx="1066800" cy="5334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1219200"/>
            <a:ext cx="3469219" cy="584775"/>
          </a:xfrm>
          <a:prstGeom prst="rect">
            <a:avLst/>
          </a:prstGeom>
        </p:spPr>
        <p:txBody>
          <a:bodyPr wrap="none">
            <a:spAutoFit/>
          </a:bodyPr>
          <a:lstStyle/>
          <a:p>
            <a:r>
              <a:rPr lang="en-US" sz="3200" dirty="0" smtClean="0">
                <a:solidFill>
                  <a:srgbClr val="FF0000"/>
                </a:solidFill>
                <a:latin typeface="Times New Roman" pitchFamily="18" charset="0"/>
                <a:cs typeface="Times New Roman" pitchFamily="18" charset="0"/>
              </a:rPr>
              <a:t>b. None is defective</a:t>
            </a:r>
            <a:endParaRPr lang="en-US" sz="3200" dirty="0"/>
          </a:p>
        </p:txBody>
      </p:sp>
      <p:pic>
        <p:nvPicPr>
          <p:cNvPr id="5" name="Picture 4"/>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85800" y="4724400"/>
            <a:ext cx="7391400" cy="1219199"/>
          </a:xfrm>
          <a:prstGeom prst="rect">
            <a:avLst/>
          </a:prstGeom>
          <a:noFill/>
        </p:spPr>
      </p:pic>
      <p:grpSp>
        <p:nvGrpSpPr>
          <p:cNvPr id="6" name="Group 5"/>
          <p:cNvGrpSpPr/>
          <p:nvPr/>
        </p:nvGrpSpPr>
        <p:grpSpPr>
          <a:xfrm>
            <a:off x="990600" y="2209800"/>
            <a:ext cx="6019800" cy="2362200"/>
            <a:chOff x="2362200" y="2971800"/>
            <a:chExt cx="6019800" cy="2362200"/>
          </a:xfrm>
        </p:grpSpPr>
        <p:grpSp>
          <p:nvGrpSpPr>
            <p:cNvPr id="7" name="Group 24"/>
            <p:cNvGrpSpPr/>
            <p:nvPr/>
          </p:nvGrpSpPr>
          <p:grpSpPr>
            <a:xfrm>
              <a:off x="3962400" y="3352800"/>
              <a:ext cx="3429000" cy="1143794"/>
              <a:chOff x="3199606" y="3810000"/>
              <a:chExt cx="2820194" cy="1143794"/>
            </a:xfrm>
          </p:grpSpPr>
          <p:cxnSp>
            <p:nvCxnSpPr>
              <p:cNvPr id="18" name="Straight Connector 17"/>
              <p:cNvCxnSpPr/>
              <p:nvPr/>
            </p:nvCxnSpPr>
            <p:spPr>
              <a:xfrm>
                <a:off x="3200400" y="4951412"/>
                <a:ext cx="28194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flipH="1" flipV="1">
                <a:off x="2628900" y="4381500"/>
                <a:ext cx="1143000" cy="1588"/>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flipH="1" flipV="1">
                <a:off x="5447506" y="4380706"/>
                <a:ext cx="1143000" cy="1588"/>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10800000" flipV="1">
                <a:off x="3429000" y="3810000"/>
                <a:ext cx="1676400" cy="990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28"/>
            <p:cNvGrpSpPr/>
            <p:nvPr/>
          </p:nvGrpSpPr>
          <p:grpSpPr>
            <a:xfrm>
              <a:off x="7620000" y="2971800"/>
              <a:ext cx="762000" cy="2362200"/>
              <a:chOff x="7620000" y="3124200"/>
              <a:chExt cx="762000" cy="1828800"/>
            </a:xfrm>
          </p:grpSpPr>
          <p:sp>
            <p:nvSpPr>
              <p:cNvPr id="15" name="Rectangle 14"/>
              <p:cNvSpPr/>
              <p:nvPr/>
            </p:nvSpPr>
            <p:spPr>
              <a:xfrm>
                <a:off x="7620000" y="3124200"/>
                <a:ext cx="762000"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24</a:t>
                </a:r>
                <a:endParaRPr lang="en-US" sz="3600" dirty="0">
                  <a:solidFill>
                    <a:schemeClr val="tx1"/>
                  </a:solidFill>
                  <a:latin typeface="Times New Roman" pitchFamily="18" charset="0"/>
                  <a:cs typeface="Times New Roman" pitchFamily="18" charset="0"/>
                </a:endParaRPr>
              </a:p>
            </p:txBody>
          </p:sp>
          <p:cxnSp>
            <p:nvCxnSpPr>
              <p:cNvPr id="16" name="Straight Arrow Connector 15"/>
              <p:cNvCxnSpPr/>
              <p:nvPr/>
            </p:nvCxnSpPr>
            <p:spPr>
              <a:xfrm rot="5400000">
                <a:off x="7773194" y="4037806"/>
                <a:ext cx="4572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7620000" y="4267200"/>
                <a:ext cx="762000"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4</a:t>
                </a:r>
                <a:endParaRPr lang="en-US" sz="3600" dirty="0">
                  <a:solidFill>
                    <a:schemeClr val="tx1"/>
                  </a:solidFill>
                  <a:latin typeface="Times New Roman" pitchFamily="18" charset="0"/>
                  <a:cs typeface="Times New Roman" pitchFamily="18" charset="0"/>
                </a:endParaRPr>
              </a:p>
            </p:txBody>
          </p:sp>
        </p:grpSp>
        <p:sp>
          <p:nvSpPr>
            <p:cNvPr id="9" name="Rectangle 8"/>
            <p:cNvSpPr/>
            <p:nvPr/>
          </p:nvSpPr>
          <p:spPr>
            <a:xfrm>
              <a:off x="4038600" y="3124200"/>
              <a:ext cx="1067594"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Def</a:t>
              </a:r>
            </a:p>
            <a:p>
              <a:pPr algn="ctr"/>
              <a:r>
                <a:rPr lang="en-US" sz="3600" dirty="0" smtClean="0">
                  <a:solidFill>
                    <a:schemeClr val="tx1"/>
                  </a:solidFill>
                  <a:latin typeface="Times New Roman" pitchFamily="18" charset="0"/>
                  <a:cs typeface="Times New Roman" pitchFamily="18" charset="0"/>
                </a:rPr>
                <a:t>4</a:t>
              </a:r>
            </a:p>
          </p:txBody>
        </p:sp>
        <p:sp>
          <p:nvSpPr>
            <p:cNvPr id="10" name="Rectangle 9"/>
            <p:cNvSpPr/>
            <p:nvPr/>
          </p:nvSpPr>
          <p:spPr>
            <a:xfrm>
              <a:off x="6095206" y="3352800"/>
              <a:ext cx="1524794"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Non def</a:t>
              </a:r>
            </a:p>
            <a:p>
              <a:pPr algn="ctr"/>
              <a:r>
                <a:rPr lang="en-US" sz="3600" dirty="0" smtClean="0">
                  <a:solidFill>
                    <a:schemeClr val="tx1"/>
                  </a:solidFill>
                  <a:latin typeface="Times New Roman" pitchFamily="18" charset="0"/>
                  <a:cs typeface="Times New Roman" pitchFamily="18" charset="0"/>
                </a:rPr>
                <a:t>20</a:t>
              </a:r>
              <a:endParaRPr lang="en-US" sz="3600" dirty="0">
                <a:solidFill>
                  <a:schemeClr val="tx1"/>
                </a:solidFill>
                <a:latin typeface="Times New Roman" pitchFamily="18" charset="0"/>
                <a:cs typeface="Times New Roman" pitchFamily="18" charset="0"/>
              </a:endParaRPr>
            </a:p>
          </p:txBody>
        </p:sp>
        <p:cxnSp>
          <p:nvCxnSpPr>
            <p:cNvPr id="11" name="Straight Arrow Connector 10"/>
            <p:cNvCxnSpPr/>
            <p:nvPr/>
          </p:nvCxnSpPr>
          <p:spPr>
            <a:xfrm rot="10800000" flipV="1">
              <a:off x="3124200" y="3733800"/>
              <a:ext cx="1066800" cy="5334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362200" y="4191000"/>
              <a:ext cx="762000"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0</a:t>
              </a:r>
              <a:endParaRPr lang="en-US" sz="3600" dirty="0">
                <a:solidFill>
                  <a:schemeClr val="tx1"/>
                </a:solidFill>
                <a:latin typeface="Times New Roman" pitchFamily="18" charset="0"/>
                <a:cs typeface="Times New Roman" pitchFamily="18" charset="0"/>
              </a:endParaRPr>
            </a:p>
          </p:txBody>
        </p:sp>
        <p:sp>
          <p:nvSpPr>
            <p:cNvPr id="13" name="Rectangle 12"/>
            <p:cNvSpPr/>
            <p:nvPr/>
          </p:nvSpPr>
          <p:spPr>
            <a:xfrm>
              <a:off x="4495800" y="4648200"/>
              <a:ext cx="762000"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4</a:t>
              </a:r>
              <a:endParaRPr lang="en-US" sz="3600" dirty="0">
                <a:solidFill>
                  <a:schemeClr val="tx1"/>
                </a:solidFill>
                <a:latin typeface="Times New Roman" pitchFamily="18" charset="0"/>
                <a:cs typeface="Times New Roman" pitchFamily="18" charset="0"/>
              </a:endParaRPr>
            </a:p>
          </p:txBody>
        </p:sp>
        <p:cxnSp>
          <p:nvCxnSpPr>
            <p:cNvPr id="14" name="Straight Arrow Connector 13"/>
            <p:cNvCxnSpPr/>
            <p:nvPr/>
          </p:nvCxnSpPr>
          <p:spPr>
            <a:xfrm rot="10800000" flipV="1">
              <a:off x="5105400" y="4267200"/>
              <a:ext cx="1066800" cy="5334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871" y="238780"/>
            <a:ext cx="2981329" cy="523220"/>
          </a:xfrm>
          <a:prstGeom prst="rect">
            <a:avLst/>
          </a:prstGeom>
        </p:spPr>
        <p:txBody>
          <a:bodyPr wrap="none">
            <a:spAutoFit/>
          </a:bodyPr>
          <a:lstStyle/>
          <a:p>
            <a:r>
              <a:rPr lang="en-US" sz="2800" dirty="0" smtClean="0">
                <a:solidFill>
                  <a:srgbClr val="FF0000"/>
                </a:solidFill>
                <a:latin typeface="Times New Roman" pitchFamily="18" charset="0"/>
                <a:cs typeface="Times New Roman" pitchFamily="18" charset="0"/>
              </a:rPr>
              <a:t>c. All are defective.</a:t>
            </a:r>
            <a:endParaRPr lang="en-US" sz="2800" dirty="0"/>
          </a:p>
        </p:txBody>
      </p:sp>
      <p:pic>
        <p:nvPicPr>
          <p:cNvPr id="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6200" y="2286000"/>
            <a:ext cx="5867400" cy="990600"/>
          </a:xfrm>
          <a:prstGeom prst="rect">
            <a:avLst/>
          </a:prstGeom>
          <a:noFill/>
        </p:spPr>
      </p:pic>
      <p:sp>
        <p:nvSpPr>
          <p:cNvPr id="6" name="Rectangle 5"/>
          <p:cNvSpPr/>
          <p:nvPr/>
        </p:nvSpPr>
        <p:spPr>
          <a:xfrm>
            <a:off x="76200" y="3896380"/>
            <a:ext cx="3718710" cy="523220"/>
          </a:xfrm>
          <a:prstGeom prst="rect">
            <a:avLst/>
          </a:prstGeom>
        </p:spPr>
        <p:txBody>
          <a:bodyPr wrap="none">
            <a:spAutoFit/>
          </a:bodyPr>
          <a:lstStyle/>
          <a:p>
            <a:r>
              <a:rPr lang="en-US" sz="2800" dirty="0" smtClean="0">
                <a:solidFill>
                  <a:srgbClr val="FF0000"/>
                </a:solidFill>
                <a:latin typeface="Times New Roman" pitchFamily="18" charset="0"/>
                <a:cs typeface="Times New Roman" pitchFamily="18" charset="0"/>
              </a:rPr>
              <a:t>d. At least 1 is defective.</a:t>
            </a:r>
            <a:endParaRPr lang="en-US" sz="2800" dirty="0"/>
          </a:p>
        </p:txBody>
      </p:sp>
      <p:pic>
        <p:nvPicPr>
          <p:cNvPr id="7"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76200" y="4446568"/>
            <a:ext cx="7772400" cy="639782"/>
          </a:xfrm>
          <a:prstGeom prst="rect">
            <a:avLst/>
          </a:prstGeom>
          <a:noFill/>
        </p:spPr>
      </p:pic>
      <p:pic>
        <p:nvPicPr>
          <p:cNvPr id="8" name="Picture 3"/>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4042716" y="5162550"/>
            <a:ext cx="5025084" cy="1162050"/>
          </a:xfrm>
          <a:prstGeom prst="rect">
            <a:avLst/>
          </a:prstGeom>
          <a:noFill/>
        </p:spPr>
      </p:pic>
      <p:sp>
        <p:nvSpPr>
          <p:cNvPr id="10" name="Rectangle 9"/>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grpSp>
        <p:nvGrpSpPr>
          <p:cNvPr id="11" name="Group 10"/>
          <p:cNvGrpSpPr/>
          <p:nvPr/>
        </p:nvGrpSpPr>
        <p:grpSpPr>
          <a:xfrm>
            <a:off x="3048000" y="76200"/>
            <a:ext cx="6019800" cy="2362200"/>
            <a:chOff x="2362200" y="2971800"/>
            <a:chExt cx="6019800" cy="2362200"/>
          </a:xfrm>
        </p:grpSpPr>
        <p:grpSp>
          <p:nvGrpSpPr>
            <p:cNvPr id="12" name="Group 24"/>
            <p:cNvGrpSpPr/>
            <p:nvPr/>
          </p:nvGrpSpPr>
          <p:grpSpPr>
            <a:xfrm>
              <a:off x="3962400" y="3352800"/>
              <a:ext cx="3429000" cy="1143794"/>
              <a:chOff x="3199606" y="3810000"/>
              <a:chExt cx="2820194" cy="1143794"/>
            </a:xfrm>
          </p:grpSpPr>
          <p:cxnSp>
            <p:nvCxnSpPr>
              <p:cNvPr id="23" name="Straight Connector 22"/>
              <p:cNvCxnSpPr/>
              <p:nvPr/>
            </p:nvCxnSpPr>
            <p:spPr>
              <a:xfrm>
                <a:off x="3200400" y="4951412"/>
                <a:ext cx="28194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flipH="1" flipV="1">
                <a:off x="2628900" y="4381500"/>
                <a:ext cx="1143000" cy="1588"/>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5400000" flipH="1" flipV="1">
                <a:off x="5447506" y="4380706"/>
                <a:ext cx="1143000" cy="1588"/>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0800000" flipV="1">
                <a:off x="3429000" y="3810000"/>
                <a:ext cx="1676400" cy="990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 name="Group 28"/>
            <p:cNvGrpSpPr/>
            <p:nvPr/>
          </p:nvGrpSpPr>
          <p:grpSpPr>
            <a:xfrm>
              <a:off x="7620000" y="2971800"/>
              <a:ext cx="762000" cy="2362200"/>
              <a:chOff x="7620000" y="3124200"/>
              <a:chExt cx="762000" cy="1828800"/>
            </a:xfrm>
          </p:grpSpPr>
          <p:sp>
            <p:nvSpPr>
              <p:cNvPr id="20" name="Rectangle 19"/>
              <p:cNvSpPr/>
              <p:nvPr/>
            </p:nvSpPr>
            <p:spPr>
              <a:xfrm>
                <a:off x="7620000" y="3124200"/>
                <a:ext cx="762000"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24</a:t>
                </a:r>
                <a:endParaRPr lang="en-US" sz="3600" dirty="0">
                  <a:solidFill>
                    <a:schemeClr val="tx1"/>
                  </a:solidFill>
                  <a:latin typeface="Times New Roman" pitchFamily="18" charset="0"/>
                  <a:cs typeface="Times New Roman" pitchFamily="18" charset="0"/>
                </a:endParaRPr>
              </a:p>
            </p:txBody>
          </p:sp>
          <p:cxnSp>
            <p:nvCxnSpPr>
              <p:cNvPr id="21" name="Straight Arrow Connector 20"/>
              <p:cNvCxnSpPr/>
              <p:nvPr/>
            </p:nvCxnSpPr>
            <p:spPr>
              <a:xfrm rot="5400000">
                <a:off x="7773194" y="4037806"/>
                <a:ext cx="4572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7620000" y="4267200"/>
                <a:ext cx="762000"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4</a:t>
                </a:r>
                <a:endParaRPr lang="en-US" sz="3600" dirty="0">
                  <a:solidFill>
                    <a:schemeClr val="tx1"/>
                  </a:solidFill>
                  <a:latin typeface="Times New Roman" pitchFamily="18" charset="0"/>
                  <a:cs typeface="Times New Roman" pitchFamily="18" charset="0"/>
                </a:endParaRPr>
              </a:p>
            </p:txBody>
          </p:sp>
        </p:grpSp>
        <p:sp>
          <p:nvSpPr>
            <p:cNvPr id="14" name="Rectangle 13"/>
            <p:cNvSpPr/>
            <p:nvPr/>
          </p:nvSpPr>
          <p:spPr>
            <a:xfrm>
              <a:off x="4038600" y="3124200"/>
              <a:ext cx="1067594"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Def</a:t>
              </a:r>
            </a:p>
            <a:p>
              <a:pPr algn="ctr"/>
              <a:r>
                <a:rPr lang="en-US" sz="3600" dirty="0" smtClean="0">
                  <a:solidFill>
                    <a:schemeClr val="tx1"/>
                  </a:solidFill>
                  <a:latin typeface="Times New Roman" pitchFamily="18" charset="0"/>
                  <a:cs typeface="Times New Roman" pitchFamily="18" charset="0"/>
                </a:rPr>
                <a:t>4</a:t>
              </a:r>
            </a:p>
          </p:txBody>
        </p:sp>
        <p:sp>
          <p:nvSpPr>
            <p:cNvPr id="15" name="Rectangle 14"/>
            <p:cNvSpPr/>
            <p:nvPr/>
          </p:nvSpPr>
          <p:spPr>
            <a:xfrm>
              <a:off x="6095206" y="3352800"/>
              <a:ext cx="1524794"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Non def</a:t>
              </a:r>
            </a:p>
            <a:p>
              <a:pPr algn="ctr"/>
              <a:r>
                <a:rPr lang="en-US" sz="3600" dirty="0" smtClean="0">
                  <a:solidFill>
                    <a:schemeClr val="tx1"/>
                  </a:solidFill>
                  <a:latin typeface="Times New Roman" pitchFamily="18" charset="0"/>
                  <a:cs typeface="Times New Roman" pitchFamily="18" charset="0"/>
                </a:rPr>
                <a:t>20</a:t>
              </a:r>
              <a:endParaRPr lang="en-US" sz="3600" dirty="0">
                <a:solidFill>
                  <a:schemeClr val="tx1"/>
                </a:solidFill>
                <a:latin typeface="Times New Roman" pitchFamily="18" charset="0"/>
                <a:cs typeface="Times New Roman" pitchFamily="18" charset="0"/>
              </a:endParaRPr>
            </a:p>
          </p:txBody>
        </p:sp>
        <p:cxnSp>
          <p:nvCxnSpPr>
            <p:cNvPr id="16" name="Straight Arrow Connector 15"/>
            <p:cNvCxnSpPr/>
            <p:nvPr/>
          </p:nvCxnSpPr>
          <p:spPr>
            <a:xfrm rot="10800000" flipV="1">
              <a:off x="3124200" y="3733800"/>
              <a:ext cx="1066800" cy="5334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2362200" y="4191000"/>
              <a:ext cx="762000"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4</a:t>
              </a:r>
              <a:endParaRPr lang="en-US" sz="3600" dirty="0">
                <a:solidFill>
                  <a:schemeClr val="tx1"/>
                </a:solidFill>
                <a:latin typeface="Times New Roman" pitchFamily="18" charset="0"/>
                <a:cs typeface="Times New Roman" pitchFamily="18" charset="0"/>
              </a:endParaRPr>
            </a:p>
          </p:txBody>
        </p:sp>
        <p:sp>
          <p:nvSpPr>
            <p:cNvPr id="18" name="Rectangle 17"/>
            <p:cNvSpPr/>
            <p:nvPr/>
          </p:nvSpPr>
          <p:spPr>
            <a:xfrm>
              <a:off x="4495800" y="4648200"/>
              <a:ext cx="762000"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0</a:t>
              </a:r>
              <a:endParaRPr lang="en-US" sz="3600" dirty="0">
                <a:solidFill>
                  <a:schemeClr val="tx1"/>
                </a:solidFill>
                <a:latin typeface="Times New Roman" pitchFamily="18" charset="0"/>
                <a:cs typeface="Times New Roman" pitchFamily="18" charset="0"/>
              </a:endParaRPr>
            </a:p>
          </p:txBody>
        </p:sp>
        <p:cxnSp>
          <p:nvCxnSpPr>
            <p:cNvPr id="19" name="Straight Arrow Connector 18"/>
            <p:cNvCxnSpPr/>
            <p:nvPr/>
          </p:nvCxnSpPr>
          <p:spPr>
            <a:xfrm rot="10800000" flipV="1">
              <a:off x="5105400" y="4267200"/>
              <a:ext cx="1066800" cy="5334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698718"/>
            <a:ext cx="9296400" cy="1815882"/>
          </a:xfrm>
          <a:prstGeom prst="rect">
            <a:avLst/>
          </a:prstGeom>
        </p:spPr>
        <p:txBody>
          <a:bodyPr wrap="square">
            <a:spAutoFit/>
          </a:bodyPr>
          <a:lstStyle/>
          <a:p>
            <a:pPr marL="365760" lvl="0" indent="-256032">
              <a:spcBef>
                <a:spcPct val="50000"/>
              </a:spcBef>
              <a:buClr>
                <a:schemeClr val="accent1"/>
              </a:buClr>
              <a:buSzPct val="100000"/>
              <a:buFont typeface="Wingdings" pitchFamily="2" charset="2"/>
              <a:buChar char="q"/>
              <a:defRPr/>
            </a:pPr>
            <a:r>
              <a:rPr lang="en-US" sz="2800" dirty="0" smtClean="0">
                <a:latin typeface="Times New Roman" pitchFamily="18" charset="0"/>
                <a:cs typeface="Times New Roman" pitchFamily="18" charset="0"/>
              </a:rPr>
              <a:t>A </a:t>
            </a:r>
            <a:r>
              <a:rPr lang="en-US" sz="2800" b="1" dirty="0" smtClean="0">
                <a:solidFill>
                  <a:srgbClr val="FF0000"/>
                </a:solidFill>
                <a:latin typeface="Times New Roman" pitchFamily="18" charset="0"/>
                <a:cs typeface="Times New Roman" pitchFamily="18" charset="0"/>
              </a:rPr>
              <a:t> </a:t>
            </a:r>
            <a:r>
              <a:rPr lang="en-US" sz="2800" b="1" u="sng" dirty="0" smtClean="0">
                <a:solidFill>
                  <a:srgbClr val="FF0000"/>
                </a:solidFill>
                <a:latin typeface="Times New Roman" pitchFamily="18" charset="0"/>
                <a:cs typeface="Times New Roman" pitchFamily="18" charset="0"/>
              </a:rPr>
              <a:t>tree diagram </a:t>
            </a:r>
            <a:r>
              <a:rPr lang="en-US" sz="2800" dirty="0" smtClean="0">
                <a:latin typeface="Times New Roman" pitchFamily="18" charset="0"/>
                <a:cs typeface="Times New Roman" pitchFamily="18" charset="0"/>
              </a:rPr>
              <a:t> </a:t>
            </a:r>
            <a:r>
              <a:rPr lang="en-US" sz="2800" dirty="0">
                <a:latin typeface="Times New Roman" pitchFamily="18" charset="0"/>
                <a:cs typeface="Times New Roman" pitchFamily="18" charset="0"/>
              </a:rPr>
              <a:t>is  </a:t>
            </a:r>
            <a:r>
              <a:rPr lang="en-US" sz="2800" dirty="0" smtClean="0">
                <a:latin typeface="Times New Roman" pitchFamily="18" charset="0"/>
                <a:cs typeface="Times New Roman" pitchFamily="18" charset="0"/>
              </a:rPr>
              <a:t>a device consisting of line segments emanating from a starting point and also from the outcome point .It is used to determine all possible outcomes of a probability experiment.</a:t>
            </a:r>
            <a:endParaRPr lang="en-US" sz="2800" dirty="0">
              <a:latin typeface="Times New Roman" pitchFamily="18" charset="0"/>
              <a:cs typeface="Times New Roman" pitchFamily="18" charset="0"/>
            </a:endParaRPr>
          </a:p>
        </p:txBody>
      </p:sp>
      <p:sp>
        <p:nvSpPr>
          <p:cNvPr id="5" name="Rectangle 3"/>
          <p:cNvSpPr txBox="1">
            <a:spLocks noChangeArrowheads="1"/>
          </p:cNvSpPr>
          <p:nvPr/>
        </p:nvSpPr>
        <p:spPr>
          <a:xfrm>
            <a:off x="0" y="3733800"/>
            <a:ext cx="9144000" cy="1524000"/>
          </a:xfrm>
          <a:prstGeom prst="rect">
            <a:avLst/>
          </a:prstGeom>
        </p:spPr>
        <p:txBody>
          <a:bodyPr vert="horz">
            <a:no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Use a tree diagram to find the sample space for the gender of </a:t>
            </a:r>
            <a:r>
              <a:rPr kumimoji="0" lang="en-US" sz="3200" b="1" i="0" u="sng" strike="noStrike" kern="1200" cap="none" spc="0" normalizeH="0" baseline="0" noProof="0" dirty="0" smtClean="0">
                <a:ln>
                  <a:noFill/>
                </a:ln>
                <a:solidFill>
                  <a:srgbClr val="002060"/>
                </a:solidFill>
                <a:effectLst/>
                <a:uLnTx/>
                <a:uFillTx/>
                <a:latin typeface="Times New Roman" pitchFamily="18" charset="0"/>
                <a:cs typeface="Times New Roman" pitchFamily="18" charset="0"/>
              </a:rPr>
              <a:t>three children </a:t>
            </a: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in a family, </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as</a:t>
            </a:r>
            <a:r>
              <a:rPr kumimoji="0" lang="en-US" sz="32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in example 4-3.</a:t>
            </a:r>
            <a:endPar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p:txBody>
      </p:sp>
      <p:sp>
        <p:nvSpPr>
          <p:cNvPr id="6" name="Rectangle 2"/>
          <p:cNvSpPr>
            <a:spLocks noGrp="1" noChangeArrowheads="1"/>
          </p:cNvSpPr>
          <p:nvPr>
            <p:ph type="title"/>
          </p:nvPr>
        </p:nvSpPr>
        <p:spPr>
          <a:xfrm>
            <a:off x="2362200" y="3200400"/>
            <a:ext cx="4038600" cy="609600"/>
          </a:xfrm>
        </p:spPr>
        <p:txBody>
          <a:bodyPr>
            <a:normAutofit fontScale="90000"/>
          </a:bodyPr>
          <a:lstStyle/>
          <a:p>
            <a:pPr eaLnBrk="1" hangingPunct="1"/>
            <a:r>
              <a:rPr lang="en-US" sz="3600" b="0" dirty="0" smtClean="0">
                <a:solidFill>
                  <a:srgbClr val="FF0000"/>
                </a:solidFill>
                <a:effectLst/>
                <a:latin typeface="Times New Roman" pitchFamily="18" charset="0"/>
                <a:cs typeface="Times New Roman" pitchFamily="18" charset="0"/>
              </a:rPr>
              <a:t>Gender of Children</a:t>
            </a:r>
          </a:p>
        </p:txBody>
      </p:sp>
      <p:sp>
        <p:nvSpPr>
          <p:cNvPr id="7" name="Rectangle 6"/>
          <p:cNvSpPr/>
          <p:nvPr/>
        </p:nvSpPr>
        <p:spPr>
          <a:xfrm>
            <a:off x="0" y="3200400"/>
            <a:ext cx="2520242"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4-4:</a:t>
            </a:r>
            <a:endParaRPr lang="en-US" sz="3200" b="1" dirty="0"/>
          </a:p>
        </p:txBody>
      </p:sp>
      <p:sp>
        <p:nvSpPr>
          <p:cNvPr id="9" name="Rectangle 8"/>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0" y="0"/>
            <a:ext cx="8229600" cy="685800"/>
          </a:xfrm>
        </p:spPr>
        <p:txBody>
          <a:bodyPr>
            <a:normAutofit/>
          </a:bodyPr>
          <a:lstStyle/>
          <a:p>
            <a:pPr eaLnBrk="1" hangingPunct="1"/>
            <a:r>
              <a:rPr lang="en-US" sz="3200" dirty="0" smtClean="0">
                <a:solidFill>
                  <a:srgbClr val="00B050"/>
                </a:solidFill>
                <a:effectLst/>
                <a:latin typeface="Times New Roman" pitchFamily="18" charset="0"/>
                <a:cs typeface="Times New Roman" pitchFamily="18" charset="0"/>
              </a:rPr>
              <a:t>Example 4-52:</a:t>
            </a:r>
            <a:r>
              <a:rPr lang="en-US" sz="3200" dirty="0" smtClean="0">
                <a:effectLst/>
                <a:latin typeface="Times New Roman" pitchFamily="18" charset="0"/>
                <a:cs typeface="Times New Roman" pitchFamily="18" charset="0"/>
              </a:rPr>
              <a:t> </a:t>
            </a:r>
            <a:r>
              <a:rPr lang="en-US" sz="2800" b="0" dirty="0" smtClean="0">
                <a:solidFill>
                  <a:srgbClr val="7030A0"/>
                </a:solidFill>
                <a:effectLst/>
                <a:latin typeface="Times New Roman" pitchFamily="18" charset="0"/>
                <a:cs typeface="Times New Roman" pitchFamily="18" charset="0"/>
              </a:rPr>
              <a:t>Committee Selection</a:t>
            </a:r>
          </a:p>
        </p:txBody>
      </p:sp>
      <p:sp>
        <p:nvSpPr>
          <p:cNvPr id="5" name="Rectangle 3"/>
          <p:cNvSpPr txBox="1">
            <a:spLocks noChangeArrowheads="1"/>
          </p:cNvSpPr>
          <p:nvPr/>
        </p:nvSpPr>
        <p:spPr>
          <a:xfrm>
            <a:off x="0" y="685800"/>
            <a:ext cx="8915400" cy="4343400"/>
          </a:xfrm>
          <a:prstGeom prst="rect">
            <a:avLst/>
          </a:prstGeom>
        </p:spPr>
        <p:txBody>
          <a:bodyPr vert="horz">
            <a:no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A store has 6 TV Graphic magazines and 8 News time magazines on the counter. If two customers purchased a magazine, find the probability that </a:t>
            </a:r>
            <a:r>
              <a:rPr kumimoji="0" lang="en-US" sz="2800" b="1" u="sng"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one of each </a:t>
            </a:r>
            <a:r>
              <a:rPr kumimoji="0" lang="en-US" sz="2800" b="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magazine was purchased.</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graphicFrame>
        <p:nvGraphicFramePr>
          <p:cNvPr id="6" name="Object 4"/>
          <p:cNvGraphicFramePr>
            <a:graphicFrameLocks noChangeAspect="1"/>
          </p:cNvGraphicFramePr>
          <p:nvPr/>
        </p:nvGraphicFramePr>
        <p:xfrm>
          <a:off x="2438400" y="5202225"/>
          <a:ext cx="1598028" cy="1077034"/>
        </p:xfrm>
        <a:graphic>
          <a:graphicData uri="http://schemas.openxmlformats.org/presentationml/2006/ole">
            <p:oleObj spid="_x0000_s16386" name="Equation" r:id="rId3" imgW="558720" imgH="431640" progId="">
              <p:embed/>
            </p:oleObj>
          </a:graphicData>
        </a:graphic>
      </p:graphicFrame>
      <p:graphicFrame>
        <p:nvGraphicFramePr>
          <p:cNvPr id="7" name="Object 3"/>
          <p:cNvGraphicFramePr>
            <a:graphicFrameLocks noChangeAspect="1"/>
          </p:cNvGraphicFramePr>
          <p:nvPr/>
        </p:nvGraphicFramePr>
        <p:xfrm>
          <a:off x="3959226" y="5105400"/>
          <a:ext cx="2289175" cy="1172271"/>
        </p:xfrm>
        <a:graphic>
          <a:graphicData uri="http://schemas.openxmlformats.org/presentationml/2006/ole">
            <p:oleObj spid="_x0000_s16387" name="Equation" r:id="rId4" imgW="799920" imgH="469800" progId="">
              <p:embed/>
            </p:oleObj>
          </a:graphicData>
        </a:graphic>
      </p:graphicFrame>
      <p:sp>
        <p:nvSpPr>
          <p:cNvPr id="8" name="Rectangle 7"/>
          <p:cNvSpPr/>
          <p:nvPr/>
        </p:nvSpPr>
        <p:spPr>
          <a:xfrm>
            <a:off x="76200" y="27533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
        <p:nvSpPr>
          <p:cNvPr id="10" name="Rectangle 9"/>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grpSp>
        <p:nvGrpSpPr>
          <p:cNvPr id="11" name="Group 10"/>
          <p:cNvGrpSpPr/>
          <p:nvPr/>
        </p:nvGrpSpPr>
        <p:grpSpPr>
          <a:xfrm>
            <a:off x="2362200" y="2819400"/>
            <a:ext cx="5867400" cy="2362200"/>
            <a:chOff x="2514600" y="2971800"/>
            <a:chExt cx="5867400" cy="2362200"/>
          </a:xfrm>
        </p:grpSpPr>
        <p:grpSp>
          <p:nvGrpSpPr>
            <p:cNvPr id="12" name="Group 24"/>
            <p:cNvGrpSpPr/>
            <p:nvPr/>
          </p:nvGrpSpPr>
          <p:grpSpPr>
            <a:xfrm>
              <a:off x="3962400" y="3352800"/>
              <a:ext cx="3429000" cy="1143794"/>
              <a:chOff x="3199606" y="3810000"/>
              <a:chExt cx="2820194" cy="1143794"/>
            </a:xfrm>
          </p:grpSpPr>
          <p:cxnSp>
            <p:nvCxnSpPr>
              <p:cNvPr id="23" name="Straight Connector 22"/>
              <p:cNvCxnSpPr/>
              <p:nvPr/>
            </p:nvCxnSpPr>
            <p:spPr>
              <a:xfrm>
                <a:off x="3200400" y="4951412"/>
                <a:ext cx="28194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flipH="1" flipV="1">
                <a:off x="2628900" y="4381500"/>
                <a:ext cx="1143000" cy="1588"/>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5400000" flipH="1" flipV="1">
                <a:off x="5447506" y="4380706"/>
                <a:ext cx="1143000" cy="1588"/>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0800000" flipV="1">
                <a:off x="3450291" y="3810000"/>
                <a:ext cx="1676400" cy="990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 name="Group 28"/>
            <p:cNvGrpSpPr/>
            <p:nvPr/>
          </p:nvGrpSpPr>
          <p:grpSpPr>
            <a:xfrm>
              <a:off x="7620000" y="2971800"/>
              <a:ext cx="762000" cy="2362200"/>
              <a:chOff x="7620000" y="3124200"/>
              <a:chExt cx="762000" cy="1828800"/>
            </a:xfrm>
          </p:grpSpPr>
          <p:sp>
            <p:nvSpPr>
              <p:cNvPr id="20" name="Rectangle 19"/>
              <p:cNvSpPr/>
              <p:nvPr/>
            </p:nvSpPr>
            <p:spPr>
              <a:xfrm>
                <a:off x="7620000" y="3124200"/>
                <a:ext cx="762000"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14</a:t>
                </a:r>
                <a:endParaRPr lang="en-US" sz="3600" dirty="0">
                  <a:solidFill>
                    <a:schemeClr val="tx1"/>
                  </a:solidFill>
                  <a:latin typeface="Times New Roman" pitchFamily="18" charset="0"/>
                  <a:cs typeface="Times New Roman" pitchFamily="18" charset="0"/>
                </a:endParaRPr>
              </a:p>
            </p:txBody>
          </p:sp>
          <p:cxnSp>
            <p:nvCxnSpPr>
              <p:cNvPr id="21" name="Straight Arrow Connector 20"/>
              <p:cNvCxnSpPr/>
              <p:nvPr/>
            </p:nvCxnSpPr>
            <p:spPr>
              <a:xfrm rot="5400000">
                <a:off x="7773194" y="4037806"/>
                <a:ext cx="4572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7620000" y="4267200"/>
                <a:ext cx="762000"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2</a:t>
                </a:r>
                <a:endParaRPr lang="en-US" sz="3600" dirty="0">
                  <a:solidFill>
                    <a:schemeClr val="tx1"/>
                  </a:solidFill>
                  <a:latin typeface="Times New Roman" pitchFamily="18" charset="0"/>
                  <a:cs typeface="Times New Roman" pitchFamily="18" charset="0"/>
                </a:endParaRPr>
              </a:p>
            </p:txBody>
          </p:sp>
        </p:grpSp>
        <p:sp>
          <p:nvSpPr>
            <p:cNvPr id="14" name="Rectangle 13"/>
            <p:cNvSpPr/>
            <p:nvPr/>
          </p:nvSpPr>
          <p:spPr>
            <a:xfrm>
              <a:off x="3733800" y="3276600"/>
              <a:ext cx="1828800" cy="7620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TV . G</a:t>
              </a:r>
            </a:p>
            <a:p>
              <a:pPr algn="ctr"/>
              <a:r>
                <a:rPr lang="en-US" sz="3600" dirty="0" smtClean="0">
                  <a:solidFill>
                    <a:schemeClr val="tx1"/>
                  </a:solidFill>
                  <a:latin typeface="Times New Roman" pitchFamily="18" charset="0"/>
                  <a:cs typeface="Times New Roman" pitchFamily="18" charset="0"/>
                </a:rPr>
                <a:t>6</a:t>
              </a:r>
            </a:p>
          </p:txBody>
        </p:sp>
        <p:sp>
          <p:nvSpPr>
            <p:cNvPr id="15" name="Rectangle 14"/>
            <p:cNvSpPr/>
            <p:nvPr/>
          </p:nvSpPr>
          <p:spPr>
            <a:xfrm>
              <a:off x="6096000" y="3352800"/>
              <a:ext cx="1524794"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News time</a:t>
              </a:r>
            </a:p>
            <a:p>
              <a:pPr algn="ctr"/>
              <a:r>
                <a:rPr lang="en-US" sz="3600" dirty="0" smtClean="0">
                  <a:solidFill>
                    <a:schemeClr val="tx1"/>
                  </a:solidFill>
                  <a:latin typeface="Times New Roman" pitchFamily="18" charset="0"/>
                  <a:cs typeface="Times New Roman" pitchFamily="18" charset="0"/>
                </a:rPr>
                <a:t>8</a:t>
              </a:r>
              <a:endParaRPr lang="en-US" sz="3600" dirty="0">
                <a:solidFill>
                  <a:schemeClr val="tx1"/>
                </a:solidFill>
                <a:latin typeface="Times New Roman" pitchFamily="18" charset="0"/>
                <a:cs typeface="Times New Roman" pitchFamily="18" charset="0"/>
              </a:endParaRPr>
            </a:p>
          </p:txBody>
        </p:sp>
        <p:cxnSp>
          <p:nvCxnSpPr>
            <p:cNvPr id="16" name="Straight Arrow Connector 15"/>
            <p:cNvCxnSpPr/>
            <p:nvPr/>
          </p:nvCxnSpPr>
          <p:spPr>
            <a:xfrm rot="10800000" flipV="1">
              <a:off x="3124200" y="3733800"/>
              <a:ext cx="1066800" cy="5334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2514600" y="4038600"/>
              <a:ext cx="762000"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1</a:t>
              </a:r>
              <a:endParaRPr lang="en-US" sz="3600" dirty="0">
                <a:solidFill>
                  <a:schemeClr val="tx1"/>
                </a:solidFill>
                <a:latin typeface="Times New Roman" pitchFamily="18" charset="0"/>
                <a:cs typeface="Times New Roman" pitchFamily="18" charset="0"/>
              </a:endParaRPr>
            </a:p>
          </p:txBody>
        </p:sp>
        <p:sp>
          <p:nvSpPr>
            <p:cNvPr id="18" name="Rectangle 17"/>
            <p:cNvSpPr/>
            <p:nvPr/>
          </p:nvSpPr>
          <p:spPr>
            <a:xfrm>
              <a:off x="4800600" y="4572000"/>
              <a:ext cx="762000" cy="685800"/>
            </a:xfrm>
            <a:prstGeom prst="rect">
              <a:avLst/>
            </a:prstGeom>
            <a:noFill/>
            <a:ln w="0">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1</a:t>
              </a:r>
              <a:endParaRPr lang="en-US" sz="3600" dirty="0">
                <a:solidFill>
                  <a:schemeClr val="tx1"/>
                </a:solidFill>
                <a:latin typeface="Times New Roman" pitchFamily="18" charset="0"/>
                <a:cs typeface="Times New Roman" pitchFamily="18" charset="0"/>
              </a:endParaRPr>
            </a:p>
          </p:txBody>
        </p:sp>
        <p:cxnSp>
          <p:nvCxnSpPr>
            <p:cNvPr id="19" name="Straight Arrow Connector 18"/>
            <p:cNvCxnSpPr/>
            <p:nvPr/>
          </p:nvCxnSpPr>
          <p:spPr>
            <a:xfrm rot="10800000" flipV="1">
              <a:off x="5257800" y="4191000"/>
              <a:ext cx="1066800" cy="5334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0" y="-76200"/>
            <a:ext cx="8229600" cy="685800"/>
          </a:xfrm>
        </p:spPr>
        <p:txBody>
          <a:bodyPr>
            <a:normAutofit/>
          </a:bodyPr>
          <a:lstStyle/>
          <a:p>
            <a:pPr eaLnBrk="1" hangingPunct="1"/>
            <a:r>
              <a:rPr lang="en-US" sz="3200" dirty="0" smtClean="0">
                <a:solidFill>
                  <a:srgbClr val="00B050"/>
                </a:solidFill>
                <a:effectLst/>
                <a:latin typeface="Times New Roman" pitchFamily="18" charset="0"/>
                <a:cs typeface="Times New Roman" pitchFamily="18" charset="0"/>
              </a:rPr>
              <a:t>Example 4-53: </a:t>
            </a:r>
            <a:r>
              <a:rPr lang="en-US" sz="2800" b="0" dirty="0" smtClean="0">
                <a:solidFill>
                  <a:srgbClr val="7030A0"/>
                </a:solidFill>
                <a:effectLst/>
                <a:latin typeface="Times New Roman" pitchFamily="18" charset="0"/>
                <a:cs typeface="Times New Roman" pitchFamily="18" charset="0"/>
              </a:rPr>
              <a:t>Combination Locks</a:t>
            </a:r>
          </a:p>
        </p:txBody>
      </p:sp>
      <p:sp>
        <p:nvSpPr>
          <p:cNvPr id="5" name="Rectangle 3"/>
          <p:cNvSpPr txBox="1">
            <a:spLocks noChangeArrowheads="1"/>
          </p:cNvSpPr>
          <p:nvPr/>
        </p:nvSpPr>
        <p:spPr>
          <a:xfrm>
            <a:off x="0" y="457200"/>
            <a:ext cx="8991600" cy="4876800"/>
          </a:xfrm>
          <a:prstGeom prst="rect">
            <a:avLst/>
          </a:prstGeom>
        </p:spPr>
        <p:txBody>
          <a:bodyPr vert="horz">
            <a:no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A combination lock consists of the 26 letters of the alphabet. If a 3-letter combination is needed, find the probability that the combination will consist of the letters ABC in that order. The </a:t>
            </a:r>
            <a:r>
              <a:rPr kumimoji="0" lang="en-US" sz="2800" b="1" u="sng"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same </a:t>
            </a:r>
            <a:r>
              <a:rPr kumimoji="0" lang="en-US" sz="2800" b="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letter can be used more than once. (Note: A</a:t>
            </a:r>
            <a:r>
              <a:rPr kumimoji="0" lang="en-US" sz="2800" b="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a:t>
            </a:r>
            <a:r>
              <a:rPr kumimoji="0" lang="en-US" sz="2800" b="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combination lock is really a</a:t>
            </a:r>
            <a:r>
              <a:rPr kumimoji="0" lang="en-US" sz="2800" b="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a:t>
            </a:r>
            <a:r>
              <a:rPr kumimoji="0" lang="en-US" sz="2800" b="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permutation lock.)</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1"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1"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sp>
        <p:nvSpPr>
          <p:cNvPr id="7" name="Rectangle 6"/>
          <p:cNvSpPr/>
          <p:nvPr/>
        </p:nvSpPr>
        <p:spPr>
          <a:xfrm>
            <a:off x="381000" y="297180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grpSp>
        <p:nvGrpSpPr>
          <p:cNvPr id="13" name="Group 12"/>
          <p:cNvGrpSpPr/>
          <p:nvPr/>
        </p:nvGrpSpPr>
        <p:grpSpPr>
          <a:xfrm>
            <a:off x="3352800" y="3429000"/>
            <a:ext cx="3200400" cy="609600"/>
            <a:chOff x="6096000" y="4191000"/>
            <a:chExt cx="2514600" cy="609600"/>
          </a:xfrm>
        </p:grpSpPr>
        <p:sp>
          <p:nvSpPr>
            <p:cNvPr id="8" name="Rectangle 7"/>
            <p:cNvSpPr/>
            <p:nvPr/>
          </p:nvSpPr>
          <p:spPr>
            <a:xfrm>
              <a:off x="6096000" y="4191000"/>
              <a:ext cx="685800" cy="609600"/>
            </a:xfrm>
            <a:prstGeom prst="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1/26</a:t>
              </a:r>
              <a:endParaRPr lang="en-US" sz="2400" dirty="0">
                <a:solidFill>
                  <a:schemeClr val="tx1"/>
                </a:solidFill>
                <a:latin typeface="Times New Roman" pitchFamily="18" charset="0"/>
                <a:cs typeface="Times New Roman" pitchFamily="18" charset="0"/>
              </a:endParaRPr>
            </a:p>
          </p:txBody>
        </p:sp>
        <p:sp>
          <p:nvSpPr>
            <p:cNvPr id="11" name="Rectangle 10"/>
            <p:cNvSpPr/>
            <p:nvPr/>
          </p:nvSpPr>
          <p:spPr>
            <a:xfrm>
              <a:off x="7010400" y="4191000"/>
              <a:ext cx="685800" cy="609600"/>
            </a:xfrm>
            <a:prstGeom prst="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1/26</a:t>
              </a:r>
              <a:endParaRPr lang="en-US" sz="2400" dirty="0">
                <a:solidFill>
                  <a:schemeClr val="tx1"/>
                </a:solidFill>
                <a:latin typeface="Times New Roman" pitchFamily="18" charset="0"/>
                <a:cs typeface="Times New Roman" pitchFamily="18" charset="0"/>
              </a:endParaRPr>
            </a:p>
          </p:txBody>
        </p:sp>
        <p:sp>
          <p:nvSpPr>
            <p:cNvPr id="12" name="Rectangle 11"/>
            <p:cNvSpPr/>
            <p:nvPr/>
          </p:nvSpPr>
          <p:spPr>
            <a:xfrm>
              <a:off x="7924800" y="4191000"/>
              <a:ext cx="685800" cy="609600"/>
            </a:xfrm>
            <a:prstGeom prst="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1/26</a:t>
              </a:r>
              <a:endParaRPr lang="en-US" sz="2400" dirty="0">
                <a:solidFill>
                  <a:schemeClr val="tx1"/>
                </a:solidFill>
                <a:latin typeface="Times New Roman" pitchFamily="18" charset="0"/>
                <a:cs typeface="Times New Roman" pitchFamily="18" charset="0"/>
              </a:endParaRPr>
            </a:p>
          </p:txBody>
        </p:sp>
      </p:grpSp>
      <p:sp>
        <p:nvSpPr>
          <p:cNvPr id="14" name="Rectangle 13"/>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
        <p:nvSpPr>
          <p:cNvPr id="1741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7411"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57200" y="4953000"/>
            <a:ext cx="6803204" cy="1143000"/>
          </a:xfrm>
          <a:prstGeom prst="rect">
            <a:avLst/>
          </a:prstGeom>
          <a:noFill/>
        </p:spPr>
      </p:pic>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0" y="0"/>
            <a:ext cx="8229600" cy="685800"/>
          </a:xfrm>
        </p:spPr>
        <p:txBody>
          <a:bodyPr>
            <a:normAutofit/>
          </a:bodyPr>
          <a:lstStyle/>
          <a:p>
            <a:pPr eaLnBrk="1" hangingPunct="1"/>
            <a:r>
              <a:rPr lang="en-US" sz="3200" dirty="0" smtClean="0">
                <a:solidFill>
                  <a:srgbClr val="00B050"/>
                </a:solidFill>
                <a:effectLst/>
                <a:latin typeface="Times New Roman" pitchFamily="18" charset="0"/>
                <a:cs typeface="Times New Roman" pitchFamily="18" charset="0"/>
              </a:rPr>
              <a:t>Example 4-54: </a:t>
            </a:r>
            <a:r>
              <a:rPr lang="en-US" sz="2800" b="0" dirty="0" smtClean="0">
                <a:solidFill>
                  <a:srgbClr val="7030A0"/>
                </a:solidFill>
                <a:effectLst/>
                <a:latin typeface="Times New Roman" pitchFamily="18" charset="0"/>
                <a:cs typeface="Times New Roman" pitchFamily="18" charset="0"/>
              </a:rPr>
              <a:t>Tennis Tournament </a:t>
            </a:r>
          </a:p>
        </p:txBody>
      </p:sp>
      <p:sp>
        <p:nvSpPr>
          <p:cNvPr id="5" name="Rectangle 3"/>
          <p:cNvSpPr txBox="1">
            <a:spLocks noChangeArrowheads="1"/>
          </p:cNvSpPr>
          <p:nvPr/>
        </p:nvSpPr>
        <p:spPr>
          <a:xfrm>
            <a:off x="0" y="762000"/>
            <a:ext cx="8991600" cy="5334000"/>
          </a:xfrm>
          <a:prstGeom prst="rect">
            <a:avLst/>
          </a:prstGeom>
        </p:spPr>
        <p:txBody>
          <a:bodyPr vert="horz">
            <a:no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There</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a:t>
            </a:r>
            <a:r>
              <a:rPr lang="en-US" sz="2800" dirty="0" smtClean="0">
                <a:solidFill>
                  <a:srgbClr val="0070C0"/>
                </a:solidFill>
                <a:latin typeface="Times New Roman" pitchFamily="18" charset="0"/>
                <a:cs typeface="Times New Roman" pitchFamily="18" charset="0"/>
              </a:rPr>
              <a:t>are 8 married couples in a tennis club. If 1 man and 1 woman are selected at random to plan the summer tournament ,find the probability that they are married to each other.</a:t>
            </a: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There are 8 ways to select the man and 8 ways to select the woman ,there are 8.8</a:t>
            </a:r>
            <a:r>
              <a:rPr kumimoji="0" lang="en-US" sz="28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or 64 ,ways to select 1 man and 1 woman . </a:t>
            </a:r>
            <a:endParaRPr kumimoji="0" lang="en-US" sz="2800" b="0" i="1"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1"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sp>
        <p:nvSpPr>
          <p:cNvPr id="6" name="Rectangle 5"/>
          <p:cNvSpPr/>
          <p:nvPr/>
        </p:nvSpPr>
        <p:spPr>
          <a:xfrm>
            <a:off x="78744" y="29057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pic>
        <p:nvPicPr>
          <p:cNvPr id="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124200" y="4876800"/>
            <a:ext cx="1117946" cy="784713"/>
          </a:xfrm>
          <a:prstGeom prst="rect">
            <a:avLst/>
          </a:prstGeom>
          <a:noFill/>
          <a:ln w="3175" cmpd="thickThin">
            <a:solidFill>
              <a:schemeClr val="bg1"/>
            </a:solidFill>
          </a:ln>
        </p:spPr>
      </p:pic>
      <p:sp>
        <p:nvSpPr>
          <p:cNvPr id="9" name="Rectangle 8"/>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1"/>
          <p:cNvSpPr>
            <a:spLocks noChangeArrowheads="1"/>
          </p:cNvSpPr>
          <p:nvPr/>
        </p:nvSpPr>
        <p:spPr bwMode="auto">
          <a:xfrm>
            <a:off x="40958" y="152400"/>
            <a:ext cx="8798242" cy="83099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 store contains 10 toys, 6 of which are defective. If a child bought 3</a:t>
            </a:r>
          </a:p>
          <a:p>
            <a:pPr marL="0" marR="0" lvl="0" indent="0" algn="l" defTabSz="914400" rtl="0" eaLnBrk="1" fontAlgn="base" latinLnBrk="0" hangingPunct="1">
              <a:lnSpc>
                <a:spcPct val="100000"/>
              </a:lnSpc>
              <a:spcBef>
                <a:spcPct val="0"/>
              </a:spcBef>
              <a:spcAft>
                <a:spcPct val="0"/>
              </a:spcAft>
              <a:buClrTx/>
              <a:buSzTx/>
              <a:tabLst/>
            </a:pPr>
            <a:r>
              <a:rPr kumimoji="0" lang="en-US"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toys at random, what is the probability of getting 2 defective toys? </a:t>
            </a:r>
            <a:endParaRPr kumimoji="0" lang="en-US"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5" name="Rectangle 4"/>
          <p:cNvSpPr/>
          <p:nvPr/>
        </p:nvSpPr>
        <p:spPr>
          <a:xfrm>
            <a:off x="152400" y="1219200"/>
            <a:ext cx="8534400" cy="1200329"/>
          </a:xfrm>
          <a:prstGeom prst="rect">
            <a:avLst/>
          </a:prstGeom>
        </p:spPr>
        <p:txBody>
          <a:bodyPr wrap="square">
            <a:spAutoFit/>
          </a:bodyPr>
          <a:lstStyle/>
          <a:p>
            <a:pPr>
              <a:buFont typeface="Arial" pitchFamily="34" charset="0"/>
              <a:buChar char="•"/>
            </a:pPr>
            <a:r>
              <a:rPr lang="en-US" sz="2400" dirty="0" smtClean="0">
                <a:solidFill>
                  <a:schemeClr val="accent2">
                    <a:lumMod val="75000"/>
                  </a:schemeClr>
                </a:solidFill>
                <a:latin typeface="Times New Roman" pitchFamily="18" charset="0"/>
                <a:cs typeface="Times New Roman" pitchFamily="18" charset="0"/>
              </a:rPr>
              <a:t> A </a:t>
            </a:r>
            <a:r>
              <a:rPr lang="en-US" sz="2400" dirty="0" smtClean="0">
                <a:solidFill>
                  <a:schemeClr val="accent2">
                    <a:lumMod val="75000"/>
                  </a:schemeClr>
                </a:solidFill>
                <a:latin typeface="Times New Roman" pitchFamily="18" charset="0"/>
                <a:cs typeface="Times New Roman" pitchFamily="18" charset="0"/>
              </a:rPr>
              <a:t>person owns a collection of 25 movies, five of which are English. If four </a:t>
            </a:r>
            <a:r>
              <a:rPr lang="en-US" sz="2400" dirty="0" smtClean="0">
                <a:solidFill>
                  <a:schemeClr val="accent2">
                    <a:lumMod val="75000"/>
                  </a:schemeClr>
                </a:solidFill>
                <a:latin typeface="Times New Roman" pitchFamily="18" charset="0"/>
                <a:cs typeface="Times New Roman" pitchFamily="18" charset="0"/>
              </a:rPr>
              <a:t>movies are </a:t>
            </a:r>
            <a:r>
              <a:rPr lang="en-US" sz="2400" dirty="0" smtClean="0">
                <a:solidFill>
                  <a:schemeClr val="accent2">
                    <a:lumMod val="75000"/>
                  </a:schemeClr>
                </a:solidFill>
                <a:latin typeface="Times New Roman" pitchFamily="18" charset="0"/>
                <a:cs typeface="Times New Roman" pitchFamily="18" charset="0"/>
              </a:rPr>
              <a:t>selected at random, find the probability that three of them are English.</a:t>
            </a:r>
            <a:endParaRPr lang="en-US" sz="2400" dirty="0">
              <a:solidFill>
                <a:schemeClr val="accent2">
                  <a:lumMod val="75000"/>
                </a:schemeClr>
              </a:solidFill>
              <a:latin typeface="Times New Roman" pitchFamily="18" charset="0"/>
              <a:cs typeface="Times New Roman" pitchFamily="18" charset="0"/>
            </a:endParaRPr>
          </a:p>
        </p:txBody>
      </p:sp>
      <p:sp>
        <p:nvSpPr>
          <p:cNvPr id="6" name="Rectangle 5"/>
          <p:cNvSpPr/>
          <p:nvPr/>
        </p:nvSpPr>
        <p:spPr>
          <a:xfrm>
            <a:off x="152400" y="2971800"/>
            <a:ext cx="7696200" cy="1569660"/>
          </a:xfrm>
          <a:prstGeom prst="rect">
            <a:avLst/>
          </a:prstGeom>
        </p:spPr>
        <p:txBody>
          <a:bodyPr wrap="square">
            <a:spAutoFit/>
          </a:bodyPr>
          <a:lstStyle/>
          <a:p>
            <a:pPr>
              <a:buFont typeface="Arial" pitchFamily="34" charset="0"/>
              <a:buChar char="•"/>
            </a:pPr>
            <a:r>
              <a:rPr lang="en-US" sz="2400" dirty="0" smtClean="0">
                <a:solidFill>
                  <a:srgbClr val="FF0000"/>
                </a:solidFill>
                <a:latin typeface="Times New Roman" pitchFamily="18" charset="0"/>
                <a:cs typeface="Times New Roman" pitchFamily="18" charset="0"/>
              </a:rPr>
              <a:t> Given </a:t>
            </a:r>
            <a:r>
              <a:rPr lang="en-US" sz="2400" dirty="0" smtClean="0">
                <a:solidFill>
                  <a:srgbClr val="FF0000"/>
                </a:solidFill>
                <a:latin typeface="Times New Roman" pitchFamily="18" charset="0"/>
                <a:cs typeface="Times New Roman" pitchFamily="18" charset="0"/>
              </a:rPr>
              <a:t>nine flowers, four of which are white and five of them are red, if two flowers </a:t>
            </a:r>
            <a:r>
              <a:rPr lang="en-US" sz="2400" dirty="0" smtClean="0">
                <a:solidFill>
                  <a:srgbClr val="FF0000"/>
                </a:solidFill>
                <a:latin typeface="Times New Roman" pitchFamily="18" charset="0"/>
                <a:cs typeface="Times New Roman" pitchFamily="18" charset="0"/>
              </a:rPr>
              <a:t>are selected </a:t>
            </a:r>
            <a:r>
              <a:rPr lang="en-US" sz="2400" dirty="0" smtClean="0">
                <a:solidFill>
                  <a:srgbClr val="FF0000"/>
                </a:solidFill>
                <a:latin typeface="Times New Roman" pitchFamily="18" charset="0"/>
                <a:cs typeface="Times New Roman" pitchFamily="18" charset="0"/>
              </a:rPr>
              <a:t>at random, without replacement, what is the probability that both flowers are</a:t>
            </a:r>
          </a:p>
          <a:p>
            <a:r>
              <a:rPr lang="en-US" sz="2400" dirty="0" smtClean="0">
                <a:solidFill>
                  <a:srgbClr val="FF0000"/>
                </a:solidFill>
                <a:latin typeface="Times New Roman" pitchFamily="18" charset="0"/>
                <a:cs typeface="Times New Roman" pitchFamily="18" charset="0"/>
              </a:rPr>
              <a:t>red</a:t>
            </a:r>
            <a:r>
              <a:rPr lang="en-US" sz="2400" dirty="0" smtClean="0">
                <a:solidFill>
                  <a:srgbClr val="FF0000"/>
                </a:solidFill>
                <a:latin typeface="Times New Roman" pitchFamily="18" charset="0"/>
                <a:cs typeface="Times New Roman" pitchFamily="18" charset="0"/>
              </a:rPr>
              <a:t>?</a:t>
            </a:r>
            <a:endParaRPr lang="en-US" sz="2400" dirty="0" smtClean="0">
              <a:solidFill>
                <a:srgbClr val="FF0000"/>
              </a:solidFill>
              <a:latin typeface="Times New Roman" pitchFamily="18" charset="0"/>
              <a:cs typeface="Times New Roman" pitchFamily="18" charset="0"/>
            </a:endParaRPr>
          </a:p>
        </p:txBody>
      </p:sp>
      <p:sp>
        <p:nvSpPr>
          <p:cNvPr id="7" name="Rectangle 6"/>
          <p:cNvSpPr/>
          <p:nvPr/>
        </p:nvSpPr>
        <p:spPr>
          <a:xfrm>
            <a:off x="152400" y="5112603"/>
            <a:ext cx="8610600" cy="830997"/>
          </a:xfrm>
          <a:prstGeom prst="rect">
            <a:avLst/>
          </a:prstGeom>
        </p:spPr>
        <p:txBody>
          <a:bodyPr wrap="square">
            <a:spAutoFit/>
          </a:bodyPr>
          <a:lstStyle/>
          <a:p>
            <a:pPr>
              <a:buFont typeface="Arial" pitchFamily="34" charset="0"/>
              <a:buChar char="•"/>
            </a:pPr>
            <a:r>
              <a:rPr lang="en-US" sz="2400" dirty="0" smtClean="0">
                <a:solidFill>
                  <a:schemeClr val="accent2">
                    <a:lumMod val="75000"/>
                  </a:schemeClr>
                </a:solidFill>
                <a:latin typeface="Times New Roman" pitchFamily="18" charset="0"/>
                <a:cs typeface="Times New Roman" pitchFamily="18" charset="0"/>
              </a:rPr>
              <a:t>The probability of randomly selecting 3 science books and 4 math books from 8 </a:t>
            </a:r>
            <a:r>
              <a:rPr lang="en-US" sz="2400" dirty="0" smtClean="0">
                <a:solidFill>
                  <a:schemeClr val="accent2">
                    <a:lumMod val="75000"/>
                  </a:schemeClr>
                </a:solidFill>
                <a:latin typeface="Times New Roman" pitchFamily="18" charset="0"/>
                <a:cs typeface="Times New Roman" pitchFamily="18" charset="0"/>
              </a:rPr>
              <a:t>science books </a:t>
            </a:r>
            <a:r>
              <a:rPr lang="en-US" sz="2400" dirty="0" smtClean="0">
                <a:solidFill>
                  <a:schemeClr val="accent2">
                    <a:lumMod val="75000"/>
                  </a:schemeClr>
                </a:solidFill>
                <a:latin typeface="Times New Roman" pitchFamily="18" charset="0"/>
                <a:cs typeface="Times New Roman" pitchFamily="18" charset="0"/>
              </a:rPr>
              <a:t>and 9 math books is</a:t>
            </a:r>
            <a:endParaRPr lang="en-US" sz="2400" dirty="0">
              <a:solidFill>
                <a:schemeClr val="accent2">
                  <a:lumMod val="75000"/>
                </a:schemeClr>
              </a:solidFill>
              <a:latin typeface="Times New Roman" pitchFamily="18" charset="0"/>
              <a:cs typeface="Times New Roman" pitchFamily="18"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hank_you_comment_graphic_01"/>
          <p:cNvPicPr>
            <a:picLocks noChangeAspect="1" noChangeArrowheads="1"/>
          </p:cNvPicPr>
          <p:nvPr/>
        </p:nvPicPr>
        <p:blipFill>
          <a:blip r:embed="rId2"/>
          <a:srcRect/>
          <a:stretch>
            <a:fillRect/>
          </a:stretch>
        </p:blipFill>
        <p:spPr bwMode="auto">
          <a:xfrm>
            <a:off x="-71651" y="0"/>
            <a:ext cx="9193284" cy="68580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7344" y="5435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grpSp>
        <p:nvGrpSpPr>
          <p:cNvPr id="5" name="Group 4"/>
          <p:cNvGrpSpPr/>
          <p:nvPr/>
        </p:nvGrpSpPr>
        <p:grpSpPr>
          <a:xfrm>
            <a:off x="228600" y="1143000"/>
            <a:ext cx="8382000" cy="5232975"/>
            <a:chOff x="304800" y="762000"/>
            <a:chExt cx="8382000" cy="5232975"/>
          </a:xfrm>
        </p:grpSpPr>
        <p:sp>
          <p:nvSpPr>
            <p:cNvPr id="6" name="TextBox 5"/>
            <p:cNvSpPr txBox="1">
              <a:spLocks noChangeArrowheads="1"/>
            </p:cNvSpPr>
            <p:nvPr/>
          </p:nvSpPr>
          <p:spPr bwMode="auto">
            <a:xfrm>
              <a:off x="6879991" y="908203"/>
              <a:ext cx="453851" cy="523220"/>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B</a:t>
              </a:r>
            </a:p>
          </p:txBody>
        </p:sp>
        <p:sp>
          <p:nvSpPr>
            <p:cNvPr id="7" name="Rectangle 6"/>
            <p:cNvSpPr/>
            <p:nvPr/>
          </p:nvSpPr>
          <p:spPr>
            <a:xfrm>
              <a:off x="7451193" y="762000"/>
              <a:ext cx="1007007" cy="656590"/>
            </a:xfrm>
            <a:prstGeom prst="rect">
              <a:avLst/>
            </a:prstGeom>
          </p:spPr>
          <p:txBody>
            <a:bodyPr wrap="none">
              <a:spAutoFit/>
            </a:bodyPr>
            <a:lstStyle/>
            <a:p>
              <a:pPr>
                <a:lnSpc>
                  <a:spcPts val="4400"/>
                </a:lnSpc>
              </a:pPr>
              <a:r>
                <a:rPr lang="en-US" sz="3200" dirty="0" smtClean="0">
                  <a:solidFill>
                    <a:srgbClr val="FF0000"/>
                  </a:solidFill>
                  <a:latin typeface="Times New Roman" pitchFamily="18" charset="0"/>
                  <a:cs typeface="Times New Roman" pitchFamily="18" charset="0"/>
                </a:rPr>
                <a:t>BBB</a:t>
              </a:r>
              <a:endParaRPr lang="en-US" sz="3200" dirty="0">
                <a:solidFill>
                  <a:srgbClr val="FF0000"/>
                </a:solidFill>
                <a:latin typeface="Times New Roman" pitchFamily="18" charset="0"/>
                <a:cs typeface="Times New Roman" pitchFamily="18" charset="0"/>
              </a:endParaRPr>
            </a:p>
          </p:txBody>
        </p:sp>
        <p:grpSp>
          <p:nvGrpSpPr>
            <p:cNvPr id="8" name="Group 45"/>
            <p:cNvGrpSpPr/>
            <p:nvPr/>
          </p:nvGrpSpPr>
          <p:grpSpPr>
            <a:xfrm>
              <a:off x="304800" y="1195128"/>
              <a:ext cx="8153400" cy="4733877"/>
              <a:chOff x="304800" y="1195128"/>
              <a:chExt cx="8153400" cy="4733877"/>
            </a:xfrm>
          </p:grpSpPr>
          <p:sp>
            <p:nvSpPr>
              <p:cNvPr id="15" name="TextBox 5"/>
              <p:cNvSpPr txBox="1">
                <a:spLocks noChangeArrowheads="1"/>
              </p:cNvSpPr>
              <p:nvPr/>
            </p:nvSpPr>
            <p:spPr bwMode="auto">
              <a:xfrm>
                <a:off x="6895302" y="3497831"/>
                <a:ext cx="453851" cy="523220"/>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B</a:t>
                </a:r>
              </a:p>
            </p:txBody>
          </p:sp>
          <p:sp>
            <p:nvSpPr>
              <p:cNvPr id="16" name="TextBox 15"/>
              <p:cNvSpPr txBox="1">
                <a:spLocks noChangeArrowheads="1"/>
              </p:cNvSpPr>
              <p:nvPr/>
            </p:nvSpPr>
            <p:spPr bwMode="auto">
              <a:xfrm>
                <a:off x="6857875" y="4131987"/>
                <a:ext cx="476181" cy="523220"/>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G</a:t>
                </a:r>
              </a:p>
            </p:txBody>
          </p:sp>
          <p:cxnSp>
            <p:nvCxnSpPr>
              <p:cNvPr id="17" name="Straight Connector 16"/>
              <p:cNvCxnSpPr>
                <a:cxnSpLocks noChangeShapeType="1"/>
              </p:cNvCxnSpPr>
              <p:nvPr/>
            </p:nvCxnSpPr>
            <p:spPr bwMode="auto">
              <a:xfrm flipV="1">
                <a:off x="5188985" y="3784754"/>
                <a:ext cx="1714823" cy="356371"/>
              </a:xfrm>
              <a:prstGeom prst="line">
                <a:avLst/>
              </a:prstGeom>
              <a:noFill/>
              <a:ln w="9525" algn="ctr">
                <a:solidFill>
                  <a:schemeClr val="tx1"/>
                </a:solidFill>
                <a:round/>
                <a:headEnd/>
                <a:tailEnd/>
              </a:ln>
            </p:spPr>
          </p:cxnSp>
          <p:cxnSp>
            <p:nvCxnSpPr>
              <p:cNvPr id="18" name="Straight Connector 17"/>
              <p:cNvCxnSpPr>
                <a:cxnSpLocks noChangeShapeType="1"/>
              </p:cNvCxnSpPr>
              <p:nvPr/>
            </p:nvCxnSpPr>
            <p:spPr bwMode="auto">
              <a:xfrm>
                <a:off x="5188985" y="4141126"/>
                <a:ext cx="1714823" cy="257683"/>
              </a:xfrm>
              <a:prstGeom prst="line">
                <a:avLst/>
              </a:prstGeom>
              <a:noFill/>
              <a:ln w="9525" algn="ctr">
                <a:solidFill>
                  <a:schemeClr val="tx1"/>
                </a:solidFill>
                <a:round/>
                <a:headEnd/>
                <a:tailEnd/>
              </a:ln>
            </p:spPr>
          </p:cxnSp>
          <p:sp>
            <p:nvSpPr>
              <p:cNvPr id="19" name="TextBox 18"/>
              <p:cNvSpPr txBox="1">
                <a:spLocks noChangeArrowheads="1"/>
              </p:cNvSpPr>
              <p:nvPr/>
            </p:nvSpPr>
            <p:spPr bwMode="auto">
              <a:xfrm>
                <a:off x="6908911" y="4771627"/>
                <a:ext cx="453851" cy="523220"/>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B</a:t>
                </a:r>
              </a:p>
            </p:txBody>
          </p:sp>
          <p:sp>
            <p:nvSpPr>
              <p:cNvPr id="20" name="TextBox 19"/>
              <p:cNvSpPr txBox="1">
                <a:spLocks noChangeArrowheads="1"/>
              </p:cNvSpPr>
              <p:nvPr/>
            </p:nvSpPr>
            <p:spPr bwMode="auto">
              <a:xfrm>
                <a:off x="6873186" y="5405785"/>
                <a:ext cx="476181" cy="523220"/>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G</a:t>
                </a:r>
              </a:p>
            </p:txBody>
          </p:sp>
          <p:cxnSp>
            <p:nvCxnSpPr>
              <p:cNvPr id="21" name="Straight Connector 20"/>
              <p:cNvCxnSpPr>
                <a:cxnSpLocks noChangeShapeType="1"/>
              </p:cNvCxnSpPr>
              <p:nvPr/>
            </p:nvCxnSpPr>
            <p:spPr bwMode="auto">
              <a:xfrm flipV="1">
                <a:off x="5204295" y="5058552"/>
                <a:ext cx="1714823" cy="356370"/>
              </a:xfrm>
              <a:prstGeom prst="line">
                <a:avLst/>
              </a:prstGeom>
              <a:noFill/>
              <a:ln w="9525" algn="ctr">
                <a:solidFill>
                  <a:schemeClr val="tx1"/>
                </a:solidFill>
                <a:round/>
                <a:headEnd/>
                <a:tailEnd/>
              </a:ln>
            </p:spPr>
          </p:cxnSp>
          <p:cxnSp>
            <p:nvCxnSpPr>
              <p:cNvPr id="22" name="Straight Connector 21"/>
              <p:cNvCxnSpPr>
                <a:cxnSpLocks noChangeShapeType="1"/>
              </p:cNvCxnSpPr>
              <p:nvPr/>
            </p:nvCxnSpPr>
            <p:spPr bwMode="auto">
              <a:xfrm>
                <a:off x="5204295" y="5414922"/>
                <a:ext cx="1714823" cy="257684"/>
              </a:xfrm>
              <a:prstGeom prst="line">
                <a:avLst/>
              </a:prstGeom>
              <a:noFill/>
              <a:ln w="9525" algn="ctr">
                <a:solidFill>
                  <a:schemeClr val="tx1"/>
                </a:solidFill>
                <a:round/>
                <a:headEnd/>
                <a:tailEnd/>
              </a:ln>
            </p:spPr>
          </p:cxnSp>
          <p:sp>
            <p:nvSpPr>
              <p:cNvPr id="23" name="TextBox 22"/>
              <p:cNvSpPr txBox="1">
                <a:spLocks noChangeArrowheads="1"/>
              </p:cNvSpPr>
              <p:nvPr/>
            </p:nvSpPr>
            <p:spPr bwMode="auto">
              <a:xfrm>
                <a:off x="6844265" y="1544188"/>
                <a:ext cx="476181" cy="523220"/>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G</a:t>
                </a:r>
              </a:p>
            </p:txBody>
          </p:sp>
          <p:cxnSp>
            <p:nvCxnSpPr>
              <p:cNvPr id="24" name="Straight Connector 23"/>
              <p:cNvCxnSpPr>
                <a:cxnSpLocks noChangeShapeType="1"/>
              </p:cNvCxnSpPr>
              <p:nvPr/>
            </p:nvCxnSpPr>
            <p:spPr bwMode="auto">
              <a:xfrm flipV="1">
                <a:off x="5175375" y="1195128"/>
                <a:ext cx="1714823" cy="356370"/>
              </a:xfrm>
              <a:prstGeom prst="line">
                <a:avLst/>
              </a:prstGeom>
              <a:noFill/>
              <a:ln w="9525" algn="ctr">
                <a:solidFill>
                  <a:schemeClr val="tx1"/>
                </a:solidFill>
                <a:round/>
                <a:headEnd/>
                <a:tailEnd/>
              </a:ln>
            </p:spPr>
          </p:cxnSp>
          <p:cxnSp>
            <p:nvCxnSpPr>
              <p:cNvPr id="25" name="Straight Connector 24"/>
              <p:cNvCxnSpPr>
                <a:cxnSpLocks noChangeShapeType="1"/>
              </p:cNvCxnSpPr>
              <p:nvPr/>
            </p:nvCxnSpPr>
            <p:spPr bwMode="auto">
              <a:xfrm>
                <a:off x="5175375" y="1551498"/>
                <a:ext cx="1714823" cy="257684"/>
              </a:xfrm>
              <a:prstGeom prst="line">
                <a:avLst/>
              </a:prstGeom>
              <a:noFill/>
              <a:ln w="9525" algn="ctr">
                <a:solidFill>
                  <a:schemeClr val="tx1"/>
                </a:solidFill>
                <a:round/>
                <a:headEnd/>
                <a:tailEnd/>
              </a:ln>
            </p:spPr>
          </p:cxnSp>
          <p:sp>
            <p:nvSpPr>
              <p:cNvPr id="26" name="TextBox 25"/>
              <p:cNvSpPr txBox="1">
                <a:spLocks noChangeArrowheads="1"/>
              </p:cNvSpPr>
              <p:nvPr/>
            </p:nvSpPr>
            <p:spPr bwMode="auto">
              <a:xfrm>
                <a:off x="6886796" y="2189311"/>
                <a:ext cx="453851" cy="523220"/>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B</a:t>
                </a:r>
              </a:p>
            </p:txBody>
          </p:sp>
          <p:sp>
            <p:nvSpPr>
              <p:cNvPr id="27" name="TextBox 26"/>
              <p:cNvSpPr txBox="1">
                <a:spLocks noChangeArrowheads="1"/>
              </p:cNvSpPr>
              <p:nvPr/>
            </p:nvSpPr>
            <p:spPr bwMode="auto">
              <a:xfrm>
                <a:off x="6851070" y="2825295"/>
                <a:ext cx="476181" cy="523220"/>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G</a:t>
                </a:r>
              </a:p>
            </p:txBody>
          </p:sp>
          <p:cxnSp>
            <p:nvCxnSpPr>
              <p:cNvPr id="28" name="Straight Connector 27"/>
              <p:cNvCxnSpPr>
                <a:cxnSpLocks noChangeShapeType="1"/>
              </p:cNvCxnSpPr>
              <p:nvPr/>
            </p:nvCxnSpPr>
            <p:spPr bwMode="auto">
              <a:xfrm flipV="1">
                <a:off x="5182180" y="2476234"/>
                <a:ext cx="1714823" cy="356371"/>
              </a:xfrm>
              <a:prstGeom prst="line">
                <a:avLst/>
              </a:prstGeom>
              <a:noFill/>
              <a:ln w="9525" algn="ctr">
                <a:solidFill>
                  <a:schemeClr val="tx1"/>
                </a:solidFill>
                <a:round/>
                <a:headEnd/>
                <a:tailEnd/>
              </a:ln>
            </p:spPr>
          </p:cxnSp>
          <p:cxnSp>
            <p:nvCxnSpPr>
              <p:cNvPr id="29" name="Straight Connector 28"/>
              <p:cNvCxnSpPr>
                <a:cxnSpLocks noChangeShapeType="1"/>
              </p:cNvCxnSpPr>
              <p:nvPr/>
            </p:nvCxnSpPr>
            <p:spPr bwMode="auto">
              <a:xfrm>
                <a:off x="5182180" y="2832606"/>
                <a:ext cx="1714823" cy="257683"/>
              </a:xfrm>
              <a:prstGeom prst="line">
                <a:avLst/>
              </a:prstGeom>
              <a:noFill/>
              <a:ln w="9525" algn="ctr">
                <a:solidFill>
                  <a:schemeClr val="tx1"/>
                </a:solidFill>
                <a:round/>
                <a:headEnd/>
                <a:tailEnd/>
              </a:ln>
            </p:spPr>
          </p:cxnSp>
          <p:grpSp>
            <p:nvGrpSpPr>
              <p:cNvPr id="30" name="Group 37"/>
              <p:cNvGrpSpPr/>
              <p:nvPr/>
            </p:nvGrpSpPr>
            <p:grpSpPr>
              <a:xfrm>
                <a:off x="304800" y="1335848"/>
                <a:ext cx="5003110" cy="4253233"/>
                <a:chOff x="609600" y="2327275"/>
                <a:chExt cx="4668690" cy="3694585"/>
              </a:xfrm>
            </p:grpSpPr>
            <p:cxnSp>
              <p:nvCxnSpPr>
                <p:cNvPr id="32" name="Straight Connector 31"/>
                <p:cNvCxnSpPr>
                  <a:cxnSpLocks noChangeShapeType="1"/>
                </p:cNvCxnSpPr>
                <p:nvPr/>
              </p:nvCxnSpPr>
              <p:spPr bwMode="auto">
                <a:xfrm flipV="1">
                  <a:off x="609600" y="3200400"/>
                  <a:ext cx="1600200" cy="990600"/>
                </a:xfrm>
                <a:prstGeom prst="line">
                  <a:avLst/>
                </a:prstGeom>
                <a:noFill/>
                <a:ln w="9525" algn="ctr">
                  <a:solidFill>
                    <a:schemeClr val="tx1"/>
                  </a:solidFill>
                  <a:round/>
                  <a:headEnd/>
                  <a:tailEnd/>
                </a:ln>
              </p:spPr>
            </p:cxnSp>
            <p:cxnSp>
              <p:nvCxnSpPr>
                <p:cNvPr id="33" name="Straight Connector 32"/>
                <p:cNvCxnSpPr>
                  <a:cxnSpLocks noChangeShapeType="1"/>
                </p:cNvCxnSpPr>
                <p:nvPr/>
              </p:nvCxnSpPr>
              <p:spPr bwMode="auto">
                <a:xfrm>
                  <a:off x="609600" y="4191000"/>
                  <a:ext cx="1600200" cy="1066800"/>
                </a:xfrm>
                <a:prstGeom prst="line">
                  <a:avLst/>
                </a:prstGeom>
                <a:noFill/>
                <a:ln w="9525" algn="ctr">
                  <a:solidFill>
                    <a:schemeClr val="tx1"/>
                  </a:solidFill>
                  <a:round/>
                  <a:headEnd/>
                  <a:tailEnd/>
                </a:ln>
              </p:spPr>
            </p:cxnSp>
            <p:sp>
              <p:nvSpPr>
                <p:cNvPr id="34" name="TextBox 33"/>
                <p:cNvSpPr txBox="1">
                  <a:spLocks noChangeArrowheads="1"/>
                </p:cNvSpPr>
                <p:nvPr/>
              </p:nvSpPr>
              <p:spPr bwMode="auto">
                <a:xfrm>
                  <a:off x="2187575" y="2860675"/>
                  <a:ext cx="423514" cy="454497"/>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B</a:t>
                  </a:r>
                </a:p>
              </p:txBody>
            </p:sp>
            <p:sp>
              <p:nvSpPr>
                <p:cNvPr id="35" name="TextBox 34"/>
                <p:cNvSpPr txBox="1">
                  <a:spLocks noChangeArrowheads="1"/>
                </p:cNvSpPr>
                <p:nvPr/>
              </p:nvSpPr>
              <p:spPr bwMode="auto">
                <a:xfrm>
                  <a:off x="2166938" y="5029201"/>
                  <a:ext cx="444352" cy="454497"/>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G</a:t>
                  </a:r>
                </a:p>
              </p:txBody>
            </p:sp>
            <p:sp>
              <p:nvSpPr>
                <p:cNvPr id="36" name="TextBox 27"/>
                <p:cNvSpPr txBox="1">
                  <a:spLocks noChangeArrowheads="1"/>
                </p:cNvSpPr>
                <p:nvPr/>
              </p:nvSpPr>
              <p:spPr bwMode="auto">
                <a:xfrm>
                  <a:off x="4852988" y="4551363"/>
                  <a:ext cx="423514" cy="454497"/>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B</a:t>
                  </a:r>
                </a:p>
              </p:txBody>
            </p:sp>
            <p:sp>
              <p:nvSpPr>
                <p:cNvPr id="37" name="TextBox 36"/>
                <p:cNvSpPr txBox="1">
                  <a:spLocks noChangeArrowheads="1"/>
                </p:cNvSpPr>
                <p:nvPr/>
              </p:nvSpPr>
              <p:spPr bwMode="auto">
                <a:xfrm>
                  <a:off x="4833938" y="5567363"/>
                  <a:ext cx="444352" cy="454497"/>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G</a:t>
                  </a:r>
                </a:p>
              </p:txBody>
            </p:sp>
            <p:cxnSp>
              <p:nvCxnSpPr>
                <p:cNvPr id="38" name="Straight Connector 37"/>
                <p:cNvCxnSpPr>
                  <a:cxnSpLocks noChangeShapeType="1"/>
                </p:cNvCxnSpPr>
                <p:nvPr/>
              </p:nvCxnSpPr>
              <p:spPr bwMode="auto">
                <a:xfrm flipV="1">
                  <a:off x="2514600" y="4778611"/>
                  <a:ext cx="2338388" cy="555390"/>
                </a:xfrm>
                <a:prstGeom prst="line">
                  <a:avLst/>
                </a:prstGeom>
                <a:noFill/>
                <a:ln w="9525" algn="ctr">
                  <a:solidFill>
                    <a:schemeClr val="tx1"/>
                  </a:solidFill>
                  <a:round/>
                  <a:headEnd/>
                  <a:tailEnd/>
                </a:ln>
              </p:spPr>
            </p:cxnSp>
            <p:cxnSp>
              <p:nvCxnSpPr>
                <p:cNvPr id="39" name="Straight Connector 38"/>
                <p:cNvCxnSpPr>
                  <a:cxnSpLocks noChangeShapeType="1"/>
                </p:cNvCxnSpPr>
                <p:nvPr/>
              </p:nvCxnSpPr>
              <p:spPr bwMode="auto">
                <a:xfrm>
                  <a:off x="2514600" y="5334000"/>
                  <a:ext cx="2347913" cy="471488"/>
                </a:xfrm>
                <a:prstGeom prst="line">
                  <a:avLst/>
                </a:prstGeom>
                <a:noFill/>
                <a:ln w="9525" algn="ctr">
                  <a:solidFill>
                    <a:schemeClr val="tx1"/>
                  </a:solidFill>
                  <a:round/>
                  <a:headEnd/>
                  <a:tailEnd/>
                </a:ln>
              </p:spPr>
            </p:cxnSp>
            <p:sp>
              <p:nvSpPr>
                <p:cNvPr id="40" name="TextBox 39"/>
                <p:cNvSpPr txBox="1">
                  <a:spLocks noChangeArrowheads="1"/>
                </p:cNvSpPr>
                <p:nvPr/>
              </p:nvSpPr>
              <p:spPr bwMode="auto">
                <a:xfrm>
                  <a:off x="4852988" y="2327275"/>
                  <a:ext cx="423514" cy="454497"/>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B</a:t>
                  </a:r>
                </a:p>
              </p:txBody>
            </p:sp>
            <p:sp>
              <p:nvSpPr>
                <p:cNvPr id="41" name="TextBox 40"/>
                <p:cNvSpPr txBox="1">
                  <a:spLocks noChangeArrowheads="1"/>
                </p:cNvSpPr>
                <p:nvPr/>
              </p:nvSpPr>
              <p:spPr bwMode="auto">
                <a:xfrm>
                  <a:off x="4833938" y="3343275"/>
                  <a:ext cx="444352" cy="454497"/>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G</a:t>
                  </a:r>
                </a:p>
              </p:txBody>
            </p:sp>
            <p:cxnSp>
              <p:nvCxnSpPr>
                <p:cNvPr id="42" name="Straight Connector 41"/>
                <p:cNvCxnSpPr>
                  <a:cxnSpLocks noChangeShapeType="1"/>
                  <a:endCxn id="40" idx="1"/>
                </p:cNvCxnSpPr>
                <p:nvPr/>
              </p:nvCxnSpPr>
              <p:spPr bwMode="auto">
                <a:xfrm flipV="1">
                  <a:off x="2514600" y="2554523"/>
                  <a:ext cx="2338388" cy="555390"/>
                </a:xfrm>
                <a:prstGeom prst="line">
                  <a:avLst/>
                </a:prstGeom>
                <a:noFill/>
                <a:ln w="9525" algn="ctr">
                  <a:solidFill>
                    <a:schemeClr val="tx1"/>
                  </a:solidFill>
                  <a:round/>
                  <a:headEnd/>
                  <a:tailEnd/>
                </a:ln>
              </p:spPr>
            </p:cxnSp>
            <p:cxnSp>
              <p:nvCxnSpPr>
                <p:cNvPr id="43" name="Straight Connector 42"/>
                <p:cNvCxnSpPr>
                  <a:cxnSpLocks noChangeShapeType="1"/>
                </p:cNvCxnSpPr>
                <p:nvPr/>
              </p:nvCxnSpPr>
              <p:spPr bwMode="auto">
                <a:xfrm>
                  <a:off x="2514600" y="3109913"/>
                  <a:ext cx="2347913" cy="471487"/>
                </a:xfrm>
                <a:prstGeom prst="line">
                  <a:avLst/>
                </a:prstGeom>
                <a:noFill/>
                <a:ln w="9525" algn="ctr">
                  <a:solidFill>
                    <a:schemeClr val="tx1"/>
                  </a:solidFill>
                  <a:round/>
                  <a:headEnd/>
                  <a:tailEnd/>
                </a:ln>
              </p:spPr>
            </p:cxnSp>
          </p:grpSp>
          <p:sp>
            <p:nvSpPr>
              <p:cNvPr id="31" name="Rectangle 30"/>
              <p:cNvSpPr/>
              <p:nvPr/>
            </p:nvSpPr>
            <p:spPr>
              <a:xfrm>
                <a:off x="7428751" y="1447800"/>
                <a:ext cx="1029449" cy="656590"/>
              </a:xfrm>
              <a:prstGeom prst="rect">
                <a:avLst/>
              </a:prstGeom>
            </p:spPr>
            <p:txBody>
              <a:bodyPr wrap="none">
                <a:spAutoFit/>
              </a:bodyPr>
              <a:lstStyle/>
              <a:p>
                <a:pPr>
                  <a:lnSpc>
                    <a:spcPts val="4400"/>
                  </a:lnSpc>
                </a:pPr>
                <a:r>
                  <a:rPr lang="en-US" sz="3200" dirty="0" smtClean="0">
                    <a:solidFill>
                      <a:srgbClr val="FF0000"/>
                    </a:solidFill>
                    <a:latin typeface="Times New Roman" pitchFamily="18" charset="0"/>
                    <a:cs typeface="Times New Roman" pitchFamily="18" charset="0"/>
                  </a:rPr>
                  <a:t>BBG</a:t>
                </a:r>
                <a:endParaRPr lang="en-US" sz="3200" dirty="0">
                  <a:solidFill>
                    <a:srgbClr val="FF0000"/>
                  </a:solidFill>
                  <a:latin typeface="Times New Roman" pitchFamily="18" charset="0"/>
                  <a:cs typeface="Times New Roman" pitchFamily="18" charset="0"/>
                </a:endParaRPr>
              </a:p>
            </p:txBody>
          </p:sp>
        </p:grpSp>
        <p:sp>
          <p:nvSpPr>
            <p:cNvPr id="9" name="Rectangle 8"/>
            <p:cNvSpPr/>
            <p:nvPr/>
          </p:nvSpPr>
          <p:spPr>
            <a:xfrm>
              <a:off x="7428751" y="2133600"/>
              <a:ext cx="1029449" cy="656590"/>
            </a:xfrm>
            <a:prstGeom prst="rect">
              <a:avLst/>
            </a:prstGeom>
          </p:spPr>
          <p:txBody>
            <a:bodyPr wrap="none">
              <a:spAutoFit/>
            </a:bodyPr>
            <a:lstStyle/>
            <a:p>
              <a:pPr>
                <a:lnSpc>
                  <a:spcPts val="4400"/>
                </a:lnSpc>
              </a:pPr>
              <a:r>
                <a:rPr lang="en-US" sz="3200" dirty="0" smtClean="0">
                  <a:solidFill>
                    <a:srgbClr val="FF0000"/>
                  </a:solidFill>
                  <a:latin typeface="Times New Roman" pitchFamily="18" charset="0"/>
                  <a:cs typeface="Times New Roman" pitchFamily="18" charset="0"/>
                </a:rPr>
                <a:t>BGB</a:t>
              </a:r>
              <a:endParaRPr lang="en-US" sz="3200" dirty="0">
                <a:solidFill>
                  <a:srgbClr val="FF0000"/>
                </a:solidFill>
                <a:latin typeface="Times New Roman" pitchFamily="18" charset="0"/>
                <a:cs typeface="Times New Roman" pitchFamily="18" charset="0"/>
              </a:endParaRPr>
            </a:p>
          </p:txBody>
        </p:sp>
        <p:sp>
          <p:nvSpPr>
            <p:cNvPr id="10" name="Rectangle 9"/>
            <p:cNvSpPr/>
            <p:nvPr/>
          </p:nvSpPr>
          <p:spPr>
            <a:xfrm>
              <a:off x="7467600" y="2819400"/>
              <a:ext cx="1051891" cy="656590"/>
            </a:xfrm>
            <a:prstGeom prst="rect">
              <a:avLst/>
            </a:prstGeom>
          </p:spPr>
          <p:txBody>
            <a:bodyPr wrap="none">
              <a:spAutoFit/>
            </a:bodyPr>
            <a:lstStyle/>
            <a:p>
              <a:pPr>
                <a:lnSpc>
                  <a:spcPts val="4400"/>
                </a:lnSpc>
              </a:pPr>
              <a:r>
                <a:rPr lang="en-US" sz="3200" dirty="0" smtClean="0">
                  <a:solidFill>
                    <a:srgbClr val="FF0000"/>
                  </a:solidFill>
                  <a:latin typeface="Times New Roman" pitchFamily="18" charset="0"/>
                  <a:cs typeface="Times New Roman" pitchFamily="18" charset="0"/>
                </a:rPr>
                <a:t>BGG</a:t>
              </a:r>
              <a:endParaRPr lang="en-US" sz="3200" dirty="0">
                <a:solidFill>
                  <a:srgbClr val="FF0000"/>
                </a:solidFill>
                <a:latin typeface="Times New Roman" pitchFamily="18" charset="0"/>
                <a:cs typeface="Times New Roman" pitchFamily="18" charset="0"/>
              </a:endParaRPr>
            </a:p>
          </p:txBody>
        </p:sp>
        <p:sp>
          <p:nvSpPr>
            <p:cNvPr id="11" name="Rectangle 10"/>
            <p:cNvSpPr/>
            <p:nvPr/>
          </p:nvSpPr>
          <p:spPr>
            <a:xfrm>
              <a:off x="7504951" y="3429000"/>
              <a:ext cx="1029449" cy="656590"/>
            </a:xfrm>
            <a:prstGeom prst="rect">
              <a:avLst/>
            </a:prstGeom>
          </p:spPr>
          <p:txBody>
            <a:bodyPr wrap="none">
              <a:spAutoFit/>
            </a:bodyPr>
            <a:lstStyle/>
            <a:p>
              <a:pPr>
                <a:lnSpc>
                  <a:spcPts val="4400"/>
                </a:lnSpc>
              </a:pPr>
              <a:r>
                <a:rPr lang="en-US" sz="3200" dirty="0" smtClean="0">
                  <a:solidFill>
                    <a:srgbClr val="FF0000"/>
                  </a:solidFill>
                  <a:latin typeface="Times New Roman" pitchFamily="18" charset="0"/>
                  <a:cs typeface="Times New Roman" pitchFamily="18" charset="0"/>
                </a:rPr>
                <a:t>GBB</a:t>
              </a:r>
              <a:endParaRPr lang="en-US" sz="3200" dirty="0">
                <a:solidFill>
                  <a:srgbClr val="FF0000"/>
                </a:solidFill>
                <a:latin typeface="Times New Roman" pitchFamily="18" charset="0"/>
                <a:cs typeface="Times New Roman" pitchFamily="18" charset="0"/>
              </a:endParaRPr>
            </a:p>
          </p:txBody>
        </p:sp>
        <p:sp>
          <p:nvSpPr>
            <p:cNvPr id="12" name="Rectangle 11"/>
            <p:cNvSpPr/>
            <p:nvPr/>
          </p:nvSpPr>
          <p:spPr>
            <a:xfrm>
              <a:off x="7467600" y="4114800"/>
              <a:ext cx="1219200" cy="1077218"/>
            </a:xfrm>
            <a:prstGeom prst="rect">
              <a:avLst/>
            </a:prstGeom>
          </p:spPr>
          <p:txBody>
            <a:bodyPr wrap="square">
              <a:spAutoFit/>
            </a:bodyPr>
            <a:lstStyle/>
            <a:p>
              <a:r>
                <a:rPr lang="en-US" sz="3200" dirty="0" smtClean="0">
                  <a:solidFill>
                    <a:srgbClr val="FF0000"/>
                  </a:solidFill>
                  <a:latin typeface="Times New Roman" pitchFamily="18" charset="0"/>
                  <a:cs typeface="Times New Roman" pitchFamily="18" charset="0"/>
                </a:rPr>
                <a:t>GBG</a:t>
              </a:r>
              <a:br>
                <a:rPr lang="en-US" sz="3200" dirty="0" smtClean="0">
                  <a:solidFill>
                    <a:srgbClr val="FF0000"/>
                  </a:solidFill>
                  <a:latin typeface="Times New Roman" pitchFamily="18" charset="0"/>
                  <a:cs typeface="Times New Roman" pitchFamily="18" charset="0"/>
                </a:rPr>
              </a:br>
              <a:endParaRPr lang="en-US" sz="3200" dirty="0"/>
            </a:p>
          </p:txBody>
        </p:sp>
        <p:sp>
          <p:nvSpPr>
            <p:cNvPr id="13" name="Rectangle 12"/>
            <p:cNvSpPr/>
            <p:nvPr/>
          </p:nvSpPr>
          <p:spPr>
            <a:xfrm>
              <a:off x="7482509" y="4724400"/>
              <a:ext cx="1051891" cy="584775"/>
            </a:xfrm>
            <a:prstGeom prst="rect">
              <a:avLst/>
            </a:prstGeom>
          </p:spPr>
          <p:txBody>
            <a:bodyPr wrap="none">
              <a:spAutoFit/>
            </a:bodyPr>
            <a:lstStyle/>
            <a:p>
              <a:r>
                <a:rPr lang="en-US" sz="3200" dirty="0" smtClean="0">
                  <a:solidFill>
                    <a:srgbClr val="FF0000"/>
                  </a:solidFill>
                  <a:latin typeface="Times New Roman" pitchFamily="18" charset="0"/>
                  <a:cs typeface="Times New Roman" pitchFamily="18" charset="0"/>
                </a:rPr>
                <a:t>GGB</a:t>
              </a:r>
              <a:endParaRPr lang="en-US" sz="3200" dirty="0"/>
            </a:p>
          </p:txBody>
        </p:sp>
        <p:sp>
          <p:nvSpPr>
            <p:cNvPr id="14" name="Rectangle 13"/>
            <p:cNvSpPr/>
            <p:nvPr/>
          </p:nvSpPr>
          <p:spPr>
            <a:xfrm>
              <a:off x="7536267" y="5410200"/>
              <a:ext cx="1074333" cy="584775"/>
            </a:xfrm>
            <a:prstGeom prst="rect">
              <a:avLst/>
            </a:prstGeom>
          </p:spPr>
          <p:txBody>
            <a:bodyPr wrap="none">
              <a:spAutoFit/>
            </a:bodyPr>
            <a:lstStyle/>
            <a:p>
              <a:r>
                <a:rPr lang="en-US" sz="3200" dirty="0" smtClean="0">
                  <a:solidFill>
                    <a:srgbClr val="FF0000"/>
                  </a:solidFill>
                  <a:latin typeface="Times New Roman" pitchFamily="18" charset="0"/>
                  <a:cs typeface="Times New Roman" pitchFamily="18" charset="0"/>
                </a:rPr>
                <a:t>GGG</a:t>
              </a:r>
              <a:endParaRPr lang="en-US" sz="3200" dirty="0"/>
            </a:p>
          </p:txBody>
        </p:sp>
      </p:grpSp>
      <p:sp>
        <p:nvSpPr>
          <p:cNvPr id="45" name="Rectangle 44"/>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 y="76200"/>
            <a:ext cx="7391191" cy="954107"/>
          </a:xfrm>
          <a:prstGeom prst="rect">
            <a:avLst/>
          </a:prstGeom>
        </p:spPr>
        <p:txBody>
          <a:bodyPr wrap="none">
            <a:spAutoFit/>
          </a:bodyPr>
          <a:lstStyle/>
          <a:p>
            <a:pPr>
              <a:buClr>
                <a:srgbClr val="00B0F0"/>
              </a:buClr>
              <a:buFont typeface="Wingdings" pitchFamily="2" charset="2"/>
              <a:buChar char="q"/>
            </a:pPr>
            <a:r>
              <a:rPr lang="en-US" sz="2800" dirty="0" smtClean="0">
                <a:latin typeface="Times New Roman" pitchFamily="18" charset="0"/>
                <a:cs typeface="Times New Roman" pitchFamily="18" charset="0"/>
              </a:rPr>
              <a:t> An </a:t>
            </a:r>
            <a:r>
              <a:rPr lang="en-US" sz="2800" b="1" u="sng" dirty="0" smtClean="0">
                <a:solidFill>
                  <a:srgbClr val="FF0000"/>
                </a:solidFill>
                <a:latin typeface="Times New Roman" pitchFamily="18" charset="0"/>
                <a:cs typeface="Times New Roman" pitchFamily="18" charset="0"/>
              </a:rPr>
              <a:t>event</a:t>
            </a:r>
            <a:r>
              <a:rPr lang="en-US" sz="2800" dirty="0" smtClean="0">
                <a:latin typeface="Times New Roman" pitchFamily="18" charset="0"/>
                <a:cs typeface="Times New Roman" pitchFamily="18" charset="0"/>
              </a:rPr>
              <a:t> consists of outcomes of a probability </a:t>
            </a:r>
          </a:p>
          <a:p>
            <a:pPr>
              <a:buClr>
                <a:srgbClr val="00B0F0"/>
              </a:buClr>
            </a:pPr>
            <a:r>
              <a:rPr lang="en-US" sz="2800" dirty="0" smtClean="0">
                <a:latin typeface="Times New Roman" pitchFamily="18" charset="0"/>
                <a:cs typeface="Times New Roman" pitchFamily="18" charset="0"/>
              </a:rPr>
              <a:t>Experiment .</a:t>
            </a:r>
            <a:endParaRPr lang="en-US" sz="2800" dirty="0"/>
          </a:p>
        </p:txBody>
      </p:sp>
      <p:sp>
        <p:nvSpPr>
          <p:cNvPr id="5" name="Rectangle 4"/>
          <p:cNvSpPr/>
          <p:nvPr/>
        </p:nvSpPr>
        <p:spPr>
          <a:xfrm>
            <a:off x="152400" y="3657600"/>
            <a:ext cx="2615396" cy="584775"/>
          </a:xfrm>
          <a:prstGeom prst="rect">
            <a:avLst/>
          </a:prstGeom>
        </p:spPr>
        <p:txBody>
          <a:bodyPr wrap="none">
            <a:spAutoFit/>
          </a:bodyPr>
          <a:lstStyle/>
          <a:p>
            <a:r>
              <a:rPr lang="en-US" sz="3200" b="1" dirty="0" smtClean="0">
                <a:solidFill>
                  <a:srgbClr val="00B050"/>
                </a:solidFill>
                <a:latin typeface="Times New Roman" pitchFamily="18" charset="0"/>
                <a:cs typeface="Times New Roman" pitchFamily="18" charset="0"/>
              </a:rPr>
              <a:t>For example :</a:t>
            </a:r>
            <a:endParaRPr lang="en-US" sz="3200" b="1" dirty="0">
              <a:solidFill>
                <a:srgbClr val="00B050"/>
              </a:solidFill>
            </a:endParaRPr>
          </a:p>
        </p:txBody>
      </p:sp>
      <p:grpSp>
        <p:nvGrpSpPr>
          <p:cNvPr id="6" name="Group 5"/>
          <p:cNvGrpSpPr/>
          <p:nvPr/>
        </p:nvGrpSpPr>
        <p:grpSpPr>
          <a:xfrm>
            <a:off x="109146" y="985897"/>
            <a:ext cx="8984302" cy="3057406"/>
            <a:chOff x="109146" y="1295400"/>
            <a:chExt cx="8984302" cy="3057406"/>
          </a:xfrm>
        </p:grpSpPr>
        <p:sp>
          <p:nvSpPr>
            <p:cNvPr id="7" name="Rectangle 6"/>
            <p:cNvSpPr/>
            <p:nvPr/>
          </p:nvSpPr>
          <p:spPr>
            <a:xfrm>
              <a:off x="3352800" y="1295400"/>
              <a:ext cx="1119217" cy="584775"/>
            </a:xfrm>
            <a:prstGeom prst="rect">
              <a:avLst/>
            </a:prstGeom>
          </p:spPr>
          <p:txBody>
            <a:bodyPr wrap="none">
              <a:spAutoFit/>
            </a:bodyPr>
            <a:lstStyle/>
            <a:p>
              <a:r>
                <a:rPr lang="en-US" sz="3200" b="1" dirty="0" smtClean="0">
                  <a:solidFill>
                    <a:srgbClr val="0070C0"/>
                  </a:solidFill>
                  <a:latin typeface="Times New Roman" pitchFamily="18" charset="0"/>
                  <a:cs typeface="Times New Roman" pitchFamily="18" charset="0"/>
                </a:rPr>
                <a:t>event</a:t>
              </a:r>
              <a:endParaRPr lang="en-US" sz="3200" dirty="0">
                <a:solidFill>
                  <a:srgbClr val="0070C0"/>
                </a:solidFill>
              </a:endParaRPr>
            </a:p>
          </p:txBody>
        </p:sp>
        <p:sp>
          <p:nvSpPr>
            <p:cNvPr id="8" name="Right Brace 7"/>
            <p:cNvSpPr/>
            <p:nvPr/>
          </p:nvSpPr>
          <p:spPr>
            <a:xfrm rot="16200000">
              <a:off x="3769549" y="-1026348"/>
              <a:ext cx="690502" cy="6248400"/>
            </a:xfrm>
            <a:prstGeom prst="rightBrace">
              <a:avLst>
                <a:gd name="adj1" fmla="val 8333"/>
                <a:gd name="adj2" fmla="val 47280"/>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109146" y="2290703"/>
              <a:ext cx="2862654" cy="1569660"/>
            </a:xfrm>
            <a:prstGeom prst="rect">
              <a:avLst/>
            </a:prstGeom>
          </p:spPr>
          <p:txBody>
            <a:bodyPr wrap="square">
              <a:spAutoFit/>
            </a:bodyPr>
            <a:lstStyle/>
            <a:p>
              <a:r>
                <a:rPr lang="en-US" sz="3200" b="1" dirty="0" smtClean="0">
                  <a:solidFill>
                    <a:srgbClr val="FF0000"/>
                  </a:solidFill>
                  <a:latin typeface="Times New Roman" pitchFamily="18" charset="0"/>
                  <a:cs typeface="Times New Roman" pitchFamily="18" charset="0"/>
                </a:rPr>
                <a:t>Simple event</a:t>
              </a:r>
            </a:p>
            <a:p>
              <a:r>
                <a:rPr lang="en-US" sz="3200" dirty="0" smtClean="0">
                  <a:latin typeface="Times New Roman" pitchFamily="18" charset="0"/>
                  <a:cs typeface="Times New Roman" pitchFamily="18" charset="0"/>
                </a:rPr>
                <a:t>is an event with </a:t>
              </a:r>
            </a:p>
            <a:p>
              <a:r>
                <a:rPr lang="en-US" sz="3200" dirty="0" smtClean="0">
                  <a:latin typeface="Times New Roman" pitchFamily="18" charset="0"/>
                  <a:cs typeface="Times New Roman" pitchFamily="18" charset="0"/>
                </a:rPr>
                <a:t>one outcome.  </a:t>
              </a:r>
              <a:endParaRPr lang="en-US" sz="3200" dirty="0"/>
            </a:p>
          </p:txBody>
        </p:sp>
        <p:sp>
          <p:nvSpPr>
            <p:cNvPr id="10" name="Rectangle 9"/>
            <p:cNvSpPr/>
            <p:nvPr/>
          </p:nvSpPr>
          <p:spPr>
            <a:xfrm>
              <a:off x="5784529" y="2290703"/>
              <a:ext cx="3308919" cy="2062103"/>
            </a:xfrm>
            <a:prstGeom prst="rect">
              <a:avLst/>
            </a:prstGeom>
          </p:spPr>
          <p:txBody>
            <a:bodyPr wrap="none">
              <a:spAutoFit/>
            </a:bodyPr>
            <a:lstStyle/>
            <a:p>
              <a:r>
                <a:rPr lang="en-US" sz="3200" b="1" dirty="0" smtClean="0">
                  <a:solidFill>
                    <a:srgbClr val="FF0000"/>
                  </a:solidFill>
                  <a:latin typeface="Times New Roman" pitchFamily="18" charset="0"/>
                  <a:cs typeface="Times New Roman" pitchFamily="18" charset="0"/>
                </a:rPr>
                <a:t>Compound event</a:t>
              </a:r>
            </a:p>
            <a:p>
              <a:r>
                <a:rPr lang="en-US" sz="3200" dirty="0" smtClean="0">
                  <a:latin typeface="Times New Roman" pitchFamily="18" charset="0"/>
                  <a:cs typeface="Times New Roman" pitchFamily="18" charset="0"/>
                </a:rPr>
                <a:t>is an event with </a:t>
              </a:r>
            </a:p>
            <a:p>
              <a:r>
                <a:rPr lang="en-US" sz="3200" dirty="0" smtClean="0">
                  <a:latin typeface="Times New Roman" pitchFamily="18" charset="0"/>
                  <a:cs typeface="Times New Roman" pitchFamily="18" charset="0"/>
                </a:rPr>
                <a:t>containing more </a:t>
              </a:r>
            </a:p>
            <a:p>
              <a:r>
                <a:rPr lang="en-US" sz="3200" dirty="0" smtClean="0">
                  <a:latin typeface="Times New Roman" pitchFamily="18" charset="0"/>
                  <a:cs typeface="Times New Roman" pitchFamily="18" charset="0"/>
                </a:rPr>
                <a:t>than one outcome  </a:t>
              </a:r>
              <a:endParaRPr lang="en-US" sz="3200" dirty="0"/>
            </a:p>
          </p:txBody>
        </p:sp>
      </p:grpSp>
      <p:sp>
        <p:nvSpPr>
          <p:cNvPr id="11" name="Rectangle 10"/>
          <p:cNvSpPr/>
          <p:nvPr/>
        </p:nvSpPr>
        <p:spPr>
          <a:xfrm>
            <a:off x="2364632" y="4114800"/>
            <a:ext cx="3655168" cy="523220"/>
          </a:xfrm>
          <a:prstGeom prst="rect">
            <a:avLst/>
          </a:prstGeom>
        </p:spPr>
        <p:txBody>
          <a:bodyPr wrap="none">
            <a:spAutoFit/>
          </a:bodyPr>
          <a:lstStyle/>
          <a:p>
            <a:r>
              <a:rPr lang="en-US" sz="2800" b="1" dirty="0" smtClean="0">
                <a:solidFill>
                  <a:srgbClr val="0070C0"/>
                </a:solidFill>
                <a:latin typeface="Times New Roman" pitchFamily="18" charset="0"/>
                <a:cs typeface="Times New Roman" pitchFamily="18" charset="0"/>
              </a:rPr>
              <a:t>S = { 1 , 2 , 3 , 4 , 5 , 6 }</a:t>
            </a:r>
            <a:endParaRPr lang="en-US" sz="2800" b="1" dirty="0">
              <a:solidFill>
                <a:srgbClr val="0070C0"/>
              </a:solidFill>
            </a:endParaRPr>
          </a:p>
        </p:txBody>
      </p:sp>
      <p:sp>
        <p:nvSpPr>
          <p:cNvPr id="12" name="Rectangle 11"/>
          <p:cNvSpPr/>
          <p:nvPr/>
        </p:nvSpPr>
        <p:spPr>
          <a:xfrm>
            <a:off x="2514600" y="4648200"/>
            <a:ext cx="1320233" cy="461665"/>
          </a:xfrm>
          <a:prstGeom prst="rect">
            <a:avLst/>
          </a:prstGeom>
        </p:spPr>
        <p:txBody>
          <a:bodyPr wrap="none">
            <a:spAutoFit/>
          </a:bodyPr>
          <a:lstStyle/>
          <a:p>
            <a:r>
              <a:rPr lang="en-US" sz="2400" dirty="0" smtClean="0">
                <a:latin typeface="Times New Roman" pitchFamily="18" charset="0"/>
                <a:cs typeface="Times New Roman" pitchFamily="18" charset="0"/>
              </a:rPr>
              <a:t>A = { 6 }</a:t>
            </a:r>
            <a:endParaRPr lang="en-US" sz="2400" dirty="0"/>
          </a:p>
        </p:txBody>
      </p:sp>
      <p:sp>
        <p:nvSpPr>
          <p:cNvPr id="13" name="Rectangle 12"/>
          <p:cNvSpPr/>
          <p:nvPr/>
        </p:nvSpPr>
        <p:spPr>
          <a:xfrm>
            <a:off x="2514600" y="5257800"/>
            <a:ext cx="3485249" cy="461665"/>
          </a:xfrm>
          <a:prstGeom prst="rect">
            <a:avLst/>
          </a:prstGeom>
        </p:spPr>
        <p:txBody>
          <a:bodyPr wrap="none">
            <a:spAutoFit/>
          </a:bodyPr>
          <a:lstStyle/>
          <a:p>
            <a:r>
              <a:rPr lang="en-US" sz="2400" dirty="0" smtClean="0">
                <a:latin typeface="Times New Roman" pitchFamily="18" charset="0"/>
                <a:cs typeface="Times New Roman" pitchFamily="18" charset="0"/>
              </a:rPr>
              <a:t>B = Odd no. = { 1 , 3 , 5 }</a:t>
            </a:r>
            <a:endParaRPr lang="en-US" sz="2400" dirty="0"/>
          </a:p>
        </p:txBody>
      </p:sp>
      <p:sp>
        <p:nvSpPr>
          <p:cNvPr id="14" name="Rectangle 13"/>
          <p:cNvSpPr/>
          <p:nvPr/>
        </p:nvSpPr>
        <p:spPr>
          <a:xfrm>
            <a:off x="2503235" y="5871865"/>
            <a:ext cx="3491661" cy="461665"/>
          </a:xfrm>
          <a:prstGeom prst="rect">
            <a:avLst/>
          </a:prstGeom>
        </p:spPr>
        <p:txBody>
          <a:bodyPr wrap="none">
            <a:spAutoFit/>
          </a:bodyPr>
          <a:lstStyle/>
          <a:p>
            <a:r>
              <a:rPr lang="en-US" sz="2400" dirty="0" smtClean="0">
                <a:latin typeface="Times New Roman" pitchFamily="18" charset="0"/>
                <a:cs typeface="Times New Roman" pitchFamily="18" charset="0"/>
              </a:rPr>
              <a:t>E = Even no. = { 2 , 4 , 6 }</a:t>
            </a:r>
            <a:endParaRPr lang="en-US" sz="2400" dirty="0"/>
          </a:p>
        </p:txBody>
      </p:sp>
      <p:sp>
        <p:nvSpPr>
          <p:cNvPr id="15" name="Rectangle 14"/>
          <p:cNvSpPr/>
          <p:nvPr/>
        </p:nvSpPr>
        <p:spPr>
          <a:xfrm>
            <a:off x="3733800" y="4652665"/>
            <a:ext cx="1797287" cy="461665"/>
          </a:xfrm>
          <a:prstGeom prst="rect">
            <a:avLst/>
          </a:prstGeom>
        </p:spPr>
        <p:txBody>
          <a:bodyPr wrap="none">
            <a:spAutoFit/>
          </a:bodyPr>
          <a:lstStyle/>
          <a:p>
            <a:r>
              <a:rPr lang="en-US" sz="2400" dirty="0" smtClean="0">
                <a:solidFill>
                  <a:srgbClr val="FF0000"/>
                </a:solidFill>
                <a:latin typeface="Times New Roman" pitchFamily="18" charset="0"/>
                <a:cs typeface="Times New Roman" pitchFamily="18" charset="0"/>
              </a:rPr>
              <a:t>Simple event</a:t>
            </a:r>
          </a:p>
        </p:txBody>
      </p:sp>
      <p:sp>
        <p:nvSpPr>
          <p:cNvPr id="16" name="Rectangle 15"/>
          <p:cNvSpPr/>
          <p:nvPr/>
        </p:nvSpPr>
        <p:spPr>
          <a:xfrm>
            <a:off x="5791200" y="5257800"/>
            <a:ext cx="2294218" cy="461665"/>
          </a:xfrm>
          <a:prstGeom prst="rect">
            <a:avLst/>
          </a:prstGeom>
        </p:spPr>
        <p:txBody>
          <a:bodyPr wrap="none">
            <a:spAutoFit/>
          </a:bodyPr>
          <a:lstStyle/>
          <a:p>
            <a:r>
              <a:rPr lang="en-US" sz="2400" dirty="0" smtClean="0">
                <a:solidFill>
                  <a:srgbClr val="FF0000"/>
                </a:solidFill>
                <a:latin typeface="Times New Roman" pitchFamily="18" charset="0"/>
                <a:cs typeface="Times New Roman" pitchFamily="18" charset="0"/>
              </a:rPr>
              <a:t>Compound event</a:t>
            </a:r>
          </a:p>
        </p:txBody>
      </p:sp>
      <p:sp>
        <p:nvSpPr>
          <p:cNvPr id="17" name="Rectangle 16"/>
          <p:cNvSpPr/>
          <p:nvPr/>
        </p:nvSpPr>
        <p:spPr>
          <a:xfrm>
            <a:off x="5867400" y="5871865"/>
            <a:ext cx="2294218" cy="461665"/>
          </a:xfrm>
          <a:prstGeom prst="rect">
            <a:avLst/>
          </a:prstGeom>
        </p:spPr>
        <p:txBody>
          <a:bodyPr wrap="none">
            <a:spAutoFit/>
          </a:bodyPr>
          <a:lstStyle/>
          <a:p>
            <a:r>
              <a:rPr lang="en-US" sz="2400" dirty="0" smtClean="0">
                <a:solidFill>
                  <a:srgbClr val="FF0000"/>
                </a:solidFill>
                <a:latin typeface="Times New Roman" pitchFamily="18" charset="0"/>
                <a:cs typeface="Times New Roman" pitchFamily="18" charset="0"/>
              </a:rPr>
              <a:t>Compound event</a:t>
            </a:r>
          </a:p>
        </p:txBody>
      </p:sp>
      <p:sp>
        <p:nvSpPr>
          <p:cNvPr id="19" name="Rectangle 18"/>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76200" y="609600"/>
            <a:ext cx="8991600" cy="45720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100000"/>
              <a:buFont typeface="Wingdings" pitchFamily="2" charset="2"/>
              <a:buChar char="q"/>
              <a:tabLst/>
              <a:defRPr/>
            </a:pPr>
            <a:r>
              <a:rPr lang="en-US" sz="3200" dirty="0" smtClean="0">
                <a:latin typeface="Times New Roman" pitchFamily="18" charset="0"/>
                <a:cs typeface="Times New Roman" pitchFamily="18" charset="0"/>
              </a:rPr>
              <a:t> </a:t>
            </a:r>
            <a:r>
              <a:rPr lang="en-US" sz="3200" dirty="0" smtClean="0">
                <a:solidFill>
                  <a:srgbClr val="FF0000"/>
                </a:solidFill>
                <a:latin typeface="Times New Roman" pitchFamily="18" charset="0"/>
                <a:cs typeface="Times New Roman" pitchFamily="18" charset="0"/>
              </a:rPr>
              <a:t>Types </a:t>
            </a:r>
            <a:r>
              <a:rPr kumimoji="0" lang="en-US" sz="32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of probability:</a:t>
            </a:r>
          </a:p>
          <a:p>
            <a:pPr marL="0" marR="0" lvl="0" indent="0" algn="l" defTabSz="914400" rtl="0" eaLnBrk="1" fontAlgn="auto" latinLnBrk="0" hangingPunct="1">
              <a:lnSpc>
                <a:spcPct val="100000"/>
              </a:lnSpc>
              <a:spcBef>
                <a:spcPct val="100000"/>
              </a:spcBef>
              <a:spcAft>
                <a:spcPts val="0"/>
              </a:spcAft>
              <a:buClr>
                <a:srgbClr val="00B050"/>
              </a:buClr>
              <a:buSzPct val="80000"/>
              <a:buFont typeface="Wingdings" pitchFamily="2" charset="2"/>
              <a:buChar char="Ø"/>
              <a:tabLst/>
              <a:defRPr/>
            </a:pPr>
            <a:r>
              <a:rPr kumimoji="0" lang="en-US" sz="3200" b="1" i="0" u="none" strike="noStrike" kern="1200" cap="none" spc="0" normalizeH="0" baseline="0" noProof="0" dirty="0" smtClean="0">
                <a:ln>
                  <a:noFill/>
                </a:ln>
                <a:solidFill>
                  <a:srgbClr val="000099"/>
                </a:solidFill>
                <a:effectLst>
                  <a:outerShdw blurRad="38100" dist="38100" dir="2700000" algn="tl">
                    <a:srgbClr val="C0C0C0"/>
                  </a:outerShdw>
                </a:effectLst>
                <a:uLnTx/>
                <a:uFillTx/>
                <a:latin typeface="Times New Roman" pitchFamily="18" charset="0"/>
                <a:cs typeface="Times New Roman" pitchFamily="18" charset="0"/>
              </a:rPr>
              <a:t> </a:t>
            </a:r>
            <a:r>
              <a:rPr kumimoji="0" lang="en-US" sz="3200" b="1" i="0" u="none" strike="noStrike" kern="1200" cap="none" spc="0" normalizeH="0" baseline="0" noProof="0" dirty="0" smtClean="0">
                <a:ln>
                  <a:noFill/>
                </a:ln>
                <a:uLnTx/>
                <a:uFillTx/>
                <a:latin typeface="Times New Roman" pitchFamily="18" charset="0"/>
                <a:cs typeface="Times New Roman" pitchFamily="18" charset="0"/>
              </a:rPr>
              <a:t>Classical Probability</a:t>
            </a:r>
          </a:p>
          <a:p>
            <a:pPr marL="0" marR="0" lvl="0" indent="0" algn="l" defTabSz="914400" rtl="0" eaLnBrk="1" fontAlgn="auto" latinLnBrk="0" hangingPunct="1">
              <a:lnSpc>
                <a:spcPct val="100000"/>
              </a:lnSpc>
              <a:spcBef>
                <a:spcPct val="100000"/>
              </a:spcBef>
              <a:spcAft>
                <a:spcPts val="0"/>
              </a:spcAft>
              <a:buClr>
                <a:srgbClr val="00B050"/>
              </a:buClr>
              <a:buSzPct val="80000"/>
              <a:buFont typeface="Wingdings" pitchFamily="2" charset="2"/>
              <a:buChar char="Ø"/>
              <a:tabLst/>
              <a:defRPr/>
            </a:pPr>
            <a:r>
              <a:rPr kumimoji="0" lang="en-US" sz="3200" b="1" i="0" u="none" strike="noStrike" kern="1200" cap="none" spc="0" normalizeH="0" baseline="0" noProof="0" dirty="0" smtClean="0">
                <a:ln>
                  <a:noFill/>
                </a:ln>
                <a:uLnTx/>
                <a:uFillTx/>
                <a:latin typeface="Times New Roman" pitchFamily="18" charset="0"/>
                <a:cs typeface="Times New Roman" pitchFamily="18" charset="0"/>
              </a:rPr>
              <a:t> Empirical Probability</a:t>
            </a:r>
            <a:r>
              <a:rPr lang="en-US" sz="3200" b="1" dirty="0" smtClean="0">
                <a:latin typeface="Times New Roman" pitchFamily="18" charset="0"/>
                <a:cs typeface="Times New Roman" pitchFamily="18" charset="0"/>
              </a:rPr>
              <a:t> or Relative Frequency. </a:t>
            </a:r>
            <a:endParaRPr kumimoji="0" lang="en-US" sz="3200" b="1" i="0" u="none" strike="noStrike" kern="1200" cap="none" spc="0" normalizeH="0" baseline="0" noProof="0" dirty="0" smtClean="0">
              <a:ln>
                <a:noFill/>
              </a:ln>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ct val="100000"/>
              </a:spcBef>
              <a:spcAft>
                <a:spcPts val="0"/>
              </a:spcAft>
              <a:buClr>
                <a:srgbClr val="00B050"/>
              </a:buClr>
              <a:buSzPct val="80000"/>
              <a:buFont typeface="Wingdings" pitchFamily="2" charset="2"/>
              <a:buChar char="Ø"/>
              <a:tabLst/>
              <a:defRPr/>
            </a:pPr>
            <a:r>
              <a:rPr kumimoji="0" lang="en-US" sz="3200" b="1" i="0" u="none" strike="noStrike" kern="1200" cap="none" spc="0" normalizeH="0" baseline="0" noProof="0" dirty="0" smtClean="0">
                <a:ln>
                  <a:noFill/>
                </a:ln>
                <a:uLnTx/>
                <a:uFillTx/>
                <a:latin typeface="Times New Roman" pitchFamily="18" charset="0"/>
                <a:cs typeface="Times New Roman" pitchFamily="18" charset="0"/>
              </a:rPr>
              <a:t> Subjective Probability</a:t>
            </a:r>
          </a:p>
        </p:txBody>
      </p:sp>
      <p:sp>
        <p:nvSpPr>
          <p:cNvPr id="5" name="Rectangle 4"/>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488</TotalTime>
  <Words>4725</Words>
  <Application>Microsoft Office PowerPoint</Application>
  <PresentationFormat>On-screen Show (4:3)</PresentationFormat>
  <Paragraphs>636</Paragraphs>
  <Slides>64</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64</vt:i4>
      </vt:variant>
    </vt:vector>
  </HeadingPairs>
  <TitlesOfParts>
    <vt:vector size="66" baseType="lpstr">
      <vt:lpstr>Origin</vt:lpstr>
      <vt:lpstr>Equation</vt:lpstr>
      <vt:lpstr>Slide 1</vt:lpstr>
      <vt:lpstr>Slide 2</vt:lpstr>
      <vt:lpstr> Sample Spaces and Probability</vt:lpstr>
      <vt:lpstr>Some Sample Spaces</vt:lpstr>
      <vt:lpstr>Gender of Children</vt:lpstr>
      <vt:lpstr>Gender of Children</vt:lpstr>
      <vt:lpstr>Slide 7</vt:lpstr>
      <vt:lpstr>Slide 8</vt:lpstr>
      <vt:lpstr>Slide 9</vt:lpstr>
      <vt:lpstr>Slide 10</vt:lpstr>
      <vt:lpstr>Gender of Children</vt:lpstr>
      <vt:lpstr>Slide 12</vt:lpstr>
      <vt:lpstr>Rolling a Die </vt:lpstr>
      <vt:lpstr>Slide 14</vt:lpstr>
      <vt:lpstr>Slide 15</vt:lpstr>
      <vt:lpstr>Slide 16</vt:lpstr>
      <vt:lpstr>Remark:</vt:lpstr>
      <vt:lpstr>Slide 18</vt:lpstr>
      <vt:lpstr>Slide 19</vt:lpstr>
      <vt:lpstr>Slide 20</vt:lpstr>
      <vt:lpstr>Slide 21</vt:lpstr>
      <vt:lpstr>Questions ???</vt:lpstr>
      <vt:lpstr>Slide 23</vt:lpstr>
      <vt:lpstr>Slide 24</vt:lpstr>
      <vt:lpstr>Slide 25</vt:lpstr>
      <vt:lpstr>Rolling a Die </vt:lpstr>
      <vt:lpstr>Slide 27</vt:lpstr>
      <vt:lpstr>Selecting a Doughnut </vt:lpstr>
      <vt:lpstr>Slide 29</vt:lpstr>
      <vt:lpstr>Slide 30</vt:lpstr>
      <vt:lpstr>Slide 31</vt:lpstr>
      <vt:lpstr>Selecting a Colored Ball </vt:lpstr>
      <vt:lpstr>Male Color Blindness</vt:lpstr>
      <vt:lpstr>Slide 34</vt:lpstr>
      <vt:lpstr>Example 4-28: University Crime</vt:lpstr>
      <vt:lpstr>Example 4-29: Homeowner’s and Automobile Insurance</vt:lpstr>
      <vt:lpstr>Example 4-31: Selecting Colored Balls </vt:lpstr>
      <vt:lpstr>Slide 38</vt:lpstr>
      <vt:lpstr>Slide 39</vt:lpstr>
      <vt:lpstr>Slide 40</vt:lpstr>
      <vt:lpstr>Example 4-32: Selecting Colored Chips </vt:lpstr>
      <vt:lpstr>Example 4-34: Survey on Women In the Military </vt:lpstr>
      <vt:lpstr>Slide 43</vt:lpstr>
      <vt:lpstr>Slide 44</vt:lpstr>
      <vt:lpstr>Example 4-36: Tossing Coins</vt:lpstr>
      <vt:lpstr>Slide 46</vt:lpstr>
      <vt:lpstr>Slide 47</vt:lpstr>
      <vt:lpstr>Slide 48</vt:lpstr>
      <vt:lpstr>Example 4-39: Paint Colors</vt:lpstr>
      <vt:lpstr>Slide 50</vt:lpstr>
      <vt:lpstr>Example 4-42: Business Locations</vt:lpstr>
      <vt:lpstr>Example 4-44: Television News Stories</vt:lpstr>
      <vt:lpstr>Slide 53</vt:lpstr>
      <vt:lpstr>Example 4-47: Combinations </vt:lpstr>
      <vt:lpstr>Example 4-49: Committee Selection</vt:lpstr>
      <vt:lpstr>Slide 56</vt:lpstr>
      <vt:lpstr>Example 4-51: Defective Transistors</vt:lpstr>
      <vt:lpstr>Slide 58</vt:lpstr>
      <vt:lpstr>Slide 59</vt:lpstr>
      <vt:lpstr>Example 4-52: Committee Selection</vt:lpstr>
      <vt:lpstr>Example 4-53: Combination Locks</vt:lpstr>
      <vt:lpstr>Example 4-54: Tennis Tournament </vt:lpstr>
      <vt:lpstr>Slide 63</vt:lpstr>
      <vt:lpstr>Slide 64</vt:lpstr>
    </vt:vector>
  </TitlesOfParts>
  <Company>17-10-2010</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FTR</dc:creator>
  <cp:lastModifiedBy>win7</cp:lastModifiedBy>
  <cp:revision>50</cp:revision>
  <dcterms:created xsi:type="dcterms:W3CDTF">2011-06-15T09:34:29Z</dcterms:created>
  <dcterms:modified xsi:type="dcterms:W3CDTF">2013-10-14T18:53:10Z</dcterms:modified>
</cp:coreProperties>
</file>