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34"/>
  </p:notesMasterIdLst>
  <p:handoutMasterIdLst>
    <p:handoutMasterId r:id="rId35"/>
  </p:handoutMasterIdLst>
  <p:sldIdLst>
    <p:sldId id="574" r:id="rId2"/>
    <p:sldId id="634" r:id="rId3"/>
    <p:sldId id="633" r:id="rId4"/>
    <p:sldId id="631" r:id="rId5"/>
    <p:sldId id="627" r:id="rId6"/>
    <p:sldId id="610" r:id="rId7"/>
    <p:sldId id="635" r:id="rId8"/>
    <p:sldId id="580" r:id="rId9"/>
    <p:sldId id="613" r:id="rId10"/>
    <p:sldId id="579" r:id="rId11"/>
    <p:sldId id="581" r:id="rId12"/>
    <p:sldId id="614" r:id="rId13"/>
    <p:sldId id="615" r:id="rId14"/>
    <p:sldId id="611" r:id="rId15"/>
    <p:sldId id="586" r:id="rId16"/>
    <p:sldId id="616" r:id="rId17"/>
    <p:sldId id="588" r:id="rId18"/>
    <p:sldId id="617" r:id="rId19"/>
    <p:sldId id="589" r:id="rId20"/>
    <p:sldId id="619" r:id="rId21"/>
    <p:sldId id="636" r:id="rId22"/>
    <p:sldId id="620" r:id="rId23"/>
    <p:sldId id="603" r:id="rId24"/>
    <p:sldId id="605" r:id="rId25"/>
    <p:sldId id="621" r:id="rId26"/>
    <p:sldId id="609" r:id="rId27"/>
    <p:sldId id="624" r:id="rId28"/>
    <p:sldId id="625" r:id="rId29"/>
    <p:sldId id="626" r:id="rId30"/>
    <p:sldId id="637" r:id="rId31"/>
    <p:sldId id="629" r:id="rId32"/>
    <p:sldId id="630" r:id="rId33"/>
  </p:sldIdLst>
  <p:sldSz cx="9144000" cy="6858000" type="screen4x3"/>
  <p:notesSz cx="6858000" cy="9144000"/>
  <p:custDataLst>
    <p:tags r:id="rId36"/>
  </p:custDataLst>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990066"/>
    <a:srgbClr val="3333CC"/>
    <a:srgbClr val="FF0000"/>
    <a:srgbClr val="034694"/>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87403" autoAdjust="0"/>
  </p:normalViewPr>
  <p:slideViewPr>
    <p:cSldViewPr>
      <p:cViewPr>
        <p:scale>
          <a:sx n="30" d="100"/>
          <a:sy n="30" d="100"/>
        </p:scale>
        <p:origin x="-24" y="-462"/>
      </p:cViewPr>
      <p:guideLst>
        <p:guide orient="horz" pos="624"/>
        <p:guide orient="horz" pos="2160"/>
        <p:guide pos="5568"/>
        <p:guide pos="288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54"/>
    </p:cViewPr>
  </p:sorterViewPr>
  <p:notesViewPr>
    <p:cSldViewPr>
      <p:cViewPr varScale="1">
        <p:scale>
          <a:sx n="81" d="100"/>
          <a:sy n="81"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latin typeface="Times New Roman" pitchFamily="18" charset="0"/>
                <a:cs typeface="+mn-cs"/>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cs typeface="+mn-cs"/>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latin typeface="Times New Roman" pitchFamily="18" charset="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cs typeface="+mn-cs"/>
              </a:defRPr>
            </a:lvl1pPr>
          </a:lstStyle>
          <a:p>
            <a:pPr>
              <a:defRPr/>
            </a:pPr>
            <a:fld id="{B89CF6C5-DE4E-484C-8646-9D74B060E5E1}" type="slidenum">
              <a:rPr lang="en-US"/>
              <a:pPr>
                <a:defRPr/>
              </a:pPr>
              <a:t>‹#›</a:t>
            </a:fld>
            <a:endParaRPr lang="en-US"/>
          </a:p>
        </p:txBody>
      </p:sp>
    </p:spTree>
    <p:extLst>
      <p:ext uri="{BB962C8B-B14F-4D97-AF65-F5344CB8AC3E}">
        <p14:creationId xmlns:p14="http://schemas.microsoft.com/office/powerpoint/2010/main" val="66751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3277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fld id="{D3D88FDE-320D-4B3B-A663-446C862A6720}" type="slidenum">
              <a:rPr lang="en-US"/>
              <a:pPr>
                <a:defRPr/>
              </a:pPr>
              <a:t>‹#›</a:t>
            </a:fld>
            <a:endParaRPr lang="en-US"/>
          </a:p>
        </p:txBody>
      </p:sp>
    </p:spTree>
    <p:extLst>
      <p:ext uri="{BB962C8B-B14F-4D97-AF65-F5344CB8AC3E}">
        <p14:creationId xmlns:p14="http://schemas.microsoft.com/office/powerpoint/2010/main" val="2708821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7573F34-972D-4D2C-9A27-D7AB8F307881}" type="slidenum">
              <a:rPr lang="en-US" smtClean="0">
                <a:cs typeface="Arial" pitchFamily="34" charset="0"/>
              </a:rPr>
              <a:pPr/>
              <a:t>4</a:t>
            </a:fld>
            <a:endParaRPr lang="en-US" smtClean="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p:spPr>
        <p:txBody>
          <a:bodyPr/>
          <a:lstStyle/>
          <a:p>
            <a:pPr eaLnBrk="1" hangingPunct="1"/>
            <a:r>
              <a:rPr lang="en-US" smtClean="0"/>
              <a:t>For the Cell Biology Video ER and Mitochondria in Leaf Cells, go to Animation and Video Files.</a:t>
            </a:r>
          </a:p>
          <a:p>
            <a:pPr eaLnBrk="1" hangingPunct="1"/>
            <a:r>
              <a:rPr lang="en-US" smtClean="0"/>
              <a:t>For the Cell Biology Video Mitochondria in 3D, go to Animation and Video Files.</a:t>
            </a:r>
          </a:p>
          <a:p>
            <a:pPr eaLnBrk="1" hangingPunct="1"/>
            <a:r>
              <a:rPr lang="en-US" smtClean="0"/>
              <a:t>For the Cell Biology Video Chloroplast Movement, go to Animation and Video Files.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3D9C011-EBC9-4414-BFB6-C85F193F49D8}" type="slidenum">
              <a:rPr lang="en-US" smtClean="0">
                <a:cs typeface="Arial" pitchFamily="34" charset="0"/>
              </a:rPr>
              <a:pPr/>
              <a:t>5</a:t>
            </a:fld>
            <a:endParaRPr lang="en-US" smtClean="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pPr eaLnBrk="1" hangingPunct="1"/>
            <a:r>
              <a:rPr lang="en-US" smtClean="0"/>
              <a:t>For the Cell Biology Video ER and Mitochondria in Leaf Cells, go to Animation and Video Files.</a:t>
            </a:r>
          </a:p>
          <a:p>
            <a:pPr eaLnBrk="1" hangingPunct="1"/>
            <a:r>
              <a:rPr lang="en-US" smtClean="0"/>
              <a:t>For the Cell Biology Video Mitochondria in 3D, go to Animation and Video Files.</a:t>
            </a:r>
          </a:p>
          <a:p>
            <a:pPr eaLnBrk="1" hangingPunct="1"/>
            <a:r>
              <a:rPr lang="en-US" smtClean="0"/>
              <a:t>For the Cell Biology Video Chloroplast Movement, go to Animation and Video Files.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1E924A72-929B-4C12-8E77-7CD5A3514F5F}" type="slidenum">
              <a:rPr lang="ar-SA" smtClean="0"/>
              <a:pPr>
                <a:defRPr/>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pPr eaLnBrk="1" hangingPunct="1"/>
            <a:r>
              <a:rPr lang="en-US" smtClean="0"/>
              <a:t>The movement of electrons is called an oxidation-reduction or redox reaction.</a:t>
            </a:r>
          </a:p>
          <a:p>
            <a:pPr eaLnBrk="1" hangingPunct="1"/>
            <a:r>
              <a:rPr lang="en-US" smtClean="0"/>
              <a:t>The combustion of gasoline in an automobile engine is also a redox reaction: the energy released pushes the pistons.</a:t>
            </a:r>
          </a:p>
          <a:p>
            <a:pPr eaLnBrk="1" hangingPunct="1"/>
            <a:r>
              <a:rPr lang="en-US" smtClean="0"/>
              <a:t>Our main energy foods are carbohydrates and fats because they are reservoirs of large numbers of electrons associated with hydrogen.</a:t>
            </a:r>
          </a:p>
          <a:p>
            <a:pPr eaLnBrk="1" hangingPunct="1"/>
            <a:r>
              <a:rPr lang="en-US" smtClean="0"/>
              <a:t>You may want to tell your students that a hydrogen atom consists of an electron and a proton, and although we have only considered the electron up to now, the proton becomes important later in the synthesis of ATP.</a:t>
            </a:r>
          </a:p>
          <a:p>
            <a:pPr eaLnBrk="1" hangingPunct="1"/>
            <a:endParaRPr lang="en-US" smtClean="0"/>
          </a:p>
          <a:p>
            <a:pPr eaLnBrk="1" hangingPunct="1"/>
            <a:r>
              <a:rPr lang="en-US" b="1" smtClean="0"/>
              <a:t>Student Misconceptions and Concerns</a:t>
            </a:r>
          </a:p>
          <a:p>
            <a:pPr eaLnBrk="1" hangingPunct="1"/>
            <a:r>
              <a:rPr lang="en-US" smtClean="0"/>
              <a:t>1</a:t>
            </a:r>
            <a:r>
              <a:rPr lang="en-US" b="1" smtClean="0"/>
              <a:t>. </a:t>
            </a:r>
            <a:r>
              <a:rPr lang="en-US" smtClean="0"/>
              <a:t>Students should be cautioned against the assumption that energy is created when it is converted from one form to another. This might be a good time to review the principle of conservation of energy (the first law of thermodynamics addressed in Module 5.11).</a:t>
            </a:r>
          </a:p>
          <a:p>
            <a:pPr eaLnBrk="1" hangingPunct="1"/>
            <a:r>
              <a:rPr lang="en-US" smtClean="0"/>
              <a:t>2. The advantage of the gradual degradation of glucose may not be obvious to some students. Many analogies exist that reveal the advantages of short and steady steps. Fuel in an automobile is burned slowly to best utilize the energy released from the fuel. A few fireplace logs release gradual heat to keep a room temperature steady. In both situations, excessive use of fuel becomes wasteful, reducing the efficiencies of the systems.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D6FC922D-0420-4B7A-85DF-80F82C66FCA7}" type="slidenum">
              <a:rPr lang="ar-SA" smtClean="0"/>
              <a:pPr>
                <a:defRPr/>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pPr eaLnBrk="1" hangingPunct="1"/>
            <a:r>
              <a:rPr lang="en-US" smtClean="0"/>
              <a:t>Figure 6.5A Rearrangement of hydrogen atoms (with their electrons) in the redox reactions of cellular respiration.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p:txBody>
          <a:bodyPr/>
          <a:lstStyle/>
          <a:p>
            <a:pPr>
              <a:defRPr/>
            </a:pPr>
            <a:fld id="{F68EE048-51AE-4913-9CF3-95159D8215C5}" type="slidenum">
              <a:rPr lang="ar-SA" smtClean="0"/>
              <a:pPr>
                <a:defRPr/>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pPr eaLnBrk="1" hangingPunct="1"/>
            <a:r>
              <a:rPr lang="en-US" smtClean="0"/>
              <a:t>Figure 6.6 An overview of cellular respiration.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ar-SA" altLang="en-US" smtClean="0"/>
          </a:p>
        </p:txBody>
      </p:sp>
      <p:sp>
        <p:nvSpPr>
          <p:cNvPr id="419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r">
              <a:defRPr sz="2400">
                <a:solidFill>
                  <a:schemeClr val="tx1"/>
                </a:solidFill>
                <a:latin typeface="Arial" charset="0"/>
                <a:cs typeface="Arial" charset="0"/>
              </a:defRPr>
            </a:lvl1pPr>
            <a:lvl2pPr marL="742950" indent="-285750" algn="r">
              <a:defRPr sz="2400">
                <a:solidFill>
                  <a:schemeClr val="tx1"/>
                </a:solidFill>
                <a:latin typeface="Arial" charset="0"/>
                <a:cs typeface="Arial" charset="0"/>
              </a:defRPr>
            </a:lvl2pPr>
            <a:lvl3pPr marL="1143000" indent="-228600" algn="r">
              <a:defRPr sz="2400">
                <a:solidFill>
                  <a:schemeClr val="tx1"/>
                </a:solidFill>
                <a:latin typeface="Arial" charset="0"/>
                <a:cs typeface="Arial" charset="0"/>
              </a:defRPr>
            </a:lvl3pPr>
            <a:lvl4pPr marL="1600200" indent="-228600" algn="r">
              <a:defRPr sz="2400">
                <a:solidFill>
                  <a:schemeClr val="tx1"/>
                </a:solidFill>
                <a:latin typeface="Arial" charset="0"/>
                <a:cs typeface="Arial" charset="0"/>
              </a:defRPr>
            </a:lvl4pPr>
            <a:lvl5pPr marL="2057400" indent="-228600" algn="r">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E57D9AE6-1919-4055-BB0F-3F06252E629F}" type="slidenum">
              <a:rPr lang="en-US" altLang="en-US" sz="1200">
                <a:latin typeface="Times New Roman" pitchFamily="18" charset="0"/>
              </a:rPr>
              <a:pPr/>
              <a:t>30</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art"/>
          <p:cNvPicPr>
            <a:picLocks noChangeAspect="1" noChangeArrowheads="1"/>
          </p:cNvPicPr>
          <p:nvPr userDrawn="1"/>
        </p:nvPicPr>
        <p:blipFill>
          <a:blip r:embed="rId2" cstate="print"/>
          <a:srcRect t="53714" b="2774"/>
          <a:stretch>
            <a:fillRect/>
          </a:stretch>
        </p:blipFill>
        <p:spPr bwMode="auto">
          <a:xfrm>
            <a:off x="0" y="0"/>
            <a:ext cx="9147175" cy="6248400"/>
          </a:xfrm>
          <a:prstGeom prst="rect">
            <a:avLst/>
          </a:prstGeom>
          <a:noFill/>
          <a:ln w="9525">
            <a:noFill/>
            <a:miter lim="800000"/>
            <a:headEnd/>
            <a:tailEnd/>
          </a:ln>
        </p:spPr>
      </p:pic>
      <p:sp>
        <p:nvSpPr>
          <p:cNvPr id="5" name="Rectangle 2"/>
          <p:cNvSpPr>
            <a:spLocks noChangeArrowheads="1"/>
          </p:cNvSpPr>
          <p:nvPr userDrawn="1"/>
        </p:nvSpPr>
        <p:spPr bwMode="auto">
          <a:xfrm>
            <a:off x="0" y="0"/>
            <a:ext cx="9140825" cy="6856413"/>
          </a:xfrm>
          <a:prstGeom prst="rect">
            <a:avLst/>
          </a:prstGeom>
          <a:solidFill>
            <a:schemeClr val="bg1">
              <a:alpha val="74901"/>
            </a:schemeClr>
          </a:solidFill>
          <a:ln w="9525">
            <a:noFill/>
            <a:miter lim="800000"/>
            <a:headEnd/>
            <a:tailEnd/>
          </a:ln>
        </p:spPr>
        <p:txBody>
          <a:bodyPr wrap="none" anchor="ctr"/>
          <a:lstStyle/>
          <a:p>
            <a:pPr algn="ctr" eaLnBrk="1" hangingPunct="1"/>
            <a:endParaRPr lang="en-US" sz="2700">
              <a:latin typeface="Times New Roman" pitchFamily="18" charset="0"/>
            </a:endParaRPr>
          </a:p>
        </p:txBody>
      </p:sp>
      <p:sp>
        <p:nvSpPr>
          <p:cNvPr id="6" name="Rectangle 3"/>
          <p:cNvSpPr>
            <a:spLocks noChangeArrowheads="1"/>
          </p:cNvSpPr>
          <p:nvPr userDrawn="1"/>
        </p:nvSpPr>
        <p:spPr bwMode="auto">
          <a:xfrm>
            <a:off x="0" y="6019800"/>
            <a:ext cx="9144000" cy="533400"/>
          </a:xfrm>
          <a:prstGeom prst="rect">
            <a:avLst/>
          </a:prstGeom>
          <a:solidFill>
            <a:srgbClr val="584099"/>
          </a:solidFill>
          <a:ln w="9525">
            <a:noFill/>
            <a:miter lim="800000"/>
            <a:headEnd/>
            <a:tailEnd/>
          </a:ln>
        </p:spPr>
        <p:txBody>
          <a:bodyPr wrap="none" anchor="ctr"/>
          <a:lstStyle/>
          <a:p>
            <a:endParaRPr lang="en-US"/>
          </a:p>
        </p:txBody>
      </p:sp>
      <p:sp>
        <p:nvSpPr>
          <p:cNvPr id="7" name="Rectangle 4"/>
          <p:cNvSpPr>
            <a:spLocks noChangeArrowheads="1"/>
          </p:cNvSpPr>
          <p:nvPr userDrawn="1"/>
        </p:nvSpPr>
        <p:spPr bwMode="auto">
          <a:xfrm>
            <a:off x="0" y="0"/>
            <a:ext cx="9144000" cy="1524000"/>
          </a:xfrm>
          <a:prstGeom prst="rect">
            <a:avLst/>
          </a:prstGeom>
          <a:solidFill>
            <a:srgbClr val="57B29F"/>
          </a:solidFill>
          <a:ln w="9525">
            <a:noFill/>
            <a:miter lim="800000"/>
            <a:headEnd/>
            <a:tailEnd/>
          </a:ln>
        </p:spPr>
        <p:txBody>
          <a:bodyPr wrap="none" anchor="ctr"/>
          <a:lstStyle/>
          <a:p>
            <a:endParaRPr lang="en-US"/>
          </a:p>
        </p:txBody>
      </p:sp>
      <p:sp>
        <p:nvSpPr>
          <p:cNvPr id="8" name="Text Box 7"/>
          <p:cNvSpPr txBox="1">
            <a:spLocks noChangeArrowheads="1"/>
          </p:cNvSpPr>
          <p:nvPr userDrawn="1"/>
        </p:nvSpPr>
        <p:spPr bwMode="auto">
          <a:xfrm>
            <a:off x="147638" y="6597650"/>
            <a:ext cx="5486400" cy="260350"/>
          </a:xfrm>
          <a:prstGeom prst="rect">
            <a:avLst/>
          </a:prstGeom>
          <a:noFill/>
          <a:ln w="9525">
            <a:noFill/>
            <a:miter lim="800000"/>
            <a:headEnd/>
            <a:tailEnd/>
          </a:ln>
        </p:spPr>
        <p:txBody>
          <a:bodyPr lIns="91429" tIns="45714" rIns="91429" bIns="45714" anchor="b">
            <a:spAutoFit/>
          </a:bodyPr>
          <a:lstStyle/>
          <a:p>
            <a:pPr algn="l"/>
            <a:r>
              <a:rPr lang="en-US" sz="1100">
                <a:solidFill>
                  <a:srgbClr val="000000"/>
                </a:solidFill>
                <a:latin typeface="Times New Roman" pitchFamily="18" charset="0"/>
              </a:rPr>
              <a:t>Copyright © 2008 Pearson Education, Inc., publishing as Pearson Benjamin Cummings</a:t>
            </a:r>
          </a:p>
        </p:txBody>
      </p:sp>
      <p:sp>
        <p:nvSpPr>
          <p:cNvPr id="9" name="Text Box 8"/>
          <p:cNvSpPr txBox="1">
            <a:spLocks noChangeArrowheads="1"/>
          </p:cNvSpPr>
          <p:nvPr userDrawn="1"/>
        </p:nvSpPr>
        <p:spPr bwMode="auto">
          <a:xfrm>
            <a:off x="76200" y="4254500"/>
            <a:ext cx="3695700" cy="1708150"/>
          </a:xfrm>
          <a:prstGeom prst="rect">
            <a:avLst/>
          </a:prstGeom>
          <a:noFill/>
          <a:ln w="9525">
            <a:noFill/>
            <a:miter lim="800000"/>
            <a:headEnd/>
            <a:tailEnd/>
          </a:ln>
        </p:spPr>
        <p:txBody>
          <a:bodyPr>
            <a:spAutoFit/>
          </a:bodyPr>
          <a:lstStyle/>
          <a:p>
            <a:pPr algn="ctr"/>
            <a:r>
              <a:rPr lang="en-US" sz="1800" b="1">
                <a:latin typeface="Arial Narrow" pitchFamily="34" charset="0"/>
              </a:rPr>
              <a:t>PowerPoint</a:t>
            </a:r>
            <a:r>
              <a:rPr lang="en-US" sz="1800" b="1" baseline="30000">
                <a:latin typeface="Arial Narrow" pitchFamily="34" charset="0"/>
              </a:rPr>
              <a:t>®</a:t>
            </a:r>
            <a:r>
              <a:rPr lang="en-US" sz="1800" b="1">
                <a:latin typeface="Arial Narrow" pitchFamily="34" charset="0"/>
              </a:rPr>
              <a:t> Lecture Presentations for</a:t>
            </a:r>
            <a:r>
              <a:rPr lang="en-US" sz="1800">
                <a:solidFill>
                  <a:srgbClr val="006699"/>
                </a:solidFill>
              </a:rPr>
              <a:t> </a:t>
            </a:r>
            <a:r>
              <a:rPr lang="en-US" sz="4800" b="1"/>
              <a:t>Biology</a:t>
            </a:r>
            <a:r>
              <a:rPr lang="en-US" b="1"/>
              <a:t> </a:t>
            </a:r>
          </a:p>
          <a:p>
            <a:pPr algn="ctr"/>
            <a:r>
              <a:rPr lang="en-US" sz="2000" b="1" i="1">
                <a:latin typeface="Times New Roman" pitchFamily="18" charset="0"/>
              </a:rPr>
              <a:t>Eighth Edition</a:t>
            </a:r>
          </a:p>
          <a:p>
            <a:pPr algn="ctr" eaLnBrk="1" hangingPunct="1"/>
            <a:r>
              <a:rPr lang="en-US" sz="2000" b="1">
                <a:latin typeface="Times New Roman" pitchFamily="18" charset="0"/>
              </a:rPr>
              <a:t>Neil Campbell and Jane Reece</a:t>
            </a:r>
            <a:endParaRPr lang="en-US" sz="1600" b="1">
              <a:latin typeface="Times New Roman" pitchFamily="18" charset="0"/>
            </a:endParaRPr>
          </a:p>
        </p:txBody>
      </p:sp>
      <p:sp>
        <p:nvSpPr>
          <p:cNvPr id="10" name="Rectangle 9"/>
          <p:cNvSpPr>
            <a:spLocks noChangeArrowheads="1"/>
          </p:cNvSpPr>
          <p:nvPr userDrawn="1"/>
        </p:nvSpPr>
        <p:spPr bwMode="auto">
          <a:xfrm>
            <a:off x="0" y="6172200"/>
            <a:ext cx="9140825" cy="366713"/>
          </a:xfrm>
          <a:prstGeom prst="rect">
            <a:avLst/>
          </a:prstGeom>
          <a:noFill/>
          <a:ln w="9525">
            <a:noFill/>
            <a:miter lim="800000"/>
            <a:headEnd/>
            <a:tailEnd/>
          </a:ln>
        </p:spPr>
        <p:txBody>
          <a:bodyPr/>
          <a:lstStyle/>
          <a:p>
            <a:pPr algn="ctr"/>
            <a:r>
              <a:rPr lang="en-US" sz="1800" b="1">
                <a:solidFill>
                  <a:schemeClr val="bg1"/>
                </a:solidFill>
                <a:latin typeface="Times New Roman" pitchFamily="18" charset="0"/>
              </a:rPr>
              <a:t>Lectures by Chris Romero, updated by Erin Barley with contributions from Joan Sharp</a:t>
            </a:r>
            <a:r>
              <a:rPr lang="en-US">
                <a:solidFill>
                  <a:schemeClr val="bg1"/>
                </a:solidFill>
              </a:rPr>
              <a:t> </a:t>
            </a:r>
          </a:p>
        </p:txBody>
      </p:sp>
      <p:sp>
        <p:nvSpPr>
          <p:cNvPr id="474117" name="Rectangle 5"/>
          <p:cNvSpPr>
            <a:spLocks noGrp="1" noChangeArrowheads="1"/>
          </p:cNvSpPr>
          <p:nvPr>
            <p:ph type="subTitle" idx="1"/>
          </p:nvPr>
        </p:nvSpPr>
        <p:spPr>
          <a:xfrm>
            <a:off x="238125" y="1531938"/>
            <a:ext cx="8677275" cy="1752600"/>
          </a:xfrm>
        </p:spPr>
        <p:txBody>
          <a:bodyPr/>
          <a:lstStyle>
            <a:lvl1pPr marL="0" indent="0">
              <a:buFontTx/>
              <a:buNone/>
              <a:defRPr sz="5500">
                <a:solidFill>
                  <a:srgbClr val="990066"/>
                </a:solidFill>
                <a:latin typeface="Times New Roman" pitchFamily="18" charset="0"/>
              </a:defRPr>
            </a:lvl1pPr>
          </a:lstStyle>
          <a:p>
            <a:r>
              <a:rPr lang="en-US"/>
              <a:t>Click to edit Master subtitle style</a:t>
            </a:r>
          </a:p>
        </p:txBody>
      </p:sp>
      <p:sp>
        <p:nvSpPr>
          <p:cNvPr id="474118" name="Rectangle 6"/>
          <p:cNvSpPr>
            <a:spLocks noGrp="1" noChangeArrowheads="1"/>
          </p:cNvSpPr>
          <p:nvPr>
            <p:ph type="ctrTitle"/>
          </p:nvPr>
        </p:nvSpPr>
        <p:spPr>
          <a:xfrm>
            <a:off x="206375" y="157163"/>
            <a:ext cx="8709025" cy="1143000"/>
          </a:xfrm>
          <a:effectLst>
            <a:outerShdw dist="35921" dir="2700000" algn="ctr" rotWithShape="0">
              <a:srgbClr val="808080"/>
            </a:outerShdw>
          </a:effectLst>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449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248400" cy="449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285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285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12850"/>
            <a:ext cx="8534400" cy="336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9"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50838" indent="-350838" algn="l" rtl="0" eaLnBrk="0" fontAlgn="base" hangingPunct="0">
        <a:spcBef>
          <a:spcPct val="45000"/>
        </a:spcBef>
        <a:spcAft>
          <a:spcPct val="20000"/>
        </a:spcAft>
        <a:buClr>
          <a:schemeClr val="tx2"/>
        </a:buClr>
        <a:buChar char="•"/>
        <a:defRPr sz="3000">
          <a:solidFill>
            <a:schemeClr val="tx1"/>
          </a:solidFill>
          <a:latin typeface="+mn-lt"/>
          <a:ea typeface="+mn-ea"/>
          <a:cs typeface="+mn-cs"/>
        </a:defRPr>
      </a:lvl1pPr>
      <a:lvl2pPr marL="914400" indent="-449263"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cs typeface="+mn-cs"/>
        </a:defRPr>
      </a:lvl2pPr>
      <a:lvl3pPr marL="1371600" indent="-342900"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cs typeface="+mn-cs"/>
        </a:defRPr>
      </a:lvl3pPr>
      <a:lvl4pPr marL="1828800" indent="-342900"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cs typeface="+mn-cs"/>
        </a:defRPr>
      </a:lvl4pPr>
      <a:lvl5pPr marL="2286000" indent="-334963"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cs typeface="+mn-cs"/>
        </a:defRPr>
      </a:lvl5pPr>
      <a:lvl6pPr marL="27432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6pPr>
      <a:lvl7pPr marL="32004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7pPr>
      <a:lvl8pPr marL="36576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8pPr>
      <a:lvl9pPr marL="41148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Adenosine_triphosphate" TargetMode="External"/><Relationship Id="rId2" Type="http://schemas.openxmlformats.org/officeDocument/2006/relationships/hyperlink" Target="http://en.wikipedia.org/wiki/Oxyg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375" y="157163"/>
            <a:ext cx="8709025" cy="784225"/>
          </a:xfrm>
        </p:spPr>
        <p:txBody>
          <a:bodyPr/>
          <a:lstStyle/>
          <a:p>
            <a:pPr eaLnBrk="1" hangingPunct="1"/>
            <a:r>
              <a:rPr lang="en-US" smtClean="0">
                <a:solidFill>
                  <a:srgbClr val="990066"/>
                </a:solidFill>
                <a:latin typeface="Arial" pitchFamily="34" charset="0"/>
              </a:rPr>
              <a:t>Chapter 5</a:t>
            </a:r>
          </a:p>
        </p:txBody>
      </p:sp>
      <p:sp>
        <p:nvSpPr>
          <p:cNvPr id="3075" name="Rectangle 3"/>
          <p:cNvSpPr>
            <a:spLocks noGrp="1" noChangeArrowheads="1"/>
          </p:cNvSpPr>
          <p:nvPr>
            <p:ph type="subTitle" idx="1"/>
          </p:nvPr>
        </p:nvSpPr>
        <p:spPr>
          <a:xfrm>
            <a:off x="-457200" y="1608138"/>
            <a:ext cx="10058400" cy="4487862"/>
          </a:xfrm>
        </p:spPr>
        <p:txBody>
          <a:bodyPr/>
          <a:lstStyle/>
          <a:p>
            <a:pPr algn="ctr" eaLnBrk="1" hangingPunct="1"/>
            <a:r>
              <a:rPr lang="en-US" sz="4200" b="1" smtClean="0">
                <a:latin typeface="Arial Unicode MS" pitchFamily="34" charset="-128"/>
                <a:ea typeface="Arial Unicode MS" pitchFamily="34" charset="-128"/>
                <a:cs typeface="Arial Unicode MS" pitchFamily="34" charset="-128"/>
              </a:rPr>
              <a:t>How Cells Harvest Chemical Energy</a:t>
            </a:r>
          </a:p>
          <a:p>
            <a:pPr algn="ctr" eaLnBrk="1" hangingPunct="1"/>
            <a:r>
              <a:rPr lang="en-US" sz="4800" smtClean="0">
                <a:solidFill>
                  <a:schemeClr val="tx1"/>
                </a:solidFill>
                <a:latin typeface="Arial Unicode MS" pitchFamily="34" charset="-128"/>
                <a:ea typeface="Arial Unicode MS" pitchFamily="34" charset="-128"/>
                <a:cs typeface="Arial Unicode MS" pitchFamily="34" charset="-128"/>
              </a:rPr>
              <a:t>		</a:t>
            </a:r>
            <a:r>
              <a:rPr lang="ar-EG" sz="4800" smtClean="0">
                <a:solidFill>
                  <a:schemeClr val="tx1"/>
                </a:solidFill>
                <a:latin typeface="Arial Unicode MS" pitchFamily="34" charset="-128"/>
                <a:ea typeface="Arial Unicode MS" pitchFamily="34" charset="-128"/>
                <a:cs typeface="Arial Unicode MS" pitchFamily="34" charset="-128"/>
              </a:rPr>
              <a:t>              </a:t>
            </a:r>
            <a:r>
              <a:rPr lang="ar-SA" sz="2800" b="1" smtClean="0"/>
              <a:t>كيف تحصد الخلايا الطاقة الكيميائية</a:t>
            </a:r>
            <a:r>
              <a:rPr lang="ar-EG" sz="2800" b="1" smtClean="0">
                <a:solidFill>
                  <a:schemeClr val="tx1"/>
                </a:solidFill>
              </a:rPr>
              <a:t>  </a:t>
            </a:r>
            <a:endParaRPr lang="en-US" sz="2800" b="1" smtClean="0">
              <a:solidFill>
                <a:schemeClr val="tx1"/>
              </a:solidFill>
            </a:endParaRPr>
          </a:p>
          <a:p>
            <a:pPr algn="ctr" eaLnBrk="1" hangingPunct="1"/>
            <a:endParaRPr lang="en-US" sz="4800" smtClean="0">
              <a:solidFill>
                <a:schemeClr val="tx1"/>
              </a:solidFill>
              <a:latin typeface="Arial Unicode MS" pitchFamily="34" charset="-128"/>
              <a:ea typeface="Arial Unicode MS" pitchFamily="34" charset="-128"/>
              <a:cs typeface="Arial Unicode MS" pitchFamily="34" charset="-128"/>
            </a:endParaRPr>
          </a:p>
          <a:p>
            <a:pPr algn="ctr" rtl="1" eaLnBrk="1" hangingPunct="1"/>
            <a:endParaRPr lang="en-US" sz="4800" smtClean="0">
              <a:solidFill>
                <a:schemeClr val="tx1"/>
              </a:solidFill>
              <a:latin typeface="Arial Unicode MS" pitchFamily="34" charset="-128"/>
              <a:ea typeface="Arial Unicode MS" pitchFamily="34" charset="-128"/>
              <a:cs typeface="Arial Unicode MS" pitchFamily="34" charset="-128"/>
            </a:endParaRPr>
          </a:p>
        </p:txBody>
      </p:sp>
      <p:sp>
        <p:nvSpPr>
          <p:cNvPr id="307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04800" y="87313"/>
            <a:ext cx="8534400" cy="2122487"/>
          </a:xfrm>
        </p:spPr>
        <p:txBody>
          <a:bodyPr/>
          <a:lstStyle/>
          <a:p>
            <a:pPr marL="0" indent="0" eaLnBrk="1" hangingPunct="1">
              <a:spcBef>
                <a:spcPct val="25000"/>
              </a:spcBef>
            </a:pPr>
            <a:r>
              <a:rPr lang="en-US" sz="2700" b="1" dirty="0" smtClean="0"/>
              <a:t> </a:t>
            </a:r>
            <a:r>
              <a:rPr lang="en-US" sz="2600" b="1" dirty="0" smtClean="0"/>
              <a:t>In </a:t>
            </a:r>
            <a:r>
              <a:rPr lang="en-US" sz="2600" b="1" u="sng" dirty="0" smtClean="0"/>
              <a:t>respiration</a:t>
            </a:r>
            <a:r>
              <a:rPr lang="en-US" sz="2600" b="1" dirty="0" smtClean="0"/>
              <a:t> - breathing supplies </a:t>
            </a:r>
            <a:r>
              <a:rPr lang="en-US" sz="2600" b="1" u="sng" dirty="0" smtClean="0"/>
              <a:t>oxygen</a:t>
            </a:r>
            <a:r>
              <a:rPr lang="en-US" sz="2600" b="1" dirty="0" smtClean="0"/>
              <a:t> to our cells and removes </a:t>
            </a:r>
            <a:r>
              <a:rPr lang="en-US" sz="2600" b="1" u="sng" dirty="0" smtClean="0"/>
              <a:t>carbon dioxide</a:t>
            </a:r>
          </a:p>
          <a:p>
            <a:pPr marL="0" indent="0" algn="r" rtl="1" eaLnBrk="1" hangingPunct="1">
              <a:spcBef>
                <a:spcPct val="25000"/>
              </a:spcBef>
            </a:pPr>
            <a:r>
              <a:rPr lang="en-US" sz="2500" dirty="0" smtClean="0"/>
              <a:t> </a:t>
            </a:r>
            <a:r>
              <a:rPr lang="ar-SA" sz="2500" dirty="0" smtClean="0">
                <a:solidFill>
                  <a:srgbClr val="FF0000"/>
                </a:solidFill>
              </a:rPr>
              <a:t>التنفس يمد خلايا الجسم بالأوكسجين ويخلصها من ثانى أكسيد الكربون </a:t>
            </a:r>
            <a:endParaRPr lang="ar-EG" sz="2500" dirty="0" smtClean="0">
              <a:solidFill>
                <a:srgbClr val="FF0000"/>
              </a:solidFill>
            </a:endParaRPr>
          </a:p>
          <a:p>
            <a:pPr marL="0" indent="0" eaLnBrk="1" hangingPunct="1">
              <a:spcBef>
                <a:spcPct val="25000"/>
              </a:spcBef>
              <a:buFontTx/>
              <a:buNone/>
            </a:pPr>
            <a:endParaRPr lang="en-US" dirty="0" smtClean="0"/>
          </a:p>
        </p:txBody>
      </p:sp>
      <p:sp>
        <p:nvSpPr>
          <p:cNvPr id="1126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pic>
        <p:nvPicPr>
          <p:cNvPr id="11268" name="Object 3"/>
          <p:cNvPicPr>
            <a:picLocks noChangeArrowheads="1"/>
          </p:cNvPicPr>
          <p:nvPr/>
        </p:nvPicPr>
        <p:blipFill>
          <a:blip r:embed="rId4" cstate="print"/>
          <a:srcRect l="-108" t="-278" r="-830" b="-233"/>
          <a:stretch>
            <a:fillRect/>
          </a:stretch>
        </p:blipFill>
        <p:spPr bwMode="auto">
          <a:xfrm>
            <a:off x="381000" y="1752600"/>
            <a:ext cx="7391400"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76200"/>
            <a:ext cx="8534400" cy="561975"/>
          </a:xfrm>
        </p:spPr>
        <p:txBody>
          <a:bodyPr/>
          <a:lstStyle/>
          <a:p>
            <a:pPr algn="ctr" eaLnBrk="1" hangingPunct="1"/>
            <a:r>
              <a:rPr lang="en-US" sz="3300" dirty="0" smtClean="0">
                <a:latin typeface="+mn-lt"/>
                <a:ea typeface="Arial Unicode MS" pitchFamily="34" charset="-128"/>
                <a:cs typeface="Arabic Typesetting" pitchFamily="66" charset="-78"/>
              </a:rPr>
              <a:t>CONNECTION          </a:t>
            </a:r>
            <a:r>
              <a:rPr lang="ar-EG" sz="3300" dirty="0" smtClean="0">
                <a:latin typeface="+mn-lt"/>
                <a:ea typeface="Arial Unicode MS" pitchFamily="34" charset="-128"/>
                <a:cs typeface="Arabic Typesetting" pitchFamily="66" charset="-78"/>
              </a:rPr>
              <a:t>تطبيقى</a:t>
            </a:r>
            <a:r>
              <a:rPr lang="en-US" sz="3300" dirty="0" smtClean="0">
                <a:latin typeface="+mn-lt"/>
                <a:ea typeface="Arial Unicode MS" pitchFamily="34" charset="-128"/>
                <a:cs typeface="Arabic Typesetting" pitchFamily="66" charset="-78"/>
              </a:rPr>
              <a:t> </a:t>
            </a:r>
            <a:r>
              <a:rPr lang="ar-EG" sz="3300" dirty="0" smtClean="0">
                <a:latin typeface="+mn-lt"/>
                <a:ea typeface="Arial Unicode MS" pitchFamily="34" charset="-128"/>
                <a:cs typeface="Arabic Typesetting" pitchFamily="66" charset="-78"/>
              </a:rPr>
              <a:t>رابط</a:t>
            </a:r>
            <a:endParaRPr lang="en-US" sz="3300" dirty="0" smtClean="0">
              <a:latin typeface="+mn-lt"/>
              <a:ea typeface="Arial Unicode MS" pitchFamily="34" charset="-128"/>
              <a:cs typeface="Arabic Typesetting" pitchFamily="66" charset="-78"/>
            </a:endParaRPr>
          </a:p>
        </p:txBody>
      </p:sp>
      <p:sp>
        <p:nvSpPr>
          <p:cNvPr id="12291" name="Rectangle 3"/>
          <p:cNvSpPr>
            <a:spLocks noGrp="1" noChangeArrowheads="1"/>
          </p:cNvSpPr>
          <p:nvPr>
            <p:ph type="body" idx="1"/>
          </p:nvPr>
        </p:nvSpPr>
        <p:spPr>
          <a:xfrm>
            <a:off x="152400" y="762000"/>
            <a:ext cx="8839200" cy="6796088"/>
          </a:xfrm>
        </p:spPr>
        <p:txBody>
          <a:bodyPr/>
          <a:lstStyle/>
          <a:p>
            <a:pPr marL="0" indent="0" algn="just" eaLnBrk="1" hangingPunct="1">
              <a:spcBef>
                <a:spcPct val="25000"/>
              </a:spcBef>
            </a:pPr>
            <a:r>
              <a:rPr lang="en-US" sz="2400" dirty="0" smtClean="0"/>
              <a:t> Your body requires a continuous supply of energy just to stay alive (to keep the heart pumping – to breath – to maintain body temperature). Example. Your brain requires a large quantity of glucose (120 g/day)</a:t>
            </a:r>
            <a:endParaRPr lang="ar-EG" sz="2400" dirty="0" smtClean="0"/>
          </a:p>
          <a:p>
            <a:pPr marL="0" indent="0" algn="just" eaLnBrk="1" hangingPunct="1">
              <a:spcBef>
                <a:spcPct val="25000"/>
              </a:spcBef>
            </a:pPr>
            <a:r>
              <a:rPr lang="en-US" sz="2400" dirty="0" smtClean="0"/>
              <a:t>The human body uses energy from </a:t>
            </a:r>
            <a:r>
              <a:rPr lang="en-US" sz="2400" b="1" dirty="0" smtClean="0"/>
              <a:t>ATP</a:t>
            </a:r>
            <a:r>
              <a:rPr lang="en-US" sz="2400" dirty="0" smtClean="0"/>
              <a:t> for all its activities (average adult human needs 2.200 kcal of energy per day.</a:t>
            </a:r>
            <a:endParaRPr lang="ar-EG" sz="2400" dirty="0" smtClean="0"/>
          </a:p>
          <a:p>
            <a:pPr marL="0" indent="0" algn="just" rtl="1" eaLnBrk="1" hangingPunct="1">
              <a:spcBef>
                <a:spcPct val="25000"/>
              </a:spcBef>
            </a:pPr>
            <a:r>
              <a:rPr lang="ar-SA" sz="2400" dirty="0" smtClean="0">
                <a:solidFill>
                  <a:srgbClr val="FF0000"/>
                </a:solidFill>
              </a:rPr>
              <a:t>يبلغ متوسط ما يحتاجه الإنسان البالغ  من السعرات الحرارية حوالي 2</a:t>
            </a:r>
            <a:r>
              <a:rPr lang="ar-EG" sz="2400" dirty="0" err="1" smtClean="0">
                <a:solidFill>
                  <a:srgbClr val="FF0000"/>
                </a:solidFill>
              </a:rPr>
              <a:t>.</a:t>
            </a:r>
            <a:r>
              <a:rPr lang="ar-SA" sz="2400" dirty="0" smtClean="0">
                <a:solidFill>
                  <a:srgbClr val="FF0000"/>
                </a:solidFill>
              </a:rPr>
              <a:t>200 سعره </a:t>
            </a:r>
            <a:r>
              <a:rPr lang="ar-SA" sz="2400" dirty="0" err="1" smtClean="0">
                <a:solidFill>
                  <a:srgbClr val="FF0000"/>
                </a:solidFill>
              </a:rPr>
              <a:t>حرارية </a:t>
            </a:r>
            <a:r>
              <a:rPr lang="ar-SA" sz="2400" dirty="0" smtClean="0">
                <a:solidFill>
                  <a:srgbClr val="FF0000"/>
                </a:solidFill>
              </a:rPr>
              <a:t>(كيلو </a:t>
            </a:r>
            <a:r>
              <a:rPr lang="ar-SA" sz="2400" dirty="0" err="1" smtClean="0">
                <a:solidFill>
                  <a:srgbClr val="FF0000"/>
                </a:solidFill>
              </a:rPr>
              <a:t>كالور</a:t>
            </a:r>
            <a:r>
              <a:rPr lang="ar-EG" sz="2400" dirty="0" smtClean="0">
                <a:solidFill>
                  <a:srgbClr val="FF0000"/>
                </a:solidFill>
              </a:rPr>
              <a:t>ى</a:t>
            </a:r>
            <a:r>
              <a:rPr lang="ar-SA" sz="2400" dirty="0" smtClean="0">
                <a:solidFill>
                  <a:srgbClr val="FF0000"/>
                </a:solidFill>
              </a:rPr>
              <a:t>) من الطاقة في اليوم</a:t>
            </a:r>
            <a:endParaRPr lang="ar-EG" sz="2400" dirty="0" smtClean="0">
              <a:solidFill>
                <a:srgbClr val="FF0000"/>
              </a:solidFill>
            </a:endParaRPr>
          </a:p>
          <a:p>
            <a:pPr marL="0" indent="0" algn="just" eaLnBrk="1" hangingPunct="1">
              <a:spcBef>
                <a:spcPct val="25000"/>
              </a:spcBef>
            </a:pPr>
            <a:r>
              <a:rPr lang="en-US" sz="2400" b="1" dirty="0" smtClean="0"/>
              <a:t> The energy units are kilocalories.</a:t>
            </a:r>
          </a:p>
          <a:p>
            <a:pPr marL="0" indent="0" algn="just" eaLnBrk="1" hangingPunct="1">
              <a:spcBef>
                <a:spcPct val="25000"/>
              </a:spcBef>
            </a:pPr>
            <a:r>
              <a:rPr lang="en-US" sz="2400" dirty="0" smtClean="0"/>
              <a:t>Kilocalorie (</a:t>
            </a:r>
            <a:r>
              <a:rPr lang="en-US" sz="2400" dirty="0" smtClean="0">
                <a:solidFill>
                  <a:srgbClr val="FF0000"/>
                </a:solidFill>
              </a:rPr>
              <a:t>Kcal</a:t>
            </a:r>
            <a:r>
              <a:rPr lang="en-US" sz="2400" dirty="0" smtClean="0"/>
              <a:t>) is quantity of heat required to raise the temperature of (1) kilogram of water by 1</a:t>
            </a:r>
            <a:r>
              <a:rPr lang="en-US" sz="2400" baseline="30000" dirty="0" smtClean="0"/>
              <a:t>◦</a:t>
            </a:r>
            <a:r>
              <a:rPr lang="en-US" sz="2400" dirty="0" smtClean="0"/>
              <a:t>C</a:t>
            </a:r>
          </a:p>
          <a:p>
            <a:pPr marL="0" indent="0" algn="just" rtl="1" eaLnBrk="1" hangingPunct="1">
              <a:spcBef>
                <a:spcPct val="25000"/>
              </a:spcBef>
            </a:pPr>
            <a:r>
              <a:rPr lang="ar-SA" sz="2400" b="1" dirty="0" err="1" smtClean="0">
                <a:solidFill>
                  <a:srgbClr val="FF0000"/>
                </a:solidFill>
              </a:rPr>
              <a:t>السعرة</a:t>
            </a:r>
            <a:r>
              <a:rPr lang="ar-SA" sz="2400" b="1" dirty="0" smtClean="0">
                <a:solidFill>
                  <a:srgbClr val="FF0000"/>
                </a:solidFill>
              </a:rPr>
              <a:t> </a:t>
            </a:r>
            <a:r>
              <a:rPr lang="ar-SA" sz="2400" b="1" dirty="0" err="1" smtClean="0">
                <a:solidFill>
                  <a:srgbClr val="FF0000"/>
                </a:solidFill>
              </a:rPr>
              <a:t>الحرارية </a:t>
            </a:r>
            <a:r>
              <a:rPr lang="ar-SA" sz="2400" b="1" dirty="0" smtClean="0">
                <a:solidFill>
                  <a:srgbClr val="FF0000"/>
                </a:solidFill>
              </a:rPr>
              <a:t>(كيلو </a:t>
            </a:r>
            <a:r>
              <a:rPr lang="ar-SA" sz="2400" b="1" dirty="0" err="1" smtClean="0">
                <a:solidFill>
                  <a:srgbClr val="FF0000"/>
                </a:solidFill>
              </a:rPr>
              <a:t>كالوري</a:t>
            </a:r>
            <a:r>
              <a:rPr lang="ar-SA" sz="2400" b="1" dirty="0" smtClean="0">
                <a:solidFill>
                  <a:srgbClr val="FF0000"/>
                </a:solidFill>
              </a:rPr>
              <a:t>) </a:t>
            </a:r>
            <a:r>
              <a:rPr lang="ar-SA" sz="2400" dirty="0" smtClean="0">
                <a:solidFill>
                  <a:srgbClr val="FF0000"/>
                </a:solidFill>
              </a:rPr>
              <a:t>هي كمية الحرارة المطلوبة لرفع درجة حرارة 1 كيلوجرام من الماء درجة مئوية </a:t>
            </a:r>
            <a:r>
              <a:rPr lang="ar-SA" sz="2400" dirty="0" err="1" smtClean="0">
                <a:solidFill>
                  <a:srgbClr val="FF0000"/>
                </a:solidFill>
              </a:rPr>
              <a:t>واحدة </a:t>
            </a:r>
            <a:r>
              <a:rPr lang="ar-SA" sz="2400" dirty="0" smtClean="0">
                <a:solidFill>
                  <a:srgbClr val="FF0000"/>
                </a:solidFill>
              </a:rPr>
              <a:t>(ا </a:t>
            </a:r>
            <a:r>
              <a:rPr lang="en-US" sz="2400" dirty="0" smtClean="0">
                <a:solidFill>
                  <a:srgbClr val="FF0000"/>
                </a:solidFill>
              </a:rPr>
              <a:t>°</a:t>
            </a:r>
            <a:r>
              <a:rPr lang="ar-SA" sz="2400" dirty="0" smtClean="0">
                <a:solidFill>
                  <a:srgbClr val="FF0000"/>
                </a:solidFill>
              </a:rPr>
              <a:t>م</a:t>
            </a:r>
            <a:r>
              <a:rPr lang="ar-SA" sz="2400" dirty="0" err="1" smtClean="0">
                <a:solidFill>
                  <a:srgbClr val="FF0000"/>
                </a:solidFill>
              </a:rPr>
              <a:t>)</a:t>
            </a:r>
            <a:r>
              <a:rPr lang="ar-SA" sz="2400" b="1" dirty="0" smtClean="0">
                <a:solidFill>
                  <a:srgbClr val="FF0000"/>
                </a:solidFill>
              </a:rPr>
              <a:t> </a:t>
            </a:r>
            <a:endParaRPr lang="ar-EG" sz="2400" b="1" dirty="0" smtClean="0">
              <a:solidFill>
                <a:srgbClr val="FF0000"/>
              </a:solidFill>
            </a:endParaRPr>
          </a:p>
          <a:p>
            <a:pPr marL="0" indent="0" algn="just" rtl="1" eaLnBrk="1" hangingPunct="1">
              <a:spcBef>
                <a:spcPct val="25000"/>
              </a:spcBef>
            </a:pPr>
            <a:endParaRPr lang="en-US" sz="2400" dirty="0" smtClean="0">
              <a:solidFill>
                <a:srgbClr val="FF0000"/>
              </a:solidFill>
            </a:endParaRPr>
          </a:p>
          <a:p>
            <a:pPr marL="0" indent="0" algn="r" rtl="1" eaLnBrk="1" hangingPunct="1">
              <a:spcBef>
                <a:spcPct val="25000"/>
              </a:spcBef>
            </a:pPr>
            <a:endParaRPr lang="en-US" sz="2400" dirty="0" smtClean="0">
              <a:solidFill>
                <a:srgbClr val="FF0000"/>
              </a:solidFill>
            </a:endParaRPr>
          </a:p>
        </p:txBody>
      </p:sp>
      <p:sp>
        <p:nvSpPr>
          <p:cNvPr id="1229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cxnSp>
        <p:nvCxnSpPr>
          <p:cNvPr id="6" name="Straight Connector 5"/>
          <p:cNvCxnSpPr/>
          <p:nvPr/>
        </p:nvCxnSpPr>
        <p:spPr bwMode="auto">
          <a:xfrm>
            <a:off x="152400" y="533400"/>
            <a:ext cx="86868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ox(in)">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ox(in)">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3675" y="76200"/>
            <a:ext cx="8534400" cy="867930"/>
          </a:xfrm>
        </p:spPr>
        <p:txBody>
          <a:bodyPr/>
          <a:lstStyle/>
          <a:p>
            <a:pPr marL="574675" indent="-574675" algn="ctr" eaLnBrk="1" hangingPunct="1"/>
            <a:r>
              <a:rPr lang="en-US" sz="2800" dirty="0" smtClean="0"/>
              <a:t>Cell</a:t>
            </a:r>
            <a:r>
              <a:rPr lang="ar-EG" sz="2800" dirty="0" smtClean="0"/>
              <a:t> </a:t>
            </a:r>
            <a:r>
              <a:rPr lang="en-US" sz="2800" dirty="0" smtClean="0"/>
              <a:t>respiration equation</a:t>
            </a:r>
            <a:r>
              <a:rPr lang="ar-SA" sz="2800" dirty="0" smtClean="0"/>
              <a:t/>
            </a:r>
            <a:br>
              <a:rPr lang="ar-SA" sz="2800" dirty="0" smtClean="0"/>
            </a:br>
            <a:r>
              <a:rPr lang="ar-SA" sz="2800" dirty="0" smtClean="0"/>
              <a:t> </a:t>
            </a:r>
            <a:r>
              <a:rPr lang="ar-EG" sz="2800" dirty="0" smtClean="0">
                <a:solidFill>
                  <a:srgbClr val="FF0000"/>
                </a:solidFill>
              </a:rPr>
              <a:t>معادلة التنفس الخلوى</a:t>
            </a:r>
            <a:endParaRPr lang="en-US" sz="2800" dirty="0" smtClean="0">
              <a:solidFill>
                <a:srgbClr val="FF0000"/>
              </a:solidFill>
            </a:endParaRPr>
          </a:p>
        </p:txBody>
      </p:sp>
      <p:sp>
        <p:nvSpPr>
          <p:cNvPr id="13315" name="Rectangle 3"/>
          <p:cNvSpPr>
            <a:spLocks noGrp="1" noChangeArrowheads="1"/>
          </p:cNvSpPr>
          <p:nvPr>
            <p:ph type="body" idx="1"/>
          </p:nvPr>
        </p:nvSpPr>
        <p:spPr>
          <a:xfrm>
            <a:off x="7938" y="990600"/>
            <a:ext cx="9059862" cy="5447645"/>
          </a:xfrm>
        </p:spPr>
        <p:txBody>
          <a:bodyPr/>
          <a:lstStyle/>
          <a:p>
            <a:pPr algn="just" eaLnBrk="1" hangingPunct="1">
              <a:spcBef>
                <a:spcPts val="600"/>
              </a:spcBef>
              <a:spcAft>
                <a:spcPts val="600"/>
              </a:spcAft>
            </a:pPr>
            <a:r>
              <a:rPr lang="en-US" sz="2400" dirty="0" smtClean="0">
                <a:ea typeface="Arial Unicode MS" pitchFamily="34" charset="-128"/>
                <a:cs typeface="Arial Unicode MS" pitchFamily="34" charset="-128"/>
              </a:rPr>
              <a:t>A </a:t>
            </a:r>
            <a:r>
              <a:rPr lang="en-US" sz="2400" b="1" dirty="0" smtClean="0">
                <a:ea typeface="Arial Unicode MS" pitchFamily="34" charset="-128"/>
                <a:cs typeface="Arial Unicode MS" pitchFamily="34" charset="-128"/>
              </a:rPr>
              <a:t>cellular respiration equation</a:t>
            </a:r>
            <a:r>
              <a:rPr lang="en-US" sz="2400" dirty="0" smtClean="0">
                <a:ea typeface="Arial Unicode MS" pitchFamily="34" charset="-128"/>
                <a:cs typeface="Arial Unicode MS" pitchFamily="34" charset="-128"/>
              </a:rPr>
              <a:t> is helpful to show the </a:t>
            </a:r>
            <a:r>
              <a:rPr lang="en-US" sz="2400" b="1" dirty="0" smtClean="0">
                <a:ea typeface="Arial Unicode MS" pitchFamily="34" charset="-128"/>
                <a:cs typeface="Arial Unicode MS" pitchFamily="34" charset="-128"/>
              </a:rPr>
              <a:t>changes in hydrogen atom distribution</a:t>
            </a:r>
          </a:p>
          <a:p>
            <a:pPr algn="r" rtl="1" eaLnBrk="1" hangingPunct="1">
              <a:spcBef>
                <a:spcPts val="600"/>
              </a:spcBef>
              <a:spcAft>
                <a:spcPts val="600"/>
              </a:spcAft>
            </a:pPr>
            <a:r>
              <a:rPr lang="ar-SA" b="1" dirty="0" smtClean="0">
                <a:solidFill>
                  <a:srgbClr val="FF0000"/>
                </a:solidFill>
                <a:latin typeface="Arabic Typesetting" pitchFamily="66" charset="-78"/>
                <a:ea typeface="Arial Unicode MS" pitchFamily="34" charset="-128"/>
                <a:cs typeface="Arabic Typesetting" pitchFamily="66" charset="-78"/>
              </a:rPr>
              <a:t>معادلة التنفس الخلو</a:t>
            </a:r>
            <a:r>
              <a:rPr lang="ar-EG" b="1" dirty="0" smtClean="0">
                <a:solidFill>
                  <a:srgbClr val="FF0000"/>
                </a:solidFill>
                <a:latin typeface="Arabic Typesetting" pitchFamily="66" charset="-78"/>
                <a:ea typeface="Arial Unicode MS" pitchFamily="34" charset="-128"/>
                <a:cs typeface="Arabic Typesetting" pitchFamily="66" charset="-78"/>
              </a:rPr>
              <a:t>ى</a:t>
            </a:r>
            <a:r>
              <a:rPr lang="ar-SA" b="1" dirty="0" smtClean="0">
                <a:solidFill>
                  <a:srgbClr val="FF0000"/>
                </a:solidFill>
                <a:latin typeface="Arabic Typesetting" pitchFamily="66" charset="-78"/>
                <a:ea typeface="Arial Unicode MS" pitchFamily="34" charset="-128"/>
                <a:cs typeface="Arabic Typesetting" pitchFamily="66" charset="-78"/>
              </a:rPr>
              <a:t> </a:t>
            </a:r>
            <a:r>
              <a:rPr lang="ar-SA" dirty="0" smtClean="0">
                <a:solidFill>
                  <a:srgbClr val="FF0000"/>
                </a:solidFill>
                <a:latin typeface="Arabic Typesetting" pitchFamily="66" charset="-78"/>
                <a:ea typeface="Arial Unicode MS" pitchFamily="34" charset="-128"/>
                <a:cs typeface="Arabic Typesetting" pitchFamily="66" charset="-78"/>
              </a:rPr>
              <a:t>مفيدة لبيان التغيرات التي تطرأ على توزيع ذرة الهيدروجين</a:t>
            </a:r>
            <a:endParaRPr lang="en-US" dirty="0" smtClean="0">
              <a:solidFill>
                <a:srgbClr val="FF0000"/>
              </a:solidFill>
              <a:latin typeface="Arabic Typesetting" pitchFamily="66" charset="-78"/>
              <a:ea typeface="Arial Unicode MS" pitchFamily="34" charset="-128"/>
              <a:cs typeface="Arabic Typesetting" pitchFamily="66" charset="-78"/>
            </a:endParaRPr>
          </a:p>
          <a:p>
            <a:pPr lvl="1" algn="just" eaLnBrk="1" hangingPunct="1">
              <a:spcBef>
                <a:spcPts val="600"/>
              </a:spcBef>
              <a:spcAft>
                <a:spcPts val="600"/>
              </a:spcAft>
              <a:buFontTx/>
              <a:buChar char="–"/>
            </a:pPr>
            <a:r>
              <a:rPr lang="en-US" sz="2400" b="1" dirty="0" smtClean="0">
                <a:ea typeface="Arial Unicode MS" pitchFamily="34" charset="-128"/>
                <a:cs typeface="Arabic Typesetting" pitchFamily="66" charset="-78"/>
              </a:rPr>
              <a:t>Glucose</a:t>
            </a:r>
            <a:r>
              <a:rPr lang="en-US" sz="2400" dirty="0" smtClean="0">
                <a:ea typeface="Arial Unicode MS" pitchFamily="34" charset="-128"/>
                <a:cs typeface="Arabic Typesetting" pitchFamily="66" charset="-78"/>
              </a:rPr>
              <a:t> loses its </a:t>
            </a:r>
            <a:r>
              <a:rPr lang="en-US" sz="2400" b="1" dirty="0" smtClean="0">
                <a:ea typeface="Arial Unicode MS" pitchFamily="34" charset="-128"/>
                <a:cs typeface="Arabic Typesetting" pitchFamily="66" charset="-78"/>
              </a:rPr>
              <a:t>hydrogen</a:t>
            </a:r>
            <a:r>
              <a:rPr lang="en-US" sz="2400" dirty="0" smtClean="0">
                <a:ea typeface="Arial Unicode MS" pitchFamily="34" charset="-128"/>
                <a:cs typeface="Arabic Typesetting" pitchFamily="66" charset="-78"/>
              </a:rPr>
              <a:t> </a:t>
            </a:r>
            <a:r>
              <a:rPr lang="en-US" sz="2400" b="1" dirty="0" smtClean="0">
                <a:ea typeface="Arial Unicode MS" pitchFamily="34" charset="-128"/>
                <a:cs typeface="Arabic Typesetting" pitchFamily="66" charset="-78"/>
              </a:rPr>
              <a:t>atoms</a:t>
            </a:r>
            <a:r>
              <a:rPr lang="en-US" sz="2400" dirty="0" smtClean="0">
                <a:ea typeface="Arial Unicode MS" pitchFamily="34" charset="-128"/>
                <a:cs typeface="Arabic Typesetting" pitchFamily="66" charset="-78"/>
              </a:rPr>
              <a:t> and is </a:t>
            </a:r>
            <a:r>
              <a:rPr lang="en-US" sz="2400" dirty="0" smtClean="0">
                <a:ea typeface="Arial Unicode MS" pitchFamily="34" charset="-128"/>
                <a:cs typeface="Arial Unicode MS" pitchFamily="34" charset="-128"/>
              </a:rPr>
              <a:t>ultimately converted to </a:t>
            </a:r>
            <a:r>
              <a:rPr lang="en-US" sz="2400" b="1" dirty="0" smtClean="0">
                <a:ea typeface="Arial Unicode MS" pitchFamily="34" charset="-128"/>
                <a:cs typeface="Arial Unicode MS" pitchFamily="34" charset="-128"/>
              </a:rPr>
              <a:t>CO</a:t>
            </a:r>
            <a:r>
              <a:rPr lang="en-US" sz="2400" b="1" baseline="-25000" dirty="0" smtClean="0">
                <a:ea typeface="Arial Unicode MS" pitchFamily="34" charset="-128"/>
                <a:cs typeface="Arial Unicode MS" pitchFamily="34" charset="-128"/>
              </a:rPr>
              <a:t>2</a:t>
            </a:r>
            <a:endParaRPr lang="ar-SA" sz="2400" b="1" baseline="-25000" dirty="0" smtClean="0">
              <a:ea typeface="Arial Unicode MS" pitchFamily="34" charset="-128"/>
              <a:cs typeface="Arial Unicode MS" pitchFamily="34" charset="-128"/>
            </a:endParaRPr>
          </a:p>
          <a:p>
            <a:pPr lvl="1" algn="r" rtl="1" eaLnBrk="1" hangingPunct="1">
              <a:spcBef>
                <a:spcPts val="600"/>
              </a:spcBef>
              <a:spcAft>
                <a:spcPts val="600"/>
              </a:spcAft>
              <a:buFontTx/>
              <a:buNone/>
            </a:pPr>
            <a:r>
              <a:rPr lang="ar-SA" sz="3000" dirty="0" smtClean="0">
                <a:solidFill>
                  <a:srgbClr val="FF0000"/>
                </a:solidFill>
                <a:latin typeface="Arabic Typesetting" pitchFamily="66" charset="-78"/>
                <a:cs typeface="Arabic Typesetting" pitchFamily="66" charset="-78"/>
              </a:rPr>
              <a:t>يفقد الجلوكوز </a:t>
            </a:r>
            <a:r>
              <a:rPr lang="ar-SA" sz="3000" dirty="0" err="1" smtClean="0">
                <a:solidFill>
                  <a:srgbClr val="FF0000"/>
                </a:solidFill>
                <a:latin typeface="Arabic Typesetting" pitchFamily="66" charset="-78"/>
                <a:cs typeface="Arabic Typesetting" pitchFamily="66" charset="-78"/>
              </a:rPr>
              <a:t>ذرات</a:t>
            </a:r>
            <a:r>
              <a:rPr lang="ar-SA" sz="3000" dirty="0" smtClean="0">
                <a:solidFill>
                  <a:srgbClr val="FF0000"/>
                </a:solidFill>
                <a:latin typeface="Arabic Typesetting" pitchFamily="66" charset="-78"/>
                <a:cs typeface="Arabic Typesetting" pitchFamily="66" charset="-78"/>
              </a:rPr>
              <a:t> الهيدروجين ويتحول في النهاية لثاني أكسيد الكربون</a:t>
            </a:r>
            <a:endParaRPr lang="en-US" sz="3000" dirty="0" smtClean="0">
              <a:solidFill>
                <a:srgbClr val="FF0000"/>
              </a:solidFill>
              <a:latin typeface="Arabic Typesetting" pitchFamily="66" charset="-78"/>
              <a:cs typeface="Arabic Typesetting" pitchFamily="66" charset="-78"/>
            </a:endParaRPr>
          </a:p>
          <a:p>
            <a:pPr lvl="1" algn="just" eaLnBrk="1" hangingPunct="1">
              <a:spcBef>
                <a:spcPts val="600"/>
              </a:spcBef>
              <a:spcAft>
                <a:spcPts val="600"/>
              </a:spcAft>
              <a:buFontTx/>
              <a:buChar char="–"/>
            </a:pPr>
            <a:r>
              <a:rPr lang="en-US" sz="2400" dirty="0" smtClean="0">
                <a:ea typeface="Arial Unicode MS" pitchFamily="34" charset="-128"/>
                <a:cs typeface="Arial Unicode MS" pitchFamily="34" charset="-128"/>
              </a:rPr>
              <a:t>At the same time, </a:t>
            </a:r>
            <a:r>
              <a:rPr lang="en-US" sz="2400" b="1" dirty="0" smtClean="0">
                <a:ea typeface="Arial Unicode MS" pitchFamily="34" charset="-128"/>
                <a:cs typeface="Arial Unicode MS" pitchFamily="34" charset="-128"/>
              </a:rPr>
              <a:t>O</a:t>
            </a:r>
            <a:r>
              <a:rPr lang="en-US" sz="2400" b="1" baseline="-25000" dirty="0" smtClean="0">
                <a:ea typeface="Arial Unicode MS" pitchFamily="34" charset="-128"/>
                <a:cs typeface="Arial Unicode MS" pitchFamily="34" charset="-128"/>
              </a:rPr>
              <a:t>2</a:t>
            </a:r>
            <a:r>
              <a:rPr lang="en-US" sz="2400" dirty="0" smtClean="0">
                <a:ea typeface="Arial Unicode MS" pitchFamily="34" charset="-128"/>
                <a:cs typeface="Arial Unicode MS" pitchFamily="34" charset="-128"/>
              </a:rPr>
              <a:t> gains </a:t>
            </a:r>
            <a:r>
              <a:rPr lang="en-US" sz="2400" b="1" dirty="0" smtClean="0">
                <a:ea typeface="Arial Unicode MS" pitchFamily="34" charset="-128"/>
                <a:cs typeface="Arial Unicode MS" pitchFamily="34" charset="-128"/>
              </a:rPr>
              <a:t>hydrogen</a:t>
            </a:r>
            <a:r>
              <a:rPr lang="en-US" sz="2400" dirty="0" smtClean="0">
                <a:ea typeface="Arial Unicode MS" pitchFamily="34" charset="-128"/>
                <a:cs typeface="Arial Unicode MS" pitchFamily="34" charset="-128"/>
              </a:rPr>
              <a:t> </a:t>
            </a:r>
            <a:r>
              <a:rPr lang="en-US" sz="2400" b="1" dirty="0" smtClean="0">
                <a:ea typeface="Arial Unicode MS" pitchFamily="34" charset="-128"/>
                <a:cs typeface="Arial Unicode MS" pitchFamily="34" charset="-128"/>
              </a:rPr>
              <a:t>atoms</a:t>
            </a:r>
            <a:r>
              <a:rPr lang="en-US" sz="2400" dirty="0" smtClean="0">
                <a:ea typeface="Arial Unicode MS" pitchFamily="34" charset="-128"/>
                <a:cs typeface="Arial Unicode MS" pitchFamily="34" charset="-128"/>
              </a:rPr>
              <a:t> and is converted to </a:t>
            </a:r>
            <a:r>
              <a:rPr lang="en-US" sz="2400" b="1" dirty="0" smtClean="0">
                <a:ea typeface="Arial Unicode MS" pitchFamily="34" charset="-128"/>
                <a:cs typeface="Arial Unicode MS" pitchFamily="34" charset="-128"/>
              </a:rPr>
              <a:t>H</a:t>
            </a:r>
            <a:r>
              <a:rPr lang="en-US" sz="2400" b="1" baseline="-25000" dirty="0" smtClean="0">
                <a:ea typeface="Arial Unicode MS" pitchFamily="34" charset="-128"/>
                <a:cs typeface="Arial Unicode MS" pitchFamily="34" charset="-128"/>
              </a:rPr>
              <a:t>2</a:t>
            </a:r>
            <a:r>
              <a:rPr lang="en-US" sz="2400" b="1" dirty="0" smtClean="0">
                <a:ea typeface="Arial Unicode MS" pitchFamily="34" charset="-128"/>
                <a:cs typeface="Arial Unicode MS" pitchFamily="34" charset="-128"/>
              </a:rPr>
              <a:t>O</a:t>
            </a:r>
            <a:endParaRPr lang="ar-SA" sz="2400" b="1" dirty="0" smtClean="0">
              <a:ea typeface="Arial Unicode MS" pitchFamily="34" charset="-128"/>
              <a:cs typeface="Arial Unicode MS" pitchFamily="34" charset="-128"/>
            </a:endParaRPr>
          </a:p>
          <a:p>
            <a:pPr lvl="1" algn="r" rtl="1" eaLnBrk="1" hangingPunct="1">
              <a:spcBef>
                <a:spcPts val="600"/>
              </a:spcBef>
              <a:spcAft>
                <a:spcPts val="600"/>
              </a:spcAft>
              <a:buFontTx/>
              <a:buNone/>
            </a:pPr>
            <a:r>
              <a:rPr lang="ar-EG" sz="2200" dirty="0" smtClean="0">
                <a:solidFill>
                  <a:srgbClr val="FF0000"/>
                </a:solidFill>
                <a:ea typeface="Arial Unicode MS" pitchFamily="34" charset="-128"/>
                <a:cs typeface="Arial Unicode MS" pitchFamily="34" charset="-128"/>
              </a:rPr>
              <a:t>و</a:t>
            </a:r>
            <a:r>
              <a:rPr lang="ar-SA" sz="3000" dirty="0" smtClean="0">
                <a:solidFill>
                  <a:srgbClr val="FF0000"/>
                </a:solidFill>
                <a:latin typeface="Arabic Typesetting" pitchFamily="66" charset="-78"/>
                <a:cs typeface="Arabic Typesetting" pitchFamily="66" charset="-78"/>
              </a:rPr>
              <a:t>في نفس الوقت يتحد الأوكسجين مع </a:t>
            </a:r>
            <a:r>
              <a:rPr lang="ar-SA" sz="3000" dirty="0" err="1" smtClean="0">
                <a:solidFill>
                  <a:srgbClr val="FF0000"/>
                </a:solidFill>
                <a:latin typeface="Arabic Typesetting" pitchFamily="66" charset="-78"/>
                <a:cs typeface="Arabic Typesetting" pitchFamily="66" charset="-78"/>
              </a:rPr>
              <a:t>ذرات</a:t>
            </a:r>
            <a:r>
              <a:rPr lang="ar-SA" sz="3000" dirty="0" smtClean="0">
                <a:solidFill>
                  <a:srgbClr val="FF0000"/>
                </a:solidFill>
                <a:latin typeface="Arabic Typesetting" pitchFamily="66" charset="-78"/>
                <a:cs typeface="Arabic Typesetting" pitchFamily="66" charset="-78"/>
              </a:rPr>
              <a:t> الهيدروجين ويتحول لماء</a:t>
            </a:r>
            <a:endParaRPr lang="en-US" sz="3000" dirty="0" smtClean="0">
              <a:solidFill>
                <a:srgbClr val="FF0000"/>
              </a:solidFill>
              <a:latin typeface="Arabic Typesetting" pitchFamily="66" charset="-78"/>
              <a:cs typeface="Arabic Typesetting" pitchFamily="66" charset="-78"/>
            </a:endParaRPr>
          </a:p>
          <a:p>
            <a:pPr lvl="2" eaLnBrk="1" hangingPunct="1">
              <a:spcBef>
                <a:spcPts val="600"/>
              </a:spcBef>
              <a:spcAft>
                <a:spcPts val="600"/>
              </a:spcAft>
              <a:buFontTx/>
              <a:buChar char="–"/>
            </a:pPr>
            <a:r>
              <a:rPr lang="en-US" sz="2200" dirty="0" smtClean="0">
                <a:ea typeface="Arial Unicode MS" pitchFamily="34" charset="-128"/>
                <a:cs typeface="Arial Unicode MS" pitchFamily="34" charset="-128"/>
              </a:rPr>
              <a:t>Loss of electrons is called </a:t>
            </a:r>
            <a:r>
              <a:rPr lang="en-US" sz="2200" b="1" dirty="0" smtClean="0">
                <a:ea typeface="Arial Unicode MS" pitchFamily="34" charset="-128"/>
                <a:cs typeface="Arial Unicode MS" pitchFamily="34" charset="-128"/>
              </a:rPr>
              <a:t>oxidation</a:t>
            </a:r>
            <a:r>
              <a:rPr lang="ar-EG" sz="2200" dirty="0" smtClean="0">
                <a:solidFill>
                  <a:srgbClr val="FF0000"/>
                </a:solidFill>
                <a:ea typeface="Arial Unicode MS" pitchFamily="34" charset="-128"/>
                <a:cs typeface="Arial Unicode MS" pitchFamily="34" charset="-128"/>
              </a:rPr>
              <a:t>ي</a:t>
            </a:r>
            <a:r>
              <a:rPr lang="ar-SA" sz="2200" dirty="0" smtClean="0">
                <a:solidFill>
                  <a:srgbClr val="FF0000"/>
                </a:solidFill>
                <a:latin typeface="Arabic Typesetting" pitchFamily="66" charset="-78"/>
                <a:cs typeface="Arabic Typesetting" pitchFamily="66" charset="-78"/>
              </a:rPr>
              <a:t>سمى فقدان الإليكترونات </a:t>
            </a:r>
            <a:r>
              <a:rPr lang="ar-SA" sz="2200" b="1" u="sng" dirty="0" smtClean="0">
                <a:solidFill>
                  <a:srgbClr val="FF0000"/>
                </a:solidFill>
                <a:latin typeface="Arabic Typesetting" pitchFamily="66" charset="-78"/>
                <a:cs typeface="Arabic Typesetting" pitchFamily="66" charset="-78"/>
              </a:rPr>
              <a:t>بالأكسدة</a:t>
            </a:r>
            <a:r>
              <a:rPr lang="ar-SA" sz="2200" b="1" dirty="0" smtClean="0">
                <a:solidFill>
                  <a:srgbClr val="FF0000"/>
                </a:solidFill>
                <a:ea typeface="Arial Unicode MS" pitchFamily="34" charset="-128"/>
                <a:cs typeface="Arial Unicode MS" pitchFamily="34" charset="-128"/>
              </a:rPr>
              <a:t> </a:t>
            </a:r>
            <a:r>
              <a:rPr lang="ar-SA" sz="2200" dirty="0" smtClean="0">
                <a:solidFill>
                  <a:srgbClr val="FF0000"/>
                </a:solidFill>
                <a:ea typeface="Arial Unicode MS" pitchFamily="34" charset="-128"/>
                <a:cs typeface="Arial Unicode MS" pitchFamily="34" charset="-128"/>
              </a:rPr>
              <a:t>   </a:t>
            </a:r>
            <a:endParaRPr lang="en-US" sz="2200" dirty="0" smtClean="0">
              <a:solidFill>
                <a:srgbClr val="FF0000"/>
              </a:solidFill>
              <a:ea typeface="Arial Unicode MS" pitchFamily="34" charset="-128"/>
              <a:cs typeface="Arial Unicode MS" pitchFamily="34" charset="-128"/>
            </a:endParaRPr>
          </a:p>
          <a:p>
            <a:pPr lvl="2" eaLnBrk="1" hangingPunct="1">
              <a:spcBef>
                <a:spcPts val="600"/>
              </a:spcBef>
              <a:spcAft>
                <a:spcPts val="600"/>
              </a:spcAft>
              <a:buFontTx/>
              <a:buChar char="–"/>
            </a:pPr>
            <a:r>
              <a:rPr lang="en-US" sz="2200" dirty="0" smtClean="0">
                <a:ea typeface="Arial Unicode MS" pitchFamily="34" charset="-128"/>
                <a:cs typeface="Arial Unicode MS" pitchFamily="34" charset="-128"/>
              </a:rPr>
              <a:t>Gain of electrons is called </a:t>
            </a:r>
            <a:r>
              <a:rPr lang="en-US" sz="2200" b="1" dirty="0" smtClean="0">
                <a:ea typeface="Arial Unicode MS" pitchFamily="34" charset="-128"/>
                <a:cs typeface="Arial Unicode MS" pitchFamily="34" charset="-128"/>
              </a:rPr>
              <a:t>reduction</a:t>
            </a:r>
            <a:r>
              <a:rPr lang="ar-SA" sz="2200" dirty="0" smtClean="0">
                <a:solidFill>
                  <a:srgbClr val="FF0000"/>
                </a:solidFill>
                <a:latin typeface="Arabic Typesetting" pitchFamily="66" charset="-78"/>
                <a:cs typeface="Arabic Typesetting" pitchFamily="66" charset="-78"/>
              </a:rPr>
              <a:t>يسمى اكتساب </a:t>
            </a:r>
            <a:r>
              <a:rPr lang="ar-SA" sz="2200" dirty="0" err="1" smtClean="0">
                <a:solidFill>
                  <a:srgbClr val="FF0000"/>
                </a:solidFill>
                <a:latin typeface="Arabic Typesetting" pitchFamily="66" charset="-78"/>
                <a:cs typeface="Arabic Typesetting" pitchFamily="66" charset="-78"/>
              </a:rPr>
              <a:t>الإليكترونا</a:t>
            </a:r>
            <a:r>
              <a:rPr lang="ar-EG" sz="2200" dirty="0" smtClean="0">
                <a:solidFill>
                  <a:srgbClr val="FF0000"/>
                </a:solidFill>
                <a:latin typeface="Arabic Typesetting" pitchFamily="66" charset="-78"/>
                <a:cs typeface="Arabic Typesetting" pitchFamily="66" charset="-78"/>
              </a:rPr>
              <a:t>ت</a:t>
            </a:r>
            <a:r>
              <a:rPr lang="ar-SA" sz="2200" dirty="0" smtClean="0">
                <a:solidFill>
                  <a:srgbClr val="FF0000"/>
                </a:solidFill>
                <a:latin typeface="Arabic Typesetting" pitchFamily="66" charset="-78"/>
                <a:cs typeface="Arabic Typesetting" pitchFamily="66" charset="-78"/>
              </a:rPr>
              <a:t> </a:t>
            </a:r>
            <a:r>
              <a:rPr lang="ar-SA" sz="2200" b="1" u="sng" dirty="0" smtClean="0">
                <a:solidFill>
                  <a:srgbClr val="FF0000"/>
                </a:solidFill>
                <a:ea typeface="Arial Unicode MS" pitchFamily="34" charset="-128"/>
                <a:cs typeface="Arial Unicode MS" pitchFamily="34" charset="-128"/>
              </a:rPr>
              <a:t>بالاختزال</a:t>
            </a:r>
            <a:r>
              <a:rPr lang="ar-SA" sz="2200" b="1" dirty="0" smtClean="0">
                <a:solidFill>
                  <a:srgbClr val="FF0000"/>
                </a:solidFill>
                <a:ea typeface="Arial Unicode MS" pitchFamily="34" charset="-128"/>
                <a:cs typeface="Arial Unicode MS" pitchFamily="34" charset="-128"/>
              </a:rPr>
              <a:t>   </a:t>
            </a:r>
            <a:endParaRPr lang="en-US" sz="2200" b="1" dirty="0" smtClean="0">
              <a:solidFill>
                <a:srgbClr val="FF0000"/>
              </a:solidFill>
              <a:ea typeface="Arial Unicode MS" pitchFamily="34" charset="-128"/>
              <a:cs typeface="Arial Unicode MS" pitchFamily="34" charset="-128"/>
            </a:endParaRPr>
          </a:p>
        </p:txBody>
      </p:sp>
      <p:sp>
        <p:nvSpPr>
          <p:cNvPr id="13316" name="Line 4"/>
          <p:cNvSpPr>
            <a:spLocks noChangeShapeType="1"/>
          </p:cNvSpPr>
          <p:nvPr/>
        </p:nvSpPr>
        <p:spPr bwMode="auto">
          <a:xfrm>
            <a:off x="195263" y="914400"/>
            <a:ext cx="8775700" cy="0"/>
          </a:xfrm>
          <a:prstGeom prst="line">
            <a:avLst/>
          </a:prstGeom>
          <a:noFill/>
          <a:ln w="76200">
            <a:solidFill>
              <a:srgbClr val="A8B99B"/>
            </a:solidFill>
            <a:round/>
            <a:headEnd/>
            <a:tailEnd/>
          </a:ln>
        </p:spPr>
        <p:txBody>
          <a:bodyPr wrap="none" anchor="ctr"/>
          <a:lstStyle/>
          <a:p>
            <a:endParaRPr lang="en-US"/>
          </a:p>
        </p:txBody>
      </p:sp>
      <p:sp>
        <p:nvSpPr>
          <p:cNvPr id="1331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ox(in)">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box(in)">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box(in)">
                                      <p:cBhvr>
                                        <p:cTn id="22" dur="500"/>
                                        <p:tgtEl>
                                          <p:spTgt spid="133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animEffect transition="in" filter="box(in)">
                                      <p:cBhvr>
                                        <p:cTn id="27"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06_05aCellRespRedox-U"/>
          <p:cNvPicPr>
            <a:picLocks noChangeAspect="1" noChangeArrowheads="1"/>
          </p:cNvPicPr>
          <p:nvPr/>
        </p:nvPicPr>
        <p:blipFill>
          <a:blip r:embed="rId3" cstate="print"/>
          <a:srcRect/>
          <a:stretch>
            <a:fillRect/>
          </a:stretch>
        </p:blipFill>
        <p:spPr bwMode="auto">
          <a:xfrm>
            <a:off x="300038" y="2574925"/>
            <a:ext cx="8542337" cy="2578100"/>
          </a:xfrm>
          <a:prstGeom prst="rect">
            <a:avLst/>
          </a:prstGeom>
          <a:noFill/>
          <a:ln w="9525">
            <a:noFill/>
            <a:miter lim="800000"/>
            <a:headEnd/>
            <a:tailEnd/>
          </a:ln>
        </p:spPr>
      </p:pic>
      <p:sp>
        <p:nvSpPr>
          <p:cNvPr id="14339" name="Text Box 8"/>
          <p:cNvSpPr txBox="1">
            <a:spLocks noChangeArrowheads="1"/>
          </p:cNvSpPr>
          <p:nvPr/>
        </p:nvSpPr>
        <p:spPr bwMode="auto">
          <a:xfrm>
            <a:off x="331788" y="3460750"/>
            <a:ext cx="2584450" cy="354013"/>
          </a:xfrm>
          <a:prstGeom prst="rect">
            <a:avLst/>
          </a:prstGeom>
          <a:noFill/>
          <a:ln w="9525">
            <a:noFill/>
            <a:miter lim="800000"/>
            <a:headEnd/>
            <a:tailEnd/>
          </a:ln>
        </p:spPr>
        <p:txBody>
          <a:bodyPr wrap="none" lIns="0" tIns="0" rIns="0" bIns="0"/>
          <a:lstStyle/>
          <a:p>
            <a:pPr algn="l">
              <a:lnSpc>
                <a:spcPct val="90000"/>
              </a:lnSpc>
            </a:pPr>
            <a:r>
              <a:rPr lang="en-US" sz="2300"/>
              <a:t>C</a:t>
            </a:r>
            <a:r>
              <a:rPr lang="en-US" sz="2300" baseline="-25000"/>
              <a:t>6</a:t>
            </a:r>
            <a:r>
              <a:rPr lang="en-US" sz="2300"/>
              <a:t>H</a:t>
            </a:r>
            <a:r>
              <a:rPr lang="en-US" sz="2300" baseline="-25000"/>
              <a:t>12</a:t>
            </a:r>
            <a:r>
              <a:rPr lang="en-US" sz="2300"/>
              <a:t>O</a:t>
            </a:r>
            <a:r>
              <a:rPr lang="en-US" sz="2300" baseline="-25000"/>
              <a:t>6  </a:t>
            </a:r>
            <a:r>
              <a:rPr lang="en-US" sz="2300"/>
              <a:t>   +   6 O</a:t>
            </a:r>
            <a:r>
              <a:rPr lang="en-US" sz="2300" baseline="-25000"/>
              <a:t>2</a:t>
            </a:r>
          </a:p>
        </p:txBody>
      </p:sp>
      <p:sp>
        <p:nvSpPr>
          <p:cNvPr id="14340" name="Text Box 9"/>
          <p:cNvSpPr txBox="1">
            <a:spLocks noChangeArrowheads="1"/>
          </p:cNvSpPr>
          <p:nvPr/>
        </p:nvSpPr>
        <p:spPr bwMode="auto">
          <a:xfrm>
            <a:off x="306388" y="3929063"/>
            <a:ext cx="1260475" cy="304800"/>
          </a:xfrm>
          <a:prstGeom prst="rect">
            <a:avLst/>
          </a:prstGeom>
          <a:noFill/>
          <a:ln w="9525">
            <a:noFill/>
            <a:miter lim="800000"/>
            <a:headEnd/>
            <a:tailEnd/>
          </a:ln>
        </p:spPr>
        <p:txBody>
          <a:bodyPr wrap="none" lIns="0" tIns="0" rIns="0" bIns="0"/>
          <a:lstStyle/>
          <a:p>
            <a:pPr>
              <a:lnSpc>
                <a:spcPct val="90000"/>
              </a:lnSpc>
            </a:pPr>
            <a:r>
              <a:rPr lang="en-US" sz="2300"/>
              <a:t>Glucose</a:t>
            </a:r>
            <a:endParaRPr lang="ar-SA" sz="2300"/>
          </a:p>
          <a:p>
            <a:pPr>
              <a:lnSpc>
                <a:spcPct val="90000"/>
              </a:lnSpc>
            </a:pPr>
            <a:r>
              <a:rPr lang="ar-SA" sz="2300"/>
              <a:t>جلوكوز</a:t>
            </a:r>
            <a:endParaRPr lang="en-US" sz="2300"/>
          </a:p>
        </p:txBody>
      </p:sp>
      <p:sp>
        <p:nvSpPr>
          <p:cNvPr id="14341" name="Text Box 10"/>
          <p:cNvSpPr txBox="1">
            <a:spLocks noChangeArrowheads="1"/>
          </p:cNvSpPr>
          <p:nvPr/>
        </p:nvSpPr>
        <p:spPr bwMode="auto">
          <a:xfrm>
            <a:off x="1401763" y="2603500"/>
            <a:ext cx="3219450" cy="736600"/>
          </a:xfrm>
          <a:prstGeom prst="rect">
            <a:avLst/>
          </a:prstGeom>
          <a:noFill/>
          <a:ln w="9525">
            <a:noFill/>
            <a:miter lim="800000"/>
            <a:headEnd/>
            <a:tailEnd/>
          </a:ln>
        </p:spPr>
        <p:txBody>
          <a:bodyPr wrap="none" lIns="0" tIns="0" rIns="0" bIns="0"/>
          <a:lstStyle/>
          <a:p>
            <a:r>
              <a:rPr lang="en-US" sz="1700"/>
              <a:t>Loss of hydrogen atoms</a:t>
            </a:r>
            <a:endParaRPr lang="ar-SA" sz="1700"/>
          </a:p>
          <a:p>
            <a:r>
              <a:rPr lang="ar-SA" sz="1900"/>
              <a:t>فقدان ذرات الهيدروجين</a:t>
            </a:r>
            <a:endParaRPr lang="en-US" sz="1900"/>
          </a:p>
          <a:p>
            <a:r>
              <a:rPr lang="en-US" sz="1700"/>
              <a:t>(oxidation</a:t>
            </a:r>
            <a:r>
              <a:rPr lang="ar-SA" sz="1700"/>
              <a:t>الأكسدة   </a:t>
            </a:r>
            <a:r>
              <a:rPr lang="en-US" sz="1700"/>
              <a:t>)</a:t>
            </a:r>
          </a:p>
        </p:txBody>
      </p:sp>
      <p:sp>
        <p:nvSpPr>
          <p:cNvPr id="14342" name="Text Box 11"/>
          <p:cNvSpPr txBox="1">
            <a:spLocks noChangeArrowheads="1"/>
          </p:cNvSpPr>
          <p:nvPr/>
        </p:nvSpPr>
        <p:spPr bwMode="auto">
          <a:xfrm>
            <a:off x="4992688" y="3441700"/>
            <a:ext cx="3995737" cy="404813"/>
          </a:xfrm>
          <a:prstGeom prst="rect">
            <a:avLst/>
          </a:prstGeom>
          <a:noFill/>
          <a:ln w="9525">
            <a:noFill/>
            <a:miter lim="800000"/>
            <a:headEnd/>
            <a:tailEnd/>
          </a:ln>
        </p:spPr>
        <p:txBody>
          <a:bodyPr wrap="none" lIns="0" tIns="0" rIns="0" bIns="0"/>
          <a:lstStyle/>
          <a:p>
            <a:pPr algn="l">
              <a:lnSpc>
                <a:spcPct val="90000"/>
              </a:lnSpc>
            </a:pPr>
            <a:r>
              <a:rPr lang="en-US" sz="2300" dirty="0"/>
              <a:t>6 CO</a:t>
            </a:r>
            <a:r>
              <a:rPr lang="en-US" sz="2300" baseline="-25000" dirty="0"/>
              <a:t>2</a:t>
            </a:r>
            <a:r>
              <a:rPr lang="en-US" sz="2300" dirty="0"/>
              <a:t>   +   6 H</a:t>
            </a:r>
            <a:r>
              <a:rPr lang="en-US" sz="2300" baseline="-25000" dirty="0"/>
              <a:t>2</a:t>
            </a:r>
            <a:r>
              <a:rPr lang="en-US" sz="2300" dirty="0"/>
              <a:t>O   +   Energy</a:t>
            </a:r>
          </a:p>
        </p:txBody>
      </p:sp>
      <p:sp>
        <p:nvSpPr>
          <p:cNvPr id="14343" name="Text Box 12"/>
          <p:cNvSpPr txBox="1">
            <a:spLocks noChangeArrowheads="1"/>
          </p:cNvSpPr>
          <p:nvPr/>
        </p:nvSpPr>
        <p:spPr bwMode="auto">
          <a:xfrm>
            <a:off x="2914650" y="4379913"/>
            <a:ext cx="3630613" cy="801687"/>
          </a:xfrm>
          <a:prstGeom prst="rect">
            <a:avLst/>
          </a:prstGeom>
          <a:noFill/>
          <a:ln w="9525">
            <a:noFill/>
            <a:miter lim="800000"/>
            <a:headEnd/>
            <a:tailEnd/>
          </a:ln>
        </p:spPr>
        <p:txBody>
          <a:bodyPr wrap="none" lIns="0" tIns="0" rIns="0" bIns="0"/>
          <a:lstStyle/>
          <a:p>
            <a:r>
              <a:rPr lang="en-US" sz="1700"/>
              <a:t>Gain of hydrogen atoms</a:t>
            </a:r>
            <a:endParaRPr lang="ar-SA" sz="1700"/>
          </a:p>
          <a:p>
            <a:r>
              <a:rPr lang="ar-SA" sz="1900"/>
              <a:t>اكتساب ذرات الهيدروجين</a:t>
            </a:r>
            <a:endParaRPr lang="en-US" sz="1900"/>
          </a:p>
          <a:p>
            <a:r>
              <a:rPr lang="en-US" sz="1700"/>
              <a:t>(reduction</a:t>
            </a:r>
            <a:r>
              <a:rPr lang="ar-SA" sz="1700"/>
              <a:t>اختزال   </a:t>
            </a:r>
            <a:r>
              <a:rPr lang="en-US" sz="1700"/>
              <a:t>)</a:t>
            </a:r>
          </a:p>
        </p:txBody>
      </p:sp>
      <p:sp>
        <p:nvSpPr>
          <p:cNvPr id="14344" name="Text Box 13"/>
          <p:cNvSpPr txBox="1">
            <a:spLocks noChangeArrowheads="1"/>
          </p:cNvSpPr>
          <p:nvPr/>
        </p:nvSpPr>
        <p:spPr bwMode="auto">
          <a:xfrm>
            <a:off x="7920038" y="3816350"/>
            <a:ext cx="801687" cy="317500"/>
          </a:xfrm>
          <a:prstGeom prst="rect">
            <a:avLst/>
          </a:prstGeom>
          <a:noFill/>
          <a:ln w="9525">
            <a:noFill/>
            <a:miter lim="800000"/>
            <a:headEnd/>
            <a:tailEnd/>
          </a:ln>
        </p:spPr>
        <p:txBody>
          <a:bodyPr wrap="none" lIns="0" tIns="0" rIns="0" bIns="0"/>
          <a:lstStyle/>
          <a:p>
            <a:pPr>
              <a:lnSpc>
                <a:spcPct val="90000"/>
              </a:lnSpc>
            </a:pPr>
            <a:r>
              <a:rPr lang="ar-SA" sz="2300"/>
              <a:t>طاقة</a:t>
            </a:r>
          </a:p>
          <a:p>
            <a:pPr>
              <a:lnSpc>
                <a:spcPct val="90000"/>
              </a:lnSpc>
            </a:pPr>
            <a:r>
              <a:rPr lang="en-US" sz="2300"/>
              <a:t>(ATP)</a:t>
            </a:r>
          </a:p>
        </p:txBody>
      </p:sp>
      <p:sp>
        <p:nvSpPr>
          <p:cNvPr id="14345" name="Rectangle 14"/>
          <p:cNvSpPr>
            <a:spLocks noChangeArrowheads="1"/>
          </p:cNvSpPr>
          <p:nvPr/>
        </p:nvSpPr>
        <p:spPr bwMode="auto">
          <a:xfrm>
            <a:off x="244934" y="457200"/>
            <a:ext cx="8408071" cy="1569660"/>
          </a:xfrm>
          <a:prstGeom prst="rect">
            <a:avLst/>
          </a:prstGeom>
          <a:noFill/>
          <a:ln w="9525">
            <a:solidFill>
              <a:srgbClr val="008080"/>
            </a:solidFill>
            <a:miter lim="800000"/>
            <a:headEnd/>
            <a:tailEnd/>
          </a:ln>
        </p:spPr>
        <p:txBody>
          <a:bodyPr wrap="none">
            <a:spAutoFit/>
          </a:bodyPr>
          <a:lstStyle/>
          <a:p>
            <a:pPr algn="ctr"/>
            <a:r>
              <a:rPr lang="en-US" b="1" dirty="0">
                <a:solidFill>
                  <a:schemeClr val="tx2"/>
                </a:solidFill>
              </a:rPr>
              <a:t>Rearrangement of hydrogen atoms (with their electrons)</a:t>
            </a:r>
            <a:endParaRPr lang="ar-SA" b="1" dirty="0">
              <a:solidFill>
                <a:schemeClr val="tx2"/>
              </a:solidFill>
            </a:endParaRPr>
          </a:p>
          <a:p>
            <a:pPr algn="ctr"/>
            <a:r>
              <a:rPr lang="en-US" b="1" dirty="0">
                <a:solidFill>
                  <a:schemeClr val="tx2"/>
                </a:solidFill>
              </a:rPr>
              <a:t>in the </a:t>
            </a:r>
            <a:r>
              <a:rPr lang="en-US" b="1" dirty="0" err="1">
                <a:solidFill>
                  <a:schemeClr val="tx2"/>
                </a:solidFill>
              </a:rPr>
              <a:t>redox</a:t>
            </a:r>
            <a:r>
              <a:rPr lang="en-US" b="1" dirty="0">
                <a:solidFill>
                  <a:schemeClr val="tx2"/>
                </a:solidFill>
              </a:rPr>
              <a:t> reactions of cellular respiration</a:t>
            </a:r>
            <a:endParaRPr lang="ar-SA" b="1" dirty="0">
              <a:solidFill>
                <a:schemeClr val="tx2"/>
              </a:solidFill>
            </a:endParaRPr>
          </a:p>
          <a:p>
            <a:pPr algn="ctr"/>
            <a:r>
              <a:rPr lang="ar-SA" b="1" dirty="0">
                <a:solidFill>
                  <a:srgbClr val="FF0000"/>
                </a:solidFill>
              </a:rPr>
              <a:t>إعادة ترتيب </a:t>
            </a:r>
            <a:r>
              <a:rPr lang="ar-SA" b="1" dirty="0" err="1">
                <a:solidFill>
                  <a:srgbClr val="FF0000"/>
                </a:solidFill>
              </a:rPr>
              <a:t>ذرات</a:t>
            </a:r>
            <a:r>
              <a:rPr lang="ar-SA" b="1" dirty="0">
                <a:solidFill>
                  <a:srgbClr val="FF0000"/>
                </a:solidFill>
              </a:rPr>
              <a:t> </a:t>
            </a:r>
            <a:r>
              <a:rPr lang="ar-SA" b="1" dirty="0" err="1">
                <a:solidFill>
                  <a:srgbClr val="FF0000"/>
                </a:solidFill>
              </a:rPr>
              <a:t>الهيدروجين </a:t>
            </a:r>
            <a:r>
              <a:rPr lang="ar-SA" b="1" dirty="0">
                <a:solidFill>
                  <a:srgbClr val="FF0000"/>
                </a:solidFill>
              </a:rPr>
              <a:t>(بإليكتروناتها) في تفاعل </a:t>
            </a:r>
            <a:r>
              <a:rPr lang="ar-SA" b="1" dirty="0" err="1">
                <a:solidFill>
                  <a:srgbClr val="FF0000"/>
                </a:solidFill>
              </a:rPr>
              <a:t>إخسدة</a:t>
            </a:r>
            <a:endParaRPr lang="ar-SA" b="1" dirty="0">
              <a:solidFill>
                <a:srgbClr val="FF0000"/>
              </a:solidFill>
            </a:endParaRPr>
          </a:p>
          <a:p>
            <a:pPr algn="ctr"/>
            <a:r>
              <a:rPr lang="ar-SA" b="1" dirty="0">
                <a:solidFill>
                  <a:srgbClr val="FF0000"/>
                </a:solidFill>
              </a:rPr>
              <a:t>التنفس الخلوي</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549400"/>
            <a:ext cx="8534400" cy="508000"/>
          </a:xfrm>
          <a:prstGeom prst="rect">
            <a:avLst/>
          </a:prstGeom>
        </p:spPr>
        <p:txBody>
          <a:bodyPr/>
          <a:lstStyle/>
          <a:p>
            <a:pPr indent="6350" algn="ctr" eaLnBrk="1" hangingPunct="1">
              <a:lnSpc>
                <a:spcPct val="90000"/>
              </a:lnSpc>
              <a:defRPr/>
            </a:pPr>
            <a:r>
              <a:rPr lang="en-US" sz="3200" b="1" kern="0" dirty="0">
                <a:solidFill>
                  <a:srgbClr val="0060AF"/>
                </a:solidFill>
                <a:latin typeface="Arial Unicode MS" pitchFamily="34" charset="-128"/>
                <a:ea typeface="Arial Unicode MS" pitchFamily="34" charset="-128"/>
                <a:cs typeface="Arial Unicode MS" pitchFamily="34" charset="-128"/>
              </a:rPr>
              <a:t>Stages of Cellular Respiration</a:t>
            </a:r>
            <a:endParaRPr lang="ar-EG" sz="3200" b="1" kern="0" dirty="0">
              <a:solidFill>
                <a:srgbClr val="0060AF"/>
              </a:solidFill>
              <a:latin typeface="Arial Unicode MS" pitchFamily="34" charset="-128"/>
              <a:ea typeface="Arial Unicode MS" pitchFamily="34" charset="-128"/>
              <a:cs typeface="Arial Unicode MS" pitchFamily="34" charset="-128"/>
            </a:endParaRPr>
          </a:p>
          <a:p>
            <a:pPr indent="6350" algn="ctr" eaLnBrk="1" hangingPunct="1">
              <a:lnSpc>
                <a:spcPct val="90000"/>
              </a:lnSpc>
              <a:defRPr/>
            </a:pPr>
            <a:endParaRPr lang="ar-EG" sz="3200" b="1" kern="0" dirty="0">
              <a:solidFill>
                <a:srgbClr val="0060AF"/>
              </a:solidFill>
              <a:latin typeface="Arial Unicode MS" pitchFamily="34" charset="-128"/>
              <a:ea typeface="Arial Unicode MS" pitchFamily="34" charset="-128"/>
              <a:cs typeface="Arial Unicode MS" pitchFamily="34" charset="-128"/>
            </a:endParaRPr>
          </a:p>
          <a:p>
            <a:pPr indent="6350" algn="ctr" eaLnBrk="1" hangingPunct="1">
              <a:lnSpc>
                <a:spcPct val="90000"/>
              </a:lnSpc>
              <a:defRPr/>
            </a:pPr>
            <a:r>
              <a:rPr lang="ar-EG" sz="3200" b="1" dirty="0">
                <a:solidFill>
                  <a:srgbClr val="FF0000"/>
                </a:solidFill>
                <a:latin typeface="Arial" charset="0"/>
                <a:cs typeface="Arial" charset="0"/>
              </a:rPr>
              <a:t>مراحل التنفس الخلوى</a:t>
            </a:r>
            <a:endParaRPr lang="en-US" sz="3200" b="1" kern="0" dirty="0">
              <a:solidFill>
                <a:srgbClr val="FF0000"/>
              </a:solidFill>
              <a:latin typeface="Arial Unicode MS" pitchFamily="34" charset="-128"/>
              <a:ea typeface="Arial Unicode MS" pitchFamily="34" charset="-128"/>
              <a:cs typeface="Arial Unicode MS" pitchFamily="34" charset="-128"/>
            </a:endParaRPr>
          </a:p>
          <a:p>
            <a:pPr indent="6350" algn="ctr" eaLnBrk="1" hangingPunct="1">
              <a:lnSpc>
                <a:spcPct val="90000"/>
              </a:lnSpc>
              <a:defRPr/>
            </a:pPr>
            <a:endParaRPr lang="en-US" sz="3200" b="1" kern="0" dirty="0">
              <a:solidFill>
                <a:srgbClr val="0060AF"/>
              </a:solidFill>
              <a:latin typeface="Arial Unicode MS" pitchFamily="34" charset="-128"/>
              <a:ea typeface="Arial Unicode MS" pitchFamily="34" charset="-128"/>
              <a:cs typeface="Arial Unicode MS" pitchFamily="34" charset="-128"/>
            </a:endParaRPr>
          </a:p>
          <a:p>
            <a:pPr indent="6350" algn="ctr" eaLnBrk="1" hangingPunct="1">
              <a:lnSpc>
                <a:spcPct val="90000"/>
              </a:lnSpc>
              <a:defRPr/>
            </a:pPr>
            <a:r>
              <a:rPr lang="en-US" sz="3200" dirty="0">
                <a:latin typeface="Arial" charset="0"/>
                <a:cs typeface="Arial" charset="0"/>
              </a:rPr>
              <a:t>Cellular respiration occurs in (</a:t>
            </a:r>
            <a:r>
              <a:rPr lang="en-US" sz="4200" b="1" dirty="0">
                <a:solidFill>
                  <a:srgbClr val="FF0000"/>
                </a:solidFill>
                <a:latin typeface="Arial" charset="0"/>
                <a:cs typeface="Arial" charset="0"/>
              </a:rPr>
              <a:t>3</a:t>
            </a:r>
            <a:r>
              <a:rPr lang="en-US" sz="3200" dirty="0">
                <a:latin typeface="Arial" charset="0"/>
                <a:cs typeface="Arial" charset="0"/>
              </a:rPr>
              <a:t>) main stages:</a:t>
            </a:r>
            <a:endParaRPr lang="ar-EG" sz="3200" dirty="0">
              <a:latin typeface="Arial" charset="0"/>
              <a:cs typeface="Arial" charset="0"/>
            </a:endParaRPr>
          </a:p>
          <a:p>
            <a:pPr indent="6350" algn="ctr" eaLnBrk="1" hangingPunct="1">
              <a:lnSpc>
                <a:spcPct val="90000"/>
              </a:lnSpc>
              <a:defRPr/>
            </a:pPr>
            <a:endParaRPr lang="ar-EG" sz="3200" dirty="0">
              <a:latin typeface="Arial" charset="0"/>
              <a:cs typeface="Arial" charset="0"/>
            </a:endParaRPr>
          </a:p>
          <a:p>
            <a:pPr indent="6350" algn="ctr" eaLnBrk="1" hangingPunct="1">
              <a:lnSpc>
                <a:spcPct val="90000"/>
              </a:lnSpc>
              <a:defRPr/>
            </a:pPr>
            <a:r>
              <a:rPr lang="ar-EG" sz="3200" b="1" dirty="0">
                <a:solidFill>
                  <a:srgbClr val="FF0000"/>
                </a:solidFill>
                <a:latin typeface="Arial" charset="0"/>
                <a:cs typeface="Arial" charset="0"/>
              </a:rPr>
              <a:t>يحدث التنفس الخلوى على (ثلاث) مراحل</a:t>
            </a:r>
            <a:endParaRPr lang="en-US" sz="3200" dirty="0">
              <a:solidFill>
                <a:srgbClr val="FF0000"/>
              </a:solidFill>
              <a:latin typeface="Arial" charset="0"/>
              <a:cs typeface="Arial" charset="0"/>
            </a:endParaRPr>
          </a:p>
          <a:p>
            <a:pPr indent="6350" algn="ctr" eaLnBrk="1" hangingPunct="1">
              <a:lnSpc>
                <a:spcPct val="90000"/>
              </a:lnSpc>
              <a:defRPr/>
            </a:pPr>
            <a:endParaRPr lang="en-US" sz="3200" b="1" kern="0" dirty="0">
              <a:solidFill>
                <a:schemeClr val="tx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ox(in)">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0" y="152400"/>
            <a:ext cx="8991600" cy="8965531"/>
          </a:xfrm>
        </p:spPr>
        <p:txBody>
          <a:bodyPr/>
          <a:lstStyle/>
          <a:p>
            <a:pPr lvl="1" indent="-334963" eaLnBrk="1" hangingPunct="1"/>
            <a:r>
              <a:rPr lang="en-US" sz="2500" b="1" dirty="0" smtClean="0">
                <a:solidFill>
                  <a:srgbClr val="FF0000"/>
                </a:solidFill>
              </a:rPr>
              <a:t>Stage</a:t>
            </a:r>
            <a:r>
              <a:rPr lang="en-US" sz="2500" dirty="0" smtClean="0"/>
              <a:t> (</a:t>
            </a:r>
            <a:r>
              <a:rPr lang="en-US" sz="2500" b="1" dirty="0" smtClean="0">
                <a:solidFill>
                  <a:srgbClr val="FF0000"/>
                </a:solidFill>
              </a:rPr>
              <a:t>1</a:t>
            </a:r>
            <a:r>
              <a:rPr lang="en-US" sz="2500" dirty="0" smtClean="0"/>
              <a:t>): </a:t>
            </a:r>
            <a:r>
              <a:rPr lang="en-US" b="1" dirty="0" err="1" smtClean="0">
                <a:solidFill>
                  <a:srgbClr val="FF0000"/>
                </a:solidFill>
              </a:rPr>
              <a:t>Glycolysis</a:t>
            </a:r>
            <a:r>
              <a:rPr lang="en-US" sz="2500" dirty="0" smtClean="0">
                <a:solidFill>
                  <a:srgbClr val="FF0000"/>
                </a:solidFill>
              </a:rPr>
              <a:t>		</a:t>
            </a:r>
            <a:r>
              <a:rPr lang="ar-SA" b="1" dirty="0" smtClean="0">
                <a:latin typeface="Arabic Typesetting" pitchFamily="66" charset="-78"/>
                <a:ea typeface="Arial Unicode MS" pitchFamily="34" charset="-128"/>
                <a:cs typeface="Arabic Typesetting" pitchFamily="66" charset="-78"/>
              </a:rPr>
              <a:t> </a:t>
            </a:r>
            <a:r>
              <a:rPr lang="ar-SA" b="1" dirty="0" smtClean="0">
                <a:solidFill>
                  <a:srgbClr val="FF0000"/>
                </a:solidFill>
                <a:latin typeface="Arabic Typesetting" pitchFamily="66" charset="-78"/>
                <a:ea typeface="Arial Unicode MS" pitchFamily="34" charset="-128"/>
                <a:cs typeface="Arabic Typesetting" pitchFamily="66" charset="-78"/>
              </a:rPr>
              <a:t>المرحلة </a:t>
            </a:r>
            <a:r>
              <a:rPr lang="ar-EG" b="1" dirty="0" smtClean="0">
                <a:solidFill>
                  <a:srgbClr val="FF0000"/>
                </a:solidFill>
                <a:latin typeface="Arabic Typesetting" pitchFamily="66" charset="-78"/>
                <a:ea typeface="Arial Unicode MS" pitchFamily="34" charset="-128"/>
                <a:cs typeface="Arabic Typesetting" pitchFamily="66" charset="-78"/>
              </a:rPr>
              <a:t>الأولى</a:t>
            </a:r>
            <a:r>
              <a:rPr lang="ar-SA" b="1" dirty="0" smtClean="0">
                <a:solidFill>
                  <a:srgbClr val="FF0000"/>
                </a:solidFill>
                <a:latin typeface="Arabic Typesetting" pitchFamily="66" charset="-78"/>
                <a:ea typeface="Arial Unicode MS" pitchFamily="34" charset="-128"/>
                <a:cs typeface="Arabic Typesetting" pitchFamily="66" charset="-78"/>
              </a:rPr>
              <a:t>: تحلل الجلوكوز</a:t>
            </a:r>
            <a:endParaRPr lang="en-US" dirty="0" smtClean="0">
              <a:solidFill>
                <a:srgbClr val="FF0000"/>
              </a:solidFill>
              <a:latin typeface="Arabic Typesetting" pitchFamily="66" charset="-78"/>
              <a:cs typeface="Arabic Typesetting" pitchFamily="66" charset="-78"/>
            </a:endParaRPr>
          </a:p>
          <a:p>
            <a:pPr lvl="1" indent="-334963" eaLnBrk="1" hangingPunct="1">
              <a:lnSpc>
                <a:spcPct val="80000"/>
              </a:lnSpc>
              <a:buFontTx/>
              <a:buChar char="–"/>
            </a:pPr>
            <a:r>
              <a:rPr lang="en-US" sz="2500" b="1" dirty="0" err="1" smtClean="0">
                <a:ea typeface="Arial Unicode MS" pitchFamily="34" charset="-128"/>
                <a:cs typeface="Arial Unicode MS" pitchFamily="34" charset="-128"/>
              </a:rPr>
              <a:t>Glycolysis</a:t>
            </a:r>
            <a:r>
              <a:rPr lang="en-US" sz="2500" b="1" dirty="0" smtClean="0">
                <a:ea typeface="Arial Unicode MS" pitchFamily="34" charset="-128"/>
                <a:cs typeface="Arial Unicode MS" pitchFamily="34" charset="-128"/>
              </a:rPr>
              <a:t> occurs in the cytoplasm</a:t>
            </a:r>
          </a:p>
          <a:p>
            <a:pPr lvl="1" indent="-334963" algn="r" rtl="1" eaLnBrk="1" hangingPunct="1">
              <a:lnSpc>
                <a:spcPct val="80000"/>
              </a:lnSpc>
              <a:buFontTx/>
              <a:buChar char="–"/>
            </a:pPr>
            <a:r>
              <a:rPr lang="ar-SA" sz="3000" dirty="0" smtClean="0">
                <a:solidFill>
                  <a:srgbClr val="FF0000"/>
                </a:solidFill>
                <a:latin typeface="Arabic Typesetting" pitchFamily="66" charset="-78"/>
                <a:cs typeface="Arabic Typesetting" pitchFamily="66" charset="-78"/>
              </a:rPr>
              <a:t>تحدث هذه المرحلة في </a:t>
            </a:r>
            <a:r>
              <a:rPr lang="ar-SA" sz="3000" dirty="0" err="1" smtClean="0">
                <a:solidFill>
                  <a:srgbClr val="FF0000"/>
                </a:solidFill>
                <a:latin typeface="Arabic Typesetting" pitchFamily="66" charset="-78"/>
                <a:cs typeface="Arabic Typesetting" pitchFamily="66" charset="-78"/>
              </a:rPr>
              <a:t>السيتوبلازم</a:t>
            </a:r>
            <a:r>
              <a:rPr lang="ar-SA" sz="3000" dirty="0" smtClean="0">
                <a:solidFill>
                  <a:srgbClr val="FF0000"/>
                </a:solidFill>
                <a:latin typeface="Arabic Typesetting" pitchFamily="66" charset="-78"/>
                <a:cs typeface="Arabic Typesetting" pitchFamily="66" charset="-78"/>
              </a:rPr>
              <a:t> </a:t>
            </a:r>
            <a:endParaRPr lang="en-US" sz="3000" dirty="0" smtClean="0">
              <a:solidFill>
                <a:srgbClr val="FF0000"/>
              </a:solidFill>
              <a:latin typeface="Arabic Typesetting" pitchFamily="66" charset="-78"/>
              <a:cs typeface="Arabic Typesetting" pitchFamily="66" charset="-78"/>
            </a:endParaRPr>
          </a:p>
          <a:p>
            <a:pPr lvl="1" indent="-334963" algn="just" eaLnBrk="1" hangingPunct="1">
              <a:lnSpc>
                <a:spcPct val="80000"/>
              </a:lnSpc>
              <a:buFontTx/>
              <a:buChar char="–"/>
            </a:pPr>
            <a:r>
              <a:rPr lang="en-US" sz="2500" b="1" dirty="0" err="1" smtClean="0">
                <a:ea typeface="Arial Unicode MS" pitchFamily="34" charset="-128"/>
                <a:cs typeface="Arial Unicode MS" pitchFamily="34" charset="-128"/>
              </a:rPr>
              <a:t>Glycolysis</a:t>
            </a:r>
            <a:r>
              <a:rPr lang="en-US" sz="2500" b="1" dirty="0" smtClean="0">
                <a:ea typeface="Arial Unicode MS" pitchFamily="34" charset="-128"/>
                <a:cs typeface="Arial Unicode MS" pitchFamily="34" charset="-128"/>
              </a:rPr>
              <a:t> begins respiration by breaking </a:t>
            </a:r>
            <a:r>
              <a:rPr lang="en-US" sz="2500" b="1" dirty="0" smtClean="0">
                <a:solidFill>
                  <a:srgbClr val="FF0000"/>
                </a:solidFill>
                <a:ea typeface="Arial Unicode MS" pitchFamily="34" charset="-128"/>
                <a:cs typeface="Arial Unicode MS" pitchFamily="34" charset="-128"/>
              </a:rPr>
              <a:t>glucose</a:t>
            </a:r>
          </a:p>
          <a:p>
            <a:pPr lvl="1" indent="-334963" algn="r" rtl="1" eaLnBrk="1" hangingPunct="1">
              <a:lnSpc>
                <a:spcPct val="80000"/>
              </a:lnSpc>
              <a:buFontTx/>
              <a:buChar char="–"/>
            </a:pPr>
            <a:r>
              <a:rPr lang="ar-SA" sz="3000" dirty="0" smtClean="0">
                <a:solidFill>
                  <a:srgbClr val="FF0000"/>
                </a:solidFill>
                <a:latin typeface="Arabic Typesetting" pitchFamily="66" charset="-78"/>
                <a:cs typeface="Arabic Typesetting" pitchFamily="66" charset="-78"/>
              </a:rPr>
              <a:t>تبدأ </a:t>
            </a:r>
            <a:r>
              <a:rPr lang="ar-EG" sz="3000" dirty="0" smtClean="0">
                <a:solidFill>
                  <a:srgbClr val="FF0000"/>
                </a:solidFill>
                <a:latin typeface="Arabic Typesetting" pitchFamily="66" charset="-78"/>
                <a:cs typeface="Arabic Typesetting" pitchFamily="66" charset="-78"/>
              </a:rPr>
              <a:t>ال</a:t>
            </a:r>
            <a:r>
              <a:rPr lang="ar-SA" sz="3000" dirty="0" smtClean="0">
                <a:solidFill>
                  <a:srgbClr val="FF0000"/>
                </a:solidFill>
                <a:latin typeface="Arabic Typesetting" pitchFamily="66" charset="-78"/>
                <a:cs typeface="Arabic Typesetting" pitchFamily="66" charset="-78"/>
              </a:rPr>
              <a:t>عملية بت</a:t>
            </a:r>
            <a:r>
              <a:rPr lang="ar-EG" sz="3000" dirty="0" smtClean="0">
                <a:solidFill>
                  <a:srgbClr val="FF0000"/>
                </a:solidFill>
                <a:latin typeface="Arabic Typesetting" pitchFamily="66" charset="-78"/>
                <a:cs typeface="Arabic Typesetting" pitchFamily="66" charset="-78"/>
              </a:rPr>
              <a:t>كسير</a:t>
            </a:r>
            <a:r>
              <a:rPr lang="ar-SA" sz="3000" dirty="0" smtClean="0">
                <a:solidFill>
                  <a:srgbClr val="FF0000"/>
                </a:solidFill>
                <a:latin typeface="Arabic Typesetting" pitchFamily="66" charset="-78"/>
                <a:cs typeface="Arabic Typesetting" pitchFamily="66" charset="-78"/>
              </a:rPr>
              <a:t> الجلوكوز</a:t>
            </a:r>
            <a:endParaRPr lang="en-US" sz="3000" dirty="0" smtClean="0">
              <a:solidFill>
                <a:srgbClr val="FF0000"/>
              </a:solidFill>
              <a:latin typeface="Arabic Typesetting" pitchFamily="66" charset="-78"/>
              <a:cs typeface="Arabic Typesetting" pitchFamily="66" charset="-78"/>
            </a:endParaRPr>
          </a:p>
          <a:p>
            <a:pPr lvl="1" indent="-334963" algn="just" eaLnBrk="1" hangingPunct="1">
              <a:lnSpc>
                <a:spcPct val="80000"/>
              </a:lnSpc>
              <a:buFontTx/>
              <a:buChar char="–"/>
            </a:pPr>
            <a:r>
              <a:rPr lang="en-US" sz="2500" b="1" dirty="0" smtClean="0"/>
              <a:t>(ATP) splits </a:t>
            </a:r>
            <a:r>
              <a:rPr lang="en-US" sz="2500" b="1" dirty="0" smtClean="0">
                <a:solidFill>
                  <a:srgbClr val="FF0000"/>
                </a:solidFill>
              </a:rPr>
              <a:t>glucose</a:t>
            </a:r>
            <a:r>
              <a:rPr lang="en-US" sz="2500" b="1" dirty="0" smtClean="0">
                <a:ea typeface="Arial Unicode MS" pitchFamily="34" charset="-128"/>
                <a:cs typeface="Arial Unicode MS" pitchFamily="34" charset="-128"/>
              </a:rPr>
              <a:t> (</a:t>
            </a:r>
            <a:r>
              <a:rPr lang="en-US" sz="2500" b="1" dirty="0" smtClean="0">
                <a:solidFill>
                  <a:srgbClr val="FF0000"/>
                </a:solidFill>
                <a:ea typeface="Arial Unicode MS" pitchFamily="34" charset="-128"/>
                <a:cs typeface="Arial Unicode MS" pitchFamily="34" charset="-128"/>
              </a:rPr>
              <a:t>6-carbon molecule</a:t>
            </a:r>
            <a:r>
              <a:rPr lang="en-US" sz="2500" b="1" dirty="0" smtClean="0">
                <a:ea typeface="Arial Unicode MS" pitchFamily="34" charset="-128"/>
                <a:cs typeface="Arial Unicode MS" pitchFamily="34" charset="-128"/>
              </a:rPr>
              <a:t>) into (</a:t>
            </a:r>
            <a:r>
              <a:rPr lang="ar-EG" sz="2500" b="1" dirty="0" smtClean="0">
                <a:ea typeface="Arial Unicode MS" pitchFamily="34" charset="-128"/>
                <a:cs typeface="Arial Unicode MS" pitchFamily="34" charset="-128"/>
              </a:rPr>
              <a:t>2</a:t>
            </a:r>
            <a:r>
              <a:rPr lang="en-US" sz="2500" b="1" dirty="0" smtClean="0">
                <a:ea typeface="Arial Unicode MS" pitchFamily="34" charset="-128"/>
                <a:cs typeface="Arial Unicode MS" pitchFamily="34" charset="-128"/>
              </a:rPr>
              <a:t>) molecules of a (</a:t>
            </a:r>
            <a:r>
              <a:rPr lang="en-US" sz="2500" b="1" dirty="0" smtClean="0">
                <a:solidFill>
                  <a:srgbClr val="FF0000"/>
                </a:solidFill>
                <a:ea typeface="Arial Unicode MS" pitchFamily="34" charset="-128"/>
                <a:cs typeface="Arial Unicode MS" pitchFamily="34" charset="-128"/>
              </a:rPr>
              <a:t>3-carbon compound</a:t>
            </a:r>
            <a:r>
              <a:rPr lang="en-US" sz="2500" b="1" dirty="0" smtClean="0">
                <a:ea typeface="Arial Unicode MS" pitchFamily="34" charset="-128"/>
                <a:cs typeface="Arial Unicode MS" pitchFamily="34" charset="-128"/>
              </a:rPr>
              <a:t>) called </a:t>
            </a:r>
            <a:r>
              <a:rPr lang="en-US" sz="2500" b="1" dirty="0" err="1" smtClean="0">
                <a:solidFill>
                  <a:srgbClr val="FF0000"/>
                </a:solidFill>
                <a:ea typeface="Arial Unicode MS" pitchFamily="34" charset="-128"/>
                <a:cs typeface="Arial Unicode MS" pitchFamily="34" charset="-128"/>
              </a:rPr>
              <a:t>pyruvate</a:t>
            </a:r>
            <a:endParaRPr lang="en-US" sz="2500" b="1" dirty="0" smtClean="0">
              <a:solidFill>
                <a:srgbClr val="FF0000"/>
              </a:solidFill>
              <a:ea typeface="Arial Unicode MS" pitchFamily="34" charset="-128"/>
              <a:cs typeface="Arial Unicode MS" pitchFamily="34" charset="-128"/>
            </a:endParaRPr>
          </a:p>
          <a:p>
            <a:pPr lvl="1" indent="-334963" algn="r" rtl="1" eaLnBrk="1" hangingPunct="1">
              <a:lnSpc>
                <a:spcPct val="80000"/>
              </a:lnSpc>
              <a:buFontTx/>
              <a:buChar char="–"/>
            </a:pPr>
            <a:r>
              <a:rPr lang="ar-EG" sz="3000" dirty="0" smtClean="0">
                <a:solidFill>
                  <a:srgbClr val="FF0000"/>
                </a:solidFill>
                <a:latin typeface="Arabic Typesetting" pitchFamily="66" charset="-78"/>
                <a:cs typeface="Arabic Typesetting" pitchFamily="66" charset="-78"/>
              </a:rPr>
              <a:t>يشطر جزئ الطاقة </a:t>
            </a:r>
            <a:r>
              <a:rPr lang="en-US" sz="3000" dirty="0" smtClean="0">
                <a:solidFill>
                  <a:srgbClr val="FF0000"/>
                </a:solidFill>
                <a:latin typeface="Arabic Typesetting" pitchFamily="66" charset="-78"/>
                <a:cs typeface="Arabic Typesetting" pitchFamily="66" charset="-78"/>
              </a:rPr>
              <a:t>ATP</a:t>
            </a:r>
            <a:r>
              <a:rPr lang="ar-EG" sz="3000" dirty="0" smtClean="0">
                <a:solidFill>
                  <a:srgbClr val="FF0000"/>
                </a:solidFill>
                <a:latin typeface="Arabic Typesetting" pitchFamily="66" charset="-78"/>
                <a:cs typeface="Arabic Typesetting" pitchFamily="66" charset="-78"/>
              </a:rPr>
              <a:t> </a:t>
            </a:r>
            <a:r>
              <a:rPr lang="ar-SA" sz="3000" dirty="0" err="1" smtClean="0">
                <a:solidFill>
                  <a:srgbClr val="FF0000"/>
                </a:solidFill>
                <a:latin typeface="Arabic Typesetting" pitchFamily="66" charset="-78"/>
                <a:cs typeface="Arabic Typesetting" pitchFamily="66" charset="-78"/>
              </a:rPr>
              <a:t>الجلوكوز </a:t>
            </a:r>
            <a:r>
              <a:rPr lang="ar-SA" sz="3000" dirty="0" smtClean="0">
                <a:solidFill>
                  <a:srgbClr val="FF0000"/>
                </a:solidFill>
                <a:latin typeface="Arabic Typesetting" pitchFamily="66" charset="-78"/>
                <a:cs typeface="Arabic Typesetting" pitchFamily="66" charset="-78"/>
              </a:rPr>
              <a:t>(جزيء سداسي الكربون) إلى جزيئين من مركب ثلاثي الكربون يسمى </a:t>
            </a:r>
            <a:r>
              <a:rPr lang="ar-SA" sz="3000" b="1" u="sng" dirty="0" err="1" smtClean="0">
                <a:solidFill>
                  <a:srgbClr val="FF0000"/>
                </a:solidFill>
                <a:latin typeface="Arabic Typesetting" pitchFamily="66" charset="-78"/>
                <a:cs typeface="Arabic Typesetting" pitchFamily="66" charset="-78"/>
              </a:rPr>
              <a:t>بالبايروفيت</a:t>
            </a:r>
            <a:endParaRPr lang="ar-EG" sz="3000" b="1" u="sng" dirty="0" smtClean="0">
              <a:latin typeface="Arabic Typesetting" pitchFamily="66" charset="-78"/>
              <a:cs typeface="Arabic Typesetting" pitchFamily="66" charset="-78"/>
            </a:endParaRPr>
          </a:p>
          <a:p>
            <a:pPr lvl="1" indent="-334963" eaLnBrk="1" hangingPunct="1">
              <a:lnSpc>
                <a:spcPct val="80000"/>
              </a:lnSpc>
              <a:buFontTx/>
              <a:buChar char="–"/>
            </a:pPr>
            <a:r>
              <a:rPr lang="en-US" sz="2500" b="1" dirty="0" smtClean="0"/>
              <a:t>A </a:t>
            </a:r>
            <a:r>
              <a:rPr lang="en-US" sz="2500" b="1" u="sng" dirty="0" smtClean="0"/>
              <a:t>small amount </a:t>
            </a:r>
            <a:r>
              <a:rPr lang="en-US" sz="2500" b="1" dirty="0" smtClean="0"/>
              <a:t>of energy (2 </a:t>
            </a:r>
            <a:r>
              <a:rPr lang="en-US" sz="2500" b="1" u="sng" dirty="0" smtClean="0"/>
              <a:t>ATP)</a:t>
            </a:r>
            <a:r>
              <a:rPr lang="ar-SA" sz="2500" b="1" dirty="0" smtClean="0">
                <a:solidFill>
                  <a:srgbClr val="FF0000"/>
                </a:solidFill>
                <a:ea typeface="Arial Unicode MS" pitchFamily="34" charset="-128"/>
                <a:cs typeface="Arial Unicode MS" pitchFamily="34" charset="-128"/>
              </a:rPr>
              <a:t> </a:t>
            </a:r>
            <a:r>
              <a:rPr lang="en-US" sz="2500" b="1" dirty="0" smtClean="0">
                <a:ea typeface="Arial Unicode MS" pitchFamily="34" charset="-128"/>
                <a:cs typeface="Arial Unicode MS" pitchFamily="34" charset="-128"/>
              </a:rPr>
              <a:t>is produced</a:t>
            </a:r>
            <a:r>
              <a:rPr lang="ar-SA" sz="2500" b="1" dirty="0" smtClean="0">
                <a:ea typeface="Arial Unicode MS" pitchFamily="34" charset="-128"/>
                <a:cs typeface="Arial Unicode MS" pitchFamily="34" charset="-128"/>
              </a:rPr>
              <a:t>  </a:t>
            </a:r>
            <a:endParaRPr lang="ar-EG" sz="2500" b="1" dirty="0" smtClean="0">
              <a:ea typeface="Arial Unicode MS" pitchFamily="34" charset="-128"/>
              <a:cs typeface="Arial Unicode MS" pitchFamily="34" charset="-128"/>
            </a:endParaRPr>
          </a:p>
          <a:p>
            <a:pPr lvl="1" indent="-334963" algn="r" rtl="1" eaLnBrk="1" hangingPunct="1">
              <a:lnSpc>
                <a:spcPct val="80000"/>
              </a:lnSpc>
              <a:buFontTx/>
              <a:buChar char="–"/>
            </a:pPr>
            <a:r>
              <a:rPr lang="ar-EG" sz="3000" dirty="0" smtClean="0">
                <a:solidFill>
                  <a:srgbClr val="FF0000"/>
                </a:solidFill>
                <a:latin typeface="Arabic Typesetting" pitchFamily="66" charset="-78"/>
                <a:cs typeface="Arabic Typesetting" pitchFamily="66" charset="-78"/>
              </a:rPr>
              <a:t>تنتج </a:t>
            </a:r>
            <a:r>
              <a:rPr lang="ar-EG" sz="3000" b="1" u="sng" dirty="0" smtClean="0">
                <a:solidFill>
                  <a:srgbClr val="FF0000"/>
                </a:solidFill>
                <a:latin typeface="Arabic Typesetting" pitchFamily="66" charset="-78"/>
                <a:cs typeface="Arabic Typesetting" pitchFamily="66" charset="-78"/>
              </a:rPr>
              <a:t>كمية بسيطة </a:t>
            </a:r>
            <a:r>
              <a:rPr lang="ar-EG" sz="3000" dirty="0" smtClean="0">
                <a:solidFill>
                  <a:srgbClr val="FF0000"/>
                </a:solidFill>
                <a:latin typeface="Arabic Typesetting" pitchFamily="66" charset="-78"/>
                <a:cs typeface="Arabic Typesetting" pitchFamily="66" charset="-78"/>
              </a:rPr>
              <a:t>من الطاقة </a:t>
            </a:r>
            <a:r>
              <a:rPr lang="en-US" sz="3000" dirty="0" smtClean="0">
                <a:solidFill>
                  <a:srgbClr val="FF0000"/>
                </a:solidFill>
                <a:latin typeface="Arabic Typesetting" pitchFamily="66" charset="-78"/>
                <a:cs typeface="Arabic Typesetting" pitchFamily="66" charset="-78"/>
              </a:rPr>
              <a:t> </a:t>
            </a:r>
            <a:r>
              <a:rPr lang="ar-EG" sz="3000" dirty="0" smtClean="0">
                <a:solidFill>
                  <a:srgbClr val="FF0000"/>
                </a:solidFill>
                <a:latin typeface="Arabic Typesetting" pitchFamily="66" charset="-78"/>
                <a:cs typeface="Arabic Typesetting" pitchFamily="66" charset="-78"/>
              </a:rPr>
              <a:t> (جزيئين طاقة</a:t>
            </a:r>
            <a:r>
              <a:rPr lang="ar-EG" sz="3000" dirty="0" err="1" smtClean="0">
                <a:solidFill>
                  <a:srgbClr val="FF0000"/>
                </a:solidFill>
                <a:latin typeface="Arabic Typesetting" pitchFamily="66" charset="-78"/>
                <a:cs typeface="Arabic Typesetting" pitchFamily="66" charset="-78"/>
              </a:rPr>
              <a:t>)</a:t>
            </a:r>
            <a:endParaRPr lang="en-US" sz="3000" dirty="0" smtClean="0">
              <a:latin typeface="Arabic Typesetting" pitchFamily="66" charset="-78"/>
              <a:cs typeface="Arabic Typesetting" pitchFamily="66" charset="-78"/>
            </a:endParaRPr>
          </a:p>
          <a:p>
            <a:pPr marL="338138" indent="-338138" eaLnBrk="1" hangingPunct="1">
              <a:buClr>
                <a:srgbClr val="386E99"/>
              </a:buClr>
            </a:pPr>
            <a:endParaRPr lang="en-US" sz="2500" dirty="0" smtClean="0"/>
          </a:p>
          <a:p>
            <a:pPr marL="338138" indent="-338138" eaLnBrk="1" hangingPunct="1">
              <a:buClr>
                <a:srgbClr val="386E99"/>
              </a:buClr>
            </a:pPr>
            <a:endParaRPr lang="en-US" sz="2500" dirty="0" smtClean="0"/>
          </a:p>
          <a:p>
            <a:pPr lvl="1" indent="-334963" eaLnBrk="1" hangingPunct="1">
              <a:buFont typeface="Times New Roman" pitchFamily="18" charset="0"/>
              <a:buNone/>
            </a:pPr>
            <a:endParaRPr lang="en-US" sz="2500" dirty="0" smtClean="0"/>
          </a:p>
          <a:p>
            <a:pPr marL="1814513" lvl="2" indent="-533400" eaLnBrk="1" hangingPunct="1"/>
            <a:endParaRPr lang="en-US" sz="2500" dirty="0" smtClean="0"/>
          </a:p>
        </p:txBody>
      </p:sp>
      <p:sp>
        <p:nvSpPr>
          <p:cNvPr id="1638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box(in)">
                                      <p:cBhvr>
                                        <p:cTn id="7" dur="500"/>
                                        <p:tgtEl>
                                          <p:spTgt spid="16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box(in)">
                                      <p:cBhvr>
                                        <p:cTn id="12" dur="500"/>
                                        <p:tgtEl>
                                          <p:spTgt spid="1638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6">
                                            <p:txEl>
                                              <p:pRg st="5" end="5"/>
                                            </p:txEl>
                                          </p:spTgt>
                                        </p:tgtEl>
                                        <p:attrNameLst>
                                          <p:attrName>style.visibility</p:attrName>
                                        </p:attrNameLst>
                                      </p:cBhvr>
                                      <p:to>
                                        <p:strVal val="visible"/>
                                      </p:to>
                                    </p:set>
                                    <p:animEffect transition="in" filter="box(in)">
                                      <p:cBhvr>
                                        <p:cTn id="17" dur="500"/>
                                        <p:tgtEl>
                                          <p:spTgt spid="1638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386">
                                            <p:txEl>
                                              <p:pRg st="7" end="7"/>
                                            </p:txEl>
                                          </p:spTgt>
                                        </p:tgtEl>
                                        <p:attrNameLst>
                                          <p:attrName>style.visibility</p:attrName>
                                        </p:attrNameLst>
                                      </p:cBhvr>
                                      <p:to>
                                        <p:strVal val="visible"/>
                                      </p:to>
                                    </p:set>
                                    <p:animEffect transition="in" filter="box(in)">
                                      <p:cBhvr>
                                        <p:cTn id="22"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2"/>
          <p:cNvGrpSpPr>
            <a:grpSpLocks/>
          </p:cNvGrpSpPr>
          <p:nvPr/>
        </p:nvGrpSpPr>
        <p:grpSpPr bwMode="auto">
          <a:xfrm>
            <a:off x="1143000" y="3733800"/>
            <a:ext cx="7013575" cy="2514600"/>
            <a:chOff x="1056" y="2090"/>
            <a:chExt cx="4418" cy="1822"/>
          </a:xfrm>
        </p:grpSpPr>
        <p:pic>
          <p:nvPicPr>
            <p:cNvPr id="17419" name="Picture 6" descr="06_07aGlycolysisOverview_U.jpg                                 0050B2BF203                            BE61E522:"/>
            <p:cNvPicPr>
              <a:picLocks noChangeAspect="1" noChangeArrowheads="1"/>
            </p:cNvPicPr>
            <p:nvPr/>
          </p:nvPicPr>
          <p:blipFill>
            <a:blip r:embed="rId2" cstate="print"/>
            <a:srcRect/>
            <a:stretch>
              <a:fillRect/>
            </a:stretch>
          </p:blipFill>
          <p:spPr bwMode="auto">
            <a:xfrm>
              <a:off x="1056" y="2090"/>
              <a:ext cx="4418" cy="1822"/>
            </a:xfrm>
            <a:prstGeom prst="rect">
              <a:avLst/>
            </a:prstGeom>
            <a:noFill/>
            <a:ln w="9525">
              <a:noFill/>
              <a:miter lim="800000"/>
              <a:headEnd/>
              <a:tailEnd/>
            </a:ln>
          </p:spPr>
        </p:pic>
        <p:sp>
          <p:nvSpPr>
            <p:cNvPr id="16396" name="Text Box 7"/>
            <p:cNvSpPr txBox="1">
              <a:spLocks noChangeArrowheads="1"/>
            </p:cNvSpPr>
            <p:nvPr/>
          </p:nvSpPr>
          <p:spPr bwMode="auto">
            <a:xfrm>
              <a:off x="2688" y="2307"/>
              <a:ext cx="397" cy="223"/>
            </a:xfrm>
            <a:prstGeom prst="rect">
              <a:avLst/>
            </a:prstGeom>
            <a:noFill/>
            <a:ln w="9525">
              <a:noFill/>
              <a:miter lim="800000"/>
              <a:headEnd/>
              <a:tailEnd/>
            </a:ln>
          </p:spPr>
          <p:txBody>
            <a:bodyPr wrap="none">
              <a:spAutoFit/>
            </a:bodyPr>
            <a:lstStyle/>
            <a:p>
              <a:pPr>
                <a:defRPr/>
              </a:pPr>
              <a:r>
                <a:rPr lang="en-US" sz="1400">
                  <a:latin typeface="Arial" charset="0"/>
                  <a:cs typeface="+mn-cs"/>
                </a:rPr>
                <a:t>NAD</a:t>
              </a:r>
              <a:r>
                <a:rPr lang="en-US" sz="1400" baseline="45000">
                  <a:latin typeface="Symbol" pitchFamily="18" charset="2"/>
                  <a:cs typeface="+mn-cs"/>
                </a:rPr>
                <a:t>+</a:t>
              </a:r>
              <a:endParaRPr lang="en-US" sz="1400">
                <a:latin typeface="Arial" charset="0"/>
                <a:cs typeface="+mn-cs"/>
              </a:endParaRPr>
            </a:p>
          </p:txBody>
        </p:sp>
        <p:sp>
          <p:nvSpPr>
            <p:cNvPr id="16397" name="Text Box 8"/>
            <p:cNvSpPr txBox="1">
              <a:spLocks noChangeArrowheads="1"/>
            </p:cNvSpPr>
            <p:nvPr/>
          </p:nvSpPr>
          <p:spPr bwMode="auto">
            <a:xfrm>
              <a:off x="3567" y="2314"/>
              <a:ext cx="437" cy="223"/>
            </a:xfrm>
            <a:prstGeom prst="rect">
              <a:avLst/>
            </a:prstGeom>
            <a:noFill/>
            <a:ln w="9525">
              <a:noFill/>
              <a:miter lim="800000"/>
              <a:headEnd/>
              <a:tailEnd/>
            </a:ln>
          </p:spPr>
          <p:txBody>
            <a:bodyPr wrap="none">
              <a:spAutoFit/>
            </a:bodyPr>
            <a:lstStyle/>
            <a:p>
              <a:pPr>
                <a:defRPr/>
              </a:pPr>
              <a:r>
                <a:rPr lang="en-US" sz="1400">
                  <a:latin typeface="Arial" charset="0"/>
                  <a:cs typeface="+mn-cs"/>
                </a:rPr>
                <a:t>NADH</a:t>
              </a:r>
            </a:p>
          </p:txBody>
        </p:sp>
        <p:sp>
          <p:nvSpPr>
            <p:cNvPr id="16398" name="Text Box 9"/>
            <p:cNvSpPr txBox="1">
              <a:spLocks noChangeArrowheads="1"/>
            </p:cNvSpPr>
            <p:nvPr/>
          </p:nvSpPr>
          <p:spPr bwMode="auto">
            <a:xfrm>
              <a:off x="4385" y="2265"/>
              <a:ext cx="240" cy="223"/>
            </a:xfrm>
            <a:prstGeom prst="rect">
              <a:avLst/>
            </a:prstGeom>
            <a:noFill/>
            <a:ln w="9525">
              <a:noFill/>
              <a:miter lim="800000"/>
              <a:headEnd/>
              <a:tailEnd/>
            </a:ln>
          </p:spPr>
          <p:txBody>
            <a:bodyPr wrap="none">
              <a:spAutoFit/>
            </a:bodyPr>
            <a:lstStyle/>
            <a:p>
              <a:pPr>
                <a:defRPr/>
              </a:pPr>
              <a:r>
                <a:rPr lang="en-US" sz="1400">
                  <a:latin typeface="Arial" charset="0"/>
                  <a:cs typeface="+mn-cs"/>
                </a:rPr>
                <a:t>H</a:t>
              </a:r>
              <a:r>
                <a:rPr lang="en-US" sz="1400" baseline="45000">
                  <a:latin typeface="Symbol" pitchFamily="18" charset="2"/>
                  <a:cs typeface="+mn-cs"/>
                </a:rPr>
                <a:t>+</a:t>
              </a:r>
              <a:endParaRPr lang="en-US" sz="1400">
                <a:latin typeface="Arial" charset="0"/>
                <a:cs typeface="+mn-cs"/>
              </a:endParaRPr>
            </a:p>
          </p:txBody>
        </p:sp>
        <p:sp>
          <p:nvSpPr>
            <p:cNvPr id="16399" name="Text Box 10"/>
            <p:cNvSpPr txBox="1">
              <a:spLocks noChangeArrowheads="1"/>
            </p:cNvSpPr>
            <p:nvPr/>
          </p:nvSpPr>
          <p:spPr bwMode="auto">
            <a:xfrm>
              <a:off x="1478" y="3063"/>
              <a:ext cx="530" cy="223"/>
            </a:xfrm>
            <a:prstGeom prst="rect">
              <a:avLst/>
            </a:prstGeom>
            <a:noFill/>
            <a:ln w="9525">
              <a:noFill/>
              <a:miter lim="800000"/>
              <a:headEnd/>
              <a:tailEnd/>
            </a:ln>
          </p:spPr>
          <p:txBody>
            <a:bodyPr wrap="none">
              <a:spAutoFit/>
            </a:bodyPr>
            <a:lstStyle/>
            <a:p>
              <a:pPr>
                <a:defRPr/>
              </a:pPr>
              <a:r>
                <a:rPr lang="en-US" sz="1400">
                  <a:latin typeface="Arial" charset="0"/>
                  <a:cs typeface="+mn-cs"/>
                </a:rPr>
                <a:t>Glucose</a:t>
              </a:r>
            </a:p>
          </p:txBody>
        </p:sp>
        <p:sp>
          <p:nvSpPr>
            <p:cNvPr id="16400" name="Text Box 11"/>
            <p:cNvSpPr txBox="1">
              <a:spLocks noChangeArrowheads="1"/>
            </p:cNvSpPr>
            <p:nvPr/>
          </p:nvSpPr>
          <p:spPr bwMode="auto">
            <a:xfrm>
              <a:off x="4711" y="3206"/>
              <a:ext cx="656" cy="223"/>
            </a:xfrm>
            <a:prstGeom prst="rect">
              <a:avLst/>
            </a:prstGeom>
            <a:noFill/>
            <a:ln w="9525">
              <a:noFill/>
              <a:miter lim="800000"/>
              <a:headEnd/>
              <a:tailEnd/>
            </a:ln>
          </p:spPr>
          <p:txBody>
            <a:bodyPr wrap="none">
              <a:spAutoFit/>
            </a:bodyPr>
            <a:lstStyle/>
            <a:p>
              <a:pPr>
                <a:defRPr/>
              </a:pPr>
              <a:r>
                <a:rPr lang="en-US" sz="1400">
                  <a:latin typeface="Arial" charset="0"/>
                  <a:cs typeface="+mn-cs"/>
                </a:rPr>
                <a:t>2 Pyruvate</a:t>
              </a:r>
            </a:p>
          </p:txBody>
        </p:sp>
        <p:sp>
          <p:nvSpPr>
            <p:cNvPr id="16401" name="Text Box 12"/>
            <p:cNvSpPr txBox="1">
              <a:spLocks noChangeArrowheads="1"/>
            </p:cNvSpPr>
            <p:nvPr/>
          </p:nvSpPr>
          <p:spPr bwMode="auto">
            <a:xfrm>
              <a:off x="4001" y="3373"/>
              <a:ext cx="328" cy="223"/>
            </a:xfrm>
            <a:prstGeom prst="rect">
              <a:avLst/>
            </a:prstGeom>
            <a:noFill/>
            <a:ln w="9525">
              <a:noFill/>
              <a:miter lim="800000"/>
              <a:headEnd/>
              <a:tailEnd/>
            </a:ln>
          </p:spPr>
          <p:txBody>
            <a:bodyPr wrap="none">
              <a:spAutoFit/>
            </a:bodyPr>
            <a:lstStyle/>
            <a:p>
              <a:pPr>
                <a:defRPr/>
              </a:pPr>
              <a:r>
                <a:rPr lang="en-US" sz="1400">
                  <a:latin typeface="Arial" charset="0"/>
                  <a:cs typeface="+mn-cs"/>
                </a:rPr>
                <a:t>ATP</a:t>
              </a:r>
            </a:p>
          </p:txBody>
        </p:sp>
        <p:sp>
          <p:nvSpPr>
            <p:cNvPr id="16402" name="Text Box 13"/>
            <p:cNvSpPr txBox="1">
              <a:spLocks noChangeArrowheads="1"/>
            </p:cNvSpPr>
            <p:nvPr/>
          </p:nvSpPr>
          <p:spPr bwMode="auto">
            <a:xfrm>
              <a:off x="3649" y="3359"/>
              <a:ext cx="159" cy="223"/>
            </a:xfrm>
            <a:prstGeom prst="rect">
              <a:avLst/>
            </a:prstGeom>
            <a:noFill/>
            <a:ln w="9525">
              <a:noFill/>
              <a:miter lim="800000"/>
              <a:headEnd/>
              <a:tailEnd/>
            </a:ln>
          </p:spPr>
          <p:txBody>
            <a:bodyPr>
              <a:spAutoFit/>
            </a:bodyPr>
            <a:lstStyle/>
            <a:p>
              <a:pPr>
                <a:defRPr/>
              </a:pPr>
              <a:r>
                <a:rPr lang="en-US" sz="1400">
                  <a:latin typeface="Arial" charset="0"/>
                  <a:cs typeface="+mn-cs"/>
                </a:rPr>
                <a:t>2</a:t>
              </a:r>
            </a:p>
          </p:txBody>
        </p:sp>
        <p:sp>
          <p:nvSpPr>
            <p:cNvPr id="16403" name="Text Box 14"/>
            <p:cNvSpPr txBox="1">
              <a:spLocks noChangeArrowheads="1"/>
            </p:cNvSpPr>
            <p:nvPr/>
          </p:nvSpPr>
          <p:spPr bwMode="auto">
            <a:xfrm>
              <a:off x="3287" y="3368"/>
              <a:ext cx="192" cy="223"/>
            </a:xfrm>
            <a:prstGeom prst="rect">
              <a:avLst/>
            </a:prstGeom>
            <a:noFill/>
            <a:ln w="9525">
              <a:noFill/>
              <a:miter lim="800000"/>
              <a:headEnd/>
              <a:tailEnd/>
            </a:ln>
          </p:spPr>
          <p:txBody>
            <a:bodyPr wrap="none">
              <a:spAutoFit/>
            </a:bodyPr>
            <a:lstStyle/>
            <a:p>
              <a:pPr>
                <a:defRPr/>
              </a:pPr>
              <a:r>
                <a:rPr lang="en-US" sz="1400">
                  <a:latin typeface="Arial" charset="0"/>
                  <a:cs typeface="+mn-cs"/>
                </a:rPr>
                <a:t>P</a:t>
              </a:r>
            </a:p>
          </p:txBody>
        </p:sp>
        <p:sp>
          <p:nvSpPr>
            <p:cNvPr id="16404" name="Text Box 15"/>
            <p:cNvSpPr txBox="1">
              <a:spLocks noChangeArrowheads="1"/>
            </p:cNvSpPr>
            <p:nvPr/>
          </p:nvSpPr>
          <p:spPr bwMode="auto">
            <a:xfrm>
              <a:off x="2539" y="3376"/>
              <a:ext cx="437" cy="223"/>
            </a:xfrm>
            <a:prstGeom prst="rect">
              <a:avLst/>
            </a:prstGeom>
            <a:noFill/>
            <a:ln w="9525">
              <a:noFill/>
              <a:miter lim="800000"/>
              <a:headEnd/>
              <a:tailEnd/>
            </a:ln>
          </p:spPr>
          <p:txBody>
            <a:bodyPr wrap="none">
              <a:spAutoFit/>
            </a:bodyPr>
            <a:lstStyle/>
            <a:p>
              <a:pPr>
                <a:defRPr/>
              </a:pPr>
              <a:r>
                <a:rPr lang="en-US" sz="1400">
                  <a:latin typeface="Arial" charset="0"/>
                  <a:cs typeface="+mn-cs"/>
                </a:rPr>
                <a:t>2 ADP</a:t>
              </a:r>
            </a:p>
          </p:txBody>
        </p:sp>
        <p:sp>
          <p:nvSpPr>
            <p:cNvPr id="16405" name="Text Box 16"/>
            <p:cNvSpPr txBox="1">
              <a:spLocks noChangeArrowheads="1"/>
            </p:cNvSpPr>
            <p:nvPr/>
          </p:nvSpPr>
          <p:spPr bwMode="auto">
            <a:xfrm>
              <a:off x="4194" y="2283"/>
              <a:ext cx="179" cy="223"/>
            </a:xfrm>
            <a:prstGeom prst="rect">
              <a:avLst/>
            </a:prstGeom>
            <a:noFill/>
            <a:ln w="9525">
              <a:noFill/>
              <a:miter lim="800000"/>
              <a:headEnd/>
              <a:tailEnd/>
            </a:ln>
          </p:spPr>
          <p:txBody>
            <a:bodyPr wrap="none">
              <a:spAutoFit/>
            </a:bodyPr>
            <a:lstStyle/>
            <a:p>
              <a:pPr>
                <a:defRPr/>
              </a:pPr>
              <a:r>
                <a:rPr lang="en-US" sz="1400">
                  <a:latin typeface="Arial" charset="0"/>
                  <a:cs typeface="+mn-cs"/>
                </a:rPr>
                <a:t>2</a:t>
              </a:r>
            </a:p>
          </p:txBody>
        </p:sp>
        <p:sp>
          <p:nvSpPr>
            <p:cNvPr id="16406" name="Text Box 17"/>
            <p:cNvSpPr txBox="1">
              <a:spLocks noChangeArrowheads="1"/>
            </p:cNvSpPr>
            <p:nvPr/>
          </p:nvSpPr>
          <p:spPr bwMode="auto">
            <a:xfrm>
              <a:off x="3375" y="2299"/>
              <a:ext cx="179" cy="223"/>
            </a:xfrm>
            <a:prstGeom prst="rect">
              <a:avLst/>
            </a:prstGeom>
            <a:noFill/>
            <a:ln w="9525">
              <a:noFill/>
              <a:miter lim="800000"/>
              <a:headEnd/>
              <a:tailEnd/>
            </a:ln>
          </p:spPr>
          <p:txBody>
            <a:bodyPr wrap="none">
              <a:spAutoFit/>
            </a:bodyPr>
            <a:lstStyle/>
            <a:p>
              <a:pPr>
                <a:defRPr/>
              </a:pPr>
              <a:r>
                <a:rPr lang="en-US" sz="1400">
                  <a:latin typeface="Arial" charset="0"/>
                  <a:cs typeface="+mn-cs"/>
                </a:rPr>
                <a:t>2</a:t>
              </a:r>
            </a:p>
          </p:txBody>
        </p:sp>
        <p:sp>
          <p:nvSpPr>
            <p:cNvPr id="16407" name="Text Box 18"/>
            <p:cNvSpPr txBox="1">
              <a:spLocks noChangeArrowheads="1"/>
            </p:cNvSpPr>
            <p:nvPr/>
          </p:nvSpPr>
          <p:spPr bwMode="auto">
            <a:xfrm>
              <a:off x="3071" y="3363"/>
              <a:ext cx="179" cy="223"/>
            </a:xfrm>
            <a:prstGeom prst="rect">
              <a:avLst/>
            </a:prstGeom>
            <a:noFill/>
            <a:ln w="9525">
              <a:noFill/>
              <a:miter lim="800000"/>
              <a:headEnd/>
              <a:tailEnd/>
            </a:ln>
          </p:spPr>
          <p:txBody>
            <a:bodyPr wrap="none">
              <a:spAutoFit/>
            </a:bodyPr>
            <a:lstStyle/>
            <a:p>
              <a:pPr>
                <a:defRPr/>
              </a:pPr>
              <a:r>
                <a:rPr lang="en-US" sz="1400">
                  <a:latin typeface="Arial" charset="0"/>
                  <a:cs typeface="+mn-cs"/>
                </a:rPr>
                <a:t>2</a:t>
              </a:r>
            </a:p>
          </p:txBody>
        </p:sp>
        <p:sp>
          <p:nvSpPr>
            <p:cNvPr id="16408" name="Text Box 19"/>
            <p:cNvSpPr txBox="1">
              <a:spLocks noChangeArrowheads="1"/>
            </p:cNvSpPr>
            <p:nvPr/>
          </p:nvSpPr>
          <p:spPr bwMode="auto">
            <a:xfrm>
              <a:off x="2468" y="2314"/>
              <a:ext cx="160" cy="223"/>
            </a:xfrm>
            <a:prstGeom prst="rect">
              <a:avLst/>
            </a:prstGeom>
            <a:noFill/>
            <a:ln w="9525">
              <a:noFill/>
              <a:miter lim="800000"/>
              <a:headEnd/>
              <a:tailEnd/>
            </a:ln>
          </p:spPr>
          <p:txBody>
            <a:bodyPr>
              <a:spAutoFit/>
            </a:bodyPr>
            <a:lstStyle/>
            <a:p>
              <a:pPr>
                <a:defRPr/>
              </a:pPr>
              <a:r>
                <a:rPr lang="en-US" sz="1400">
                  <a:latin typeface="Arial" charset="0"/>
                  <a:cs typeface="+mn-cs"/>
                </a:rPr>
                <a:t>2</a:t>
              </a:r>
            </a:p>
          </p:txBody>
        </p:sp>
        <p:sp>
          <p:nvSpPr>
            <p:cNvPr id="16409" name="Rectangle 20"/>
            <p:cNvSpPr>
              <a:spLocks noChangeArrowheads="1"/>
            </p:cNvSpPr>
            <p:nvPr/>
          </p:nvSpPr>
          <p:spPr bwMode="auto">
            <a:xfrm>
              <a:off x="2963" y="3352"/>
              <a:ext cx="197" cy="223"/>
            </a:xfrm>
            <a:prstGeom prst="rect">
              <a:avLst/>
            </a:prstGeom>
            <a:noFill/>
            <a:ln w="9525">
              <a:noFill/>
              <a:miter lim="800000"/>
              <a:headEnd/>
              <a:tailEnd/>
            </a:ln>
          </p:spPr>
          <p:txBody>
            <a:bodyPr>
              <a:spAutoFit/>
            </a:bodyPr>
            <a:lstStyle/>
            <a:p>
              <a:pPr>
                <a:defRPr/>
              </a:pPr>
              <a:r>
                <a:rPr lang="en-US" sz="1400">
                  <a:latin typeface="Arial" charset="0"/>
                  <a:cs typeface="+mn-cs"/>
                </a:rPr>
                <a:t>+</a:t>
              </a:r>
            </a:p>
          </p:txBody>
        </p:sp>
        <p:sp>
          <p:nvSpPr>
            <p:cNvPr id="16410" name="Rectangle 21"/>
            <p:cNvSpPr>
              <a:spLocks noChangeArrowheads="1"/>
            </p:cNvSpPr>
            <p:nvPr/>
          </p:nvSpPr>
          <p:spPr bwMode="auto">
            <a:xfrm>
              <a:off x="4060" y="2290"/>
              <a:ext cx="196" cy="223"/>
            </a:xfrm>
            <a:prstGeom prst="rect">
              <a:avLst/>
            </a:prstGeom>
            <a:noFill/>
            <a:ln w="9525">
              <a:noFill/>
              <a:miter lim="800000"/>
              <a:headEnd/>
              <a:tailEnd/>
            </a:ln>
          </p:spPr>
          <p:txBody>
            <a:bodyPr>
              <a:spAutoFit/>
            </a:bodyPr>
            <a:lstStyle/>
            <a:p>
              <a:pPr>
                <a:defRPr/>
              </a:pPr>
              <a:r>
                <a:rPr lang="en-US" sz="1400">
                  <a:latin typeface="Arial" charset="0"/>
                  <a:cs typeface="+mn-cs"/>
                </a:rPr>
                <a:t>+</a:t>
              </a:r>
            </a:p>
          </p:txBody>
        </p:sp>
      </p:grpSp>
      <p:pic>
        <p:nvPicPr>
          <p:cNvPr id="17411" name="Object 6"/>
          <p:cNvPicPr>
            <a:picLocks noChangeArrowheads="1"/>
          </p:cNvPicPr>
          <p:nvPr/>
        </p:nvPicPr>
        <p:blipFill>
          <a:blip r:embed="rId3" cstate="print"/>
          <a:srcRect t="-203" b="-262"/>
          <a:stretch>
            <a:fillRect/>
          </a:stretch>
        </p:blipFill>
        <p:spPr bwMode="auto">
          <a:xfrm>
            <a:off x="2438400" y="533400"/>
            <a:ext cx="3657600" cy="2438400"/>
          </a:xfrm>
          <a:prstGeom prst="rect">
            <a:avLst/>
          </a:prstGeom>
          <a:noFill/>
          <a:ln w="9525">
            <a:noFill/>
            <a:miter lim="800000"/>
            <a:headEnd/>
            <a:tailEnd/>
          </a:ln>
        </p:spPr>
      </p:pic>
      <p:sp>
        <p:nvSpPr>
          <p:cNvPr id="17412" name="Rectangle 19"/>
          <p:cNvSpPr>
            <a:spLocks noChangeArrowheads="1"/>
          </p:cNvSpPr>
          <p:nvPr/>
        </p:nvSpPr>
        <p:spPr bwMode="auto">
          <a:xfrm>
            <a:off x="1635125" y="5405438"/>
            <a:ext cx="1412875" cy="400050"/>
          </a:xfrm>
          <a:prstGeom prst="rect">
            <a:avLst/>
          </a:prstGeom>
          <a:noFill/>
          <a:ln w="9525">
            <a:noFill/>
            <a:miter lim="800000"/>
            <a:headEnd/>
            <a:tailEnd/>
          </a:ln>
        </p:spPr>
        <p:txBody>
          <a:bodyPr wrap="none">
            <a:spAutoFit/>
          </a:bodyPr>
          <a:lstStyle/>
          <a:p>
            <a:r>
              <a:rPr lang="ar-EG" sz="2000" b="1">
                <a:solidFill>
                  <a:srgbClr val="FF0000"/>
                </a:solidFill>
                <a:ea typeface="Arial Unicode MS" pitchFamily="34" charset="-128"/>
                <a:cs typeface="Arial Unicode MS" pitchFamily="34" charset="-128"/>
              </a:rPr>
              <a:t>جزئ </a:t>
            </a:r>
            <a:r>
              <a:rPr lang="ar-SA" sz="2000" b="1">
                <a:solidFill>
                  <a:srgbClr val="FF0000"/>
                </a:solidFill>
                <a:ea typeface="Arial Unicode MS" pitchFamily="34" charset="-128"/>
                <a:cs typeface="Arial Unicode MS" pitchFamily="34" charset="-128"/>
              </a:rPr>
              <a:t>الجلوكوز</a:t>
            </a:r>
            <a:endParaRPr lang="en-US" sz="2000" b="1"/>
          </a:p>
        </p:txBody>
      </p:sp>
      <p:sp>
        <p:nvSpPr>
          <p:cNvPr id="17413" name="Rectangle 20"/>
          <p:cNvSpPr>
            <a:spLocks noChangeArrowheads="1"/>
          </p:cNvSpPr>
          <p:nvPr/>
        </p:nvSpPr>
        <p:spPr bwMode="auto">
          <a:xfrm>
            <a:off x="6867525" y="5557838"/>
            <a:ext cx="1514475" cy="400050"/>
          </a:xfrm>
          <a:prstGeom prst="rect">
            <a:avLst/>
          </a:prstGeom>
          <a:noFill/>
          <a:ln w="9525">
            <a:noFill/>
            <a:miter lim="800000"/>
            <a:headEnd/>
            <a:tailEnd/>
          </a:ln>
        </p:spPr>
        <p:txBody>
          <a:bodyPr wrap="none">
            <a:spAutoFit/>
          </a:bodyPr>
          <a:lstStyle/>
          <a:p>
            <a:r>
              <a:rPr lang="ar-EG" sz="2000" b="1">
                <a:solidFill>
                  <a:srgbClr val="FF0000"/>
                </a:solidFill>
                <a:ea typeface="Arial Unicode MS" pitchFamily="34" charset="-128"/>
                <a:cs typeface="Arial Unicode MS" pitchFamily="34" charset="-128"/>
              </a:rPr>
              <a:t>مركبى </a:t>
            </a:r>
            <a:r>
              <a:rPr lang="ar-SA" sz="2000" b="1">
                <a:solidFill>
                  <a:srgbClr val="FF0000"/>
                </a:solidFill>
                <a:ea typeface="Arial Unicode MS" pitchFamily="34" charset="-128"/>
                <a:cs typeface="Arial Unicode MS" pitchFamily="34" charset="-128"/>
              </a:rPr>
              <a:t>بايروفيت</a:t>
            </a:r>
            <a:endParaRPr lang="en-US" sz="2000" b="1"/>
          </a:p>
        </p:txBody>
      </p:sp>
      <p:sp>
        <p:nvSpPr>
          <p:cNvPr id="17414" name="Rectangle 21"/>
          <p:cNvSpPr>
            <a:spLocks noChangeArrowheads="1"/>
          </p:cNvSpPr>
          <p:nvPr/>
        </p:nvSpPr>
        <p:spPr bwMode="auto">
          <a:xfrm>
            <a:off x="5527675" y="6015038"/>
            <a:ext cx="1225550" cy="400050"/>
          </a:xfrm>
          <a:prstGeom prst="rect">
            <a:avLst/>
          </a:prstGeom>
          <a:noFill/>
          <a:ln w="9525">
            <a:noFill/>
            <a:miter lim="800000"/>
            <a:headEnd/>
            <a:tailEnd/>
          </a:ln>
        </p:spPr>
        <p:txBody>
          <a:bodyPr wrap="none">
            <a:spAutoFit/>
          </a:bodyPr>
          <a:lstStyle/>
          <a:p>
            <a:r>
              <a:rPr lang="ar-EG" sz="2000" b="1">
                <a:solidFill>
                  <a:srgbClr val="FF0000"/>
                </a:solidFill>
                <a:ea typeface="Arial Unicode MS" pitchFamily="34" charset="-128"/>
                <a:cs typeface="Arial Unicode MS" pitchFamily="34" charset="-128"/>
              </a:rPr>
              <a:t>جزيئين طاقة</a:t>
            </a:r>
            <a:endParaRPr lang="en-US" sz="2000" b="1"/>
          </a:p>
        </p:txBody>
      </p:sp>
      <p:sp>
        <p:nvSpPr>
          <p:cNvPr id="17415" name="Rectangle 23"/>
          <p:cNvSpPr>
            <a:spLocks noChangeArrowheads="1"/>
          </p:cNvSpPr>
          <p:nvPr/>
        </p:nvSpPr>
        <p:spPr bwMode="auto">
          <a:xfrm>
            <a:off x="4572000" y="2952750"/>
            <a:ext cx="1470025" cy="400050"/>
          </a:xfrm>
          <a:prstGeom prst="rect">
            <a:avLst/>
          </a:prstGeom>
          <a:noFill/>
          <a:ln w="9525">
            <a:noFill/>
            <a:miter lim="800000"/>
            <a:headEnd/>
            <a:tailEnd/>
          </a:ln>
        </p:spPr>
        <p:txBody>
          <a:bodyPr wrap="none">
            <a:spAutoFit/>
          </a:bodyPr>
          <a:lstStyle/>
          <a:p>
            <a:r>
              <a:rPr lang="ar-EG" sz="2000" b="1">
                <a:solidFill>
                  <a:srgbClr val="FF0000"/>
                </a:solidFill>
                <a:ea typeface="Arial Unicode MS" pitchFamily="34" charset="-128"/>
                <a:cs typeface="Arial Unicode MS" pitchFamily="34" charset="-128"/>
              </a:rPr>
              <a:t>مركب ب</a:t>
            </a:r>
            <a:r>
              <a:rPr lang="ar-SA" sz="2000" b="1">
                <a:solidFill>
                  <a:srgbClr val="FF0000"/>
                </a:solidFill>
                <a:ea typeface="Arial Unicode MS" pitchFamily="34" charset="-128"/>
                <a:cs typeface="Arial Unicode MS" pitchFamily="34" charset="-128"/>
              </a:rPr>
              <a:t>ايروفيت</a:t>
            </a:r>
            <a:endParaRPr lang="en-US" sz="2000"/>
          </a:p>
        </p:txBody>
      </p:sp>
      <p:sp>
        <p:nvSpPr>
          <p:cNvPr id="17416" name="Rectangle 24"/>
          <p:cNvSpPr>
            <a:spLocks noChangeArrowheads="1"/>
          </p:cNvSpPr>
          <p:nvPr/>
        </p:nvSpPr>
        <p:spPr bwMode="auto">
          <a:xfrm>
            <a:off x="5486400" y="514350"/>
            <a:ext cx="1412875" cy="400050"/>
          </a:xfrm>
          <a:prstGeom prst="rect">
            <a:avLst/>
          </a:prstGeom>
          <a:noFill/>
          <a:ln w="9525">
            <a:noFill/>
            <a:miter lim="800000"/>
            <a:headEnd/>
            <a:tailEnd/>
          </a:ln>
        </p:spPr>
        <p:txBody>
          <a:bodyPr wrap="none">
            <a:spAutoFit/>
          </a:bodyPr>
          <a:lstStyle/>
          <a:p>
            <a:r>
              <a:rPr lang="ar-EG" sz="2000" b="1">
                <a:solidFill>
                  <a:srgbClr val="FF0000"/>
                </a:solidFill>
                <a:ea typeface="Arial Unicode MS" pitchFamily="34" charset="-128"/>
                <a:cs typeface="Arial Unicode MS" pitchFamily="34" charset="-128"/>
              </a:rPr>
              <a:t>جزئ </a:t>
            </a:r>
            <a:r>
              <a:rPr lang="ar-SA" sz="2000" b="1">
                <a:solidFill>
                  <a:srgbClr val="FF0000"/>
                </a:solidFill>
                <a:ea typeface="Arial Unicode MS" pitchFamily="34" charset="-128"/>
                <a:cs typeface="Arial Unicode MS" pitchFamily="34" charset="-128"/>
              </a:rPr>
              <a:t>الجلوكوز</a:t>
            </a:r>
            <a:endParaRPr lang="en-US" sz="2000" b="1"/>
          </a:p>
        </p:txBody>
      </p:sp>
      <p:sp>
        <p:nvSpPr>
          <p:cNvPr id="17417" name="Rectangle 25"/>
          <p:cNvSpPr>
            <a:spLocks noChangeArrowheads="1"/>
          </p:cNvSpPr>
          <p:nvPr/>
        </p:nvSpPr>
        <p:spPr bwMode="auto">
          <a:xfrm>
            <a:off x="2590800" y="2952750"/>
            <a:ext cx="1470025" cy="400050"/>
          </a:xfrm>
          <a:prstGeom prst="rect">
            <a:avLst/>
          </a:prstGeom>
          <a:noFill/>
          <a:ln w="9525">
            <a:noFill/>
            <a:miter lim="800000"/>
            <a:headEnd/>
            <a:tailEnd/>
          </a:ln>
        </p:spPr>
        <p:txBody>
          <a:bodyPr wrap="none">
            <a:spAutoFit/>
          </a:bodyPr>
          <a:lstStyle/>
          <a:p>
            <a:r>
              <a:rPr lang="ar-EG" sz="2000" b="1">
                <a:solidFill>
                  <a:srgbClr val="FF0000"/>
                </a:solidFill>
                <a:ea typeface="Arial Unicode MS" pitchFamily="34" charset="-128"/>
                <a:cs typeface="Arial Unicode MS" pitchFamily="34" charset="-128"/>
              </a:rPr>
              <a:t>مركب ب</a:t>
            </a:r>
            <a:r>
              <a:rPr lang="ar-SA" sz="2000" b="1">
                <a:solidFill>
                  <a:srgbClr val="FF0000"/>
                </a:solidFill>
                <a:ea typeface="Arial Unicode MS" pitchFamily="34" charset="-128"/>
                <a:cs typeface="Arial Unicode MS" pitchFamily="34" charset="-128"/>
              </a:rPr>
              <a:t>ايروفيت</a:t>
            </a:r>
            <a:endParaRPr lang="en-US" sz="2000"/>
          </a:p>
        </p:txBody>
      </p:sp>
      <p:sp>
        <p:nvSpPr>
          <p:cNvPr id="16394" name="Rectangle 26"/>
          <p:cNvSpPr>
            <a:spLocks noChangeArrowheads="1"/>
          </p:cNvSpPr>
          <p:nvPr/>
        </p:nvSpPr>
        <p:spPr bwMode="auto">
          <a:xfrm>
            <a:off x="5432425" y="1447800"/>
            <a:ext cx="2644775" cy="400050"/>
          </a:xfrm>
          <a:prstGeom prst="rect">
            <a:avLst/>
          </a:prstGeom>
          <a:noFill/>
          <a:ln w="9525">
            <a:noFill/>
            <a:miter lim="800000"/>
            <a:headEnd/>
            <a:tailEnd/>
          </a:ln>
        </p:spPr>
        <p:txBody>
          <a:bodyPr wrap="none">
            <a:spAutoFit/>
          </a:bodyPr>
          <a:lstStyle/>
          <a:p>
            <a:pPr algn="ctr">
              <a:defRPr/>
            </a:pPr>
            <a:r>
              <a:rPr lang="ar-EG" sz="2000">
                <a:latin typeface="Arial" charset="0"/>
                <a:cs typeface="+mn-cs"/>
              </a:rPr>
              <a:t>تحلل الجلوكوز فى السيتوبلازم</a:t>
            </a:r>
            <a:endParaRPr lang="en-US" sz="2000">
              <a:latin typeface="Arial"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04800" y="149225"/>
            <a:ext cx="8534400" cy="6708775"/>
          </a:xfrm>
        </p:spPr>
        <p:txBody>
          <a:bodyPr/>
          <a:lstStyle/>
          <a:p>
            <a:r>
              <a:rPr lang="en-US" sz="2500" b="1" dirty="0" smtClean="0">
                <a:solidFill>
                  <a:srgbClr val="FF0000"/>
                </a:solidFill>
              </a:rPr>
              <a:t>Stage</a:t>
            </a:r>
            <a:r>
              <a:rPr lang="en-US" sz="2500" dirty="0" smtClean="0"/>
              <a:t> (</a:t>
            </a:r>
            <a:r>
              <a:rPr lang="en-US" sz="2500" b="1" dirty="0" smtClean="0">
                <a:solidFill>
                  <a:srgbClr val="FF0000"/>
                </a:solidFill>
              </a:rPr>
              <a:t>2</a:t>
            </a:r>
            <a:r>
              <a:rPr lang="en-US" sz="2500" dirty="0" smtClean="0"/>
              <a:t>): </a:t>
            </a:r>
            <a:r>
              <a:rPr lang="en-US" sz="2500" b="1" dirty="0" smtClean="0">
                <a:solidFill>
                  <a:srgbClr val="FF0000"/>
                </a:solidFill>
              </a:rPr>
              <a:t>Citric acid cycle</a:t>
            </a:r>
            <a:r>
              <a:rPr lang="en-US" sz="2500" dirty="0" smtClean="0">
                <a:solidFill>
                  <a:srgbClr val="FF0000"/>
                </a:solidFill>
              </a:rPr>
              <a:t> </a:t>
            </a:r>
            <a:r>
              <a:rPr lang="en-US" sz="2500" dirty="0" smtClean="0"/>
              <a:t>“also called “</a:t>
            </a:r>
            <a:r>
              <a:rPr lang="en-US" sz="2500" b="1" dirty="0" smtClean="0">
                <a:solidFill>
                  <a:srgbClr val="FF0000"/>
                </a:solidFill>
              </a:rPr>
              <a:t>Krebs cycle</a:t>
            </a:r>
            <a:r>
              <a:rPr lang="en-US" sz="2500" dirty="0" smtClean="0">
                <a:solidFill>
                  <a:srgbClr val="FF0000"/>
                </a:solidFill>
              </a:rPr>
              <a:t> </a:t>
            </a:r>
            <a:r>
              <a:rPr lang="en-US" sz="2500" dirty="0" smtClean="0"/>
              <a:t>(Hans Krebs)”</a:t>
            </a:r>
          </a:p>
          <a:p>
            <a:pPr algn="r" rtl="1"/>
            <a:r>
              <a:rPr lang="ar-SA" sz="2200" b="1" dirty="0" smtClean="0">
                <a:solidFill>
                  <a:srgbClr val="FF0000"/>
                </a:solidFill>
              </a:rPr>
              <a:t>المرحلة </a:t>
            </a:r>
            <a:r>
              <a:rPr lang="ar-EG" sz="2200" b="1" dirty="0" smtClean="0">
                <a:solidFill>
                  <a:srgbClr val="FF0000"/>
                </a:solidFill>
              </a:rPr>
              <a:t>الثانية</a:t>
            </a:r>
            <a:r>
              <a:rPr lang="ar-SA" sz="2200" b="1" dirty="0" smtClean="0">
                <a:solidFill>
                  <a:srgbClr val="FF0000"/>
                </a:solidFill>
              </a:rPr>
              <a:t>: دورة حامض </a:t>
            </a:r>
            <a:r>
              <a:rPr lang="ar-SA" sz="2200" b="1" dirty="0" err="1" smtClean="0">
                <a:solidFill>
                  <a:srgbClr val="FF0000"/>
                </a:solidFill>
              </a:rPr>
              <a:t>الستريك </a:t>
            </a:r>
            <a:r>
              <a:rPr lang="ar-SA" sz="2200" b="1" dirty="0" smtClean="0">
                <a:solidFill>
                  <a:srgbClr val="FF0000"/>
                </a:solidFill>
              </a:rPr>
              <a:t>(دورة </a:t>
            </a:r>
            <a:r>
              <a:rPr lang="ar-SA" sz="2200" b="1" dirty="0" err="1" smtClean="0">
                <a:solidFill>
                  <a:srgbClr val="FF0000"/>
                </a:solidFill>
              </a:rPr>
              <a:t>كربس)</a:t>
            </a:r>
            <a:r>
              <a:rPr lang="ar-SA" sz="2200" dirty="0" smtClean="0">
                <a:solidFill>
                  <a:srgbClr val="FF0000"/>
                </a:solidFill>
              </a:rPr>
              <a:t> </a:t>
            </a:r>
            <a:r>
              <a:rPr lang="ar-SA" sz="2200" dirty="0" smtClean="0"/>
              <a:t>                      </a:t>
            </a:r>
            <a:endParaRPr lang="en-US" sz="2200" dirty="0" smtClean="0"/>
          </a:p>
          <a:p>
            <a:r>
              <a:rPr lang="en-US" sz="2500" b="1" dirty="0" smtClean="0"/>
              <a:t>Takes place in the mitochondria</a:t>
            </a:r>
          </a:p>
          <a:p>
            <a:pPr algn="r" rtl="1"/>
            <a:r>
              <a:rPr lang="ar-SA" sz="2500" dirty="0" smtClean="0">
                <a:solidFill>
                  <a:srgbClr val="FF0000"/>
                </a:solidFill>
              </a:rPr>
              <a:t>تحدث هذه المرحلة في </a:t>
            </a:r>
            <a:r>
              <a:rPr lang="ar-SA" sz="2500" dirty="0" err="1" smtClean="0">
                <a:solidFill>
                  <a:srgbClr val="FF0000"/>
                </a:solidFill>
              </a:rPr>
              <a:t>الميتوكوندريا</a:t>
            </a:r>
            <a:endParaRPr lang="en-US" sz="2500" dirty="0" smtClean="0">
              <a:solidFill>
                <a:srgbClr val="FF0000"/>
              </a:solidFill>
            </a:endParaRPr>
          </a:p>
          <a:p>
            <a:pPr algn="just"/>
            <a:r>
              <a:rPr lang="en-US" sz="2500" b="1" dirty="0" smtClean="0"/>
              <a:t>The citric acid cycle breaks down </a:t>
            </a:r>
            <a:r>
              <a:rPr lang="en-US" sz="2500" b="1" dirty="0" err="1" smtClean="0">
                <a:solidFill>
                  <a:srgbClr val="FF0000"/>
                </a:solidFill>
              </a:rPr>
              <a:t>pyruvate</a:t>
            </a:r>
            <a:r>
              <a:rPr lang="en-US" sz="2500" b="1" dirty="0" smtClean="0"/>
              <a:t> into </a:t>
            </a:r>
            <a:r>
              <a:rPr lang="en-US" sz="2500" b="1" dirty="0" smtClean="0">
                <a:solidFill>
                  <a:srgbClr val="FF0000"/>
                </a:solidFill>
              </a:rPr>
              <a:t>carbon dioxide</a:t>
            </a:r>
          </a:p>
          <a:p>
            <a:pPr algn="just" rtl="1"/>
            <a:r>
              <a:rPr lang="ar-SA" sz="2500" dirty="0" smtClean="0">
                <a:solidFill>
                  <a:srgbClr val="FF0000"/>
                </a:solidFill>
              </a:rPr>
              <a:t>تحلل دورة حمض الستريك </a:t>
            </a:r>
            <a:r>
              <a:rPr lang="ar-SA" sz="2500" dirty="0" err="1" smtClean="0">
                <a:solidFill>
                  <a:srgbClr val="FF0000"/>
                </a:solidFill>
              </a:rPr>
              <a:t>البايروفيت</a:t>
            </a:r>
            <a:r>
              <a:rPr lang="ar-SA" sz="2500" dirty="0" smtClean="0">
                <a:solidFill>
                  <a:srgbClr val="FF0000"/>
                </a:solidFill>
              </a:rPr>
              <a:t> إلى ثاني أكسيد الكربون</a:t>
            </a:r>
            <a:endParaRPr lang="en-US" sz="2500" dirty="0" smtClean="0">
              <a:solidFill>
                <a:srgbClr val="FF0000"/>
              </a:solidFill>
            </a:endParaRPr>
          </a:p>
          <a:p>
            <a:pPr algn="just"/>
            <a:r>
              <a:rPr lang="en-US" sz="2500" b="1" dirty="0" smtClean="0"/>
              <a:t>Supplies the third stage of cellular respiration with electrons</a:t>
            </a:r>
          </a:p>
          <a:p>
            <a:pPr algn="just" rtl="1"/>
            <a:r>
              <a:rPr lang="ar-SA" sz="2500" dirty="0" smtClean="0">
                <a:solidFill>
                  <a:srgbClr val="FF0000"/>
                </a:solidFill>
              </a:rPr>
              <a:t>تزود المرحلة الثالثة بالإليكترونات </a:t>
            </a:r>
            <a:endParaRPr lang="en-US" sz="2500" dirty="0" smtClean="0">
              <a:solidFill>
                <a:srgbClr val="FF0000"/>
              </a:solidFill>
            </a:endParaRPr>
          </a:p>
          <a:p>
            <a:pPr marL="1814513" lvl="2" indent="-533400" eaLnBrk="1" hangingPunct="1"/>
            <a:endParaRPr lang="en-US" sz="2500" dirty="0" smtClean="0"/>
          </a:p>
        </p:txBody>
      </p:sp>
      <p:sp>
        <p:nvSpPr>
          <p:cNvPr id="1843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Effect transition="in" filter="box(in)">
                                      <p:cBhvr>
                                        <p:cTn id="7" dur="500"/>
                                        <p:tgtEl>
                                          <p:spTgt spid="184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4">
                                            <p:txEl>
                                              <p:pRg st="4" end="4"/>
                                            </p:txEl>
                                          </p:spTgt>
                                        </p:tgtEl>
                                        <p:attrNameLst>
                                          <p:attrName>style.visibility</p:attrName>
                                        </p:attrNameLst>
                                      </p:cBhvr>
                                      <p:to>
                                        <p:strVal val="visible"/>
                                      </p:to>
                                    </p:set>
                                    <p:animEffect transition="in" filter="box(in)">
                                      <p:cBhvr>
                                        <p:cTn id="12" dur="500"/>
                                        <p:tgtEl>
                                          <p:spTgt spid="1843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4">
                                            <p:txEl>
                                              <p:pRg st="6" end="6"/>
                                            </p:txEl>
                                          </p:spTgt>
                                        </p:tgtEl>
                                        <p:attrNameLst>
                                          <p:attrName>style.visibility</p:attrName>
                                        </p:attrNameLst>
                                      </p:cBhvr>
                                      <p:to>
                                        <p:strVal val="visible"/>
                                      </p:to>
                                    </p:set>
                                    <p:animEffect transition="in" filter="box(in)">
                                      <p:cBhvr>
                                        <p:cTn id="17" dur="5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ject 8"/>
          <p:cNvPicPr>
            <a:picLocks noChangeArrowheads="1"/>
          </p:cNvPicPr>
          <p:nvPr/>
        </p:nvPicPr>
        <p:blipFill>
          <a:blip r:embed="rId2" cstate="print"/>
          <a:srcRect t="-2933" b="-1839"/>
          <a:stretch>
            <a:fillRect/>
          </a:stretch>
        </p:blipFill>
        <p:spPr bwMode="auto">
          <a:xfrm>
            <a:off x="762000" y="2286000"/>
            <a:ext cx="7391400" cy="2667000"/>
          </a:xfrm>
          <a:prstGeom prst="rect">
            <a:avLst/>
          </a:prstGeom>
          <a:noFill/>
          <a:ln w="9525">
            <a:noFill/>
            <a:miter lim="800000"/>
            <a:headEnd/>
            <a:tailEnd/>
          </a:ln>
        </p:spPr>
      </p:pic>
      <p:sp>
        <p:nvSpPr>
          <p:cNvPr id="19459" name="Rectangle 2"/>
          <p:cNvSpPr>
            <a:spLocks noChangeArrowheads="1"/>
          </p:cNvSpPr>
          <p:nvPr/>
        </p:nvSpPr>
        <p:spPr bwMode="auto">
          <a:xfrm>
            <a:off x="4191000" y="1962150"/>
            <a:ext cx="1235075" cy="400050"/>
          </a:xfrm>
          <a:prstGeom prst="rect">
            <a:avLst/>
          </a:prstGeom>
          <a:noFill/>
          <a:ln w="9525">
            <a:noFill/>
            <a:miter lim="800000"/>
            <a:headEnd/>
            <a:tailEnd/>
          </a:ln>
        </p:spPr>
        <p:txBody>
          <a:bodyPr wrap="none">
            <a:spAutoFit/>
          </a:bodyPr>
          <a:lstStyle/>
          <a:p>
            <a:r>
              <a:rPr lang="ar-SA" sz="2000">
                <a:solidFill>
                  <a:srgbClr val="FF0000"/>
                </a:solidFill>
              </a:rPr>
              <a:t>الميتوكوندريا</a:t>
            </a:r>
            <a:endParaRPr lang="en-US" sz="2000"/>
          </a:p>
        </p:txBody>
      </p:sp>
      <p:sp>
        <p:nvSpPr>
          <p:cNvPr id="19460" name="Rectangle 3"/>
          <p:cNvSpPr>
            <a:spLocks noChangeArrowheads="1"/>
          </p:cNvSpPr>
          <p:nvPr/>
        </p:nvSpPr>
        <p:spPr bwMode="auto">
          <a:xfrm>
            <a:off x="230188" y="3810000"/>
            <a:ext cx="2284412" cy="354013"/>
          </a:xfrm>
          <a:prstGeom prst="rect">
            <a:avLst/>
          </a:prstGeom>
          <a:noFill/>
          <a:ln w="9525">
            <a:noFill/>
            <a:miter lim="800000"/>
            <a:headEnd/>
            <a:tailEnd/>
          </a:ln>
        </p:spPr>
        <p:txBody>
          <a:bodyPr wrap="none">
            <a:spAutoFit/>
          </a:bodyPr>
          <a:lstStyle/>
          <a:p>
            <a:r>
              <a:rPr lang="ar-EG" sz="1700">
                <a:solidFill>
                  <a:srgbClr val="FF0000"/>
                </a:solidFill>
              </a:rPr>
              <a:t>مركب بيروفيت ثلاثى الكربون</a:t>
            </a:r>
            <a:endParaRPr lang="en-US" sz="1700"/>
          </a:p>
        </p:txBody>
      </p:sp>
      <p:sp>
        <p:nvSpPr>
          <p:cNvPr id="19461" name="Rectangle 4"/>
          <p:cNvSpPr>
            <a:spLocks noChangeArrowheads="1"/>
          </p:cNvSpPr>
          <p:nvPr/>
        </p:nvSpPr>
        <p:spPr bwMode="auto">
          <a:xfrm>
            <a:off x="6858000" y="1885950"/>
            <a:ext cx="1739900" cy="400050"/>
          </a:xfrm>
          <a:prstGeom prst="rect">
            <a:avLst/>
          </a:prstGeom>
          <a:noFill/>
          <a:ln w="9525">
            <a:noFill/>
            <a:miter lim="800000"/>
            <a:headEnd/>
            <a:tailEnd/>
          </a:ln>
        </p:spPr>
        <p:txBody>
          <a:bodyPr wrap="none">
            <a:spAutoFit/>
          </a:bodyPr>
          <a:lstStyle/>
          <a:p>
            <a:r>
              <a:rPr lang="ar-EG" sz="2000">
                <a:solidFill>
                  <a:srgbClr val="FF0000"/>
                </a:solidFill>
              </a:rPr>
              <a:t>ثانى أكسيد الكربون</a:t>
            </a:r>
            <a:endParaRPr lang="en-US" sz="2000"/>
          </a:p>
        </p:txBody>
      </p:sp>
      <p:sp>
        <p:nvSpPr>
          <p:cNvPr id="19462" name="Rectangle 5"/>
          <p:cNvSpPr>
            <a:spLocks noChangeArrowheads="1"/>
          </p:cNvSpPr>
          <p:nvPr/>
        </p:nvSpPr>
        <p:spPr bwMode="auto">
          <a:xfrm>
            <a:off x="6257925" y="3714750"/>
            <a:ext cx="1057275" cy="400050"/>
          </a:xfrm>
          <a:prstGeom prst="rect">
            <a:avLst/>
          </a:prstGeom>
          <a:noFill/>
          <a:ln w="9525">
            <a:noFill/>
            <a:miter lim="800000"/>
            <a:headEnd/>
            <a:tailEnd/>
          </a:ln>
        </p:spPr>
        <p:txBody>
          <a:bodyPr wrap="none">
            <a:spAutoFit/>
          </a:bodyPr>
          <a:lstStyle/>
          <a:p>
            <a:r>
              <a:rPr lang="ar-EG" sz="2000">
                <a:solidFill>
                  <a:srgbClr val="FF0000"/>
                </a:solidFill>
              </a:rPr>
              <a:t>اليكترونات</a:t>
            </a:r>
            <a:endParaRPr lang="en-US" sz="2000"/>
          </a:p>
        </p:txBody>
      </p:sp>
      <p:sp>
        <p:nvSpPr>
          <p:cNvPr id="19463" name="Rectangle 6"/>
          <p:cNvSpPr>
            <a:spLocks noChangeArrowheads="1"/>
          </p:cNvSpPr>
          <p:nvPr/>
        </p:nvSpPr>
        <p:spPr bwMode="auto">
          <a:xfrm>
            <a:off x="3733800" y="4414838"/>
            <a:ext cx="2944813" cy="369887"/>
          </a:xfrm>
          <a:prstGeom prst="rect">
            <a:avLst/>
          </a:prstGeom>
          <a:noFill/>
          <a:ln w="9525">
            <a:noFill/>
            <a:miter lim="800000"/>
            <a:headEnd/>
            <a:tailEnd/>
          </a:ln>
        </p:spPr>
        <p:txBody>
          <a:bodyPr wrap="none">
            <a:spAutoFit/>
          </a:bodyPr>
          <a:lstStyle/>
          <a:p>
            <a:r>
              <a:rPr lang="ar-SA" sz="1800" b="1">
                <a:solidFill>
                  <a:srgbClr val="FF0000"/>
                </a:solidFill>
              </a:rPr>
              <a:t>دورة حامض الستريك (دورة كربس)</a:t>
            </a:r>
            <a:r>
              <a:rPr lang="ar-SA" sz="1800">
                <a:solidFill>
                  <a:srgbClr val="FF0000"/>
                </a:solidFill>
              </a:rPr>
              <a:t> </a:t>
            </a:r>
            <a:endParaRPr 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381000"/>
            <a:ext cx="8534400" cy="6074740"/>
          </a:xfrm>
        </p:spPr>
        <p:txBody>
          <a:bodyPr/>
          <a:lstStyle/>
          <a:p>
            <a:pPr algn="just"/>
            <a:r>
              <a:rPr lang="en-US" sz="2500" b="1" dirty="0" smtClean="0">
                <a:solidFill>
                  <a:srgbClr val="FF0000"/>
                </a:solidFill>
              </a:rPr>
              <a:t>Stage</a:t>
            </a:r>
            <a:r>
              <a:rPr lang="en-US" sz="2500" b="1" dirty="0" smtClean="0"/>
              <a:t> </a:t>
            </a:r>
            <a:r>
              <a:rPr lang="en-US" sz="2500" dirty="0" smtClean="0"/>
              <a:t>(</a:t>
            </a:r>
            <a:r>
              <a:rPr lang="en-US" sz="2500" b="1" dirty="0" smtClean="0">
                <a:solidFill>
                  <a:srgbClr val="FF0000"/>
                </a:solidFill>
              </a:rPr>
              <a:t>3</a:t>
            </a:r>
            <a:r>
              <a:rPr lang="en-US" sz="2500" dirty="0" smtClean="0"/>
              <a:t>): </a:t>
            </a:r>
            <a:r>
              <a:rPr lang="en-US" sz="2500" b="1" dirty="0" smtClean="0">
                <a:solidFill>
                  <a:srgbClr val="FF0000"/>
                </a:solidFill>
              </a:rPr>
              <a:t>Oxidative </a:t>
            </a:r>
            <a:r>
              <a:rPr lang="en-US" sz="2500" b="1" dirty="0" err="1" smtClean="0">
                <a:solidFill>
                  <a:srgbClr val="FF0000"/>
                </a:solidFill>
              </a:rPr>
              <a:t>phosphorylation</a:t>
            </a:r>
            <a:endParaRPr lang="en-US" sz="2500" b="1" dirty="0" smtClean="0">
              <a:solidFill>
                <a:srgbClr val="FF0000"/>
              </a:solidFill>
            </a:endParaRPr>
          </a:p>
          <a:p>
            <a:pPr algn="just" rtl="1"/>
            <a:r>
              <a:rPr lang="en-US" sz="2500" b="1" dirty="0" smtClean="0"/>
              <a:t> </a:t>
            </a:r>
            <a:r>
              <a:rPr lang="ar-SA" sz="2500" b="1" dirty="0" smtClean="0"/>
              <a:t>		</a:t>
            </a:r>
            <a:r>
              <a:rPr lang="ar-SA" sz="2200" b="1" dirty="0" smtClean="0">
                <a:solidFill>
                  <a:srgbClr val="FF0000"/>
                </a:solidFill>
              </a:rPr>
              <a:t>المرحلة </a:t>
            </a:r>
            <a:r>
              <a:rPr lang="ar-EG" sz="2200" b="1" dirty="0" smtClean="0">
                <a:solidFill>
                  <a:srgbClr val="FF0000"/>
                </a:solidFill>
              </a:rPr>
              <a:t>الثالثة</a:t>
            </a:r>
            <a:r>
              <a:rPr lang="ar-SA" sz="1800" b="1" dirty="0" smtClean="0">
                <a:solidFill>
                  <a:srgbClr val="FF0000"/>
                </a:solidFill>
              </a:rPr>
              <a:t>: </a:t>
            </a:r>
            <a:r>
              <a:rPr lang="ar-SA" sz="2200" b="1" dirty="0" err="1" smtClean="0">
                <a:solidFill>
                  <a:srgbClr val="FF0000"/>
                </a:solidFill>
              </a:rPr>
              <a:t>الفسفرة</a:t>
            </a:r>
            <a:r>
              <a:rPr lang="ar-SA" sz="2200" b="1" dirty="0" smtClean="0">
                <a:solidFill>
                  <a:srgbClr val="FF0000"/>
                </a:solidFill>
              </a:rPr>
              <a:t> المؤكسِدة</a:t>
            </a:r>
            <a:endParaRPr lang="en-US" sz="2200" dirty="0" smtClean="0">
              <a:solidFill>
                <a:srgbClr val="FF0000"/>
              </a:solidFill>
            </a:endParaRPr>
          </a:p>
          <a:p>
            <a:pPr algn="just"/>
            <a:r>
              <a:rPr lang="en-US" sz="2500" b="1" dirty="0" smtClean="0"/>
              <a:t>This stage occurs in the inner mitochondrial membrane </a:t>
            </a:r>
          </a:p>
          <a:p>
            <a:pPr algn="just" rtl="1"/>
            <a:r>
              <a:rPr lang="ar-SA" sz="2500" dirty="0" smtClean="0">
                <a:solidFill>
                  <a:srgbClr val="FF0000"/>
                </a:solidFill>
              </a:rPr>
              <a:t>تحدث هذه المرحلة في الغشاء الداخلي </a:t>
            </a:r>
            <a:r>
              <a:rPr lang="ar-SA" sz="2500" dirty="0" err="1" smtClean="0">
                <a:solidFill>
                  <a:srgbClr val="FF0000"/>
                </a:solidFill>
              </a:rPr>
              <a:t>للميتوكوندريا</a:t>
            </a:r>
            <a:r>
              <a:rPr lang="ar-SA" sz="2500" dirty="0" smtClean="0">
                <a:solidFill>
                  <a:srgbClr val="FF0000"/>
                </a:solidFill>
              </a:rPr>
              <a:t> </a:t>
            </a:r>
            <a:endParaRPr lang="en-US" sz="2500" dirty="0" smtClean="0">
              <a:solidFill>
                <a:srgbClr val="FF0000"/>
              </a:solidFill>
            </a:endParaRPr>
          </a:p>
          <a:p>
            <a:pPr algn="just"/>
            <a:r>
              <a:rPr lang="en-US" sz="2500" b="1" dirty="0" smtClean="0"/>
              <a:t>At this stage, electrons are shuttled through the electron transport chain </a:t>
            </a:r>
          </a:p>
          <a:p>
            <a:pPr algn="just" rtl="1"/>
            <a:r>
              <a:rPr lang="ar-SA" sz="2500" dirty="0" smtClean="0">
                <a:solidFill>
                  <a:srgbClr val="FF0000"/>
                </a:solidFill>
              </a:rPr>
              <a:t>خلال هذه المرحلة تنتقل الإليكترونات عبر سلسلة النقل الإليكتروني </a:t>
            </a:r>
            <a:endParaRPr lang="en-US" sz="2500" dirty="0" smtClean="0">
              <a:solidFill>
                <a:srgbClr val="FF0000"/>
              </a:solidFill>
            </a:endParaRPr>
          </a:p>
          <a:p>
            <a:pPr algn="just"/>
            <a:r>
              <a:rPr lang="en-US" sz="2500" b="1" dirty="0" smtClean="0"/>
              <a:t>Produce </a:t>
            </a:r>
            <a:r>
              <a:rPr lang="en-US" sz="2500" b="1" u="sng" dirty="0" smtClean="0"/>
              <a:t>much </a:t>
            </a:r>
            <a:r>
              <a:rPr lang="en-US" sz="2500" b="1" u="sng" dirty="0" err="1" smtClean="0"/>
              <a:t>enenrgy</a:t>
            </a:r>
            <a:r>
              <a:rPr lang="en-US" sz="2500" b="1" u="sng" dirty="0" smtClean="0"/>
              <a:t> (ATP) </a:t>
            </a:r>
            <a:r>
              <a:rPr lang="en-US" sz="2500" b="1" dirty="0" smtClean="0"/>
              <a:t>through the oxidative </a:t>
            </a:r>
            <a:r>
              <a:rPr lang="en-US" sz="2500" b="1" dirty="0" err="1" smtClean="0"/>
              <a:t>phosphorylation</a:t>
            </a:r>
            <a:r>
              <a:rPr lang="en-US" sz="2500" b="1" dirty="0" smtClean="0"/>
              <a:t> </a:t>
            </a:r>
          </a:p>
          <a:p>
            <a:pPr algn="just" rtl="1"/>
            <a:r>
              <a:rPr lang="ar-SA" sz="2500" dirty="0" smtClean="0">
                <a:solidFill>
                  <a:srgbClr val="FF0000"/>
                </a:solidFill>
              </a:rPr>
              <a:t>يتولد </a:t>
            </a:r>
            <a:r>
              <a:rPr lang="ar-EG" sz="2500" dirty="0" smtClean="0">
                <a:solidFill>
                  <a:srgbClr val="FF0000"/>
                </a:solidFill>
              </a:rPr>
              <a:t>كمية أكبر من </a:t>
            </a:r>
            <a:r>
              <a:rPr lang="ar-SA" sz="2500" dirty="0" smtClean="0">
                <a:solidFill>
                  <a:srgbClr val="FF0000"/>
                </a:solidFill>
              </a:rPr>
              <a:t>الـ</a:t>
            </a:r>
            <a:r>
              <a:rPr lang="ar-EG" sz="2500" dirty="0" smtClean="0">
                <a:solidFill>
                  <a:srgbClr val="FF0000"/>
                </a:solidFill>
              </a:rPr>
              <a:t>طاقة</a:t>
            </a:r>
            <a:r>
              <a:rPr lang="ar-SA" sz="2500" dirty="0" smtClean="0">
                <a:solidFill>
                  <a:srgbClr val="FF0000"/>
                </a:solidFill>
              </a:rPr>
              <a:t> </a:t>
            </a:r>
            <a:r>
              <a:rPr lang="en-GB" sz="2500" dirty="0" smtClean="0">
                <a:solidFill>
                  <a:srgbClr val="FF0000"/>
                </a:solidFill>
              </a:rPr>
              <a:t>ATP</a:t>
            </a:r>
            <a:r>
              <a:rPr lang="ar-SA" sz="2500" dirty="0" smtClean="0">
                <a:solidFill>
                  <a:srgbClr val="FF0000"/>
                </a:solidFill>
              </a:rPr>
              <a:t> من خلال </a:t>
            </a:r>
            <a:r>
              <a:rPr lang="ar-SA" sz="2500" dirty="0" err="1" smtClean="0">
                <a:solidFill>
                  <a:srgbClr val="FF0000"/>
                </a:solidFill>
              </a:rPr>
              <a:t>الفسفرة</a:t>
            </a:r>
            <a:r>
              <a:rPr lang="ar-SA" sz="2500" dirty="0" smtClean="0">
                <a:solidFill>
                  <a:srgbClr val="FF0000"/>
                </a:solidFill>
              </a:rPr>
              <a:t> المؤكسٍدة</a:t>
            </a:r>
            <a:endParaRPr lang="en-US" sz="2500" u="sng" dirty="0" smtClean="0">
              <a:solidFill>
                <a:srgbClr val="FF0000"/>
              </a:solidFill>
            </a:endParaRPr>
          </a:p>
        </p:txBody>
      </p:sp>
      <p:sp>
        <p:nvSpPr>
          <p:cNvPr id="2048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box(in)">
                                      <p:cBhvr>
                                        <p:cTn id="7" dur="500"/>
                                        <p:tgtEl>
                                          <p:spTgt spid="20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xEl>
                                              <p:pRg st="4" end="4"/>
                                            </p:txEl>
                                          </p:spTgt>
                                        </p:tgtEl>
                                        <p:attrNameLst>
                                          <p:attrName>style.visibility</p:attrName>
                                        </p:attrNameLst>
                                      </p:cBhvr>
                                      <p:to>
                                        <p:strVal val="visible"/>
                                      </p:to>
                                    </p:set>
                                    <p:animEffect transition="in" filter="box(in)">
                                      <p:cBhvr>
                                        <p:cTn id="12" dur="500"/>
                                        <p:tgtEl>
                                          <p:spTgt spid="2048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2">
                                            <p:txEl>
                                              <p:pRg st="6" end="6"/>
                                            </p:txEl>
                                          </p:spTgt>
                                        </p:tgtEl>
                                        <p:attrNameLst>
                                          <p:attrName>style.visibility</p:attrName>
                                        </p:attrNameLst>
                                      </p:cBhvr>
                                      <p:to>
                                        <p:strVal val="visible"/>
                                      </p:to>
                                    </p:set>
                                    <p:animEffect transition="in" filter="box(in)">
                                      <p:cBhvr>
                                        <p:cTn id="17" dur="5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762"/>
            <a:ext cx="8534400" cy="701731"/>
          </a:xfrm>
        </p:spPr>
        <p:txBody>
          <a:bodyPr/>
          <a:lstStyle/>
          <a:p>
            <a:r>
              <a:rPr lang="en-US" sz="4400" dirty="0" smtClean="0">
                <a:solidFill>
                  <a:srgbClr val="C00000"/>
                </a:solidFill>
              </a:rPr>
              <a:t>Objectives </a:t>
            </a:r>
            <a:endParaRPr lang="en-US" sz="4400" dirty="0">
              <a:solidFill>
                <a:srgbClr val="C00000"/>
              </a:solidFill>
            </a:endParaRPr>
          </a:p>
        </p:txBody>
      </p:sp>
      <p:sp>
        <p:nvSpPr>
          <p:cNvPr id="3" name="Content Placeholder 2"/>
          <p:cNvSpPr>
            <a:spLocks noGrp="1"/>
          </p:cNvSpPr>
          <p:nvPr>
            <p:ph idx="1"/>
          </p:nvPr>
        </p:nvSpPr>
        <p:spPr>
          <a:xfrm>
            <a:off x="304800" y="1212850"/>
            <a:ext cx="8534400" cy="5078313"/>
          </a:xfrm>
        </p:spPr>
        <p:txBody>
          <a:bodyPr/>
          <a:lstStyle/>
          <a:p>
            <a:pPr marL="514350" lvl="0" indent="-514350" algn="just">
              <a:spcBef>
                <a:spcPts val="1800"/>
              </a:spcBef>
              <a:spcAft>
                <a:spcPts val="1800"/>
              </a:spcAft>
              <a:buFont typeface="Wingdings" pitchFamily="2" charset="2"/>
              <a:buChar char="Ø"/>
            </a:pPr>
            <a:r>
              <a:rPr lang="en-US" sz="2600" b="1" dirty="0" smtClean="0"/>
              <a:t>Distinguish</a:t>
            </a:r>
            <a:r>
              <a:rPr lang="en-US" sz="2600" dirty="0" smtClean="0"/>
              <a:t> the difference between </a:t>
            </a:r>
            <a:r>
              <a:rPr lang="en-CA" sz="2600" b="1" i="1" dirty="0" smtClean="0"/>
              <a:t>Cellular respiration</a:t>
            </a:r>
            <a:r>
              <a:rPr lang="en-CA" sz="2600" i="1" dirty="0" smtClean="0"/>
              <a:t> </a:t>
            </a:r>
            <a:r>
              <a:rPr lang="en-CA" sz="2600" dirty="0" smtClean="0"/>
              <a:t>and</a:t>
            </a:r>
            <a:r>
              <a:rPr lang="en-CA" sz="2600" i="1" dirty="0" smtClean="0"/>
              <a:t> </a:t>
            </a:r>
            <a:r>
              <a:rPr lang="en-CA" sz="2600" b="1" i="1" dirty="0" smtClean="0"/>
              <a:t>photosynthesis</a:t>
            </a:r>
            <a:r>
              <a:rPr lang="en-CA" sz="2600" i="1" dirty="0" smtClean="0"/>
              <a:t>.</a:t>
            </a:r>
            <a:endParaRPr lang="en-US" sz="2600" dirty="0" smtClean="0"/>
          </a:p>
          <a:p>
            <a:pPr marL="514350" lvl="0" indent="-514350" algn="just">
              <a:spcBef>
                <a:spcPts val="1800"/>
              </a:spcBef>
              <a:spcAft>
                <a:spcPts val="1800"/>
              </a:spcAft>
              <a:buFont typeface="Wingdings" pitchFamily="2" charset="2"/>
              <a:buChar char="Ø"/>
            </a:pPr>
            <a:r>
              <a:rPr lang="en-US" sz="2600" b="1" dirty="0" smtClean="0"/>
              <a:t>Understand</a:t>
            </a:r>
            <a:r>
              <a:rPr lang="en-US" sz="2600" dirty="0" smtClean="0"/>
              <a:t> </a:t>
            </a:r>
            <a:r>
              <a:rPr lang="en-CA" sz="2600" b="1" dirty="0" smtClean="0"/>
              <a:t>The aerobic respiration</a:t>
            </a:r>
            <a:r>
              <a:rPr lang="en-CA" sz="2600" dirty="0" smtClean="0"/>
              <a:t>: definition and stages.</a:t>
            </a:r>
            <a:endParaRPr lang="en-US" sz="2600" dirty="0" smtClean="0"/>
          </a:p>
          <a:p>
            <a:pPr marL="514350" lvl="0" indent="-514350" algn="just">
              <a:spcBef>
                <a:spcPts val="1800"/>
              </a:spcBef>
              <a:spcAft>
                <a:spcPts val="1800"/>
              </a:spcAft>
              <a:buFont typeface="Wingdings" pitchFamily="2" charset="2"/>
              <a:buChar char="Ø"/>
            </a:pPr>
            <a:r>
              <a:rPr lang="en-US" sz="2600" b="1" dirty="0" smtClean="0"/>
              <a:t>Distinguish the difference </a:t>
            </a:r>
            <a:r>
              <a:rPr lang="en-CA" sz="2600" dirty="0" smtClean="0"/>
              <a:t>between the </a:t>
            </a:r>
            <a:r>
              <a:rPr lang="en-CA" sz="2600" b="1" i="1" dirty="0" smtClean="0"/>
              <a:t>aerobic</a:t>
            </a:r>
            <a:r>
              <a:rPr lang="en-CA" sz="2600" dirty="0" smtClean="0"/>
              <a:t> and </a:t>
            </a:r>
            <a:r>
              <a:rPr lang="en-CA" sz="2600" i="1" dirty="0" smtClean="0"/>
              <a:t>anaerobic</a:t>
            </a:r>
            <a:r>
              <a:rPr lang="en-CA" sz="2600" dirty="0" smtClean="0"/>
              <a:t> </a:t>
            </a:r>
            <a:r>
              <a:rPr lang="en-CA" sz="2600" b="1" i="1" dirty="0" smtClean="0"/>
              <a:t>respiration</a:t>
            </a:r>
            <a:r>
              <a:rPr lang="en-CA" sz="2600" dirty="0" smtClean="0"/>
              <a:t> in terms of </a:t>
            </a:r>
            <a:r>
              <a:rPr lang="en-CA" sz="2600" b="1" dirty="0" smtClean="0"/>
              <a:t>ATP</a:t>
            </a:r>
            <a:r>
              <a:rPr lang="en-CA" sz="2600" dirty="0" smtClean="0"/>
              <a:t> production.</a:t>
            </a:r>
            <a:endParaRPr lang="en-US" sz="2600" dirty="0" smtClean="0"/>
          </a:p>
          <a:p>
            <a:pPr marL="514350" indent="-514350" algn="just">
              <a:spcBef>
                <a:spcPts val="1800"/>
              </a:spcBef>
              <a:spcAft>
                <a:spcPts val="1800"/>
              </a:spcAft>
              <a:buFont typeface="Wingdings" pitchFamily="2" charset="2"/>
              <a:buChar char="Ø"/>
            </a:pPr>
            <a:r>
              <a:rPr lang="en-US" sz="2600" b="1" dirty="0" smtClean="0"/>
              <a:t>Understand </a:t>
            </a:r>
            <a:r>
              <a:rPr lang="en-US" sz="2600" dirty="0" smtClean="0"/>
              <a:t>connections between metabolic pathways.</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8"/>
          <p:cNvGrpSpPr>
            <a:grpSpLocks/>
          </p:cNvGrpSpPr>
          <p:nvPr/>
        </p:nvGrpSpPr>
        <p:grpSpPr bwMode="auto">
          <a:xfrm>
            <a:off x="300038" y="349250"/>
            <a:ext cx="8542337" cy="6100763"/>
            <a:chOff x="189" y="220"/>
            <a:chExt cx="5381" cy="3843"/>
          </a:xfrm>
        </p:grpSpPr>
        <p:pic>
          <p:nvPicPr>
            <p:cNvPr id="21510" name="Picture 7" descr="06_06CellRespOverview-U"/>
            <p:cNvPicPr>
              <a:picLocks noChangeAspect="1" noChangeArrowheads="1"/>
            </p:cNvPicPr>
            <p:nvPr/>
          </p:nvPicPr>
          <p:blipFill>
            <a:blip r:embed="rId3" cstate="print"/>
            <a:srcRect/>
            <a:stretch>
              <a:fillRect/>
            </a:stretch>
          </p:blipFill>
          <p:spPr bwMode="auto">
            <a:xfrm>
              <a:off x="189" y="637"/>
              <a:ext cx="5381" cy="3426"/>
            </a:xfrm>
            <a:prstGeom prst="rect">
              <a:avLst/>
            </a:prstGeom>
            <a:noFill/>
            <a:ln w="9525">
              <a:noFill/>
              <a:miter lim="800000"/>
              <a:headEnd/>
              <a:tailEnd/>
            </a:ln>
          </p:spPr>
        </p:pic>
        <p:sp>
          <p:nvSpPr>
            <p:cNvPr id="21511" name="Text Box 8"/>
            <p:cNvSpPr txBox="1">
              <a:spLocks noChangeArrowheads="1"/>
            </p:cNvSpPr>
            <p:nvPr/>
          </p:nvSpPr>
          <p:spPr bwMode="auto">
            <a:xfrm>
              <a:off x="4536" y="808"/>
              <a:ext cx="780" cy="141"/>
            </a:xfrm>
            <a:prstGeom prst="rect">
              <a:avLst/>
            </a:prstGeom>
            <a:noFill/>
            <a:ln w="9525">
              <a:noFill/>
              <a:miter lim="800000"/>
              <a:headEnd/>
              <a:tailEnd/>
            </a:ln>
          </p:spPr>
          <p:txBody>
            <a:bodyPr wrap="none" lIns="0" tIns="0" rIns="0" bIns="0"/>
            <a:lstStyle/>
            <a:p>
              <a:r>
                <a:rPr lang="en-US" sz="1300"/>
                <a:t>Mitochondrion</a:t>
              </a:r>
            </a:p>
            <a:p>
              <a:r>
                <a:rPr lang="ar-SA" sz="1500"/>
                <a:t>ميتوكوندريا</a:t>
              </a:r>
              <a:endParaRPr lang="en-US" sz="1500"/>
            </a:p>
          </p:txBody>
        </p:sp>
        <p:sp>
          <p:nvSpPr>
            <p:cNvPr id="21512" name="Text Box 9"/>
            <p:cNvSpPr txBox="1">
              <a:spLocks noChangeArrowheads="1"/>
            </p:cNvSpPr>
            <p:nvPr/>
          </p:nvSpPr>
          <p:spPr bwMode="auto">
            <a:xfrm>
              <a:off x="2243" y="3261"/>
              <a:ext cx="214" cy="117"/>
            </a:xfrm>
            <a:prstGeom prst="rect">
              <a:avLst/>
            </a:prstGeom>
            <a:noFill/>
            <a:ln w="9525">
              <a:noFill/>
              <a:miter lim="800000"/>
              <a:headEnd/>
              <a:tailEnd/>
            </a:ln>
          </p:spPr>
          <p:txBody>
            <a:bodyPr wrap="none" lIns="0" tIns="0" rIns="0" bIns="0"/>
            <a:lstStyle/>
            <a:p>
              <a:pPr>
                <a:lnSpc>
                  <a:spcPct val="90000"/>
                </a:lnSpc>
              </a:pPr>
              <a:r>
                <a:rPr lang="en-US" sz="1300"/>
                <a:t>CO</a:t>
              </a:r>
              <a:r>
                <a:rPr lang="en-US" sz="1300" baseline="-25000"/>
                <a:t>2</a:t>
              </a:r>
              <a:endParaRPr lang="en-US" sz="1300"/>
            </a:p>
          </p:txBody>
        </p:sp>
        <p:sp>
          <p:nvSpPr>
            <p:cNvPr id="21513" name="Text Box 10"/>
            <p:cNvSpPr txBox="1">
              <a:spLocks noChangeArrowheads="1"/>
            </p:cNvSpPr>
            <p:nvPr/>
          </p:nvSpPr>
          <p:spPr bwMode="auto">
            <a:xfrm>
              <a:off x="3308" y="3259"/>
              <a:ext cx="214" cy="117"/>
            </a:xfrm>
            <a:prstGeom prst="rect">
              <a:avLst/>
            </a:prstGeom>
            <a:noFill/>
            <a:ln w="9525">
              <a:noFill/>
              <a:miter lim="800000"/>
              <a:headEnd/>
              <a:tailEnd/>
            </a:ln>
          </p:spPr>
          <p:txBody>
            <a:bodyPr wrap="none" lIns="0" tIns="0" rIns="0" bIns="0"/>
            <a:lstStyle/>
            <a:p>
              <a:pPr>
                <a:lnSpc>
                  <a:spcPct val="90000"/>
                </a:lnSpc>
              </a:pPr>
              <a:r>
                <a:rPr lang="en-US" sz="1300"/>
                <a:t>CO</a:t>
              </a:r>
              <a:r>
                <a:rPr lang="en-US" sz="1300" baseline="-25000"/>
                <a:t>2</a:t>
              </a:r>
              <a:endParaRPr lang="en-US" sz="1300"/>
            </a:p>
          </p:txBody>
        </p:sp>
        <p:sp>
          <p:nvSpPr>
            <p:cNvPr id="21514" name="Text Box 11"/>
            <p:cNvSpPr txBox="1">
              <a:spLocks noChangeArrowheads="1"/>
            </p:cNvSpPr>
            <p:nvPr/>
          </p:nvSpPr>
          <p:spPr bwMode="auto">
            <a:xfrm>
              <a:off x="1580" y="784"/>
              <a:ext cx="334" cy="129"/>
            </a:xfrm>
            <a:prstGeom prst="rect">
              <a:avLst/>
            </a:prstGeom>
            <a:noFill/>
            <a:ln w="9525">
              <a:noFill/>
              <a:miter lim="800000"/>
              <a:headEnd/>
              <a:tailEnd/>
            </a:ln>
          </p:spPr>
          <p:txBody>
            <a:bodyPr wrap="none" lIns="0" tIns="0" rIns="0" bIns="0"/>
            <a:lstStyle/>
            <a:p>
              <a:pPr>
                <a:lnSpc>
                  <a:spcPct val="90000"/>
                </a:lnSpc>
              </a:pPr>
              <a:r>
                <a:rPr lang="en-US" sz="1300"/>
                <a:t>NADH</a:t>
              </a:r>
            </a:p>
          </p:txBody>
        </p:sp>
        <p:sp>
          <p:nvSpPr>
            <p:cNvPr id="21515" name="Text Box 12"/>
            <p:cNvSpPr txBox="1">
              <a:spLocks noChangeArrowheads="1"/>
            </p:cNvSpPr>
            <p:nvPr/>
          </p:nvSpPr>
          <p:spPr bwMode="auto">
            <a:xfrm>
              <a:off x="2934" y="3385"/>
              <a:ext cx="214" cy="117"/>
            </a:xfrm>
            <a:prstGeom prst="rect">
              <a:avLst/>
            </a:prstGeom>
            <a:noFill/>
            <a:ln w="9525">
              <a:noFill/>
              <a:miter lim="800000"/>
              <a:headEnd/>
              <a:tailEnd/>
            </a:ln>
          </p:spPr>
          <p:txBody>
            <a:bodyPr wrap="none" lIns="0" tIns="0" rIns="0" bIns="0"/>
            <a:lstStyle/>
            <a:p>
              <a:pPr>
                <a:lnSpc>
                  <a:spcPct val="90000"/>
                </a:lnSpc>
              </a:pPr>
              <a:r>
                <a:rPr lang="en-US" sz="1300"/>
                <a:t>ATP</a:t>
              </a:r>
            </a:p>
          </p:txBody>
        </p:sp>
        <p:sp>
          <p:nvSpPr>
            <p:cNvPr id="21516" name="Text Box 13"/>
            <p:cNvSpPr txBox="1">
              <a:spLocks noChangeArrowheads="1"/>
            </p:cNvSpPr>
            <p:nvPr/>
          </p:nvSpPr>
          <p:spPr bwMode="auto">
            <a:xfrm>
              <a:off x="1186" y="946"/>
              <a:ext cx="1100" cy="275"/>
            </a:xfrm>
            <a:prstGeom prst="rect">
              <a:avLst/>
            </a:prstGeom>
            <a:noFill/>
            <a:ln w="9525">
              <a:noFill/>
              <a:miter lim="800000"/>
              <a:headEnd/>
              <a:tailEnd/>
            </a:ln>
          </p:spPr>
          <p:txBody>
            <a:bodyPr wrap="none" lIns="0" tIns="0" rIns="0" bIns="0"/>
            <a:lstStyle/>
            <a:p>
              <a:r>
                <a:rPr lang="en-US" sz="1300"/>
                <a:t>High-energy electrons</a:t>
              </a:r>
            </a:p>
            <a:p>
              <a:r>
                <a:rPr lang="en-US" sz="1300"/>
                <a:t>carried by NADH</a:t>
              </a:r>
              <a:endParaRPr lang="ar-SA" sz="1300"/>
            </a:p>
            <a:p>
              <a:r>
                <a:rPr lang="ar-SA" sz="1500"/>
                <a:t>اليكترونات ذات طاقة عالية</a:t>
              </a:r>
            </a:p>
            <a:p>
              <a:pPr rtl="1"/>
              <a:r>
                <a:rPr lang="ar-SA" sz="1500"/>
                <a:t>محمولة على </a:t>
              </a:r>
              <a:r>
                <a:rPr lang="en-GB" sz="1500"/>
                <a:t>NADH</a:t>
              </a:r>
              <a:endParaRPr lang="en-US" sz="1500"/>
            </a:p>
          </p:txBody>
        </p:sp>
        <p:sp>
          <p:nvSpPr>
            <p:cNvPr id="21517" name="Text Box 14"/>
            <p:cNvSpPr txBox="1">
              <a:spLocks noChangeArrowheads="1"/>
            </p:cNvSpPr>
            <p:nvPr/>
          </p:nvSpPr>
          <p:spPr bwMode="auto">
            <a:xfrm>
              <a:off x="3118" y="1200"/>
              <a:ext cx="334" cy="129"/>
            </a:xfrm>
            <a:prstGeom prst="rect">
              <a:avLst/>
            </a:prstGeom>
            <a:noFill/>
            <a:ln w="9525">
              <a:noFill/>
              <a:miter lim="800000"/>
              <a:headEnd/>
              <a:tailEnd/>
            </a:ln>
          </p:spPr>
          <p:txBody>
            <a:bodyPr wrap="none" lIns="0" tIns="0" rIns="0" bIns="0"/>
            <a:lstStyle/>
            <a:p>
              <a:pPr>
                <a:lnSpc>
                  <a:spcPct val="90000"/>
                </a:lnSpc>
              </a:pPr>
              <a:r>
                <a:rPr lang="en-US" sz="1300"/>
                <a:t>NADH</a:t>
              </a:r>
            </a:p>
          </p:txBody>
        </p:sp>
        <p:sp>
          <p:nvSpPr>
            <p:cNvPr id="21518" name="Text Box 15"/>
            <p:cNvSpPr txBox="1">
              <a:spLocks noChangeArrowheads="1"/>
            </p:cNvSpPr>
            <p:nvPr/>
          </p:nvSpPr>
          <p:spPr bwMode="auto">
            <a:xfrm>
              <a:off x="2696" y="1851"/>
              <a:ext cx="636" cy="248"/>
            </a:xfrm>
            <a:prstGeom prst="rect">
              <a:avLst/>
            </a:prstGeom>
            <a:noFill/>
            <a:ln w="9525">
              <a:noFill/>
              <a:miter lim="800000"/>
              <a:headEnd/>
              <a:tailEnd/>
            </a:ln>
          </p:spPr>
          <p:txBody>
            <a:bodyPr wrap="none" lIns="0" tIns="0" rIns="0" bIns="0"/>
            <a:lstStyle/>
            <a:p>
              <a:pPr algn="ctr"/>
              <a:r>
                <a:rPr lang="en-US" sz="1300" b="1"/>
                <a:t>C</a:t>
              </a:r>
              <a:r>
                <a:rPr lang="en-US" sz="1100" b="1"/>
                <a:t>ITRIC</a:t>
              </a:r>
              <a:r>
                <a:rPr lang="en-US" sz="1300" b="1"/>
                <a:t> A</a:t>
              </a:r>
              <a:r>
                <a:rPr lang="en-US" sz="1100" b="1"/>
                <a:t>CID</a:t>
              </a:r>
              <a:endParaRPr lang="en-US" sz="1300" b="1"/>
            </a:p>
            <a:p>
              <a:pPr algn="ctr"/>
              <a:r>
                <a:rPr lang="en-US" sz="1300" b="1"/>
                <a:t>C</a:t>
              </a:r>
              <a:r>
                <a:rPr lang="en-US" sz="1100" b="1"/>
                <a:t>YCLE</a:t>
              </a:r>
              <a:endParaRPr lang="ar-SA" sz="1100" b="1"/>
            </a:p>
            <a:p>
              <a:pPr algn="ctr"/>
              <a:r>
                <a:rPr lang="ar-SA" sz="1300" b="1"/>
                <a:t>دورة جامض</a:t>
              </a:r>
            </a:p>
            <a:p>
              <a:pPr algn="ctr"/>
              <a:r>
                <a:rPr lang="ar-SA" sz="1300" b="1"/>
                <a:t>الستريك</a:t>
              </a:r>
              <a:endParaRPr lang="en-US" sz="1500" b="1"/>
            </a:p>
          </p:txBody>
        </p:sp>
        <p:sp>
          <p:nvSpPr>
            <p:cNvPr id="21519" name="Text Box 16"/>
            <p:cNvSpPr txBox="1">
              <a:spLocks noChangeArrowheads="1"/>
            </p:cNvSpPr>
            <p:nvPr/>
          </p:nvSpPr>
          <p:spPr bwMode="auto">
            <a:xfrm>
              <a:off x="985" y="1851"/>
              <a:ext cx="647" cy="139"/>
            </a:xfrm>
            <a:prstGeom prst="rect">
              <a:avLst/>
            </a:prstGeom>
            <a:noFill/>
            <a:ln w="9525">
              <a:noFill/>
              <a:miter lim="800000"/>
              <a:headEnd/>
              <a:tailEnd/>
            </a:ln>
          </p:spPr>
          <p:txBody>
            <a:bodyPr wrap="none" lIns="0" tIns="0" rIns="0" bIns="0"/>
            <a:lstStyle/>
            <a:p>
              <a:r>
                <a:rPr lang="ar-EG" sz="1300" b="1"/>
                <a:t>   </a:t>
              </a:r>
              <a:r>
                <a:rPr lang="en-US" sz="1300" b="1"/>
                <a:t>G</a:t>
              </a:r>
              <a:r>
                <a:rPr lang="en-US" sz="1100" b="1"/>
                <a:t>LYCOLYSIS</a:t>
              </a:r>
              <a:r>
                <a:rPr lang="ar-SA" sz="1500" b="1"/>
                <a:t>تحلل الجلوكوز</a:t>
              </a:r>
              <a:r>
                <a:rPr lang="ar-SA" sz="1100" b="1"/>
                <a:t>   </a:t>
              </a:r>
              <a:endParaRPr lang="en-US" sz="1300" b="1"/>
            </a:p>
          </p:txBody>
        </p:sp>
        <p:sp>
          <p:nvSpPr>
            <p:cNvPr id="21520" name="Text Box 17"/>
            <p:cNvSpPr txBox="1">
              <a:spLocks noChangeArrowheads="1"/>
            </p:cNvSpPr>
            <p:nvPr/>
          </p:nvSpPr>
          <p:spPr bwMode="auto">
            <a:xfrm>
              <a:off x="1354" y="2019"/>
              <a:ext cx="418" cy="120"/>
            </a:xfrm>
            <a:prstGeom prst="rect">
              <a:avLst/>
            </a:prstGeom>
            <a:noFill/>
            <a:ln w="9525">
              <a:noFill/>
              <a:miter lim="800000"/>
              <a:headEnd/>
              <a:tailEnd/>
            </a:ln>
          </p:spPr>
          <p:txBody>
            <a:bodyPr wrap="none" lIns="0" tIns="0" rIns="0" bIns="0"/>
            <a:lstStyle/>
            <a:p>
              <a:r>
                <a:rPr lang="en-US" sz="1300"/>
                <a:t>Pyruvate</a:t>
              </a:r>
              <a:endParaRPr lang="ar-SA" sz="1300"/>
            </a:p>
            <a:p>
              <a:r>
                <a:rPr lang="ar-SA" sz="1700"/>
                <a:t>بايروفيت</a:t>
              </a:r>
              <a:endParaRPr lang="en-US" sz="1700"/>
            </a:p>
          </p:txBody>
        </p:sp>
        <p:sp>
          <p:nvSpPr>
            <p:cNvPr id="21521" name="Text Box 18"/>
            <p:cNvSpPr txBox="1">
              <a:spLocks noChangeArrowheads="1"/>
            </p:cNvSpPr>
            <p:nvPr/>
          </p:nvSpPr>
          <p:spPr bwMode="auto">
            <a:xfrm>
              <a:off x="324" y="2016"/>
              <a:ext cx="396" cy="123"/>
            </a:xfrm>
            <a:prstGeom prst="rect">
              <a:avLst/>
            </a:prstGeom>
            <a:noFill/>
            <a:ln w="9525">
              <a:noFill/>
              <a:miter lim="800000"/>
              <a:headEnd/>
              <a:tailEnd/>
            </a:ln>
          </p:spPr>
          <p:txBody>
            <a:bodyPr wrap="none" lIns="0" tIns="0" rIns="0" bIns="0"/>
            <a:lstStyle/>
            <a:p>
              <a:r>
                <a:rPr lang="en-US" sz="1300"/>
                <a:t>Glucose</a:t>
              </a:r>
              <a:endParaRPr lang="ar-SA" sz="1300"/>
            </a:p>
            <a:p>
              <a:r>
                <a:rPr lang="ar-SA" sz="1500"/>
                <a:t>جلوكوز</a:t>
              </a:r>
              <a:endParaRPr lang="en-US" sz="1500"/>
            </a:p>
          </p:txBody>
        </p:sp>
        <p:sp>
          <p:nvSpPr>
            <p:cNvPr id="21522" name="Text Box 19"/>
            <p:cNvSpPr txBox="1">
              <a:spLocks noChangeArrowheads="1"/>
            </p:cNvSpPr>
            <p:nvPr/>
          </p:nvSpPr>
          <p:spPr bwMode="auto">
            <a:xfrm>
              <a:off x="3372" y="1324"/>
              <a:ext cx="334" cy="129"/>
            </a:xfrm>
            <a:prstGeom prst="rect">
              <a:avLst/>
            </a:prstGeom>
            <a:noFill/>
            <a:ln w="9525">
              <a:noFill/>
              <a:miter lim="800000"/>
              <a:headEnd/>
              <a:tailEnd/>
            </a:ln>
          </p:spPr>
          <p:txBody>
            <a:bodyPr wrap="none" lIns="0" tIns="0" rIns="0" bIns="0"/>
            <a:lstStyle/>
            <a:p>
              <a:pPr>
                <a:lnSpc>
                  <a:spcPct val="90000"/>
                </a:lnSpc>
              </a:pPr>
              <a:r>
                <a:rPr lang="en-US" sz="1300"/>
                <a:t>and</a:t>
              </a:r>
            </a:p>
          </p:txBody>
        </p:sp>
        <p:sp>
          <p:nvSpPr>
            <p:cNvPr id="21523" name="Text Box 20"/>
            <p:cNvSpPr txBox="1">
              <a:spLocks noChangeArrowheads="1"/>
            </p:cNvSpPr>
            <p:nvPr/>
          </p:nvSpPr>
          <p:spPr bwMode="auto">
            <a:xfrm>
              <a:off x="3627" y="1202"/>
              <a:ext cx="334" cy="129"/>
            </a:xfrm>
            <a:prstGeom prst="rect">
              <a:avLst/>
            </a:prstGeom>
            <a:noFill/>
            <a:ln w="9525">
              <a:noFill/>
              <a:miter lim="800000"/>
              <a:headEnd/>
              <a:tailEnd/>
            </a:ln>
          </p:spPr>
          <p:txBody>
            <a:bodyPr wrap="none" lIns="0" tIns="0" rIns="0" bIns="0"/>
            <a:lstStyle/>
            <a:p>
              <a:pPr>
                <a:lnSpc>
                  <a:spcPct val="90000"/>
                </a:lnSpc>
              </a:pPr>
              <a:r>
                <a:rPr lang="en-US" sz="1300"/>
                <a:t>FADH</a:t>
              </a:r>
              <a:r>
                <a:rPr lang="en-US" sz="1300" baseline="-25000"/>
                <a:t>2</a:t>
              </a:r>
              <a:endParaRPr lang="en-US" sz="1300"/>
            </a:p>
          </p:txBody>
        </p:sp>
        <p:sp>
          <p:nvSpPr>
            <p:cNvPr id="21524" name="Text Box 23"/>
            <p:cNvSpPr txBox="1">
              <a:spLocks noChangeArrowheads="1"/>
            </p:cNvSpPr>
            <p:nvPr/>
          </p:nvSpPr>
          <p:spPr bwMode="auto">
            <a:xfrm>
              <a:off x="3840" y="1817"/>
              <a:ext cx="1077" cy="491"/>
            </a:xfrm>
            <a:prstGeom prst="rect">
              <a:avLst/>
            </a:prstGeom>
            <a:noFill/>
            <a:ln w="9525">
              <a:noFill/>
              <a:miter lim="800000"/>
              <a:headEnd/>
              <a:tailEnd/>
            </a:ln>
          </p:spPr>
          <p:txBody>
            <a:bodyPr wrap="none" lIns="0" tIns="0" rIns="0" bIns="0"/>
            <a:lstStyle/>
            <a:p>
              <a:pPr algn="ctr">
                <a:lnSpc>
                  <a:spcPct val="90000"/>
                </a:lnSpc>
              </a:pPr>
              <a:r>
                <a:rPr lang="en-US" sz="1100" b="1"/>
                <a:t>OXIDATIVE</a:t>
              </a:r>
            </a:p>
            <a:p>
              <a:pPr algn="ctr">
                <a:lnSpc>
                  <a:spcPct val="90000"/>
                </a:lnSpc>
              </a:pPr>
              <a:r>
                <a:rPr lang="en-US" sz="1100" b="1"/>
                <a:t>PHOSPHORYLATION</a:t>
              </a:r>
            </a:p>
            <a:p>
              <a:pPr algn="ctr">
                <a:lnSpc>
                  <a:spcPct val="90000"/>
                </a:lnSpc>
              </a:pPr>
              <a:endParaRPr lang="ar-EG" sz="1200" b="1"/>
            </a:p>
            <a:p>
              <a:pPr algn="ctr">
                <a:lnSpc>
                  <a:spcPct val="90000"/>
                </a:lnSpc>
              </a:pPr>
              <a:r>
                <a:rPr lang="ar-SA" sz="1200" b="1"/>
                <a:t>فسفرة مؤكسدة (النقل الاليكتروني )</a:t>
              </a:r>
              <a:endParaRPr lang="en-US" sz="1200" b="1"/>
            </a:p>
          </p:txBody>
        </p:sp>
        <p:sp>
          <p:nvSpPr>
            <p:cNvPr id="21525" name="Text Box 25"/>
            <p:cNvSpPr txBox="1">
              <a:spLocks noChangeArrowheads="1"/>
            </p:cNvSpPr>
            <p:nvPr/>
          </p:nvSpPr>
          <p:spPr bwMode="auto">
            <a:xfrm>
              <a:off x="906" y="3383"/>
              <a:ext cx="214" cy="117"/>
            </a:xfrm>
            <a:prstGeom prst="rect">
              <a:avLst/>
            </a:prstGeom>
            <a:noFill/>
            <a:ln w="9525">
              <a:noFill/>
              <a:miter lim="800000"/>
              <a:headEnd/>
              <a:tailEnd/>
            </a:ln>
          </p:spPr>
          <p:txBody>
            <a:bodyPr wrap="none" lIns="0" tIns="0" rIns="0" bIns="0"/>
            <a:lstStyle/>
            <a:p>
              <a:pPr>
                <a:lnSpc>
                  <a:spcPct val="90000"/>
                </a:lnSpc>
              </a:pPr>
              <a:r>
                <a:rPr lang="en-US" sz="1300"/>
                <a:t>ATP</a:t>
              </a:r>
            </a:p>
          </p:txBody>
        </p:sp>
        <p:sp>
          <p:nvSpPr>
            <p:cNvPr id="21526" name="Text Box 26"/>
            <p:cNvSpPr txBox="1">
              <a:spLocks noChangeArrowheads="1"/>
            </p:cNvSpPr>
            <p:nvPr/>
          </p:nvSpPr>
          <p:spPr bwMode="auto">
            <a:xfrm>
              <a:off x="4491" y="3256"/>
              <a:ext cx="214" cy="117"/>
            </a:xfrm>
            <a:prstGeom prst="rect">
              <a:avLst/>
            </a:prstGeom>
            <a:noFill/>
            <a:ln w="9525">
              <a:noFill/>
              <a:miter lim="800000"/>
              <a:headEnd/>
              <a:tailEnd/>
            </a:ln>
          </p:spPr>
          <p:txBody>
            <a:bodyPr wrap="none" lIns="0" tIns="0" rIns="0" bIns="0"/>
            <a:lstStyle/>
            <a:p>
              <a:pPr>
                <a:lnSpc>
                  <a:spcPct val="90000"/>
                </a:lnSpc>
              </a:pPr>
              <a:r>
                <a:rPr lang="en-US" sz="1300"/>
                <a:t>ATP</a:t>
              </a:r>
            </a:p>
          </p:txBody>
        </p:sp>
        <p:sp>
          <p:nvSpPr>
            <p:cNvPr id="21527" name="Text Box 27"/>
            <p:cNvSpPr txBox="1">
              <a:spLocks noChangeArrowheads="1"/>
            </p:cNvSpPr>
            <p:nvPr/>
          </p:nvSpPr>
          <p:spPr bwMode="auto">
            <a:xfrm>
              <a:off x="236" y="2812"/>
              <a:ext cx="554" cy="123"/>
            </a:xfrm>
            <a:prstGeom prst="rect">
              <a:avLst/>
            </a:prstGeom>
            <a:noFill/>
            <a:ln w="9525">
              <a:noFill/>
              <a:miter lim="800000"/>
              <a:headEnd/>
              <a:tailEnd/>
            </a:ln>
          </p:spPr>
          <p:txBody>
            <a:bodyPr wrap="none" lIns="0" tIns="0" rIns="0" bIns="0"/>
            <a:lstStyle/>
            <a:p>
              <a:r>
                <a:rPr lang="en-US" sz="1300"/>
                <a:t>Cytoplasm</a:t>
              </a:r>
              <a:endParaRPr lang="ar-SA" sz="1300"/>
            </a:p>
            <a:p>
              <a:r>
                <a:rPr lang="ar-SA" sz="1500"/>
                <a:t>سيتوبلازم</a:t>
              </a:r>
              <a:endParaRPr lang="en-US" sz="1500"/>
            </a:p>
          </p:txBody>
        </p:sp>
        <p:sp>
          <p:nvSpPr>
            <p:cNvPr id="21528" name="Line 28"/>
            <p:cNvSpPr>
              <a:spLocks noChangeShapeType="1"/>
            </p:cNvSpPr>
            <p:nvPr/>
          </p:nvSpPr>
          <p:spPr bwMode="auto">
            <a:xfrm flipV="1">
              <a:off x="4512" y="1074"/>
              <a:ext cx="418" cy="462"/>
            </a:xfrm>
            <a:prstGeom prst="line">
              <a:avLst/>
            </a:prstGeom>
            <a:noFill/>
            <a:ln w="25400">
              <a:solidFill>
                <a:schemeClr val="tx1"/>
              </a:solidFill>
              <a:round/>
              <a:headEnd/>
              <a:tailEnd/>
            </a:ln>
          </p:spPr>
          <p:txBody>
            <a:bodyPr wrap="none" anchor="ctr"/>
            <a:lstStyle/>
            <a:p>
              <a:endParaRPr lang="en-US"/>
            </a:p>
          </p:txBody>
        </p:sp>
        <p:sp>
          <p:nvSpPr>
            <p:cNvPr id="21529" name="Text Box 29"/>
            <p:cNvSpPr txBox="1">
              <a:spLocks noChangeArrowheads="1"/>
            </p:cNvSpPr>
            <p:nvPr/>
          </p:nvSpPr>
          <p:spPr bwMode="auto">
            <a:xfrm>
              <a:off x="3572" y="2890"/>
              <a:ext cx="740" cy="375"/>
            </a:xfrm>
            <a:prstGeom prst="rect">
              <a:avLst/>
            </a:prstGeom>
            <a:noFill/>
            <a:ln w="9525">
              <a:noFill/>
              <a:miter lim="800000"/>
              <a:headEnd/>
              <a:tailEnd/>
            </a:ln>
          </p:spPr>
          <p:txBody>
            <a:bodyPr wrap="none" lIns="0" tIns="0" rIns="0" bIns="0"/>
            <a:lstStyle/>
            <a:p>
              <a:pPr algn="ctr"/>
              <a:r>
                <a:rPr lang="en-US" sz="1300"/>
                <a:t>Inner</a:t>
              </a:r>
              <a:r>
                <a:rPr lang="ar-SA" sz="1300"/>
                <a:t> </a:t>
              </a:r>
              <a:r>
                <a:rPr lang="en-US" sz="1300"/>
                <a:t>mitochondrial</a:t>
              </a:r>
            </a:p>
            <a:p>
              <a:pPr algn="ctr"/>
              <a:r>
                <a:rPr lang="en-US" sz="1300"/>
                <a:t>Membrane</a:t>
              </a:r>
              <a:endParaRPr lang="ar-SA" sz="1300"/>
            </a:p>
            <a:p>
              <a:pPr algn="ctr"/>
              <a:r>
                <a:rPr lang="ar-SA" sz="1500"/>
                <a:t>غشاء الميتوكوندريا</a:t>
              </a:r>
            </a:p>
            <a:p>
              <a:pPr algn="ctr"/>
              <a:r>
                <a:rPr lang="ar-SA" sz="1500"/>
                <a:t>الداخلي</a:t>
              </a:r>
              <a:endParaRPr lang="en-US" sz="1500"/>
            </a:p>
          </p:txBody>
        </p:sp>
        <p:sp>
          <p:nvSpPr>
            <p:cNvPr id="21530" name="Line 30"/>
            <p:cNvSpPr>
              <a:spLocks noChangeShapeType="1"/>
            </p:cNvSpPr>
            <p:nvPr/>
          </p:nvSpPr>
          <p:spPr bwMode="auto">
            <a:xfrm flipV="1">
              <a:off x="3754" y="2660"/>
              <a:ext cx="110" cy="240"/>
            </a:xfrm>
            <a:prstGeom prst="line">
              <a:avLst/>
            </a:prstGeom>
            <a:noFill/>
            <a:ln w="25400">
              <a:solidFill>
                <a:schemeClr val="tx1"/>
              </a:solidFill>
              <a:round/>
              <a:headEnd/>
              <a:tailEnd/>
            </a:ln>
          </p:spPr>
          <p:txBody>
            <a:bodyPr wrap="none" anchor="ctr"/>
            <a:lstStyle/>
            <a:p>
              <a:endParaRPr lang="en-US"/>
            </a:p>
          </p:txBody>
        </p:sp>
        <p:sp>
          <p:nvSpPr>
            <p:cNvPr id="21531" name="Rectangle 31"/>
            <p:cNvSpPr>
              <a:spLocks noChangeArrowheads="1"/>
            </p:cNvSpPr>
            <p:nvPr/>
          </p:nvSpPr>
          <p:spPr bwMode="auto">
            <a:xfrm>
              <a:off x="1659" y="220"/>
              <a:ext cx="2474" cy="410"/>
            </a:xfrm>
            <a:prstGeom prst="rect">
              <a:avLst/>
            </a:prstGeom>
            <a:noFill/>
            <a:ln w="9525">
              <a:solidFill>
                <a:srgbClr val="008080"/>
              </a:solidFill>
              <a:miter lim="800000"/>
              <a:headEnd/>
              <a:tailEnd/>
            </a:ln>
          </p:spPr>
          <p:txBody>
            <a:bodyPr wrap="none">
              <a:spAutoFit/>
            </a:bodyPr>
            <a:lstStyle/>
            <a:p>
              <a:r>
                <a:rPr lang="en-US" sz="1800">
                  <a:solidFill>
                    <a:schemeClr val="hlink"/>
                  </a:solidFill>
                </a:rPr>
                <a:t>An overview of cellular respiration</a:t>
              </a:r>
            </a:p>
            <a:p>
              <a:r>
                <a:rPr lang="ar-SA" sz="1800">
                  <a:solidFill>
                    <a:schemeClr val="hlink"/>
                  </a:solidFill>
                </a:rPr>
                <a:t>نظرة شاملة للتنفس الخلوي</a:t>
              </a:r>
              <a:endParaRPr lang="en-US" sz="1800">
                <a:solidFill>
                  <a:schemeClr val="hlink"/>
                </a:solidFill>
              </a:endParaRPr>
            </a:p>
          </p:txBody>
        </p:sp>
      </p:grpSp>
      <p:sp>
        <p:nvSpPr>
          <p:cNvPr id="21507" name="Text Box 27"/>
          <p:cNvSpPr txBox="1">
            <a:spLocks noChangeArrowheads="1"/>
          </p:cNvSpPr>
          <p:nvPr/>
        </p:nvSpPr>
        <p:spPr bwMode="auto">
          <a:xfrm>
            <a:off x="1101725" y="5791200"/>
            <a:ext cx="879475" cy="195263"/>
          </a:xfrm>
          <a:prstGeom prst="rect">
            <a:avLst/>
          </a:prstGeom>
          <a:noFill/>
          <a:ln w="9525">
            <a:noFill/>
            <a:miter lim="800000"/>
            <a:headEnd/>
            <a:tailEnd/>
          </a:ln>
        </p:spPr>
        <p:txBody>
          <a:bodyPr wrap="none" lIns="0" tIns="0" rIns="0" bIns="0"/>
          <a:lstStyle/>
          <a:p>
            <a:r>
              <a:rPr lang="ar-EG" sz="1300" b="1"/>
              <a:t>طاقة قليلة</a:t>
            </a:r>
            <a:endParaRPr lang="ar-SA" sz="1300" b="1"/>
          </a:p>
        </p:txBody>
      </p:sp>
      <p:sp>
        <p:nvSpPr>
          <p:cNvPr id="21508" name="Text Box 27"/>
          <p:cNvSpPr txBox="1">
            <a:spLocks noChangeArrowheads="1"/>
          </p:cNvSpPr>
          <p:nvPr/>
        </p:nvSpPr>
        <p:spPr bwMode="auto">
          <a:xfrm>
            <a:off x="4343400" y="5791200"/>
            <a:ext cx="879475" cy="195263"/>
          </a:xfrm>
          <a:prstGeom prst="rect">
            <a:avLst/>
          </a:prstGeom>
          <a:noFill/>
          <a:ln w="9525">
            <a:noFill/>
            <a:miter lim="800000"/>
            <a:headEnd/>
            <a:tailEnd/>
          </a:ln>
        </p:spPr>
        <p:txBody>
          <a:bodyPr wrap="none" lIns="0" tIns="0" rIns="0" bIns="0"/>
          <a:lstStyle/>
          <a:p>
            <a:r>
              <a:rPr lang="ar-EG" sz="1300" b="1"/>
              <a:t>طاقة قليلة</a:t>
            </a:r>
            <a:endParaRPr lang="ar-SA" sz="1300" b="1"/>
          </a:p>
        </p:txBody>
      </p:sp>
      <p:sp>
        <p:nvSpPr>
          <p:cNvPr id="21509" name="Text Box 27"/>
          <p:cNvSpPr txBox="1">
            <a:spLocks noChangeArrowheads="1"/>
          </p:cNvSpPr>
          <p:nvPr/>
        </p:nvSpPr>
        <p:spPr bwMode="auto">
          <a:xfrm>
            <a:off x="6816725" y="5791200"/>
            <a:ext cx="879475" cy="195263"/>
          </a:xfrm>
          <a:prstGeom prst="rect">
            <a:avLst/>
          </a:prstGeom>
          <a:noFill/>
          <a:ln w="9525">
            <a:noFill/>
            <a:miter lim="800000"/>
            <a:headEnd/>
            <a:tailEnd/>
          </a:ln>
        </p:spPr>
        <p:txBody>
          <a:bodyPr wrap="none" lIns="0" tIns="0" rIns="0" bIns="0"/>
          <a:lstStyle/>
          <a:p>
            <a:r>
              <a:rPr lang="ar-EG" sz="1300" b="1"/>
              <a:t>طاقة كثيرة</a:t>
            </a:r>
            <a:endParaRPr lang="ar-SA" sz="13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C:\Users\Administrator\Desktop\Cellular_Respiration_Stages_Sum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37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447800" y="2525713"/>
            <a:ext cx="6932613" cy="785812"/>
          </a:xfrm>
          <a:prstGeom prst="rect">
            <a:avLst/>
          </a:prstGeom>
          <a:noFill/>
          <a:ln w="34925">
            <a:noFill/>
            <a:miter lim="800000"/>
            <a:headEnd/>
            <a:tailEnd/>
          </a:ln>
        </p:spPr>
        <p:txBody>
          <a:bodyPr wrap="none" lIns="92075" tIns="46038" rIns="92075" bIns="46038" anchor="ctr">
            <a:spAutoFit/>
          </a:bodyPr>
          <a:lstStyle/>
          <a:p>
            <a:pPr algn="justLow">
              <a:tabLst>
                <a:tab pos="57150" algn="l"/>
                <a:tab pos="285750" algn="l"/>
              </a:tabLst>
            </a:pPr>
            <a:r>
              <a:rPr lang="en-US" sz="4500" b="1">
                <a:cs typeface="Times New Roman" pitchFamily="18" charset="0"/>
              </a:rPr>
              <a:t>Fermentation			</a:t>
            </a:r>
            <a:r>
              <a:rPr lang="ar-SA" sz="4500" b="1">
                <a:solidFill>
                  <a:srgbClr val="FF0000"/>
                </a:solidFill>
                <a:cs typeface="Times New Roman" pitchFamily="18" charset="0"/>
              </a:rPr>
              <a:t>التخمر</a:t>
            </a:r>
            <a:endParaRPr lang="en-US" sz="45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792163"/>
            <a:ext cx="8763000" cy="4647426"/>
          </a:xfrm>
        </p:spPr>
        <p:txBody>
          <a:bodyPr/>
          <a:lstStyle/>
          <a:p>
            <a:pPr marL="91440" indent="0" algn="just">
              <a:spcBef>
                <a:spcPts val="1200"/>
              </a:spcBef>
              <a:spcAft>
                <a:spcPts val="2400"/>
              </a:spcAft>
            </a:pPr>
            <a:r>
              <a:rPr lang="en-US" sz="2600" b="1" dirty="0" smtClean="0"/>
              <a:t> </a:t>
            </a:r>
            <a:r>
              <a:rPr lang="en-US" sz="2600" b="1" dirty="0" smtClean="0">
                <a:ea typeface="Arial Unicode MS" pitchFamily="34" charset="-128"/>
                <a:cs typeface="Arial Unicode MS" pitchFamily="34" charset="-128"/>
              </a:rPr>
              <a:t>Fermentation </a:t>
            </a:r>
            <a:r>
              <a:rPr lang="en-US" sz="2600" dirty="0" smtClean="0">
                <a:ea typeface="Arial Unicode MS" pitchFamily="34" charset="-128"/>
                <a:cs typeface="Arial Unicode MS" pitchFamily="34" charset="-128"/>
              </a:rPr>
              <a:t>is an </a:t>
            </a:r>
            <a:r>
              <a:rPr lang="en-US" sz="2600" b="1" dirty="0" smtClean="0">
                <a:ea typeface="Arial Unicode MS" pitchFamily="34" charset="-128"/>
                <a:cs typeface="Arial Unicode MS" pitchFamily="34" charset="-128"/>
              </a:rPr>
              <a:t>anaerobic </a:t>
            </a:r>
            <a:r>
              <a:rPr lang="en-US" sz="2600" dirty="0" smtClean="0">
                <a:ea typeface="Arial Unicode MS" pitchFamily="34" charset="-128"/>
                <a:cs typeface="Arial Unicode MS" pitchFamily="34" charset="-128"/>
              </a:rPr>
              <a:t>(without oxygen) energy-generating process </a:t>
            </a:r>
          </a:p>
          <a:p>
            <a:pPr marL="91440" indent="0" algn="r" rtl="1">
              <a:spcBef>
                <a:spcPts val="1200"/>
              </a:spcBef>
              <a:spcAft>
                <a:spcPts val="2400"/>
              </a:spcAft>
            </a:pPr>
            <a:r>
              <a:rPr lang="ar-SA" sz="2600" dirty="0" smtClean="0">
                <a:solidFill>
                  <a:srgbClr val="FF0000"/>
                </a:solidFill>
                <a:ea typeface="Arial Unicode MS" pitchFamily="34" charset="-128"/>
                <a:cs typeface="Arial Unicode MS" pitchFamily="34" charset="-128"/>
              </a:rPr>
              <a:t>التخمر هو عملية توليد الطاقة لا </a:t>
            </a:r>
            <a:r>
              <a:rPr lang="ar-SA" sz="2600" dirty="0" err="1" smtClean="0">
                <a:solidFill>
                  <a:srgbClr val="FF0000"/>
                </a:solidFill>
                <a:ea typeface="Arial Unicode MS" pitchFamily="34" charset="-128"/>
                <a:cs typeface="Arial Unicode MS" pitchFamily="34" charset="-128"/>
              </a:rPr>
              <a:t>هوائيا </a:t>
            </a:r>
            <a:r>
              <a:rPr lang="ar-SA" sz="2600" dirty="0" smtClean="0">
                <a:solidFill>
                  <a:srgbClr val="FF0000"/>
                </a:solidFill>
                <a:ea typeface="Arial Unicode MS" pitchFamily="34" charset="-128"/>
                <a:cs typeface="Arial Unicode MS" pitchFamily="34" charset="-128"/>
              </a:rPr>
              <a:t>(دون الحاجة لأوكسجين</a:t>
            </a:r>
            <a:r>
              <a:rPr lang="ar-SA" sz="2600" dirty="0" err="1" smtClean="0">
                <a:solidFill>
                  <a:srgbClr val="FF0000"/>
                </a:solidFill>
                <a:ea typeface="Arial Unicode MS" pitchFamily="34" charset="-128"/>
                <a:cs typeface="Arial Unicode MS" pitchFamily="34" charset="-128"/>
              </a:rPr>
              <a:t>)</a:t>
            </a:r>
            <a:endParaRPr lang="en-US" sz="2600" dirty="0" smtClean="0">
              <a:solidFill>
                <a:srgbClr val="FF0000"/>
              </a:solidFill>
              <a:ea typeface="Arial Unicode MS" pitchFamily="34" charset="-128"/>
              <a:cs typeface="Arial Unicode MS" pitchFamily="34" charset="-128"/>
            </a:endParaRPr>
          </a:p>
          <a:p>
            <a:pPr marL="91440" lvl="1" indent="0" algn="just" eaLnBrk="1" hangingPunct="1">
              <a:spcBef>
                <a:spcPts val="1200"/>
              </a:spcBef>
              <a:spcAft>
                <a:spcPts val="2400"/>
              </a:spcAft>
              <a:buFontTx/>
              <a:buChar char="•"/>
            </a:pPr>
            <a:r>
              <a:rPr lang="en-US" sz="2600" dirty="0" smtClean="0"/>
              <a:t> </a:t>
            </a:r>
            <a:r>
              <a:rPr lang="ar-EG" sz="2600" dirty="0" smtClean="0"/>
              <a:t>  </a:t>
            </a:r>
            <a:r>
              <a:rPr lang="en-US" sz="2600" dirty="0" smtClean="0"/>
              <a:t>Under anaerobic conditions, many kinds of cells can </a:t>
            </a:r>
            <a:r>
              <a:rPr lang="en-US" sz="2600" b="1" u="sng" dirty="0" smtClean="0"/>
              <a:t>use </a:t>
            </a:r>
            <a:r>
              <a:rPr lang="en-US" sz="2600" b="1" u="sng" dirty="0" err="1" smtClean="0"/>
              <a:t>glycolysis</a:t>
            </a:r>
            <a:r>
              <a:rPr lang="en-US" sz="2600" b="1" u="sng" dirty="0" smtClean="0"/>
              <a:t> alone </a:t>
            </a:r>
            <a:r>
              <a:rPr lang="en-US" sz="2600" dirty="0" smtClean="0"/>
              <a:t>to produce small amounts of ATP</a:t>
            </a:r>
            <a:endParaRPr lang="ar-EG" sz="2600" dirty="0" smtClean="0"/>
          </a:p>
          <a:p>
            <a:pPr marL="91440" lvl="1" indent="0" algn="r" rtl="1" eaLnBrk="1" hangingPunct="1">
              <a:spcBef>
                <a:spcPts val="1200"/>
              </a:spcBef>
              <a:spcAft>
                <a:spcPts val="2400"/>
              </a:spcAft>
              <a:buFontTx/>
              <a:buChar char="•"/>
            </a:pPr>
            <a:r>
              <a:rPr lang="ar-EG" sz="2600" dirty="0" smtClean="0"/>
              <a:t> </a:t>
            </a:r>
            <a:r>
              <a:rPr lang="ar-SA" sz="2600" dirty="0" smtClean="0">
                <a:solidFill>
                  <a:srgbClr val="FF0000"/>
                </a:solidFill>
                <a:ea typeface="Arial Unicode MS" pitchFamily="34" charset="-128"/>
                <a:cs typeface="Arial Unicode MS" pitchFamily="34" charset="-128"/>
              </a:rPr>
              <a:t>تكمن الفكرة في </a:t>
            </a:r>
            <a:r>
              <a:rPr lang="ar-EG" sz="2600" dirty="0" smtClean="0">
                <a:solidFill>
                  <a:srgbClr val="FF0000"/>
                </a:solidFill>
                <a:ea typeface="Arial Unicode MS" pitchFamily="34" charset="-128"/>
                <a:cs typeface="Arial Unicode MS" pitchFamily="34" charset="-128"/>
              </a:rPr>
              <a:t>استخدام مرحلة تحليل الجلوكوز</a:t>
            </a:r>
            <a:r>
              <a:rPr lang="ar-SA" sz="2600" dirty="0" smtClean="0">
                <a:solidFill>
                  <a:srgbClr val="FF0000"/>
                </a:solidFill>
                <a:ea typeface="Arial Unicode MS" pitchFamily="34" charset="-128"/>
                <a:cs typeface="Arial Unicode MS" pitchFamily="34" charset="-128"/>
              </a:rPr>
              <a:t> </a:t>
            </a:r>
            <a:r>
              <a:rPr lang="ar-EG" sz="2600" dirty="0" err="1" smtClean="0">
                <a:solidFill>
                  <a:srgbClr val="FF0000"/>
                </a:solidFill>
                <a:ea typeface="Arial Unicode MS" pitchFamily="34" charset="-128"/>
                <a:cs typeface="Arial Unicode MS" pitchFamily="34" charset="-128"/>
              </a:rPr>
              <a:t>فقط (</a:t>
            </a:r>
            <a:r>
              <a:rPr lang="ar-SA" sz="2600" dirty="0" smtClean="0">
                <a:solidFill>
                  <a:srgbClr val="FF0000"/>
                </a:solidFill>
                <a:ea typeface="Arial Unicode MS" pitchFamily="34" charset="-128"/>
                <a:cs typeface="Arial Unicode MS" pitchFamily="34" charset="-128"/>
              </a:rPr>
              <a:t>دون تمرير اليكتروناته خلال سلسلة النقل الاليكتروني للأوكسجين</a:t>
            </a:r>
            <a:r>
              <a:rPr lang="ar-EG" sz="2600" dirty="0" smtClean="0">
                <a:solidFill>
                  <a:srgbClr val="FF0000"/>
                </a:solidFill>
                <a:ea typeface="Arial Unicode MS" pitchFamily="34" charset="-128"/>
                <a:cs typeface="Arial Unicode MS" pitchFamily="34" charset="-128"/>
              </a:rPr>
              <a:t>) </a:t>
            </a:r>
            <a:r>
              <a:rPr lang="ar-EG" sz="2600" dirty="0" err="1" smtClean="0">
                <a:solidFill>
                  <a:srgbClr val="FF0000"/>
                </a:solidFill>
                <a:ea typeface="Arial Unicode MS" pitchFamily="34" charset="-128"/>
                <a:cs typeface="Arial Unicode MS" pitchFamily="34" charset="-128"/>
              </a:rPr>
              <a:t>لانتاج</a:t>
            </a:r>
            <a:r>
              <a:rPr lang="ar-EG" sz="2600" dirty="0" smtClean="0">
                <a:solidFill>
                  <a:srgbClr val="FF0000"/>
                </a:solidFill>
                <a:ea typeface="Arial Unicode MS" pitchFamily="34" charset="-128"/>
                <a:cs typeface="Arial Unicode MS" pitchFamily="34" charset="-128"/>
              </a:rPr>
              <a:t> </a:t>
            </a:r>
            <a:r>
              <a:rPr lang="ar-EG" sz="2600" dirty="0" err="1" smtClean="0">
                <a:solidFill>
                  <a:srgbClr val="FF0000"/>
                </a:solidFill>
                <a:ea typeface="Arial Unicode MS" pitchFamily="34" charset="-128"/>
                <a:cs typeface="Arial Unicode MS" pitchFamily="34" charset="-128"/>
              </a:rPr>
              <a:t>جزيئيات</a:t>
            </a:r>
            <a:r>
              <a:rPr lang="ar-EG" sz="2600" dirty="0" smtClean="0">
                <a:solidFill>
                  <a:srgbClr val="FF0000"/>
                </a:solidFill>
                <a:ea typeface="Arial Unicode MS" pitchFamily="34" charset="-128"/>
                <a:cs typeface="Arial Unicode MS" pitchFamily="34" charset="-128"/>
              </a:rPr>
              <a:t> الطاقة اللازمة</a:t>
            </a:r>
            <a:endParaRPr lang="en-US" sz="2600" dirty="0" smtClean="0"/>
          </a:p>
        </p:txBody>
      </p:sp>
      <p:sp>
        <p:nvSpPr>
          <p:cNvPr id="2355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ox(in)">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box(in)">
                                      <p:cBhvr>
                                        <p:cTn id="12" dur="5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04800" y="76200"/>
            <a:ext cx="8610600" cy="5757863"/>
          </a:xfrm>
        </p:spPr>
        <p:txBody>
          <a:bodyPr/>
          <a:lstStyle/>
          <a:p>
            <a:pPr lvl="1" indent="-334963" eaLnBrk="1" hangingPunct="1">
              <a:spcBef>
                <a:spcPct val="25000"/>
              </a:spcBef>
            </a:pPr>
            <a:r>
              <a:rPr lang="en-US" dirty="0" smtClean="0"/>
              <a:t>In </a:t>
            </a:r>
            <a:r>
              <a:rPr lang="en-US" b="1" u="sng" dirty="0" smtClean="0"/>
              <a:t>alcohol fermentation</a:t>
            </a:r>
            <a:r>
              <a:rPr lang="en-US" dirty="0" smtClean="0"/>
              <a:t>: </a:t>
            </a:r>
            <a:r>
              <a:rPr lang="en-US" b="1" dirty="0" err="1" smtClean="0"/>
              <a:t>Pyruvate</a:t>
            </a:r>
            <a:r>
              <a:rPr lang="en-US" dirty="0" smtClean="0"/>
              <a:t> converts to </a:t>
            </a:r>
            <a:r>
              <a:rPr lang="en-US" b="1" dirty="0" smtClean="0"/>
              <a:t>CO</a:t>
            </a:r>
            <a:r>
              <a:rPr lang="en-US" b="1" baseline="-25000" dirty="0" smtClean="0"/>
              <a:t>2</a:t>
            </a:r>
            <a:r>
              <a:rPr lang="en-US" dirty="0" smtClean="0"/>
              <a:t> and </a:t>
            </a:r>
            <a:r>
              <a:rPr lang="en-US" b="1" dirty="0" smtClean="0"/>
              <a:t>ethanol</a:t>
            </a:r>
            <a:r>
              <a:rPr lang="ar-EG" dirty="0" smtClean="0"/>
              <a:t>		</a:t>
            </a:r>
            <a:r>
              <a:rPr lang="ar-SA" dirty="0" smtClean="0">
                <a:solidFill>
                  <a:schemeClr val="hlink"/>
                </a:solidFill>
              </a:rPr>
              <a:t> </a:t>
            </a:r>
            <a:r>
              <a:rPr lang="ar-SA" dirty="0" smtClean="0">
                <a:solidFill>
                  <a:srgbClr val="FF0000"/>
                </a:solidFill>
              </a:rPr>
              <a:t>تخمر ال</a:t>
            </a:r>
            <a:r>
              <a:rPr lang="ar-EG" dirty="0" smtClean="0">
                <a:solidFill>
                  <a:srgbClr val="FF0000"/>
                </a:solidFill>
              </a:rPr>
              <a:t>كحول</a:t>
            </a:r>
            <a:endParaRPr lang="en-US" dirty="0" smtClean="0">
              <a:solidFill>
                <a:srgbClr val="FF0000"/>
              </a:solidFill>
            </a:endParaRPr>
          </a:p>
          <a:p>
            <a:pPr lvl="1" indent="-334963" eaLnBrk="1" hangingPunct="1">
              <a:spcBef>
                <a:spcPct val="25000"/>
              </a:spcBef>
            </a:pPr>
            <a:endParaRPr lang="en-US" dirty="0" smtClean="0"/>
          </a:p>
          <a:p>
            <a:pPr lvl="1" indent="-334963" eaLnBrk="1" hangingPunct="1">
              <a:spcBef>
                <a:spcPct val="25000"/>
              </a:spcBef>
            </a:pPr>
            <a:endParaRPr lang="en-US" dirty="0" smtClean="0"/>
          </a:p>
          <a:p>
            <a:pPr lvl="1" indent="-334963" eaLnBrk="1" hangingPunct="1">
              <a:spcBef>
                <a:spcPct val="25000"/>
              </a:spcBef>
            </a:pPr>
            <a:endParaRPr lang="en-US" dirty="0" smtClean="0"/>
          </a:p>
          <a:p>
            <a:pPr lvl="1" indent="-334963" eaLnBrk="1" hangingPunct="1">
              <a:spcBef>
                <a:spcPct val="25000"/>
              </a:spcBef>
              <a:buFont typeface="Times New Roman" pitchFamily="18" charset="0"/>
              <a:buNone/>
            </a:pPr>
            <a:endParaRPr lang="ar-EG" dirty="0" smtClean="0"/>
          </a:p>
          <a:p>
            <a:pPr lvl="1" indent="-334963" eaLnBrk="1" hangingPunct="1">
              <a:spcBef>
                <a:spcPct val="25000"/>
              </a:spcBef>
            </a:pPr>
            <a:r>
              <a:rPr lang="en-US" dirty="0" smtClean="0"/>
              <a:t>In </a:t>
            </a:r>
            <a:r>
              <a:rPr lang="en-US" b="1" u="sng" dirty="0" smtClean="0"/>
              <a:t>lactic acid fermentation</a:t>
            </a:r>
            <a:r>
              <a:rPr lang="en-US" dirty="0" smtClean="0"/>
              <a:t>: </a:t>
            </a:r>
            <a:r>
              <a:rPr lang="en-US" b="1" dirty="0" err="1" smtClean="0"/>
              <a:t>pyruvate</a:t>
            </a:r>
            <a:r>
              <a:rPr lang="en-US" dirty="0" smtClean="0"/>
              <a:t> converts to </a:t>
            </a:r>
            <a:r>
              <a:rPr lang="en-US" b="1" dirty="0" smtClean="0"/>
              <a:t>lactate</a:t>
            </a:r>
            <a:r>
              <a:rPr lang="ar-EG" dirty="0" smtClean="0"/>
              <a:t>		</a:t>
            </a:r>
            <a:r>
              <a:rPr lang="ar-SA" dirty="0" smtClean="0">
                <a:solidFill>
                  <a:srgbClr val="FF0000"/>
                </a:solidFill>
              </a:rPr>
              <a:t>تخمر الحامض اللبني</a:t>
            </a:r>
            <a:r>
              <a:rPr lang="ar-SA" sz="1800" dirty="0" smtClean="0">
                <a:solidFill>
                  <a:srgbClr val="FF0000"/>
                </a:solidFill>
              </a:rPr>
              <a:t> </a:t>
            </a:r>
          </a:p>
          <a:p>
            <a:pPr lvl="1" indent="-334963" eaLnBrk="1" hangingPunct="1">
              <a:spcBef>
                <a:spcPct val="25000"/>
              </a:spcBef>
            </a:pPr>
            <a:endParaRPr lang="en-US" dirty="0" smtClean="0"/>
          </a:p>
          <a:p>
            <a:pPr lvl="1" indent="-334963" eaLnBrk="1" hangingPunct="1">
              <a:spcBef>
                <a:spcPct val="25000"/>
              </a:spcBef>
              <a:buFont typeface="Times New Roman" pitchFamily="18" charset="0"/>
              <a:buNone/>
            </a:pPr>
            <a:endParaRPr lang="en-US" dirty="0" smtClean="0"/>
          </a:p>
        </p:txBody>
      </p:sp>
      <p:sp>
        <p:nvSpPr>
          <p:cNvPr id="245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grpSp>
        <p:nvGrpSpPr>
          <p:cNvPr id="24580" name="Group 24"/>
          <p:cNvGrpSpPr>
            <a:grpSpLocks/>
          </p:cNvGrpSpPr>
          <p:nvPr/>
        </p:nvGrpSpPr>
        <p:grpSpPr bwMode="auto">
          <a:xfrm>
            <a:off x="1066800" y="4651375"/>
            <a:ext cx="7924800" cy="1901825"/>
            <a:chOff x="392" y="1711"/>
            <a:chExt cx="4976" cy="1746"/>
          </a:xfrm>
        </p:grpSpPr>
        <p:pic>
          <p:nvPicPr>
            <p:cNvPr id="24610" name="Picture 6" descr="06_13aLacticAcidFerment_U.jpg                                  0009DD32&#10;Abhinav WG                     BD48142A:"/>
            <p:cNvPicPr>
              <a:picLocks noChangeAspect="1" noChangeArrowheads="1"/>
            </p:cNvPicPr>
            <p:nvPr/>
          </p:nvPicPr>
          <p:blipFill>
            <a:blip r:embed="rId4" cstate="print"/>
            <a:srcRect/>
            <a:stretch>
              <a:fillRect/>
            </a:stretch>
          </p:blipFill>
          <p:spPr bwMode="auto">
            <a:xfrm>
              <a:off x="447" y="1711"/>
              <a:ext cx="4921" cy="1746"/>
            </a:xfrm>
            <a:prstGeom prst="rect">
              <a:avLst/>
            </a:prstGeom>
            <a:noFill/>
            <a:ln w="9525">
              <a:noFill/>
              <a:miter lim="800000"/>
              <a:headEnd/>
              <a:tailEnd/>
            </a:ln>
          </p:spPr>
        </p:pic>
        <p:sp>
          <p:nvSpPr>
            <p:cNvPr id="24611" name="Text Box 7"/>
            <p:cNvSpPr txBox="1">
              <a:spLocks noChangeArrowheads="1"/>
            </p:cNvSpPr>
            <p:nvPr/>
          </p:nvSpPr>
          <p:spPr bwMode="auto">
            <a:xfrm>
              <a:off x="4598" y="3095"/>
              <a:ext cx="575" cy="192"/>
            </a:xfrm>
            <a:prstGeom prst="rect">
              <a:avLst/>
            </a:prstGeom>
            <a:noFill/>
            <a:ln w="9525">
              <a:noFill/>
              <a:miter lim="800000"/>
              <a:headEnd/>
              <a:tailEnd/>
            </a:ln>
          </p:spPr>
          <p:txBody>
            <a:bodyPr wrap="none">
              <a:spAutoFit/>
            </a:bodyPr>
            <a:lstStyle/>
            <a:p>
              <a:r>
                <a:rPr lang="en-US" sz="1400"/>
                <a:t>2 Lactate</a:t>
              </a:r>
            </a:p>
          </p:txBody>
        </p:sp>
        <p:sp>
          <p:nvSpPr>
            <p:cNvPr id="24612" name="Text Box 8"/>
            <p:cNvSpPr txBox="1">
              <a:spLocks noChangeArrowheads="1"/>
            </p:cNvSpPr>
            <p:nvPr/>
          </p:nvSpPr>
          <p:spPr bwMode="auto">
            <a:xfrm>
              <a:off x="1121" y="1951"/>
              <a:ext cx="396" cy="192"/>
            </a:xfrm>
            <a:prstGeom prst="rect">
              <a:avLst/>
            </a:prstGeom>
            <a:noFill/>
            <a:ln w="9525">
              <a:noFill/>
              <a:miter lim="800000"/>
              <a:headEnd/>
              <a:tailEnd/>
            </a:ln>
          </p:spPr>
          <p:txBody>
            <a:bodyPr wrap="none">
              <a:spAutoFit/>
            </a:bodyPr>
            <a:lstStyle/>
            <a:p>
              <a:r>
                <a:rPr lang="en-US" sz="1400"/>
                <a:t>NAD</a:t>
              </a:r>
              <a:r>
                <a:rPr lang="en-US" sz="1400" baseline="45000">
                  <a:latin typeface="Symbol" pitchFamily="18" charset="2"/>
                </a:rPr>
                <a:t>+</a:t>
              </a:r>
              <a:endParaRPr lang="en-US" sz="1400"/>
            </a:p>
          </p:txBody>
        </p:sp>
        <p:sp>
          <p:nvSpPr>
            <p:cNvPr id="24613" name="Text Box 9"/>
            <p:cNvSpPr txBox="1">
              <a:spLocks noChangeArrowheads="1"/>
            </p:cNvSpPr>
            <p:nvPr/>
          </p:nvSpPr>
          <p:spPr bwMode="auto">
            <a:xfrm>
              <a:off x="1883" y="1951"/>
              <a:ext cx="434" cy="192"/>
            </a:xfrm>
            <a:prstGeom prst="rect">
              <a:avLst/>
            </a:prstGeom>
            <a:noFill/>
            <a:ln w="9525">
              <a:noFill/>
              <a:miter lim="800000"/>
              <a:headEnd/>
              <a:tailEnd/>
            </a:ln>
          </p:spPr>
          <p:txBody>
            <a:bodyPr wrap="none">
              <a:spAutoFit/>
            </a:bodyPr>
            <a:lstStyle/>
            <a:p>
              <a:r>
                <a:rPr lang="en-US" sz="1400"/>
                <a:t>NADH</a:t>
              </a:r>
            </a:p>
          </p:txBody>
        </p:sp>
        <p:sp>
          <p:nvSpPr>
            <p:cNvPr id="24614" name="Text Box 10"/>
            <p:cNvSpPr txBox="1">
              <a:spLocks noChangeArrowheads="1"/>
            </p:cNvSpPr>
            <p:nvPr/>
          </p:nvSpPr>
          <p:spPr bwMode="auto">
            <a:xfrm>
              <a:off x="3323" y="1943"/>
              <a:ext cx="434" cy="192"/>
            </a:xfrm>
            <a:prstGeom prst="rect">
              <a:avLst/>
            </a:prstGeom>
            <a:noFill/>
            <a:ln w="9525">
              <a:noFill/>
              <a:miter lim="800000"/>
              <a:headEnd/>
              <a:tailEnd/>
            </a:ln>
          </p:spPr>
          <p:txBody>
            <a:bodyPr wrap="none">
              <a:spAutoFit/>
            </a:bodyPr>
            <a:lstStyle/>
            <a:p>
              <a:r>
                <a:rPr lang="en-US" sz="1400"/>
                <a:t>NADH</a:t>
              </a:r>
            </a:p>
          </p:txBody>
        </p:sp>
        <p:sp>
          <p:nvSpPr>
            <p:cNvPr id="24615" name="Text Box 11"/>
            <p:cNvSpPr txBox="1">
              <a:spLocks noChangeArrowheads="1"/>
            </p:cNvSpPr>
            <p:nvPr/>
          </p:nvSpPr>
          <p:spPr bwMode="auto">
            <a:xfrm>
              <a:off x="4121" y="1951"/>
              <a:ext cx="396" cy="192"/>
            </a:xfrm>
            <a:prstGeom prst="rect">
              <a:avLst/>
            </a:prstGeom>
            <a:noFill/>
            <a:ln w="9525">
              <a:noFill/>
              <a:miter lim="800000"/>
              <a:headEnd/>
              <a:tailEnd/>
            </a:ln>
          </p:spPr>
          <p:txBody>
            <a:bodyPr wrap="none">
              <a:spAutoFit/>
            </a:bodyPr>
            <a:lstStyle/>
            <a:p>
              <a:r>
                <a:rPr lang="en-US" sz="1400"/>
                <a:t>NAD</a:t>
              </a:r>
              <a:r>
                <a:rPr lang="en-US" sz="1400" baseline="45000">
                  <a:latin typeface="Symbol" pitchFamily="18" charset="2"/>
                </a:rPr>
                <a:t>+</a:t>
              </a:r>
              <a:endParaRPr lang="en-US" sz="1400"/>
            </a:p>
          </p:txBody>
        </p:sp>
        <p:sp>
          <p:nvSpPr>
            <p:cNvPr id="24616" name="Text Box 12"/>
            <p:cNvSpPr txBox="1">
              <a:spLocks noChangeArrowheads="1"/>
            </p:cNvSpPr>
            <p:nvPr/>
          </p:nvSpPr>
          <p:spPr bwMode="auto">
            <a:xfrm>
              <a:off x="1707" y="1943"/>
              <a:ext cx="178" cy="192"/>
            </a:xfrm>
            <a:prstGeom prst="rect">
              <a:avLst/>
            </a:prstGeom>
            <a:noFill/>
            <a:ln w="9525">
              <a:noFill/>
              <a:miter lim="800000"/>
              <a:headEnd/>
              <a:tailEnd/>
            </a:ln>
          </p:spPr>
          <p:txBody>
            <a:bodyPr wrap="none">
              <a:spAutoFit/>
            </a:bodyPr>
            <a:lstStyle/>
            <a:p>
              <a:r>
                <a:rPr lang="en-US" sz="1400"/>
                <a:t>2</a:t>
              </a:r>
            </a:p>
          </p:txBody>
        </p:sp>
        <p:sp>
          <p:nvSpPr>
            <p:cNvPr id="24617" name="Text Box 13"/>
            <p:cNvSpPr txBox="1">
              <a:spLocks noChangeArrowheads="1"/>
            </p:cNvSpPr>
            <p:nvPr/>
          </p:nvSpPr>
          <p:spPr bwMode="auto">
            <a:xfrm>
              <a:off x="3107" y="1943"/>
              <a:ext cx="178" cy="192"/>
            </a:xfrm>
            <a:prstGeom prst="rect">
              <a:avLst/>
            </a:prstGeom>
            <a:noFill/>
            <a:ln w="9525">
              <a:noFill/>
              <a:miter lim="800000"/>
              <a:headEnd/>
              <a:tailEnd/>
            </a:ln>
          </p:spPr>
          <p:txBody>
            <a:bodyPr wrap="none">
              <a:spAutoFit/>
            </a:bodyPr>
            <a:lstStyle/>
            <a:p>
              <a:r>
                <a:rPr lang="en-US" sz="1400"/>
                <a:t>2</a:t>
              </a:r>
            </a:p>
          </p:txBody>
        </p:sp>
        <p:sp>
          <p:nvSpPr>
            <p:cNvPr id="24618" name="Text Box 14"/>
            <p:cNvSpPr txBox="1">
              <a:spLocks noChangeArrowheads="1"/>
            </p:cNvSpPr>
            <p:nvPr/>
          </p:nvSpPr>
          <p:spPr bwMode="auto">
            <a:xfrm>
              <a:off x="3843" y="1943"/>
              <a:ext cx="178" cy="192"/>
            </a:xfrm>
            <a:prstGeom prst="rect">
              <a:avLst/>
            </a:prstGeom>
            <a:noFill/>
            <a:ln w="9525">
              <a:noFill/>
              <a:miter lim="800000"/>
              <a:headEnd/>
              <a:tailEnd/>
            </a:ln>
          </p:spPr>
          <p:txBody>
            <a:bodyPr wrap="none">
              <a:spAutoFit/>
            </a:bodyPr>
            <a:lstStyle/>
            <a:p>
              <a:r>
                <a:rPr lang="en-US" sz="1400"/>
                <a:t>2</a:t>
              </a:r>
            </a:p>
          </p:txBody>
        </p:sp>
        <p:sp>
          <p:nvSpPr>
            <p:cNvPr id="24619" name="Text Box 15"/>
            <p:cNvSpPr txBox="1">
              <a:spLocks noChangeArrowheads="1"/>
            </p:cNvSpPr>
            <p:nvPr/>
          </p:nvSpPr>
          <p:spPr bwMode="auto">
            <a:xfrm>
              <a:off x="901" y="1951"/>
              <a:ext cx="178" cy="192"/>
            </a:xfrm>
            <a:prstGeom prst="rect">
              <a:avLst/>
            </a:prstGeom>
            <a:noFill/>
            <a:ln w="9525">
              <a:noFill/>
              <a:miter lim="800000"/>
              <a:headEnd/>
              <a:tailEnd/>
            </a:ln>
          </p:spPr>
          <p:txBody>
            <a:bodyPr wrap="none">
              <a:spAutoFit/>
            </a:bodyPr>
            <a:lstStyle/>
            <a:p>
              <a:r>
                <a:rPr lang="en-US" sz="1400"/>
                <a:t>2</a:t>
              </a:r>
            </a:p>
          </p:txBody>
        </p:sp>
        <p:sp>
          <p:nvSpPr>
            <p:cNvPr id="24620" name="Text Box 16"/>
            <p:cNvSpPr txBox="1">
              <a:spLocks noChangeArrowheads="1"/>
            </p:cNvSpPr>
            <p:nvPr/>
          </p:nvSpPr>
          <p:spPr bwMode="auto">
            <a:xfrm>
              <a:off x="1853" y="2983"/>
              <a:ext cx="178" cy="192"/>
            </a:xfrm>
            <a:prstGeom prst="rect">
              <a:avLst/>
            </a:prstGeom>
            <a:noFill/>
            <a:ln w="9525">
              <a:noFill/>
              <a:miter lim="800000"/>
              <a:headEnd/>
              <a:tailEnd/>
            </a:ln>
          </p:spPr>
          <p:txBody>
            <a:bodyPr wrap="none">
              <a:spAutoFit/>
            </a:bodyPr>
            <a:lstStyle/>
            <a:p>
              <a:r>
                <a:rPr lang="en-US" sz="1400"/>
                <a:t>2</a:t>
              </a:r>
            </a:p>
          </p:txBody>
        </p:sp>
        <p:sp>
          <p:nvSpPr>
            <p:cNvPr id="24621" name="Text Box 17"/>
            <p:cNvSpPr txBox="1">
              <a:spLocks noChangeArrowheads="1"/>
            </p:cNvSpPr>
            <p:nvPr/>
          </p:nvSpPr>
          <p:spPr bwMode="auto">
            <a:xfrm>
              <a:off x="2111" y="2975"/>
              <a:ext cx="334" cy="192"/>
            </a:xfrm>
            <a:prstGeom prst="rect">
              <a:avLst/>
            </a:prstGeom>
            <a:noFill/>
            <a:ln w="9525">
              <a:noFill/>
              <a:miter lim="800000"/>
              <a:headEnd/>
              <a:tailEnd/>
            </a:ln>
          </p:spPr>
          <p:txBody>
            <a:bodyPr wrap="none">
              <a:spAutoFit/>
            </a:bodyPr>
            <a:lstStyle/>
            <a:p>
              <a:r>
                <a:rPr lang="en-US" sz="1400"/>
                <a:t>ATP</a:t>
              </a:r>
            </a:p>
          </p:txBody>
        </p:sp>
        <p:sp>
          <p:nvSpPr>
            <p:cNvPr id="24622" name="Text Box 18"/>
            <p:cNvSpPr txBox="1">
              <a:spLocks noChangeArrowheads="1"/>
            </p:cNvSpPr>
            <p:nvPr/>
          </p:nvSpPr>
          <p:spPr bwMode="auto">
            <a:xfrm>
              <a:off x="950" y="2975"/>
              <a:ext cx="631" cy="192"/>
            </a:xfrm>
            <a:prstGeom prst="rect">
              <a:avLst/>
            </a:prstGeom>
            <a:noFill/>
            <a:ln w="9525">
              <a:noFill/>
              <a:miter lim="800000"/>
              <a:headEnd/>
              <a:tailEnd/>
            </a:ln>
          </p:spPr>
          <p:txBody>
            <a:bodyPr wrap="none">
              <a:spAutoFit/>
            </a:bodyPr>
            <a:lstStyle/>
            <a:p>
              <a:r>
                <a:rPr lang="en-US" sz="1400"/>
                <a:t>2 ADP </a:t>
              </a:r>
              <a:r>
                <a:rPr lang="en-US" sz="1400">
                  <a:latin typeface="Symbol" pitchFamily="18" charset="2"/>
                </a:rPr>
                <a:t>+</a:t>
              </a:r>
              <a:r>
                <a:rPr lang="en-US" sz="1400"/>
                <a:t> 2</a:t>
              </a:r>
            </a:p>
          </p:txBody>
        </p:sp>
        <p:sp>
          <p:nvSpPr>
            <p:cNvPr id="24623" name="Text Box 19"/>
            <p:cNvSpPr txBox="1">
              <a:spLocks noChangeArrowheads="1"/>
            </p:cNvSpPr>
            <p:nvPr/>
          </p:nvSpPr>
          <p:spPr bwMode="auto">
            <a:xfrm>
              <a:off x="2547" y="3088"/>
              <a:ext cx="650" cy="192"/>
            </a:xfrm>
            <a:prstGeom prst="rect">
              <a:avLst/>
            </a:prstGeom>
            <a:noFill/>
            <a:ln w="9525">
              <a:noFill/>
              <a:miter lim="800000"/>
              <a:headEnd/>
              <a:tailEnd/>
            </a:ln>
          </p:spPr>
          <p:txBody>
            <a:bodyPr wrap="none">
              <a:spAutoFit/>
            </a:bodyPr>
            <a:lstStyle/>
            <a:p>
              <a:r>
                <a:rPr lang="en-US" sz="1400"/>
                <a:t>2 Pyruvate</a:t>
              </a:r>
            </a:p>
          </p:txBody>
        </p:sp>
        <p:sp>
          <p:nvSpPr>
            <p:cNvPr id="24624" name="Text Box 20"/>
            <p:cNvSpPr txBox="1">
              <a:spLocks noChangeArrowheads="1"/>
            </p:cNvSpPr>
            <p:nvPr/>
          </p:nvSpPr>
          <p:spPr bwMode="auto">
            <a:xfrm>
              <a:off x="1291" y="2511"/>
              <a:ext cx="826" cy="192"/>
            </a:xfrm>
            <a:prstGeom prst="rect">
              <a:avLst/>
            </a:prstGeom>
            <a:noFill/>
            <a:ln w="9525">
              <a:noFill/>
              <a:miter lim="800000"/>
              <a:headEnd/>
              <a:tailEnd/>
            </a:ln>
          </p:spPr>
          <p:txBody>
            <a:bodyPr wrap="none">
              <a:spAutoFit/>
            </a:bodyPr>
            <a:lstStyle/>
            <a:p>
              <a:r>
                <a:rPr lang="en-US" sz="1400"/>
                <a:t>GLYCOLYSIS</a:t>
              </a:r>
            </a:p>
          </p:txBody>
        </p:sp>
        <p:sp>
          <p:nvSpPr>
            <p:cNvPr id="24625" name="Text Box 21"/>
            <p:cNvSpPr txBox="1">
              <a:spLocks noChangeArrowheads="1"/>
            </p:cNvSpPr>
            <p:nvPr/>
          </p:nvSpPr>
          <p:spPr bwMode="auto">
            <a:xfrm>
              <a:off x="1592" y="2967"/>
              <a:ext cx="191" cy="192"/>
            </a:xfrm>
            <a:prstGeom prst="rect">
              <a:avLst/>
            </a:prstGeom>
            <a:noFill/>
            <a:ln w="9525">
              <a:noFill/>
              <a:miter lim="800000"/>
              <a:headEnd/>
              <a:tailEnd/>
            </a:ln>
          </p:spPr>
          <p:txBody>
            <a:bodyPr wrap="none">
              <a:spAutoFit/>
            </a:bodyPr>
            <a:lstStyle/>
            <a:p>
              <a:r>
                <a:rPr lang="en-US" sz="1400"/>
                <a:t>P</a:t>
              </a:r>
            </a:p>
          </p:txBody>
        </p:sp>
        <p:sp>
          <p:nvSpPr>
            <p:cNvPr id="24626" name="Text Box 22"/>
            <p:cNvSpPr txBox="1">
              <a:spLocks noChangeArrowheads="1"/>
            </p:cNvSpPr>
            <p:nvPr/>
          </p:nvSpPr>
          <p:spPr bwMode="auto">
            <a:xfrm>
              <a:off x="392" y="3208"/>
              <a:ext cx="526" cy="192"/>
            </a:xfrm>
            <a:prstGeom prst="rect">
              <a:avLst/>
            </a:prstGeom>
            <a:noFill/>
            <a:ln w="9525">
              <a:noFill/>
              <a:miter lim="800000"/>
              <a:headEnd/>
              <a:tailEnd/>
            </a:ln>
          </p:spPr>
          <p:txBody>
            <a:bodyPr wrap="none">
              <a:spAutoFit/>
            </a:bodyPr>
            <a:lstStyle/>
            <a:p>
              <a:r>
                <a:rPr lang="en-US" sz="1400"/>
                <a:t>Glucose</a:t>
              </a:r>
            </a:p>
          </p:txBody>
        </p:sp>
      </p:grpSp>
      <p:grpSp>
        <p:nvGrpSpPr>
          <p:cNvPr id="24581" name="Group 30"/>
          <p:cNvGrpSpPr>
            <a:grpSpLocks/>
          </p:cNvGrpSpPr>
          <p:nvPr/>
        </p:nvGrpSpPr>
        <p:grpSpPr bwMode="auto">
          <a:xfrm>
            <a:off x="914400" y="1303338"/>
            <a:ext cx="7391400" cy="1820862"/>
            <a:chOff x="260" y="1442"/>
            <a:chExt cx="3293" cy="1195"/>
          </a:xfrm>
        </p:grpSpPr>
        <p:pic>
          <p:nvPicPr>
            <p:cNvPr id="24590" name="Picture 6" descr="06_13bAlcoholFermentation_U.jpg                                0009DD32&#10;Abhinav WG                     BD48142A:"/>
            <p:cNvPicPr>
              <a:picLocks noChangeAspect="1" noChangeArrowheads="1"/>
            </p:cNvPicPr>
            <p:nvPr/>
          </p:nvPicPr>
          <p:blipFill>
            <a:blip r:embed="rId5" cstate="print"/>
            <a:srcRect/>
            <a:stretch>
              <a:fillRect/>
            </a:stretch>
          </p:blipFill>
          <p:spPr bwMode="auto">
            <a:xfrm>
              <a:off x="347" y="1442"/>
              <a:ext cx="3206" cy="1195"/>
            </a:xfrm>
            <a:prstGeom prst="rect">
              <a:avLst/>
            </a:prstGeom>
            <a:noFill/>
            <a:ln w="9525">
              <a:noFill/>
              <a:miter lim="800000"/>
              <a:headEnd/>
              <a:tailEnd/>
            </a:ln>
          </p:spPr>
        </p:pic>
        <p:sp>
          <p:nvSpPr>
            <p:cNvPr id="24591" name="Text Box 7"/>
            <p:cNvSpPr txBox="1">
              <a:spLocks noChangeArrowheads="1"/>
            </p:cNvSpPr>
            <p:nvPr/>
          </p:nvSpPr>
          <p:spPr bwMode="auto">
            <a:xfrm>
              <a:off x="752" y="1596"/>
              <a:ext cx="319" cy="154"/>
            </a:xfrm>
            <a:prstGeom prst="rect">
              <a:avLst/>
            </a:prstGeom>
            <a:noFill/>
            <a:ln w="9525">
              <a:noFill/>
              <a:miter lim="800000"/>
              <a:headEnd/>
              <a:tailEnd/>
            </a:ln>
          </p:spPr>
          <p:txBody>
            <a:bodyPr wrap="none">
              <a:spAutoFit/>
            </a:bodyPr>
            <a:lstStyle/>
            <a:p>
              <a:r>
                <a:rPr lang="en-US" sz="1000"/>
                <a:t>NAD</a:t>
              </a:r>
              <a:r>
                <a:rPr lang="en-US" sz="1000" baseline="45000">
                  <a:latin typeface="Symbol" pitchFamily="18" charset="2"/>
                </a:rPr>
                <a:t>+</a:t>
              </a:r>
              <a:endParaRPr lang="en-US" sz="1000"/>
            </a:p>
          </p:txBody>
        </p:sp>
        <p:sp>
          <p:nvSpPr>
            <p:cNvPr id="24592" name="Text Box 8"/>
            <p:cNvSpPr txBox="1">
              <a:spLocks noChangeArrowheads="1"/>
            </p:cNvSpPr>
            <p:nvPr/>
          </p:nvSpPr>
          <p:spPr bwMode="auto">
            <a:xfrm>
              <a:off x="1259" y="1598"/>
              <a:ext cx="343" cy="154"/>
            </a:xfrm>
            <a:prstGeom prst="rect">
              <a:avLst/>
            </a:prstGeom>
            <a:noFill/>
            <a:ln w="9525">
              <a:noFill/>
              <a:miter lim="800000"/>
              <a:headEnd/>
              <a:tailEnd/>
            </a:ln>
          </p:spPr>
          <p:txBody>
            <a:bodyPr wrap="none">
              <a:spAutoFit/>
            </a:bodyPr>
            <a:lstStyle/>
            <a:p>
              <a:r>
                <a:rPr lang="en-US" sz="1000"/>
                <a:t>NADH</a:t>
              </a:r>
            </a:p>
          </p:txBody>
        </p:sp>
        <p:sp>
          <p:nvSpPr>
            <p:cNvPr id="24593" name="Text Box 9"/>
            <p:cNvSpPr txBox="1">
              <a:spLocks noChangeArrowheads="1"/>
            </p:cNvSpPr>
            <p:nvPr/>
          </p:nvSpPr>
          <p:spPr bwMode="auto">
            <a:xfrm>
              <a:off x="2191" y="1594"/>
              <a:ext cx="343" cy="154"/>
            </a:xfrm>
            <a:prstGeom prst="rect">
              <a:avLst/>
            </a:prstGeom>
            <a:noFill/>
            <a:ln w="9525">
              <a:noFill/>
              <a:miter lim="800000"/>
              <a:headEnd/>
              <a:tailEnd/>
            </a:ln>
          </p:spPr>
          <p:txBody>
            <a:bodyPr wrap="none">
              <a:spAutoFit/>
            </a:bodyPr>
            <a:lstStyle/>
            <a:p>
              <a:r>
                <a:rPr lang="en-US" sz="1000"/>
                <a:t>NADH</a:t>
              </a:r>
            </a:p>
          </p:txBody>
        </p:sp>
        <p:sp>
          <p:nvSpPr>
            <p:cNvPr id="24594" name="Text Box 10"/>
            <p:cNvSpPr txBox="1">
              <a:spLocks noChangeArrowheads="1"/>
            </p:cNvSpPr>
            <p:nvPr/>
          </p:nvSpPr>
          <p:spPr bwMode="auto">
            <a:xfrm>
              <a:off x="2712" y="1596"/>
              <a:ext cx="319" cy="154"/>
            </a:xfrm>
            <a:prstGeom prst="rect">
              <a:avLst/>
            </a:prstGeom>
            <a:noFill/>
            <a:ln w="9525">
              <a:noFill/>
              <a:miter lim="800000"/>
              <a:headEnd/>
              <a:tailEnd/>
            </a:ln>
          </p:spPr>
          <p:txBody>
            <a:bodyPr wrap="none">
              <a:spAutoFit/>
            </a:bodyPr>
            <a:lstStyle/>
            <a:p>
              <a:r>
                <a:rPr lang="en-US" sz="1000"/>
                <a:t>NAD</a:t>
              </a:r>
              <a:r>
                <a:rPr lang="en-US" sz="1000" baseline="45000">
                  <a:latin typeface="Symbol" pitchFamily="18" charset="2"/>
                </a:rPr>
                <a:t>+</a:t>
              </a:r>
              <a:endParaRPr lang="en-US" sz="1000"/>
            </a:p>
          </p:txBody>
        </p:sp>
        <p:sp>
          <p:nvSpPr>
            <p:cNvPr id="24595" name="Text Box 11"/>
            <p:cNvSpPr txBox="1">
              <a:spLocks noChangeArrowheads="1"/>
            </p:cNvSpPr>
            <p:nvPr/>
          </p:nvSpPr>
          <p:spPr bwMode="auto">
            <a:xfrm>
              <a:off x="630" y="1602"/>
              <a:ext cx="160" cy="154"/>
            </a:xfrm>
            <a:prstGeom prst="rect">
              <a:avLst/>
            </a:prstGeom>
            <a:noFill/>
            <a:ln w="9525">
              <a:noFill/>
              <a:miter lim="800000"/>
              <a:headEnd/>
              <a:tailEnd/>
            </a:ln>
          </p:spPr>
          <p:txBody>
            <a:bodyPr wrap="none">
              <a:spAutoFit/>
            </a:bodyPr>
            <a:lstStyle/>
            <a:p>
              <a:r>
                <a:rPr lang="en-US" sz="1000"/>
                <a:t>2</a:t>
              </a:r>
            </a:p>
          </p:txBody>
        </p:sp>
        <p:sp>
          <p:nvSpPr>
            <p:cNvPr id="24596" name="Text Box 12"/>
            <p:cNvSpPr txBox="1">
              <a:spLocks noChangeArrowheads="1"/>
            </p:cNvSpPr>
            <p:nvPr/>
          </p:nvSpPr>
          <p:spPr bwMode="auto">
            <a:xfrm>
              <a:off x="1146" y="1602"/>
              <a:ext cx="160" cy="154"/>
            </a:xfrm>
            <a:prstGeom prst="rect">
              <a:avLst/>
            </a:prstGeom>
            <a:noFill/>
            <a:ln w="9525">
              <a:noFill/>
              <a:miter lim="800000"/>
              <a:headEnd/>
              <a:tailEnd/>
            </a:ln>
          </p:spPr>
          <p:txBody>
            <a:bodyPr wrap="none">
              <a:spAutoFit/>
            </a:bodyPr>
            <a:lstStyle/>
            <a:p>
              <a:r>
                <a:rPr lang="en-US" sz="1000"/>
                <a:t>2</a:t>
              </a:r>
            </a:p>
          </p:txBody>
        </p:sp>
        <p:sp>
          <p:nvSpPr>
            <p:cNvPr id="24597" name="Text Box 13"/>
            <p:cNvSpPr txBox="1">
              <a:spLocks noChangeArrowheads="1"/>
            </p:cNvSpPr>
            <p:nvPr/>
          </p:nvSpPr>
          <p:spPr bwMode="auto">
            <a:xfrm>
              <a:off x="2072" y="1596"/>
              <a:ext cx="160" cy="154"/>
            </a:xfrm>
            <a:prstGeom prst="rect">
              <a:avLst/>
            </a:prstGeom>
            <a:noFill/>
            <a:ln w="9525">
              <a:noFill/>
              <a:miter lim="800000"/>
              <a:headEnd/>
              <a:tailEnd/>
            </a:ln>
          </p:spPr>
          <p:txBody>
            <a:bodyPr wrap="none">
              <a:spAutoFit/>
            </a:bodyPr>
            <a:lstStyle/>
            <a:p>
              <a:r>
                <a:rPr lang="en-US" sz="1000"/>
                <a:t>2</a:t>
              </a:r>
            </a:p>
          </p:txBody>
        </p:sp>
        <p:sp>
          <p:nvSpPr>
            <p:cNvPr id="24598" name="Text Box 14"/>
            <p:cNvSpPr txBox="1">
              <a:spLocks noChangeArrowheads="1"/>
            </p:cNvSpPr>
            <p:nvPr/>
          </p:nvSpPr>
          <p:spPr bwMode="auto">
            <a:xfrm>
              <a:off x="2572" y="1602"/>
              <a:ext cx="160" cy="154"/>
            </a:xfrm>
            <a:prstGeom prst="rect">
              <a:avLst/>
            </a:prstGeom>
            <a:noFill/>
            <a:ln w="9525">
              <a:noFill/>
              <a:miter lim="800000"/>
              <a:headEnd/>
              <a:tailEnd/>
            </a:ln>
          </p:spPr>
          <p:txBody>
            <a:bodyPr wrap="none">
              <a:spAutoFit/>
            </a:bodyPr>
            <a:lstStyle/>
            <a:p>
              <a:r>
                <a:rPr lang="en-US" sz="1000"/>
                <a:t>2</a:t>
              </a:r>
            </a:p>
          </p:txBody>
        </p:sp>
        <p:sp>
          <p:nvSpPr>
            <p:cNvPr id="24599" name="Text Box 15"/>
            <p:cNvSpPr txBox="1">
              <a:spLocks noChangeArrowheads="1"/>
            </p:cNvSpPr>
            <p:nvPr/>
          </p:nvSpPr>
          <p:spPr bwMode="auto">
            <a:xfrm>
              <a:off x="845" y="1960"/>
              <a:ext cx="620" cy="154"/>
            </a:xfrm>
            <a:prstGeom prst="rect">
              <a:avLst/>
            </a:prstGeom>
            <a:noFill/>
            <a:ln w="9525">
              <a:noFill/>
              <a:miter lim="800000"/>
              <a:headEnd/>
              <a:tailEnd/>
            </a:ln>
          </p:spPr>
          <p:txBody>
            <a:bodyPr wrap="none">
              <a:spAutoFit/>
            </a:bodyPr>
            <a:lstStyle/>
            <a:p>
              <a:r>
                <a:rPr lang="en-US" sz="1000"/>
                <a:t>GLYCOLYSIS</a:t>
              </a:r>
            </a:p>
          </p:txBody>
        </p:sp>
        <p:sp>
          <p:nvSpPr>
            <p:cNvPr id="24600" name="Text Box 16"/>
            <p:cNvSpPr txBox="1">
              <a:spLocks noChangeArrowheads="1"/>
            </p:cNvSpPr>
            <p:nvPr/>
          </p:nvSpPr>
          <p:spPr bwMode="auto">
            <a:xfrm>
              <a:off x="623" y="2219"/>
              <a:ext cx="492" cy="173"/>
            </a:xfrm>
            <a:prstGeom prst="rect">
              <a:avLst/>
            </a:prstGeom>
            <a:noFill/>
            <a:ln w="9525">
              <a:noFill/>
              <a:miter lim="800000"/>
              <a:headEnd/>
              <a:tailEnd/>
            </a:ln>
          </p:spPr>
          <p:txBody>
            <a:bodyPr wrap="none">
              <a:spAutoFit/>
            </a:bodyPr>
            <a:lstStyle/>
            <a:p>
              <a:r>
                <a:rPr lang="en-US" sz="1000"/>
                <a:t>2 ADP </a:t>
              </a:r>
              <a:r>
                <a:rPr lang="en-US" sz="1200">
                  <a:latin typeface="Symbol" pitchFamily="18" charset="2"/>
                </a:rPr>
                <a:t>+</a:t>
              </a:r>
              <a:r>
                <a:rPr lang="en-US" sz="1000"/>
                <a:t> 2</a:t>
              </a:r>
            </a:p>
          </p:txBody>
        </p:sp>
        <p:sp>
          <p:nvSpPr>
            <p:cNvPr id="24601" name="Text Box 17"/>
            <p:cNvSpPr txBox="1">
              <a:spLocks noChangeArrowheads="1"/>
            </p:cNvSpPr>
            <p:nvPr/>
          </p:nvSpPr>
          <p:spPr bwMode="auto">
            <a:xfrm>
              <a:off x="1071" y="2256"/>
              <a:ext cx="169" cy="154"/>
            </a:xfrm>
            <a:prstGeom prst="rect">
              <a:avLst/>
            </a:prstGeom>
            <a:noFill/>
            <a:ln w="9525">
              <a:noFill/>
              <a:miter lim="800000"/>
              <a:headEnd/>
              <a:tailEnd/>
            </a:ln>
          </p:spPr>
          <p:txBody>
            <a:bodyPr wrap="none">
              <a:spAutoFit/>
            </a:bodyPr>
            <a:lstStyle/>
            <a:p>
              <a:r>
                <a:rPr lang="en-US" sz="1000"/>
                <a:t>P</a:t>
              </a:r>
            </a:p>
          </p:txBody>
        </p:sp>
        <p:sp>
          <p:nvSpPr>
            <p:cNvPr id="24602" name="Text Box 18"/>
            <p:cNvSpPr txBox="1">
              <a:spLocks noChangeArrowheads="1"/>
            </p:cNvSpPr>
            <p:nvPr/>
          </p:nvSpPr>
          <p:spPr bwMode="auto">
            <a:xfrm>
              <a:off x="1398" y="2262"/>
              <a:ext cx="271" cy="154"/>
            </a:xfrm>
            <a:prstGeom prst="rect">
              <a:avLst/>
            </a:prstGeom>
            <a:noFill/>
            <a:ln w="9525">
              <a:noFill/>
              <a:miter lim="800000"/>
              <a:headEnd/>
              <a:tailEnd/>
            </a:ln>
          </p:spPr>
          <p:txBody>
            <a:bodyPr wrap="none">
              <a:spAutoFit/>
            </a:bodyPr>
            <a:lstStyle/>
            <a:p>
              <a:r>
                <a:rPr lang="en-US" sz="1000"/>
                <a:t>ATP</a:t>
              </a:r>
            </a:p>
          </p:txBody>
        </p:sp>
        <p:sp>
          <p:nvSpPr>
            <p:cNvPr id="24603" name="Text Box 19"/>
            <p:cNvSpPr txBox="1">
              <a:spLocks noChangeArrowheads="1"/>
            </p:cNvSpPr>
            <p:nvPr/>
          </p:nvSpPr>
          <p:spPr bwMode="auto">
            <a:xfrm>
              <a:off x="260" y="2410"/>
              <a:ext cx="408" cy="154"/>
            </a:xfrm>
            <a:prstGeom prst="rect">
              <a:avLst/>
            </a:prstGeom>
            <a:noFill/>
            <a:ln w="9525">
              <a:noFill/>
              <a:miter lim="800000"/>
              <a:headEnd/>
              <a:tailEnd/>
            </a:ln>
          </p:spPr>
          <p:txBody>
            <a:bodyPr wrap="none">
              <a:spAutoFit/>
            </a:bodyPr>
            <a:lstStyle/>
            <a:p>
              <a:r>
                <a:rPr lang="en-US" sz="1000"/>
                <a:t>Glucose</a:t>
              </a:r>
            </a:p>
          </p:txBody>
        </p:sp>
        <p:sp>
          <p:nvSpPr>
            <p:cNvPr id="24604" name="Text Box 20"/>
            <p:cNvSpPr txBox="1">
              <a:spLocks noChangeArrowheads="1"/>
            </p:cNvSpPr>
            <p:nvPr/>
          </p:nvSpPr>
          <p:spPr bwMode="auto">
            <a:xfrm>
              <a:off x="1670" y="2426"/>
              <a:ext cx="496" cy="154"/>
            </a:xfrm>
            <a:prstGeom prst="rect">
              <a:avLst/>
            </a:prstGeom>
            <a:noFill/>
            <a:ln w="9525">
              <a:noFill/>
              <a:miter lim="800000"/>
              <a:headEnd/>
              <a:tailEnd/>
            </a:ln>
          </p:spPr>
          <p:txBody>
            <a:bodyPr wrap="none">
              <a:spAutoFit/>
            </a:bodyPr>
            <a:lstStyle/>
            <a:p>
              <a:r>
                <a:rPr lang="en-US" sz="1000"/>
                <a:t>2 Pyruvate</a:t>
              </a:r>
            </a:p>
          </p:txBody>
        </p:sp>
        <p:sp>
          <p:nvSpPr>
            <p:cNvPr id="24605" name="Text Box 21"/>
            <p:cNvSpPr txBox="1">
              <a:spLocks noChangeArrowheads="1"/>
            </p:cNvSpPr>
            <p:nvPr/>
          </p:nvSpPr>
          <p:spPr bwMode="auto">
            <a:xfrm>
              <a:off x="2576" y="2234"/>
              <a:ext cx="421" cy="154"/>
            </a:xfrm>
            <a:prstGeom prst="rect">
              <a:avLst/>
            </a:prstGeom>
            <a:noFill/>
            <a:ln w="9525">
              <a:noFill/>
              <a:miter lim="800000"/>
              <a:headEnd/>
              <a:tailEnd/>
            </a:ln>
          </p:spPr>
          <p:txBody>
            <a:bodyPr wrap="none">
              <a:spAutoFit/>
            </a:bodyPr>
            <a:lstStyle/>
            <a:p>
              <a:r>
                <a:rPr lang="en-US" sz="1000"/>
                <a:t>released</a:t>
              </a:r>
            </a:p>
          </p:txBody>
        </p:sp>
        <p:sp>
          <p:nvSpPr>
            <p:cNvPr id="24606" name="Text Box 22"/>
            <p:cNvSpPr txBox="1">
              <a:spLocks noChangeArrowheads="1"/>
            </p:cNvSpPr>
            <p:nvPr/>
          </p:nvSpPr>
          <p:spPr bwMode="auto">
            <a:xfrm>
              <a:off x="2363" y="2228"/>
              <a:ext cx="267" cy="154"/>
            </a:xfrm>
            <a:prstGeom prst="rect">
              <a:avLst/>
            </a:prstGeom>
            <a:noFill/>
            <a:ln w="9525">
              <a:noFill/>
              <a:miter lim="800000"/>
              <a:headEnd/>
              <a:tailEnd/>
            </a:ln>
          </p:spPr>
          <p:txBody>
            <a:bodyPr wrap="none">
              <a:spAutoFit/>
            </a:bodyPr>
            <a:lstStyle/>
            <a:p>
              <a:r>
                <a:rPr lang="en-US" sz="1000"/>
                <a:t>CO</a:t>
              </a:r>
              <a:r>
                <a:rPr lang="en-US" sz="1000" baseline="-25000"/>
                <a:t>2</a:t>
              </a:r>
              <a:endParaRPr lang="en-US" sz="1000"/>
            </a:p>
          </p:txBody>
        </p:sp>
        <p:sp>
          <p:nvSpPr>
            <p:cNvPr id="24607" name="Text Box 23"/>
            <p:cNvSpPr txBox="1">
              <a:spLocks noChangeArrowheads="1"/>
            </p:cNvSpPr>
            <p:nvPr/>
          </p:nvSpPr>
          <p:spPr bwMode="auto">
            <a:xfrm>
              <a:off x="2997" y="2405"/>
              <a:ext cx="451" cy="154"/>
            </a:xfrm>
            <a:prstGeom prst="rect">
              <a:avLst/>
            </a:prstGeom>
            <a:noFill/>
            <a:ln w="9525">
              <a:noFill/>
              <a:miter lim="800000"/>
              <a:headEnd/>
              <a:tailEnd/>
            </a:ln>
          </p:spPr>
          <p:txBody>
            <a:bodyPr wrap="none">
              <a:spAutoFit/>
            </a:bodyPr>
            <a:lstStyle/>
            <a:p>
              <a:r>
                <a:rPr lang="en-US" sz="1000"/>
                <a:t>2 Ethanol</a:t>
              </a:r>
            </a:p>
          </p:txBody>
        </p:sp>
        <p:sp>
          <p:nvSpPr>
            <p:cNvPr id="24608" name="Rectangle 24"/>
            <p:cNvSpPr>
              <a:spLocks noChangeArrowheads="1"/>
            </p:cNvSpPr>
            <p:nvPr/>
          </p:nvSpPr>
          <p:spPr bwMode="auto">
            <a:xfrm>
              <a:off x="2240" y="2251"/>
              <a:ext cx="160" cy="154"/>
            </a:xfrm>
            <a:prstGeom prst="rect">
              <a:avLst/>
            </a:prstGeom>
            <a:noFill/>
            <a:ln w="9525">
              <a:noFill/>
              <a:miter lim="800000"/>
              <a:headEnd/>
              <a:tailEnd/>
            </a:ln>
          </p:spPr>
          <p:txBody>
            <a:bodyPr wrap="none">
              <a:spAutoFit/>
            </a:bodyPr>
            <a:lstStyle/>
            <a:p>
              <a:r>
                <a:rPr lang="en-US" sz="1000"/>
                <a:t>2</a:t>
              </a:r>
            </a:p>
          </p:txBody>
        </p:sp>
        <p:sp>
          <p:nvSpPr>
            <p:cNvPr id="24609" name="Rectangle 25"/>
            <p:cNvSpPr>
              <a:spLocks noChangeArrowheads="1"/>
            </p:cNvSpPr>
            <p:nvPr/>
          </p:nvSpPr>
          <p:spPr bwMode="auto">
            <a:xfrm>
              <a:off x="1259" y="2261"/>
              <a:ext cx="160" cy="154"/>
            </a:xfrm>
            <a:prstGeom prst="rect">
              <a:avLst/>
            </a:prstGeom>
            <a:noFill/>
            <a:ln w="9525">
              <a:noFill/>
              <a:miter lim="800000"/>
              <a:headEnd/>
              <a:tailEnd/>
            </a:ln>
          </p:spPr>
          <p:txBody>
            <a:bodyPr wrap="none">
              <a:spAutoFit/>
            </a:bodyPr>
            <a:lstStyle/>
            <a:p>
              <a:r>
                <a:rPr lang="en-US" sz="1000"/>
                <a:t>2</a:t>
              </a:r>
            </a:p>
          </p:txBody>
        </p:sp>
      </p:grpSp>
      <p:sp>
        <p:nvSpPr>
          <p:cNvPr id="24582" name="Rectangle 43"/>
          <p:cNvSpPr>
            <a:spLocks noChangeArrowheads="1"/>
          </p:cNvSpPr>
          <p:nvPr/>
        </p:nvSpPr>
        <p:spPr bwMode="auto">
          <a:xfrm>
            <a:off x="914400" y="2922588"/>
            <a:ext cx="879475" cy="368300"/>
          </a:xfrm>
          <a:prstGeom prst="rect">
            <a:avLst/>
          </a:prstGeom>
          <a:noFill/>
          <a:ln w="9525">
            <a:noFill/>
            <a:miter lim="800000"/>
            <a:headEnd/>
            <a:tailEnd/>
          </a:ln>
        </p:spPr>
        <p:txBody>
          <a:bodyPr wrap="none">
            <a:spAutoFit/>
          </a:bodyPr>
          <a:lstStyle/>
          <a:p>
            <a:pPr lvl="1" indent="-334963" algn="ctr" eaLnBrk="1" hangingPunct="1">
              <a:spcBef>
                <a:spcPct val="25000"/>
              </a:spcBef>
            </a:pPr>
            <a:r>
              <a:rPr lang="ar-SA" sz="1800">
                <a:solidFill>
                  <a:srgbClr val="FF0000"/>
                </a:solidFill>
              </a:rPr>
              <a:t>جلو</a:t>
            </a:r>
            <a:r>
              <a:rPr lang="ar-EG" sz="1800">
                <a:solidFill>
                  <a:srgbClr val="FF0000"/>
                </a:solidFill>
              </a:rPr>
              <a:t>ك</a:t>
            </a:r>
            <a:r>
              <a:rPr lang="ar-SA" sz="1800">
                <a:solidFill>
                  <a:srgbClr val="FF0000"/>
                </a:solidFill>
              </a:rPr>
              <a:t>وز</a:t>
            </a:r>
            <a:endParaRPr lang="en-US" sz="1800">
              <a:solidFill>
                <a:srgbClr val="FF0000"/>
              </a:solidFill>
            </a:endParaRPr>
          </a:p>
        </p:txBody>
      </p:sp>
      <p:sp>
        <p:nvSpPr>
          <p:cNvPr id="24583" name="Rectangle 44"/>
          <p:cNvSpPr>
            <a:spLocks noChangeArrowheads="1"/>
          </p:cNvSpPr>
          <p:nvPr/>
        </p:nvSpPr>
        <p:spPr bwMode="auto">
          <a:xfrm>
            <a:off x="914400" y="6457950"/>
            <a:ext cx="879475" cy="369888"/>
          </a:xfrm>
          <a:prstGeom prst="rect">
            <a:avLst/>
          </a:prstGeom>
          <a:noFill/>
          <a:ln w="9525">
            <a:noFill/>
            <a:miter lim="800000"/>
            <a:headEnd/>
            <a:tailEnd/>
          </a:ln>
        </p:spPr>
        <p:txBody>
          <a:bodyPr wrap="none">
            <a:spAutoFit/>
          </a:bodyPr>
          <a:lstStyle/>
          <a:p>
            <a:pPr lvl="1" indent="-334963" algn="ctr" eaLnBrk="1" hangingPunct="1">
              <a:spcBef>
                <a:spcPct val="25000"/>
              </a:spcBef>
            </a:pPr>
            <a:r>
              <a:rPr lang="ar-SA" sz="1800">
                <a:solidFill>
                  <a:srgbClr val="FF0000"/>
                </a:solidFill>
              </a:rPr>
              <a:t>جلو</a:t>
            </a:r>
            <a:r>
              <a:rPr lang="ar-EG" sz="1800">
                <a:solidFill>
                  <a:srgbClr val="FF0000"/>
                </a:solidFill>
              </a:rPr>
              <a:t>ك</a:t>
            </a:r>
            <a:r>
              <a:rPr lang="ar-SA" sz="1800">
                <a:solidFill>
                  <a:srgbClr val="FF0000"/>
                </a:solidFill>
              </a:rPr>
              <a:t>وز</a:t>
            </a:r>
            <a:endParaRPr lang="en-US" sz="1800">
              <a:solidFill>
                <a:srgbClr val="FF0000"/>
              </a:solidFill>
            </a:endParaRPr>
          </a:p>
        </p:txBody>
      </p:sp>
      <p:sp>
        <p:nvSpPr>
          <p:cNvPr id="24584" name="Rectangle 45"/>
          <p:cNvSpPr>
            <a:spLocks noChangeArrowheads="1"/>
          </p:cNvSpPr>
          <p:nvPr/>
        </p:nvSpPr>
        <p:spPr bwMode="auto">
          <a:xfrm>
            <a:off x="4191000" y="3028950"/>
            <a:ext cx="1228725" cy="323850"/>
          </a:xfrm>
          <a:prstGeom prst="rect">
            <a:avLst/>
          </a:prstGeom>
          <a:noFill/>
          <a:ln w="9525">
            <a:noFill/>
            <a:miter lim="800000"/>
            <a:headEnd/>
            <a:tailEnd/>
          </a:ln>
        </p:spPr>
        <p:txBody>
          <a:bodyPr wrap="none">
            <a:spAutoFit/>
          </a:bodyPr>
          <a:lstStyle/>
          <a:p>
            <a:r>
              <a:rPr lang="ar-EG" sz="1500" b="1">
                <a:solidFill>
                  <a:srgbClr val="FF0000"/>
                </a:solidFill>
              </a:rPr>
              <a:t>مركبين </a:t>
            </a:r>
            <a:r>
              <a:rPr lang="ar-SA" sz="1500" b="1">
                <a:solidFill>
                  <a:srgbClr val="FF0000"/>
                </a:solidFill>
              </a:rPr>
              <a:t>بايروفيت</a:t>
            </a:r>
            <a:endParaRPr lang="en-US" sz="1500" b="1">
              <a:solidFill>
                <a:srgbClr val="FF0000"/>
              </a:solidFill>
            </a:endParaRPr>
          </a:p>
        </p:txBody>
      </p:sp>
      <p:sp>
        <p:nvSpPr>
          <p:cNvPr id="24585" name="Rectangle 46"/>
          <p:cNvSpPr>
            <a:spLocks noChangeArrowheads="1"/>
          </p:cNvSpPr>
          <p:nvPr/>
        </p:nvSpPr>
        <p:spPr bwMode="auto">
          <a:xfrm>
            <a:off x="4486275" y="6381750"/>
            <a:ext cx="1228725" cy="323850"/>
          </a:xfrm>
          <a:prstGeom prst="rect">
            <a:avLst/>
          </a:prstGeom>
          <a:noFill/>
          <a:ln w="9525">
            <a:noFill/>
            <a:miter lim="800000"/>
            <a:headEnd/>
            <a:tailEnd/>
          </a:ln>
        </p:spPr>
        <p:txBody>
          <a:bodyPr wrap="none">
            <a:spAutoFit/>
          </a:bodyPr>
          <a:lstStyle/>
          <a:p>
            <a:r>
              <a:rPr lang="ar-EG" sz="1500" b="1">
                <a:solidFill>
                  <a:srgbClr val="FF0000"/>
                </a:solidFill>
              </a:rPr>
              <a:t>مركبين </a:t>
            </a:r>
            <a:r>
              <a:rPr lang="ar-SA" sz="1500" b="1">
                <a:solidFill>
                  <a:srgbClr val="FF0000"/>
                </a:solidFill>
              </a:rPr>
              <a:t>بايروفيت</a:t>
            </a:r>
            <a:endParaRPr lang="en-US" sz="1500" b="1">
              <a:solidFill>
                <a:srgbClr val="FF0000"/>
              </a:solidFill>
            </a:endParaRPr>
          </a:p>
        </p:txBody>
      </p:sp>
      <p:sp>
        <p:nvSpPr>
          <p:cNvPr id="24586" name="Rectangle 48"/>
          <p:cNvSpPr>
            <a:spLocks noChangeArrowheads="1"/>
          </p:cNvSpPr>
          <p:nvPr/>
        </p:nvSpPr>
        <p:spPr bwMode="auto">
          <a:xfrm>
            <a:off x="7650163" y="6381750"/>
            <a:ext cx="1189037" cy="369888"/>
          </a:xfrm>
          <a:prstGeom prst="rect">
            <a:avLst/>
          </a:prstGeom>
          <a:noFill/>
          <a:ln w="9525">
            <a:noFill/>
            <a:miter lim="800000"/>
            <a:headEnd/>
            <a:tailEnd/>
          </a:ln>
        </p:spPr>
        <p:txBody>
          <a:bodyPr wrap="none">
            <a:spAutoFit/>
          </a:bodyPr>
          <a:lstStyle/>
          <a:p>
            <a:r>
              <a:rPr lang="ar-EG" sz="1800" b="1">
                <a:solidFill>
                  <a:srgbClr val="FF0000"/>
                </a:solidFill>
              </a:rPr>
              <a:t>مركبى ل</a:t>
            </a:r>
            <a:r>
              <a:rPr lang="ar-SA" sz="1800" b="1">
                <a:solidFill>
                  <a:srgbClr val="FF0000"/>
                </a:solidFill>
              </a:rPr>
              <a:t>اكتيت</a:t>
            </a:r>
            <a:endParaRPr lang="en-US" sz="1800" b="1">
              <a:solidFill>
                <a:srgbClr val="FF0000"/>
              </a:solidFill>
            </a:endParaRPr>
          </a:p>
        </p:txBody>
      </p:sp>
      <p:sp>
        <p:nvSpPr>
          <p:cNvPr id="24587" name="Rectangle 45"/>
          <p:cNvSpPr>
            <a:spLocks noChangeArrowheads="1"/>
          </p:cNvSpPr>
          <p:nvPr/>
        </p:nvSpPr>
        <p:spPr bwMode="auto">
          <a:xfrm>
            <a:off x="7056438" y="3048000"/>
            <a:ext cx="1052512" cy="323850"/>
          </a:xfrm>
          <a:prstGeom prst="rect">
            <a:avLst/>
          </a:prstGeom>
          <a:noFill/>
          <a:ln w="9525">
            <a:noFill/>
            <a:miter lim="800000"/>
            <a:headEnd/>
            <a:tailEnd/>
          </a:ln>
        </p:spPr>
        <p:txBody>
          <a:bodyPr wrap="none">
            <a:spAutoFit/>
          </a:bodyPr>
          <a:lstStyle/>
          <a:p>
            <a:r>
              <a:rPr lang="ar-EG" sz="1500" b="1">
                <a:solidFill>
                  <a:srgbClr val="FF0000"/>
                </a:solidFill>
              </a:rPr>
              <a:t>مركبى ايثانول</a:t>
            </a:r>
            <a:endParaRPr lang="en-US" sz="1500" b="1">
              <a:solidFill>
                <a:srgbClr val="FF0000"/>
              </a:solidFill>
            </a:endParaRPr>
          </a:p>
        </p:txBody>
      </p:sp>
      <p:sp>
        <p:nvSpPr>
          <p:cNvPr id="24588" name="Rectangle 49"/>
          <p:cNvSpPr>
            <a:spLocks noChangeArrowheads="1"/>
          </p:cNvSpPr>
          <p:nvPr/>
        </p:nvSpPr>
        <p:spPr bwMode="auto">
          <a:xfrm>
            <a:off x="-76200" y="2024063"/>
            <a:ext cx="2005013" cy="338137"/>
          </a:xfrm>
          <a:prstGeom prst="rect">
            <a:avLst/>
          </a:prstGeom>
          <a:noFill/>
          <a:ln w="9525">
            <a:noFill/>
            <a:miter lim="800000"/>
            <a:headEnd/>
            <a:tailEnd/>
          </a:ln>
        </p:spPr>
        <p:txBody>
          <a:bodyPr wrap="none">
            <a:spAutoFit/>
          </a:bodyPr>
          <a:lstStyle/>
          <a:p>
            <a:r>
              <a:rPr lang="ar-EG" sz="1600">
                <a:solidFill>
                  <a:srgbClr val="FF0000"/>
                </a:solidFill>
                <a:ea typeface="Arial Unicode MS" pitchFamily="34" charset="-128"/>
                <a:cs typeface="Arial Unicode MS" pitchFamily="34" charset="-128"/>
              </a:rPr>
              <a:t>مرحلة تحليل الجلوكوز</a:t>
            </a:r>
            <a:r>
              <a:rPr lang="ar-SA" sz="1600">
                <a:solidFill>
                  <a:srgbClr val="FF0000"/>
                </a:solidFill>
                <a:ea typeface="Arial Unicode MS" pitchFamily="34" charset="-128"/>
                <a:cs typeface="Arial Unicode MS" pitchFamily="34" charset="-128"/>
              </a:rPr>
              <a:t> </a:t>
            </a:r>
            <a:r>
              <a:rPr lang="ar-EG" sz="1600">
                <a:solidFill>
                  <a:srgbClr val="FF0000"/>
                </a:solidFill>
                <a:ea typeface="Arial Unicode MS" pitchFamily="34" charset="-128"/>
                <a:cs typeface="Arial Unicode MS" pitchFamily="34" charset="-128"/>
              </a:rPr>
              <a:t>فقط </a:t>
            </a:r>
            <a:endParaRPr lang="en-US" sz="1600"/>
          </a:p>
        </p:txBody>
      </p:sp>
      <p:sp>
        <p:nvSpPr>
          <p:cNvPr id="24589" name="Rectangle 50"/>
          <p:cNvSpPr>
            <a:spLocks noChangeArrowheads="1"/>
          </p:cNvSpPr>
          <p:nvPr/>
        </p:nvSpPr>
        <p:spPr bwMode="auto">
          <a:xfrm>
            <a:off x="0" y="5453063"/>
            <a:ext cx="2005013" cy="338137"/>
          </a:xfrm>
          <a:prstGeom prst="rect">
            <a:avLst/>
          </a:prstGeom>
          <a:noFill/>
          <a:ln w="9525">
            <a:noFill/>
            <a:miter lim="800000"/>
            <a:headEnd/>
            <a:tailEnd/>
          </a:ln>
        </p:spPr>
        <p:txBody>
          <a:bodyPr wrap="none">
            <a:spAutoFit/>
          </a:bodyPr>
          <a:lstStyle/>
          <a:p>
            <a:r>
              <a:rPr lang="ar-EG" sz="1600">
                <a:solidFill>
                  <a:srgbClr val="FF0000"/>
                </a:solidFill>
                <a:ea typeface="Arial Unicode MS" pitchFamily="34" charset="-128"/>
                <a:cs typeface="Arial Unicode MS" pitchFamily="34" charset="-128"/>
              </a:rPr>
              <a:t>مرحلة تحليل الجلوكوز</a:t>
            </a:r>
            <a:r>
              <a:rPr lang="ar-SA" sz="1600">
                <a:solidFill>
                  <a:srgbClr val="FF0000"/>
                </a:solidFill>
                <a:ea typeface="Arial Unicode MS" pitchFamily="34" charset="-128"/>
                <a:cs typeface="Arial Unicode MS" pitchFamily="34" charset="-128"/>
              </a:rPr>
              <a:t> </a:t>
            </a:r>
            <a:r>
              <a:rPr lang="ar-EG" sz="1600">
                <a:solidFill>
                  <a:srgbClr val="FF0000"/>
                </a:solidFill>
                <a:ea typeface="Arial Unicode MS" pitchFamily="34" charset="-128"/>
                <a:cs typeface="Arial Unicode MS" pitchFamily="34" charset="-128"/>
              </a:rPr>
              <a:t>فقط </a:t>
            </a:r>
            <a:endParaRPr lang="en-US" sz="160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28600" y="389453"/>
            <a:ext cx="8686800" cy="2277547"/>
          </a:xfrm>
          <a:prstGeom prst="rect">
            <a:avLst/>
          </a:prstGeom>
          <a:noFill/>
          <a:ln w="9525">
            <a:noFill/>
            <a:miter lim="800000"/>
            <a:headEnd/>
            <a:tailEnd/>
          </a:ln>
        </p:spPr>
        <p:txBody>
          <a:bodyPr>
            <a:spAutoFit/>
          </a:bodyPr>
          <a:lstStyle/>
          <a:p>
            <a:pPr lvl="1" algn="l">
              <a:buFontTx/>
              <a:buChar char="–"/>
            </a:pPr>
            <a:r>
              <a:rPr lang="ar-EG" sz="2600" b="1" dirty="0">
                <a:latin typeface="Arial Unicode MS" pitchFamily="34" charset="-128"/>
                <a:ea typeface="Arial Unicode MS" pitchFamily="34" charset="-128"/>
                <a:cs typeface="Arial Unicode MS" pitchFamily="34" charset="-128"/>
              </a:rPr>
              <a:t> </a:t>
            </a:r>
            <a:r>
              <a:rPr lang="en-US" sz="2600" b="1" dirty="0">
                <a:ea typeface="Arial Unicode MS" pitchFamily="34" charset="-128"/>
                <a:cs typeface="Arial Unicode MS" pitchFamily="34" charset="-128"/>
              </a:rPr>
              <a:t>Yeasts are </a:t>
            </a:r>
            <a:r>
              <a:rPr lang="en-US" sz="2600" b="1" u="sng" dirty="0">
                <a:solidFill>
                  <a:srgbClr val="00B050"/>
                </a:solidFill>
                <a:ea typeface="Arial Unicode MS" pitchFamily="34" charset="-128"/>
                <a:cs typeface="Arial Unicode MS" pitchFamily="34" charset="-128"/>
              </a:rPr>
              <a:t>single-celled</a:t>
            </a:r>
            <a:r>
              <a:rPr lang="en-US" sz="2600" b="1" dirty="0">
                <a:ea typeface="Arial Unicode MS" pitchFamily="34" charset="-128"/>
                <a:cs typeface="Arial Unicode MS" pitchFamily="34" charset="-128"/>
              </a:rPr>
              <a:t> fungi that not only can use respiration for energy but can ferment under anaerobic conditions.</a:t>
            </a:r>
            <a:endParaRPr lang="ar-EG" sz="2600" b="1" dirty="0">
              <a:ea typeface="Arial Unicode MS" pitchFamily="34" charset="-128"/>
              <a:cs typeface="Arial Unicode MS" pitchFamily="34" charset="-128"/>
            </a:endParaRPr>
          </a:p>
          <a:p>
            <a:pPr lvl="1" rtl="1">
              <a:buFontTx/>
              <a:buChar char="–"/>
            </a:pPr>
            <a:r>
              <a:rPr lang="ar-SA" sz="3200" dirty="0">
                <a:solidFill>
                  <a:srgbClr val="FF0000"/>
                </a:solidFill>
                <a:latin typeface="Arabic Typesetting" pitchFamily="66" charset="-78"/>
                <a:ea typeface="Arial Unicode MS" pitchFamily="34" charset="-128"/>
                <a:cs typeface="Arabic Typesetting" pitchFamily="66" charset="-78"/>
              </a:rPr>
              <a:t>الخمائر هي فطريات وحيدة </a:t>
            </a:r>
            <a:r>
              <a:rPr lang="ar-SA" sz="3200" dirty="0" err="1">
                <a:solidFill>
                  <a:srgbClr val="FF0000"/>
                </a:solidFill>
                <a:latin typeface="Arabic Typesetting" pitchFamily="66" charset="-78"/>
                <a:ea typeface="Arial Unicode MS" pitchFamily="34" charset="-128"/>
                <a:cs typeface="Arabic Typesetting" pitchFamily="66" charset="-78"/>
              </a:rPr>
              <a:t>الخلية </a:t>
            </a:r>
            <a:r>
              <a:rPr lang="ar-SA" sz="3200" dirty="0">
                <a:solidFill>
                  <a:srgbClr val="FF0000"/>
                </a:solidFill>
                <a:latin typeface="Arabic Typesetting" pitchFamily="66" charset="-78"/>
                <a:ea typeface="Arial Unicode MS" pitchFamily="34" charset="-128"/>
                <a:cs typeface="Arabic Typesetting" pitchFamily="66" charset="-78"/>
              </a:rPr>
              <a:t>، الى جانب انها تستطيع القيام بالتنفس </a:t>
            </a:r>
            <a:r>
              <a:rPr lang="ar-SA" sz="3200" dirty="0" err="1">
                <a:solidFill>
                  <a:srgbClr val="FF0000"/>
                </a:solidFill>
                <a:latin typeface="Arabic Typesetting" pitchFamily="66" charset="-78"/>
                <a:ea typeface="Arial Unicode MS" pitchFamily="34" charset="-128"/>
                <a:cs typeface="Arabic Typesetting" pitchFamily="66" charset="-78"/>
              </a:rPr>
              <a:t>الخلوي </a:t>
            </a:r>
            <a:r>
              <a:rPr lang="ar-SA" sz="3200" dirty="0">
                <a:solidFill>
                  <a:srgbClr val="FF0000"/>
                </a:solidFill>
                <a:latin typeface="Arabic Typesetting" pitchFamily="66" charset="-78"/>
                <a:ea typeface="Arial Unicode MS" pitchFamily="34" charset="-128"/>
                <a:cs typeface="Arabic Typesetting" pitchFamily="66" charset="-78"/>
              </a:rPr>
              <a:t>(هوائيا) لإنتاج الطاقة فهي قادرة على القيام بعملية التخمر تحت الظروف </a:t>
            </a:r>
            <a:r>
              <a:rPr lang="ar-SA" sz="3200" dirty="0" err="1">
                <a:solidFill>
                  <a:srgbClr val="FF0000"/>
                </a:solidFill>
                <a:latin typeface="Arabic Typesetting" pitchFamily="66" charset="-78"/>
                <a:ea typeface="Arial Unicode MS" pitchFamily="34" charset="-128"/>
                <a:cs typeface="Arabic Typesetting" pitchFamily="66" charset="-78"/>
              </a:rPr>
              <a:t>اللاهوائية</a:t>
            </a:r>
            <a:endParaRPr lang="en-US" sz="3200" dirty="0">
              <a:solidFill>
                <a:srgbClr val="FF0000"/>
              </a:solidFill>
              <a:latin typeface="Arabic Typesetting" pitchFamily="66" charset="-78"/>
              <a:ea typeface="Arial Unicode MS" pitchFamily="34" charset="-128"/>
              <a:cs typeface="Arabic Typesetting" pitchFamily="66" charset="-78"/>
            </a:endParaRPr>
          </a:p>
        </p:txBody>
      </p:sp>
      <p:pic>
        <p:nvPicPr>
          <p:cNvPr id="25603" name="Picture 2" descr="http://t2.gstatic.com/images?q=tbn:ANd9GcRwbQctRFlAjfOntxBNNSfx0n_2x9_d_SdjJD20OGP-dYOqczLZxw"/>
          <p:cNvPicPr>
            <a:picLocks noChangeAspect="1" noChangeArrowheads="1"/>
          </p:cNvPicPr>
          <p:nvPr/>
        </p:nvPicPr>
        <p:blipFill>
          <a:blip r:embed="rId2" cstate="print"/>
          <a:srcRect/>
          <a:stretch>
            <a:fillRect/>
          </a:stretch>
        </p:blipFill>
        <p:spPr bwMode="auto">
          <a:xfrm>
            <a:off x="152400" y="3352800"/>
            <a:ext cx="4876800" cy="3276600"/>
          </a:xfrm>
          <a:prstGeom prst="rect">
            <a:avLst/>
          </a:prstGeom>
          <a:noFill/>
          <a:ln w="9525">
            <a:noFill/>
            <a:miter lim="800000"/>
            <a:headEnd/>
            <a:tailEnd/>
          </a:ln>
        </p:spPr>
      </p:pic>
      <p:pic>
        <p:nvPicPr>
          <p:cNvPr id="25604" name="Picture 4" descr="http://www.caltexmoldservices.com/files/mold/Images/mold-library-pictures/yeast.jpg"/>
          <p:cNvPicPr>
            <a:picLocks noChangeAspect="1" noChangeArrowheads="1"/>
          </p:cNvPicPr>
          <p:nvPr/>
        </p:nvPicPr>
        <p:blipFill>
          <a:blip r:embed="rId3" cstate="print"/>
          <a:srcRect/>
          <a:stretch>
            <a:fillRect/>
          </a:stretch>
        </p:blipFill>
        <p:spPr bwMode="auto">
          <a:xfrm>
            <a:off x="5105400" y="3352800"/>
            <a:ext cx="37338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ox(in)">
                                      <p:cBhvr>
                                        <p:cTn id="7" dur="500"/>
                                        <p:tgtEl>
                                          <p:spTgt spid="25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76200" y="860425"/>
            <a:ext cx="8915400" cy="4930775"/>
          </a:xfrm>
        </p:spPr>
        <p:txBody>
          <a:bodyPr/>
          <a:lstStyle/>
          <a:p>
            <a:pPr lvl="1" algn="just">
              <a:lnSpc>
                <a:spcPct val="150000"/>
              </a:lnSpc>
            </a:pPr>
            <a:r>
              <a:rPr lang="en-US" sz="2600" b="1" dirty="0" smtClean="0"/>
              <a:t> </a:t>
            </a:r>
            <a:r>
              <a:rPr lang="en-US" b="1" dirty="0" smtClean="0"/>
              <a:t>The fuel for respiration mainly comes from </a:t>
            </a:r>
            <a:r>
              <a:rPr lang="en-US" b="1" dirty="0" smtClean="0">
                <a:solidFill>
                  <a:srgbClr val="FF0000"/>
                </a:solidFill>
              </a:rPr>
              <a:t>photosynthesis</a:t>
            </a:r>
            <a:r>
              <a:rPr lang="en-US" b="1" dirty="0" smtClean="0"/>
              <a:t> </a:t>
            </a:r>
            <a:endParaRPr lang="en-US" sz="1400" b="1" dirty="0" smtClean="0"/>
          </a:p>
          <a:p>
            <a:pPr lvl="1" algn="just" rtl="1">
              <a:lnSpc>
                <a:spcPct val="150000"/>
              </a:lnSpc>
            </a:pPr>
            <a:r>
              <a:rPr lang="ar-EG" dirty="0" smtClean="0"/>
              <a:t>وقود عملية التنفس الخلوى مصدرة الأساسى عملية </a:t>
            </a:r>
            <a:r>
              <a:rPr lang="ar-EG" b="1" dirty="0" smtClean="0">
                <a:solidFill>
                  <a:srgbClr val="FF0000"/>
                </a:solidFill>
              </a:rPr>
              <a:t>البناء الضوئى</a:t>
            </a:r>
            <a:endParaRPr lang="en-US" sz="1400" b="1" dirty="0" smtClean="0">
              <a:solidFill>
                <a:srgbClr val="FF0000"/>
              </a:solidFill>
            </a:endParaRPr>
          </a:p>
          <a:p>
            <a:pPr lvl="1" algn="just">
              <a:lnSpc>
                <a:spcPct val="150000"/>
              </a:lnSpc>
            </a:pPr>
            <a:r>
              <a:rPr lang="en-US" b="1" dirty="0" smtClean="0"/>
              <a:t>Plants, but not animals can perform the process of </a:t>
            </a:r>
            <a:r>
              <a:rPr lang="en-US" b="1" dirty="0" smtClean="0">
                <a:solidFill>
                  <a:srgbClr val="FF0000"/>
                </a:solidFill>
              </a:rPr>
              <a:t>photosynthesis</a:t>
            </a:r>
            <a:endParaRPr lang="en-US" sz="1400" b="1" dirty="0" smtClean="0">
              <a:solidFill>
                <a:srgbClr val="FF0000"/>
              </a:solidFill>
            </a:endParaRPr>
          </a:p>
          <a:p>
            <a:pPr algn="just" rtl="1">
              <a:lnSpc>
                <a:spcPct val="150000"/>
              </a:lnSpc>
            </a:pPr>
            <a:r>
              <a:rPr lang="ar-SA" sz="3200" dirty="0" smtClean="0"/>
              <a:t>النباتات و ليس الحيوانات تستطيع القيام </a:t>
            </a:r>
            <a:r>
              <a:rPr lang="ar-SA" sz="3200" b="1" dirty="0" smtClean="0">
                <a:solidFill>
                  <a:srgbClr val="FF0000"/>
                </a:solidFill>
              </a:rPr>
              <a:t>بالبناء الضوئى </a:t>
            </a:r>
            <a:endParaRPr lang="en-US" u="sng" dirty="0" smtClean="0">
              <a:solidFill>
                <a:srgbClr val="FF0000"/>
              </a:solidFill>
            </a:endParaRPr>
          </a:p>
        </p:txBody>
      </p:sp>
      <p:sp>
        <p:nvSpPr>
          <p:cNvPr id="2662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ox(in)">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box(in)">
                                      <p:cBhvr>
                                        <p:cTn id="12" dur="5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193675" y="228600"/>
            <a:ext cx="8534400" cy="923925"/>
          </a:xfrm>
          <a:prstGeom prst="rect">
            <a:avLst/>
          </a:prstGeom>
          <a:noFill/>
          <a:ln w="9525">
            <a:noFill/>
            <a:miter lim="800000"/>
            <a:headEnd/>
            <a:tailEnd/>
          </a:ln>
        </p:spPr>
        <p:txBody>
          <a:bodyPr>
            <a:spAutoFit/>
          </a:bodyPr>
          <a:lstStyle/>
          <a:p>
            <a:pPr marL="812800" indent="-812800" algn="l" eaLnBrk="1" hangingPunct="1">
              <a:lnSpc>
                <a:spcPct val="90000"/>
              </a:lnSpc>
            </a:pPr>
            <a:r>
              <a:rPr lang="en-US" sz="3000" b="1" dirty="0">
                <a:solidFill>
                  <a:schemeClr val="tx2"/>
                </a:solidFill>
              </a:rPr>
              <a:t>Cells use many kinds of organic molecules as fuel for cellular respiration</a:t>
            </a:r>
          </a:p>
        </p:txBody>
      </p:sp>
      <p:sp>
        <p:nvSpPr>
          <p:cNvPr id="27651" name="Rectangle 3"/>
          <p:cNvSpPr txBox="1">
            <a:spLocks noChangeArrowheads="1"/>
          </p:cNvSpPr>
          <p:nvPr/>
        </p:nvSpPr>
        <p:spPr bwMode="auto">
          <a:xfrm>
            <a:off x="168275" y="2074863"/>
            <a:ext cx="8534400" cy="4378325"/>
          </a:xfrm>
          <a:prstGeom prst="rect">
            <a:avLst/>
          </a:prstGeom>
          <a:noFill/>
          <a:ln w="9525">
            <a:noFill/>
            <a:miter lim="800000"/>
            <a:headEnd/>
            <a:tailEnd/>
          </a:ln>
        </p:spPr>
        <p:txBody>
          <a:bodyPr>
            <a:spAutoFit/>
          </a:bodyPr>
          <a:lstStyle/>
          <a:p>
            <a:pPr marL="292100" indent="-292100" algn="just" eaLnBrk="1" hangingPunct="1">
              <a:spcBef>
                <a:spcPct val="45000"/>
              </a:spcBef>
              <a:spcAft>
                <a:spcPct val="20000"/>
              </a:spcAft>
              <a:buClr>
                <a:schemeClr val="tx2"/>
              </a:buClr>
              <a:buFontTx/>
              <a:buChar char="•"/>
            </a:pPr>
            <a:r>
              <a:rPr lang="en-US" sz="2800" dirty="0"/>
              <a:t>Although </a:t>
            </a:r>
            <a:r>
              <a:rPr lang="en-US" sz="2800" b="1" dirty="0"/>
              <a:t>glucose</a:t>
            </a:r>
            <a:r>
              <a:rPr lang="en-US" sz="2800" dirty="0"/>
              <a:t> is considered to be the primary source of sugar for </a:t>
            </a:r>
            <a:r>
              <a:rPr lang="en-US" sz="2800" b="1" dirty="0"/>
              <a:t>respiration</a:t>
            </a:r>
            <a:r>
              <a:rPr lang="en-US" sz="2800" dirty="0"/>
              <a:t> and </a:t>
            </a:r>
            <a:r>
              <a:rPr lang="en-US" sz="2800" b="1" dirty="0"/>
              <a:t>fermentation</a:t>
            </a:r>
            <a:r>
              <a:rPr lang="en-US" sz="2800" dirty="0"/>
              <a:t>, </a:t>
            </a:r>
            <a:r>
              <a:rPr lang="en-US" sz="2800" b="1" dirty="0"/>
              <a:t>ATP</a:t>
            </a:r>
            <a:r>
              <a:rPr lang="en-US" sz="2800" dirty="0"/>
              <a:t> is generated using:</a:t>
            </a:r>
          </a:p>
          <a:p>
            <a:pPr marL="292100" indent="-292100" algn="just" eaLnBrk="1" hangingPunct="1">
              <a:spcBef>
                <a:spcPct val="45000"/>
              </a:spcBef>
              <a:spcAft>
                <a:spcPct val="20000"/>
              </a:spcAft>
              <a:buClr>
                <a:schemeClr val="tx2"/>
              </a:buClr>
              <a:buFontTx/>
              <a:buChar char="•"/>
            </a:pPr>
            <a:endParaRPr lang="en-US" sz="3000" dirty="0"/>
          </a:p>
          <a:p>
            <a:pPr marL="812800" lvl="1" indent="-368300" algn="just" eaLnBrk="1" hangingPunct="1">
              <a:spcBef>
                <a:spcPct val="45000"/>
              </a:spcBef>
              <a:spcAft>
                <a:spcPct val="20000"/>
              </a:spcAft>
              <a:buClr>
                <a:schemeClr val="tx2"/>
              </a:buClr>
              <a:buFont typeface="Times New Roman" pitchFamily="18" charset="0"/>
              <a:buChar char="–"/>
            </a:pPr>
            <a:r>
              <a:rPr lang="en-US" sz="2800" b="1" dirty="0"/>
              <a:t>Carbohydrates</a:t>
            </a:r>
            <a:r>
              <a:rPr lang="en-US" sz="2800" dirty="0"/>
              <a:t>,</a:t>
            </a:r>
          </a:p>
          <a:p>
            <a:pPr marL="812800" lvl="1" indent="-368300" algn="just" eaLnBrk="1" hangingPunct="1">
              <a:spcBef>
                <a:spcPct val="45000"/>
              </a:spcBef>
              <a:spcAft>
                <a:spcPct val="20000"/>
              </a:spcAft>
              <a:buClr>
                <a:schemeClr val="tx2"/>
              </a:buClr>
              <a:buFont typeface="Times New Roman" pitchFamily="18" charset="0"/>
              <a:buChar char="–"/>
            </a:pPr>
            <a:r>
              <a:rPr lang="en-US" sz="2800" b="1" dirty="0"/>
              <a:t>Fats</a:t>
            </a:r>
          </a:p>
          <a:p>
            <a:pPr marL="812800" lvl="1" indent="-368300" algn="just" eaLnBrk="1" hangingPunct="1">
              <a:spcBef>
                <a:spcPct val="45000"/>
              </a:spcBef>
              <a:spcAft>
                <a:spcPct val="20000"/>
              </a:spcAft>
              <a:buClr>
                <a:schemeClr val="tx2"/>
              </a:buClr>
              <a:buFont typeface="Times New Roman" pitchFamily="18" charset="0"/>
              <a:buChar char="–"/>
            </a:pPr>
            <a:r>
              <a:rPr lang="en-US" sz="2800" b="1" dirty="0"/>
              <a:t>Proteins</a:t>
            </a:r>
            <a:r>
              <a:rPr lang="en-US" sz="2800" dirty="0"/>
              <a:t>.</a:t>
            </a:r>
          </a:p>
        </p:txBody>
      </p:sp>
      <p:sp>
        <p:nvSpPr>
          <p:cNvPr id="27652" name="Rectangle 2"/>
          <p:cNvSpPr txBox="1">
            <a:spLocks noChangeArrowheads="1"/>
          </p:cNvSpPr>
          <p:nvPr/>
        </p:nvSpPr>
        <p:spPr bwMode="auto">
          <a:xfrm>
            <a:off x="304800" y="1571625"/>
            <a:ext cx="8534400" cy="425450"/>
          </a:xfrm>
          <a:prstGeom prst="rect">
            <a:avLst/>
          </a:prstGeom>
          <a:noFill/>
          <a:ln w="9525">
            <a:noFill/>
            <a:miter lim="800000"/>
            <a:headEnd/>
            <a:tailEnd/>
          </a:ln>
        </p:spPr>
        <p:txBody>
          <a:bodyPr>
            <a:spAutoFit/>
          </a:bodyPr>
          <a:lstStyle/>
          <a:p>
            <a:pPr marL="812800" indent="-812800" algn="just" rtl="1" eaLnBrk="1" hangingPunct="1">
              <a:lnSpc>
                <a:spcPct val="90000"/>
              </a:lnSpc>
            </a:pPr>
            <a:r>
              <a:rPr lang="ar-JO" b="1">
                <a:solidFill>
                  <a:srgbClr val="FF0000"/>
                </a:solidFill>
                <a:latin typeface="Times New Roman" pitchFamily="18" charset="0"/>
              </a:rPr>
              <a:t>تستخدم الخلايا العديد من الجزيئات العضوية الأخرى كوقود في عملية التنفس</a:t>
            </a:r>
            <a:endParaRPr lang="en-US" b="1">
              <a:solidFill>
                <a:srgbClr val="FF0000"/>
              </a:solidFill>
              <a:latin typeface="Times New Roman" pitchFamily="18" charset="0"/>
            </a:endParaRPr>
          </a:p>
        </p:txBody>
      </p:sp>
      <p:sp>
        <p:nvSpPr>
          <p:cNvPr id="27653" name="Rectangle 2"/>
          <p:cNvSpPr txBox="1">
            <a:spLocks noChangeArrowheads="1"/>
          </p:cNvSpPr>
          <p:nvPr/>
        </p:nvSpPr>
        <p:spPr bwMode="auto">
          <a:xfrm>
            <a:off x="152400" y="3660775"/>
            <a:ext cx="8839200" cy="757238"/>
          </a:xfrm>
          <a:prstGeom prst="rect">
            <a:avLst/>
          </a:prstGeom>
          <a:noFill/>
          <a:ln w="9525">
            <a:noFill/>
            <a:miter lim="800000"/>
            <a:headEnd/>
            <a:tailEnd/>
          </a:ln>
        </p:spPr>
        <p:txBody>
          <a:bodyPr>
            <a:spAutoFit/>
          </a:bodyPr>
          <a:lstStyle/>
          <a:p>
            <a:pPr marL="812800" indent="-812800" algn="ctr" rtl="1" eaLnBrk="1" hangingPunct="1">
              <a:lnSpc>
                <a:spcPct val="90000"/>
              </a:lnSpc>
            </a:pPr>
            <a:r>
              <a:rPr lang="ar-JO" b="1">
                <a:solidFill>
                  <a:srgbClr val="FF0000"/>
                </a:solidFill>
                <a:latin typeface="Times New Roman" pitchFamily="18" charset="0"/>
              </a:rPr>
              <a:t>علما بأن الجلوكوز هو المصدر الرئيسي للسكر في عمليت التنفس والتخمر, إلا أن</a:t>
            </a:r>
            <a:endParaRPr lang="en-US" b="1">
              <a:solidFill>
                <a:srgbClr val="FF0000"/>
              </a:solidFill>
              <a:latin typeface="Times New Roman" pitchFamily="18" charset="0"/>
            </a:endParaRPr>
          </a:p>
          <a:p>
            <a:pPr marL="812800" indent="-812800" algn="ctr" rtl="1" eaLnBrk="1" hangingPunct="1">
              <a:lnSpc>
                <a:spcPct val="90000"/>
              </a:lnSpc>
            </a:pPr>
            <a:r>
              <a:rPr lang="ar-JO" b="1">
                <a:solidFill>
                  <a:srgbClr val="FF0000"/>
                </a:solidFill>
                <a:latin typeface="Times New Roman" pitchFamily="18" charset="0"/>
              </a:rPr>
              <a:t> </a:t>
            </a:r>
            <a:r>
              <a:rPr lang="ar-EG" b="1">
                <a:solidFill>
                  <a:srgbClr val="FF0000"/>
                </a:solidFill>
                <a:latin typeface="Times New Roman" pitchFamily="18" charset="0"/>
              </a:rPr>
              <a:t>جزيئات </a:t>
            </a:r>
            <a:r>
              <a:rPr lang="ar-JO" b="1">
                <a:solidFill>
                  <a:srgbClr val="FF0000"/>
                </a:solidFill>
                <a:latin typeface="Times New Roman" pitchFamily="18" charset="0"/>
              </a:rPr>
              <a:t>الطاقة يمكن انتاجها أيضا من</a:t>
            </a:r>
            <a:r>
              <a:rPr lang="en-US" b="1">
                <a:solidFill>
                  <a:srgbClr val="FF0000"/>
                </a:solidFill>
                <a:latin typeface="Times New Roman" pitchFamily="18" charset="0"/>
              </a:rPr>
              <a:t>:</a:t>
            </a:r>
          </a:p>
        </p:txBody>
      </p:sp>
      <p:sp>
        <p:nvSpPr>
          <p:cNvPr id="27654" name="Rectangle 2"/>
          <p:cNvSpPr txBox="1">
            <a:spLocks noChangeArrowheads="1"/>
          </p:cNvSpPr>
          <p:nvPr/>
        </p:nvSpPr>
        <p:spPr bwMode="auto">
          <a:xfrm>
            <a:off x="3276600" y="4575175"/>
            <a:ext cx="3962400" cy="425450"/>
          </a:xfrm>
          <a:prstGeom prst="rect">
            <a:avLst/>
          </a:prstGeom>
          <a:noFill/>
          <a:ln w="9525">
            <a:noFill/>
            <a:miter lim="800000"/>
            <a:headEnd/>
            <a:tailEnd/>
          </a:ln>
        </p:spPr>
        <p:txBody>
          <a:bodyPr>
            <a:spAutoFit/>
          </a:bodyPr>
          <a:lstStyle/>
          <a:p>
            <a:pPr marL="812800" indent="-812800" algn="just" rtl="1" eaLnBrk="1" hangingPunct="1">
              <a:lnSpc>
                <a:spcPct val="90000"/>
              </a:lnSpc>
            </a:pPr>
            <a:r>
              <a:rPr lang="ar-JO" b="1">
                <a:solidFill>
                  <a:srgbClr val="FF0000"/>
                </a:solidFill>
                <a:latin typeface="Times New Roman" pitchFamily="18" charset="0"/>
              </a:rPr>
              <a:t>الكربوهيدرات</a:t>
            </a:r>
            <a:endParaRPr lang="en-US" b="1">
              <a:solidFill>
                <a:srgbClr val="FF0000"/>
              </a:solidFill>
              <a:latin typeface="Times New Roman" pitchFamily="18" charset="0"/>
            </a:endParaRPr>
          </a:p>
        </p:txBody>
      </p:sp>
      <p:sp>
        <p:nvSpPr>
          <p:cNvPr id="27655" name="Rectangle 2"/>
          <p:cNvSpPr txBox="1">
            <a:spLocks noChangeArrowheads="1"/>
          </p:cNvSpPr>
          <p:nvPr/>
        </p:nvSpPr>
        <p:spPr bwMode="auto">
          <a:xfrm>
            <a:off x="3276600" y="5305425"/>
            <a:ext cx="3962400" cy="425450"/>
          </a:xfrm>
          <a:prstGeom prst="rect">
            <a:avLst/>
          </a:prstGeom>
          <a:noFill/>
          <a:ln w="9525">
            <a:noFill/>
            <a:miter lim="800000"/>
            <a:headEnd/>
            <a:tailEnd/>
          </a:ln>
        </p:spPr>
        <p:txBody>
          <a:bodyPr>
            <a:spAutoFit/>
          </a:bodyPr>
          <a:lstStyle/>
          <a:p>
            <a:pPr marL="812800" indent="-812800" algn="just" rtl="1" eaLnBrk="1" hangingPunct="1">
              <a:lnSpc>
                <a:spcPct val="90000"/>
              </a:lnSpc>
            </a:pPr>
            <a:r>
              <a:rPr lang="ar-JO" b="1">
                <a:solidFill>
                  <a:srgbClr val="FF0000"/>
                </a:solidFill>
                <a:latin typeface="Times New Roman" pitchFamily="18" charset="0"/>
              </a:rPr>
              <a:t>الدهون</a:t>
            </a:r>
            <a:endParaRPr lang="en-US" b="1">
              <a:solidFill>
                <a:srgbClr val="FF0000"/>
              </a:solidFill>
              <a:latin typeface="Times New Roman" pitchFamily="18" charset="0"/>
            </a:endParaRPr>
          </a:p>
        </p:txBody>
      </p:sp>
      <p:sp>
        <p:nvSpPr>
          <p:cNvPr id="27656" name="Rectangle 2"/>
          <p:cNvSpPr txBox="1">
            <a:spLocks noChangeArrowheads="1"/>
          </p:cNvSpPr>
          <p:nvPr/>
        </p:nvSpPr>
        <p:spPr bwMode="auto">
          <a:xfrm>
            <a:off x="3276600" y="6022975"/>
            <a:ext cx="3962400" cy="425450"/>
          </a:xfrm>
          <a:prstGeom prst="rect">
            <a:avLst/>
          </a:prstGeom>
          <a:noFill/>
          <a:ln w="9525">
            <a:noFill/>
            <a:miter lim="800000"/>
            <a:headEnd/>
            <a:tailEnd/>
          </a:ln>
        </p:spPr>
        <p:txBody>
          <a:bodyPr>
            <a:spAutoFit/>
          </a:bodyPr>
          <a:lstStyle/>
          <a:p>
            <a:pPr marL="812800" indent="-812800" algn="just" rtl="1" eaLnBrk="1" hangingPunct="1">
              <a:lnSpc>
                <a:spcPct val="90000"/>
              </a:lnSpc>
            </a:pPr>
            <a:r>
              <a:rPr lang="ar-JO" b="1">
                <a:solidFill>
                  <a:srgbClr val="FF0000"/>
                </a:solidFill>
                <a:latin typeface="Times New Roman" pitchFamily="18" charset="0"/>
              </a:rPr>
              <a:t>البروتينات</a:t>
            </a:r>
            <a:endParaRPr lang="en-US"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ox(i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ox(in)">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ox(in)">
                                      <p:cBhvr>
                                        <p:cTn id="22"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ChangeArrowheads="1"/>
          </p:cNvSpPr>
          <p:nvPr/>
        </p:nvSpPr>
        <p:spPr bwMode="auto">
          <a:xfrm>
            <a:off x="304800" y="762000"/>
            <a:ext cx="8534400" cy="5756961"/>
          </a:xfrm>
          <a:prstGeom prst="rect">
            <a:avLst/>
          </a:prstGeom>
          <a:noFill/>
          <a:ln w="9525">
            <a:noFill/>
            <a:miter lim="800000"/>
            <a:headEnd/>
            <a:tailEnd/>
          </a:ln>
        </p:spPr>
        <p:txBody>
          <a:bodyPr>
            <a:spAutoFit/>
          </a:bodyPr>
          <a:lstStyle/>
          <a:p>
            <a:pPr marL="292100" indent="-292100" algn="just" eaLnBrk="1" hangingPunct="1">
              <a:spcBef>
                <a:spcPct val="45000"/>
              </a:spcBef>
              <a:spcAft>
                <a:spcPct val="20000"/>
              </a:spcAft>
              <a:buClr>
                <a:schemeClr val="tx2"/>
              </a:buClr>
              <a:buFont typeface="Arial" pitchFamily="34" charset="0"/>
              <a:buChar char="•"/>
            </a:pPr>
            <a:r>
              <a:rPr lang="en-US" sz="3000" b="1" dirty="0"/>
              <a:t>Fats make excellent cellular fuel because they</a:t>
            </a:r>
          </a:p>
          <a:p>
            <a:pPr marL="292100" indent="-292100" rtl="1" eaLnBrk="1" hangingPunct="1">
              <a:spcBef>
                <a:spcPct val="45000"/>
              </a:spcBef>
              <a:spcAft>
                <a:spcPct val="20000"/>
              </a:spcAft>
              <a:buClr>
                <a:schemeClr val="tx2"/>
              </a:buClr>
              <a:buFontTx/>
              <a:buChar char="•"/>
            </a:pPr>
            <a:r>
              <a:rPr lang="ar-JO" sz="2800" dirty="0">
                <a:solidFill>
                  <a:srgbClr val="FF0000"/>
                </a:solidFill>
              </a:rPr>
              <a:t>الدهون تعتبر مصدر ممتاز للطاقة وذلك لأنها</a:t>
            </a:r>
            <a:r>
              <a:rPr lang="en-US" sz="3000" dirty="0"/>
              <a:t> </a:t>
            </a:r>
          </a:p>
          <a:p>
            <a:pPr marL="812800" lvl="1" indent="-368300" algn="just" eaLnBrk="1" hangingPunct="1">
              <a:spcBef>
                <a:spcPct val="45000"/>
              </a:spcBef>
              <a:spcAft>
                <a:spcPct val="20000"/>
              </a:spcAft>
              <a:buClr>
                <a:schemeClr val="tx2"/>
              </a:buClr>
              <a:buFont typeface="Times New Roman" pitchFamily="18" charset="0"/>
              <a:buChar char="–"/>
            </a:pPr>
            <a:r>
              <a:rPr lang="en-US" sz="2800" dirty="0"/>
              <a:t>contain many </a:t>
            </a:r>
            <a:r>
              <a:rPr lang="en-US" sz="2800" b="1" u="sng" dirty="0"/>
              <a:t>hydrogen</a:t>
            </a:r>
            <a:r>
              <a:rPr lang="en-US" sz="2800" dirty="0"/>
              <a:t> </a:t>
            </a:r>
            <a:r>
              <a:rPr lang="en-US" sz="2800" b="1" u="sng" dirty="0"/>
              <a:t>atoms</a:t>
            </a:r>
            <a:r>
              <a:rPr lang="en-US" sz="2800" dirty="0"/>
              <a:t> and thus many </a:t>
            </a:r>
            <a:r>
              <a:rPr lang="en-US" sz="2800" b="1" dirty="0"/>
              <a:t>energy-rich electrons </a:t>
            </a:r>
            <a:r>
              <a:rPr lang="en-US" sz="2800" dirty="0"/>
              <a:t>and</a:t>
            </a:r>
          </a:p>
          <a:p>
            <a:pPr marL="812800" lvl="1" indent="-368300" rtl="1" eaLnBrk="1" hangingPunct="1">
              <a:spcBef>
                <a:spcPct val="45000"/>
              </a:spcBef>
              <a:spcAft>
                <a:spcPct val="20000"/>
              </a:spcAft>
              <a:buClr>
                <a:schemeClr val="tx2"/>
              </a:buClr>
              <a:buFont typeface="Times New Roman" pitchFamily="18" charset="0"/>
              <a:buChar char="–"/>
            </a:pPr>
            <a:r>
              <a:rPr lang="ar-JO" dirty="0">
                <a:solidFill>
                  <a:srgbClr val="FF0000"/>
                </a:solidFill>
              </a:rPr>
              <a:t>تحتوي على العديد من </a:t>
            </a:r>
            <a:r>
              <a:rPr lang="ar-JO" dirty="0" err="1">
                <a:solidFill>
                  <a:srgbClr val="FF0000"/>
                </a:solidFill>
              </a:rPr>
              <a:t>ذرات</a:t>
            </a:r>
            <a:r>
              <a:rPr lang="ar-JO" dirty="0">
                <a:solidFill>
                  <a:srgbClr val="FF0000"/>
                </a:solidFill>
              </a:rPr>
              <a:t> الهيدروجين والعديد من الإلكترونات الغنية بالطاقة</a:t>
            </a:r>
            <a:endParaRPr lang="en-US" dirty="0">
              <a:solidFill>
                <a:srgbClr val="FF0000"/>
              </a:solidFill>
            </a:endParaRPr>
          </a:p>
          <a:p>
            <a:pPr marL="812800" lvl="1" indent="-368300" algn="just" eaLnBrk="1" hangingPunct="1">
              <a:spcBef>
                <a:spcPct val="45000"/>
              </a:spcBef>
              <a:spcAft>
                <a:spcPct val="20000"/>
              </a:spcAft>
              <a:buClr>
                <a:schemeClr val="tx2"/>
              </a:buClr>
              <a:buFont typeface="Times New Roman" pitchFamily="18" charset="0"/>
              <a:buChar char="–"/>
            </a:pPr>
            <a:r>
              <a:rPr lang="en-US" sz="2800" dirty="0"/>
              <a:t>yield more than twice as much </a:t>
            </a:r>
            <a:r>
              <a:rPr lang="en-US" sz="2800" b="1" u="sng" dirty="0"/>
              <a:t>ATP</a:t>
            </a:r>
            <a:r>
              <a:rPr lang="en-US" sz="2800" dirty="0"/>
              <a:t> </a:t>
            </a:r>
            <a:r>
              <a:rPr lang="en-US" sz="2800" b="1" dirty="0"/>
              <a:t>per</a:t>
            </a:r>
            <a:r>
              <a:rPr lang="en-US" sz="2800" dirty="0"/>
              <a:t> </a:t>
            </a:r>
            <a:r>
              <a:rPr lang="en-US" sz="2800" b="1" dirty="0"/>
              <a:t>gram</a:t>
            </a:r>
            <a:r>
              <a:rPr lang="en-US" sz="2800" dirty="0"/>
              <a:t> than a gram of </a:t>
            </a:r>
            <a:r>
              <a:rPr lang="en-US" sz="2800" b="1" u="sng" dirty="0"/>
              <a:t>carbohydrate</a:t>
            </a:r>
            <a:r>
              <a:rPr lang="en-US" sz="2800" dirty="0"/>
              <a:t> or </a:t>
            </a:r>
            <a:r>
              <a:rPr lang="en-US" sz="2800" b="1" u="sng" dirty="0"/>
              <a:t>protein</a:t>
            </a:r>
            <a:r>
              <a:rPr lang="en-US" sz="2800" dirty="0"/>
              <a:t>.</a:t>
            </a:r>
          </a:p>
          <a:p>
            <a:pPr marL="812800" lvl="1" indent="-368300" rtl="1" eaLnBrk="1" hangingPunct="1">
              <a:spcBef>
                <a:spcPct val="45000"/>
              </a:spcBef>
              <a:spcAft>
                <a:spcPct val="20000"/>
              </a:spcAft>
              <a:buClr>
                <a:schemeClr val="tx2"/>
              </a:buClr>
              <a:buFont typeface="Times New Roman" pitchFamily="18" charset="0"/>
              <a:buChar char="–"/>
            </a:pPr>
            <a:r>
              <a:rPr lang="ar-JO" dirty="0">
                <a:solidFill>
                  <a:srgbClr val="FF0000"/>
                </a:solidFill>
              </a:rPr>
              <a:t>تحتوي على ضعف عدد </a:t>
            </a:r>
            <a:r>
              <a:rPr lang="en-US" dirty="0">
                <a:solidFill>
                  <a:srgbClr val="FF0000"/>
                </a:solidFill>
              </a:rPr>
              <a:t>ATP</a:t>
            </a:r>
            <a:r>
              <a:rPr lang="ar-JO" dirty="0">
                <a:solidFill>
                  <a:srgbClr val="FF0000"/>
                </a:solidFill>
              </a:rPr>
              <a:t> لكل جرام أكثر من </a:t>
            </a:r>
            <a:r>
              <a:rPr lang="ar-JO" dirty="0" err="1">
                <a:solidFill>
                  <a:srgbClr val="FF0000"/>
                </a:solidFill>
              </a:rPr>
              <a:t>الكربوهيدرات</a:t>
            </a:r>
            <a:r>
              <a:rPr lang="ar-JO" dirty="0">
                <a:solidFill>
                  <a:srgbClr val="FF0000"/>
                </a:solidFill>
              </a:rPr>
              <a:t> أو البروتين</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box(in)">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4">
                                            <p:txEl>
                                              <p:pRg st="2" end="2"/>
                                            </p:txEl>
                                          </p:spTgt>
                                        </p:tgtEl>
                                        <p:attrNameLst>
                                          <p:attrName>style.visibility</p:attrName>
                                        </p:attrNameLst>
                                      </p:cBhvr>
                                      <p:to>
                                        <p:strVal val="visible"/>
                                      </p:to>
                                    </p:set>
                                    <p:animEffect transition="in" filter="box(in)">
                                      <p:cBhvr>
                                        <p:cTn id="12" dur="500"/>
                                        <p:tgtEl>
                                          <p:spTgt spid="286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4">
                                            <p:txEl>
                                              <p:pRg st="4" end="4"/>
                                            </p:txEl>
                                          </p:spTgt>
                                        </p:tgtEl>
                                        <p:attrNameLst>
                                          <p:attrName>style.visibility</p:attrName>
                                        </p:attrNameLst>
                                      </p:cBhvr>
                                      <p:to>
                                        <p:strVal val="visible"/>
                                      </p:to>
                                    </p:set>
                                    <p:animEffect transition="in" filter="box(in)">
                                      <p:cBhvr>
                                        <p:cTn id="17" dur="500"/>
                                        <p:tgtEl>
                                          <p:spTgt spid="28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6_15_NutrientCatabolism-U"/>
          <p:cNvPicPr>
            <a:picLocks noChangeAspect="1" noChangeArrowheads="1"/>
          </p:cNvPicPr>
          <p:nvPr/>
        </p:nvPicPr>
        <p:blipFill>
          <a:blip r:embed="rId2" cstate="print"/>
          <a:srcRect/>
          <a:stretch>
            <a:fillRect/>
          </a:stretch>
        </p:blipFill>
        <p:spPr bwMode="auto">
          <a:xfrm>
            <a:off x="862013" y="136525"/>
            <a:ext cx="7419975" cy="6584950"/>
          </a:xfrm>
          <a:prstGeom prst="rect">
            <a:avLst/>
          </a:prstGeom>
          <a:noFill/>
          <a:ln w="9525">
            <a:noFill/>
            <a:miter lim="800000"/>
            <a:headEnd/>
            <a:tailEnd/>
          </a:ln>
        </p:spPr>
      </p:pic>
      <p:sp>
        <p:nvSpPr>
          <p:cNvPr id="29699" name="Text Box 3"/>
          <p:cNvSpPr txBox="1">
            <a:spLocks noChangeArrowheads="1"/>
          </p:cNvSpPr>
          <p:nvPr/>
        </p:nvSpPr>
        <p:spPr bwMode="auto">
          <a:xfrm>
            <a:off x="2095500" y="288925"/>
            <a:ext cx="1250950" cy="420688"/>
          </a:xfrm>
          <a:prstGeom prst="rect">
            <a:avLst/>
          </a:prstGeom>
          <a:noFill/>
          <a:ln w="9525">
            <a:noFill/>
            <a:miter lim="800000"/>
            <a:headEnd/>
            <a:tailEnd/>
          </a:ln>
        </p:spPr>
        <p:txBody>
          <a:bodyPr wrap="none" lIns="0" tIns="0" rIns="0" bIns="0"/>
          <a:lstStyle/>
          <a:p>
            <a:pPr>
              <a:lnSpc>
                <a:spcPct val="90000"/>
              </a:lnSpc>
            </a:pPr>
            <a:r>
              <a:rPr lang="en-US" sz="1400" b="1" dirty="0">
                <a:ea typeface="MS PGothic" pitchFamily="34" charset="-128"/>
              </a:rPr>
              <a:t>Food, such as</a:t>
            </a:r>
            <a:br>
              <a:rPr lang="en-US" sz="1400" b="1" dirty="0">
                <a:ea typeface="MS PGothic" pitchFamily="34" charset="-128"/>
              </a:rPr>
            </a:br>
            <a:r>
              <a:rPr lang="en-US" sz="1400" b="1" dirty="0">
                <a:ea typeface="MS PGothic" pitchFamily="34" charset="-128"/>
              </a:rPr>
              <a:t>peanuts</a:t>
            </a:r>
          </a:p>
        </p:txBody>
      </p:sp>
      <p:sp>
        <p:nvSpPr>
          <p:cNvPr id="29700" name="Text Box 3"/>
          <p:cNvSpPr txBox="1">
            <a:spLocks noChangeArrowheads="1"/>
          </p:cNvSpPr>
          <p:nvPr/>
        </p:nvSpPr>
        <p:spPr bwMode="auto">
          <a:xfrm>
            <a:off x="1285875" y="3168650"/>
            <a:ext cx="636588" cy="153988"/>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Sugars</a:t>
            </a:r>
          </a:p>
        </p:txBody>
      </p:sp>
      <p:sp>
        <p:nvSpPr>
          <p:cNvPr id="29701" name="Text Box 3"/>
          <p:cNvSpPr txBox="1">
            <a:spLocks noChangeArrowheads="1"/>
          </p:cNvSpPr>
          <p:nvPr/>
        </p:nvSpPr>
        <p:spPr bwMode="auto">
          <a:xfrm>
            <a:off x="3175000" y="3162300"/>
            <a:ext cx="744538" cy="166688"/>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Glycerol</a:t>
            </a:r>
          </a:p>
        </p:txBody>
      </p:sp>
      <p:sp>
        <p:nvSpPr>
          <p:cNvPr id="29702" name="Text Box 3"/>
          <p:cNvSpPr txBox="1">
            <a:spLocks noChangeArrowheads="1"/>
          </p:cNvSpPr>
          <p:nvPr/>
        </p:nvSpPr>
        <p:spPr bwMode="auto">
          <a:xfrm>
            <a:off x="3952875" y="3160713"/>
            <a:ext cx="957263" cy="206375"/>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Fatty acids</a:t>
            </a:r>
          </a:p>
        </p:txBody>
      </p:sp>
      <p:sp>
        <p:nvSpPr>
          <p:cNvPr id="29703" name="Text Box 3"/>
          <p:cNvSpPr txBox="1">
            <a:spLocks noChangeArrowheads="1"/>
          </p:cNvSpPr>
          <p:nvPr/>
        </p:nvSpPr>
        <p:spPr bwMode="auto">
          <a:xfrm>
            <a:off x="5635625" y="3160713"/>
            <a:ext cx="1090613" cy="220662"/>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Amino acids</a:t>
            </a:r>
          </a:p>
        </p:txBody>
      </p:sp>
      <p:sp>
        <p:nvSpPr>
          <p:cNvPr id="29704" name="Text Box 3"/>
          <p:cNvSpPr txBox="1">
            <a:spLocks noChangeArrowheads="1"/>
          </p:cNvSpPr>
          <p:nvPr/>
        </p:nvSpPr>
        <p:spPr bwMode="auto">
          <a:xfrm>
            <a:off x="6738938" y="3779838"/>
            <a:ext cx="782637" cy="422275"/>
          </a:xfrm>
          <a:prstGeom prst="rect">
            <a:avLst/>
          </a:prstGeom>
          <a:noFill/>
          <a:ln w="9525">
            <a:noFill/>
            <a:miter lim="800000"/>
            <a:headEnd/>
            <a:tailEnd/>
          </a:ln>
        </p:spPr>
        <p:txBody>
          <a:bodyPr wrap="none" lIns="0" tIns="0" rIns="0" bIns="0"/>
          <a:lstStyle/>
          <a:p>
            <a:pPr algn="ctr">
              <a:lnSpc>
                <a:spcPct val="90000"/>
              </a:lnSpc>
            </a:pPr>
            <a:r>
              <a:rPr lang="en-US" sz="1400" b="1">
                <a:ea typeface="MS PGothic" pitchFamily="34" charset="-128"/>
              </a:rPr>
              <a:t>Amino</a:t>
            </a:r>
            <a:br>
              <a:rPr lang="en-US" sz="1400" b="1">
                <a:ea typeface="MS PGothic" pitchFamily="34" charset="-128"/>
              </a:rPr>
            </a:br>
            <a:r>
              <a:rPr lang="en-US" sz="1400" b="1">
                <a:ea typeface="MS PGothic" pitchFamily="34" charset="-128"/>
              </a:rPr>
              <a:t>groups</a:t>
            </a:r>
          </a:p>
        </p:txBody>
      </p:sp>
      <p:sp>
        <p:nvSpPr>
          <p:cNvPr id="29705" name="Text Box 3"/>
          <p:cNvSpPr txBox="1">
            <a:spLocks noChangeArrowheads="1"/>
          </p:cNvSpPr>
          <p:nvPr/>
        </p:nvSpPr>
        <p:spPr bwMode="auto">
          <a:xfrm>
            <a:off x="6826250" y="4919663"/>
            <a:ext cx="1384300" cy="436562"/>
          </a:xfrm>
          <a:prstGeom prst="rect">
            <a:avLst/>
          </a:prstGeom>
          <a:noFill/>
          <a:ln w="9525">
            <a:noFill/>
            <a:miter lim="800000"/>
            <a:headEnd/>
            <a:tailEnd/>
          </a:ln>
        </p:spPr>
        <p:txBody>
          <a:bodyPr wrap="none" lIns="0" tIns="0" rIns="0" bIns="0"/>
          <a:lstStyle/>
          <a:p>
            <a:pPr algn="ctr">
              <a:lnSpc>
                <a:spcPct val="90000"/>
              </a:lnSpc>
            </a:pPr>
            <a:r>
              <a:rPr lang="en-US" sz="1400" b="1">
                <a:ea typeface="MS PGothic" pitchFamily="34" charset="-128"/>
              </a:rPr>
              <a:t>Oxidative</a:t>
            </a:r>
            <a:br>
              <a:rPr lang="en-US" sz="1400" b="1">
                <a:ea typeface="MS PGothic" pitchFamily="34" charset="-128"/>
              </a:rPr>
            </a:br>
            <a:r>
              <a:rPr lang="en-US" sz="1400" b="1">
                <a:ea typeface="MS PGothic" pitchFamily="34" charset="-128"/>
              </a:rPr>
              <a:t>Phosphorylation</a:t>
            </a:r>
          </a:p>
        </p:txBody>
      </p:sp>
      <p:sp>
        <p:nvSpPr>
          <p:cNvPr id="29706" name="Text Box 3"/>
          <p:cNvSpPr txBox="1">
            <a:spLocks noChangeArrowheads="1"/>
          </p:cNvSpPr>
          <p:nvPr/>
        </p:nvSpPr>
        <p:spPr bwMode="auto">
          <a:xfrm>
            <a:off x="5589588" y="4819650"/>
            <a:ext cx="595312" cy="557213"/>
          </a:xfrm>
          <a:prstGeom prst="rect">
            <a:avLst/>
          </a:prstGeom>
          <a:noFill/>
          <a:ln w="9525">
            <a:noFill/>
            <a:miter lim="800000"/>
            <a:headEnd/>
            <a:tailEnd/>
          </a:ln>
        </p:spPr>
        <p:txBody>
          <a:bodyPr wrap="none" lIns="0" tIns="0" rIns="0" bIns="0"/>
          <a:lstStyle/>
          <a:p>
            <a:pPr algn="ctr">
              <a:lnSpc>
                <a:spcPct val="90000"/>
              </a:lnSpc>
            </a:pPr>
            <a:r>
              <a:rPr lang="en-US" sz="1400" b="1">
                <a:ea typeface="MS PGothic" pitchFamily="34" charset="-128"/>
              </a:rPr>
              <a:t>Citric</a:t>
            </a:r>
            <a:br>
              <a:rPr lang="en-US" sz="1400" b="1">
                <a:ea typeface="MS PGothic" pitchFamily="34" charset="-128"/>
              </a:rPr>
            </a:br>
            <a:r>
              <a:rPr lang="en-US" sz="1400" b="1">
                <a:ea typeface="MS PGothic" pitchFamily="34" charset="-128"/>
              </a:rPr>
              <a:t>Acid</a:t>
            </a:r>
            <a:br>
              <a:rPr lang="en-US" sz="1400" b="1">
                <a:ea typeface="MS PGothic" pitchFamily="34" charset="-128"/>
              </a:rPr>
            </a:br>
            <a:r>
              <a:rPr lang="en-US" sz="1400" b="1">
                <a:ea typeface="MS PGothic" pitchFamily="34" charset="-128"/>
              </a:rPr>
              <a:t>Cycle</a:t>
            </a:r>
          </a:p>
        </p:txBody>
      </p:sp>
      <p:sp>
        <p:nvSpPr>
          <p:cNvPr id="29707" name="Text Box 3"/>
          <p:cNvSpPr txBox="1">
            <a:spLocks noChangeArrowheads="1"/>
          </p:cNvSpPr>
          <p:nvPr/>
        </p:nvSpPr>
        <p:spPr bwMode="auto">
          <a:xfrm>
            <a:off x="4016375" y="4930775"/>
            <a:ext cx="930275" cy="596900"/>
          </a:xfrm>
          <a:prstGeom prst="rect">
            <a:avLst/>
          </a:prstGeom>
          <a:noFill/>
          <a:ln w="9525">
            <a:noFill/>
            <a:miter lim="800000"/>
            <a:headEnd/>
            <a:tailEnd/>
          </a:ln>
        </p:spPr>
        <p:txBody>
          <a:bodyPr wrap="none" lIns="0" tIns="0" rIns="0" bIns="0"/>
          <a:lstStyle/>
          <a:p>
            <a:pPr algn="ctr">
              <a:lnSpc>
                <a:spcPct val="90000"/>
              </a:lnSpc>
            </a:pPr>
            <a:r>
              <a:rPr lang="en-US" sz="1300" b="1">
                <a:ea typeface="MS PGothic" pitchFamily="34" charset="-128"/>
              </a:rPr>
              <a:t>Pyruvate</a:t>
            </a:r>
            <a:br>
              <a:rPr lang="en-US" sz="1300" b="1">
                <a:ea typeface="MS PGothic" pitchFamily="34" charset="-128"/>
              </a:rPr>
            </a:br>
            <a:r>
              <a:rPr lang="en-US" sz="1300" b="1">
                <a:ea typeface="MS PGothic" pitchFamily="34" charset="-128"/>
              </a:rPr>
              <a:t>Oxidation</a:t>
            </a:r>
            <a:br>
              <a:rPr lang="en-US" sz="1300" b="1">
                <a:ea typeface="MS PGothic" pitchFamily="34" charset="-128"/>
              </a:rPr>
            </a:br>
            <a:r>
              <a:rPr lang="en-US" sz="1300" b="1">
                <a:ea typeface="MS PGothic" pitchFamily="34" charset="-128"/>
              </a:rPr>
              <a:t>Acetyl CoA</a:t>
            </a:r>
          </a:p>
        </p:txBody>
      </p:sp>
      <p:sp>
        <p:nvSpPr>
          <p:cNvPr id="29708" name="Text Box 3"/>
          <p:cNvSpPr txBox="1">
            <a:spLocks noChangeArrowheads="1"/>
          </p:cNvSpPr>
          <p:nvPr/>
        </p:nvSpPr>
        <p:spPr bwMode="auto">
          <a:xfrm>
            <a:off x="4316413" y="6054725"/>
            <a:ext cx="357187" cy="193675"/>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ATP</a:t>
            </a:r>
          </a:p>
        </p:txBody>
      </p:sp>
      <p:sp>
        <p:nvSpPr>
          <p:cNvPr id="29709" name="Text Box 3"/>
          <p:cNvSpPr txBox="1">
            <a:spLocks noChangeArrowheads="1"/>
          </p:cNvSpPr>
          <p:nvPr/>
        </p:nvSpPr>
        <p:spPr bwMode="auto">
          <a:xfrm>
            <a:off x="1206500" y="5014913"/>
            <a:ext cx="717550" cy="207962"/>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Glucose</a:t>
            </a:r>
          </a:p>
        </p:txBody>
      </p:sp>
      <p:sp>
        <p:nvSpPr>
          <p:cNvPr id="29710" name="Text Box 3"/>
          <p:cNvSpPr txBox="1">
            <a:spLocks noChangeArrowheads="1"/>
          </p:cNvSpPr>
          <p:nvPr/>
        </p:nvSpPr>
        <p:spPr bwMode="auto">
          <a:xfrm>
            <a:off x="2201863" y="5006975"/>
            <a:ext cx="384175" cy="193675"/>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G3P</a:t>
            </a:r>
          </a:p>
        </p:txBody>
      </p:sp>
      <p:sp>
        <p:nvSpPr>
          <p:cNvPr id="29711" name="Text Box 3"/>
          <p:cNvSpPr txBox="1">
            <a:spLocks noChangeArrowheads="1"/>
          </p:cNvSpPr>
          <p:nvPr/>
        </p:nvSpPr>
        <p:spPr bwMode="auto">
          <a:xfrm>
            <a:off x="2870200" y="5006975"/>
            <a:ext cx="811213" cy="220663"/>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Pyruvate</a:t>
            </a:r>
          </a:p>
        </p:txBody>
      </p:sp>
      <p:sp>
        <p:nvSpPr>
          <p:cNvPr id="29712" name="Text Box 3"/>
          <p:cNvSpPr txBox="1">
            <a:spLocks noChangeArrowheads="1"/>
          </p:cNvSpPr>
          <p:nvPr/>
        </p:nvSpPr>
        <p:spPr bwMode="auto">
          <a:xfrm>
            <a:off x="1962150" y="5248275"/>
            <a:ext cx="904875" cy="195263"/>
          </a:xfrm>
          <a:prstGeom prst="rect">
            <a:avLst/>
          </a:prstGeom>
          <a:noFill/>
          <a:ln w="9525">
            <a:noFill/>
            <a:miter lim="800000"/>
            <a:headEnd/>
            <a:tailEnd/>
          </a:ln>
        </p:spPr>
        <p:txBody>
          <a:bodyPr wrap="none" lIns="0" tIns="0" rIns="0" bIns="0"/>
          <a:lstStyle/>
          <a:p>
            <a:pPr>
              <a:lnSpc>
                <a:spcPct val="90000"/>
              </a:lnSpc>
            </a:pPr>
            <a:r>
              <a:rPr lang="en-US" sz="1400" b="1">
                <a:ea typeface="MS PGothic" pitchFamily="34" charset="-128"/>
              </a:rPr>
              <a:t>Glycolysis</a:t>
            </a:r>
          </a:p>
        </p:txBody>
      </p:sp>
      <p:sp>
        <p:nvSpPr>
          <p:cNvPr id="29713" name="Text Box 3"/>
          <p:cNvSpPr txBox="1">
            <a:spLocks noChangeArrowheads="1"/>
          </p:cNvSpPr>
          <p:nvPr/>
        </p:nvSpPr>
        <p:spPr bwMode="auto">
          <a:xfrm>
            <a:off x="958850" y="2308225"/>
            <a:ext cx="1292225" cy="220663"/>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ea typeface="MS PGothic" pitchFamily="34" charset="-128"/>
              </a:rPr>
              <a:t>Carbohydrates</a:t>
            </a:r>
          </a:p>
        </p:txBody>
      </p:sp>
      <p:sp>
        <p:nvSpPr>
          <p:cNvPr id="29714" name="Text Box 3"/>
          <p:cNvSpPr txBox="1">
            <a:spLocks noChangeArrowheads="1"/>
          </p:cNvSpPr>
          <p:nvPr/>
        </p:nvSpPr>
        <p:spPr bwMode="auto">
          <a:xfrm>
            <a:off x="3743325" y="2312988"/>
            <a:ext cx="382588" cy="195262"/>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ea typeface="MS PGothic" pitchFamily="34" charset="-128"/>
              </a:rPr>
              <a:t>Fats</a:t>
            </a:r>
          </a:p>
        </p:txBody>
      </p:sp>
      <p:sp>
        <p:nvSpPr>
          <p:cNvPr id="29715" name="Text Box 3"/>
          <p:cNvSpPr txBox="1">
            <a:spLocks noChangeArrowheads="1"/>
          </p:cNvSpPr>
          <p:nvPr/>
        </p:nvSpPr>
        <p:spPr bwMode="auto">
          <a:xfrm>
            <a:off x="5789613" y="2314575"/>
            <a:ext cx="730250" cy="168275"/>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ea typeface="MS PGothic" pitchFamily="34" charset="-128"/>
              </a:rPr>
              <a:t>Proteins</a:t>
            </a:r>
          </a:p>
        </p:txBody>
      </p:sp>
      <p:sp>
        <p:nvSpPr>
          <p:cNvPr id="20" name="Rectangle 19"/>
          <p:cNvSpPr/>
          <p:nvPr/>
        </p:nvSpPr>
        <p:spPr>
          <a:xfrm>
            <a:off x="5105400" y="304800"/>
            <a:ext cx="3810000" cy="1077218"/>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600" b="1" dirty="0" smtClean="0"/>
              <a:t>All organic molecules metabolized as a source of energy are converted to one of the intermediates of </a:t>
            </a:r>
            <a:r>
              <a:rPr lang="en-US" sz="1600" b="1" dirty="0" err="1" smtClean="0"/>
              <a:t>glycolysis</a:t>
            </a:r>
            <a:r>
              <a:rPr lang="en-US" sz="1600" b="1" dirty="0" smtClean="0"/>
              <a:t> or respiration</a:t>
            </a:r>
            <a:endParaRPr lang="en-U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466281"/>
          </a:xfrm>
        </p:spPr>
        <p:txBody>
          <a:bodyPr/>
          <a:lstStyle/>
          <a:p>
            <a:pPr algn="just"/>
            <a:r>
              <a:rPr lang="en-US" sz="2700" dirty="0" smtClean="0">
                <a:solidFill>
                  <a:srgbClr val="C00000"/>
                </a:solidFill>
                <a:latin typeface="+mn-lt"/>
              </a:rPr>
              <a:t>What is misleading about the following statement?</a:t>
            </a:r>
            <a:endParaRPr lang="en-US" sz="2700" dirty="0">
              <a:solidFill>
                <a:srgbClr val="C00000"/>
              </a:solidFill>
              <a:latin typeface="+mn-lt"/>
            </a:endParaRPr>
          </a:p>
        </p:txBody>
      </p:sp>
      <p:sp>
        <p:nvSpPr>
          <p:cNvPr id="3" name="Content Placeholder 2"/>
          <p:cNvSpPr>
            <a:spLocks noGrp="1"/>
          </p:cNvSpPr>
          <p:nvPr>
            <p:ph idx="1"/>
          </p:nvPr>
        </p:nvSpPr>
        <p:spPr>
          <a:xfrm>
            <a:off x="304800" y="1212850"/>
            <a:ext cx="8534400" cy="1665071"/>
          </a:xfrm>
        </p:spPr>
        <p:style>
          <a:lnRef idx="1">
            <a:schemeClr val="accent1"/>
          </a:lnRef>
          <a:fillRef idx="2">
            <a:schemeClr val="accent1"/>
          </a:fillRef>
          <a:effectRef idx="1">
            <a:schemeClr val="accent1"/>
          </a:effectRef>
          <a:fontRef idx="minor">
            <a:schemeClr val="dk1"/>
          </a:fontRef>
        </p:style>
        <p:txBody>
          <a:bodyPr/>
          <a:lstStyle/>
          <a:p>
            <a:pPr algn="just"/>
            <a:r>
              <a:rPr lang="en-US" sz="2800" b="1" dirty="0" smtClean="0"/>
              <a:t>Plant</a:t>
            </a:r>
            <a:r>
              <a:rPr lang="en-US" sz="2800" dirty="0" smtClean="0"/>
              <a:t> Cells perform </a:t>
            </a:r>
            <a:r>
              <a:rPr lang="en-US" sz="2800" b="1" dirty="0" smtClean="0"/>
              <a:t>photosynthesis</a:t>
            </a:r>
            <a:r>
              <a:rPr lang="en-US" sz="2800" dirty="0" smtClean="0"/>
              <a:t> and </a:t>
            </a:r>
            <a:r>
              <a:rPr lang="en-US" sz="2800" b="1" dirty="0" smtClean="0"/>
              <a:t>animal</a:t>
            </a:r>
            <a:r>
              <a:rPr lang="en-US" sz="2800" dirty="0" smtClean="0"/>
              <a:t> cells perform </a:t>
            </a:r>
            <a:r>
              <a:rPr lang="en-US" sz="2800" b="1" dirty="0" smtClean="0"/>
              <a:t>cellular respiration </a:t>
            </a:r>
          </a:p>
          <a:p>
            <a:pPr algn="just"/>
            <a:endParaRPr lang="en-US" sz="2800" dirty="0"/>
          </a:p>
        </p:txBody>
      </p:sp>
      <p:sp>
        <p:nvSpPr>
          <p:cNvPr id="4" name="Content Placeholder 2"/>
          <p:cNvSpPr txBox="1">
            <a:spLocks/>
          </p:cNvSpPr>
          <p:nvPr/>
        </p:nvSpPr>
        <p:spPr bwMode="auto">
          <a:xfrm>
            <a:off x="381000" y="3124200"/>
            <a:ext cx="8534400" cy="166507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marL="350838" marR="0" lvl="0" indent="-350838" algn="just" defTabSz="914400" rtl="0" eaLnBrk="0" fontAlgn="base" latinLnBrk="0" hangingPunct="0">
              <a:lnSpc>
                <a:spcPct val="100000"/>
              </a:lnSpc>
              <a:spcBef>
                <a:spcPct val="45000"/>
              </a:spcBef>
              <a:spcAft>
                <a:spcPct val="20000"/>
              </a:spcAft>
              <a:buClr>
                <a:schemeClr val="tx2"/>
              </a:buClr>
              <a:buSzTx/>
              <a:buFontTx/>
              <a:buChar char="•"/>
              <a:tabLst/>
              <a:defRPr/>
            </a:pPr>
            <a:r>
              <a:rPr kumimoji="0" lang="en-US" sz="2800" i="0" u="none" strike="noStrike" kern="0" cap="none" spc="0" normalizeH="0" baseline="0" noProof="0" dirty="0" smtClean="0">
                <a:ln>
                  <a:noFill/>
                </a:ln>
                <a:solidFill>
                  <a:schemeClr val="tx1"/>
                </a:solidFill>
                <a:effectLst/>
                <a:uLnTx/>
                <a:uFillTx/>
                <a:latin typeface="+mn-lt"/>
                <a:ea typeface="+mn-ea"/>
                <a:cs typeface="+mn-cs"/>
              </a:rPr>
              <a:t>In fact,</a:t>
            </a:r>
            <a:r>
              <a:rPr kumimoji="0" lang="en-US" sz="2800" i="0" u="none" strike="noStrike" kern="0" cap="none" spc="0" normalizeH="0" noProof="0" dirty="0" smtClean="0">
                <a:ln>
                  <a:noFill/>
                </a:ln>
                <a:solidFill>
                  <a:schemeClr val="tx1"/>
                </a:solidFill>
                <a:effectLst/>
                <a:uLnTx/>
                <a:uFillTx/>
                <a:latin typeface="+mn-lt"/>
                <a:ea typeface="+mn-ea"/>
                <a:cs typeface="+mn-cs"/>
              </a:rPr>
              <a:t> almost all cells use </a:t>
            </a:r>
            <a:r>
              <a:rPr kumimoji="0" lang="en-US" sz="2800" b="1" i="0" u="none" strike="noStrike" kern="0" cap="none" spc="0" normalizeH="0" noProof="0" dirty="0" smtClean="0">
                <a:ln>
                  <a:noFill/>
                </a:ln>
                <a:solidFill>
                  <a:schemeClr val="tx1"/>
                </a:solidFill>
                <a:effectLst/>
                <a:uLnTx/>
                <a:uFillTx/>
                <a:latin typeface="+mn-lt"/>
                <a:ea typeface="+mn-ea"/>
                <a:cs typeface="+mn-cs"/>
              </a:rPr>
              <a:t>cellular respiration </a:t>
            </a:r>
            <a:r>
              <a:rPr kumimoji="0" lang="en-US" sz="2800" i="0" u="none" strike="noStrike" kern="0" cap="none" spc="0" normalizeH="0" noProof="0" dirty="0" smtClean="0">
                <a:ln>
                  <a:noFill/>
                </a:ln>
                <a:solidFill>
                  <a:schemeClr val="tx1"/>
                </a:solidFill>
                <a:effectLst/>
                <a:uLnTx/>
                <a:uFillTx/>
                <a:latin typeface="+mn-lt"/>
                <a:ea typeface="+mn-ea"/>
                <a:cs typeface="+mn-cs"/>
              </a:rPr>
              <a:t>to obtain energy for their </a:t>
            </a:r>
            <a:r>
              <a:rPr kumimoji="0" lang="en-US" sz="2800" b="1" i="0" u="none" strike="noStrike" kern="0" cap="none" spc="0" normalizeH="0" noProof="0" dirty="0" smtClean="0">
                <a:ln>
                  <a:noFill/>
                </a:ln>
                <a:solidFill>
                  <a:schemeClr val="tx1"/>
                </a:solidFill>
                <a:effectLst/>
                <a:uLnTx/>
                <a:uFillTx/>
                <a:latin typeface="+mn-lt"/>
                <a:ea typeface="+mn-ea"/>
                <a:cs typeface="+mn-cs"/>
              </a:rPr>
              <a:t>cellular work</a:t>
            </a:r>
            <a:r>
              <a:rPr kumimoji="0" lang="en-US" sz="2800" i="0" u="none" strike="noStrike" kern="0" cap="none" spc="0" normalizeH="0" noProof="0" dirty="0" smtClean="0">
                <a:ln>
                  <a:noFill/>
                </a:ln>
                <a:solidFill>
                  <a:schemeClr val="tx1"/>
                </a:solidFill>
                <a:effectLst/>
                <a:uLnTx/>
                <a:uFillTx/>
                <a:latin typeface="+mn-lt"/>
                <a:ea typeface="+mn-ea"/>
                <a:cs typeface="+mn-cs"/>
              </a:rPr>
              <a:t>.</a:t>
            </a:r>
          </a:p>
          <a:p>
            <a:pPr marL="350838" marR="0" lvl="0" indent="-350838" algn="just" defTabSz="914400" rtl="0" eaLnBrk="0" fontAlgn="base" latinLnBrk="0" hangingPunct="0">
              <a:lnSpc>
                <a:spcPct val="100000"/>
              </a:lnSpc>
              <a:spcBef>
                <a:spcPct val="45000"/>
              </a:spcBef>
              <a:spcAft>
                <a:spcPct val="20000"/>
              </a:spcAft>
              <a:buClr>
                <a:schemeClr val="tx2"/>
              </a:buClr>
              <a:buSzTx/>
              <a:buFontTx/>
              <a:buChar char="•"/>
              <a:tabLst/>
              <a:defRPr/>
            </a:pPr>
            <a:endParaRPr kumimoji="0" lang="en-US" sz="280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381000" y="5308483"/>
            <a:ext cx="8534400" cy="52322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350838" lvl="0" indent="-350838" algn="l">
              <a:spcBef>
                <a:spcPct val="45000"/>
              </a:spcBef>
              <a:spcAft>
                <a:spcPct val="20000"/>
              </a:spcAft>
              <a:buClr>
                <a:schemeClr val="tx2"/>
              </a:buClr>
              <a:buFontTx/>
              <a:buChar char="•"/>
              <a:defRPr/>
            </a:pPr>
            <a:r>
              <a:rPr kumimoji="0" lang="en-US" sz="2800" i="0" u="none" strike="noStrike" kern="0" normalizeH="0" noProof="0" dirty="0" smtClean="0">
                <a:ln w="18415" cmpd="sng">
                  <a:solidFill>
                    <a:srgbClr val="FFFFFF"/>
                  </a:solidFill>
                  <a:prstDash val="solid"/>
                </a:ln>
                <a:solidFill>
                  <a:srgbClr val="FFFFFF"/>
                </a:solidFill>
                <a:uLnTx/>
                <a:uFillTx/>
                <a:latin typeface="+mn-lt"/>
                <a:ea typeface="+mn-ea"/>
                <a:cs typeface="+mn-cs"/>
              </a:rPr>
              <a:t>How </a:t>
            </a:r>
            <a:r>
              <a:rPr lang="en-US" sz="2800" kern="0" dirty="0" smtClean="0">
                <a:ln w="18415" cmpd="sng">
                  <a:solidFill>
                    <a:srgbClr val="FFFFFF"/>
                  </a:solidFill>
                  <a:prstDash val="solid"/>
                </a:ln>
                <a:solidFill>
                  <a:srgbClr val="FFFFFF"/>
                </a:solidFill>
              </a:rPr>
              <a:t>Prokaryotic Cells </a:t>
            </a:r>
            <a:r>
              <a:rPr kumimoji="0" lang="en-US" sz="2800" i="0" u="none" strike="noStrike" kern="0" normalizeH="0" noProof="0" dirty="0" smtClean="0">
                <a:ln w="18415" cmpd="sng">
                  <a:solidFill>
                    <a:srgbClr val="FFFFFF"/>
                  </a:solidFill>
                  <a:prstDash val="solid"/>
                </a:ln>
                <a:solidFill>
                  <a:srgbClr val="FFFFFF"/>
                </a:solidFill>
                <a:uLnTx/>
                <a:uFillTx/>
                <a:latin typeface="+mn-lt"/>
                <a:ea typeface="+mn-ea"/>
                <a:cs typeface="+mn-cs"/>
              </a:rPr>
              <a:t>Harvest Energy? </a:t>
            </a:r>
            <a:endParaRPr kumimoji="0" lang="en-US" sz="2800" i="0" u="none" strike="noStrike" kern="0" normalizeH="0" baseline="0" noProof="0" dirty="0">
              <a:ln w="18415" cmpd="sng">
                <a:solidFill>
                  <a:srgbClr val="FFFFFF"/>
                </a:solidFill>
                <a:prstDash val="solid"/>
              </a:ln>
              <a:solidFill>
                <a:srgbClr val="FFFFFF"/>
              </a:solidFill>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57200" y="228600"/>
            <a:ext cx="8458200" cy="727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0" tIns="0" rIns="0" bIns="0" anchor="ctr">
            <a:spAutoFit/>
          </a:bodyPr>
          <a:lstStyle>
            <a:lvl1pPr algn="r">
              <a:defRPr sz="2400">
                <a:solidFill>
                  <a:schemeClr val="tx1"/>
                </a:solidFill>
                <a:latin typeface="Arial" charset="0"/>
                <a:cs typeface="Arial" charset="0"/>
              </a:defRPr>
            </a:lvl1pPr>
            <a:lvl2pPr marL="742950" indent="-285750" algn="r">
              <a:defRPr sz="2400">
                <a:solidFill>
                  <a:schemeClr val="tx1"/>
                </a:solidFill>
                <a:latin typeface="Arial" charset="0"/>
                <a:cs typeface="Arial" charset="0"/>
              </a:defRPr>
            </a:lvl2pPr>
            <a:lvl3pPr marL="1143000" indent="-228600" algn="r">
              <a:defRPr sz="2400">
                <a:solidFill>
                  <a:schemeClr val="tx1"/>
                </a:solidFill>
                <a:latin typeface="Arial" charset="0"/>
                <a:cs typeface="Arial" charset="0"/>
              </a:defRPr>
            </a:lvl3pPr>
            <a:lvl4pPr marL="1600200" indent="-228600" algn="r">
              <a:defRPr sz="2400">
                <a:solidFill>
                  <a:schemeClr val="tx1"/>
                </a:solidFill>
                <a:latin typeface="Arial" charset="0"/>
                <a:cs typeface="Arial" charset="0"/>
              </a:defRPr>
            </a:lvl4pPr>
            <a:lvl5pPr marL="2057400" indent="-228600" algn="r">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just"/>
            <a:r>
              <a:rPr lang="en-US" altLang="en-US" sz="2300">
                <a:solidFill>
                  <a:srgbClr val="FF0000"/>
                </a:solidFill>
              </a:rPr>
              <a:t>NADH</a:t>
            </a:r>
            <a:r>
              <a:rPr lang="en-US" altLang="en-US" sz="2300"/>
              <a:t> is used in </a:t>
            </a:r>
            <a:r>
              <a:rPr lang="en-US" altLang="en-US" sz="2300">
                <a:solidFill>
                  <a:srgbClr val="FF0000"/>
                </a:solidFill>
              </a:rPr>
              <a:t>cellular respiration </a:t>
            </a:r>
            <a:r>
              <a:rPr lang="en-US" altLang="en-US" sz="2300"/>
              <a:t>and </a:t>
            </a:r>
            <a:r>
              <a:rPr lang="en-US" altLang="en-US" sz="2300">
                <a:solidFill>
                  <a:srgbClr val="00B050"/>
                </a:solidFill>
              </a:rPr>
              <a:t>NADPH</a:t>
            </a:r>
            <a:r>
              <a:rPr lang="en-US" altLang="en-US" sz="2300"/>
              <a:t> is used in </a:t>
            </a:r>
            <a:r>
              <a:rPr lang="en-US" altLang="en-US" sz="2300">
                <a:solidFill>
                  <a:srgbClr val="00B050"/>
                </a:solidFill>
              </a:rPr>
              <a:t>photosynthesis</a:t>
            </a:r>
            <a:r>
              <a:rPr lang="en-US" altLang="en-US" sz="2300"/>
              <a:t>. </a:t>
            </a:r>
            <a:r>
              <a:rPr lang="en-US" altLang="en-US" sz="2300">
                <a:solidFill>
                  <a:srgbClr val="FF0000"/>
                </a:solidFill>
              </a:rPr>
              <a:t>NADH</a:t>
            </a:r>
            <a:r>
              <a:rPr lang="en-US" altLang="en-US" sz="2300"/>
              <a:t> participates in </a:t>
            </a:r>
            <a:r>
              <a:rPr lang="en-US" altLang="en-US" sz="2300" u="sng">
                <a:solidFill>
                  <a:srgbClr val="FF0000"/>
                </a:solidFill>
              </a:rPr>
              <a:t>catabolic reactions</a:t>
            </a:r>
            <a:r>
              <a:rPr lang="en-US" altLang="en-US" sz="2300"/>
              <a:t>, reactions that break down molecules to release energy, while </a:t>
            </a:r>
            <a:r>
              <a:rPr lang="en-US" altLang="en-US" sz="2300">
                <a:solidFill>
                  <a:srgbClr val="00B050"/>
                </a:solidFill>
              </a:rPr>
              <a:t>NADPH</a:t>
            </a:r>
            <a:r>
              <a:rPr lang="en-US" altLang="en-US" sz="2300"/>
              <a:t> participates in </a:t>
            </a:r>
            <a:r>
              <a:rPr lang="en-US" altLang="en-US" sz="2300" u="sng">
                <a:solidFill>
                  <a:srgbClr val="00B050"/>
                </a:solidFill>
              </a:rPr>
              <a:t>anabolic reactions</a:t>
            </a:r>
            <a:r>
              <a:rPr lang="en-US" altLang="en-US" sz="2300"/>
              <a:t>, reactions that consume energy in order build up or synthesize larger molecules.</a:t>
            </a:r>
          </a:p>
          <a:p>
            <a:pPr algn="just"/>
            <a:endParaRPr lang="en-US" altLang="en-US" sz="2300"/>
          </a:p>
          <a:p>
            <a:pPr algn="just"/>
            <a:r>
              <a:rPr lang="en-US" altLang="en-US" sz="2300" u="sng"/>
              <a:t>NOTE</a:t>
            </a:r>
            <a:endParaRPr lang="ar-SA" altLang="en-US" sz="2300" u="sng"/>
          </a:p>
          <a:p>
            <a:pPr algn="l"/>
            <a:endParaRPr lang="en-US" altLang="en-US" sz="2600">
              <a:solidFill>
                <a:srgbClr val="FF0000"/>
              </a:solidFill>
            </a:endParaRPr>
          </a:p>
          <a:p>
            <a:pPr algn="l"/>
            <a:r>
              <a:rPr lang="en-US" altLang="en-US" sz="2600">
                <a:solidFill>
                  <a:srgbClr val="FF0000"/>
                </a:solidFill>
              </a:rPr>
              <a:t>1. FAD is </a:t>
            </a:r>
            <a:r>
              <a:rPr lang="en-US" altLang="en-US" sz="2600">
                <a:solidFill>
                  <a:srgbClr val="00B050"/>
                </a:solidFill>
              </a:rPr>
              <a:t>flavin adenine dinucleotide</a:t>
            </a:r>
            <a:r>
              <a:rPr lang="en-US" altLang="en-US" sz="2600">
                <a:solidFill>
                  <a:srgbClr val="FF0000"/>
                </a:solidFill>
              </a:rPr>
              <a:t>, </a:t>
            </a:r>
          </a:p>
          <a:p>
            <a:pPr algn="l"/>
            <a:r>
              <a:rPr lang="en-US" altLang="en-US" sz="2600">
                <a:solidFill>
                  <a:srgbClr val="FF0000"/>
                </a:solidFill>
              </a:rPr>
              <a:t>2. NAD is </a:t>
            </a:r>
            <a:r>
              <a:rPr lang="en-US" altLang="en-US" sz="2600">
                <a:solidFill>
                  <a:srgbClr val="00B050"/>
                </a:solidFill>
              </a:rPr>
              <a:t>nicotinamide adenine dinucleotide</a:t>
            </a:r>
            <a:r>
              <a:rPr lang="en-US" altLang="en-US" sz="2600">
                <a:solidFill>
                  <a:srgbClr val="FF0000"/>
                </a:solidFill>
              </a:rPr>
              <a:t>.</a:t>
            </a:r>
            <a:br>
              <a:rPr lang="en-US" altLang="en-US" sz="2600">
                <a:solidFill>
                  <a:srgbClr val="FF0000"/>
                </a:solidFill>
              </a:rPr>
            </a:br>
            <a:r>
              <a:rPr lang="en-US" altLang="en-US" sz="2600">
                <a:solidFill>
                  <a:srgbClr val="FF0000"/>
                </a:solidFill>
              </a:rPr>
              <a:t>3. FAD can accept </a:t>
            </a:r>
            <a:r>
              <a:rPr lang="en-US" altLang="en-US" sz="2600">
                <a:solidFill>
                  <a:srgbClr val="00B050"/>
                </a:solidFill>
              </a:rPr>
              <a:t>two hydrogens </a:t>
            </a:r>
            <a:r>
              <a:rPr lang="en-US" altLang="en-US" sz="2600">
                <a:solidFill>
                  <a:srgbClr val="FF0000"/>
                </a:solidFill>
              </a:rPr>
              <a:t>written as </a:t>
            </a:r>
            <a:r>
              <a:rPr lang="en-US" altLang="en-US" sz="2600">
                <a:solidFill>
                  <a:srgbClr val="00B050"/>
                </a:solidFill>
              </a:rPr>
              <a:t>FADH2</a:t>
            </a:r>
          </a:p>
          <a:p>
            <a:pPr algn="l"/>
            <a:r>
              <a:rPr lang="en-US" altLang="en-US" sz="2600">
                <a:solidFill>
                  <a:srgbClr val="FF0000"/>
                </a:solidFill>
              </a:rPr>
              <a:t>4. NAD accepts just one hydrogen written as </a:t>
            </a:r>
            <a:r>
              <a:rPr lang="en-US" altLang="en-US" sz="2600">
                <a:solidFill>
                  <a:srgbClr val="00B050"/>
                </a:solidFill>
              </a:rPr>
              <a:t>NADH</a:t>
            </a:r>
            <a:r>
              <a:rPr lang="en-US" altLang="en-US" sz="2600">
                <a:solidFill>
                  <a:srgbClr val="FF0000"/>
                </a:solidFill>
              </a:rPr>
              <a:t/>
            </a:r>
            <a:br>
              <a:rPr lang="en-US" altLang="en-US" sz="2600">
                <a:solidFill>
                  <a:srgbClr val="FF0000"/>
                </a:solidFill>
              </a:rPr>
            </a:br>
            <a:r>
              <a:rPr lang="en-US" altLang="en-US" sz="2600">
                <a:solidFill>
                  <a:srgbClr val="FF0000"/>
                </a:solidFill>
              </a:rPr>
              <a:t>5. FAD is reduced to FADH2 in </a:t>
            </a:r>
            <a:r>
              <a:rPr lang="en-US" altLang="en-US" sz="2600">
                <a:solidFill>
                  <a:srgbClr val="00B050"/>
                </a:solidFill>
              </a:rPr>
              <a:t>Krebs cycle</a:t>
            </a:r>
          </a:p>
          <a:p>
            <a:pPr algn="l"/>
            <a:r>
              <a:rPr lang="en-US" altLang="en-US" sz="2600">
                <a:solidFill>
                  <a:srgbClr val="FF0000"/>
                </a:solidFill>
              </a:rPr>
              <a:t>6. NAD is reduced to NADH in </a:t>
            </a:r>
            <a:r>
              <a:rPr lang="en-US" altLang="en-US" sz="2600">
                <a:solidFill>
                  <a:srgbClr val="00B050"/>
                </a:solidFill>
              </a:rPr>
              <a:t>Krebs and glycolysis</a:t>
            </a:r>
            <a:r>
              <a:rPr lang="en-US" altLang="en-US" sz="2600">
                <a:solidFill>
                  <a:srgbClr val="FF0000"/>
                </a:solidFill>
              </a:rPr>
              <a:t>.</a:t>
            </a:r>
            <a:br>
              <a:rPr lang="en-US" altLang="en-US" sz="2600">
                <a:solidFill>
                  <a:srgbClr val="FF0000"/>
                </a:solidFill>
              </a:rPr>
            </a:br>
            <a:r>
              <a:rPr lang="en-US" altLang="en-US" sz="2600">
                <a:solidFill>
                  <a:srgbClr val="FF0000"/>
                </a:solidFill>
              </a:rPr>
              <a:t>7. NAD feeds into the ETC &amp; gives </a:t>
            </a:r>
            <a:r>
              <a:rPr lang="en-US" altLang="en-US" sz="2600">
                <a:solidFill>
                  <a:srgbClr val="00B050"/>
                </a:solidFill>
              </a:rPr>
              <a:t>3 ATP</a:t>
            </a:r>
            <a:r>
              <a:rPr lang="en-US" altLang="en-US" sz="2600">
                <a:solidFill>
                  <a:srgbClr val="FF0000"/>
                </a:solidFill>
              </a:rPr>
              <a:t>/ </a:t>
            </a:r>
            <a:r>
              <a:rPr lang="en-US" altLang="en-US" sz="2600">
                <a:solidFill>
                  <a:srgbClr val="00B050"/>
                </a:solidFill>
              </a:rPr>
              <a:t>NADH</a:t>
            </a:r>
            <a:r>
              <a:rPr lang="en-US" altLang="en-US" sz="2600">
                <a:solidFill>
                  <a:srgbClr val="FF0000"/>
                </a:solidFill>
              </a:rPr>
              <a:t>. </a:t>
            </a:r>
          </a:p>
          <a:p>
            <a:pPr algn="l"/>
            <a:r>
              <a:rPr lang="en-US" altLang="en-US" sz="2600">
                <a:solidFill>
                  <a:srgbClr val="FF0000"/>
                </a:solidFill>
              </a:rPr>
              <a:t>8. FAD feeds into the ETC &amp; gives </a:t>
            </a:r>
            <a:r>
              <a:rPr lang="en-US" altLang="en-US" sz="2600">
                <a:solidFill>
                  <a:srgbClr val="00B050"/>
                </a:solidFill>
              </a:rPr>
              <a:t>2 ATP</a:t>
            </a:r>
            <a:r>
              <a:rPr lang="en-US" altLang="en-US" sz="2600">
                <a:solidFill>
                  <a:srgbClr val="FF0000"/>
                </a:solidFill>
              </a:rPr>
              <a:t>/ </a:t>
            </a:r>
            <a:r>
              <a:rPr lang="en-US" altLang="en-US" sz="2600">
                <a:solidFill>
                  <a:srgbClr val="00B050"/>
                </a:solidFill>
              </a:rPr>
              <a:t>FADH2</a:t>
            </a:r>
            <a:r>
              <a:rPr lang="en-US" altLang="en-US" sz="2600">
                <a:solidFill>
                  <a:srgbClr val="FF0000"/>
                </a:solidFill>
              </a:rPr>
              <a:t>.</a:t>
            </a:r>
          </a:p>
          <a:p>
            <a:pPr algn="l"/>
            <a:r>
              <a:rPr lang="en-US" altLang="en-US" sz="2600">
                <a:solidFill>
                  <a:srgbClr val="FF0000"/>
                </a:solidFill>
                <a:latin typeface="Georgia" pitchFamily="18" charset="0"/>
              </a:rPr>
              <a:t/>
            </a:r>
            <a:br>
              <a:rPr lang="en-US" altLang="en-US" sz="2600">
                <a:solidFill>
                  <a:srgbClr val="FF0000"/>
                </a:solidFill>
                <a:latin typeface="Georgia" pitchFamily="18" charset="0"/>
              </a:rPr>
            </a:br>
            <a:r>
              <a:rPr lang="en-US" altLang="en-US" sz="2600">
                <a:solidFill>
                  <a:srgbClr val="FF0000"/>
                </a:solidFill>
                <a:latin typeface="Georgia" pitchFamily="18" charset="0"/>
              </a:rPr>
              <a:t/>
            </a:r>
            <a:br>
              <a:rPr lang="en-US" altLang="en-US" sz="2600">
                <a:solidFill>
                  <a:srgbClr val="FF0000"/>
                </a:solidFill>
                <a:latin typeface="Georgia" pitchFamily="18" charset="0"/>
              </a:rPr>
            </a:br>
            <a:endParaRPr lang="en-US" altLang="en-US" sz="2600">
              <a:solidFill>
                <a:srgbClr val="FF0000"/>
              </a:solidFill>
            </a:endParaRPr>
          </a:p>
        </p:txBody>
      </p:sp>
    </p:spTree>
    <p:extLst>
      <p:ext uri="{BB962C8B-B14F-4D97-AF65-F5344CB8AC3E}">
        <p14:creationId xmlns:p14="http://schemas.microsoft.com/office/powerpoint/2010/main" val="4094245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319088" y="1066800"/>
          <a:ext cx="8548688" cy="5486400"/>
        </p:xfrm>
        <a:graphic>
          <a:graphicData uri="http://schemas.openxmlformats.org/drawingml/2006/table">
            <a:tbl>
              <a:tblPr/>
              <a:tblGrid>
                <a:gridCol w="4274344"/>
                <a:gridCol w="4274344"/>
              </a:tblGrid>
              <a:tr h="82939">
                <a:tc>
                  <a:txBody>
                    <a:bodyPr/>
                    <a:lstStyle/>
                    <a:p>
                      <a:pPr marL="108000" algn="l" rtl="0">
                        <a:lnSpc>
                          <a:spcPct val="100000"/>
                        </a:lnSpc>
                        <a:spcAft>
                          <a:spcPts val="0"/>
                        </a:spcAft>
                      </a:pPr>
                      <a:r>
                        <a:rPr lang="en-US" sz="1800" b="1" dirty="0" smtClean="0">
                          <a:solidFill>
                            <a:srgbClr val="FF0000"/>
                          </a:solidFill>
                          <a:latin typeface="Times New Roman"/>
                          <a:ea typeface="Calibri"/>
                          <a:cs typeface="Arial"/>
                        </a:rPr>
                        <a:t>Cellular respiration</a:t>
                      </a:r>
                      <a:r>
                        <a:rPr lang="en-US" sz="1800" dirty="0" smtClean="0">
                          <a:solidFill>
                            <a:srgbClr val="FF0000"/>
                          </a:solidFill>
                          <a:latin typeface="Times New Roman"/>
                          <a:ea typeface="Calibri"/>
                          <a:cs typeface="Arial"/>
                        </a:rPr>
                        <a:t>:  an </a:t>
                      </a:r>
                      <a:r>
                        <a:rPr lang="en-US" sz="1800" dirty="0" err="1" smtClean="0">
                          <a:solidFill>
                            <a:srgbClr val="FF0000"/>
                          </a:solidFill>
                          <a:latin typeface="Times New Roman"/>
                          <a:ea typeface="Calibri"/>
                          <a:cs typeface="Arial"/>
                        </a:rPr>
                        <a:t>exergonic</a:t>
                      </a:r>
                      <a:r>
                        <a:rPr lang="en-US" sz="1800" dirty="0" smtClean="0">
                          <a:solidFill>
                            <a:srgbClr val="FF0000"/>
                          </a:solidFill>
                          <a:latin typeface="Times New Roman"/>
                          <a:ea typeface="Calibri"/>
                          <a:cs typeface="Arial"/>
                        </a:rPr>
                        <a:t> process that transfers energy from the bonds in glucose to ATP</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smtClean="0">
                          <a:latin typeface="Calibri"/>
                          <a:ea typeface="Calibri"/>
                          <a:cs typeface="Times New Roman"/>
                        </a:rPr>
                        <a:t>التنفس الخلوي</a:t>
                      </a:r>
                      <a:r>
                        <a:rPr lang="ar-SA" sz="1800" dirty="0" smtClean="0">
                          <a:latin typeface="Calibri"/>
                          <a:ea typeface="Calibri"/>
                          <a:cs typeface="Times New Roman"/>
                        </a:rPr>
                        <a:t> هو عملية تفاعل محرر للطاقة والتي تحرر الطاقة المختزنة في روابط جزيء الجلوكوز وتخزينها في</a:t>
                      </a:r>
                      <a:r>
                        <a:rPr lang="en-US" sz="1800" dirty="0" smtClean="0">
                          <a:latin typeface="Times New Roman"/>
                          <a:ea typeface="Calibri"/>
                          <a:cs typeface="Arial"/>
                        </a:rPr>
                        <a:t>ATP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39">
                <a:tc>
                  <a:txBody>
                    <a:bodyPr/>
                    <a:lstStyle/>
                    <a:p>
                      <a:pPr marL="108000" algn="l" rtl="0">
                        <a:lnSpc>
                          <a:spcPct val="100000"/>
                        </a:lnSpc>
                        <a:spcAft>
                          <a:spcPts val="0"/>
                        </a:spcAft>
                        <a:tabLst>
                          <a:tab pos="2105025" algn="l"/>
                        </a:tabLst>
                      </a:pPr>
                      <a:r>
                        <a:rPr kumimoji="0" lang="en-US" b="1" i="0" kern="1200" dirty="0" smtClean="0">
                          <a:solidFill>
                            <a:srgbClr val="FF0000"/>
                          </a:solidFill>
                          <a:latin typeface="Times New Roman" pitchFamily="18" charset="0"/>
                          <a:ea typeface="+mn-ea"/>
                          <a:cs typeface="Times New Roman" pitchFamily="18" charset="0"/>
                        </a:rPr>
                        <a:t>Respiration</a:t>
                      </a:r>
                      <a:r>
                        <a:rPr kumimoji="0" lang="en-US" b="0" i="0" kern="1200" dirty="0" smtClean="0">
                          <a:solidFill>
                            <a:srgbClr val="FF0000"/>
                          </a:solidFill>
                          <a:latin typeface="Times New Roman" pitchFamily="18" charset="0"/>
                          <a:ea typeface="+mn-ea"/>
                          <a:cs typeface="Times New Roman" pitchFamily="18" charset="0"/>
                        </a:rPr>
                        <a:t> is one of the key ways a cell gains useful energy to fuel cellular activity</a:t>
                      </a:r>
                      <a:endParaRPr lang="en-US" sz="1800" dirty="0">
                        <a:solidFill>
                          <a:srgbClr val="FF0000"/>
                        </a:solidFill>
                        <a:latin typeface="Times New Roman" pitchFamily="18" charset="0"/>
                        <a:ea typeface="Calibri"/>
                        <a:cs typeface="Times New Roman" pitchFamily="18" charset="0"/>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EG" sz="1800" b="1" dirty="0" smtClean="0">
                          <a:latin typeface="Calibri"/>
                          <a:ea typeface="Calibri"/>
                          <a:cs typeface="Times New Roman"/>
                        </a:rPr>
                        <a:t>التنفس</a:t>
                      </a:r>
                      <a:r>
                        <a:rPr lang="ar-EG" sz="1800" b="0" baseline="0" dirty="0" smtClean="0">
                          <a:latin typeface="Calibri"/>
                          <a:ea typeface="Calibri"/>
                          <a:cs typeface="Times New Roman"/>
                        </a:rPr>
                        <a:t> هو مفتاح الخلية للحصول على الطاقة المفيدة كوقود لأنشطة الخلية</a:t>
                      </a:r>
                      <a:endParaRPr lang="en-US" sz="1800" b="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08">
                <a:tc>
                  <a:txBody>
                    <a:bodyPr/>
                    <a:lstStyle/>
                    <a:p>
                      <a:pPr marL="108000" algn="l" rtl="0">
                        <a:lnSpc>
                          <a:spcPct val="100000"/>
                        </a:lnSpc>
                        <a:spcAft>
                          <a:spcPts val="0"/>
                        </a:spcAft>
                      </a:pPr>
                      <a:r>
                        <a:rPr lang="en-US" sz="1800" dirty="0">
                          <a:solidFill>
                            <a:srgbClr val="FF0000"/>
                          </a:solidFill>
                          <a:latin typeface="Times New Roman"/>
                          <a:ea typeface="Calibri"/>
                          <a:cs typeface="Arial"/>
                        </a:rPr>
                        <a:t>A </a:t>
                      </a:r>
                      <a:r>
                        <a:rPr lang="en-US" sz="1800" b="1" dirty="0">
                          <a:solidFill>
                            <a:srgbClr val="FF0000"/>
                          </a:solidFill>
                          <a:latin typeface="Times New Roman"/>
                          <a:ea typeface="Calibri"/>
                          <a:cs typeface="Arial"/>
                        </a:rPr>
                        <a:t>kilocalorie</a:t>
                      </a:r>
                      <a:r>
                        <a:rPr lang="en-US" sz="1800" dirty="0">
                          <a:solidFill>
                            <a:srgbClr val="FF0000"/>
                          </a:solidFill>
                          <a:latin typeface="Times New Roman"/>
                          <a:ea typeface="Calibri"/>
                          <a:cs typeface="Arial"/>
                        </a:rPr>
                        <a:t> (</a:t>
                      </a:r>
                      <a:r>
                        <a:rPr lang="en-US" sz="1800" b="1" dirty="0">
                          <a:solidFill>
                            <a:srgbClr val="FF0000"/>
                          </a:solidFill>
                          <a:latin typeface="Times New Roman"/>
                          <a:ea typeface="Calibri"/>
                          <a:cs typeface="Arial"/>
                        </a:rPr>
                        <a:t>kcal</a:t>
                      </a:r>
                      <a:r>
                        <a:rPr lang="en-US" sz="1800" dirty="0">
                          <a:solidFill>
                            <a:srgbClr val="FF0000"/>
                          </a:solidFill>
                          <a:latin typeface="Times New Roman"/>
                          <a:ea typeface="Calibri"/>
                          <a:cs typeface="Arial"/>
                        </a:rPr>
                        <a:t>): the quantity of heat required to raise the temperature of 1 kilogram (kg) of water by 1</a:t>
                      </a:r>
                      <a:r>
                        <a:rPr lang="en-US" sz="1800" baseline="30000" dirty="0">
                          <a:solidFill>
                            <a:srgbClr val="FF0000"/>
                          </a:solidFill>
                          <a:latin typeface="Times New Roman"/>
                          <a:ea typeface="Calibri"/>
                          <a:cs typeface="Arial"/>
                        </a:rPr>
                        <a:t>o</a:t>
                      </a:r>
                      <a:r>
                        <a:rPr lang="en-US" sz="1800" dirty="0">
                          <a:solidFill>
                            <a:srgbClr val="FF0000"/>
                          </a:solidFill>
                          <a:latin typeface="Times New Roman"/>
                          <a:ea typeface="Calibri"/>
                          <a:cs typeface="Arial"/>
                        </a:rPr>
                        <a:t>C</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err="1">
                          <a:latin typeface="Calibri"/>
                          <a:ea typeface="Calibri"/>
                          <a:cs typeface="Times New Roman"/>
                        </a:rPr>
                        <a:t>السعرة</a:t>
                      </a:r>
                      <a:r>
                        <a:rPr lang="ar-SA" sz="1800" b="1" dirty="0">
                          <a:latin typeface="Calibri"/>
                          <a:ea typeface="Calibri"/>
                          <a:cs typeface="Times New Roman"/>
                        </a:rPr>
                        <a:t> الحرارية (كيلو </a:t>
                      </a:r>
                      <a:r>
                        <a:rPr lang="ar-SA" sz="1800" b="1" dirty="0" err="1">
                          <a:latin typeface="Calibri"/>
                          <a:ea typeface="Calibri"/>
                          <a:cs typeface="Times New Roman"/>
                        </a:rPr>
                        <a:t>كالوري</a:t>
                      </a:r>
                      <a:r>
                        <a:rPr lang="ar-SA" sz="1800" b="1" dirty="0">
                          <a:latin typeface="Calibri"/>
                          <a:ea typeface="Calibri"/>
                          <a:cs typeface="Times New Roman"/>
                        </a:rPr>
                        <a:t>)</a:t>
                      </a:r>
                      <a:r>
                        <a:rPr lang="ar-SA" sz="1800" dirty="0">
                          <a:latin typeface="Calibri"/>
                          <a:ea typeface="Calibri"/>
                          <a:cs typeface="Times New Roman"/>
                        </a:rPr>
                        <a:t> هي كمية الحرارة المطلوبة لرفع درجة حرارة 1 كيلوجرام من الماء درجة مئوية واحدة (ا </a:t>
                      </a:r>
                      <a:r>
                        <a:rPr lang="en-US" sz="1800" dirty="0">
                          <a:latin typeface="Times New Roman"/>
                          <a:ea typeface="Calibri"/>
                          <a:cs typeface="Arial"/>
                        </a:rPr>
                        <a:t>°</a:t>
                      </a:r>
                      <a:r>
                        <a:rPr lang="ar-SA" sz="1800" dirty="0">
                          <a:latin typeface="Calibri"/>
                          <a:ea typeface="Calibri"/>
                          <a:cs typeface="Times New Roman"/>
                        </a:rPr>
                        <a:t>م)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39">
                <a:tc>
                  <a:txBody>
                    <a:bodyPr/>
                    <a:lstStyle/>
                    <a:p>
                      <a:pPr marL="108000" algn="l" rtl="0">
                        <a:lnSpc>
                          <a:spcPct val="100000"/>
                        </a:lnSpc>
                        <a:spcAft>
                          <a:spcPts val="0"/>
                        </a:spcAft>
                      </a:pPr>
                      <a:r>
                        <a:rPr lang="en-US" sz="1800" b="1" dirty="0" err="1">
                          <a:solidFill>
                            <a:srgbClr val="FF0000"/>
                          </a:solidFill>
                          <a:latin typeface="Times New Roman"/>
                          <a:ea typeface="Calibri"/>
                          <a:cs typeface="Arial"/>
                        </a:rPr>
                        <a:t>Dehydrogenase</a:t>
                      </a:r>
                      <a:r>
                        <a:rPr lang="en-US" sz="1800" b="1" dirty="0">
                          <a:solidFill>
                            <a:srgbClr val="FF0000"/>
                          </a:solidFill>
                          <a:latin typeface="Times New Roman"/>
                          <a:ea typeface="Calibri"/>
                          <a:cs typeface="Arial"/>
                        </a:rPr>
                        <a:t>: </a:t>
                      </a:r>
                      <a:r>
                        <a:rPr lang="en-US" sz="1800" dirty="0">
                          <a:solidFill>
                            <a:srgbClr val="FF0000"/>
                          </a:solidFill>
                          <a:latin typeface="Times New Roman"/>
                          <a:ea typeface="Calibri"/>
                          <a:cs typeface="Arial"/>
                        </a:rPr>
                        <a:t>the enzyme that removes hydrogen from an organic molecule </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err="1">
                          <a:latin typeface="Calibri"/>
                          <a:ea typeface="Calibri"/>
                          <a:cs typeface="Times New Roman"/>
                        </a:rPr>
                        <a:t>الديهايدروجينيز</a:t>
                      </a:r>
                      <a:r>
                        <a:rPr lang="ar-SA" sz="1800" b="1" dirty="0">
                          <a:latin typeface="Calibri"/>
                          <a:ea typeface="Calibri"/>
                          <a:cs typeface="Times New Roman"/>
                        </a:rPr>
                        <a:t> (</a:t>
                      </a:r>
                      <a:r>
                        <a:rPr lang="ar-SA" sz="1800" b="1" dirty="0" err="1">
                          <a:latin typeface="Calibri"/>
                          <a:ea typeface="Calibri"/>
                          <a:cs typeface="Times New Roman"/>
                        </a:rPr>
                        <a:t>انزيم</a:t>
                      </a:r>
                      <a:r>
                        <a:rPr lang="ar-SA" sz="1800" b="1" dirty="0">
                          <a:latin typeface="Calibri"/>
                          <a:ea typeface="Calibri"/>
                          <a:cs typeface="Times New Roman"/>
                        </a:rPr>
                        <a:t> نزع الهيدروجين</a:t>
                      </a:r>
                      <a:r>
                        <a:rPr lang="en-US" sz="1800" b="1" dirty="0">
                          <a:latin typeface="Times New Roman"/>
                          <a:ea typeface="Calibri"/>
                          <a:cs typeface="Arial"/>
                        </a:rPr>
                        <a:t>(</a:t>
                      </a:r>
                      <a:r>
                        <a:rPr lang="en-US" sz="1800" dirty="0">
                          <a:latin typeface="Times New Roman"/>
                          <a:ea typeface="Calibri"/>
                          <a:cs typeface="Arial"/>
                        </a:rPr>
                        <a:t>  </a:t>
                      </a:r>
                      <a:r>
                        <a:rPr lang="ar-SA" sz="1800" dirty="0">
                          <a:latin typeface="Calibri"/>
                          <a:ea typeface="Calibri"/>
                          <a:cs typeface="Times New Roman"/>
                        </a:rPr>
                        <a:t>الإنزيم الذي يزيل الهيدروجين من الجزيء العضوي</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9">
                <a:tc>
                  <a:txBody>
                    <a:bodyPr/>
                    <a:lstStyle/>
                    <a:p>
                      <a:pPr marL="108000" algn="l" rtl="0">
                        <a:lnSpc>
                          <a:spcPct val="100000"/>
                        </a:lnSpc>
                        <a:spcAft>
                          <a:spcPts val="0"/>
                        </a:spcAft>
                      </a:pPr>
                      <a:r>
                        <a:rPr lang="en-US" sz="1800" b="1" dirty="0" err="1">
                          <a:solidFill>
                            <a:srgbClr val="FF0000"/>
                          </a:solidFill>
                          <a:latin typeface="Times New Roman"/>
                          <a:ea typeface="Calibri"/>
                          <a:cs typeface="Arial"/>
                        </a:rPr>
                        <a:t>Glycolysis</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a:latin typeface="Calibri"/>
                          <a:ea typeface="Calibri"/>
                          <a:cs typeface="Times New Roman"/>
                        </a:rPr>
                        <a:t>تحلل الجلوكوز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9">
                <a:tc>
                  <a:txBody>
                    <a:bodyPr/>
                    <a:lstStyle/>
                    <a:p>
                      <a:pPr marL="108000" algn="l" rtl="0">
                        <a:lnSpc>
                          <a:spcPct val="100000"/>
                        </a:lnSpc>
                        <a:spcAft>
                          <a:spcPts val="0"/>
                        </a:spcAft>
                      </a:pPr>
                      <a:r>
                        <a:rPr lang="en-US" sz="1800" b="1" dirty="0">
                          <a:solidFill>
                            <a:srgbClr val="FF0000"/>
                          </a:solidFill>
                          <a:latin typeface="Times New Roman"/>
                          <a:ea typeface="Calibri"/>
                          <a:cs typeface="Arial"/>
                        </a:rPr>
                        <a:t>The citric acid cycle</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a:latin typeface="Calibri"/>
                          <a:ea typeface="Calibri"/>
                          <a:cs typeface="Times New Roman"/>
                        </a:rPr>
                        <a:t>دورة حامض </a:t>
                      </a:r>
                      <a:r>
                        <a:rPr lang="ar-SA" sz="1800" b="1" dirty="0" err="1">
                          <a:latin typeface="Calibri"/>
                          <a:ea typeface="Calibri"/>
                          <a:cs typeface="Times New Roman"/>
                        </a:rPr>
                        <a:t>الستريك</a:t>
                      </a:r>
                      <a:r>
                        <a:rPr lang="ar-SA" sz="1800" b="1" dirty="0">
                          <a:latin typeface="Calibri"/>
                          <a:ea typeface="Calibri"/>
                          <a:cs typeface="Times New Roman"/>
                        </a:rPr>
                        <a:t>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9">
                <a:tc>
                  <a:txBody>
                    <a:bodyPr/>
                    <a:lstStyle/>
                    <a:p>
                      <a:pPr marL="108000" algn="l" rtl="0">
                        <a:lnSpc>
                          <a:spcPct val="100000"/>
                        </a:lnSpc>
                        <a:spcAft>
                          <a:spcPts val="0"/>
                        </a:spcAft>
                      </a:pPr>
                      <a:r>
                        <a:rPr lang="en-US" sz="1800" b="1" dirty="0">
                          <a:solidFill>
                            <a:srgbClr val="FF0000"/>
                          </a:solidFill>
                          <a:latin typeface="Times New Roman"/>
                          <a:ea typeface="Calibri"/>
                          <a:cs typeface="Arial"/>
                        </a:rPr>
                        <a:t>Oxidative </a:t>
                      </a:r>
                      <a:r>
                        <a:rPr lang="en-US" sz="1800" b="1" dirty="0" err="1">
                          <a:solidFill>
                            <a:srgbClr val="FF0000"/>
                          </a:solidFill>
                          <a:latin typeface="Times New Roman"/>
                          <a:ea typeface="Calibri"/>
                          <a:cs typeface="Arial"/>
                        </a:rPr>
                        <a:t>phosphorylation</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err="1">
                          <a:latin typeface="Calibri"/>
                          <a:ea typeface="Calibri"/>
                          <a:cs typeface="Times New Roman"/>
                        </a:rPr>
                        <a:t>الفسفرة</a:t>
                      </a:r>
                      <a:r>
                        <a:rPr lang="ar-SA" sz="1800" b="1" dirty="0">
                          <a:latin typeface="Calibri"/>
                          <a:ea typeface="Calibri"/>
                          <a:cs typeface="Times New Roman"/>
                        </a:rPr>
                        <a:t> المؤكسِدة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9">
                <a:tc>
                  <a:txBody>
                    <a:bodyPr/>
                    <a:lstStyle/>
                    <a:p>
                      <a:pPr marL="108000" algn="l" rtl="0">
                        <a:lnSpc>
                          <a:spcPct val="100000"/>
                        </a:lnSpc>
                        <a:spcAft>
                          <a:spcPts val="0"/>
                        </a:spcAft>
                      </a:pPr>
                      <a:r>
                        <a:rPr lang="en-US" sz="1800" b="1" dirty="0">
                          <a:solidFill>
                            <a:srgbClr val="FF0000"/>
                          </a:solidFill>
                          <a:latin typeface="Times New Roman"/>
                          <a:ea typeface="Calibri"/>
                          <a:cs typeface="Arial"/>
                        </a:rPr>
                        <a:t>Fermentation: </a:t>
                      </a:r>
                      <a:r>
                        <a:rPr lang="en-US" sz="1800" dirty="0">
                          <a:solidFill>
                            <a:srgbClr val="FF0000"/>
                          </a:solidFill>
                          <a:latin typeface="Times New Roman"/>
                          <a:ea typeface="Calibri"/>
                          <a:cs typeface="Arial"/>
                        </a:rPr>
                        <a:t>an anaerobic (without oxygen) energy-generating process</a:t>
                      </a:r>
                      <a:r>
                        <a:rPr lang="en-US" sz="1800" b="1" dirty="0">
                          <a:solidFill>
                            <a:srgbClr val="FF0000"/>
                          </a:solidFill>
                          <a:latin typeface="Times New Roman"/>
                          <a:ea typeface="Calibri"/>
                          <a:cs typeface="Arial"/>
                        </a:rPr>
                        <a:t> </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a:latin typeface="Calibri"/>
                          <a:ea typeface="Calibri"/>
                          <a:cs typeface="Times New Roman"/>
                        </a:rPr>
                        <a:t>التخمر</a:t>
                      </a:r>
                      <a:r>
                        <a:rPr lang="ar-SA" sz="1800" dirty="0">
                          <a:latin typeface="Calibri"/>
                          <a:ea typeface="Calibri"/>
                          <a:cs typeface="Times New Roman"/>
                        </a:rPr>
                        <a:t> هو عملية توليد الطاقة لا هوائيا (دون الحاجة لأوكسجين)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9">
                <a:tc>
                  <a:txBody>
                    <a:bodyPr/>
                    <a:lstStyle/>
                    <a:p>
                      <a:pPr marL="108000" algn="l" rtl="0">
                        <a:lnSpc>
                          <a:spcPct val="100000"/>
                        </a:lnSpc>
                        <a:spcAft>
                          <a:spcPts val="0"/>
                        </a:spcAft>
                        <a:tabLst>
                          <a:tab pos="1658620" algn="l"/>
                        </a:tabLst>
                      </a:pPr>
                      <a:r>
                        <a:rPr lang="en-US" sz="1800" b="1" dirty="0">
                          <a:solidFill>
                            <a:srgbClr val="FF0000"/>
                          </a:solidFill>
                          <a:latin typeface="Times New Roman"/>
                          <a:ea typeface="Calibri"/>
                          <a:cs typeface="Arial"/>
                        </a:rPr>
                        <a:t>lactic acid fermentation: </a:t>
                      </a:r>
                      <a:r>
                        <a:rPr lang="en-US" sz="1800" dirty="0">
                          <a:solidFill>
                            <a:srgbClr val="FF0000"/>
                          </a:solidFill>
                          <a:latin typeface="Times New Roman"/>
                          <a:ea typeface="Calibri"/>
                          <a:cs typeface="Arial"/>
                        </a:rPr>
                        <a:t>oxidizing of  NADH by muscle cells and bacteria</a:t>
                      </a:r>
                      <a:r>
                        <a:rPr lang="en-US" sz="1800" b="1" dirty="0">
                          <a:solidFill>
                            <a:srgbClr val="FF0000"/>
                          </a:solidFill>
                          <a:latin typeface="Times New Roman"/>
                          <a:ea typeface="Calibri"/>
                          <a:cs typeface="Arial"/>
                        </a:rPr>
                        <a:t> </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b="1" dirty="0">
                          <a:latin typeface="Calibri"/>
                          <a:ea typeface="Calibri"/>
                          <a:cs typeface="Times New Roman"/>
                        </a:rPr>
                        <a:t>تخمر الحامض اللبني</a:t>
                      </a:r>
                      <a:r>
                        <a:rPr lang="en-US" sz="1800" dirty="0">
                          <a:latin typeface="Times New Roman"/>
                          <a:ea typeface="Calibri"/>
                          <a:cs typeface="Arial"/>
                        </a:rPr>
                        <a:t>  </a:t>
                      </a:r>
                      <a:r>
                        <a:rPr lang="ar-SA" sz="1800" dirty="0">
                          <a:latin typeface="Calibri"/>
                          <a:ea typeface="Calibri"/>
                          <a:cs typeface="Times New Roman"/>
                        </a:rPr>
                        <a:t>تؤكسد الخلايا العضلية وبعض أنواع البكتيريا مركب </a:t>
                      </a:r>
                      <a:r>
                        <a:rPr lang="ar-SA" sz="1800" dirty="0" err="1">
                          <a:latin typeface="Calibri"/>
                          <a:ea typeface="Calibri"/>
                          <a:cs typeface="Times New Roman"/>
                        </a:rPr>
                        <a:t>الـ</a:t>
                      </a:r>
                      <a:r>
                        <a:rPr lang="ar-SA" sz="1800" dirty="0">
                          <a:latin typeface="Calibri"/>
                          <a:ea typeface="Calibri"/>
                          <a:cs typeface="Times New Roman"/>
                        </a:rPr>
                        <a:t> </a:t>
                      </a:r>
                      <a:r>
                        <a:rPr lang="en-US" sz="1800" dirty="0">
                          <a:latin typeface="Times New Roman"/>
                          <a:ea typeface="Calibri"/>
                          <a:cs typeface="Arial"/>
                        </a:rPr>
                        <a:t>NADH</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9">
                <a:tc>
                  <a:txBody>
                    <a:bodyPr/>
                    <a:lstStyle/>
                    <a:p>
                      <a:pPr marL="108000" algn="l" rtl="0">
                        <a:lnSpc>
                          <a:spcPct val="100000"/>
                        </a:lnSpc>
                        <a:spcAft>
                          <a:spcPts val="0"/>
                        </a:spcAft>
                      </a:pPr>
                      <a:r>
                        <a:rPr lang="en-US" sz="1800" b="1" dirty="0">
                          <a:solidFill>
                            <a:srgbClr val="FF0000"/>
                          </a:solidFill>
                          <a:latin typeface="Times New Roman"/>
                          <a:ea typeface="Calibri"/>
                          <a:cs typeface="Arial"/>
                        </a:rPr>
                        <a:t>Yeasts</a:t>
                      </a:r>
                      <a:r>
                        <a:rPr lang="en-US" sz="1800" dirty="0">
                          <a:solidFill>
                            <a:srgbClr val="FF0000"/>
                          </a:solidFill>
                          <a:latin typeface="Times New Roman"/>
                          <a:ea typeface="Calibri"/>
                          <a:cs typeface="Arial"/>
                        </a:rPr>
                        <a:t>: single-celled fungi that not only can use respiration for energy but can ferment under anaerobic conditions</a:t>
                      </a:r>
                      <a:endParaRPr lang="en-US" sz="1800" dirty="0">
                        <a:solidFill>
                          <a:srgbClr val="FF0000"/>
                        </a:solidFill>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r" rtl="1">
                        <a:lnSpc>
                          <a:spcPct val="100000"/>
                        </a:lnSpc>
                        <a:spcAft>
                          <a:spcPts val="0"/>
                        </a:spcAft>
                      </a:pPr>
                      <a:r>
                        <a:rPr lang="ar-SA" sz="1800" dirty="0">
                          <a:latin typeface="Calibri"/>
                          <a:ea typeface="Calibri"/>
                          <a:cs typeface="Times New Roman"/>
                        </a:rPr>
                        <a:t>ا</a:t>
                      </a:r>
                      <a:r>
                        <a:rPr lang="ar-SA" sz="1800" b="1" dirty="0">
                          <a:latin typeface="Calibri"/>
                          <a:ea typeface="Calibri"/>
                          <a:cs typeface="Times New Roman"/>
                        </a:rPr>
                        <a:t>لخمائر</a:t>
                      </a:r>
                      <a:r>
                        <a:rPr lang="ar-SA" sz="1800" dirty="0">
                          <a:latin typeface="Calibri"/>
                          <a:ea typeface="Calibri"/>
                          <a:cs typeface="Times New Roman"/>
                        </a:rPr>
                        <a:t> هي فطريات وحيدة الخلية ، </a:t>
                      </a:r>
                      <a:r>
                        <a:rPr lang="ar-SA" sz="1800" dirty="0" err="1">
                          <a:latin typeface="Calibri"/>
                          <a:ea typeface="Calibri"/>
                          <a:cs typeface="Times New Roman"/>
                        </a:rPr>
                        <a:t>الى</a:t>
                      </a:r>
                      <a:r>
                        <a:rPr lang="ar-SA" sz="1800" dirty="0">
                          <a:latin typeface="Calibri"/>
                          <a:ea typeface="Calibri"/>
                          <a:cs typeface="Times New Roman"/>
                        </a:rPr>
                        <a:t> جانب </a:t>
                      </a:r>
                      <a:r>
                        <a:rPr lang="ar-SA" sz="1800" dirty="0" err="1">
                          <a:latin typeface="Calibri"/>
                          <a:ea typeface="Calibri"/>
                          <a:cs typeface="Times New Roman"/>
                        </a:rPr>
                        <a:t>انها</a:t>
                      </a:r>
                      <a:r>
                        <a:rPr lang="ar-SA" sz="1800" dirty="0">
                          <a:latin typeface="Calibri"/>
                          <a:ea typeface="Calibri"/>
                          <a:cs typeface="Times New Roman"/>
                        </a:rPr>
                        <a:t> تستطيع القيام بالتنفس الخلوي (هوائيا) لإنتاج الطاقة فهي قادرة على القيام بعملية التخمر تحت الظروف </a:t>
                      </a:r>
                      <a:r>
                        <a:rPr lang="ar-SA" sz="1800" dirty="0" err="1">
                          <a:latin typeface="Calibri"/>
                          <a:ea typeface="Calibri"/>
                          <a:cs typeface="Times New Roman"/>
                        </a:rPr>
                        <a:t>اللاهوائية</a:t>
                      </a:r>
                      <a:r>
                        <a:rPr lang="ar-SA" sz="1800" dirty="0">
                          <a:latin typeface="Calibri"/>
                          <a:ea typeface="Calibri"/>
                          <a:cs typeface="Times New Roman"/>
                        </a:rPr>
                        <a:t> </a:t>
                      </a:r>
                      <a:endParaRPr lang="en-US" sz="1800" dirty="0">
                        <a:latin typeface="Calibri"/>
                        <a:ea typeface="Calibri"/>
                        <a:cs typeface="Arial"/>
                      </a:endParaRPr>
                    </a:p>
                  </a:txBody>
                  <a:tcPr marL="14752" marR="1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جدول 1"/>
          <p:cNvGraphicFramePr>
            <a:graphicFrameLocks noGrp="1"/>
          </p:cNvGraphicFramePr>
          <p:nvPr/>
        </p:nvGraphicFramePr>
        <p:xfrm>
          <a:off x="276225" y="579438"/>
          <a:ext cx="8623300" cy="350837"/>
        </p:xfrm>
        <a:graphic>
          <a:graphicData uri="http://schemas.openxmlformats.org/drawingml/2006/table">
            <a:tbl>
              <a:tblPr/>
              <a:tblGrid>
                <a:gridCol w="4311650"/>
                <a:gridCol w="4311650"/>
              </a:tblGrid>
              <a:tr h="350837">
                <a:tc>
                  <a:txBody>
                    <a:bodyPr/>
                    <a:lstStyle/>
                    <a:p>
                      <a:pPr algn="ctr" rtl="1">
                        <a:lnSpc>
                          <a:spcPct val="115000"/>
                        </a:lnSpc>
                        <a:spcAft>
                          <a:spcPts val="0"/>
                        </a:spcAft>
                      </a:pPr>
                      <a:r>
                        <a:rPr lang="ar-EG" sz="2000" b="1" dirty="0">
                          <a:solidFill>
                            <a:srgbClr val="FF0000"/>
                          </a:solidFill>
                          <a:latin typeface="Calibri"/>
                          <a:ea typeface="Calibri"/>
                          <a:cs typeface="Times New Roman"/>
                        </a:rPr>
                        <a:t>المصطلح</a:t>
                      </a:r>
                      <a:endParaRPr lang="en-US" sz="2000" dirty="0">
                        <a:latin typeface="Calibri"/>
                        <a:ea typeface="Calibri"/>
                        <a:cs typeface="Arial"/>
                      </a:endParaRPr>
                    </a:p>
                  </a:txBody>
                  <a:tcPr marL="15101" marR="1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EG" sz="2000" b="1" dirty="0">
                          <a:solidFill>
                            <a:srgbClr val="FF0000"/>
                          </a:solidFill>
                          <a:latin typeface="Calibri"/>
                          <a:ea typeface="Calibri"/>
                          <a:cs typeface="Times New Roman"/>
                        </a:rPr>
                        <a:t>تعريف المصطلح</a:t>
                      </a:r>
                      <a:endParaRPr lang="en-US" sz="2000" dirty="0">
                        <a:latin typeface="Calibri"/>
                        <a:ea typeface="Calibri"/>
                        <a:cs typeface="Arial"/>
                      </a:endParaRPr>
                    </a:p>
                  </a:txBody>
                  <a:tcPr marL="15101" marR="1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61938" y="881063"/>
          <a:ext cx="8623300" cy="350837"/>
        </p:xfrm>
        <a:graphic>
          <a:graphicData uri="http://schemas.openxmlformats.org/drawingml/2006/table">
            <a:tbl>
              <a:tblPr/>
              <a:tblGrid>
                <a:gridCol w="4311650"/>
                <a:gridCol w="4311650"/>
              </a:tblGrid>
              <a:tr h="350837">
                <a:tc>
                  <a:txBody>
                    <a:bodyPr/>
                    <a:lstStyle/>
                    <a:p>
                      <a:pPr algn="ctr" rtl="1">
                        <a:lnSpc>
                          <a:spcPct val="115000"/>
                        </a:lnSpc>
                        <a:spcAft>
                          <a:spcPts val="0"/>
                        </a:spcAft>
                      </a:pPr>
                      <a:r>
                        <a:rPr lang="ar-EG" sz="2000" b="1" dirty="0">
                          <a:solidFill>
                            <a:srgbClr val="FF0000"/>
                          </a:solidFill>
                          <a:latin typeface="Calibri"/>
                          <a:ea typeface="Calibri"/>
                          <a:cs typeface="Times New Roman"/>
                        </a:rPr>
                        <a:t>المصطلح</a:t>
                      </a:r>
                      <a:endParaRPr lang="en-US" sz="2000" dirty="0">
                        <a:latin typeface="Calibri"/>
                        <a:ea typeface="Calibri"/>
                        <a:cs typeface="Arial"/>
                      </a:endParaRPr>
                    </a:p>
                  </a:txBody>
                  <a:tcPr marL="15101" marR="1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EG" sz="2000" b="1" dirty="0">
                          <a:solidFill>
                            <a:srgbClr val="FF0000"/>
                          </a:solidFill>
                          <a:latin typeface="Calibri"/>
                          <a:ea typeface="Calibri"/>
                          <a:cs typeface="Times New Roman"/>
                        </a:rPr>
                        <a:t>تعريف المصطلح</a:t>
                      </a:r>
                      <a:endParaRPr lang="en-US" sz="2000" dirty="0">
                        <a:latin typeface="Calibri"/>
                        <a:ea typeface="Calibri"/>
                        <a:cs typeface="Arial"/>
                      </a:endParaRPr>
                    </a:p>
                  </a:txBody>
                  <a:tcPr marL="15101" marR="1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90513" y="1355725"/>
          <a:ext cx="8548687" cy="2194560"/>
        </p:xfrm>
        <a:graphic>
          <a:graphicData uri="http://schemas.openxmlformats.org/drawingml/2006/table">
            <a:tbl>
              <a:tblPr/>
              <a:tblGrid>
                <a:gridCol w="4275137"/>
                <a:gridCol w="4273550"/>
              </a:tblGrid>
              <a:tr h="123825">
                <a:tc>
                  <a:txBody>
                    <a:bodyPr/>
                    <a:lstStyle/>
                    <a:p>
                      <a:pPr marL="10795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Fermentation: </a:t>
                      </a:r>
                      <a:r>
                        <a:rPr kumimoji="0" lang="en-US" sz="1800" b="0" i="0" u="none" strike="noStrike" cap="none" normalizeH="0" baseline="0" smtClean="0">
                          <a:ln>
                            <a:noFill/>
                          </a:ln>
                          <a:solidFill>
                            <a:srgbClr val="FF0000"/>
                          </a:solidFill>
                          <a:effectLst/>
                          <a:latin typeface="Times New Roman" pitchFamily="18" charset="0"/>
                          <a:cs typeface="Arial" pitchFamily="34" charset="0"/>
                        </a:rPr>
                        <a:t>an anaerobic (without oxygen) energy-generating process</a:t>
                      </a:r>
                      <a:r>
                        <a:rPr kumimoji="0" lang="en-US" sz="1800" b="1" i="0" u="none" strike="noStrike" cap="none" normalizeH="0" baseline="0" smtClean="0">
                          <a:ln>
                            <a:noFill/>
                          </a:ln>
                          <a:solidFill>
                            <a:srgbClr val="FF0000"/>
                          </a:solidFill>
                          <a:effectLst/>
                          <a:latin typeface="Times New Roman" pitchFamily="18" charset="0"/>
                          <a:cs typeface="Arial" pitchFamily="34" charset="0"/>
                        </a:rPr>
                        <a:t>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التخمر</a:t>
                      </a: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هو عملية توليد الطاقة لا هوائيا (دون الحاجة لأوكسجين)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
                <a:tc>
                  <a:txBody>
                    <a:bodyPr/>
                    <a:lstStyle/>
                    <a:p>
                      <a:pPr marL="107950" marR="0" lvl="0" indent="0" algn="l" defTabSz="914400" rtl="0" eaLnBrk="1" fontAlgn="base" latinLnBrk="0" hangingPunct="1">
                        <a:lnSpc>
                          <a:spcPct val="100000"/>
                        </a:lnSpc>
                        <a:spcBef>
                          <a:spcPct val="0"/>
                        </a:spcBef>
                        <a:spcAft>
                          <a:spcPct val="0"/>
                        </a:spcAft>
                        <a:buClrTx/>
                        <a:buSzTx/>
                        <a:buFontTx/>
                        <a:buNone/>
                        <a:tabLst>
                          <a:tab pos="1657350" algn="l"/>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lactic acid fermentation: </a:t>
                      </a:r>
                      <a:r>
                        <a:rPr kumimoji="0" lang="en-US" sz="1800" b="0" i="0" u="none" strike="noStrike" cap="none" normalizeH="0" baseline="0" smtClean="0">
                          <a:ln>
                            <a:noFill/>
                          </a:ln>
                          <a:solidFill>
                            <a:srgbClr val="FF0000"/>
                          </a:solidFill>
                          <a:effectLst/>
                          <a:latin typeface="Times New Roman" pitchFamily="18" charset="0"/>
                          <a:cs typeface="Arial" pitchFamily="34" charset="0"/>
                        </a:rPr>
                        <a:t>oxidizing of  NADH by muscle cells and bacteria</a:t>
                      </a:r>
                      <a:r>
                        <a:rPr kumimoji="0" lang="en-US" sz="1800" b="1" i="0" u="none" strike="noStrike" cap="none" normalizeH="0" baseline="0" smtClean="0">
                          <a:ln>
                            <a:noFill/>
                          </a:ln>
                          <a:solidFill>
                            <a:srgbClr val="FF0000"/>
                          </a:solidFill>
                          <a:effectLst/>
                          <a:latin typeface="Times New Roman" pitchFamily="18" charset="0"/>
                          <a:cs typeface="Arial" pitchFamily="34" charset="0"/>
                        </a:rPr>
                        <a:t>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تخمر الحامض اللبني</a:t>
                      </a: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تؤكسد الخلايا العضلية وبعض أنواع البكتيريا مركب الـ </a:t>
                      </a:r>
                      <a:r>
                        <a:rPr kumimoji="0" lang="en-US" sz="1800" b="0" i="0" u="none" strike="noStrike" cap="none" normalizeH="0" baseline="0" smtClean="0">
                          <a:ln>
                            <a:noFill/>
                          </a:ln>
                          <a:solidFill>
                            <a:schemeClr val="tx1"/>
                          </a:solidFill>
                          <a:effectLst/>
                          <a:latin typeface="Times New Roman" pitchFamily="18" charset="0"/>
                          <a:cs typeface="Arial" pitchFamily="34" charset="0"/>
                        </a:rPr>
                        <a:t>NADH</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
                <a:tc>
                  <a:txBody>
                    <a:bodyPr/>
                    <a:lstStyle/>
                    <a:p>
                      <a:pPr marL="10795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Aerobic respiration</a:t>
                      </a:r>
                      <a:r>
                        <a:rPr kumimoji="0" lang="ar-EG" sz="1800" b="1" i="0" u="none" strike="noStrike" cap="none" normalizeH="0" baseline="0" smtClean="0">
                          <a:ln>
                            <a:noFill/>
                          </a:ln>
                          <a:solidFill>
                            <a:srgbClr val="FF0000"/>
                          </a:solidFill>
                          <a:effectLst/>
                          <a:latin typeface="Times New Roman" pitchFamily="18" charset="0"/>
                          <a:cs typeface="Times New Roman" pitchFamily="18" charset="0"/>
                        </a:rPr>
                        <a:t>:</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requires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hlinkClick r:id="rId2" tooltip="Oxygen"/>
                        </a:rPr>
                        <a:t>oxygen</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in order to generate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hlinkClick r:id="rId3" tooltip="Adenosine triphosphate"/>
                        </a:rPr>
                        <a:t>ATP</a:t>
                      </a:r>
                      <a:endParaRPr kumimoji="0" lang="en-US" sz="18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smtClean="0">
                          <a:ln>
                            <a:noFill/>
                          </a:ln>
                          <a:solidFill>
                            <a:schemeClr val="tx1"/>
                          </a:solidFill>
                          <a:effectLst/>
                          <a:latin typeface="Calibri" pitchFamily="34" charset="0"/>
                          <a:cs typeface="Arial" pitchFamily="34" charset="0"/>
                        </a:rPr>
                        <a:t>التنفس الهوائى يحتاج الى الأوكسجين ليحرر الطاقة</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
                <a:tc>
                  <a:txBody>
                    <a:bodyPr/>
                    <a:lstStyle/>
                    <a:p>
                      <a:pPr marL="10795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Anaerobic respiration</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does not requires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hlinkClick r:id="rId2" tooltip="Oxygen"/>
                        </a:rPr>
                        <a:t>oxygen</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in order to generate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hlinkClick r:id="rId3" tooltip="Adenosine triphosphate"/>
                        </a:rPr>
                        <a:t>ATP</a:t>
                      </a:r>
                      <a:endParaRPr kumimoji="0" lang="en-US" sz="18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smtClean="0">
                          <a:ln>
                            <a:noFill/>
                          </a:ln>
                          <a:solidFill>
                            <a:schemeClr val="tx1"/>
                          </a:solidFill>
                          <a:effectLst/>
                          <a:latin typeface="Calibri" pitchFamily="34" charset="0"/>
                          <a:cs typeface="Arial" pitchFamily="34" charset="0"/>
                        </a:rPr>
                        <a:t>التنفس لاهوائى لا يحتاج الى الأوكسجين ليحرر الطاقة</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10795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marL="14752" marR="147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30175"/>
            <a:ext cx="8534400" cy="1089025"/>
          </a:xfrm>
        </p:spPr>
        <p:txBody>
          <a:bodyPr/>
          <a:lstStyle/>
          <a:p>
            <a:pPr marL="0" indent="0" algn="ctr" eaLnBrk="1" hangingPunct="1">
              <a:defRPr/>
            </a:pPr>
            <a:r>
              <a:rPr lang="en-US" b="0" dirty="0" smtClean="0">
                <a:solidFill>
                  <a:schemeClr val="tx2">
                    <a:lumMod val="75000"/>
                  </a:schemeClr>
                </a:solidFill>
                <a:latin typeface="Arial" charset="0"/>
              </a:rPr>
              <a:t>Energy-Converting Organelles     </a:t>
            </a:r>
            <a:r>
              <a:rPr lang="ar-EG" b="0" dirty="0" smtClean="0">
                <a:solidFill>
                  <a:schemeClr val="tx2">
                    <a:lumMod val="75000"/>
                  </a:schemeClr>
                </a:solidFill>
                <a:latin typeface="Arial" charset="0"/>
              </a:rPr>
              <a:t> </a:t>
            </a:r>
            <a:r>
              <a:rPr lang="ar-EG" sz="3600" dirty="0" smtClean="0">
                <a:solidFill>
                  <a:srgbClr val="FF0000"/>
                </a:solidFill>
                <a:latin typeface="Arabic Typesetting" pitchFamily="66" charset="-78"/>
                <a:cs typeface="Arabic Typesetting" pitchFamily="66" charset="-78"/>
              </a:rPr>
              <a:t>العضيات المحولة للطاقة</a:t>
            </a:r>
            <a:r>
              <a:rPr lang="en-US" sz="3600" dirty="0" smtClean="0">
                <a:solidFill>
                  <a:srgbClr val="FF0000"/>
                </a:solidFill>
                <a:latin typeface="Arabic Typesetting" pitchFamily="66" charset="-78"/>
                <a:cs typeface="Arabic Typesetting" pitchFamily="66" charset="-78"/>
              </a:rPr>
              <a:t>  </a:t>
            </a:r>
            <a:r>
              <a:rPr lang="ar-EG" sz="3600" dirty="0" smtClean="0">
                <a:solidFill>
                  <a:srgbClr val="FF0000"/>
                </a:solidFill>
                <a:latin typeface="Arabic Typesetting" pitchFamily="66" charset="-78"/>
                <a:cs typeface="Arabic Typesetting" pitchFamily="66" charset="-78"/>
              </a:rPr>
              <a:t> </a:t>
            </a:r>
            <a:r>
              <a:rPr lang="en-US" sz="3600" dirty="0" smtClean="0">
                <a:latin typeface="Arial" charset="0"/>
              </a:rPr>
              <a:t>		  </a:t>
            </a:r>
            <a:r>
              <a:rPr lang="ar-SA" sz="3600" dirty="0" smtClean="0">
                <a:latin typeface="Arial" charset="0"/>
              </a:rPr>
              <a:t>	</a:t>
            </a:r>
            <a:endParaRPr lang="en-US" sz="3300" dirty="0" smtClean="0">
              <a:latin typeface="Arial" charset="0"/>
              <a:ea typeface="Arial Unicode MS" pitchFamily="34" charset="-128"/>
              <a:cs typeface="Arial Unicode MS" pitchFamily="34" charset="-128"/>
            </a:endParaRPr>
          </a:p>
        </p:txBody>
      </p:sp>
      <p:sp>
        <p:nvSpPr>
          <p:cNvPr id="4099" name="Rectangle 3"/>
          <p:cNvSpPr>
            <a:spLocks noChangeArrowheads="1"/>
          </p:cNvSpPr>
          <p:nvPr/>
        </p:nvSpPr>
        <p:spPr bwMode="auto">
          <a:xfrm>
            <a:off x="228600" y="935534"/>
            <a:ext cx="8686800" cy="5693866"/>
          </a:xfrm>
          <a:prstGeom prst="rect">
            <a:avLst/>
          </a:prstGeom>
          <a:noFill/>
          <a:ln w="9525">
            <a:noFill/>
            <a:miter lim="800000"/>
            <a:headEnd/>
            <a:tailEnd/>
          </a:ln>
        </p:spPr>
        <p:txBody>
          <a:bodyPr>
            <a:spAutoFit/>
          </a:bodyPr>
          <a:lstStyle/>
          <a:p>
            <a:pPr algn="l"/>
            <a:endParaRPr lang="en-US" sz="2800" dirty="0"/>
          </a:p>
          <a:p>
            <a:pPr algn="l">
              <a:buFontTx/>
              <a:buChar char="-"/>
            </a:pPr>
            <a:r>
              <a:rPr lang="en-US" sz="2800" dirty="0"/>
              <a:t> </a:t>
            </a:r>
            <a:r>
              <a:rPr lang="en-US" sz="2800" dirty="0">
                <a:solidFill>
                  <a:srgbClr val="FF0000"/>
                </a:solidFill>
              </a:rPr>
              <a:t>Both</a:t>
            </a:r>
            <a:r>
              <a:rPr lang="en-US" sz="2800" dirty="0"/>
              <a:t> are not part of </a:t>
            </a:r>
            <a:r>
              <a:rPr lang="en-US" sz="2800" b="1" dirty="0"/>
              <a:t>Endo-membrane</a:t>
            </a:r>
            <a:r>
              <a:rPr lang="en-US" sz="2800" dirty="0"/>
              <a:t> </a:t>
            </a:r>
            <a:r>
              <a:rPr lang="en-US" sz="2800" b="1" dirty="0"/>
              <a:t>system</a:t>
            </a:r>
          </a:p>
          <a:p>
            <a:pPr algn="l">
              <a:buFontTx/>
              <a:buChar char="-"/>
            </a:pPr>
            <a:endParaRPr lang="en-US" sz="2800" dirty="0"/>
          </a:p>
          <a:p>
            <a:pPr algn="l">
              <a:buFontTx/>
              <a:buChar char="-"/>
            </a:pPr>
            <a:r>
              <a:rPr lang="en-US" sz="2800" dirty="0"/>
              <a:t> </a:t>
            </a:r>
            <a:r>
              <a:rPr lang="en-US" sz="2800" dirty="0">
                <a:solidFill>
                  <a:srgbClr val="FF0000"/>
                </a:solidFill>
              </a:rPr>
              <a:t>Both</a:t>
            </a:r>
            <a:r>
              <a:rPr lang="en-US" sz="2800" dirty="0"/>
              <a:t> are </a:t>
            </a:r>
            <a:r>
              <a:rPr lang="en-US" sz="2800" b="1" dirty="0"/>
              <a:t>circular</a:t>
            </a:r>
            <a:r>
              <a:rPr lang="en-US" sz="2800" dirty="0"/>
              <a:t> or </a:t>
            </a:r>
            <a:r>
              <a:rPr lang="en-US" sz="2800" b="1" dirty="0"/>
              <a:t>ovoid</a:t>
            </a:r>
            <a:r>
              <a:rPr lang="en-US" sz="2800" dirty="0"/>
              <a:t> in shape</a:t>
            </a:r>
          </a:p>
          <a:p>
            <a:pPr algn="l"/>
            <a:r>
              <a:rPr lang="en-US" sz="2800" dirty="0"/>
              <a:t/>
            </a:r>
            <a:br>
              <a:rPr lang="en-US" sz="2800" dirty="0"/>
            </a:br>
            <a:r>
              <a:rPr lang="en-US" sz="2800" dirty="0"/>
              <a:t>- </a:t>
            </a:r>
            <a:r>
              <a:rPr lang="en-US" sz="2800" dirty="0">
                <a:solidFill>
                  <a:srgbClr val="FF0000"/>
                </a:solidFill>
              </a:rPr>
              <a:t>Both</a:t>
            </a:r>
            <a:r>
              <a:rPr lang="en-US" sz="2800" dirty="0"/>
              <a:t> are enclosed by a </a:t>
            </a:r>
            <a:r>
              <a:rPr lang="en-US" sz="2800" b="1" dirty="0"/>
              <a:t>double membrane</a:t>
            </a:r>
          </a:p>
          <a:p>
            <a:pPr algn="l"/>
            <a:r>
              <a:rPr lang="en-US" sz="2800" dirty="0"/>
              <a:t> </a:t>
            </a:r>
            <a:br>
              <a:rPr lang="en-US" sz="2800" dirty="0"/>
            </a:br>
            <a:r>
              <a:rPr lang="en-US" sz="2800" dirty="0"/>
              <a:t>- </a:t>
            </a:r>
            <a:r>
              <a:rPr lang="en-US" sz="2800" dirty="0">
                <a:solidFill>
                  <a:srgbClr val="FF0000"/>
                </a:solidFill>
              </a:rPr>
              <a:t>Both</a:t>
            </a:r>
            <a:r>
              <a:rPr lang="en-US" sz="2800" dirty="0"/>
              <a:t> have an </a:t>
            </a:r>
            <a:r>
              <a:rPr lang="en-US" sz="2800" b="1" dirty="0"/>
              <a:t>inter-membrane space</a:t>
            </a:r>
            <a:r>
              <a:rPr lang="en-US" sz="2800" dirty="0"/>
              <a:t> </a:t>
            </a:r>
            <a:br>
              <a:rPr lang="en-US" sz="2800" dirty="0"/>
            </a:br>
            <a:r>
              <a:rPr lang="en-US" sz="2800" dirty="0"/>
              <a:t/>
            </a:r>
            <a:br>
              <a:rPr lang="en-US" sz="2800" dirty="0"/>
            </a:br>
            <a:r>
              <a:rPr lang="en-US" sz="2800" dirty="0"/>
              <a:t>- </a:t>
            </a:r>
            <a:r>
              <a:rPr lang="en-US" sz="2800" dirty="0">
                <a:solidFill>
                  <a:srgbClr val="FF0000"/>
                </a:solidFill>
              </a:rPr>
              <a:t>Both</a:t>
            </a:r>
            <a:r>
              <a:rPr lang="en-US" sz="2800" dirty="0"/>
              <a:t> are involved in </a:t>
            </a:r>
            <a:r>
              <a:rPr lang="en-US" sz="2800" b="1" dirty="0"/>
              <a:t>ATP production</a:t>
            </a:r>
          </a:p>
          <a:p>
            <a:pPr algn="l"/>
            <a:endParaRPr lang="en-US" sz="2800" dirty="0"/>
          </a:p>
          <a:p>
            <a:pPr algn="l">
              <a:buFontTx/>
              <a:buChar char="-"/>
            </a:pPr>
            <a:r>
              <a:rPr lang="en-US" sz="2800" dirty="0" smtClean="0">
                <a:solidFill>
                  <a:srgbClr val="FF0000"/>
                </a:solidFill>
              </a:rPr>
              <a:t>Both</a:t>
            </a:r>
            <a:r>
              <a:rPr lang="en-US" sz="2800" dirty="0" smtClean="0"/>
              <a:t> </a:t>
            </a:r>
            <a:r>
              <a:rPr lang="en-US" sz="2800" dirty="0"/>
              <a:t>have </a:t>
            </a:r>
            <a:r>
              <a:rPr lang="en-US" sz="2800" dirty="0" smtClean="0"/>
              <a:t>their </a:t>
            </a:r>
            <a:r>
              <a:rPr lang="en-US" sz="2800" b="1" dirty="0" smtClean="0"/>
              <a:t>own</a:t>
            </a:r>
            <a:r>
              <a:rPr lang="en-US" sz="2800" dirty="0" smtClean="0"/>
              <a:t> </a:t>
            </a:r>
            <a:r>
              <a:rPr lang="en-US" sz="2800" b="1" dirty="0" smtClean="0"/>
              <a:t>DNA</a:t>
            </a:r>
          </a:p>
          <a:p>
            <a:pPr algn="l">
              <a:buFontTx/>
              <a:buChar cha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ox(in)">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box(in)">
                                      <p:cBhvr>
                                        <p:cTn id="12" dur="500"/>
                                        <p:tgtEl>
                                          <p:spTgt spid="40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box(in)">
                                      <p:cBhvr>
                                        <p:cTn id="17" dur="500"/>
                                        <p:tgtEl>
                                          <p:spTgt spid="4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ox(in)">
                                      <p:cBhvr>
                                        <p:cTn id="22" dur="500"/>
                                        <p:tgtEl>
                                          <p:spTgt spid="40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animEffect transition="in" filter="box(in)">
                                      <p:cBhvr>
                                        <p:cTn id="27"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82575"/>
            <a:ext cx="8534400" cy="1089025"/>
          </a:xfrm>
        </p:spPr>
        <p:txBody>
          <a:bodyPr/>
          <a:lstStyle/>
          <a:p>
            <a:pPr marL="0" indent="0" algn="ctr" eaLnBrk="1" hangingPunct="1">
              <a:defRPr/>
            </a:pPr>
            <a:r>
              <a:rPr lang="en-US" b="0" dirty="0" smtClean="0">
                <a:solidFill>
                  <a:schemeClr val="tx2">
                    <a:lumMod val="75000"/>
                  </a:schemeClr>
                </a:solidFill>
                <a:latin typeface="Arial" charset="0"/>
              </a:rPr>
              <a:t>Energy-Converting Organelles     </a:t>
            </a:r>
            <a:r>
              <a:rPr lang="ar-EG" b="0" dirty="0" smtClean="0">
                <a:solidFill>
                  <a:schemeClr val="tx2">
                    <a:lumMod val="75000"/>
                  </a:schemeClr>
                </a:solidFill>
                <a:latin typeface="Arial" charset="0"/>
              </a:rPr>
              <a:t> </a:t>
            </a:r>
            <a:r>
              <a:rPr lang="ar-EG" sz="3600" dirty="0" smtClean="0">
                <a:solidFill>
                  <a:srgbClr val="FF0000"/>
                </a:solidFill>
                <a:latin typeface="Arabic Typesetting" pitchFamily="66" charset="-78"/>
                <a:cs typeface="Arabic Typesetting" pitchFamily="66" charset="-78"/>
              </a:rPr>
              <a:t>العضيات المحولة للطاقة</a:t>
            </a:r>
            <a:r>
              <a:rPr lang="en-US" sz="3600" dirty="0" smtClean="0">
                <a:solidFill>
                  <a:srgbClr val="FF0000"/>
                </a:solidFill>
                <a:latin typeface="Arabic Typesetting" pitchFamily="66" charset="-78"/>
                <a:cs typeface="Arabic Typesetting" pitchFamily="66" charset="-78"/>
              </a:rPr>
              <a:t>  </a:t>
            </a:r>
            <a:r>
              <a:rPr lang="ar-EG" sz="3600" dirty="0" smtClean="0">
                <a:solidFill>
                  <a:srgbClr val="FF0000"/>
                </a:solidFill>
                <a:latin typeface="Arabic Typesetting" pitchFamily="66" charset="-78"/>
                <a:cs typeface="Arabic Typesetting" pitchFamily="66" charset="-78"/>
              </a:rPr>
              <a:t> </a:t>
            </a:r>
            <a:r>
              <a:rPr lang="en-US" sz="3600" dirty="0" smtClean="0">
                <a:latin typeface="Arial" charset="0"/>
              </a:rPr>
              <a:t>		  </a:t>
            </a:r>
            <a:r>
              <a:rPr lang="ar-SA" sz="3600" dirty="0" smtClean="0">
                <a:latin typeface="Arial" charset="0"/>
              </a:rPr>
              <a:t>	</a:t>
            </a:r>
            <a:endParaRPr lang="en-US" sz="3300" dirty="0" smtClean="0">
              <a:latin typeface="Arial" charset="0"/>
              <a:ea typeface="Arial Unicode MS" pitchFamily="34" charset="-128"/>
              <a:cs typeface="Arial Unicode MS" pitchFamily="34" charset="-128"/>
            </a:endParaRPr>
          </a:p>
        </p:txBody>
      </p:sp>
      <p:graphicFrame>
        <p:nvGraphicFramePr>
          <p:cNvPr id="5" name="Table 4"/>
          <p:cNvGraphicFramePr>
            <a:graphicFrameLocks noGrp="1"/>
          </p:cNvGraphicFramePr>
          <p:nvPr/>
        </p:nvGraphicFramePr>
        <p:xfrm>
          <a:off x="152400" y="1646238"/>
          <a:ext cx="8839200" cy="4627562"/>
        </p:xfrm>
        <a:graphic>
          <a:graphicData uri="http://schemas.openxmlformats.org/drawingml/2006/table">
            <a:tbl>
              <a:tblPr/>
              <a:tblGrid>
                <a:gridCol w="4419600"/>
                <a:gridCol w="4419600"/>
              </a:tblGrid>
              <a:tr h="396252">
                <a:tc>
                  <a:txBody>
                    <a:bodyPr/>
                    <a:lstStyle/>
                    <a:p>
                      <a:pPr algn="ctr"/>
                      <a:r>
                        <a:rPr lang="en-US" sz="2600" b="1" dirty="0">
                          <a:solidFill>
                            <a:srgbClr val="FF0000"/>
                          </a:solidFill>
                        </a:rPr>
                        <a:t>Mitochondria</a:t>
                      </a:r>
                      <a:endParaRPr lang="en-US" sz="2600" dirty="0">
                        <a:solidFill>
                          <a:srgbClr val="FF0000"/>
                        </a:solidFill>
                      </a:endParaRPr>
                    </a:p>
                  </a:txBody>
                  <a:tcPr marL="0" marR="0" marT="0" marB="0">
                    <a:lnL>
                      <a:noFill/>
                    </a:lnL>
                    <a:lnR>
                      <a:noFill/>
                    </a:lnR>
                    <a:lnT>
                      <a:noFill/>
                    </a:lnT>
                    <a:lnB>
                      <a:noFill/>
                    </a:lnB>
                    <a:solidFill>
                      <a:srgbClr val="D3F7FF"/>
                    </a:solidFill>
                  </a:tcPr>
                </a:tc>
                <a:tc>
                  <a:txBody>
                    <a:bodyPr/>
                    <a:lstStyle/>
                    <a:p>
                      <a:pPr algn="ctr"/>
                      <a:r>
                        <a:rPr lang="en-US" sz="2600" b="1" dirty="0">
                          <a:solidFill>
                            <a:srgbClr val="FF0000"/>
                          </a:solidFill>
                        </a:rPr>
                        <a:t>Chloroplast</a:t>
                      </a:r>
                      <a:endParaRPr lang="en-US" sz="2600" dirty="0">
                        <a:solidFill>
                          <a:srgbClr val="FF0000"/>
                        </a:solidFill>
                      </a:endParaRPr>
                    </a:p>
                  </a:txBody>
                  <a:tcPr marL="0" marR="0" marT="0" marB="0">
                    <a:lnL>
                      <a:noFill/>
                    </a:lnL>
                    <a:lnR>
                      <a:noFill/>
                    </a:lnR>
                    <a:lnT>
                      <a:noFill/>
                    </a:lnT>
                    <a:lnB>
                      <a:noFill/>
                    </a:lnB>
                    <a:solidFill>
                      <a:srgbClr val="D3F7FF"/>
                    </a:solidFill>
                  </a:tcPr>
                </a:tc>
              </a:tr>
              <a:tr h="376856">
                <a:tc>
                  <a:txBody>
                    <a:bodyPr/>
                    <a:lstStyle/>
                    <a:p>
                      <a:pPr algn="ctr"/>
                      <a:endParaRPr lang="en-US" sz="2200" dirty="0">
                        <a:solidFill>
                          <a:srgbClr val="FF0000"/>
                        </a:solidFill>
                      </a:endParaRPr>
                    </a:p>
                  </a:txBody>
                  <a:tcPr marL="0" marR="0" marT="0" marB="0">
                    <a:lnL>
                      <a:noFill/>
                    </a:lnL>
                    <a:lnR>
                      <a:noFill/>
                    </a:lnR>
                    <a:lnT>
                      <a:noFill/>
                    </a:lnT>
                    <a:lnB>
                      <a:noFill/>
                    </a:lnB>
                    <a:solidFill>
                      <a:srgbClr val="D3F7FF"/>
                    </a:solidFill>
                  </a:tcPr>
                </a:tc>
                <a:tc>
                  <a:txBody>
                    <a:bodyPr/>
                    <a:lstStyle/>
                    <a:p>
                      <a:pPr algn="ctr"/>
                      <a:endParaRPr lang="en-US" sz="2200" dirty="0">
                        <a:solidFill>
                          <a:srgbClr val="FF0000"/>
                        </a:solidFill>
                      </a:endParaRPr>
                    </a:p>
                  </a:txBody>
                  <a:tcPr marL="0" marR="0" marT="0" marB="0">
                    <a:lnL>
                      <a:noFill/>
                    </a:lnL>
                    <a:lnR>
                      <a:noFill/>
                    </a:lnR>
                    <a:lnT>
                      <a:noFill/>
                    </a:lnT>
                    <a:lnB>
                      <a:noFill/>
                    </a:lnB>
                    <a:solidFill>
                      <a:srgbClr val="D3F7FF"/>
                    </a:solidFill>
                  </a:tcPr>
                </a:tc>
              </a:tr>
              <a:tr h="1130566">
                <a:tc>
                  <a:txBody>
                    <a:bodyPr/>
                    <a:lstStyle/>
                    <a:p>
                      <a:r>
                        <a:rPr lang="en-US" sz="2200" dirty="0"/>
                        <a:t>Contains respiratory enzymes</a:t>
                      </a:r>
                      <a:br>
                        <a:rPr lang="en-US" sz="2200" dirty="0"/>
                      </a:br>
                      <a:r>
                        <a:rPr lang="en-US" sz="2200" dirty="0"/>
                        <a:t/>
                      </a:r>
                      <a:br>
                        <a:rPr lang="en-US" sz="2200" dirty="0"/>
                      </a:br>
                      <a:r>
                        <a:rPr lang="en-US" sz="2200" dirty="0"/>
                        <a:t> </a:t>
                      </a:r>
                    </a:p>
                  </a:txBody>
                  <a:tcPr marL="0" marR="0" marT="0" marB="0">
                    <a:lnL>
                      <a:noFill/>
                    </a:lnL>
                    <a:lnR>
                      <a:noFill/>
                    </a:lnR>
                    <a:lnT>
                      <a:noFill/>
                    </a:lnT>
                    <a:lnB>
                      <a:noFill/>
                    </a:lnB>
                    <a:solidFill>
                      <a:srgbClr val="D3F7FF"/>
                    </a:solidFill>
                  </a:tcPr>
                </a:tc>
                <a:tc>
                  <a:txBody>
                    <a:bodyPr/>
                    <a:lstStyle/>
                    <a:p>
                      <a:r>
                        <a:rPr lang="en-US" sz="2200" dirty="0"/>
                        <a:t>Contains </a:t>
                      </a:r>
                      <a:r>
                        <a:rPr lang="en-US" sz="2200" dirty="0" err="1"/>
                        <a:t>thylakoid</a:t>
                      </a:r>
                      <a:r>
                        <a:rPr lang="en-US" sz="2200" dirty="0"/>
                        <a:t> membranes and pigment molecules.</a:t>
                      </a:r>
                    </a:p>
                  </a:txBody>
                  <a:tcPr marL="0" marR="0" marT="0" marB="0">
                    <a:lnL>
                      <a:noFill/>
                    </a:lnL>
                    <a:lnR>
                      <a:noFill/>
                    </a:lnR>
                    <a:lnT>
                      <a:noFill/>
                    </a:lnT>
                    <a:lnB>
                      <a:noFill/>
                    </a:lnB>
                    <a:solidFill>
                      <a:srgbClr val="D3F7FF"/>
                    </a:solidFill>
                  </a:tcPr>
                </a:tc>
              </a:tr>
              <a:tr h="1341161">
                <a:tc>
                  <a:txBody>
                    <a:bodyPr/>
                    <a:lstStyle/>
                    <a:p>
                      <a:r>
                        <a:rPr lang="en-US" sz="2200" b="0" i="0" kern="1200" dirty="0" smtClean="0">
                          <a:solidFill>
                            <a:schemeClr val="tx1"/>
                          </a:solidFill>
                          <a:latin typeface="+mn-lt"/>
                          <a:ea typeface="+mn-ea"/>
                          <a:cs typeface="+mn-cs"/>
                        </a:rPr>
                        <a:t>Mitochondria generate ATP from glucose during cellular respiration</a:t>
                      </a:r>
                      <a:endParaRPr lang="en-US" sz="2200" dirty="0"/>
                    </a:p>
                  </a:txBody>
                  <a:tcPr marL="0" marR="0" marT="0" marB="0">
                    <a:lnL>
                      <a:noFill/>
                    </a:lnL>
                    <a:lnR>
                      <a:noFill/>
                    </a:lnR>
                    <a:lnT>
                      <a:noFill/>
                    </a:lnT>
                    <a:lnB>
                      <a:noFill/>
                    </a:lnB>
                    <a:solidFill>
                      <a:srgbClr val="D3F7FF"/>
                    </a:solidFill>
                  </a:tcPr>
                </a:tc>
                <a:tc>
                  <a:txBody>
                    <a:bodyPr/>
                    <a:lstStyle/>
                    <a:p>
                      <a:r>
                        <a:rPr lang="en-US" sz="2200" b="0" i="0" kern="1200" dirty="0" smtClean="0">
                          <a:solidFill>
                            <a:schemeClr val="tx1"/>
                          </a:solidFill>
                          <a:latin typeface="+mn-lt"/>
                          <a:ea typeface="+mn-ea"/>
                          <a:cs typeface="+mn-cs"/>
                        </a:rPr>
                        <a:t>chloroplasts generate ATP from light (via process of photosynthesis) to produce glucose for storage.</a:t>
                      </a:r>
                      <a:endParaRPr lang="en-US" sz="2200" dirty="0"/>
                    </a:p>
                  </a:txBody>
                  <a:tcPr marL="0" marR="0" marT="0" marB="0">
                    <a:lnL>
                      <a:noFill/>
                    </a:lnL>
                    <a:lnR>
                      <a:noFill/>
                    </a:lnR>
                    <a:lnT>
                      <a:noFill/>
                    </a:lnT>
                    <a:lnB>
                      <a:noFill/>
                    </a:lnB>
                    <a:solidFill>
                      <a:srgbClr val="D3F7FF"/>
                    </a:solidFill>
                  </a:tcPr>
                </a:tc>
              </a:tr>
              <a:tr h="100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Found in </a:t>
                      </a:r>
                      <a:r>
                        <a:rPr lang="en-US" sz="2200" b="0" i="0" kern="1200" dirty="0" smtClean="0">
                          <a:solidFill>
                            <a:schemeClr val="tx1"/>
                          </a:solidFill>
                          <a:latin typeface="+mn-lt"/>
                          <a:ea typeface="+mn-ea"/>
                          <a:cs typeface="+mn-cs"/>
                        </a:rPr>
                        <a:t>almost all cells (plant, animal, etc)</a:t>
                      </a:r>
                    </a:p>
                    <a:p>
                      <a:endParaRPr lang="en-US" sz="2200" dirty="0"/>
                    </a:p>
                  </a:txBody>
                  <a:tcPr marL="0" marR="0" marT="0" marB="0">
                    <a:lnL>
                      <a:noFill/>
                    </a:lnL>
                    <a:lnR>
                      <a:noFill/>
                    </a:lnR>
                    <a:lnT>
                      <a:noFill/>
                    </a:lnT>
                    <a:lnB>
                      <a:noFill/>
                    </a:lnB>
                    <a:solidFill>
                      <a:srgbClr val="D3F7FF"/>
                    </a:solidFill>
                  </a:tcPr>
                </a:tc>
                <a:tc>
                  <a:txBody>
                    <a:bodyPr/>
                    <a:lstStyle/>
                    <a:p>
                      <a:r>
                        <a:rPr lang="en-US" sz="2200" dirty="0" smtClean="0"/>
                        <a:t>Usually</a:t>
                      </a:r>
                      <a:r>
                        <a:rPr lang="en-US" sz="2200" baseline="0" dirty="0" smtClean="0"/>
                        <a:t> f</a:t>
                      </a:r>
                      <a:r>
                        <a:rPr lang="en-US" sz="2200" dirty="0" smtClean="0"/>
                        <a:t>ound </a:t>
                      </a:r>
                      <a:r>
                        <a:rPr lang="en-US" sz="2200" dirty="0"/>
                        <a:t>in plant </a:t>
                      </a:r>
                      <a:r>
                        <a:rPr lang="en-US" sz="2200" dirty="0" smtClean="0"/>
                        <a:t>cells.</a:t>
                      </a:r>
                      <a:endParaRPr lang="en-US" sz="2200" dirty="0"/>
                    </a:p>
                  </a:txBody>
                  <a:tcPr marL="0" marR="0" marT="0" marB="0">
                    <a:lnL>
                      <a:noFill/>
                    </a:lnL>
                    <a:lnR>
                      <a:noFill/>
                    </a:lnR>
                    <a:lnT>
                      <a:noFill/>
                    </a:lnT>
                    <a:lnB>
                      <a:noFill/>
                    </a:lnB>
                    <a:solidFill>
                      <a:srgbClr val="D3F7FF"/>
                    </a:solidFill>
                  </a:tcPr>
                </a:tc>
              </a:tr>
              <a:tr h="376856">
                <a:tc>
                  <a:txBody>
                    <a:bodyPr/>
                    <a:lstStyle/>
                    <a:p>
                      <a:r>
                        <a:rPr lang="en-US" sz="2200" b="0" i="0" kern="1200" dirty="0" smtClean="0">
                          <a:solidFill>
                            <a:schemeClr val="tx1"/>
                          </a:solidFill>
                          <a:latin typeface="+mn-lt"/>
                          <a:ea typeface="+mn-ea"/>
                          <a:cs typeface="+mn-cs"/>
                        </a:rPr>
                        <a:t>process is </a:t>
                      </a:r>
                      <a:r>
                        <a:rPr lang="en-US" sz="2200" b="0" i="1" kern="1200" dirty="0" smtClean="0">
                          <a:solidFill>
                            <a:srgbClr val="FF0000"/>
                          </a:solidFill>
                          <a:latin typeface="+mn-lt"/>
                          <a:ea typeface="+mn-ea"/>
                          <a:cs typeface="+mn-cs"/>
                        </a:rPr>
                        <a:t>cellular respiration</a:t>
                      </a:r>
                      <a:endParaRPr lang="en-US" sz="2200" dirty="0">
                        <a:solidFill>
                          <a:srgbClr val="FF0000"/>
                        </a:solidFill>
                      </a:endParaRPr>
                    </a:p>
                  </a:txBody>
                  <a:tcPr marL="0" marR="0" marT="0" marB="0">
                    <a:lnL>
                      <a:noFill/>
                    </a:lnL>
                    <a:lnR>
                      <a:noFill/>
                    </a:lnR>
                    <a:lnT>
                      <a:noFill/>
                    </a:lnT>
                    <a:lnB>
                      <a:noFill/>
                    </a:lnB>
                    <a:solidFill>
                      <a:srgbClr val="D3F7FF"/>
                    </a:solidFill>
                  </a:tcPr>
                </a:tc>
                <a:tc>
                  <a:txBody>
                    <a:bodyPr/>
                    <a:lstStyle/>
                    <a:p>
                      <a:r>
                        <a:rPr lang="en-US" sz="2200" b="0" i="0" kern="1200" dirty="0" smtClean="0">
                          <a:solidFill>
                            <a:schemeClr val="tx1"/>
                          </a:solidFill>
                          <a:latin typeface="+mn-lt"/>
                          <a:ea typeface="+mn-ea"/>
                          <a:cs typeface="+mn-cs"/>
                        </a:rPr>
                        <a:t>process is </a:t>
                      </a:r>
                      <a:r>
                        <a:rPr lang="en-US" sz="2200" b="0" i="1" kern="1200" dirty="0" smtClean="0">
                          <a:solidFill>
                            <a:srgbClr val="FF0000"/>
                          </a:solidFill>
                          <a:latin typeface="+mn-lt"/>
                          <a:ea typeface="+mn-ea"/>
                          <a:cs typeface="+mn-cs"/>
                        </a:rPr>
                        <a:t>photosynthesis</a:t>
                      </a:r>
                      <a:endParaRPr lang="en-US" sz="2200" dirty="0">
                        <a:solidFill>
                          <a:srgbClr val="FF0000"/>
                        </a:solidFill>
                      </a:endParaRPr>
                    </a:p>
                  </a:txBody>
                  <a:tcPr marL="0" marR="0" marT="0" marB="0">
                    <a:lnL>
                      <a:noFill/>
                    </a:lnL>
                    <a:lnR>
                      <a:noFill/>
                    </a:lnR>
                    <a:lnT>
                      <a:noFill/>
                    </a:lnT>
                    <a:lnB>
                      <a:noFill/>
                    </a:lnB>
                    <a:solidFill>
                      <a:srgbClr val="D3F7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304800" y="2311400"/>
            <a:ext cx="8534400" cy="508000"/>
          </a:xfrm>
          <a:prstGeom prst="rect">
            <a:avLst/>
          </a:prstGeom>
          <a:noFill/>
          <a:ln w="9525">
            <a:noFill/>
            <a:miter lim="800000"/>
            <a:headEnd/>
            <a:tailEnd/>
          </a:ln>
        </p:spPr>
        <p:txBody>
          <a:bodyPr/>
          <a:lstStyle/>
          <a:p>
            <a:pPr marL="450850" indent="-450850" algn="ctr" eaLnBrk="1" hangingPunct="1">
              <a:lnSpc>
                <a:spcPct val="90000"/>
              </a:lnSpc>
            </a:pPr>
            <a:r>
              <a:rPr lang="en-US" sz="3200" b="1" dirty="0" smtClean="0">
                <a:solidFill>
                  <a:schemeClr val="tx2"/>
                </a:solidFill>
                <a:latin typeface="Arial Unicode MS" pitchFamily="34" charset="-128"/>
                <a:ea typeface="Arial Unicode MS" pitchFamily="34" charset="-128"/>
                <a:cs typeface="Arial Unicode MS" pitchFamily="34" charset="-128"/>
              </a:rPr>
              <a:t>Cellular </a:t>
            </a:r>
            <a:r>
              <a:rPr lang="en-US" sz="3200" b="1" dirty="0">
                <a:solidFill>
                  <a:schemeClr val="tx2"/>
                </a:solidFill>
                <a:latin typeface="Arial Unicode MS" pitchFamily="34" charset="-128"/>
                <a:ea typeface="Arial Unicode MS" pitchFamily="34" charset="-128"/>
                <a:cs typeface="Arial Unicode MS" pitchFamily="34" charset="-128"/>
              </a:rPr>
              <a:t>Respiration</a:t>
            </a:r>
            <a:endParaRPr lang="ar-EG" sz="3200" b="1" dirty="0">
              <a:solidFill>
                <a:schemeClr val="tx2"/>
              </a:solidFill>
              <a:latin typeface="Arial Unicode MS" pitchFamily="34" charset="-128"/>
              <a:ea typeface="Arial Unicode MS" pitchFamily="34" charset="-128"/>
              <a:cs typeface="Arial Unicode MS" pitchFamily="34" charset="-128"/>
            </a:endParaRPr>
          </a:p>
          <a:p>
            <a:pPr marL="450850" indent="-450850" algn="ctr" eaLnBrk="1" hangingPunct="1">
              <a:lnSpc>
                <a:spcPct val="90000"/>
              </a:lnSpc>
            </a:pPr>
            <a:endParaRPr lang="en-US" sz="3200" b="1" dirty="0">
              <a:solidFill>
                <a:schemeClr val="tx2"/>
              </a:solidFill>
              <a:latin typeface="Arial Unicode MS" pitchFamily="34" charset="-128"/>
              <a:ea typeface="Arial Unicode MS" pitchFamily="34" charset="-128"/>
              <a:cs typeface="Arial Unicode MS" pitchFamily="34" charset="-128"/>
            </a:endParaRPr>
          </a:p>
          <a:p>
            <a:pPr marL="450850" indent="-450850" algn="ctr" eaLnBrk="1" hangingPunct="1">
              <a:lnSpc>
                <a:spcPct val="90000"/>
              </a:lnSpc>
            </a:pPr>
            <a:r>
              <a:rPr lang="ar-EG" sz="4000" b="1" dirty="0">
                <a:solidFill>
                  <a:srgbClr val="FF0000"/>
                </a:solidFill>
                <a:latin typeface="Arabic Typesetting" pitchFamily="66" charset="-78"/>
                <a:ea typeface="Arial Unicode MS" pitchFamily="34" charset="-128"/>
                <a:cs typeface="Arabic Typesetting" pitchFamily="66" charset="-78"/>
              </a:rPr>
              <a:t>التنفس الخلوى والبناء الضوئى</a:t>
            </a:r>
            <a:endParaRPr lang="en-US" sz="4000" b="1" dirty="0">
              <a:solidFill>
                <a:srgbClr val="FF0000"/>
              </a:solidFill>
              <a:latin typeface="Arabic Typesetting" pitchFamily="66" charset="-78"/>
              <a:ea typeface="Arial Unicode MS" pitchFamily="34" charset="-128"/>
              <a:cs typeface="Arabic Typesetting" pitchFamily="66"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76200" y="0"/>
            <a:ext cx="9144000" cy="9231313"/>
          </a:xfrm>
        </p:spPr>
        <p:txBody>
          <a:bodyPr/>
          <a:lstStyle/>
          <a:p>
            <a:pPr algn="just"/>
            <a:r>
              <a:rPr lang="en-US" altLang="en-US" sz="2700" b="1" smtClean="0"/>
              <a:t>Photosynthesis</a:t>
            </a:r>
            <a:r>
              <a:rPr lang="en-US" altLang="en-US" sz="2700" smtClean="0"/>
              <a:t> is the </a:t>
            </a:r>
            <a:r>
              <a:rPr lang="en-US" altLang="en-US" sz="2700" b="1" smtClean="0"/>
              <a:t>conversion</a:t>
            </a:r>
            <a:r>
              <a:rPr lang="en-US" altLang="en-US" sz="2700" smtClean="0"/>
              <a:t> of </a:t>
            </a:r>
            <a:r>
              <a:rPr lang="en-US" altLang="en-US" sz="2700" b="1" smtClean="0"/>
              <a:t>light</a:t>
            </a:r>
            <a:r>
              <a:rPr lang="en-US" altLang="en-US" sz="2700" smtClean="0"/>
              <a:t> energy to </a:t>
            </a:r>
            <a:r>
              <a:rPr lang="en-US" altLang="en-US" sz="2700" b="1" smtClean="0"/>
              <a:t>chemical</a:t>
            </a:r>
            <a:r>
              <a:rPr lang="en-US" altLang="en-US" sz="2700" smtClean="0"/>
              <a:t> energy of sugar molecules </a:t>
            </a:r>
          </a:p>
          <a:p>
            <a:pPr algn="r" rtl="1"/>
            <a:r>
              <a:rPr lang="ar-SA" altLang="en-US" b="1" smtClean="0">
                <a:solidFill>
                  <a:srgbClr val="FF0000"/>
                </a:solidFill>
                <a:latin typeface="Arabic Typesetting" pitchFamily="66" charset="-78"/>
                <a:cs typeface="Arabic Typesetting" pitchFamily="66" charset="-78"/>
              </a:rPr>
              <a:t>البناء الضوئي</a:t>
            </a:r>
            <a:r>
              <a:rPr lang="ar-SA" altLang="en-US" smtClean="0">
                <a:solidFill>
                  <a:srgbClr val="FF0000"/>
                </a:solidFill>
                <a:latin typeface="Arabic Typesetting" pitchFamily="66" charset="-78"/>
                <a:cs typeface="Arabic Typesetting" pitchFamily="66" charset="-78"/>
              </a:rPr>
              <a:t> هو تحويل الطاقة الضوئية إلى طاقة كيميائية في جزيئات السكر </a:t>
            </a:r>
            <a:endParaRPr lang="en-US" altLang="en-US" smtClean="0">
              <a:solidFill>
                <a:srgbClr val="FF0000"/>
              </a:solidFill>
              <a:latin typeface="Arabic Typesetting" pitchFamily="66" charset="-78"/>
              <a:cs typeface="Arabic Typesetting" pitchFamily="66" charset="-78"/>
            </a:endParaRPr>
          </a:p>
          <a:p>
            <a:pPr lvl="1" indent="-334963" algn="just" eaLnBrk="1" hangingPunct="1"/>
            <a:r>
              <a:rPr lang="en-US" altLang="en-US" smtClean="0"/>
              <a:t>During </a:t>
            </a:r>
            <a:r>
              <a:rPr lang="en-US" altLang="en-US" u="sng" smtClean="0">
                <a:solidFill>
                  <a:srgbClr val="FF0000"/>
                </a:solidFill>
              </a:rPr>
              <a:t>photosynthesis:</a:t>
            </a:r>
            <a:r>
              <a:rPr lang="en-US" altLang="en-US" smtClean="0"/>
              <a:t> Chloroplasts uses solar energy</a:t>
            </a:r>
            <a:endParaRPr lang="ar-EG" altLang="en-US" smtClean="0"/>
          </a:p>
          <a:p>
            <a:pPr lvl="1" indent="-334963" algn="just" rtl="1" eaLnBrk="1" hangingPunct="1"/>
            <a:r>
              <a:rPr lang="ar-SA" altLang="en-US" sz="3600" smtClean="0">
                <a:solidFill>
                  <a:srgbClr val="FF0000"/>
                </a:solidFill>
                <a:latin typeface="Arabic Typesetting" pitchFamily="66" charset="-78"/>
                <a:cs typeface="Arabic Typesetting" pitchFamily="66" charset="-78"/>
              </a:rPr>
              <a:t>خلايا البلاستيدات تستخدم الطاقة الشمسية</a:t>
            </a:r>
            <a:r>
              <a:rPr lang="en-US" altLang="en-US" sz="3600" smtClean="0">
                <a:solidFill>
                  <a:srgbClr val="FF0000"/>
                </a:solidFill>
                <a:latin typeface="Arabic Typesetting" pitchFamily="66" charset="-78"/>
                <a:cs typeface="Arabic Typesetting" pitchFamily="66" charset="-78"/>
              </a:rPr>
              <a:t> </a:t>
            </a:r>
          </a:p>
          <a:p>
            <a:pPr lvl="1" indent="-334963" algn="just" eaLnBrk="1" hangingPunct="1"/>
            <a:r>
              <a:rPr lang="en-US" altLang="en-US" smtClean="0"/>
              <a:t>Cells produce glucose (a monosaccharide sugar) and oxygen from carbon dioxide and water</a:t>
            </a:r>
            <a:endParaRPr lang="ar-EG" altLang="en-US" smtClean="0"/>
          </a:p>
          <a:p>
            <a:pPr lvl="1" indent="-334963" algn="just" rtl="1" eaLnBrk="1" hangingPunct="1"/>
            <a:r>
              <a:rPr lang="ar-SA" altLang="en-US" sz="3600" smtClean="0">
                <a:solidFill>
                  <a:srgbClr val="FF0000"/>
                </a:solidFill>
                <a:latin typeface="Arabic Typesetting" pitchFamily="66" charset="-78"/>
                <a:cs typeface="Arabic Typesetting" pitchFamily="66" charset="-78"/>
              </a:rPr>
              <a:t>ت</a:t>
            </a:r>
            <a:r>
              <a:rPr lang="ar-EG" altLang="en-US" sz="3600" smtClean="0">
                <a:solidFill>
                  <a:srgbClr val="FF0000"/>
                </a:solidFill>
                <a:latin typeface="Arabic Typesetting" pitchFamily="66" charset="-78"/>
                <a:cs typeface="Arabic Typesetting" pitchFamily="66" charset="-78"/>
              </a:rPr>
              <a:t>صنع</a:t>
            </a:r>
            <a:r>
              <a:rPr lang="ar-SA" altLang="en-US" sz="3600" smtClean="0">
                <a:solidFill>
                  <a:srgbClr val="FF0000"/>
                </a:solidFill>
                <a:latin typeface="Arabic Typesetting" pitchFamily="66" charset="-78"/>
                <a:cs typeface="Arabic Typesetting" pitchFamily="66" charset="-78"/>
              </a:rPr>
              <a:t> الخلايا سكر الجلوكوز</a:t>
            </a:r>
            <a:r>
              <a:rPr lang="en-US" altLang="en-US" sz="3600" smtClean="0">
                <a:solidFill>
                  <a:srgbClr val="FF0000"/>
                </a:solidFill>
                <a:latin typeface="Arabic Typesetting" pitchFamily="66" charset="-78"/>
                <a:cs typeface="Arabic Typesetting" pitchFamily="66" charset="-78"/>
              </a:rPr>
              <a:t>)</a:t>
            </a:r>
            <a:r>
              <a:rPr lang="ar-EG" altLang="en-US" sz="3600" smtClean="0">
                <a:solidFill>
                  <a:srgbClr val="FF0000"/>
                </a:solidFill>
                <a:latin typeface="Arabic Typesetting" pitchFamily="66" charset="-78"/>
                <a:cs typeface="Arabic Typesetting" pitchFamily="66" charset="-78"/>
              </a:rPr>
              <a:t>سكر أحادى)</a:t>
            </a:r>
            <a:r>
              <a:rPr lang="ar-SA" altLang="en-US" sz="3600" smtClean="0">
                <a:solidFill>
                  <a:srgbClr val="FF0000"/>
                </a:solidFill>
                <a:latin typeface="Arabic Typesetting" pitchFamily="66" charset="-78"/>
                <a:cs typeface="Arabic Typesetting" pitchFamily="66" charset="-78"/>
              </a:rPr>
              <a:t> من جزيئات ثانى أكسيد الكربون والماء</a:t>
            </a:r>
            <a:endParaRPr lang="en-US" altLang="en-US" sz="3600" smtClean="0">
              <a:solidFill>
                <a:srgbClr val="FF0000"/>
              </a:solidFill>
              <a:latin typeface="Arabic Typesetting" pitchFamily="66" charset="-78"/>
              <a:cs typeface="Arabic Typesetting" pitchFamily="66" charset="-78"/>
            </a:endParaRPr>
          </a:p>
          <a:p>
            <a:pPr lvl="1" indent="-334963" algn="just" eaLnBrk="1" hangingPunct="1"/>
            <a:r>
              <a:rPr lang="en-US" altLang="en-US" sz="2700" smtClean="0"/>
              <a:t>Chloroplasts contain mainly the green pigment (chlorophyll) and others </a:t>
            </a:r>
          </a:p>
          <a:p>
            <a:pPr lvl="1" indent="-334963" rtl="1" eaLnBrk="1" hangingPunct="1"/>
            <a:endParaRPr lang="en-US" altLang="en-US" sz="3600" smtClean="0">
              <a:solidFill>
                <a:srgbClr val="FF0000"/>
              </a:solidFill>
              <a:latin typeface="Arabic Typesetting" pitchFamily="66" charset="-78"/>
              <a:cs typeface="Arabic Typesetting" pitchFamily="66" charset="-78"/>
            </a:endParaRPr>
          </a:p>
          <a:p>
            <a:pPr lvl="1" indent="-334963" algn="just" rtl="1" eaLnBrk="1" hangingPunct="1"/>
            <a:endParaRPr lang="en-US" altLang="en-US" smtClean="0"/>
          </a:p>
          <a:p>
            <a:pPr lvl="1" indent="-334963" algn="just" eaLnBrk="1" hangingPunct="1"/>
            <a:endParaRPr lang="en-US" altLang="en-US" smtClean="0"/>
          </a:p>
        </p:txBody>
      </p:sp>
      <p:sp>
        <p:nvSpPr>
          <p:cNvPr id="1331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gn="r">
              <a:defRPr sz="2400">
                <a:solidFill>
                  <a:schemeClr val="tx1"/>
                </a:solidFill>
                <a:latin typeface="Arial" charset="0"/>
                <a:cs typeface="Arial" charset="0"/>
              </a:defRPr>
            </a:lvl1pPr>
            <a:lvl2pPr marL="742950" indent="-285750" algn="r">
              <a:defRPr sz="2400">
                <a:solidFill>
                  <a:schemeClr val="tx1"/>
                </a:solidFill>
                <a:latin typeface="Arial" charset="0"/>
                <a:cs typeface="Arial" charset="0"/>
              </a:defRPr>
            </a:lvl2pPr>
            <a:lvl3pPr marL="1143000" indent="-228600" algn="r">
              <a:defRPr sz="2400">
                <a:solidFill>
                  <a:schemeClr val="tx1"/>
                </a:solidFill>
                <a:latin typeface="Arial" charset="0"/>
                <a:cs typeface="Arial" charset="0"/>
              </a:defRPr>
            </a:lvl3pPr>
            <a:lvl4pPr marL="1600200" indent="-228600" algn="r">
              <a:defRPr sz="2400">
                <a:solidFill>
                  <a:schemeClr val="tx1"/>
                </a:solidFill>
                <a:latin typeface="Arial" charset="0"/>
                <a:cs typeface="Arial" charset="0"/>
              </a:defRPr>
            </a:lvl4pPr>
            <a:lvl5pPr marL="2057400" indent="-228600" algn="r">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1400">
                <a:latin typeface="Tahoma" pitchFamily="34" charset="0"/>
              </a:rPr>
              <a:t>0</a:t>
            </a:r>
          </a:p>
        </p:txBody>
      </p:sp>
    </p:spTree>
    <p:custDataLst>
      <p:tags r:id="rId1"/>
    </p:custDataLst>
    <p:extLst>
      <p:ext uri="{BB962C8B-B14F-4D97-AF65-F5344CB8AC3E}">
        <p14:creationId xmlns:p14="http://schemas.microsoft.com/office/powerpoint/2010/main" val="302559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04800" y="0"/>
            <a:ext cx="8534400" cy="6843713"/>
          </a:xfrm>
        </p:spPr>
        <p:txBody>
          <a:bodyPr/>
          <a:lstStyle/>
          <a:p>
            <a:pPr lvl="1" indent="-334963" algn="just" eaLnBrk="1" hangingPunct="1"/>
            <a:r>
              <a:rPr lang="en-US" dirty="0" smtClean="0"/>
              <a:t> During </a:t>
            </a:r>
            <a:r>
              <a:rPr lang="en-US" b="1" u="sng" dirty="0" smtClean="0">
                <a:solidFill>
                  <a:schemeClr val="tx2"/>
                </a:solidFill>
              </a:rPr>
              <a:t>cellular</a:t>
            </a:r>
            <a:r>
              <a:rPr lang="en-US" u="sng" dirty="0" smtClean="0">
                <a:solidFill>
                  <a:schemeClr val="tx2"/>
                </a:solidFill>
              </a:rPr>
              <a:t> </a:t>
            </a:r>
            <a:r>
              <a:rPr lang="en-US" b="1" u="sng" dirty="0" smtClean="0">
                <a:solidFill>
                  <a:schemeClr val="tx2"/>
                </a:solidFill>
              </a:rPr>
              <a:t>respiration</a:t>
            </a:r>
            <a:r>
              <a:rPr lang="en-US" dirty="0" smtClean="0">
                <a:solidFill>
                  <a:srgbClr val="FF0000"/>
                </a:solidFill>
              </a:rPr>
              <a:t>:</a:t>
            </a:r>
            <a:r>
              <a:rPr lang="ar-EG" dirty="0" smtClean="0">
                <a:solidFill>
                  <a:srgbClr val="FF0000"/>
                </a:solidFill>
              </a:rPr>
              <a:t>	</a:t>
            </a:r>
            <a:r>
              <a:rPr lang="ar-SA" b="1" dirty="0" smtClean="0"/>
              <a:t> </a:t>
            </a:r>
            <a:r>
              <a:rPr lang="ar-SA" sz="2400" b="1" dirty="0" smtClean="0">
                <a:solidFill>
                  <a:srgbClr val="FF0000"/>
                </a:solidFill>
              </a:rPr>
              <a:t>أثناء عملية التنفس الخلوى</a:t>
            </a:r>
            <a:endParaRPr lang="en-US" sz="2400" dirty="0" smtClean="0">
              <a:solidFill>
                <a:srgbClr val="FF0000"/>
              </a:solidFill>
            </a:endParaRPr>
          </a:p>
          <a:p>
            <a:pPr lvl="1" indent="-334963" algn="just" eaLnBrk="1" hangingPunct="1"/>
            <a:r>
              <a:rPr lang="en-US" dirty="0" smtClean="0"/>
              <a:t>Cells </a:t>
            </a:r>
            <a:r>
              <a:rPr lang="en-US" sz="2700" dirty="0" smtClean="0"/>
              <a:t>consumes </a:t>
            </a:r>
            <a:r>
              <a:rPr lang="en-US" sz="2700" b="1" dirty="0" smtClean="0"/>
              <a:t>O</a:t>
            </a:r>
            <a:r>
              <a:rPr lang="en-US" sz="2700" b="1" baseline="-25000" dirty="0" smtClean="0"/>
              <a:t>2</a:t>
            </a:r>
            <a:endParaRPr lang="ar-EG" sz="2700" b="1" baseline="-25000" dirty="0" smtClean="0"/>
          </a:p>
          <a:p>
            <a:pPr lvl="1" indent="-334963" algn="just" rtl="1" eaLnBrk="1" hangingPunct="1"/>
            <a:r>
              <a:rPr lang="ar-SA" sz="2400" dirty="0" smtClean="0">
                <a:solidFill>
                  <a:srgbClr val="FF0000"/>
                </a:solidFill>
              </a:rPr>
              <a:t>تستخدم الخلية الأوكسجين</a:t>
            </a:r>
            <a:endParaRPr lang="en-US" sz="2700" baseline="-25000" dirty="0" smtClean="0">
              <a:solidFill>
                <a:srgbClr val="FF0000"/>
              </a:solidFill>
            </a:endParaRPr>
          </a:p>
          <a:p>
            <a:pPr lvl="1" indent="-334963" algn="just" eaLnBrk="1" hangingPunct="1"/>
            <a:r>
              <a:rPr lang="en-US" sz="2700" dirty="0" smtClean="0"/>
              <a:t>Cells break down </a:t>
            </a:r>
            <a:r>
              <a:rPr lang="en-US" sz="2700" b="1" dirty="0" smtClean="0"/>
              <a:t>glucose</a:t>
            </a:r>
            <a:r>
              <a:rPr lang="en-US" sz="2700" dirty="0" smtClean="0"/>
              <a:t> to </a:t>
            </a:r>
            <a:r>
              <a:rPr lang="en-US" sz="2700" b="1" dirty="0" smtClean="0"/>
              <a:t>CO</a:t>
            </a:r>
            <a:r>
              <a:rPr lang="en-US" sz="2700" b="1" baseline="-25000" dirty="0" smtClean="0"/>
              <a:t>2</a:t>
            </a:r>
            <a:r>
              <a:rPr lang="en-US" sz="2700" dirty="0" smtClean="0"/>
              <a:t> and </a:t>
            </a:r>
            <a:r>
              <a:rPr lang="en-US" sz="2700" b="1" dirty="0" smtClean="0"/>
              <a:t>H</a:t>
            </a:r>
            <a:r>
              <a:rPr lang="en-US" sz="2700" b="1" baseline="-25000" dirty="0" smtClean="0"/>
              <a:t>2</a:t>
            </a:r>
            <a:r>
              <a:rPr lang="en-US" sz="2700" b="1" dirty="0" smtClean="0"/>
              <a:t>O</a:t>
            </a:r>
            <a:endParaRPr lang="ar-EG" sz="2700" b="1" dirty="0" smtClean="0"/>
          </a:p>
          <a:p>
            <a:pPr lvl="1" indent="-334963" algn="just" rtl="1" eaLnBrk="1" hangingPunct="1"/>
            <a:r>
              <a:rPr lang="ar-SA" sz="2400" dirty="0" smtClean="0">
                <a:solidFill>
                  <a:srgbClr val="FF0000"/>
                </a:solidFill>
              </a:rPr>
              <a:t>تكسر الخلية سكر الجلوكوز </a:t>
            </a:r>
            <a:r>
              <a:rPr lang="ar-EG" sz="2400" dirty="0" smtClean="0">
                <a:solidFill>
                  <a:srgbClr val="FF0000"/>
                </a:solidFill>
              </a:rPr>
              <a:t>وتحرر </a:t>
            </a:r>
            <a:r>
              <a:rPr lang="ar-SA" sz="2400" dirty="0" smtClean="0">
                <a:solidFill>
                  <a:srgbClr val="FF0000"/>
                </a:solidFill>
              </a:rPr>
              <a:t>جزيئات ثانى أكسيد الكربون والماء</a:t>
            </a:r>
            <a:endParaRPr lang="en-US" sz="2700" dirty="0" smtClean="0">
              <a:solidFill>
                <a:srgbClr val="FF0000"/>
              </a:solidFill>
            </a:endParaRPr>
          </a:p>
          <a:p>
            <a:pPr lvl="1" indent="-334963" algn="just" eaLnBrk="1" hangingPunct="1"/>
            <a:r>
              <a:rPr lang="en-US" dirty="0" smtClean="0"/>
              <a:t>Cells consumes only </a:t>
            </a:r>
            <a:r>
              <a:rPr lang="en-US" b="1" dirty="0" smtClean="0"/>
              <a:t>34% of energy stored </a:t>
            </a:r>
            <a:r>
              <a:rPr lang="en-US" dirty="0" smtClean="0"/>
              <a:t>in glucose molecule</a:t>
            </a:r>
            <a:endParaRPr lang="ar-EG" dirty="0" smtClean="0"/>
          </a:p>
          <a:p>
            <a:pPr lvl="1" indent="-334963" algn="just" rtl="1" eaLnBrk="1" hangingPunct="1"/>
            <a:r>
              <a:rPr lang="ar-SA" sz="2400" dirty="0" smtClean="0">
                <a:solidFill>
                  <a:srgbClr val="FF0000"/>
                </a:solidFill>
              </a:rPr>
              <a:t>ت</a:t>
            </a:r>
            <a:r>
              <a:rPr lang="ar-EG" sz="2400" dirty="0" smtClean="0">
                <a:solidFill>
                  <a:srgbClr val="FF0000"/>
                </a:solidFill>
              </a:rPr>
              <a:t>ستهلك</a:t>
            </a:r>
            <a:r>
              <a:rPr lang="ar-SA" sz="2400" dirty="0" smtClean="0">
                <a:solidFill>
                  <a:srgbClr val="FF0000"/>
                </a:solidFill>
              </a:rPr>
              <a:t> الخلية </a:t>
            </a:r>
            <a:r>
              <a:rPr lang="ar-EG" sz="2400" dirty="0" err="1" smtClean="0">
                <a:solidFill>
                  <a:srgbClr val="FF0000"/>
                </a:solidFill>
              </a:rPr>
              <a:t>فقط </a:t>
            </a:r>
            <a:r>
              <a:rPr lang="ar-EG" sz="2400" dirty="0" smtClean="0">
                <a:solidFill>
                  <a:srgbClr val="FF0000"/>
                </a:solidFill>
              </a:rPr>
              <a:t>%32 من </a:t>
            </a:r>
            <a:r>
              <a:rPr lang="ar-SA" sz="2400" dirty="0" smtClean="0">
                <a:solidFill>
                  <a:srgbClr val="FF0000"/>
                </a:solidFill>
              </a:rPr>
              <a:t>سكر الجلوكوز</a:t>
            </a:r>
            <a:endParaRPr lang="en-US" sz="2400" dirty="0" smtClean="0"/>
          </a:p>
          <a:p>
            <a:pPr lvl="1" indent="-334963" algn="just" eaLnBrk="1" hangingPunct="1"/>
            <a:r>
              <a:rPr lang="en-US" dirty="0" smtClean="0"/>
              <a:t>Cellular respiration produces up to </a:t>
            </a:r>
            <a:r>
              <a:rPr lang="en-US" b="1" dirty="0" smtClean="0"/>
              <a:t>32 ATP molecules</a:t>
            </a:r>
            <a:r>
              <a:rPr lang="en-US" dirty="0" smtClean="0"/>
              <a:t> from </a:t>
            </a:r>
            <a:r>
              <a:rPr lang="en-US" b="1" dirty="0" smtClean="0"/>
              <a:t>each glucose molecule</a:t>
            </a:r>
            <a:r>
              <a:rPr lang="en-US" dirty="0" smtClean="0"/>
              <a:t>.</a:t>
            </a:r>
            <a:endParaRPr lang="ar-EG" dirty="0" smtClean="0"/>
          </a:p>
          <a:p>
            <a:pPr lvl="1" indent="-334963" algn="just" rtl="1" eaLnBrk="1" hangingPunct="1"/>
            <a:r>
              <a:rPr lang="ar-EG" dirty="0" smtClean="0">
                <a:solidFill>
                  <a:srgbClr val="FF0000"/>
                </a:solidFill>
              </a:rPr>
              <a:t>تنتج الخلية 32 جزء طاقة من كل جزئ جلوكوز</a:t>
            </a:r>
            <a:endParaRPr lang="en-US" dirty="0" smtClean="0">
              <a:solidFill>
                <a:srgbClr val="FF0000"/>
              </a:solidFill>
            </a:endParaRPr>
          </a:p>
        </p:txBody>
      </p:sp>
      <p:sp>
        <p:nvSpPr>
          <p:cNvPr id="921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box(in)">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box(in)">
                                      <p:cBhvr>
                                        <p:cTn id="12" dur="500"/>
                                        <p:tgtEl>
                                          <p:spTgt spid="9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Effect transition="in" filter="box(in)">
                                      <p:cBhvr>
                                        <p:cTn id="17" dur="500"/>
                                        <p:tgtEl>
                                          <p:spTgt spid="92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218">
                                            <p:txEl>
                                              <p:pRg st="5" end="5"/>
                                            </p:txEl>
                                          </p:spTgt>
                                        </p:tgtEl>
                                        <p:attrNameLst>
                                          <p:attrName>style.visibility</p:attrName>
                                        </p:attrNameLst>
                                      </p:cBhvr>
                                      <p:to>
                                        <p:strVal val="visible"/>
                                      </p:to>
                                    </p:set>
                                    <p:animEffect transition="in" filter="box(in)">
                                      <p:cBhvr>
                                        <p:cTn id="22" dur="500"/>
                                        <p:tgtEl>
                                          <p:spTgt spid="92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218">
                                            <p:txEl>
                                              <p:pRg st="7" end="7"/>
                                            </p:txEl>
                                          </p:spTgt>
                                        </p:tgtEl>
                                        <p:attrNameLst>
                                          <p:attrName>style.visibility</p:attrName>
                                        </p:attrNameLst>
                                      </p:cBhvr>
                                      <p:to>
                                        <p:strVal val="visible"/>
                                      </p:to>
                                    </p:set>
                                    <p:animEffect transition="in" filter="box(in)">
                                      <p:cBhvr>
                                        <p:cTn id="27" dur="500"/>
                                        <p:tgtEl>
                                          <p:spTgt spid="92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ject 2"/>
          <p:cNvPicPr>
            <a:picLocks noChangeArrowheads="1"/>
          </p:cNvPicPr>
          <p:nvPr/>
        </p:nvPicPr>
        <p:blipFill>
          <a:blip r:embed="rId2" cstate="print"/>
          <a:srcRect t="-830" r="-720" b="-198"/>
          <a:stretch>
            <a:fillRect/>
          </a:stretch>
        </p:blipFill>
        <p:spPr bwMode="auto">
          <a:xfrm>
            <a:off x="1219200" y="152400"/>
            <a:ext cx="7391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20707</TotalTime>
  <Words>1995</Words>
  <Application>Microsoft Office PowerPoint</Application>
  <PresentationFormat>عرض على الشاشة (3:4)‏</PresentationFormat>
  <Paragraphs>366</Paragraphs>
  <Slides>32</Slides>
  <Notes>6</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C6eActiveLectureQuestions</vt:lpstr>
      <vt:lpstr>Chapter 5</vt:lpstr>
      <vt:lpstr>Objectives </vt:lpstr>
      <vt:lpstr>What is misleading about the following statement?</vt:lpstr>
      <vt:lpstr>Energy-Converting Organelles      العضيات المحولة للطاقة        </vt:lpstr>
      <vt:lpstr>Energy-Converting Organelles      العضيات المحولة للطاقة        </vt:lpstr>
      <vt:lpstr>عرض تقديمي في PowerPoint</vt:lpstr>
      <vt:lpstr>عرض تقديمي في PowerPoint</vt:lpstr>
      <vt:lpstr>عرض تقديمي في PowerPoint</vt:lpstr>
      <vt:lpstr>عرض تقديمي في PowerPoint</vt:lpstr>
      <vt:lpstr>عرض تقديمي في PowerPoint</vt:lpstr>
      <vt:lpstr>CONNECTION          تطبيقى رابط</vt:lpstr>
      <vt:lpstr>Cell respiration equation  معادلة التنفس الخلوى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Progressive Info.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USR</dc:creator>
  <cp:lastModifiedBy>SAMSUNG</cp:lastModifiedBy>
  <cp:revision>195</cp:revision>
  <dcterms:modified xsi:type="dcterms:W3CDTF">2016-01-04T22:17:11Z</dcterms:modified>
</cp:coreProperties>
</file>