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307" r:id="rId2"/>
    <p:sldId id="517" r:id="rId3"/>
    <p:sldId id="518" r:id="rId4"/>
    <p:sldId id="521" r:id="rId5"/>
    <p:sldId id="519" r:id="rId6"/>
    <p:sldId id="522" r:id="rId7"/>
    <p:sldId id="520" r:id="rId8"/>
    <p:sldId id="523" r:id="rId9"/>
    <p:sldId id="525" r:id="rId10"/>
    <p:sldId id="531" r:id="rId11"/>
    <p:sldId id="524" r:id="rId12"/>
    <p:sldId id="526" r:id="rId13"/>
    <p:sldId id="527" r:id="rId14"/>
    <p:sldId id="529" r:id="rId15"/>
    <p:sldId id="528" r:id="rId16"/>
    <p:sldId id="430" r:id="rId17"/>
    <p:sldId id="507" r:id="rId18"/>
    <p:sldId id="425" r:id="rId19"/>
    <p:sldId id="530" r:id="rId20"/>
    <p:sldId id="515" r:id="rId21"/>
    <p:sldId id="516" r:id="rId22"/>
    <p:sldId id="533" r:id="rId23"/>
    <p:sldId id="535" r:id="rId24"/>
    <p:sldId id="534" r:id="rId25"/>
    <p:sldId id="532" r:id="rId26"/>
    <p:sldId id="357" r:id="rId27"/>
  </p:sldIdLst>
  <p:sldSz cx="12192000" cy="6858000"/>
  <p:notesSz cx="6881813" cy="9661525"/>
  <p:defaultTextStyle>
    <a:defPPr lvl="0">
      <a:defRPr lang="ar-SA"/>
    </a:defPPr>
    <a:lvl1pPr lvl="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lvl="1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lvl="2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lvl="3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lvl="4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9BB9C1A4-8BB8-497B-8639-DA12E2972F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99694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882747E-C8EA-45F8-8701-10F9608CE40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93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1"/>
          <a:lstStyle>
            <a:lvl1pPr algn="l">
              <a:defRPr sz="1200"/>
            </a:lvl1pPr>
          </a:lstStyle>
          <a:p>
            <a:pPr>
              <a:defRPr/>
            </a:pPr>
            <a:fld id="{E0AD4979-DF7D-4686-A233-064E46A8C408}" type="datetimeFigureOut">
              <a:rPr lang="ar-SA"/>
              <a:pPr>
                <a:defRPr/>
              </a:pPr>
              <a:t>14/07/44</a:t>
            </a:fld>
            <a:endParaRPr lang="ar-SA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id="{DC8ACEA8-7EE7-49FA-916B-F10B27D56F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2075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id="{24049017-F1B8-4A3B-930D-BB68D21E5B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lIns="94531" tIns="47265" rIns="94531" bIns="47265" rtlCol="1">
            <a:normAutofit/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4BC394C-1D75-411D-BD96-C33AA396A8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99694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0C8DD8C-5C72-4AD9-8031-062B3463E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93" y="9176772"/>
            <a:ext cx="2982119" cy="483076"/>
          </a:xfrm>
          <a:prstGeom prst="rect">
            <a:avLst/>
          </a:prstGeom>
        </p:spPr>
        <p:txBody>
          <a:bodyPr vert="horz" wrap="square" lIns="94531" tIns="47265" rIns="94531" bIns="4726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B79FBB5A-6D99-4A9E-BF30-6FDE7A40387F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1601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013444-19B6-4E28-92CA-34CACD87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3D248-4190-45D2-8A9E-54681A80D2B0}" type="datetimeFigureOut">
              <a:rPr lang="ar-SA"/>
              <a:pPr>
                <a:defRPr/>
              </a:pPr>
              <a:t>14/07/44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011D47-8115-4CE1-82C0-3BEE99BF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B2BEAC-12FD-435E-B8B1-B7CB4D915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90E44-ACE0-4722-8F50-B460D17808A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70071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42F7FB-886D-49DD-95E9-CD5C013D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19683-2BDE-41A4-B9CB-64BA2ACC9C56}" type="datetimeFigureOut">
              <a:rPr lang="ar-SA"/>
              <a:pPr>
                <a:defRPr/>
              </a:pPr>
              <a:t>14/07/44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CAF2019-05B5-4501-A05D-2D0A0606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11D5E5-2893-489F-876D-54753714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E9C4C-6A12-484E-89C0-68506C0260F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86778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7D97FB-7B13-43E2-A6C2-73CD4FEF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BD0E-7D2C-47EF-8223-2625A4F22131}" type="datetimeFigureOut">
              <a:rPr lang="ar-SA"/>
              <a:pPr>
                <a:defRPr/>
              </a:pPr>
              <a:t>14/07/44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D7B53A-463E-40B9-A996-A994BF1D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7970A2-46B7-4FB0-840F-8D8C19C3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B03F8-DC59-4B01-8AAF-9BE7E9FF943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18299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FC74AB-4213-4C47-A32A-ECB5AA70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106A-8910-4DCE-BAA2-8469F435B02A}" type="datetimeFigureOut">
              <a:rPr lang="ar-SA"/>
              <a:pPr>
                <a:defRPr/>
              </a:pPr>
              <a:t>14/07/44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B45EF4A-34E8-4DDC-ABA7-DA4E36C4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AA6F1F-8FCE-4996-98BD-B6C33C2C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E2B6C-BAB8-466D-B3FA-01CDC00FFF5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8772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57A62B1-2621-425E-83DC-68332153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74647-A837-445A-944E-DA701AF4B3F0}" type="datetimeFigureOut">
              <a:rPr lang="ar-SA"/>
              <a:pPr>
                <a:defRPr/>
              </a:pPr>
              <a:t>14/07/44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BB343DD-02FA-43F8-888C-CAD5C1940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DF6123-46B9-477A-ADC4-418C9277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9CF08-1FB9-4010-A4B4-9B4C264B74E6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55546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E41E9FB-9C7F-4E12-85C5-0CA0AC44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21F9F-32BE-4AED-BA21-99BA858F3980}" type="datetimeFigureOut">
              <a:rPr lang="ar-SA"/>
              <a:pPr>
                <a:defRPr/>
              </a:pPr>
              <a:t>14/07/44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B06F9A0-5B48-478C-96BD-D86D63EB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DB667CA-2C53-489F-8FD0-88D39B11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64BF7-CBF3-41C2-8153-C785C53EED62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77971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01695AD2-6F0D-4ECF-A30F-6DB54E7E2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4956D-5F78-49FC-868F-CC981348D22E}" type="datetimeFigureOut">
              <a:rPr lang="ar-SA"/>
              <a:pPr>
                <a:defRPr/>
              </a:pPr>
              <a:t>14/07/44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0FD86AC0-825E-494B-8C06-BAB7024E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476BB452-E738-42F9-8BF5-921BA23C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0F171-B9B7-4345-8337-EBEF9E35786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97670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0411727B-A524-4A8B-83ED-31C906CE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4FD80-E12C-448D-A327-DAE53CED8B54}" type="datetimeFigureOut">
              <a:rPr lang="ar-SA"/>
              <a:pPr>
                <a:defRPr/>
              </a:pPr>
              <a:t>14/07/44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6ACD0E45-42E6-47DE-8A4B-DC801871E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B82C22ED-3B1F-42A3-B583-E7381325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8F681-FD28-40DB-BA04-85C91DF6012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53113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1393A3FC-BB61-4375-AB00-5FDDD950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6885-790A-49AC-9EB4-10A6D86F22AC}" type="datetimeFigureOut">
              <a:rPr lang="ar-SA"/>
              <a:pPr>
                <a:defRPr/>
              </a:pPr>
              <a:t>14/07/44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0B2C3F01-0AFD-4CCE-911A-917BC006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5E018181-1F00-4293-BCF2-004D6345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DD9F1-C094-4CEF-862B-47F47F2610F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61139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B87AB6A-EB77-473D-ADC6-0990FA3C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BD188-EF32-4CF1-A3EC-84B0409A561B}" type="datetimeFigureOut">
              <a:rPr lang="ar-SA"/>
              <a:pPr>
                <a:defRPr/>
              </a:pPr>
              <a:t>14/07/44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F382ADF6-8C5F-4468-A6C8-FED62BD8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BA2725E-9D8B-4665-A058-47E5BA07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F9403-5AB4-4AC8-8850-DBB0D927945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91002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E083DAF-FE52-4505-AB30-7F8866480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64BE-3D1D-4F63-B1CE-FF9829CEFB09}" type="datetimeFigureOut">
              <a:rPr lang="ar-SA"/>
              <a:pPr>
                <a:defRPr/>
              </a:pPr>
              <a:t>14/07/44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22AE07B-F9F2-4BC9-B1A0-6C6BE5EB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C0081108-58E9-4440-9C28-29AC4784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718AA-2E49-4B43-8451-6EC471DD7AFF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23540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:a16="http://schemas.microsoft.com/office/drawing/2014/main" id="{8118224C-066D-4A0A-8D38-95403428C6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27" name="عنصر نائب للنص 2">
            <a:extLst>
              <a:ext uri="{FF2B5EF4-FFF2-40B4-BE49-F238E27FC236}">
                <a16:creationId xmlns:a16="http://schemas.microsoft.com/office/drawing/2014/main" id="{7569412A-F349-4C09-8D34-96BE0B6327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ED2840-56FC-4824-B5E4-A7DE0D014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9B0BC6-9E60-4883-86DF-57B6E9CAF7D9}" type="datetimeFigureOut">
              <a:rPr lang="ar-SA"/>
              <a:pPr>
                <a:defRPr/>
              </a:pPr>
              <a:t>14/07/44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5F1FAB-80E4-4103-B957-F1BAB1BA5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06ECB9-191B-4FBD-BAFE-41EBC6160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3CD3EEE-AD24-4D76-AA63-0A894478AA01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DC42DEE-43A1-41DB-821A-B8442EACD60A}"/>
              </a:ext>
            </a:extLst>
          </p:cNvPr>
          <p:cNvSpPr/>
          <p:nvPr/>
        </p:nvSpPr>
        <p:spPr>
          <a:xfrm>
            <a:off x="8529638" y="4029403"/>
            <a:ext cx="234315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المشاركة والتفاعل أثناء الحصة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03106AF-27D3-444A-9445-6C0139B22CD0}"/>
              </a:ext>
            </a:extLst>
          </p:cNvPr>
          <p:cNvSpPr/>
          <p:nvPr/>
        </p:nvSpPr>
        <p:spPr>
          <a:xfrm>
            <a:off x="4683920" y="4153231"/>
            <a:ext cx="234315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حل الواجبات وإرسالها في الموعد المحدد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831B1F5-80E7-45B1-81D6-3A62CAB18821}"/>
              </a:ext>
            </a:extLst>
          </p:cNvPr>
          <p:cNvSpPr/>
          <p:nvPr/>
        </p:nvSpPr>
        <p:spPr>
          <a:xfrm>
            <a:off x="540547" y="4153231"/>
            <a:ext cx="256698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مراجعة الدروس السابقة وقراءة الدرس الجديد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7B22FF6-D9AF-4CED-A5AB-0800A5DBB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40" b="12371"/>
          <a:stretch/>
        </p:blipFill>
        <p:spPr>
          <a:xfrm>
            <a:off x="4683920" y="1552570"/>
            <a:ext cx="246697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FE8DED9-31DC-4074-B061-0C1FB3571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3" y="1552570"/>
            <a:ext cx="2466974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1E4D0F7-02CE-4868-BA64-AF4C746A0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512" y="1552571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C63799C9-FEE5-4171-A1C3-41FE070EF7C8}"/>
              </a:ext>
            </a:extLst>
          </p:cNvPr>
          <p:cNvSpPr/>
          <p:nvPr/>
        </p:nvSpPr>
        <p:spPr>
          <a:xfrm>
            <a:off x="2447925" y="628650"/>
            <a:ext cx="7143752" cy="923924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ar-SA" sz="54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كيف أكون متميزة</a:t>
            </a:r>
          </a:p>
        </p:txBody>
      </p:sp>
    </p:spTree>
    <p:extLst>
      <p:ext uri="{BB962C8B-B14F-4D97-AF65-F5344CB8AC3E}">
        <p14:creationId xmlns:p14="http://schemas.microsoft.com/office/powerpoint/2010/main" val="324488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من شروط الزكاة  (مضي سنة كاملة على المال ) ويستثنى من ذلك: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9584922" y="2563961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9584923" y="3681815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9584921" y="4808430"/>
            <a:ext cx="472843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9584921" y="5863752"/>
            <a:ext cx="472844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318000" y="3687944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الخارج من الأرض.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318000" y="2778323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 بهيمة الأنعام.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318000" y="5903221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الذهب والفضة 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318000" y="4828164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عروض التجارة</a:t>
            </a:r>
          </a:p>
        </p:txBody>
      </p:sp>
    </p:spTree>
    <p:extLst>
      <p:ext uri="{BB962C8B-B14F-4D97-AF65-F5344CB8AC3E}">
        <p14:creationId xmlns:p14="http://schemas.microsoft.com/office/powerpoint/2010/main" val="273776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15235 -0.2842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من الآثار السيئة التي تنتج من منع الزكاة 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362922" y="2563961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362923" y="3681815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362921" y="4808430"/>
            <a:ext cx="472843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2346960" y="3687944"/>
            <a:ext cx="8641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ضعف التكافل الاجتماعي  بين </a:t>
            </a:r>
            <a:r>
              <a:rPr lang="ar-SA" sz="3600" b="1" dirty="0" err="1">
                <a:solidFill>
                  <a:schemeClr val="tx1"/>
                </a:solidFill>
              </a:rPr>
              <a:t>الأعنياء</a:t>
            </a:r>
            <a:r>
              <a:rPr lang="ar-SA" sz="3600" b="1" dirty="0">
                <a:solidFill>
                  <a:schemeClr val="tx1"/>
                </a:solidFill>
              </a:rPr>
              <a:t> والفقراء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2346960" y="2778323"/>
            <a:ext cx="8641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حصول المحبة بين الفقراء والأغنياء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2346960" y="4828164"/>
            <a:ext cx="8641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الترابط بين أفراد المجتمع.</a:t>
            </a:r>
          </a:p>
        </p:txBody>
      </p:sp>
    </p:spTree>
    <p:extLst>
      <p:ext uri="{BB962C8B-B14F-4D97-AF65-F5344CB8AC3E}">
        <p14:creationId xmlns:p14="http://schemas.microsoft.com/office/powerpoint/2010/main" val="40984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15235 -0.2842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95312" y="265883"/>
            <a:ext cx="11001375" cy="1938992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latin typeface="+mj-lt"/>
              </a:rPr>
              <a:t>الزكاة واجبة على كل مسلم توفرت فيه شروط الوجوب لقوله تعالى ( وأقيموا الصلاة وآتوا الزكاة)</a:t>
            </a:r>
          </a:p>
          <a:p>
            <a:pPr algn="ctr"/>
            <a:r>
              <a:rPr lang="ar-SA" sz="4000" b="1" dirty="0">
                <a:latin typeface="+mj-lt"/>
              </a:rPr>
              <a:t>.................................................. </a:t>
            </a:r>
            <a:endParaRPr lang="en-GB" sz="4400" b="1" dirty="0">
              <a:latin typeface="+mj-lt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9189085" y="3238407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9189085" y="4772072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/>
              <a:t>2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655185" y="4772072"/>
            <a:ext cx="437197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kern="0" dirty="0">
                <a:solidFill>
                  <a:srgbClr val="333300"/>
                </a:solidFill>
              </a:rPr>
              <a:t>صواب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734559" y="3305128"/>
            <a:ext cx="437197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b="1" kern="0" dirty="0">
                <a:solidFill>
                  <a:srgbClr val="333300"/>
                </a:solidFill>
              </a:rPr>
              <a:t>خطأ 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316252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0.06602 -0.343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938992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(الإسلام – ملك النصاب – مضي سنة  كاملة على المال)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العبارات السابقة تجمعها خاصية واحدة وهي :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9584922" y="2563961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9584923" y="3681815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9584921" y="4808430"/>
            <a:ext cx="472843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9584921" y="5863752"/>
            <a:ext cx="472844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318000" y="3687944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شروط الزكاة 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318000" y="2778323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/>
              <a:t> </a:t>
            </a:r>
            <a:r>
              <a:rPr lang="ar-SA" sz="3600" b="1" dirty="0">
                <a:solidFill>
                  <a:schemeClr val="tx1"/>
                </a:solidFill>
              </a:rPr>
              <a:t>الأموال التي تجب فيها  الزكاة</a:t>
            </a:r>
            <a:r>
              <a:rPr lang="ar-SA" sz="3600" b="1" dirty="0"/>
              <a:t>.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318000" y="5903221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آداب الزكاة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318000" y="4828164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مستحبات الزكاة </a:t>
            </a:r>
          </a:p>
        </p:txBody>
      </p:sp>
    </p:spTree>
    <p:extLst>
      <p:ext uri="{BB962C8B-B14F-4D97-AF65-F5344CB8AC3E}">
        <p14:creationId xmlns:p14="http://schemas.microsoft.com/office/powerpoint/2010/main" val="345585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15235 -0.2842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569660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8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حكم  تعمد تأخير زكاة الفطر عن  صلاة العيد :</a:t>
            </a:r>
          </a:p>
          <a:p>
            <a:pPr algn="ctr" rtl="1">
              <a:defRPr/>
            </a:pPr>
            <a:r>
              <a:rPr lang="ar-SA" sz="48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40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9584922" y="2563961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9584923" y="3681815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9584921" y="4808430"/>
            <a:ext cx="472843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9584921" y="5863752"/>
            <a:ext cx="472844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318000" y="3687944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محرم.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318000" y="2778323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/>
              <a:t> </a:t>
            </a:r>
            <a:r>
              <a:rPr lang="ar-SA" sz="3600" b="1" dirty="0">
                <a:solidFill>
                  <a:schemeClr val="tx1"/>
                </a:solidFill>
              </a:rPr>
              <a:t>جائز</a:t>
            </a:r>
            <a:r>
              <a:rPr lang="ar-SA" sz="3600" b="1" dirty="0"/>
              <a:t>.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318000" y="5903221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مستحب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318000" y="4828164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مكروه </a:t>
            </a:r>
          </a:p>
        </p:txBody>
      </p:sp>
    </p:spTree>
    <p:extLst>
      <p:ext uri="{BB962C8B-B14F-4D97-AF65-F5344CB8AC3E}">
        <p14:creationId xmlns:p14="http://schemas.microsoft.com/office/powerpoint/2010/main" val="10165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15235 -0.2842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ما يدفعه المسلم من طعام للفقراء والمساكين بعد تمام شهر رمضان :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9584922" y="2563961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9584923" y="3681815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9584921" y="4808430"/>
            <a:ext cx="472843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318000" y="3687944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زكاة الفطر 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318000" y="2778323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/>
              <a:t>صدقة التطوع. 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318000" y="4828164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الصدقة الجارية</a:t>
            </a:r>
          </a:p>
        </p:txBody>
      </p:sp>
    </p:spTree>
    <p:extLst>
      <p:ext uri="{BB962C8B-B14F-4D97-AF65-F5344CB8AC3E}">
        <p14:creationId xmlns:p14="http://schemas.microsoft.com/office/powerpoint/2010/main" val="22915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15235 -0.2842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95312" y="265883"/>
            <a:ext cx="11001375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DZ" sz="4000" b="1" dirty="0">
                <a:latin typeface="+mj-lt"/>
              </a:rPr>
              <a:t>يجب إخراج زكاة الفطر بعد الخروج إلى صلاة العيد</a:t>
            </a:r>
            <a:endParaRPr lang="ar-SA" sz="4000" b="1" dirty="0">
              <a:latin typeface="+mj-lt"/>
            </a:endParaRPr>
          </a:p>
          <a:p>
            <a:pPr algn="ctr"/>
            <a:r>
              <a:rPr lang="ar-SA" sz="4000" b="1" dirty="0">
                <a:latin typeface="+mj-lt"/>
              </a:rPr>
              <a:t>.................................................. </a:t>
            </a:r>
            <a:endParaRPr lang="en-GB" sz="4400" b="1" dirty="0">
              <a:latin typeface="+mj-lt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0763885" y="2628807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0763885" y="4162472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/>
              <a:t>2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229985" y="4162472"/>
            <a:ext cx="437197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DZ" sz="4000" b="1" kern="0" dirty="0">
                <a:solidFill>
                  <a:srgbClr val="333300"/>
                </a:solidFill>
              </a:rPr>
              <a:t>خطأ</a:t>
            </a:r>
            <a:endParaRPr lang="ar-SA" sz="4000" b="1" kern="0" dirty="0">
              <a:solidFill>
                <a:srgbClr val="3333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309359" y="2695528"/>
            <a:ext cx="437197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DZ" sz="4000" b="1" kern="0" dirty="0">
                <a:solidFill>
                  <a:srgbClr val="333300"/>
                </a:solidFill>
              </a:rPr>
              <a:t>صواب</a:t>
            </a:r>
            <a:r>
              <a:rPr lang="ar-SA" sz="4000" b="1" kern="0" dirty="0">
                <a:solidFill>
                  <a:srgbClr val="333300"/>
                </a:solidFill>
              </a:rPr>
              <a:t> </a:t>
            </a:r>
            <a:endParaRPr lang="ar-SA" sz="40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65B3DE0-B338-9AB9-B318-DCADEC2EB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3" y="2265680"/>
            <a:ext cx="4068128" cy="325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3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05573 -0.185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95312" y="212305"/>
            <a:ext cx="11001375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DZ" sz="4000" b="1" dirty="0">
                <a:latin typeface="+mj-lt"/>
              </a:rPr>
              <a:t>تجب زكاة الفطر على الصغير والكبير من المسلمين </a:t>
            </a:r>
            <a:r>
              <a:rPr lang="ar-SA" sz="4000" b="1" dirty="0">
                <a:latin typeface="+mj-lt"/>
              </a:rPr>
              <a:t>...................................................... </a:t>
            </a:r>
            <a:endParaRPr lang="en-GB" sz="4400" b="1" dirty="0">
              <a:latin typeface="+mj-lt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0824845" y="2665186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0910887" y="4010072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dirty="0"/>
              <a:t>2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270625" y="4010072"/>
            <a:ext cx="43719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800" b="1" kern="0" dirty="0">
                <a:solidFill>
                  <a:srgbClr val="333300"/>
                </a:solidFill>
              </a:rPr>
              <a:t>صواب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189345" y="2665186"/>
            <a:ext cx="43719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800" b="1" kern="0" dirty="0">
                <a:solidFill>
                  <a:srgbClr val="333300"/>
                </a:solidFill>
              </a:rPr>
              <a:t>خطأ </a:t>
            </a:r>
            <a:endParaRPr lang="ar-SA" sz="48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AD6C96A-45E6-D0FE-63E0-5A8764BE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05" y="2046040"/>
            <a:ext cx="3564255" cy="392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1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05573 -0.185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مقدار زكاة الفطر  صاعٌ من طعام  ويقدر حالياً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362922" y="2563961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362923" y="3681815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362921" y="4808430"/>
            <a:ext cx="472843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362921" y="5863752"/>
            <a:ext cx="472844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141720" y="4898100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3  كيلو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228080" y="5941358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4  كيلو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6141720" y="3854842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2 كيلو.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096000" y="2744049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كيلو  واحد.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69111F0-B935-C559-85B4-604C947A1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20" y="2563961"/>
            <a:ext cx="3511600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-0.14766 -0.4655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تقديم زكاة الفطر قبل العيد بيوم أو يومين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362922" y="2563961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362923" y="3681815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362921" y="4808430"/>
            <a:ext cx="472843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362921" y="5863752"/>
            <a:ext cx="472844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141720" y="4898100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جائز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228080" y="5941358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واجب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6141720" y="3854842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محرم.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096000" y="2744049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مكروه.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69111F0-B935-C559-85B4-604C947A1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20" y="2563961"/>
            <a:ext cx="3511600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8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-0.14766 -0.4655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الدعاء للميت في صلاة الجنائز يكون بعد التكبيرة 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362922" y="2563961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362923" y="3681815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362921" y="4808430"/>
            <a:ext cx="472843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362921" y="5863752"/>
            <a:ext cx="472844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096000" y="4847899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الثالثة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096000" y="3839786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الثانية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6096000" y="5903221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الرابعة.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096000" y="2689399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الأولى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9F34DB2-9474-F18B-A41E-A1A6A6E3F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24" b="19525"/>
          <a:stretch/>
        </p:blipFill>
        <p:spPr>
          <a:xfrm>
            <a:off x="701041" y="2490165"/>
            <a:ext cx="3832542" cy="399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4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-0.1707 -0.4458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-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DZ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حكم زكاة الفطر</a:t>
            </a:r>
            <a:endParaRPr lang="ar-SA" sz="40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180005" y="2145280"/>
            <a:ext cx="442399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180005" y="3263134"/>
            <a:ext cx="442400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180003" y="4389749"/>
            <a:ext cx="442401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180003" y="5445071"/>
            <a:ext cx="442401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197600" y="3282869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DZ" sz="3600" b="1" dirty="0">
                <a:solidFill>
                  <a:schemeClr val="tx1"/>
                </a:solidFill>
              </a:rPr>
              <a:t> واجب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197600" y="4378245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DZ" sz="3600" b="1" dirty="0"/>
              <a:t>مستحب</a:t>
            </a:r>
            <a:endParaRPr lang="ar-SA" sz="36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6197600" y="5484540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DZ" sz="3600" b="1" dirty="0"/>
              <a:t>مباح</a:t>
            </a:r>
            <a:endParaRPr lang="ar-SA" sz="36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197600" y="2325368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DZ" sz="3600" b="1" dirty="0"/>
              <a:t>جائز</a:t>
            </a:r>
            <a:endParaRPr lang="ar-SA" sz="36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8B582F0-8EF3-35EC-BDDA-DC94E80A3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40" y="2377183"/>
            <a:ext cx="4798060" cy="3905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92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14231 -0.303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من الأعمال التي يستمر ثوابها بعد الموت   ولد ............... يدعو له</a:t>
            </a:r>
            <a:endParaRPr lang="ar-DZ" sz="40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8789865" y="2228681"/>
            <a:ext cx="442399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8789865" y="3346535"/>
            <a:ext cx="442400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8789863" y="4473150"/>
            <a:ext cx="442401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8789863" y="5528472"/>
            <a:ext cx="442401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807460" y="3366270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 صالح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807460" y="4461646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كبير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3807460" y="5567941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متعلم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3807460" y="2408769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غني</a:t>
            </a:r>
          </a:p>
        </p:txBody>
      </p:sp>
    </p:spTree>
    <p:extLst>
      <p:ext uri="{BB962C8B-B14F-4D97-AF65-F5344CB8AC3E}">
        <p14:creationId xmlns:p14="http://schemas.microsoft.com/office/powerpoint/2010/main" val="324390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14232 -0.303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جميع الأعمال التالية يستمر أجرها إلى ما بعد الموت ما عدا عمل واحد وهو</a:t>
            </a:r>
            <a:endParaRPr lang="ar-DZ" sz="40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8789865" y="2228681"/>
            <a:ext cx="442399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8789865" y="3346535"/>
            <a:ext cx="442400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8789863" y="4473150"/>
            <a:ext cx="442401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8789863" y="5528472"/>
            <a:ext cx="442401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807460" y="3366270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الصلاة المفروضة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807460" y="4461646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علم ينتفع به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3807460" y="5567941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ولد صالح يدعو له 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3807460" y="2408769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صدقة جارية</a:t>
            </a:r>
          </a:p>
        </p:txBody>
      </p:sp>
    </p:spTree>
    <p:extLst>
      <p:ext uri="{BB962C8B-B14F-4D97-AF65-F5344CB8AC3E}">
        <p14:creationId xmlns:p14="http://schemas.microsoft.com/office/powerpoint/2010/main" val="153834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14232 -0.303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من الأوقات التي يتأكد فيها  صدقة التطوع   شهر............................. </a:t>
            </a:r>
            <a:endParaRPr lang="ar-DZ" sz="40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8789865" y="2228681"/>
            <a:ext cx="442399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8789865" y="3346535"/>
            <a:ext cx="442400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8789863" y="4473150"/>
            <a:ext cx="442401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8789863" y="5528472"/>
            <a:ext cx="442401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807460" y="3366270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رمضان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807460" y="4461646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شعبان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3807460" y="5567941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شوال 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3807460" y="2408769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رجب</a:t>
            </a:r>
          </a:p>
        </p:txBody>
      </p:sp>
    </p:spTree>
    <p:extLst>
      <p:ext uri="{BB962C8B-B14F-4D97-AF65-F5344CB8AC3E}">
        <p14:creationId xmlns:p14="http://schemas.microsoft.com/office/powerpoint/2010/main" val="399771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14232 -0.303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224049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حكم صدقة التطوع</a:t>
            </a:r>
            <a:endParaRPr lang="ar-DZ" sz="40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8789865" y="2228681"/>
            <a:ext cx="442399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8789865" y="3346535"/>
            <a:ext cx="442400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8789863" y="4473150"/>
            <a:ext cx="442401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8789863" y="5528472"/>
            <a:ext cx="442401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878580" y="3442050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مستحبة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807460" y="4461646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 err="1"/>
              <a:t>مكروهه</a:t>
            </a:r>
            <a:endParaRPr lang="ar-SA" sz="36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807460" y="5567941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واجبة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3807460" y="2408769"/>
            <a:ext cx="45770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واجبة </a:t>
            </a:r>
          </a:p>
        </p:txBody>
      </p:sp>
    </p:spTree>
    <p:extLst>
      <p:ext uri="{BB962C8B-B14F-4D97-AF65-F5344CB8AC3E}">
        <p14:creationId xmlns:p14="http://schemas.microsoft.com/office/powerpoint/2010/main" val="226148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14232 -0.303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938992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ما يدفعه المسلم من مال أو طعام أو لباس تطوعا  للفقراء والمحتاجين  وفي أوجه البر والخير: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9584922" y="2563961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9584923" y="3681815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318000" y="3687944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صدقة التطوع.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318000" y="2778323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/>
              <a:t>زكاة الفطر </a:t>
            </a: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0422CAEE-C72E-C7A1-1568-4AA7E25AE66E}"/>
              </a:ext>
            </a:extLst>
          </p:cNvPr>
          <p:cNvSpPr/>
          <p:nvPr/>
        </p:nvSpPr>
        <p:spPr>
          <a:xfrm>
            <a:off x="9544243" y="4609069"/>
            <a:ext cx="442401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29E6B133-2124-7F37-E8DF-D76D224F0788}"/>
              </a:ext>
            </a:extLst>
          </p:cNvPr>
          <p:cNvSpPr/>
          <p:nvPr/>
        </p:nvSpPr>
        <p:spPr>
          <a:xfrm>
            <a:off x="9544243" y="5664391"/>
            <a:ext cx="442401" cy="8373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A6F1EEC-9948-CCC9-8511-DEB21CDD64AF}"/>
              </a:ext>
            </a:extLst>
          </p:cNvPr>
          <p:cNvSpPr txBox="1"/>
          <p:nvPr/>
        </p:nvSpPr>
        <p:spPr>
          <a:xfrm>
            <a:off x="4318000" y="4597565"/>
            <a:ext cx="48209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زكاة بهيمة الأنعام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D78E81F-A419-9C27-5768-8E1D8EFE5090}"/>
              </a:ext>
            </a:extLst>
          </p:cNvPr>
          <p:cNvSpPr txBox="1"/>
          <p:nvPr/>
        </p:nvSpPr>
        <p:spPr>
          <a:xfrm>
            <a:off x="4246880" y="5664391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زكاة الذهب والفضة</a:t>
            </a:r>
          </a:p>
        </p:txBody>
      </p:sp>
    </p:spTree>
    <p:extLst>
      <p:ext uri="{BB962C8B-B14F-4D97-AF65-F5344CB8AC3E}">
        <p14:creationId xmlns:p14="http://schemas.microsoft.com/office/powerpoint/2010/main" val="10433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15235 -0.284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1421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  <p:bldP spid="11" grpId="0" animBg="1"/>
      <p:bldP spid="1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ED487C2-3FA6-4A5D-8945-EE0A3A706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0" y="738528"/>
            <a:ext cx="9845040" cy="57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3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يقرأ الإمام سورة الفاتحة بعد التكبيرة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362922" y="2563961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362923" y="3681815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362921" y="4808430"/>
            <a:ext cx="472843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362921" y="5863752"/>
            <a:ext cx="472844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5984240" y="2738088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الأولى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096000" y="3839786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الثانية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6096000" y="5903221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الرابعة.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207760" y="4830812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الثالثة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69111F0-B935-C559-85B4-604C947A1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20" y="2563961"/>
            <a:ext cx="3511600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17552 -0.1722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95312" y="265883"/>
            <a:ext cx="11001375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latin typeface="+mj-lt"/>
              </a:rPr>
              <a:t>يسلم الإمام  في الصلاة على الميت  تسليمة واحدة عن يمينه</a:t>
            </a:r>
          </a:p>
          <a:p>
            <a:pPr algn="ctr"/>
            <a:r>
              <a:rPr lang="ar-SA" sz="4000" b="1" dirty="0">
                <a:latin typeface="+mj-lt"/>
              </a:rPr>
              <a:t>.................................................. </a:t>
            </a:r>
            <a:endParaRPr lang="en-GB" sz="4400" b="1" dirty="0">
              <a:latin typeface="+mj-lt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0763885" y="2628807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0763885" y="4162472"/>
            <a:ext cx="685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/>
              <a:t>2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229985" y="4162472"/>
            <a:ext cx="437197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kern="0" dirty="0">
                <a:solidFill>
                  <a:srgbClr val="333300"/>
                </a:solidFill>
              </a:rPr>
              <a:t>صواب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309359" y="2695528"/>
            <a:ext cx="437197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b="1" kern="0" dirty="0">
                <a:solidFill>
                  <a:srgbClr val="333300"/>
                </a:solidFill>
              </a:rPr>
              <a:t>خطأ 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405750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6601 -0.343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إذا كان الميت رجلاً يستحب أن يقف الإمام</a:t>
            </a:r>
          </a:p>
          <a:p>
            <a:pPr algn="ctr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362922" y="2563961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362923" y="3681815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362921" y="4808430"/>
            <a:ext cx="472843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362921" y="5863752"/>
            <a:ext cx="472844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5984240" y="2738088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عند رأسه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096000" y="3839786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عند صدره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6096000" y="5903221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عند قدميه.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096000" y="4828164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عند وسطه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9471646A-9435-ED8F-3220-4D4C9D776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15" t="5644" r="50000" b="58637"/>
          <a:stretch/>
        </p:blipFill>
        <p:spPr>
          <a:xfrm>
            <a:off x="1005841" y="2124696"/>
            <a:ext cx="4145280" cy="42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17552 -0.1722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يستحب أن يقف الإمام في الصلاة على الميت إذا كانت  امرأة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362922" y="2563961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362923" y="3681815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362921" y="4808430"/>
            <a:ext cx="472843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362921" y="5863752"/>
            <a:ext cx="472844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101080" y="3742050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عند  وسطها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096000" y="2655936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عند صدرها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6096000" y="5903221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عند قدميها.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096000" y="4828164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عند رأسها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228A8EC-EFAF-89AB-6192-7D47A96B3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38" t="4166" r="33434" b="56823"/>
          <a:stretch/>
        </p:blipFill>
        <p:spPr>
          <a:xfrm>
            <a:off x="853440" y="2414085"/>
            <a:ext cx="3698241" cy="39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6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13359 -0.4192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-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عدد التكبيرات في الصلاة على الميت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362922" y="2563961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362923" y="3681815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362921" y="4808430"/>
            <a:ext cx="472843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362921" y="5863752"/>
            <a:ext cx="472844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096000" y="3687944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 أربع تكبيرات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096000" y="2778323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 ثلاث تكبيرات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6096000" y="5903221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 ستة تكبيرات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096000" y="4828164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 خمس تكبيرات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69111F0-B935-C559-85B4-604C947A1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20" y="2563961"/>
            <a:ext cx="3511600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1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15234 -0.2842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323439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للزكاة  مكانة عظيمة في الإسلام حيث إنها  الركن 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1362922" y="2563961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1362923" y="3681815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1362921" y="4808430"/>
            <a:ext cx="472843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11362921" y="5863752"/>
            <a:ext cx="472844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096000" y="3687944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الثالث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096000" y="2778323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 الثاني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6096000" y="5903221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الخامس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096000" y="4828164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الرابع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69111F0-B935-C559-85B4-604C947A1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20" y="2563961"/>
            <a:ext cx="3511600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15234 -0.2842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0538" y="308448"/>
            <a:ext cx="11210924" cy="1938992"/>
          </a:xfrm>
          <a:prstGeom prst="rect">
            <a:avLst/>
          </a:prstGeom>
          <a:solidFill>
            <a:srgbClr val="F1F8A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(بهيمة الأنعام – الذهب والفضة – الخارج من الأرض – عروض التجارة)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العبارات السابقة تجمعها خاصية واحدة وهي :</a:t>
            </a:r>
          </a:p>
          <a:p>
            <a:pPr algn="ctr" rtl="1">
              <a:defRPr/>
            </a:pPr>
            <a:r>
              <a:rPr lang="ar-SA" sz="4000" b="1" dirty="0">
                <a:ln w="0"/>
                <a:solidFill>
                  <a:schemeClr val="tx1"/>
                </a:solidFill>
                <a:ea typeface="Arial" pitchFamily="34" charset="0"/>
                <a:cs typeface="Akhbar MT" pitchFamily="2" charset="-78"/>
              </a:rPr>
              <a:t>........................................</a:t>
            </a:r>
            <a:endParaRPr lang="ar-SA" sz="3200" b="1" dirty="0">
              <a:ln w="0"/>
              <a:solidFill>
                <a:schemeClr val="tx1"/>
              </a:solidFill>
              <a:ea typeface="Arial" pitchFamily="34" charset="0"/>
              <a:cs typeface="Akhbar MT" pitchFamily="2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9584922" y="2563961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9584923" y="3681815"/>
            <a:ext cx="472842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9584921" y="4808430"/>
            <a:ext cx="472843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9584921" y="5863752"/>
            <a:ext cx="472844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318000" y="3687944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الأموال التي تجب فيها  الزكاة 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318000" y="2778323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 شروط الزكاة .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318000" y="5903221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آداب الزكاة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318000" y="4828164"/>
            <a:ext cx="48920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b="1" dirty="0"/>
              <a:t>مستحبات الزكاة </a:t>
            </a:r>
          </a:p>
        </p:txBody>
      </p:sp>
    </p:spTree>
    <p:extLst>
      <p:ext uri="{BB962C8B-B14F-4D97-AF65-F5344CB8AC3E}">
        <p14:creationId xmlns:p14="http://schemas.microsoft.com/office/powerpoint/2010/main" val="41610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15235 -0.2842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2179</TotalTime>
  <Words>557</Words>
  <Application>Microsoft Office PowerPoint</Application>
  <PresentationFormat>شاشة عريضة</PresentationFormat>
  <Paragraphs>225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9" baseType="lpstr">
      <vt:lpstr>Arial</vt:lpstr>
      <vt:lpstr>Calibri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Miss hor</cp:lastModifiedBy>
  <cp:revision>82</cp:revision>
  <dcterms:modified xsi:type="dcterms:W3CDTF">2023-02-04T15:17:31Z</dcterms:modified>
</cp:coreProperties>
</file>