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8"/>
  </p:notesMasterIdLst>
  <p:sldIdLst>
    <p:sldId id="307" r:id="rId2"/>
    <p:sldId id="517" r:id="rId3"/>
    <p:sldId id="518" r:id="rId4"/>
    <p:sldId id="521" r:id="rId5"/>
    <p:sldId id="519" r:id="rId6"/>
    <p:sldId id="522" r:id="rId7"/>
    <p:sldId id="520" r:id="rId8"/>
    <p:sldId id="523" r:id="rId9"/>
    <p:sldId id="525" r:id="rId10"/>
    <p:sldId id="531" r:id="rId11"/>
    <p:sldId id="524" r:id="rId12"/>
    <p:sldId id="526" r:id="rId13"/>
    <p:sldId id="527" r:id="rId14"/>
    <p:sldId id="529" r:id="rId15"/>
    <p:sldId id="528" r:id="rId16"/>
    <p:sldId id="430" r:id="rId17"/>
    <p:sldId id="507" r:id="rId18"/>
    <p:sldId id="425" r:id="rId19"/>
    <p:sldId id="530" r:id="rId20"/>
    <p:sldId id="515" r:id="rId21"/>
    <p:sldId id="516" r:id="rId22"/>
    <p:sldId id="533" r:id="rId23"/>
    <p:sldId id="535" r:id="rId24"/>
    <p:sldId id="534" r:id="rId25"/>
    <p:sldId id="532" r:id="rId26"/>
    <p:sldId id="357" r:id="rId27"/>
  </p:sldIdLst>
  <p:sldSz cx="12192000" cy="6858000"/>
  <p:notesSz cx="6881813" cy="9661525"/>
  <p:defaultTextStyle>
    <a:defPPr lvl="0">
      <a:defRPr lang="ar-SA"/>
    </a:defPPr>
    <a:lvl1pPr lvl="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lvl="1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lvl="2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lvl="3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lvl="4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lvl="5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lvl="6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lvl="7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lvl="8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68" autoAdjust="0"/>
    <p:restoredTop sz="94660"/>
  </p:normalViewPr>
  <p:slideViewPr>
    <p:cSldViewPr snapToGrid="0">
      <p:cViewPr varScale="1">
        <p:scale>
          <a:sx n="63" d="100"/>
          <a:sy n="63" d="100"/>
        </p:scale>
        <p:origin x="828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>
            <a:extLst>
              <a:ext uri="{FF2B5EF4-FFF2-40B4-BE49-F238E27FC236}">
                <a16:creationId xmlns:a16="http://schemas.microsoft.com/office/drawing/2014/main" id="{9BB9C1A4-8BB8-497B-8639-DA12E2972FA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3899694" y="0"/>
            <a:ext cx="2982119" cy="483076"/>
          </a:xfrm>
          <a:prstGeom prst="rect">
            <a:avLst/>
          </a:prstGeom>
        </p:spPr>
        <p:txBody>
          <a:bodyPr vert="horz" lIns="94531" tIns="47265" rIns="94531" bIns="47265" rtlCol="1"/>
          <a:lstStyle>
            <a:lvl1pPr algn="r">
              <a:defRPr sz="1200"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E882747E-C8EA-45F8-8701-10F9608CE40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1593" y="0"/>
            <a:ext cx="2982119" cy="483076"/>
          </a:xfrm>
          <a:prstGeom prst="rect">
            <a:avLst/>
          </a:prstGeom>
        </p:spPr>
        <p:txBody>
          <a:bodyPr vert="horz" lIns="94531" tIns="47265" rIns="94531" bIns="47265" rtlCol="1"/>
          <a:lstStyle>
            <a:lvl1pPr algn="l">
              <a:defRPr sz="1200"/>
            </a:lvl1pPr>
          </a:lstStyle>
          <a:p>
            <a:pPr>
              <a:defRPr/>
            </a:pPr>
            <a:fld id="{E0AD4979-DF7D-4686-A233-064E46A8C408}" type="datetimeFigureOut">
              <a:rPr lang="ar-SA"/>
              <a:pPr>
                <a:defRPr/>
              </a:pPr>
              <a:t>14/07/44</a:t>
            </a:fld>
            <a:endParaRPr lang="ar-SA"/>
          </a:p>
        </p:txBody>
      </p:sp>
      <p:sp>
        <p:nvSpPr>
          <p:cNvPr id="4" name="عنصر نائب لصورة الشريحة 3">
            <a:extLst>
              <a:ext uri="{FF2B5EF4-FFF2-40B4-BE49-F238E27FC236}">
                <a16:creationId xmlns:a16="http://schemas.microsoft.com/office/drawing/2014/main" id="{DC8ACEA8-7EE7-49FA-916B-F10B27D56F1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0663" y="723900"/>
            <a:ext cx="6442075" cy="36242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531" tIns="47265" rIns="94531" bIns="47265" rtlCol="1" anchor="ctr"/>
          <a:lstStyle/>
          <a:p>
            <a:pPr lvl="0"/>
            <a:endParaRPr lang="ar-SA" noProof="0"/>
          </a:p>
        </p:txBody>
      </p:sp>
      <p:sp>
        <p:nvSpPr>
          <p:cNvPr id="5" name="عنصر نائب للملاحظات 4">
            <a:extLst>
              <a:ext uri="{FF2B5EF4-FFF2-40B4-BE49-F238E27FC236}">
                <a16:creationId xmlns:a16="http://schemas.microsoft.com/office/drawing/2014/main" id="{24049017-F1B8-4A3B-930D-BB68D21E5B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8182" y="4589225"/>
            <a:ext cx="5505450" cy="4347686"/>
          </a:xfrm>
          <a:prstGeom prst="rect">
            <a:avLst/>
          </a:prstGeom>
        </p:spPr>
        <p:txBody>
          <a:bodyPr vert="horz" lIns="94531" tIns="47265" rIns="94531" bIns="47265" rtlCol="1">
            <a:normAutofit/>
          </a:bodyPr>
          <a:lstStyle/>
          <a:p>
            <a:pPr lvl="0"/>
            <a:r>
              <a:rPr lang="ar-SA" noProof="0"/>
              <a:t>انقر لتحرير أنماط النص الرئيسي</a:t>
            </a:r>
          </a:p>
          <a:p>
            <a:pPr lvl="1"/>
            <a:r>
              <a:rPr lang="ar-SA" noProof="0"/>
              <a:t>المستوى الثاني</a:t>
            </a:r>
          </a:p>
          <a:p>
            <a:pPr lvl="2"/>
            <a:r>
              <a:rPr lang="ar-SA" noProof="0"/>
              <a:t>المستوى الثالث</a:t>
            </a:r>
          </a:p>
          <a:p>
            <a:pPr lvl="3"/>
            <a:r>
              <a:rPr lang="ar-SA" noProof="0"/>
              <a:t>المستوى الرابع</a:t>
            </a:r>
          </a:p>
          <a:p>
            <a:pPr lvl="4"/>
            <a:r>
              <a:rPr lang="ar-SA" noProof="0"/>
              <a:t>المستوى الخامس</a:t>
            </a:r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4BC394C-1D75-411D-BD96-C33AA396A89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3899694" y="9176772"/>
            <a:ext cx="2982119" cy="483076"/>
          </a:xfrm>
          <a:prstGeom prst="rect">
            <a:avLst/>
          </a:prstGeom>
        </p:spPr>
        <p:txBody>
          <a:bodyPr vert="horz" lIns="94531" tIns="47265" rIns="94531" bIns="47265" rtlCol="1" anchor="b"/>
          <a:lstStyle>
            <a:lvl1pPr algn="r">
              <a:defRPr sz="1200"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30C8DD8C-5C72-4AD9-8031-062B3463E5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1593" y="9176772"/>
            <a:ext cx="2982119" cy="483076"/>
          </a:xfrm>
          <a:prstGeom prst="rect">
            <a:avLst/>
          </a:prstGeom>
        </p:spPr>
        <p:txBody>
          <a:bodyPr vert="horz" wrap="square" lIns="94531" tIns="47265" rIns="94531" bIns="47265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fld id="{B79FBB5A-6D99-4A9E-BF30-6FDE7A40387F}" type="slidenum">
              <a:rPr lang="ar-SA" altLang="en-US"/>
              <a:pPr/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416015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4013444-19B6-4E28-92CA-34CACD87F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3D248-4190-45D2-8A9E-54681A80D2B0}" type="datetimeFigureOut">
              <a:rPr lang="ar-SA"/>
              <a:pPr>
                <a:defRPr/>
              </a:pPr>
              <a:t>14/07/44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C011D47-8115-4CE1-82C0-3BEE99BFD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5B2BEAC-12FD-435E-B8B1-B7CB4D915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490E44-ACE0-4722-8F50-B460D17808AA}" type="slidenum">
              <a:rPr lang="ar-SA" altLang="en-US"/>
              <a:pPr/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3700716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E42F7FB-886D-49DD-95E9-CD5C013D5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819683-2BDE-41A4-B9CB-64BA2ACC9C56}" type="datetimeFigureOut">
              <a:rPr lang="ar-SA"/>
              <a:pPr>
                <a:defRPr/>
              </a:pPr>
              <a:t>14/07/44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CAF2019-05B5-4501-A05D-2D0A06061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211D5E5-2893-489F-876D-54753714C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0E9C4C-6A12-484E-89C0-68506C0260FD}" type="slidenum">
              <a:rPr lang="ar-SA" altLang="en-US"/>
              <a:pPr/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1867784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17D97FB-7B13-43E2-A6C2-73CD4FEF6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8BD0E-7D2C-47EF-8223-2625A4F22131}" type="datetimeFigureOut">
              <a:rPr lang="ar-SA"/>
              <a:pPr>
                <a:defRPr/>
              </a:pPr>
              <a:t>14/07/44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AD7B53A-463E-40B9-A996-A994BF1D2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F7970A2-46B7-4FB0-840F-8D8C19C37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AB03F8-DC59-4B01-8AAF-9BE7E9FF943D}" type="slidenum">
              <a:rPr lang="ar-SA" altLang="en-US"/>
              <a:pPr/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2182991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AFC74AB-4213-4C47-A32A-ECB5AA707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1106A-8910-4DCE-BAA2-8469F435B02A}" type="datetimeFigureOut">
              <a:rPr lang="ar-SA"/>
              <a:pPr>
                <a:defRPr/>
              </a:pPr>
              <a:t>14/07/44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B45EF4A-34E8-4DDC-ABA7-DA4E36C42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3AA6F1F-8FCE-4996-98BD-B6C33C2C5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5E2B6C-BAB8-466D-B3FA-01CDC00FFF5B}" type="slidenum">
              <a:rPr lang="ar-SA" altLang="en-US"/>
              <a:pPr/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187721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57A62B1-2621-425E-83DC-683321537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374647-A837-445A-944E-DA701AF4B3F0}" type="datetimeFigureOut">
              <a:rPr lang="ar-SA"/>
              <a:pPr>
                <a:defRPr/>
              </a:pPr>
              <a:t>14/07/44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BB343DD-02FA-43F8-888C-CAD5C1940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EDF6123-46B9-477A-ADC4-418C92773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E9CF08-1FB9-4010-A4B4-9B4C264B74E6}" type="slidenum">
              <a:rPr lang="ar-SA" altLang="en-US"/>
              <a:pPr/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1555466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CE41E9FB-9C7F-4E12-85C5-0CA0AC44B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21F9F-32BE-4AED-BA21-99BA858F3980}" type="datetimeFigureOut">
              <a:rPr lang="ar-SA"/>
              <a:pPr>
                <a:defRPr/>
              </a:pPr>
              <a:t>14/07/44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1B06F9A0-5B48-478C-96BD-D86D63EBE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2DB667CA-2C53-489F-8FD0-88D39B11F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664BF7-CBF3-41C2-8153-C785C53EED62}" type="slidenum">
              <a:rPr lang="ar-SA" altLang="en-US"/>
              <a:pPr/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1779711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3">
            <a:extLst>
              <a:ext uri="{FF2B5EF4-FFF2-40B4-BE49-F238E27FC236}">
                <a16:creationId xmlns:a16="http://schemas.microsoft.com/office/drawing/2014/main" id="{01695AD2-6F0D-4ECF-A30F-6DB54E7E2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04956D-5F78-49FC-868F-CC981348D22E}" type="datetimeFigureOut">
              <a:rPr lang="ar-SA"/>
              <a:pPr>
                <a:defRPr/>
              </a:pPr>
              <a:t>14/07/44</a:t>
            </a:fld>
            <a:endParaRPr lang="ar-SA"/>
          </a:p>
        </p:txBody>
      </p:sp>
      <p:sp>
        <p:nvSpPr>
          <p:cNvPr id="8" name="عنصر نائب للتذييل 4">
            <a:extLst>
              <a:ext uri="{FF2B5EF4-FFF2-40B4-BE49-F238E27FC236}">
                <a16:creationId xmlns:a16="http://schemas.microsoft.com/office/drawing/2014/main" id="{0FD86AC0-825E-494B-8C06-BAB7024E3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5">
            <a:extLst>
              <a:ext uri="{FF2B5EF4-FFF2-40B4-BE49-F238E27FC236}">
                <a16:creationId xmlns:a16="http://schemas.microsoft.com/office/drawing/2014/main" id="{476BB452-E738-42F9-8BF5-921BA23C9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00F171-B9B7-4345-8337-EBEF9E35786C}" type="slidenum">
              <a:rPr lang="ar-SA" altLang="en-US"/>
              <a:pPr/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1976704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3">
            <a:extLst>
              <a:ext uri="{FF2B5EF4-FFF2-40B4-BE49-F238E27FC236}">
                <a16:creationId xmlns:a16="http://schemas.microsoft.com/office/drawing/2014/main" id="{0411727B-A524-4A8B-83ED-31C906CE8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4FD80-E12C-448D-A327-DAE53CED8B54}" type="datetimeFigureOut">
              <a:rPr lang="ar-SA"/>
              <a:pPr>
                <a:defRPr/>
              </a:pPr>
              <a:t>14/07/44</a:t>
            </a:fld>
            <a:endParaRPr lang="ar-SA"/>
          </a:p>
        </p:txBody>
      </p:sp>
      <p:sp>
        <p:nvSpPr>
          <p:cNvPr id="4" name="عنصر نائب للتذييل 4">
            <a:extLst>
              <a:ext uri="{FF2B5EF4-FFF2-40B4-BE49-F238E27FC236}">
                <a16:creationId xmlns:a16="http://schemas.microsoft.com/office/drawing/2014/main" id="{6ACD0E45-42E6-47DE-8A4B-DC801871E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5">
            <a:extLst>
              <a:ext uri="{FF2B5EF4-FFF2-40B4-BE49-F238E27FC236}">
                <a16:creationId xmlns:a16="http://schemas.microsoft.com/office/drawing/2014/main" id="{B82C22ED-3B1F-42A3-B583-E73813254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D8F681-FD28-40DB-BA04-85C91DF6012A}" type="slidenum">
              <a:rPr lang="ar-SA" altLang="en-US"/>
              <a:pPr/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531135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>
            <a:extLst>
              <a:ext uri="{FF2B5EF4-FFF2-40B4-BE49-F238E27FC236}">
                <a16:creationId xmlns:a16="http://schemas.microsoft.com/office/drawing/2014/main" id="{1393A3FC-BB61-4375-AB00-5FDDD950F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2D6885-790A-49AC-9EB4-10A6D86F22AC}" type="datetimeFigureOut">
              <a:rPr lang="ar-SA"/>
              <a:pPr>
                <a:defRPr/>
              </a:pPr>
              <a:t>14/07/44</a:t>
            </a:fld>
            <a:endParaRPr lang="ar-SA"/>
          </a:p>
        </p:txBody>
      </p:sp>
      <p:sp>
        <p:nvSpPr>
          <p:cNvPr id="3" name="عنصر نائب للتذييل 4">
            <a:extLst>
              <a:ext uri="{FF2B5EF4-FFF2-40B4-BE49-F238E27FC236}">
                <a16:creationId xmlns:a16="http://schemas.microsoft.com/office/drawing/2014/main" id="{0B2C3F01-0AFD-4CCE-911A-917BC006B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5">
            <a:extLst>
              <a:ext uri="{FF2B5EF4-FFF2-40B4-BE49-F238E27FC236}">
                <a16:creationId xmlns:a16="http://schemas.microsoft.com/office/drawing/2014/main" id="{5E018181-1F00-4293-BCF2-004D63451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4DD9F1-C094-4CEF-862B-47F47F2610FA}" type="slidenum">
              <a:rPr lang="ar-SA" altLang="en-US"/>
              <a:pPr/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3611396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CB87AB6A-EB77-473D-ADC6-0990FA3C8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BD188-EF32-4CF1-A3EC-84B0409A561B}" type="datetimeFigureOut">
              <a:rPr lang="ar-SA"/>
              <a:pPr>
                <a:defRPr/>
              </a:pPr>
              <a:t>14/07/44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F382ADF6-8C5F-4468-A6C8-FED62BD88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EBA2725E-9D8B-4665-A058-47E5BA07B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DF9403-5AB4-4AC8-8850-DBB0D927945C}" type="slidenum">
              <a:rPr lang="ar-SA" altLang="en-US"/>
              <a:pPr/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2910026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CE083DAF-FE52-4505-AB30-7F8866480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A64BE-3D1D-4F63-B1CE-FF9829CEFB09}" type="datetimeFigureOut">
              <a:rPr lang="ar-SA"/>
              <a:pPr>
                <a:defRPr/>
              </a:pPr>
              <a:t>14/07/44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B22AE07B-F9F2-4BC9-B1A0-6C6BE5EBF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C0081108-58E9-4440-9C28-29AC4784C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E718AA-2E49-4B43-8451-6EC471DD7AFF}" type="slidenum">
              <a:rPr lang="ar-SA" altLang="en-US"/>
              <a:pPr/>
              <a:t>‹#›</a:t>
            </a:fld>
            <a:endParaRPr lang="ar-SA" altLang="en-US"/>
          </a:p>
        </p:txBody>
      </p:sp>
    </p:spTree>
    <p:extLst>
      <p:ext uri="{BB962C8B-B14F-4D97-AF65-F5344CB8AC3E}">
        <p14:creationId xmlns:p14="http://schemas.microsoft.com/office/powerpoint/2010/main" val="4235404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عنصر نائب للعنوان 1">
            <a:extLst>
              <a:ext uri="{FF2B5EF4-FFF2-40B4-BE49-F238E27FC236}">
                <a16:creationId xmlns:a16="http://schemas.microsoft.com/office/drawing/2014/main" id="{8118224C-066D-4A0A-8D38-95403428C64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en-US"/>
              <a:t>انقر لتحرير نمط العنوان الرئيسي</a:t>
            </a:r>
          </a:p>
        </p:txBody>
      </p:sp>
      <p:sp>
        <p:nvSpPr>
          <p:cNvPr id="1027" name="عنصر نائب للنص 2">
            <a:extLst>
              <a:ext uri="{FF2B5EF4-FFF2-40B4-BE49-F238E27FC236}">
                <a16:creationId xmlns:a16="http://schemas.microsoft.com/office/drawing/2014/main" id="{7569412A-F349-4C09-8D34-96BE0B63274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en-US"/>
              <a:t>انقر لتحرير أنماط النص الرئيسي</a:t>
            </a:r>
          </a:p>
          <a:p>
            <a:pPr lvl="1"/>
            <a:r>
              <a:rPr lang="ar-SA" altLang="en-US"/>
              <a:t>المستوى الثاني</a:t>
            </a:r>
          </a:p>
          <a:p>
            <a:pPr lvl="2"/>
            <a:r>
              <a:rPr lang="ar-SA" altLang="en-US"/>
              <a:t>المستوى الثالث</a:t>
            </a:r>
          </a:p>
          <a:p>
            <a:pPr lvl="3"/>
            <a:r>
              <a:rPr lang="ar-SA" altLang="en-US"/>
              <a:t>المستوى الرابع</a:t>
            </a:r>
          </a:p>
          <a:p>
            <a:pPr lvl="4"/>
            <a:r>
              <a:rPr lang="ar-SA" altLang="en-US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FED2840-56FC-4824-B5E4-A7DE0D0144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49B0BC6-9E60-4883-86DF-57B6E9CAF7D9}" type="datetimeFigureOut">
              <a:rPr lang="ar-SA"/>
              <a:pPr>
                <a:defRPr/>
              </a:pPr>
              <a:t>14/07/44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15F1FAB-80E4-4103-B957-F1BAB1BA5C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D06ECB9-191B-4FBD-BAFE-41EBC61606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03CD3EEE-AD24-4D76-AA63-0A894478AA01}" type="slidenum">
              <a:rPr lang="ar-SA" altLang="en-US"/>
              <a:pPr/>
              <a:t>‹#›</a:t>
            </a:fld>
            <a:endParaRPr lang="ar-SA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CDC42DEE-43A1-41DB-821A-B8442EACD60A}"/>
              </a:ext>
            </a:extLst>
          </p:cNvPr>
          <p:cNvSpPr/>
          <p:nvPr/>
        </p:nvSpPr>
        <p:spPr>
          <a:xfrm>
            <a:off x="8529638" y="4029403"/>
            <a:ext cx="2343150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المشاركة والتفاعل أثناء الحصة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403106AF-27D3-444A-9445-6C0139B22CD0}"/>
              </a:ext>
            </a:extLst>
          </p:cNvPr>
          <p:cNvSpPr/>
          <p:nvPr/>
        </p:nvSpPr>
        <p:spPr>
          <a:xfrm>
            <a:off x="4683920" y="4153231"/>
            <a:ext cx="2343150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حل الواجبات وإرسالها في الموعد المحدد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A831B1F5-80E7-45B1-81D6-3A62CAB18821}"/>
              </a:ext>
            </a:extLst>
          </p:cNvPr>
          <p:cNvSpPr/>
          <p:nvPr/>
        </p:nvSpPr>
        <p:spPr>
          <a:xfrm>
            <a:off x="540547" y="4153231"/>
            <a:ext cx="2566986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مراجعة الدروس السابقة وقراءة الدرس الجديد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E7B22FF6-D9AF-4CED-A5AB-0800A5DBBA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340" b="12371"/>
          <a:stretch/>
        </p:blipFill>
        <p:spPr>
          <a:xfrm>
            <a:off x="4683920" y="1552570"/>
            <a:ext cx="2466975" cy="21431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4FE8DED9-31DC-4074-B061-0C1FB35716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553" y="1552570"/>
            <a:ext cx="2466974" cy="21431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31E4D0F7-02CE-4868-BA64-AF4C746A04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2512" y="1552571"/>
            <a:ext cx="2143125" cy="21431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C63799C9-FEE5-4171-A1C3-41FE070EF7C8}"/>
              </a:ext>
            </a:extLst>
          </p:cNvPr>
          <p:cNvSpPr/>
          <p:nvPr/>
        </p:nvSpPr>
        <p:spPr>
          <a:xfrm>
            <a:off x="2447925" y="628650"/>
            <a:ext cx="7143752" cy="923924"/>
          </a:xfrm>
          <a:prstGeom prst="rect">
            <a:avLst/>
          </a:prstGeom>
          <a:noFill/>
        </p:spPr>
        <p:txBody>
          <a:bodyPr spcFirstLastPara="1" wrap="none" lIns="91440" tIns="45720" rIns="91440" bIns="45720" numCol="1">
            <a:prstTxWarp prst="textArchUp">
              <a:avLst/>
            </a:prstTxWarp>
            <a:spAutoFit/>
          </a:bodyPr>
          <a:lstStyle/>
          <a:p>
            <a:pPr algn="ctr"/>
            <a:r>
              <a:rPr lang="ar-SA" sz="5400" dirty="0">
                <a:ln w="0"/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كيف أكون متميزة</a:t>
            </a:r>
          </a:p>
        </p:txBody>
      </p:sp>
    </p:spTree>
    <p:extLst>
      <p:ext uri="{BB962C8B-B14F-4D97-AF65-F5344CB8AC3E}">
        <p14:creationId xmlns:p14="http://schemas.microsoft.com/office/powerpoint/2010/main" val="32448832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308448"/>
            <a:ext cx="11210924" cy="1323439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من شروط الزكاة  (مضي سنة كاملة على المال ) ويستثنى من ذلك:</a:t>
            </a:r>
          </a:p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........................................</a:t>
            </a:r>
            <a:endParaRPr lang="ar-SA" sz="32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9584922" y="2563961"/>
            <a:ext cx="472842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9584923" y="3681815"/>
            <a:ext cx="472842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9584921" y="4808430"/>
            <a:ext cx="472843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9584921" y="5863752"/>
            <a:ext cx="472844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4318000" y="3687944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الخارج من الأرض.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4318000" y="2778323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 بهيمة الأنعام. 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4318000" y="5903221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الذهب والفضة 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4318000" y="4828164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عروض التجارة</a:t>
            </a:r>
          </a:p>
        </p:txBody>
      </p:sp>
    </p:spTree>
    <p:extLst>
      <p:ext uri="{BB962C8B-B14F-4D97-AF65-F5344CB8AC3E}">
        <p14:creationId xmlns:p14="http://schemas.microsoft.com/office/powerpoint/2010/main" val="2737767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2.22222E-6 L -0.15235 -0.28426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17" y="-14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308448"/>
            <a:ext cx="11210924" cy="1323439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من الآثار السيئة التي تنتج من منع الزكاة </a:t>
            </a:r>
          </a:p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........................................</a:t>
            </a:r>
            <a:endParaRPr lang="ar-SA" sz="32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1362922" y="2563961"/>
            <a:ext cx="472842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1362923" y="3681815"/>
            <a:ext cx="472842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11362921" y="4808430"/>
            <a:ext cx="472843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2346960" y="3687944"/>
            <a:ext cx="864108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ضعف التكافل الاجتماعي  بين </a:t>
            </a:r>
            <a:r>
              <a:rPr lang="ar-SA" sz="3600" b="1" dirty="0" err="1">
                <a:solidFill>
                  <a:schemeClr val="tx1"/>
                </a:solidFill>
              </a:rPr>
              <a:t>الأعنياء</a:t>
            </a:r>
            <a:r>
              <a:rPr lang="ar-SA" sz="3600" b="1" dirty="0">
                <a:solidFill>
                  <a:schemeClr val="tx1"/>
                </a:solidFill>
              </a:rPr>
              <a:t> والفقراء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2346960" y="2778323"/>
            <a:ext cx="864108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حصول المحبة بين الفقراء والأغنياء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2346960" y="4828164"/>
            <a:ext cx="864108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الترابط بين أفراد المجتمع.</a:t>
            </a:r>
          </a:p>
        </p:txBody>
      </p:sp>
    </p:spTree>
    <p:extLst>
      <p:ext uri="{BB962C8B-B14F-4D97-AF65-F5344CB8AC3E}">
        <p14:creationId xmlns:p14="http://schemas.microsoft.com/office/powerpoint/2010/main" val="4098442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15235 -0.28426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17" y="-14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595312" y="265883"/>
            <a:ext cx="11001375" cy="1938992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latin typeface="+mj-lt"/>
              </a:rPr>
              <a:t>الزكاة واجبة على كل مسلم توفرت فيه شروط الوجوب لقوله تعالى ( وأقيموا الصلاة وآتوا الزكاة)</a:t>
            </a:r>
          </a:p>
          <a:p>
            <a:pPr algn="ctr"/>
            <a:r>
              <a:rPr lang="ar-SA" sz="4000" b="1" dirty="0">
                <a:latin typeface="+mj-lt"/>
              </a:rPr>
              <a:t>.................................................. </a:t>
            </a:r>
            <a:endParaRPr lang="en-GB" sz="4400" b="1" dirty="0">
              <a:latin typeface="+mj-lt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9189085" y="323840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800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9189085" y="477207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800" dirty="0"/>
              <a:t>2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4655185" y="4772072"/>
            <a:ext cx="4371975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000" b="1" kern="0" dirty="0">
                <a:solidFill>
                  <a:srgbClr val="333300"/>
                </a:solidFill>
              </a:rPr>
              <a:t>صواب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4734559" y="3305128"/>
            <a:ext cx="4371975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4000" b="1" kern="0" dirty="0">
                <a:solidFill>
                  <a:srgbClr val="333300"/>
                </a:solidFill>
              </a:rPr>
              <a:t>خطأ </a:t>
            </a:r>
            <a:endParaRPr lang="ar-SA" sz="4000" dirty="0"/>
          </a:p>
        </p:txBody>
      </p:sp>
    </p:spTree>
    <p:extLst>
      <p:ext uri="{BB962C8B-B14F-4D97-AF65-F5344CB8AC3E}">
        <p14:creationId xmlns:p14="http://schemas.microsoft.com/office/powerpoint/2010/main" val="3162520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3.7037E-6 L -0.06602 -0.34305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7" y="-17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2" grpId="0" animBg="1"/>
      <p:bldP spid="12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308448"/>
            <a:ext cx="11210924" cy="1938992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(الإسلام – ملك النصاب – مضي سنة  كاملة على المال)</a:t>
            </a:r>
          </a:p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العبارات السابقة تجمعها خاصية واحدة وهي :</a:t>
            </a:r>
          </a:p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........................................</a:t>
            </a:r>
            <a:endParaRPr lang="ar-SA" sz="32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9584922" y="2563961"/>
            <a:ext cx="472842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9584923" y="3681815"/>
            <a:ext cx="472842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9584921" y="4808430"/>
            <a:ext cx="472843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9584921" y="5863752"/>
            <a:ext cx="472844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4318000" y="3687944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شروط الزكاة .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4318000" y="2778323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SA" sz="3600" b="1" dirty="0"/>
              <a:t> </a:t>
            </a:r>
            <a:r>
              <a:rPr lang="ar-SA" sz="3600" b="1" dirty="0">
                <a:solidFill>
                  <a:schemeClr val="tx1"/>
                </a:solidFill>
              </a:rPr>
              <a:t>الأموال التي تجب فيها  الزكاة</a:t>
            </a:r>
            <a:r>
              <a:rPr lang="ar-SA" sz="3600" b="1" dirty="0"/>
              <a:t>. 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4318000" y="5903221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آداب الزكاة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4318000" y="4828164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مستحبات الزكاة </a:t>
            </a:r>
          </a:p>
        </p:txBody>
      </p:sp>
    </p:spTree>
    <p:extLst>
      <p:ext uri="{BB962C8B-B14F-4D97-AF65-F5344CB8AC3E}">
        <p14:creationId xmlns:p14="http://schemas.microsoft.com/office/powerpoint/2010/main" val="345585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2.22222E-6 L -0.15235 -0.28426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17" y="-14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308448"/>
            <a:ext cx="11210924" cy="1569660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8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حكم  تعمد تأخير زكاة الفطر عن  صلاة العيد :</a:t>
            </a:r>
          </a:p>
          <a:p>
            <a:pPr algn="ctr" rtl="1">
              <a:defRPr/>
            </a:pPr>
            <a:r>
              <a:rPr lang="ar-SA" sz="48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........................................</a:t>
            </a:r>
            <a:endParaRPr lang="ar-SA" sz="40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9584922" y="2563961"/>
            <a:ext cx="472842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9584923" y="3681815"/>
            <a:ext cx="472842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9584921" y="4808430"/>
            <a:ext cx="472843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9584921" y="5863752"/>
            <a:ext cx="472844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4318000" y="3687944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محرم.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4318000" y="2778323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SA" sz="3600" b="1" dirty="0"/>
              <a:t> </a:t>
            </a:r>
            <a:r>
              <a:rPr lang="ar-SA" sz="3600" b="1" dirty="0">
                <a:solidFill>
                  <a:schemeClr val="tx1"/>
                </a:solidFill>
              </a:rPr>
              <a:t>جائز</a:t>
            </a:r>
            <a:r>
              <a:rPr lang="ar-SA" sz="3600" b="1" dirty="0"/>
              <a:t>. 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4318000" y="5903221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مستحب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4318000" y="4828164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مكروه </a:t>
            </a:r>
          </a:p>
        </p:txBody>
      </p:sp>
    </p:spTree>
    <p:extLst>
      <p:ext uri="{BB962C8B-B14F-4D97-AF65-F5344CB8AC3E}">
        <p14:creationId xmlns:p14="http://schemas.microsoft.com/office/powerpoint/2010/main" val="101659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2.22222E-6 L -0.15235 -0.28426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17" y="-14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308448"/>
            <a:ext cx="11210924" cy="1323439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ما يدفعه المسلم من طعام للفقراء والمساكين بعد تمام شهر رمضان :</a:t>
            </a:r>
          </a:p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........................................</a:t>
            </a:r>
            <a:endParaRPr lang="ar-SA" sz="32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9584922" y="2563961"/>
            <a:ext cx="472842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9584923" y="3681815"/>
            <a:ext cx="472842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9584921" y="4808430"/>
            <a:ext cx="472843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4318000" y="3687944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زكاة الفطر .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4318000" y="2778323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SA" sz="3600" b="1" dirty="0"/>
              <a:t>صدقة التطوع. 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4318000" y="4828164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الصدقة الجارية</a:t>
            </a:r>
          </a:p>
        </p:txBody>
      </p:sp>
    </p:spTree>
    <p:extLst>
      <p:ext uri="{BB962C8B-B14F-4D97-AF65-F5344CB8AC3E}">
        <p14:creationId xmlns:p14="http://schemas.microsoft.com/office/powerpoint/2010/main" val="2291592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2.22222E-6 L -0.15235 -0.28426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17" y="-14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595312" y="265883"/>
            <a:ext cx="11001375" cy="1323439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DZ" sz="4000" b="1" dirty="0">
                <a:latin typeface="+mj-lt"/>
              </a:rPr>
              <a:t>يجب إخراج زكاة الفطر بعد الخروج إلى صلاة العيد</a:t>
            </a:r>
            <a:endParaRPr lang="ar-SA" sz="4000" b="1" dirty="0">
              <a:latin typeface="+mj-lt"/>
            </a:endParaRPr>
          </a:p>
          <a:p>
            <a:pPr algn="ctr"/>
            <a:r>
              <a:rPr lang="ar-SA" sz="4000" b="1" dirty="0">
                <a:latin typeface="+mj-lt"/>
              </a:rPr>
              <a:t>.................................................. </a:t>
            </a:r>
            <a:endParaRPr lang="en-GB" sz="4400" b="1" dirty="0">
              <a:latin typeface="+mj-lt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0763885" y="262880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800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0763885" y="416247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800" dirty="0"/>
              <a:t>2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6229985" y="4162472"/>
            <a:ext cx="4371975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DZ" sz="4000" b="1" kern="0" dirty="0">
                <a:solidFill>
                  <a:srgbClr val="333300"/>
                </a:solidFill>
              </a:rPr>
              <a:t>خطأ</a:t>
            </a:r>
            <a:endParaRPr lang="ar-SA" sz="4000" b="1" kern="0" dirty="0">
              <a:solidFill>
                <a:srgbClr val="333300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6309359" y="2695528"/>
            <a:ext cx="4371975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DZ" sz="4000" b="1" kern="0" dirty="0">
                <a:solidFill>
                  <a:srgbClr val="333300"/>
                </a:solidFill>
              </a:rPr>
              <a:t>صواب</a:t>
            </a:r>
            <a:r>
              <a:rPr lang="ar-SA" sz="4000" b="1" kern="0" dirty="0">
                <a:solidFill>
                  <a:srgbClr val="333300"/>
                </a:solidFill>
              </a:rPr>
              <a:t> </a:t>
            </a:r>
            <a:endParaRPr lang="ar-SA" sz="4000" dirty="0"/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565B3DE0-B338-9AB9-B318-DCADEC2EB6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13" y="2265680"/>
            <a:ext cx="4068128" cy="3253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739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96296E-6 L -0.05573 -0.1854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6" y="-9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2" grpId="0" animBg="1"/>
      <p:bldP spid="12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595312" y="212305"/>
            <a:ext cx="11001375" cy="1323439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DZ" sz="4000" b="1" dirty="0">
                <a:latin typeface="+mj-lt"/>
              </a:rPr>
              <a:t>تجب زكاة الفطر على الصغير والكبير من المسلمين </a:t>
            </a:r>
            <a:r>
              <a:rPr lang="ar-SA" sz="4000" b="1" dirty="0">
                <a:latin typeface="+mj-lt"/>
              </a:rPr>
              <a:t>...................................................... </a:t>
            </a:r>
            <a:endParaRPr lang="en-GB" sz="4400" b="1" dirty="0">
              <a:latin typeface="+mj-lt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0824845" y="2665186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000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0910887" y="401007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000" dirty="0"/>
              <a:t>2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6270625" y="4010072"/>
            <a:ext cx="4371975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800" b="1" kern="0" dirty="0">
                <a:solidFill>
                  <a:srgbClr val="333300"/>
                </a:solidFill>
              </a:rPr>
              <a:t>صواب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6189345" y="2665186"/>
            <a:ext cx="4371975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4800" b="1" kern="0" dirty="0">
                <a:solidFill>
                  <a:srgbClr val="333300"/>
                </a:solidFill>
              </a:rPr>
              <a:t>خطأ </a:t>
            </a:r>
            <a:endParaRPr lang="ar-SA" sz="4800" dirty="0"/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1AD6C96A-45E6-D0FE-63E0-5A8764BE7A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505" y="2046040"/>
            <a:ext cx="3564255" cy="392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415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96296E-6 L -0.05573 -0.1854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6" y="-9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2" grpId="0" animBg="1"/>
      <p:bldP spid="12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308448"/>
            <a:ext cx="11210924" cy="1323439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مقدار زكاة الفطر  صاعٌ من طعام  ويقدر حالياً</a:t>
            </a:r>
          </a:p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........................................</a:t>
            </a:r>
            <a:endParaRPr lang="ar-SA" sz="32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1362922" y="2563961"/>
            <a:ext cx="472842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1362923" y="3681815"/>
            <a:ext cx="472842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11362921" y="4808430"/>
            <a:ext cx="472843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11362921" y="5863752"/>
            <a:ext cx="472844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6141720" y="4898100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3  كيلو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6228080" y="5941358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4  كيلو 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6141720" y="3854842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2 كيلو.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6096000" y="2744049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كيلو  واحد.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E69111F0-B935-C559-85B4-604C947A15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320" y="2563961"/>
            <a:ext cx="3511600" cy="3938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878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2.59259E-6 L -0.14766 -0.4655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83" y="-23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308448"/>
            <a:ext cx="11210924" cy="1323439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تقديم زكاة الفطر قبل العيد بيوم أو يومين</a:t>
            </a:r>
          </a:p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........................................</a:t>
            </a:r>
            <a:endParaRPr lang="ar-SA" sz="32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1362922" y="2563961"/>
            <a:ext cx="472842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1362923" y="3681815"/>
            <a:ext cx="472842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11362921" y="4808430"/>
            <a:ext cx="472843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11362921" y="5863752"/>
            <a:ext cx="472844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6141720" y="4898100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جائز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6228080" y="5941358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واجب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6141720" y="3854842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محرم.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6096000" y="2744049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مكروه.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E69111F0-B935-C559-85B4-604C947A15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320" y="2563961"/>
            <a:ext cx="3511600" cy="3938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183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2.59259E-6 L -0.14766 -0.4655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83" y="-23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308448"/>
            <a:ext cx="11210924" cy="1323439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الدعاء للميت في صلاة الجنائز يكون بعد التكبيرة </a:t>
            </a:r>
          </a:p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........................................</a:t>
            </a:r>
            <a:endParaRPr lang="ar-SA" sz="32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1362922" y="2563961"/>
            <a:ext cx="472842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1362923" y="3681815"/>
            <a:ext cx="472842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11362921" y="4808430"/>
            <a:ext cx="472843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11362921" y="5863752"/>
            <a:ext cx="472844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6096000" y="4847899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الثالثة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6096000" y="3839786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الثانية 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6096000" y="5903221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الرابعة.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6096000" y="2689399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الأولى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9F34DB2-9474-F18B-A41E-A1A6A6E3FA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224" b="19525"/>
          <a:stretch/>
        </p:blipFill>
        <p:spPr>
          <a:xfrm>
            <a:off x="701041" y="2490165"/>
            <a:ext cx="3832542" cy="3991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849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81481E-6 L -0.1707 -0.44584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42" y="-2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308448"/>
            <a:ext cx="11210924" cy="1323439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DZ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حكم زكاة الفطر</a:t>
            </a:r>
            <a:endParaRPr lang="ar-SA" sz="40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........................................</a:t>
            </a:r>
            <a:endParaRPr lang="ar-SA" sz="32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1180005" y="2145280"/>
            <a:ext cx="442399" cy="8373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1180005" y="3263134"/>
            <a:ext cx="442400" cy="8373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11180003" y="4389749"/>
            <a:ext cx="442401" cy="8373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11180003" y="5445071"/>
            <a:ext cx="442401" cy="8373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6197600" y="3282869"/>
            <a:ext cx="457708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DZ" sz="3600" b="1" dirty="0">
                <a:solidFill>
                  <a:schemeClr val="tx1"/>
                </a:solidFill>
              </a:rPr>
              <a:t> واجب</a:t>
            </a:r>
            <a:endParaRPr lang="ar-SA" sz="3600" b="1" dirty="0">
              <a:solidFill>
                <a:schemeClr val="tx1"/>
              </a:solidFill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6197600" y="4378245"/>
            <a:ext cx="457708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DZ" sz="3600" b="1" dirty="0"/>
              <a:t>مستحب</a:t>
            </a:r>
            <a:endParaRPr lang="ar-SA" sz="3600" b="1" dirty="0"/>
          </a:p>
        </p:txBody>
      </p:sp>
      <p:sp>
        <p:nvSpPr>
          <p:cNvPr id="11" name="مربع نص 10"/>
          <p:cNvSpPr txBox="1"/>
          <p:nvPr/>
        </p:nvSpPr>
        <p:spPr>
          <a:xfrm>
            <a:off x="6197600" y="5484540"/>
            <a:ext cx="457708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DZ" sz="3600" b="1" dirty="0"/>
              <a:t>مباح</a:t>
            </a:r>
            <a:endParaRPr lang="ar-SA" sz="3600" b="1" dirty="0"/>
          </a:p>
        </p:txBody>
      </p:sp>
      <p:sp>
        <p:nvSpPr>
          <p:cNvPr id="12" name="مربع نص 11"/>
          <p:cNvSpPr txBox="1"/>
          <p:nvPr/>
        </p:nvSpPr>
        <p:spPr>
          <a:xfrm>
            <a:off x="6197600" y="2325368"/>
            <a:ext cx="457708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DZ" sz="3600" b="1" dirty="0"/>
              <a:t>جائز</a:t>
            </a:r>
            <a:endParaRPr lang="ar-SA" sz="3600" b="1" dirty="0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88B582F0-8EF3-35EC-BDDA-DC94E80A3D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340" y="2377183"/>
            <a:ext cx="4798060" cy="39052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99235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4.44444E-6 L -0.14231 -0.3037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-1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308448"/>
            <a:ext cx="11210924" cy="1323439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من الأعمال التي يستمر ثوابها بعد الموت   ولد ............... يدعو له</a:t>
            </a:r>
            <a:endParaRPr lang="ar-DZ" sz="40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........................................</a:t>
            </a:r>
            <a:endParaRPr lang="ar-SA" sz="32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8789865" y="2228681"/>
            <a:ext cx="442399" cy="8373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8789865" y="3346535"/>
            <a:ext cx="442400" cy="8373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8789863" y="4473150"/>
            <a:ext cx="442401" cy="8373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8789863" y="5528472"/>
            <a:ext cx="442401" cy="8373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3807460" y="3366270"/>
            <a:ext cx="457708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 صالح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3807460" y="4461646"/>
            <a:ext cx="457708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كبير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3807460" y="5567941"/>
            <a:ext cx="457708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متعلم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3807460" y="2408769"/>
            <a:ext cx="457708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غني</a:t>
            </a:r>
          </a:p>
        </p:txBody>
      </p:sp>
    </p:spTree>
    <p:extLst>
      <p:ext uri="{BB962C8B-B14F-4D97-AF65-F5344CB8AC3E}">
        <p14:creationId xmlns:p14="http://schemas.microsoft.com/office/powerpoint/2010/main" val="3243908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0.14232 -0.3037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-1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308448"/>
            <a:ext cx="11210924" cy="1323439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جميع الأعمال التالية يستمر أجرها إلى ما بعد الموت ما عدا عمل واحد وهو</a:t>
            </a:r>
            <a:endParaRPr lang="ar-DZ" sz="40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........................................</a:t>
            </a:r>
            <a:endParaRPr lang="ar-SA" sz="32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8789865" y="2228681"/>
            <a:ext cx="442399" cy="8373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8789865" y="3346535"/>
            <a:ext cx="442400" cy="8373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8789863" y="4473150"/>
            <a:ext cx="442401" cy="8373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8789863" y="5528472"/>
            <a:ext cx="442401" cy="8373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3807460" y="3366270"/>
            <a:ext cx="457708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الصلاة المفروضة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3807460" y="4461646"/>
            <a:ext cx="457708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علم ينتفع به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3807460" y="5567941"/>
            <a:ext cx="457708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ولد صالح يدعو له 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3807460" y="2408769"/>
            <a:ext cx="457708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صدقة جارية</a:t>
            </a:r>
          </a:p>
        </p:txBody>
      </p:sp>
    </p:spTree>
    <p:extLst>
      <p:ext uri="{BB962C8B-B14F-4D97-AF65-F5344CB8AC3E}">
        <p14:creationId xmlns:p14="http://schemas.microsoft.com/office/powerpoint/2010/main" val="1538344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0.14232 -0.3037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-1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308448"/>
            <a:ext cx="11210924" cy="1323439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من الأوقات التي يتأكد فيها  صدقة التطوع   شهر............................. </a:t>
            </a:r>
            <a:endParaRPr lang="ar-DZ" sz="40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........................................</a:t>
            </a:r>
            <a:endParaRPr lang="ar-SA" sz="32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8789865" y="2228681"/>
            <a:ext cx="442399" cy="8373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8789865" y="3346535"/>
            <a:ext cx="442400" cy="8373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8789863" y="4473150"/>
            <a:ext cx="442401" cy="8373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8789863" y="5528472"/>
            <a:ext cx="442401" cy="8373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3807460" y="3366270"/>
            <a:ext cx="457708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رمضان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3807460" y="4461646"/>
            <a:ext cx="457708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شعبان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3807460" y="5567941"/>
            <a:ext cx="457708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شوال 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3807460" y="2408769"/>
            <a:ext cx="457708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رجب</a:t>
            </a:r>
          </a:p>
        </p:txBody>
      </p:sp>
    </p:spTree>
    <p:extLst>
      <p:ext uri="{BB962C8B-B14F-4D97-AF65-F5344CB8AC3E}">
        <p14:creationId xmlns:p14="http://schemas.microsoft.com/office/powerpoint/2010/main" val="3997716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0.14232 -0.3037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-1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224049"/>
            <a:ext cx="11210924" cy="1323439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حكم صدقة التطوع</a:t>
            </a:r>
            <a:endParaRPr lang="ar-DZ" sz="40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........................................</a:t>
            </a:r>
            <a:endParaRPr lang="ar-SA" sz="32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8789865" y="2228681"/>
            <a:ext cx="442399" cy="8373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8789865" y="3346535"/>
            <a:ext cx="442400" cy="8373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8789863" y="4473150"/>
            <a:ext cx="442401" cy="8373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8789863" y="5528472"/>
            <a:ext cx="442401" cy="8373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3878580" y="3442050"/>
            <a:ext cx="457708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مستحبة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3807460" y="4461646"/>
            <a:ext cx="457708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 err="1"/>
              <a:t>مكروهه</a:t>
            </a:r>
            <a:endParaRPr lang="ar-SA" sz="3600" b="1" dirty="0"/>
          </a:p>
        </p:txBody>
      </p:sp>
      <p:sp>
        <p:nvSpPr>
          <p:cNvPr id="11" name="مربع نص 10"/>
          <p:cNvSpPr txBox="1"/>
          <p:nvPr/>
        </p:nvSpPr>
        <p:spPr>
          <a:xfrm>
            <a:off x="3807460" y="5567941"/>
            <a:ext cx="457708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واجبة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3807460" y="2408769"/>
            <a:ext cx="457708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واجبة </a:t>
            </a:r>
          </a:p>
        </p:txBody>
      </p:sp>
    </p:spTree>
    <p:extLst>
      <p:ext uri="{BB962C8B-B14F-4D97-AF65-F5344CB8AC3E}">
        <p14:creationId xmlns:p14="http://schemas.microsoft.com/office/powerpoint/2010/main" val="2261489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59259E-6 L -0.14232 -0.3037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-1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308448"/>
            <a:ext cx="11210924" cy="1938992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ما يدفعه المسلم من مال أو طعام أو لباس تطوعا  للفقراء والمحتاجين  وفي أوجه البر والخير:</a:t>
            </a:r>
          </a:p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........................................</a:t>
            </a:r>
            <a:endParaRPr lang="ar-SA" sz="32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9584922" y="2563961"/>
            <a:ext cx="472842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9584923" y="3681815"/>
            <a:ext cx="472842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4318000" y="3687944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صدقة التطوع.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4318000" y="2778323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SA" sz="3600" b="1" dirty="0"/>
              <a:t>زكاة الفطر </a:t>
            </a:r>
          </a:p>
        </p:txBody>
      </p:sp>
      <p:sp>
        <p:nvSpPr>
          <p:cNvPr id="2" name="شكل بيضاوي 1">
            <a:extLst>
              <a:ext uri="{FF2B5EF4-FFF2-40B4-BE49-F238E27FC236}">
                <a16:creationId xmlns:a16="http://schemas.microsoft.com/office/drawing/2014/main" id="{0422CAEE-C72E-C7A1-1568-4AA7E25AE66E}"/>
              </a:ext>
            </a:extLst>
          </p:cNvPr>
          <p:cNvSpPr/>
          <p:nvPr/>
        </p:nvSpPr>
        <p:spPr>
          <a:xfrm>
            <a:off x="9544243" y="4609069"/>
            <a:ext cx="442401" cy="8373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3" name="شكل بيضاوي 2">
            <a:extLst>
              <a:ext uri="{FF2B5EF4-FFF2-40B4-BE49-F238E27FC236}">
                <a16:creationId xmlns:a16="http://schemas.microsoft.com/office/drawing/2014/main" id="{29E6B133-2124-7F37-E8DF-D76D224F0788}"/>
              </a:ext>
            </a:extLst>
          </p:cNvPr>
          <p:cNvSpPr/>
          <p:nvPr/>
        </p:nvSpPr>
        <p:spPr>
          <a:xfrm>
            <a:off x="9544243" y="5664391"/>
            <a:ext cx="442401" cy="8373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FA6F1EEC-9948-CCC9-8511-DEB21CDD64AF}"/>
              </a:ext>
            </a:extLst>
          </p:cNvPr>
          <p:cNvSpPr txBox="1"/>
          <p:nvPr/>
        </p:nvSpPr>
        <p:spPr>
          <a:xfrm>
            <a:off x="4318000" y="4597565"/>
            <a:ext cx="482092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زكاة بهيمة الأنعام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3D78E81F-A419-9C27-5768-8E1D8EFE5090}"/>
              </a:ext>
            </a:extLst>
          </p:cNvPr>
          <p:cNvSpPr txBox="1"/>
          <p:nvPr/>
        </p:nvSpPr>
        <p:spPr>
          <a:xfrm>
            <a:off x="4246880" y="5664391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زكاة الذهب والفضة</a:t>
            </a:r>
          </a:p>
        </p:txBody>
      </p:sp>
    </p:spTree>
    <p:extLst>
      <p:ext uri="{BB962C8B-B14F-4D97-AF65-F5344CB8AC3E}">
        <p14:creationId xmlns:p14="http://schemas.microsoft.com/office/powerpoint/2010/main" val="1043316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2.22222E-6 L -0.15235 -0.2842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17" y="-1421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2" grpId="0" animBg="1"/>
      <p:bldP spid="2" grpId="1" animBg="1"/>
      <p:bldP spid="3" grpId="0" animBg="1"/>
      <p:bldP spid="3" grpId="1" animBg="1"/>
      <p:bldP spid="8" grpId="0" animBg="1"/>
      <p:bldP spid="8" grpId="1" animBg="1"/>
      <p:bldP spid="11" grpId="0" animBg="1"/>
      <p:bldP spid="11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BED487C2-3FA6-4A5D-8945-EE0A3A7060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1760" y="738528"/>
            <a:ext cx="9845040" cy="5713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235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308448"/>
            <a:ext cx="11210924" cy="1323439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يقرأ الإمام سورة الفاتحة بعد التكبيرة</a:t>
            </a:r>
          </a:p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........................................</a:t>
            </a:r>
            <a:endParaRPr lang="ar-SA" sz="32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1362922" y="2563961"/>
            <a:ext cx="472842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1362923" y="3681815"/>
            <a:ext cx="472842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11362921" y="4808430"/>
            <a:ext cx="472843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11362921" y="5863752"/>
            <a:ext cx="472844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5984240" y="2738088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الأولى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6096000" y="3839786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الثانية 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6096000" y="5903221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الرابعة.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6207760" y="4830812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الثالثة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E69111F0-B935-C559-85B4-604C947A15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320" y="2563961"/>
            <a:ext cx="3511600" cy="3938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22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7037E-6 L -0.17552 -0.17223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76" y="-8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595312" y="265883"/>
            <a:ext cx="11001375" cy="1323439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latin typeface="+mj-lt"/>
              </a:rPr>
              <a:t>يسلم الإمام  في الصلاة على الميت  تسليمة واحدة عن يمينه</a:t>
            </a:r>
          </a:p>
          <a:p>
            <a:pPr algn="ctr"/>
            <a:r>
              <a:rPr lang="ar-SA" sz="4000" b="1" dirty="0">
                <a:latin typeface="+mj-lt"/>
              </a:rPr>
              <a:t>.................................................. </a:t>
            </a:r>
            <a:endParaRPr lang="en-GB" sz="4400" b="1" dirty="0">
              <a:latin typeface="+mj-lt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0763885" y="2628807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800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0763885" y="4162472"/>
            <a:ext cx="685800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800" dirty="0"/>
              <a:t>2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6229985" y="4162472"/>
            <a:ext cx="4371975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SA" sz="4000" b="1" kern="0" dirty="0">
                <a:solidFill>
                  <a:srgbClr val="333300"/>
                </a:solidFill>
              </a:rPr>
              <a:t>صواب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6309359" y="2695528"/>
            <a:ext cx="4371975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4000" b="1" kern="0" dirty="0">
                <a:solidFill>
                  <a:srgbClr val="333300"/>
                </a:solidFill>
              </a:rPr>
              <a:t>خطأ </a:t>
            </a:r>
            <a:endParaRPr lang="ar-SA" sz="4000" dirty="0"/>
          </a:p>
        </p:txBody>
      </p:sp>
    </p:spTree>
    <p:extLst>
      <p:ext uri="{BB962C8B-B14F-4D97-AF65-F5344CB8AC3E}">
        <p14:creationId xmlns:p14="http://schemas.microsoft.com/office/powerpoint/2010/main" val="4057501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4.81481E-6 L -0.06601 -0.34305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7" y="-17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2" grpId="0" animBg="1"/>
      <p:bldP spid="1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308448"/>
            <a:ext cx="11210924" cy="1323439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إذا كان الميت رجلاً يستحب أن يقف الإمام</a:t>
            </a:r>
          </a:p>
          <a:p>
            <a:pPr algn="ctr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........................................</a:t>
            </a:r>
            <a:endParaRPr lang="ar-SA" sz="32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1362922" y="2563961"/>
            <a:ext cx="472842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1362923" y="3681815"/>
            <a:ext cx="472842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11362921" y="4808430"/>
            <a:ext cx="472843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11362921" y="5863752"/>
            <a:ext cx="472844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5984240" y="2738088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عند رأسه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6096000" y="3839786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عند صدره 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6096000" y="5903221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عند قدميه.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6096000" y="4828164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عند وسطه</a:t>
            </a: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9471646A-9435-ED8F-3220-4D4C9D7761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315" t="5644" r="50000" b="58637"/>
          <a:stretch/>
        </p:blipFill>
        <p:spPr>
          <a:xfrm>
            <a:off x="1005841" y="2124696"/>
            <a:ext cx="4145280" cy="426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396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7037E-6 L -0.17552 -0.17223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76" y="-8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308448"/>
            <a:ext cx="11210924" cy="1323439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يستحب أن يقف الإمام في الصلاة على الميت إذا كانت  امرأة</a:t>
            </a:r>
          </a:p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........................................</a:t>
            </a:r>
            <a:endParaRPr lang="ar-SA" sz="32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1362922" y="2563961"/>
            <a:ext cx="472842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1362923" y="3681815"/>
            <a:ext cx="472842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11362921" y="4808430"/>
            <a:ext cx="472843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11362921" y="5863752"/>
            <a:ext cx="472844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6101080" y="3742050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عند  وسطها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6096000" y="2655936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عند صدرها 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6096000" y="5903221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عند قدميها.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6096000" y="4828164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عند رأسها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3228A8EC-EFAF-89AB-6192-7D47A96B36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238" t="4166" r="33434" b="56823"/>
          <a:stretch/>
        </p:blipFill>
        <p:spPr>
          <a:xfrm>
            <a:off x="853440" y="2414085"/>
            <a:ext cx="3698241" cy="394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960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59259E-6 L -0.13359 -0.4192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80" y="-20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308448"/>
            <a:ext cx="11210924" cy="1323439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عدد التكبيرات في الصلاة على الميت</a:t>
            </a:r>
          </a:p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........................................</a:t>
            </a:r>
            <a:endParaRPr lang="ar-SA" sz="32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1362922" y="2563961"/>
            <a:ext cx="472842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1362923" y="3681815"/>
            <a:ext cx="472842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11362921" y="4808430"/>
            <a:ext cx="472843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11362921" y="5863752"/>
            <a:ext cx="472844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6096000" y="3687944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 أربع تكبيرات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6096000" y="2778323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 ثلاث تكبيرات 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6096000" y="5903221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 ستة تكبيرات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6096000" y="4828164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 خمس تكبيرات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E69111F0-B935-C559-85B4-604C947A15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320" y="2563961"/>
            <a:ext cx="3511600" cy="3938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019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2.22222E-6 L -0.15234 -0.28426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17" y="-14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308448"/>
            <a:ext cx="11210924" cy="1323439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للزكاة  مكانة عظيمة في الإسلام حيث إنها  الركن </a:t>
            </a:r>
          </a:p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........................................</a:t>
            </a:r>
            <a:endParaRPr lang="ar-SA" sz="32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11362922" y="2563961"/>
            <a:ext cx="472842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1362923" y="3681815"/>
            <a:ext cx="472842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11362921" y="4808430"/>
            <a:ext cx="472843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11362921" y="5863752"/>
            <a:ext cx="472844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6096000" y="3687944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الثالث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6096000" y="2778323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 الثاني 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6096000" y="5903221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الخامس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6096000" y="4828164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الرابع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E69111F0-B935-C559-85B4-604C947A15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320" y="2563961"/>
            <a:ext cx="3511600" cy="3938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003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2.22222E-6 L -0.15234 -0.28426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17" y="-14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490538" y="308448"/>
            <a:ext cx="11210924" cy="1938992"/>
          </a:xfrm>
          <a:prstGeom prst="rect">
            <a:avLst/>
          </a:prstGeom>
          <a:solidFill>
            <a:srgbClr val="F1F8AE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(بهيمة الأنعام – الذهب والفضة – الخارج من الأرض – عروض التجارة)</a:t>
            </a:r>
          </a:p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العبارات السابقة تجمعها خاصية واحدة وهي :</a:t>
            </a:r>
          </a:p>
          <a:p>
            <a:pPr algn="ctr" rtl="1">
              <a:defRPr/>
            </a:pPr>
            <a:r>
              <a:rPr lang="ar-SA" sz="4000" b="1" dirty="0">
                <a:ln w="0"/>
                <a:solidFill>
                  <a:schemeClr val="tx1"/>
                </a:solidFill>
                <a:ea typeface="Arial" pitchFamily="34" charset="0"/>
                <a:cs typeface="Akhbar MT" pitchFamily="2" charset="-78"/>
              </a:rPr>
              <a:t>........................................</a:t>
            </a:r>
            <a:endParaRPr lang="ar-SA" sz="3200" b="1" dirty="0">
              <a:ln w="0"/>
              <a:solidFill>
                <a:schemeClr val="tx1"/>
              </a:solidFill>
              <a:ea typeface="Arial" pitchFamily="34" charset="0"/>
              <a:cs typeface="Akhbar MT" pitchFamily="2" charset="-78"/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9584922" y="2563961"/>
            <a:ext cx="472842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1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9584923" y="3681815"/>
            <a:ext cx="472842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2</a:t>
            </a:r>
          </a:p>
        </p:txBody>
      </p:sp>
      <p:sp>
        <p:nvSpPr>
          <p:cNvPr id="7" name="شكل بيضاوي 6"/>
          <p:cNvSpPr/>
          <p:nvPr/>
        </p:nvSpPr>
        <p:spPr>
          <a:xfrm>
            <a:off x="9584921" y="4808430"/>
            <a:ext cx="472843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3</a:t>
            </a:r>
          </a:p>
        </p:txBody>
      </p:sp>
      <p:sp>
        <p:nvSpPr>
          <p:cNvPr id="8" name="شكل بيضاوي 7"/>
          <p:cNvSpPr/>
          <p:nvPr/>
        </p:nvSpPr>
        <p:spPr>
          <a:xfrm>
            <a:off x="9584921" y="5863752"/>
            <a:ext cx="472844" cy="6858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b="1" dirty="0"/>
              <a:t>4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4318000" y="3687944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>
                <a:solidFill>
                  <a:schemeClr val="tx1"/>
                </a:solidFill>
              </a:rPr>
              <a:t>الأموال التي تجب فيها  الزكاة .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4318000" y="2778323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 شروط الزكاة . 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4318000" y="5903221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آداب الزكاة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4318000" y="4828164"/>
            <a:ext cx="489204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مستحبات الزكاة </a:t>
            </a:r>
          </a:p>
        </p:txBody>
      </p:sp>
    </p:spTree>
    <p:extLst>
      <p:ext uri="{BB962C8B-B14F-4D97-AF65-F5344CB8AC3E}">
        <p14:creationId xmlns:p14="http://schemas.microsoft.com/office/powerpoint/2010/main" val="4161024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2.22222E-6 L -0.15235 -0.28426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17" y="-14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2179</TotalTime>
  <Words>557</Words>
  <Application>Microsoft Office PowerPoint</Application>
  <PresentationFormat>شاشة عريضة</PresentationFormat>
  <Paragraphs>225</Paragraphs>
  <Slides>26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2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26</vt:i4>
      </vt:variant>
    </vt:vector>
  </HeadingPairs>
  <TitlesOfParts>
    <vt:vector size="29" baseType="lpstr">
      <vt:lpstr>Arial</vt:lpstr>
      <vt:lpstr>Calibri</vt:lpstr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DELL</dc:creator>
  <cp:lastModifiedBy>Miss hor</cp:lastModifiedBy>
  <cp:revision>82</cp:revision>
  <dcterms:modified xsi:type="dcterms:W3CDTF">2023-02-04T15:17:31Z</dcterms:modified>
</cp:coreProperties>
</file>