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ABF0FC24-A8A0-472B-B061-213AF0243D24}">
  <a:tblStyle styleId="{ABF0FC24-A8A0-472B-B061-213AF0243D2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  <a:fill>
          <a:solidFill>
            <a:srgbClr val="E8ECF4"/>
          </a:solidFill>
        </a:fill>
      </a:tcStyle>
    </a:wholeTbl>
    <a:band1H>
      <a:tcStyle>
        <a:fill>
          <a:solidFill>
            <a:srgbClr val="CFD7E7"/>
          </a:solidFill>
        </a:fill>
      </a:tcStyle>
    </a:band1H>
    <a:band1V>
      <a:tcStyle>
        <a:fill>
          <a:solidFill>
            <a:srgbClr val="CFD7E7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44" Type="http://schemas.openxmlformats.org/officeDocument/2006/relationships/slide" Target="slides/slide39.xml"/><Relationship Id="rId21" Type="http://schemas.openxmlformats.org/officeDocument/2006/relationships/slide" Target="slides/slide16.xml"/><Relationship Id="rId43" Type="http://schemas.openxmlformats.org/officeDocument/2006/relationships/slide" Target="slides/slide38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388620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1588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1" algn="r">
              <a:spcBef>
                <a:spcPts val="36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36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36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36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36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388620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1588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ar-EG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6" name="Shape 8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1" name="Shape 17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9" name="Shape 17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7" name="Shape 18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3" name="Shape 19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9" name="Shape 19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5" name="Shape 20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218" name="Shape 21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Shape 219"/>
          <p:cNvSpPr txBox="1"/>
          <p:nvPr>
            <p:ph idx="12" type="sldNum"/>
          </p:nvPr>
        </p:nvSpPr>
        <p:spPr>
          <a:xfrm>
            <a:off x="1588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ar-EG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7" name="Shape 22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5" name="Shape 23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3" name="Shape 24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4" name="Shape 9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1" name="Shape 25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9" name="Shape 25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0" name="Shape 27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1" name="Shape 28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2" name="Shape 29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3" name="Shape 30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4" name="Shape 31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6" name="Shape 32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8" name="Shape 33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0" name="Shape 35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2" name="Shape 10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1" name="Shape 36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3" name="Shape 37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4" name="Shape 38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0" name="Shape 39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0" name="Shape 40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8" name="Shape 40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6" name="Shape 41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4" name="Shape 42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2" name="Shape 43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Shape 43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0" name="Shape 44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9" name="Shape 11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9" name="Shape 12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7" name="Shape 13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5" name="Shape 14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5" name="Shape 15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3" name="Shape 16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ar-EG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" type="body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ar-EG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" type="body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ar-EG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ar-EG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ar-EG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ar-EG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2" type="body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ar-EG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00" lvl="2" marL="1143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00" lvl="2" marL="1143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ar-EG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ar-EG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ar-EG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Shape 67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ar-EG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00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1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ar-EG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7.png"/><Relationship Id="rId4" Type="http://schemas.openxmlformats.org/officeDocument/2006/relationships/image" Target="../media/image0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7.png"/><Relationship Id="rId4" Type="http://schemas.openxmlformats.org/officeDocument/2006/relationships/image" Target="../media/image0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Relationship Id="rId4" Type="http://schemas.openxmlformats.org/officeDocument/2006/relationships/image" Target="../media/image1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png"/><Relationship Id="rId4" Type="http://schemas.openxmlformats.org/officeDocument/2006/relationships/image" Target="../media/image1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png"/><Relationship Id="rId4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2.jpg"/><Relationship Id="rId4" Type="http://schemas.openxmlformats.org/officeDocument/2006/relationships/image" Target="../media/image15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3.png"/><Relationship Id="rId4" Type="http://schemas.openxmlformats.org/officeDocument/2006/relationships/image" Target="../media/image04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0.gif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2.gif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2.gif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2.gif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2.gif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2.gif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2.gif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2.gif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5.png"/><Relationship Id="rId4" Type="http://schemas.openxmlformats.org/officeDocument/2006/relationships/image" Target="../media/image23.png"/><Relationship Id="rId5" Type="http://schemas.openxmlformats.org/officeDocument/2006/relationships/image" Target="../media/image0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5.png"/><Relationship Id="rId4" Type="http://schemas.openxmlformats.org/officeDocument/2006/relationships/image" Target="../media/image2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5.png"/><Relationship Id="rId4" Type="http://schemas.openxmlformats.org/officeDocument/2006/relationships/image" Target="../media/image2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7.png"/><Relationship Id="rId4" Type="http://schemas.openxmlformats.org/officeDocument/2006/relationships/image" Target="../media/image0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7.png"/><Relationship Id="rId4" Type="http://schemas.openxmlformats.org/officeDocument/2006/relationships/image" Target="../media/image0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NR029.WMF" id="88" name="Shape 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-420114">
            <a:off x="698500" y="3529012"/>
            <a:ext cx="5591174" cy="2428874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/>
          <p:nvPr/>
        </p:nvSpPr>
        <p:spPr>
          <a:xfrm rot="-122888">
            <a:off x="804862" y="4243426"/>
            <a:ext cx="5178424" cy="1107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ar-EG" sz="6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إدارة الدوافع</a:t>
            </a:r>
          </a:p>
        </p:txBody>
      </p:sp>
      <p:sp>
        <p:nvSpPr>
          <p:cNvPr id="90" name="Shape 90"/>
          <p:cNvSpPr/>
          <p:nvPr/>
        </p:nvSpPr>
        <p:spPr>
          <a:xfrm rot="10800000">
            <a:off x="4295774" y="620689"/>
            <a:ext cx="4572000" cy="1602259"/>
          </a:xfrm>
          <a:prstGeom prst="star7">
            <a:avLst>
              <a:gd fmla="val 34601" name="adj"/>
              <a:gd fmla="val 102572" name="hf"/>
              <a:gd fmla="val 105210" name="vf"/>
            </a:avLst>
          </a:prstGeom>
          <a:solidFill>
            <a:srgbClr val="00FF00"/>
          </a:solidFill>
          <a:ln cap="flat" cmpd="sng" w="254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6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Shape 91"/>
          <p:cNvSpPr/>
          <p:nvPr/>
        </p:nvSpPr>
        <p:spPr>
          <a:xfrm>
            <a:off x="3958157" y="620687"/>
            <a:ext cx="5150345" cy="1521296"/>
          </a:xfrm>
          <a:prstGeom prst="star7">
            <a:avLst>
              <a:gd fmla="val 34601" name="adj"/>
              <a:gd fmla="val 102572" name="hf"/>
              <a:gd fmla="val 105210" name="vf"/>
            </a:avLst>
          </a:prstGeom>
          <a:solidFill>
            <a:srgbClr val="FF0000"/>
          </a:solidFill>
          <a:ln cap="flat" cmpd="sng" w="254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ar-EG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الوحدة الثالثة</a:t>
            </a:r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1970940161863283799gswanson_Storage_cylinder.svg.med.png" id="173" name="Shape 1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242887"/>
            <a:ext cx="9144000" cy="2528888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Shape 174"/>
          <p:cNvSpPr/>
          <p:nvPr/>
        </p:nvSpPr>
        <p:spPr>
          <a:xfrm>
            <a:off x="1331640" y="332656"/>
            <a:ext cx="5877272" cy="1446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ar-EG" sz="44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تحمل المسؤولية وإشباع الدوافع والحاجات:</a:t>
            </a:r>
          </a:p>
        </p:txBody>
      </p:sp>
      <p:pic>
        <p:nvPicPr>
          <p:cNvPr descr="button-23968_640.png" id="175" name="Shape 1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2971800"/>
            <a:ext cx="9144000" cy="3581399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Shape 176"/>
          <p:cNvSpPr/>
          <p:nvPr/>
        </p:nvSpPr>
        <p:spPr>
          <a:xfrm>
            <a:off x="762000" y="3465255"/>
            <a:ext cx="7619999" cy="25545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Clr>
                <a:srgbClr val="B00082"/>
              </a:buClr>
              <a:buSzPct val="100000"/>
              <a:buFont typeface="Arial"/>
              <a:buChar char="•"/>
            </a:pPr>
            <a:r>
              <a:rPr b="1" lang="ar-EG" sz="4000">
                <a:solidFill>
                  <a:srgbClr val="B00082"/>
                </a:solidFill>
                <a:latin typeface="Arial"/>
                <a:ea typeface="Arial"/>
                <a:cs typeface="Arial"/>
                <a:sym typeface="Arial"/>
              </a:rPr>
              <a:t> الثقة بالنفس من أهم ما يدعم شعور الفرد بالأمن فشعور الشخص بالنقص والعجز عن حل مشاكل الحياة اليومية من أهم أسباب فقد الشعور بالأمن والاستقرار.</a:t>
            </a:r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1970940161863283799gswanson_Storage_cylinder.svg.med.png" id="181" name="Shape 1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242887"/>
            <a:ext cx="9144000" cy="2528888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Shape 182"/>
          <p:cNvSpPr/>
          <p:nvPr/>
        </p:nvSpPr>
        <p:spPr>
          <a:xfrm>
            <a:off x="1331640" y="332656"/>
            <a:ext cx="5877272" cy="1446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ar-EG" sz="44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تحمل المسؤولية وإشباع الدوافع والحاجات:</a:t>
            </a:r>
          </a:p>
        </p:txBody>
      </p:sp>
      <p:pic>
        <p:nvPicPr>
          <p:cNvPr descr="button-23968_640.png" id="183" name="Shape 1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2971800"/>
            <a:ext cx="9144000" cy="3581399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Shape 184"/>
          <p:cNvSpPr/>
          <p:nvPr/>
        </p:nvSpPr>
        <p:spPr>
          <a:xfrm>
            <a:off x="762000" y="3465255"/>
            <a:ext cx="7619999" cy="25545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Clr>
                <a:srgbClr val="B00082"/>
              </a:buClr>
              <a:buSzPct val="100000"/>
              <a:buFont typeface="Arial"/>
              <a:buChar char="•"/>
            </a:pPr>
            <a:r>
              <a:rPr b="1" lang="ar-EG" sz="4000">
                <a:solidFill>
                  <a:srgbClr val="B00082"/>
                </a:solidFill>
                <a:latin typeface="Arial"/>
                <a:ea typeface="Arial"/>
                <a:cs typeface="Arial"/>
                <a:sym typeface="Arial"/>
              </a:rPr>
              <a:t> إن إشباع الإنسان حاجاته لابد أن يكون بطريقة مشروعة يرضى عنها المجتمع الذي يعيش فيه وإلا قوبل الفرد بعقوبات تفرض عليه.</a:t>
            </a:r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562870382.png" id="189" name="Shape 1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8312" y="1447800"/>
            <a:ext cx="8135936" cy="3298824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Shape 190"/>
          <p:cNvSpPr/>
          <p:nvPr/>
        </p:nvSpPr>
        <p:spPr>
          <a:xfrm>
            <a:off x="1732856" y="2211050"/>
            <a:ext cx="4896543" cy="15696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ar-EG" sz="9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نشاط 3-5</a:t>
            </a:r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/>
        </p:nvSpPr>
        <p:spPr>
          <a:xfrm>
            <a:off x="76200" y="1295400"/>
            <a:ext cx="8991600" cy="3962399"/>
          </a:xfrm>
          <a:prstGeom prst="roundRect">
            <a:avLst>
              <a:gd fmla="val 0" name="adj"/>
            </a:avLst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Shape 196"/>
          <p:cNvSpPr/>
          <p:nvPr/>
        </p:nvSpPr>
        <p:spPr>
          <a:xfrm>
            <a:off x="838200" y="2524541"/>
            <a:ext cx="5791200" cy="21236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ar-EG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يدعو الإسلام الإنسان للتحكم في دوافعه والسيطرة عليها وعدم الإسراف في إشباعها.</a:t>
            </a:r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56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56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0043.WMF" id="201" name="Shape 2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0600" y="1219200"/>
            <a:ext cx="7010400" cy="4648199"/>
          </a:xfrm>
          <a:prstGeom prst="rect">
            <a:avLst/>
          </a:prstGeom>
          <a:noFill/>
          <a:ln>
            <a:noFill/>
          </a:ln>
          <a:effectLst>
            <a:outerShdw blurRad="190500" algn="ctr" dir="2700000" dist="228600">
              <a:srgbClr val="000000">
                <a:alpha val="29803"/>
              </a:srgbClr>
            </a:outerShdw>
          </a:effectLst>
        </p:spPr>
      </p:pic>
      <p:sp>
        <p:nvSpPr>
          <p:cNvPr id="202" name="Shape 202"/>
          <p:cNvSpPr/>
          <p:nvPr/>
        </p:nvSpPr>
        <p:spPr>
          <a:xfrm>
            <a:off x="1474787" y="1986676"/>
            <a:ext cx="6221413" cy="25853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ar-EG" sz="54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سجل في الجدول مع زملائك كيفية إشباع الدوافع من خلال الأمثلة المعطاة:</a:t>
            </a:r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7" name="Shape 207"/>
          <p:cNvGraphicFramePr/>
          <p:nvPr/>
        </p:nvGraphicFramePr>
        <p:xfrm>
          <a:off x="152400" y="38100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{ABF0FC24-A8A0-472B-B061-213AF0243D24}</a:tableStyleId>
              </a:tblPr>
              <a:tblGrid>
                <a:gridCol w="3355625"/>
                <a:gridCol w="3437475"/>
                <a:gridCol w="2046100"/>
              </a:tblGrid>
              <a:tr h="12696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gradFill>
                      <a:gsLst>
                        <a:gs pos="0">
                          <a:srgbClr val="547D28"/>
                        </a:gs>
                        <a:gs pos="50000">
                          <a:srgbClr val="7AB539"/>
                        </a:gs>
                        <a:gs pos="100000">
                          <a:srgbClr val="92D946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gradFill>
                      <a:gsLst>
                        <a:gs pos="0">
                          <a:srgbClr val="547D28"/>
                        </a:gs>
                        <a:gs pos="50000">
                          <a:srgbClr val="7AB539"/>
                        </a:gs>
                        <a:gs pos="100000">
                          <a:srgbClr val="92D946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gradFill>
                      <a:gsLst>
                        <a:gs pos="0">
                          <a:srgbClr val="547D28"/>
                        </a:gs>
                        <a:gs pos="50000">
                          <a:srgbClr val="7AB539"/>
                        </a:gs>
                        <a:gs pos="100000">
                          <a:srgbClr val="92D946"/>
                        </a:gs>
                      </a:gsLst>
                      <a:lin ang="2700000" scaled="0"/>
                    </a:gradFill>
                  </a:tcPr>
                </a:tc>
              </a:tr>
              <a:tr h="101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solidFill>
                      <a:srgbClr val="FF99C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solidFill>
                      <a:srgbClr val="FF99C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solidFill>
                      <a:srgbClr val="FF99CC"/>
                    </a:solidFill>
                  </a:tcPr>
                </a:tc>
              </a:tr>
              <a:tr h="101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solidFill>
                      <a:srgbClr val="FF99C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solidFill>
                      <a:srgbClr val="FF99C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solidFill>
                      <a:srgbClr val="FF99CC"/>
                    </a:solidFill>
                  </a:tcPr>
                </a:tc>
              </a:tr>
              <a:tr h="101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solidFill>
                      <a:srgbClr val="FF99C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solidFill>
                      <a:srgbClr val="FF99C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solidFill>
                      <a:srgbClr val="FF99CC"/>
                    </a:solidFill>
                  </a:tcPr>
                </a:tc>
              </a:tr>
              <a:tr h="101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solidFill>
                      <a:srgbClr val="FF99C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solidFill>
                      <a:srgbClr val="FF99C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solidFill>
                      <a:srgbClr val="FF99CC"/>
                    </a:solidFill>
                  </a:tcPr>
                </a:tc>
              </a:tr>
              <a:tr h="101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solidFill>
                      <a:srgbClr val="FF99C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solidFill>
                      <a:srgbClr val="FF99C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solidFill>
                      <a:srgbClr val="FF99CC"/>
                    </a:solidFill>
                  </a:tcPr>
                </a:tc>
              </a:tr>
            </a:tbl>
          </a:graphicData>
        </a:graphic>
      </p:graphicFrame>
      <p:sp>
        <p:nvSpPr>
          <p:cNvPr id="208" name="Shape 208"/>
          <p:cNvSpPr/>
          <p:nvPr/>
        </p:nvSpPr>
        <p:spPr>
          <a:xfrm>
            <a:off x="7391400" y="685800"/>
            <a:ext cx="1219199" cy="5847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ar-EG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الدوافع</a:t>
            </a:r>
          </a:p>
        </p:txBody>
      </p:sp>
      <p:sp>
        <p:nvSpPr>
          <p:cNvPr id="209" name="Shape 209"/>
          <p:cNvSpPr/>
          <p:nvPr/>
        </p:nvSpPr>
        <p:spPr>
          <a:xfrm>
            <a:off x="3429000" y="457200"/>
            <a:ext cx="3581399" cy="10772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ar-EG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اشباعه وتنظيمه بصورة طبيعية</a:t>
            </a:r>
          </a:p>
        </p:txBody>
      </p:sp>
      <p:sp>
        <p:nvSpPr>
          <p:cNvPr id="210" name="Shape 210"/>
          <p:cNvSpPr/>
          <p:nvPr/>
        </p:nvSpPr>
        <p:spPr>
          <a:xfrm>
            <a:off x="228600" y="457200"/>
            <a:ext cx="3276600" cy="10772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ar-EG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اشباع وتنظيمه بصورة غير طبيعية</a:t>
            </a:r>
          </a:p>
        </p:txBody>
      </p:sp>
      <p:sp>
        <p:nvSpPr>
          <p:cNvPr id="211" name="Shape 211"/>
          <p:cNvSpPr/>
          <p:nvPr/>
        </p:nvSpPr>
        <p:spPr>
          <a:xfrm>
            <a:off x="6934200" y="1905000"/>
            <a:ext cx="2057400" cy="5847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ar-EG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دافع الجوع</a:t>
            </a:r>
          </a:p>
        </p:txBody>
      </p:sp>
      <p:sp>
        <p:nvSpPr>
          <p:cNvPr id="212" name="Shape 212"/>
          <p:cNvSpPr/>
          <p:nvPr/>
        </p:nvSpPr>
        <p:spPr>
          <a:xfrm>
            <a:off x="6858000" y="2895600"/>
            <a:ext cx="2133599" cy="5847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ar-EG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دافع التملك</a:t>
            </a:r>
          </a:p>
        </p:txBody>
      </p:sp>
      <p:sp>
        <p:nvSpPr>
          <p:cNvPr id="213" name="Shape 213"/>
          <p:cNvSpPr/>
          <p:nvPr/>
        </p:nvSpPr>
        <p:spPr>
          <a:xfrm>
            <a:off x="7086600" y="3911023"/>
            <a:ext cx="1904999" cy="5847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ar-EG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دافع النوم</a:t>
            </a:r>
          </a:p>
        </p:txBody>
      </p:sp>
      <p:sp>
        <p:nvSpPr>
          <p:cNvPr id="214" name="Shape 214"/>
          <p:cNvSpPr/>
          <p:nvPr/>
        </p:nvSpPr>
        <p:spPr>
          <a:xfrm>
            <a:off x="7010400" y="4876800"/>
            <a:ext cx="1904999" cy="5847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ar-EG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دافع الجنس</a:t>
            </a:r>
          </a:p>
        </p:txBody>
      </p:sp>
      <p:sp>
        <p:nvSpPr>
          <p:cNvPr id="215" name="Shape 215"/>
          <p:cNvSpPr/>
          <p:nvPr/>
        </p:nvSpPr>
        <p:spPr>
          <a:xfrm>
            <a:off x="7010400" y="5628382"/>
            <a:ext cx="1981199" cy="10772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ar-EG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دافع الاستطلاع</a:t>
            </a:r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Shape 221"/>
          <p:cNvGrpSpPr/>
          <p:nvPr/>
        </p:nvGrpSpPr>
        <p:grpSpPr>
          <a:xfrm>
            <a:off x="152400" y="228600"/>
            <a:ext cx="8763000" cy="6400799"/>
            <a:chOff x="152400" y="76200"/>
            <a:chExt cx="8763000" cy="6400799"/>
          </a:xfrm>
        </p:grpSpPr>
        <p:sp>
          <p:nvSpPr>
            <p:cNvPr id="222" name="Shape 222"/>
            <p:cNvSpPr/>
            <p:nvPr/>
          </p:nvSpPr>
          <p:spPr>
            <a:xfrm>
              <a:off x="152400" y="76200"/>
              <a:ext cx="8763000" cy="6400799"/>
            </a:xfrm>
            <a:prstGeom prst="roundRect">
              <a:avLst>
                <a:gd fmla="val 16524" name="adj"/>
              </a:avLst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  <a:effectLst>
              <a:outerShdw blurRad="225425" algn="ctr" dir="5220000" dist="50800">
                <a:srgbClr val="000000">
                  <a:alpha val="32941"/>
                </a:srgbClr>
              </a:outerShdw>
            </a:effectLst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Shape 223"/>
            <p:cNvSpPr/>
            <p:nvPr/>
          </p:nvSpPr>
          <p:spPr>
            <a:xfrm>
              <a:off x="2743200" y="3505200"/>
              <a:ext cx="4953000" cy="2666999"/>
            </a:xfrm>
            <a:prstGeom prst="roundRect">
              <a:avLst>
                <a:gd fmla="val 16667" name="adj"/>
              </a:avLst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4" name="Shape 224"/>
          <p:cNvSpPr txBox="1"/>
          <p:nvPr/>
        </p:nvSpPr>
        <p:spPr>
          <a:xfrm>
            <a:off x="3526067" y="4267200"/>
            <a:ext cx="3312125" cy="1107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ar-EG" sz="6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تقويم ذاتي:</a:t>
            </a:r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الغلغف.gif" id="229" name="Shape 2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76200"/>
            <a:ext cx="8686800" cy="2133599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Shape 230"/>
          <p:cNvSpPr/>
          <p:nvPr/>
        </p:nvSpPr>
        <p:spPr>
          <a:xfrm>
            <a:off x="1548036" y="505360"/>
            <a:ext cx="6452964" cy="13234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ar-EG" sz="4000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أكتب الأفكار الثلاث الأكثر أهمية والتي تعلمتها من وحدة إدارة الدوافع.</a:t>
            </a:r>
          </a:p>
        </p:txBody>
      </p:sp>
      <p:pic>
        <p:nvPicPr>
          <p:cNvPr descr="girls-top_net_1362881872_676.jpg" id="231" name="Shape 2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0187" y="2658759"/>
            <a:ext cx="8532812" cy="406588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232" name="Shape 232"/>
          <p:cNvSpPr/>
          <p:nvPr/>
        </p:nvSpPr>
        <p:spPr>
          <a:xfrm>
            <a:off x="1105733" y="3365371"/>
            <a:ext cx="6925429" cy="25545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ar-EG" sz="4000">
                <a:solidFill>
                  <a:srgbClr val="773566"/>
                </a:solidFill>
                <a:latin typeface="Arial"/>
                <a:ea typeface="Arial"/>
                <a:cs typeface="Arial"/>
                <a:sym typeface="Arial"/>
              </a:rPr>
              <a:t>1- أهمية دراسة الدوافع.</a:t>
            </a:r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ar-EG" sz="4000">
                <a:solidFill>
                  <a:srgbClr val="773566"/>
                </a:solidFill>
                <a:latin typeface="Arial"/>
                <a:ea typeface="Arial"/>
                <a:cs typeface="Arial"/>
                <a:sym typeface="Arial"/>
              </a:rPr>
              <a:t>2- شروط إدارة الدوافع.</a:t>
            </a:r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ar-EG" sz="4000">
                <a:solidFill>
                  <a:srgbClr val="773566"/>
                </a:solidFill>
                <a:latin typeface="Arial"/>
                <a:ea typeface="Arial"/>
                <a:cs typeface="Arial"/>
                <a:sym typeface="Arial"/>
              </a:rPr>
              <a:t>3- تحمل المسؤولية وإشباع الدوافع والحاجات.</a:t>
            </a:r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الغلغف.gif" id="237" name="Shape 2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76200"/>
            <a:ext cx="8686800" cy="2133599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Shape 238"/>
          <p:cNvSpPr/>
          <p:nvPr/>
        </p:nvSpPr>
        <p:spPr>
          <a:xfrm>
            <a:off x="1143000" y="505360"/>
            <a:ext cx="7138763" cy="13234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ar-EG" sz="4000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أكتب تساؤلين تريد أن تجد لهما إجابة وإضافة بعد انتهاء وحدة إدارة الدوافع.</a:t>
            </a:r>
          </a:p>
        </p:txBody>
      </p:sp>
      <p:pic>
        <p:nvPicPr>
          <p:cNvPr descr="girls-top_net_1362881872_676.jpg" id="239" name="Shape 2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0187" y="2658759"/>
            <a:ext cx="8532812" cy="406588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240" name="Shape 240"/>
          <p:cNvSpPr/>
          <p:nvPr/>
        </p:nvSpPr>
        <p:spPr>
          <a:xfrm>
            <a:off x="762000" y="3623607"/>
            <a:ext cx="6925429" cy="19389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ar-EG" sz="4000">
                <a:solidFill>
                  <a:srgbClr val="773566"/>
                </a:solidFill>
                <a:latin typeface="Arial"/>
                <a:ea typeface="Arial"/>
                <a:cs typeface="Arial"/>
                <a:sym typeface="Arial"/>
              </a:rPr>
              <a:t>ما هي الدوافع وكيفية تأثيرها في السلوك؟</a:t>
            </a:r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ar-EG" sz="4000">
                <a:solidFill>
                  <a:srgbClr val="773566"/>
                </a:solidFill>
                <a:latin typeface="Arial"/>
                <a:ea typeface="Arial"/>
                <a:cs typeface="Arial"/>
                <a:sym typeface="Arial"/>
              </a:rPr>
              <a:t>ما هي شروط إدارة الدوافع؟</a:t>
            </a:r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الغلغف.gif" id="245" name="Shape 2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76200"/>
            <a:ext cx="8686800" cy="2133599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Shape 246"/>
          <p:cNvSpPr/>
          <p:nvPr/>
        </p:nvSpPr>
        <p:spPr>
          <a:xfrm>
            <a:off x="1219200" y="581560"/>
            <a:ext cx="6376763" cy="13234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ar-EG" sz="4000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أكتب شيئًا واحد تستطيع تطبيقه مما تعلمته في هذه الوحدة.</a:t>
            </a:r>
          </a:p>
        </p:txBody>
      </p:sp>
      <p:pic>
        <p:nvPicPr>
          <p:cNvPr descr="girls-top_net_1362881872_676.jpg" id="247" name="Shape 2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0187" y="2658759"/>
            <a:ext cx="8532812" cy="406588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248" name="Shape 248"/>
          <p:cNvSpPr/>
          <p:nvPr/>
        </p:nvSpPr>
        <p:spPr>
          <a:xfrm>
            <a:off x="1105733" y="4288700"/>
            <a:ext cx="6925429" cy="707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ar-EG" sz="4000">
                <a:solidFill>
                  <a:srgbClr val="773566"/>
                </a:solidFill>
                <a:latin typeface="Arial"/>
                <a:ea typeface="Arial"/>
                <a:cs typeface="Arial"/>
                <a:sym typeface="Arial"/>
              </a:rPr>
              <a:t>تحمل المسؤولية.</a:t>
            </a:r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/>
        </p:nvSpPr>
        <p:spPr>
          <a:xfrm>
            <a:off x="3276600" y="304800"/>
            <a:ext cx="5410200" cy="1981199"/>
          </a:xfrm>
          <a:prstGeom prst="ellipse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  <a:effectLst>
            <a:outerShdw blurRad="225425" algn="ctr" dir="5220000" dist="50800">
              <a:srgbClr val="000000">
                <a:alpha val="32941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Shape 97"/>
          <p:cNvSpPr txBox="1"/>
          <p:nvPr/>
        </p:nvSpPr>
        <p:spPr>
          <a:xfrm>
            <a:off x="4211810" y="838200"/>
            <a:ext cx="3560589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ar-EG" sz="4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الدرس الرابع 3-4</a:t>
            </a:r>
          </a:p>
        </p:txBody>
      </p:sp>
      <p:sp>
        <p:nvSpPr>
          <p:cNvPr id="98" name="Shape 98"/>
          <p:cNvSpPr/>
          <p:nvPr/>
        </p:nvSpPr>
        <p:spPr>
          <a:xfrm rot="209644">
            <a:off x="685799" y="2819400"/>
            <a:ext cx="7010399" cy="3809999"/>
          </a:xfrm>
          <a:prstGeom prst="roundRect">
            <a:avLst>
              <a:gd fmla="val 16524" name="adj"/>
            </a:avLst>
          </a:prstGeom>
          <a:solidFill>
            <a:srgbClr val="FFFFFF"/>
          </a:solidFill>
          <a:ln>
            <a:noFill/>
          </a:ln>
          <a:effectLst>
            <a:outerShdw blurRad="225425" algn="ctr" dir="5220000" dist="50800">
              <a:srgbClr val="000000">
                <a:alpha val="32941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Shape 99"/>
          <p:cNvSpPr txBox="1"/>
          <p:nvPr/>
        </p:nvSpPr>
        <p:spPr>
          <a:xfrm>
            <a:off x="2110899" y="3726358"/>
            <a:ext cx="329930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ar-EG" sz="4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تحمل المسؤولية </a:t>
            </a:r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" name="Shape 253"/>
          <p:cNvGrpSpPr/>
          <p:nvPr/>
        </p:nvGrpSpPr>
        <p:grpSpPr>
          <a:xfrm>
            <a:off x="228600" y="990600"/>
            <a:ext cx="8610599" cy="3962400"/>
            <a:chOff x="228600" y="685800"/>
            <a:chExt cx="8610599" cy="5867400"/>
          </a:xfrm>
        </p:grpSpPr>
        <p:sp>
          <p:nvSpPr>
            <p:cNvPr id="254" name="Shape 254"/>
            <p:cNvSpPr/>
            <p:nvPr/>
          </p:nvSpPr>
          <p:spPr>
            <a:xfrm>
              <a:off x="1905000" y="2057400"/>
              <a:ext cx="5943599" cy="3886200"/>
            </a:xfrm>
            <a:prstGeom prst="roundRect">
              <a:avLst>
                <a:gd fmla="val 15773" name="adj"/>
              </a:avLst>
            </a:prstGeom>
            <a:gradFill>
              <a:gsLst>
                <a:gs pos="0">
                  <a:srgbClr val="B2E08C"/>
                </a:gs>
                <a:gs pos="50000">
                  <a:srgbClr val="CEEABA"/>
                </a:gs>
                <a:gs pos="100000">
                  <a:srgbClr val="E7F4DD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Shape 255"/>
            <p:cNvSpPr/>
            <p:nvPr/>
          </p:nvSpPr>
          <p:spPr>
            <a:xfrm>
              <a:off x="228600" y="685800"/>
              <a:ext cx="8610599" cy="5867400"/>
            </a:xfrm>
            <a:prstGeom prst="roundRect">
              <a:avLst>
                <a:gd fmla="val 50000" name="adj"/>
              </a:avLst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  <a:effectLst>
              <a:outerShdw blurRad="149986" algn="ctr" dir="8460000" dist="250189">
                <a:srgbClr val="000000">
                  <a:alpha val="27843"/>
                </a:srgbClr>
              </a:outerShdw>
            </a:effectLst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6" name="Shape 256"/>
          <p:cNvSpPr/>
          <p:nvPr/>
        </p:nvSpPr>
        <p:spPr>
          <a:xfrm>
            <a:off x="1905000" y="2481351"/>
            <a:ext cx="5867400" cy="1862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ar-EG" sz="115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التقويم</a:t>
            </a:r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/>
          <p:nvPr/>
        </p:nvSpPr>
        <p:spPr>
          <a:xfrm>
            <a:off x="6858000" y="381000"/>
            <a:ext cx="1752600" cy="1295400"/>
          </a:xfrm>
          <a:prstGeom prst="roundRect">
            <a:avLst>
              <a:gd fmla="val 16667" name="adj"/>
            </a:avLst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  <a:effectLst>
            <a:outerShdw blurRad="190500" algn="ctr" dir="2700000" dist="228600">
              <a:srgbClr val="000000">
                <a:alpha val="29803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Shape 262"/>
          <p:cNvSpPr txBox="1"/>
          <p:nvPr/>
        </p:nvSpPr>
        <p:spPr>
          <a:xfrm>
            <a:off x="7010400" y="457200"/>
            <a:ext cx="1197764" cy="923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ar-EG" sz="54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س1</a:t>
            </a:r>
          </a:p>
        </p:txBody>
      </p:sp>
      <p:grpSp>
        <p:nvGrpSpPr>
          <p:cNvPr id="263" name="Shape 263"/>
          <p:cNvGrpSpPr/>
          <p:nvPr/>
        </p:nvGrpSpPr>
        <p:grpSpPr>
          <a:xfrm>
            <a:off x="457836" y="1981199"/>
            <a:ext cx="8152762" cy="4507287"/>
            <a:chOff x="228525" y="2438400"/>
            <a:chExt cx="8153474" cy="4190986"/>
          </a:xfrm>
        </p:grpSpPr>
        <p:sp>
          <p:nvSpPr>
            <p:cNvPr id="264" name="Shape 264"/>
            <p:cNvSpPr/>
            <p:nvPr/>
          </p:nvSpPr>
          <p:spPr>
            <a:xfrm rot="-1437536">
              <a:off x="346961" y="5555337"/>
              <a:ext cx="1270346" cy="852858"/>
            </a:xfrm>
            <a:prstGeom prst="roundRect">
              <a:avLst>
                <a:gd fmla="val 16667" name="adj"/>
              </a:avLst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  <a:effectLst>
              <a:outerShdw blurRad="190500" algn="ctr" dir="2700000" dist="228600">
                <a:srgbClr val="000000">
                  <a:alpha val="29803"/>
                </a:srgbClr>
              </a:outerShdw>
            </a:effectLst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Shape 265"/>
            <p:cNvSpPr/>
            <p:nvPr/>
          </p:nvSpPr>
          <p:spPr>
            <a:xfrm>
              <a:off x="457200" y="2438400"/>
              <a:ext cx="7924799" cy="4038599"/>
            </a:xfrm>
            <a:prstGeom prst="roundRect">
              <a:avLst>
                <a:gd fmla="val 4916" name="adj"/>
              </a:avLst>
            </a:prstGeom>
            <a:gradFill>
              <a:gsLst>
                <a:gs pos="0">
                  <a:srgbClr val="FFDE7E"/>
                </a:gs>
                <a:gs pos="50000">
                  <a:srgbClr val="FFE9B1"/>
                </a:gs>
                <a:gs pos="100000">
                  <a:srgbClr val="FFF2D9"/>
                </a:gs>
              </a:gsLst>
              <a:lin ang="16200000" scaled="0"/>
            </a:gradFill>
            <a:ln>
              <a:noFill/>
            </a:ln>
            <a:effectLst>
              <a:outerShdw blurRad="149986" algn="ctr" dir="8460000" dist="250189">
                <a:srgbClr val="000000">
                  <a:alpha val="27843"/>
                </a:srgbClr>
              </a:outerShdw>
            </a:effectLst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6" name="Shape 266"/>
          <p:cNvSpPr/>
          <p:nvPr/>
        </p:nvSpPr>
        <p:spPr>
          <a:xfrm>
            <a:off x="914400" y="2293202"/>
            <a:ext cx="7467600" cy="8309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ar-EG" sz="4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ما المقصود بالدافع؟</a:t>
            </a:r>
          </a:p>
        </p:txBody>
      </p:sp>
      <p:sp>
        <p:nvSpPr>
          <p:cNvPr id="267" name="Shape 267"/>
          <p:cNvSpPr/>
          <p:nvPr/>
        </p:nvSpPr>
        <p:spPr>
          <a:xfrm>
            <a:off x="914400" y="3550621"/>
            <a:ext cx="7467600" cy="2369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ar-EG" sz="4000">
                <a:solidFill>
                  <a:srgbClr val="773566"/>
                </a:solidFill>
                <a:latin typeface="Arial"/>
                <a:ea typeface="Arial"/>
                <a:cs typeface="Arial"/>
                <a:sym typeface="Arial"/>
              </a:rPr>
              <a:t>الدافع: </a:t>
            </a:r>
            <a:r>
              <a:rPr b="1" lang="ar-EG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هو كل ما يدفع إلى سلوك سواء كان ذهنيًا أو حركيًا إذا لا سلوك بدون دافع، فهو حالة داخلية جسمية نفسية تثير السلوك في ظروف معينة وتواصله حتى ينتهي في غاية معينة.</a:t>
            </a:r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/>
          <p:nvPr/>
        </p:nvSpPr>
        <p:spPr>
          <a:xfrm>
            <a:off x="6858000" y="381000"/>
            <a:ext cx="1752600" cy="1295400"/>
          </a:xfrm>
          <a:prstGeom prst="roundRect">
            <a:avLst>
              <a:gd fmla="val 16667" name="adj"/>
            </a:avLst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  <a:effectLst>
            <a:outerShdw blurRad="190500" algn="ctr" dir="2700000" dist="228600">
              <a:srgbClr val="000000">
                <a:alpha val="29803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Shape 273"/>
          <p:cNvSpPr txBox="1"/>
          <p:nvPr/>
        </p:nvSpPr>
        <p:spPr>
          <a:xfrm>
            <a:off x="7010400" y="457200"/>
            <a:ext cx="1197764" cy="923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ar-EG" sz="54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س2</a:t>
            </a:r>
          </a:p>
        </p:txBody>
      </p:sp>
      <p:grpSp>
        <p:nvGrpSpPr>
          <p:cNvPr id="274" name="Shape 274"/>
          <p:cNvGrpSpPr/>
          <p:nvPr/>
        </p:nvGrpSpPr>
        <p:grpSpPr>
          <a:xfrm>
            <a:off x="457836" y="1981199"/>
            <a:ext cx="8152762" cy="4507287"/>
            <a:chOff x="228525" y="2438400"/>
            <a:chExt cx="8153474" cy="4190986"/>
          </a:xfrm>
        </p:grpSpPr>
        <p:sp>
          <p:nvSpPr>
            <p:cNvPr id="275" name="Shape 275"/>
            <p:cNvSpPr/>
            <p:nvPr/>
          </p:nvSpPr>
          <p:spPr>
            <a:xfrm rot="-1437536">
              <a:off x="346961" y="5555337"/>
              <a:ext cx="1270346" cy="852858"/>
            </a:xfrm>
            <a:prstGeom prst="roundRect">
              <a:avLst>
                <a:gd fmla="val 16667" name="adj"/>
              </a:avLst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  <a:effectLst>
              <a:outerShdw blurRad="190500" algn="ctr" dir="2700000" dist="228600">
                <a:srgbClr val="000000">
                  <a:alpha val="29803"/>
                </a:srgbClr>
              </a:outerShdw>
            </a:effectLst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Shape 276"/>
            <p:cNvSpPr/>
            <p:nvPr/>
          </p:nvSpPr>
          <p:spPr>
            <a:xfrm>
              <a:off x="457200" y="2438400"/>
              <a:ext cx="7924799" cy="4038599"/>
            </a:xfrm>
            <a:prstGeom prst="roundRect">
              <a:avLst>
                <a:gd fmla="val 4916" name="adj"/>
              </a:avLst>
            </a:prstGeom>
            <a:gradFill>
              <a:gsLst>
                <a:gs pos="0">
                  <a:srgbClr val="FFDE7E"/>
                </a:gs>
                <a:gs pos="50000">
                  <a:srgbClr val="FFE9B1"/>
                </a:gs>
                <a:gs pos="100000">
                  <a:srgbClr val="FFF2D9"/>
                </a:gs>
              </a:gsLst>
              <a:lin ang="16200000" scaled="0"/>
            </a:gradFill>
            <a:ln>
              <a:noFill/>
            </a:ln>
            <a:effectLst>
              <a:outerShdw blurRad="149986" algn="ctr" dir="8460000" dist="250189">
                <a:srgbClr val="000000">
                  <a:alpha val="27843"/>
                </a:srgbClr>
              </a:outerShdw>
            </a:effectLst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7" name="Shape 277"/>
          <p:cNvSpPr/>
          <p:nvPr/>
        </p:nvSpPr>
        <p:spPr>
          <a:xfrm>
            <a:off x="914400" y="2278558"/>
            <a:ext cx="7467600" cy="769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ar-EG" sz="4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وضح العلاقة بين السلوك والدافع.</a:t>
            </a:r>
          </a:p>
        </p:txBody>
      </p:sp>
      <p:sp>
        <p:nvSpPr>
          <p:cNvPr id="278" name="Shape 278"/>
          <p:cNvSpPr/>
          <p:nvPr/>
        </p:nvSpPr>
        <p:spPr>
          <a:xfrm>
            <a:off x="914400" y="3309878"/>
            <a:ext cx="7467600" cy="28623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ar-EG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يمتاز السلوك الإنساني بكونه سلوكًا غرضيًا ينبع من دوافعنا وحاجاتنا الملحة, فهو سلوك نابع من حاجة وهادف إلى غرض وليس (</a:t>
            </a:r>
            <a:r>
              <a:rPr b="1" lang="ar-EG" sz="3600">
                <a:solidFill>
                  <a:srgbClr val="773566"/>
                </a:solidFill>
                <a:latin typeface="Arial"/>
                <a:ea typeface="Arial"/>
                <a:cs typeface="Arial"/>
                <a:sym typeface="Arial"/>
              </a:rPr>
              <a:t>عبثيًا</a:t>
            </a:r>
            <a:r>
              <a:rPr b="1" lang="ar-EG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لا سلوك بدون دافع، فكل سلوك يصدر عن الكائن الحي خلفه دافع نحو تحقيق هدف أو أكثر.</a:t>
            </a:r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/>
          <p:nvPr/>
        </p:nvSpPr>
        <p:spPr>
          <a:xfrm>
            <a:off x="6858000" y="381000"/>
            <a:ext cx="1752600" cy="1295400"/>
          </a:xfrm>
          <a:prstGeom prst="roundRect">
            <a:avLst>
              <a:gd fmla="val 16667" name="adj"/>
            </a:avLst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  <a:effectLst>
            <a:outerShdw blurRad="190500" algn="ctr" dir="2700000" dist="228600">
              <a:srgbClr val="000000">
                <a:alpha val="29803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Shape 284"/>
          <p:cNvSpPr txBox="1"/>
          <p:nvPr/>
        </p:nvSpPr>
        <p:spPr>
          <a:xfrm>
            <a:off x="7010400" y="457200"/>
            <a:ext cx="1197764" cy="923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ar-EG" sz="54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س3</a:t>
            </a:r>
          </a:p>
        </p:txBody>
      </p:sp>
      <p:grpSp>
        <p:nvGrpSpPr>
          <p:cNvPr id="285" name="Shape 285"/>
          <p:cNvGrpSpPr/>
          <p:nvPr/>
        </p:nvGrpSpPr>
        <p:grpSpPr>
          <a:xfrm>
            <a:off x="457836" y="1981199"/>
            <a:ext cx="8152762" cy="4507287"/>
            <a:chOff x="228525" y="2438400"/>
            <a:chExt cx="8153474" cy="4190986"/>
          </a:xfrm>
        </p:grpSpPr>
        <p:sp>
          <p:nvSpPr>
            <p:cNvPr id="286" name="Shape 286"/>
            <p:cNvSpPr/>
            <p:nvPr/>
          </p:nvSpPr>
          <p:spPr>
            <a:xfrm rot="-1437536">
              <a:off x="346961" y="5555337"/>
              <a:ext cx="1270346" cy="852858"/>
            </a:xfrm>
            <a:prstGeom prst="roundRect">
              <a:avLst>
                <a:gd fmla="val 16667" name="adj"/>
              </a:avLst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  <a:effectLst>
              <a:outerShdw blurRad="190500" algn="ctr" dir="2700000" dist="228600">
                <a:srgbClr val="000000">
                  <a:alpha val="29803"/>
                </a:srgbClr>
              </a:outerShdw>
            </a:effectLst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Shape 287"/>
            <p:cNvSpPr/>
            <p:nvPr/>
          </p:nvSpPr>
          <p:spPr>
            <a:xfrm>
              <a:off x="457200" y="2438400"/>
              <a:ext cx="7924799" cy="4038599"/>
            </a:xfrm>
            <a:prstGeom prst="roundRect">
              <a:avLst>
                <a:gd fmla="val 4916" name="adj"/>
              </a:avLst>
            </a:prstGeom>
            <a:gradFill>
              <a:gsLst>
                <a:gs pos="0">
                  <a:srgbClr val="FFDE7E"/>
                </a:gs>
                <a:gs pos="50000">
                  <a:srgbClr val="FFE9B1"/>
                </a:gs>
                <a:gs pos="100000">
                  <a:srgbClr val="FFF2D9"/>
                </a:gs>
              </a:gsLst>
              <a:lin ang="16200000" scaled="0"/>
            </a:gradFill>
            <a:ln>
              <a:noFill/>
            </a:ln>
            <a:effectLst>
              <a:outerShdw blurRad="149986" algn="ctr" dir="8460000" dist="250189">
                <a:srgbClr val="000000">
                  <a:alpha val="27843"/>
                </a:srgbClr>
              </a:outerShdw>
            </a:effectLst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8" name="Shape 288"/>
          <p:cNvSpPr/>
          <p:nvPr/>
        </p:nvSpPr>
        <p:spPr>
          <a:xfrm>
            <a:off x="914400" y="2134850"/>
            <a:ext cx="7467600" cy="1446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ar-EG" sz="4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قارن بين الدوافع الشعورية واللاشعورية مع ذكر الأمثلة.</a:t>
            </a:r>
          </a:p>
        </p:txBody>
      </p:sp>
      <p:sp>
        <p:nvSpPr>
          <p:cNvPr id="289" name="Shape 289"/>
          <p:cNvSpPr/>
          <p:nvPr/>
        </p:nvSpPr>
        <p:spPr>
          <a:xfrm>
            <a:off x="838200" y="4189273"/>
            <a:ext cx="7467600" cy="1754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ar-EG" sz="3600">
                <a:solidFill>
                  <a:srgbClr val="B00082"/>
                </a:solidFill>
                <a:latin typeface="Arial"/>
                <a:ea typeface="Arial"/>
                <a:cs typeface="Arial"/>
                <a:sym typeface="Arial"/>
              </a:rPr>
              <a:t>أولًا: الدوافع الشعورية: </a:t>
            </a:r>
            <a:r>
              <a:rPr b="1" lang="ar-EG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هي التي نفطن إلى وجودها، ومن أمثلتها الدوافع والحاجات الأولية والدوافع المكتسبة.</a:t>
            </a:r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/>
          <p:nvPr/>
        </p:nvSpPr>
        <p:spPr>
          <a:xfrm>
            <a:off x="6858000" y="381000"/>
            <a:ext cx="1752600" cy="1295400"/>
          </a:xfrm>
          <a:prstGeom prst="roundRect">
            <a:avLst>
              <a:gd fmla="val 16667" name="adj"/>
            </a:avLst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  <a:effectLst>
            <a:outerShdw blurRad="190500" algn="ctr" dir="2700000" dist="228600">
              <a:srgbClr val="000000">
                <a:alpha val="29803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Shape 295"/>
          <p:cNvSpPr txBox="1"/>
          <p:nvPr/>
        </p:nvSpPr>
        <p:spPr>
          <a:xfrm>
            <a:off x="7010400" y="457200"/>
            <a:ext cx="1197764" cy="923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ar-EG" sz="54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س3</a:t>
            </a:r>
          </a:p>
        </p:txBody>
      </p:sp>
      <p:grpSp>
        <p:nvGrpSpPr>
          <p:cNvPr id="296" name="Shape 296"/>
          <p:cNvGrpSpPr/>
          <p:nvPr/>
        </p:nvGrpSpPr>
        <p:grpSpPr>
          <a:xfrm>
            <a:off x="457836" y="1981199"/>
            <a:ext cx="8152762" cy="4507287"/>
            <a:chOff x="228525" y="2438400"/>
            <a:chExt cx="8153474" cy="4190986"/>
          </a:xfrm>
        </p:grpSpPr>
        <p:sp>
          <p:nvSpPr>
            <p:cNvPr id="297" name="Shape 297"/>
            <p:cNvSpPr/>
            <p:nvPr/>
          </p:nvSpPr>
          <p:spPr>
            <a:xfrm rot="-1437536">
              <a:off x="346961" y="5555337"/>
              <a:ext cx="1270346" cy="852858"/>
            </a:xfrm>
            <a:prstGeom prst="roundRect">
              <a:avLst>
                <a:gd fmla="val 16667" name="adj"/>
              </a:avLst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  <a:effectLst>
              <a:outerShdw blurRad="190500" algn="ctr" dir="2700000" dist="228600">
                <a:srgbClr val="000000">
                  <a:alpha val="29803"/>
                </a:srgbClr>
              </a:outerShdw>
            </a:effectLst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Shape 298"/>
            <p:cNvSpPr/>
            <p:nvPr/>
          </p:nvSpPr>
          <p:spPr>
            <a:xfrm>
              <a:off x="457200" y="2438400"/>
              <a:ext cx="7924799" cy="4038599"/>
            </a:xfrm>
            <a:prstGeom prst="roundRect">
              <a:avLst>
                <a:gd fmla="val 4916" name="adj"/>
              </a:avLst>
            </a:prstGeom>
            <a:gradFill>
              <a:gsLst>
                <a:gs pos="0">
                  <a:srgbClr val="FFDE7E"/>
                </a:gs>
                <a:gs pos="50000">
                  <a:srgbClr val="FFE9B1"/>
                </a:gs>
                <a:gs pos="100000">
                  <a:srgbClr val="FFF2D9"/>
                </a:gs>
              </a:gsLst>
              <a:lin ang="16200000" scaled="0"/>
            </a:gradFill>
            <a:ln>
              <a:noFill/>
            </a:ln>
            <a:effectLst>
              <a:outerShdw blurRad="149986" algn="ctr" dir="8460000" dist="250189">
                <a:srgbClr val="000000">
                  <a:alpha val="27843"/>
                </a:srgbClr>
              </a:outerShdw>
            </a:effectLst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9" name="Shape 299"/>
          <p:cNvSpPr/>
          <p:nvPr/>
        </p:nvSpPr>
        <p:spPr>
          <a:xfrm>
            <a:off x="914400" y="2134850"/>
            <a:ext cx="7467600" cy="1446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ar-EG" sz="4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قارن بين الدوافع الشعورية واللاشعورية مع ذكر أمثلة.</a:t>
            </a:r>
          </a:p>
        </p:txBody>
      </p:sp>
      <p:sp>
        <p:nvSpPr>
          <p:cNvPr id="300" name="Shape 300"/>
          <p:cNvSpPr/>
          <p:nvPr/>
        </p:nvSpPr>
        <p:spPr>
          <a:xfrm>
            <a:off x="838200" y="3886200"/>
            <a:ext cx="7467600" cy="23083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ar-EG" sz="3600">
                <a:solidFill>
                  <a:srgbClr val="B00082"/>
                </a:solidFill>
                <a:latin typeface="Arial"/>
                <a:ea typeface="Arial"/>
                <a:cs typeface="Arial"/>
                <a:sym typeface="Arial"/>
              </a:rPr>
              <a:t>ثانيًا: الدوافع اللاشعورية: </a:t>
            </a:r>
            <a:r>
              <a:rPr b="1" lang="ar-EG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هي التي لا نشعر بوجودها ولا بهدفها كالدافع الذي يحمل الفرد على نسيان موعد هام أو الذي يحمله على الإسراف في غسل يديه، </a:t>
            </a:r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/>
          <p:nvPr/>
        </p:nvSpPr>
        <p:spPr>
          <a:xfrm>
            <a:off x="6858000" y="381000"/>
            <a:ext cx="1752600" cy="1295400"/>
          </a:xfrm>
          <a:prstGeom prst="roundRect">
            <a:avLst>
              <a:gd fmla="val 16667" name="adj"/>
            </a:avLst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  <a:effectLst>
            <a:outerShdw blurRad="190500" algn="ctr" dir="2700000" dist="228600">
              <a:srgbClr val="000000">
                <a:alpha val="29803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Shape 306"/>
          <p:cNvSpPr txBox="1"/>
          <p:nvPr/>
        </p:nvSpPr>
        <p:spPr>
          <a:xfrm>
            <a:off x="7010400" y="457200"/>
            <a:ext cx="1197764" cy="923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ar-EG" sz="54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س3</a:t>
            </a:r>
          </a:p>
        </p:txBody>
      </p:sp>
      <p:grpSp>
        <p:nvGrpSpPr>
          <p:cNvPr id="307" name="Shape 307"/>
          <p:cNvGrpSpPr/>
          <p:nvPr/>
        </p:nvGrpSpPr>
        <p:grpSpPr>
          <a:xfrm>
            <a:off x="457836" y="1981199"/>
            <a:ext cx="8152762" cy="4507287"/>
            <a:chOff x="228525" y="2438400"/>
            <a:chExt cx="8153474" cy="4190986"/>
          </a:xfrm>
        </p:grpSpPr>
        <p:sp>
          <p:nvSpPr>
            <p:cNvPr id="308" name="Shape 308"/>
            <p:cNvSpPr/>
            <p:nvPr/>
          </p:nvSpPr>
          <p:spPr>
            <a:xfrm rot="-1437536">
              <a:off x="346961" y="5555337"/>
              <a:ext cx="1270346" cy="852858"/>
            </a:xfrm>
            <a:prstGeom prst="roundRect">
              <a:avLst>
                <a:gd fmla="val 16667" name="adj"/>
              </a:avLst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  <a:effectLst>
              <a:outerShdw blurRad="190500" algn="ctr" dir="2700000" dist="228600">
                <a:srgbClr val="000000">
                  <a:alpha val="29803"/>
                </a:srgbClr>
              </a:outerShdw>
            </a:effectLst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Shape 309"/>
            <p:cNvSpPr/>
            <p:nvPr/>
          </p:nvSpPr>
          <p:spPr>
            <a:xfrm>
              <a:off x="457200" y="2438400"/>
              <a:ext cx="7924799" cy="4038599"/>
            </a:xfrm>
            <a:prstGeom prst="roundRect">
              <a:avLst>
                <a:gd fmla="val 4916" name="adj"/>
              </a:avLst>
            </a:prstGeom>
            <a:gradFill>
              <a:gsLst>
                <a:gs pos="0">
                  <a:srgbClr val="FFDE7E"/>
                </a:gs>
                <a:gs pos="50000">
                  <a:srgbClr val="FFE9B1"/>
                </a:gs>
                <a:gs pos="100000">
                  <a:srgbClr val="FFF2D9"/>
                </a:gs>
              </a:gsLst>
              <a:lin ang="16200000" scaled="0"/>
            </a:gradFill>
            <a:ln>
              <a:noFill/>
            </a:ln>
            <a:effectLst>
              <a:outerShdw blurRad="149986" algn="ctr" dir="8460000" dist="250189">
                <a:srgbClr val="000000">
                  <a:alpha val="27843"/>
                </a:srgbClr>
              </a:outerShdw>
            </a:effectLst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0" name="Shape 310"/>
          <p:cNvSpPr/>
          <p:nvPr/>
        </p:nvSpPr>
        <p:spPr>
          <a:xfrm>
            <a:off x="914400" y="2134850"/>
            <a:ext cx="7467600" cy="1446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ar-EG" sz="4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قارن بين الدوافع الشعورية واللاشعورية مع ذكر أمثلة.</a:t>
            </a:r>
          </a:p>
        </p:txBody>
      </p:sp>
      <p:sp>
        <p:nvSpPr>
          <p:cNvPr id="311" name="Shape 311"/>
          <p:cNvSpPr/>
          <p:nvPr/>
        </p:nvSpPr>
        <p:spPr>
          <a:xfrm>
            <a:off x="838200" y="4163198"/>
            <a:ext cx="7467600" cy="1754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ar-EG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وتؤثر في سلوك الإنسان بطريقة خفية فيكون في أغلب الأحيان غير واعٍ للدواعي المحركة لسلوكه، مثال الكبت، التبرير، الإسقاط.</a:t>
            </a:r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/>
          <p:nvPr/>
        </p:nvSpPr>
        <p:spPr>
          <a:xfrm>
            <a:off x="6858000" y="381000"/>
            <a:ext cx="1752600" cy="1295400"/>
          </a:xfrm>
          <a:prstGeom prst="roundRect">
            <a:avLst>
              <a:gd fmla="val 16667" name="adj"/>
            </a:avLst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  <a:effectLst>
            <a:outerShdw blurRad="190500" algn="ctr" dir="2700000" dist="228600">
              <a:srgbClr val="000000">
                <a:alpha val="29803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Shape 317"/>
          <p:cNvSpPr txBox="1"/>
          <p:nvPr/>
        </p:nvSpPr>
        <p:spPr>
          <a:xfrm>
            <a:off x="7010400" y="457200"/>
            <a:ext cx="1197764" cy="923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ar-EG" sz="54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س4</a:t>
            </a:r>
          </a:p>
        </p:txBody>
      </p:sp>
      <p:grpSp>
        <p:nvGrpSpPr>
          <p:cNvPr id="318" name="Shape 318"/>
          <p:cNvGrpSpPr/>
          <p:nvPr/>
        </p:nvGrpSpPr>
        <p:grpSpPr>
          <a:xfrm>
            <a:off x="457836" y="1981199"/>
            <a:ext cx="8152762" cy="4507287"/>
            <a:chOff x="228525" y="2438400"/>
            <a:chExt cx="8153474" cy="4190986"/>
          </a:xfrm>
        </p:grpSpPr>
        <p:sp>
          <p:nvSpPr>
            <p:cNvPr id="319" name="Shape 319"/>
            <p:cNvSpPr/>
            <p:nvPr/>
          </p:nvSpPr>
          <p:spPr>
            <a:xfrm rot="-1437536">
              <a:off x="346961" y="5555337"/>
              <a:ext cx="1270346" cy="852858"/>
            </a:xfrm>
            <a:prstGeom prst="roundRect">
              <a:avLst>
                <a:gd fmla="val 16667" name="adj"/>
              </a:avLst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  <a:effectLst>
              <a:outerShdw blurRad="190500" algn="ctr" dir="2700000" dist="228600">
                <a:srgbClr val="000000">
                  <a:alpha val="29803"/>
                </a:srgbClr>
              </a:outerShdw>
            </a:effectLst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Shape 320"/>
            <p:cNvSpPr/>
            <p:nvPr/>
          </p:nvSpPr>
          <p:spPr>
            <a:xfrm>
              <a:off x="457200" y="2438400"/>
              <a:ext cx="7924799" cy="4038599"/>
            </a:xfrm>
            <a:prstGeom prst="roundRect">
              <a:avLst>
                <a:gd fmla="val 4916" name="adj"/>
              </a:avLst>
            </a:prstGeom>
            <a:gradFill>
              <a:gsLst>
                <a:gs pos="0">
                  <a:srgbClr val="FFDE7E"/>
                </a:gs>
                <a:gs pos="50000">
                  <a:srgbClr val="FFE9B1"/>
                </a:gs>
                <a:gs pos="100000">
                  <a:srgbClr val="FFF2D9"/>
                </a:gs>
              </a:gsLst>
              <a:lin ang="16200000" scaled="0"/>
            </a:gradFill>
            <a:ln>
              <a:noFill/>
            </a:ln>
            <a:effectLst>
              <a:outerShdw blurRad="149986" algn="ctr" dir="8460000" dist="250189">
                <a:srgbClr val="000000">
                  <a:alpha val="27843"/>
                </a:srgbClr>
              </a:outerShdw>
            </a:effectLst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1" name="Shape 321"/>
          <p:cNvSpPr/>
          <p:nvPr/>
        </p:nvSpPr>
        <p:spPr>
          <a:xfrm>
            <a:off x="914400" y="2369402"/>
            <a:ext cx="7467600" cy="8309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ar-EG" sz="4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ما هي شروط إدارة الدوافع؟</a:t>
            </a:r>
          </a:p>
        </p:txBody>
      </p:sp>
      <p:sp>
        <p:nvSpPr>
          <p:cNvPr id="322" name="Shape 322"/>
          <p:cNvSpPr/>
          <p:nvPr/>
        </p:nvSpPr>
        <p:spPr>
          <a:xfrm>
            <a:off x="990600" y="4648200"/>
            <a:ext cx="746760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ar-EG" sz="36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1- الاعتراف بالدوافع كمكونات لشخصية الإنسان وعدم إنكار أي من الدوافع الموجودة في البشر.</a:t>
            </a:r>
          </a:p>
        </p:txBody>
      </p:sp>
      <p:sp>
        <p:nvSpPr>
          <p:cNvPr id="323" name="Shape 323"/>
          <p:cNvSpPr/>
          <p:nvPr/>
        </p:nvSpPr>
        <p:spPr>
          <a:xfrm>
            <a:off x="990600" y="3581400"/>
            <a:ext cx="74676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ar-EG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من شروط إدارة الدوافع:</a:t>
            </a:r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/>
          <p:nvPr/>
        </p:nvSpPr>
        <p:spPr>
          <a:xfrm>
            <a:off x="6858000" y="381000"/>
            <a:ext cx="1752600" cy="1295400"/>
          </a:xfrm>
          <a:prstGeom prst="roundRect">
            <a:avLst>
              <a:gd fmla="val 16667" name="adj"/>
            </a:avLst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  <a:effectLst>
            <a:outerShdw blurRad="190500" algn="ctr" dir="2700000" dist="228600">
              <a:srgbClr val="000000">
                <a:alpha val="29803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Shape 329"/>
          <p:cNvSpPr txBox="1"/>
          <p:nvPr/>
        </p:nvSpPr>
        <p:spPr>
          <a:xfrm>
            <a:off x="7010400" y="457200"/>
            <a:ext cx="1197764" cy="923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ar-EG" sz="54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س4</a:t>
            </a:r>
          </a:p>
        </p:txBody>
      </p:sp>
      <p:grpSp>
        <p:nvGrpSpPr>
          <p:cNvPr id="330" name="Shape 330"/>
          <p:cNvGrpSpPr/>
          <p:nvPr/>
        </p:nvGrpSpPr>
        <p:grpSpPr>
          <a:xfrm>
            <a:off x="457836" y="1981199"/>
            <a:ext cx="8152762" cy="4507287"/>
            <a:chOff x="228525" y="2438400"/>
            <a:chExt cx="8153474" cy="4190986"/>
          </a:xfrm>
        </p:grpSpPr>
        <p:sp>
          <p:nvSpPr>
            <p:cNvPr id="331" name="Shape 331"/>
            <p:cNvSpPr/>
            <p:nvPr/>
          </p:nvSpPr>
          <p:spPr>
            <a:xfrm rot="-1437536">
              <a:off x="346961" y="5555337"/>
              <a:ext cx="1270346" cy="852858"/>
            </a:xfrm>
            <a:prstGeom prst="roundRect">
              <a:avLst>
                <a:gd fmla="val 16667" name="adj"/>
              </a:avLst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  <a:effectLst>
              <a:outerShdw blurRad="190500" algn="ctr" dir="2700000" dist="228600">
                <a:srgbClr val="000000">
                  <a:alpha val="29803"/>
                </a:srgbClr>
              </a:outerShdw>
            </a:effectLst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Shape 332"/>
            <p:cNvSpPr/>
            <p:nvPr/>
          </p:nvSpPr>
          <p:spPr>
            <a:xfrm>
              <a:off x="457200" y="2438400"/>
              <a:ext cx="7924799" cy="4038599"/>
            </a:xfrm>
            <a:prstGeom prst="roundRect">
              <a:avLst>
                <a:gd fmla="val 4916" name="adj"/>
              </a:avLst>
            </a:prstGeom>
            <a:gradFill>
              <a:gsLst>
                <a:gs pos="0">
                  <a:srgbClr val="FFDE7E"/>
                </a:gs>
                <a:gs pos="50000">
                  <a:srgbClr val="FFE9B1"/>
                </a:gs>
                <a:gs pos="100000">
                  <a:srgbClr val="FFF2D9"/>
                </a:gs>
              </a:gsLst>
              <a:lin ang="16200000" scaled="0"/>
            </a:gradFill>
            <a:ln>
              <a:noFill/>
            </a:ln>
            <a:effectLst>
              <a:outerShdw blurRad="149986" algn="ctr" dir="8460000" dist="250189">
                <a:srgbClr val="000000">
                  <a:alpha val="27843"/>
                </a:srgbClr>
              </a:outerShdw>
            </a:effectLst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3" name="Shape 333"/>
          <p:cNvSpPr/>
          <p:nvPr/>
        </p:nvSpPr>
        <p:spPr>
          <a:xfrm>
            <a:off x="914400" y="2369402"/>
            <a:ext cx="7467600" cy="8309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ar-EG" sz="4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ما هي شروط إدارة الدوافع؟</a:t>
            </a:r>
          </a:p>
        </p:txBody>
      </p:sp>
      <p:sp>
        <p:nvSpPr>
          <p:cNvPr id="334" name="Shape 334"/>
          <p:cNvSpPr/>
          <p:nvPr/>
        </p:nvSpPr>
        <p:spPr>
          <a:xfrm>
            <a:off x="990600" y="4371201"/>
            <a:ext cx="7467600" cy="1754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ar-EG" sz="36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2- إشباع الدوافع باعتدال واتزان بعيدًا عن الإسراف أو التقتير الذي قد يلحق الضرر بالإنسان أيا كانت هذه الدوافع.</a:t>
            </a:r>
          </a:p>
        </p:txBody>
      </p:sp>
      <p:sp>
        <p:nvSpPr>
          <p:cNvPr id="335" name="Shape 335"/>
          <p:cNvSpPr/>
          <p:nvPr/>
        </p:nvSpPr>
        <p:spPr>
          <a:xfrm>
            <a:off x="990600" y="3581400"/>
            <a:ext cx="74676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ar-EG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من شروط إدارة الدوافع:</a:t>
            </a:r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/>
          <p:nvPr/>
        </p:nvSpPr>
        <p:spPr>
          <a:xfrm>
            <a:off x="6858000" y="381000"/>
            <a:ext cx="1752600" cy="1295400"/>
          </a:xfrm>
          <a:prstGeom prst="roundRect">
            <a:avLst>
              <a:gd fmla="val 16667" name="adj"/>
            </a:avLst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  <a:effectLst>
            <a:outerShdw blurRad="190500" algn="ctr" dir="2700000" dist="228600">
              <a:srgbClr val="000000">
                <a:alpha val="29803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Shape 341"/>
          <p:cNvSpPr txBox="1"/>
          <p:nvPr/>
        </p:nvSpPr>
        <p:spPr>
          <a:xfrm>
            <a:off x="7010400" y="457200"/>
            <a:ext cx="1197764" cy="923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ar-EG" sz="54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س4</a:t>
            </a:r>
          </a:p>
        </p:txBody>
      </p:sp>
      <p:grpSp>
        <p:nvGrpSpPr>
          <p:cNvPr id="342" name="Shape 342"/>
          <p:cNvGrpSpPr/>
          <p:nvPr/>
        </p:nvGrpSpPr>
        <p:grpSpPr>
          <a:xfrm>
            <a:off x="457836" y="1981199"/>
            <a:ext cx="8152762" cy="4507287"/>
            <a:chOff x="228525" y="2438400"/>
            <a:chExt cx="8153474" cy="4190986"/>
          </a:xfrm>
        </p:grpSpPr>
        <p:sp>
          <p:nvSpPr>
            <p:cNvPr id="343" name="Shape 343"/>
            <p:cNvSpPr/>
            <p:nvPr/>
          </p:nvSpPr>
          <p:spPr>
            <a:xfrm rot="-1437536">
              <a:off x="346961" y="5555337"/>
              <a:ext cx="1270346" cy="852858"/>
            </a:xfrm>
            <a:prstGeom prst="roundRect">
              <a:avLst>
                <a:gd fmla="val 16667" name="adj"/>
              </a:avLst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  <a:effectLst>
              <a:outerShdw blurRad="190500" algn="ctr" dir="2700000" dist="228600">
                <a:srgbClr val="000000">
                  <a:alpha val="29803"/>
                </a:srgbClr>
              </a:outerShdw>
            </a:effectLst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Shape 344"/>
            <p:cNvSpPr/>
            <p:nvPr/>
          </p:nvSpPr>
          <p:spPr>
            <a:xfrm>
              <a:off x="457200" y="2438400"/>
              <a:ext cx="7924799" cy="4038599"/>
            </a:xfrm>
            <a:prstGeom prst="roundRect">
              <a:avLst>
                <a:gd fmla="val 4916" name="adj"/>
              </a:avLst>
            </a:prstGeom>
            <a:gradFill>
              <a:gsLst>
                <a:gs pos="0">
                  <a:srgbClr val="FFDE7E"/>
                </a:gs>
                <a:gs pos="50000">
                  <a:srgbClr val="FFE9B1"/>
                </a:gs>
                <a:gs pos="100000">
                  <a:srgbClr val="FFF2D9"/>
                </a:gs>
              </a:gsLst>
              <a:lin ang="16200000" scaled="0"/>
            </a:gradFill>
            <a:ln>
              <a:noFill/>
            </a:ln>
            <a:effectLst>
              <a:outerShdw blurRad="149986" algn="ctr" dir="8460000" dist="250189">
                <a:srgbClr val="000000">
                  <a:alpha val="27843"/>
                </a:srgbClr>
              </a:outerShdw>
            </a:effectLst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5" name="Shape 345"/>
          <p:cNvSpPr/>
          <p:nvPr/>
        </p:nvSpPr>
        <p:spPr>
          <a:xfrm>
            <a:off x="914400" y="2369402"/>
            <a:ext cx="7467600" cy="8309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ar-EG" sz="4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ما هي شروط إدارة الدوافع؟</a:t>
            </a:r>
          </a:p>
        </p:txBody>
      </p:sp>
      <p:sp>
        <p:nvSpPr>
          <p:cNvPr id="346" name="Shape 346"/>
          <p:cNvSpPr/>
          <p:nvPr/>
        </p:nvSpPr>
        <p:spPr>
          <a:xfrm>
            <a:off x="990600" y="4648200"/>
            <a:ext cx="746760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ar-EG" sz="36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3- إشباع الدوافع بالطرق السوية بعيدًا عن الأساليب الممنوعة والمحرمة.</a:t>
            </a:r>
          </a:p>
        </p:txBody>
      </p:sp>
      <p:sp>
        <p:nvSpPr>
          <p:cNvPr id="347" name="Shape 347"/>
          <p:cNvSpPr/>
          <p:nvPr/>
        </p:nvSpPr>
        <p:spPr>
          <a:xfrm>
            <a:off x="990600" y="3581400"/>
            <a:ext cx="74676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ar-EG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من شروط إدارة الدوافع:</a:t>
            </a:r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/>
          <p:nvPr/>
        </p:nvSpPr>
        <p:spPr>
          <a:xfrm>
            <a:off x="6858000" y="381000"/>
            <a:ext cx="1752600" cy="1295400"/>
          </a:xfrm>
          <a:prstGeom prst="roundRect">
            <a:avLst>
              <a:gd fmla="val 16667" name="adj"/>
            </a:avLst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  <a:effectLst>
            <a:outerShdw blurRad="190500" algn="ctr" dir="2700000" dist="228600">
              <a:srgbClr val="000000">
                <a:alpha val="29803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Shape 353"/>
          <p:cNvSpPr txBox="1"/>
          <p:nvPr/>
        </p:nvSpPr>
        <p:spPr>
          <a:xfrm>
            <a:off x="7010400" y="457200"/>
            <a:ext cx="1197764" cy="923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ar-EG" sz="54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س5</a:t>
            </a:r>
          </a:p>
        </p:txBody>
      </p:sp>
      <p:grpSp>
        <p:nvGrpSpPr>
          <p:cNvPr id="354" name="Shape 354"/>
          <p:cNvGrpSpPr/>
          <p:nvPr/>
        </p:nvGrpSpPr>
        <p:grpSpPr>
          <a:xfrm>
            <a:off x="457836" y="1981199"/>
            <a:ext cx="8152762" cy="4507287"/>
            <a:chOff x="228525" y="2438400"/>
            <a:chExt cx="8153474" cy="4190986"/>
          </a:xfrm>
        </p:grpSpPr>
        <p:sp>
          <p:nvSpPr>
            <p:cNvPr id="355" name="Shape 355"/>
            <p:cNvSpPr/>
            <p:nvPr/>
          </p:nvSpPr>
          <p:spPr>
            <a:xfrm rot="-1437536">
              <a:off x="346961" y="5555337"/>
              <a:ext cx="1270346" cy="852858"/>
            </a:xfrm>
            <a:prstGeom prst="roundRect">
              <a:avLst>
                <a:gd fmla="val 16667" name="adj"/>
              </a:avLst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  <a:effectLst>
              <a:outerShdw blurRad="190500" algn="ctr" dir="2700000" dist="228600">
                <a:srgbClr val="000000">
                  <a:alpha val="29803"/>
                </a:srgbClr>
              </a:outerShdw>
            </a:effectLst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Shape 356"/>
            <p:cNvSpPr/>
            <p:nvPr/>
          </p:nvSpPr>
          <p:spPr>
            <a:xfrm>
              <a:off x="457200" y="2438400"/>
              <a:ext cx="7924799" cy="4038599"/>
            </a:xfrm>
            <a:prstGeom prst="roundRect">
              <a:avLst>
                <a:gd fmla="val 4916" name="adj"/>
              </a:avLst>
            </a:prstGeom>
            <a:gradFill>
              <a:gsLst>
                <a:gs pos="0">
                  <a:srgbClr val="FFDE7E"/>
                </a:gs>
                <a:gs pos="50000">
                  <a:srgbClr val="FFE9B1"/>
                </a:gs>
                <a:gs pos="100000">
                  <a:srgbClr val="FFF2D9"/>
                </a:gs>
              </a:gsLst>
              <a:lin ang="16200000" scaled="0"/>
            </a:gradFill>
            <a:ln>
              <a:noFill/>
            </a:ln>
            <a:effectLst>
              <a:outerShdw blurRad="149986" algn="ctr" dir="8460000" dist="250189">
                <a:srgbClr val="000000">
                  <a:alpha val="27843"/>
                </a:srgbClr>
              </a:outerShdw>
            </a:effectLst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7" name="Shape 357"/>
          <p:cNvSpPr/>
          <p:nvPr/>
        </p:nvSpPr>
        <p:spPr>
          <a:xfrm>
            <a:off x="914400" y="2369402"/>
            <a:ext cx="7467600" cy="8309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ar-EG" sz="4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أذكر أمثلة للسيطرة على الدوافع.</a:t>
            </a:r>
          </a:p>
        </p:txBody>
      </p:sp>
      <p:sp>
        <p:nvSpPr>
          <p:cNvPr id="358" name="Shape 358"/>
          <p:cNvSpPr/>
          <p:nvPr/>
        </p:nvSpPr>
        <p:spPr>
          <a:xfrm>
            <a:off x="1066800" y="3810000"/>
            <a:ext cx="7086600" cy="19389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ar-EG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يدعو الإسلام الإنسان للتحكم في دوافعه والسيطرة عليها وعدم الإسراف في إشباعها.</a:t>
            </a:r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Shape 104"/>
          <p:cNvGrpSpPr/>
          <p:nvPr/>
        </p:nvGrpSpPr>
        <p:grpSpPr>
          <a:xfrm>
            <a:off x="1524000" y="328611"/>
            <a:ext cx="5722938" cy="1652587"/>
            <a:chOff x="3096582" y="341446"/>
            <a:chExt cx="2429193" cy="1388761"/>
          </a:xfrm>
        </p:grpSpPr>
        <p:sp>
          <p:nvSpPr>
            <p:cNvPr id="105" name="Shape 105"/>
            <p:cNvSpPr/>
            <p:nvPr/>
          </p:nvSpPr>
          <p:spPr>
            <a:xfrm>
              <a:off x="3199680" y="560233"/>
              <a:ext cx="2258036" cy="913833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rgbClr val="395E89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imagesN98LOCHK.jpg" id="106" name="Shape 10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096582" y="341446"/>
              <a:ext cx="2429193" cy="138876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7" name="Shape 107"/>
          <p:cNvSpPr txBox="1"/>
          <p:nvPr/>
        </p:nvSpPr>
        <p:spPr>
          <a:xfrm>
            <a:off x="1981200" y="633412"/>
            <a:ext cx="4598988" cy="1015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ar-EG" sz="6000">
                <a:solidFill>
                  <a:srgbClr val="A04400"/>
                </a:solidFill>
                <a:latin typeface="Calibri"/>
                <a:ea typeface="Calibri"/>
                <a:cs typeface="Calibri"/>
                <a:sym typeface="Calibri"/>
              </a:rPr>
              <a:t>ماذا سنتعلم؟</a:t>
            </a:r>
          </a:p>
        </p:txBody>
      </p:sp>
      <p:grpSp>
        <p:nvGrpSpPr>
          <p:cNvPr id="108" name="Shape 108"/>
          <p:cNvGrpSpPr/>
          <p:nvPr/>
        </p:nvGrpSpPr>
        <p:grpSpPr>
          <a:xfrm>
            <a:off x="685799" y="3090862"/>
            <a:ext cx="7696199" cy="990599"/>
            <a:chOff x="914400" y="1981200"/>
            <a:chExt cx="7391399" cy="990599"/>
          </a:xfrm>
        </p:grpSpPr>
        <p:sp>
          <p:nvSpPr>
            <p:cNvPr id="109" name="Shape 109"/>
            <p:cNvSpPr/>
            <p:nvPr/>
          </p:nvSpPr>
          <p:spPr>
            <a:xfrm>
              <a:off x="7696200" y="2090736"/>
              <a:ext cx="457200" cy="576262"/>
            </a:xfrm>
            <a:prstGeom prst="octagon">
              <a:avLst>
                <a:gd fmla="val 29289" name="adj"/>
              </a:avLst>
            </a:prstGeom>
            <a:noFill/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Shape 110"/>
            <p:cNvSpPr/>
            <p:nvPr/>
          </p:nvSpPr>
          <p:spPr>
            <a:xfrm>
              <a:off x="914400" y="1981200"/>
              <a:ext cx="7391399" cy="990599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81D2FF"/>
                </a:gs>
                <a:gs pos="50000">
                  <a:srgbClr val="B3E1FF"/>
                </a:gs>
                <a:gs pos="88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 cap="flat" cmpd="sng" w="25400">
              <a:solidFill>
                <a:srgbClr val="395E89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50799" rotWithShape="0" algn="tr" dir="81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1" name="Shape 111"/>
          <p:cNvSpPr/>
          <p:nvPr/>
        </p:nvSpPr>
        <p:spPr>
          <a:xfrm>
            <a:off x="5122030" y="3169514"/>
            <a:ext cx="3336169" cy="707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1" lang="ar-EG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تحمل المسؤولية.</a:t>
            </a:r>
          </a:p>
        </p:txBody>
      </p:sp>
      <p:pic>
        <p:nvPicPr>
          <p:cNvPr id="112" name="Shape 1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62475" y="4338637"/>
            <a:ext cx="19049" cy="95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3" name="Shape 113"/>
          <p:cNvGrpSpPr/>
          <p:nvPr/>
        </p:nvGrpSpPr>
        <p:grpSpPr>
          <a:xfrm>
            <a:off x="685799" y="4267200"/>
            <a:ext cx="7696199" cy="990599"/>
            <a:chOff x="914400" y="1981200"/>
            <a:chExt cx="7391399" cy="990599"/>
          </a:xfrm>
        </p:grpSpPr>
        <p:sp>
          <p:nvSpPr>
            <p:cNvPr id="114" name="Shape 114"/>
            <p:cNvSpPr/>
            <p:nvPr/>
          </p:nvSpPr>
          <p:spPr>
            <a:xfrm>
              <a:off x="7696200" y="2090738"/>
              <a:ext cx="457200" cy="576262"/>
            </a:xfrm>
            <a:prstGeom prst="octagon">
              <a:avLst>
                <a:gd fmla="val 29289" name="adj"/>
              </a:avLst>
            </a:prstGeom>
            <a:noFill/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Shape 115"/>
            <p:cNvSpPr/>
            <p:nvPr/>
          </p:nvSpPr>
          <p:spPr>
            <a:xfrm>
              <a:off x="914400" y="1981200"/>
              <a:ext cx="7391399" cy="990599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81D2FF"/>
                </a:gs>
                <a:gs pos="50000">
                  <a:srgbClr val="B3E1FF"/>
                </a:gs>
                <a:gs pos="88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 cap="flat" cmpd="sng" w="25400">
              <a:solidFill>
                <a:srgbClr val="395E89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50799" rotWithShape="0" algn="tr" dir="81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6" name="Shape 116"/>
          <p:cNvSpPr/>
          <p:nvPr/>
        </p:nvSpPr>
        <p:spPr>
          <a:xfrm>
            <a:off x="782700" y="4345851"/>
            <a:ext cx="7675498" cy="707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1" lang="ar-EG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تحمل المسؤولية وإشباع الدوافع والحاجات.</a:t>
            </a:r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/>
          <p:nvPr/>
        </p:nvSpPr>
        <p:spPr>
          <a:xfrm>
            <a:off x="6858000" y="381000"/>
            <a:ext cx="1752600" cy="1295400"/>
          </a:xfrm>
          <a:prstGeom prst="roundRect">
            <a:avLst>
              <a:gd fmla="val 16667" name="adj"/>
            </a:avLst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  <a:effectLst>
            <a:outerShdw blurRad="190500" algn="ctr" dir="2700000" dist="228600">
              <a:srgbClr val="000000">
                <a:alpha val="29803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Shape 364"/>
          <p:cNvSpPr txBox="1"/>
          <p:nvPr/>
        </p:nvSpPr>
        <p:spPr>
          <a:xfrm>
            <a:off x="7010400" y="457200"/>
            <a:ext cx="1197764" cy="923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ar-EG" sz="54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س6</a:t>
            </a:r>
          </a:p>
        </p:txBody>
      </p:sp>
      <p:grpSp>
        <p:nvGrpSpPr>
          <p:cNvPr id="365" name="Shape 365"/>
          <p:cNvGrpSpPr/>
          <p:nvPr/>
        </p:nvGrpSpPr>
        <p:grpSpPr>
          <a:xfrm>
            <a:off x="457836" y="1981199"/>
            <a:ext cx="8152762" cy="4507287"/>
            <a:chOff x="228525" y="2438400"/>
            <a:chExt cx="8153474" cy="4190986"/>
          </a:xfrm>
        </p:grpSpPr>
        <p:sp>
          <p:nvSpPr>
            <p:cNvPr id="366" name="Shape 366"/>
            <p:cNvSpPr/>
            <p:nvPr/>
          </p:nvSpPr>
          <p:spPr>
            <a:xfrm rot="-1437536">
              <a:off x="346961" y="5555337"/>
              <a:ext cx="1270346" cy="852858"/>
            </a:xfrm>
            <a:prstGeom prst="roundRect">
              <a:avLst>
                <a:gd fmla="val 16667" name="adj"/>
              </a:avLst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  <a:effectLst>
              <a:outerShdw blurRad="190500" algn="ctr" dir="2700000" dist="228600">
                <a:srgbClr val="000000">
                  <a:alpha val="29803"/>
                </a:srgbClr>
              </a:outerShdw>
            </a:effectLst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Shape 367"/>
            <p:cNvSpPr/>
            <p:nvPr/>
          </p:nvSpPr>
          <p:spPr>
            <a:xfrm>
              <a:off x="457200" y="2438400"/>
              <a:ext cx="7924799" cy="4038599"/>
            </a:xfrm>
            <a:prstGeom prst="roundRect">
              <a:avLst>
                <a:gd fmla="val 4916" name="adj"/>
              </a:avLst>
            </a:prstGeom>
            <a:gradFill>
              <a:gsLst>
                <a:gs pos="0">
                  <a:srgbClr val="FFDE7E"/>
                </a:gs>
                <a:gs pos="50000">
                  <a:srgbClr val="FFE9B1"/>
                </a:gs>
                <a:gs pos="100000">
                  <a:srgbClr val="FFF2D9"/>
                </a:gs>
              </a:gsLst>
              <a:lin ang="16200000" scaled="0"/>
            </a:gradFill>
            <a:ln>
              <a:noFill/>
            </a:ln>
            <a:effectLst>
              <a:outerShdw blurRad="149986" algn="ctr" dir="8460000" dist="250189">
                <a:srgbClr val="000000">
                  <a:alpha val="27843"/>
                </a:srgbClr>
              </a:outerShdw>
            </a:effectLst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8" name="Shape 368"/>
          <p:cNvSpPr/>
          <p:nvPr/>
        </p:nvSpPr>
        <p:spPr>
          <a:xfrm>
            <a:off x="914400" y="2209800"/>
            <a:ext cx="7467600" cy="13234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ar-EG" sz="4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ما علاقة بعث الإنسان يوم القيامة بتحمل المسؤولية؟</a:t>
            </a:r>
          </a:p>
        </p:txBody>
      </p:sp>
      <p:sp>
        <p:nvSpPr>
          <p:cNvPr id="369" name="Shape 369"/>
          <p:cNvSpPr/>
          <p:nvPr/>
        </p:nvSpPr>
        <p:spPr>
          <a:xfrm>
            <a:off x="838200" y="4953000"/>
            <a:ext cx="7696199" cy="12003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ar-EG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قال بعض المفسرين في تفسير هذه الآية إن الإنسان لا يترك في الدنيا مهملًا، </a:t>
            </a:r>
          </a:p>
        </p:txBody>
      </p:sp>
      <p:sp>
        <p:nvSpPr>
          <p:cNvPr id="370" name="Shape 370"/>
          <p:cNvSpPr/>
          <p:nvPr/>
        </p:nvSpPr>
        <p:spPr>
          <a:xfrm>
            <a:off x="1066800" y="3810000"/>
            <a:ext cx="7391399" cy="12003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ar-EG" sz="3600">
                <a:solidFill>
                  <a:srgbClr val="B00082"/>
                </a:solidFill>
                <a:latin typeface="Arial"/>
                <a:ea typeface="Arial"/>
                <a:cs typeface="Arial"/>
                <a:sym typeface="Arial"/>
              </a:rPr>
              <a:t>الآية الكريمة: (أَيَحْسَبُ الإنسَانُ أَن يُتْرَكَ سُدًى) (القيامة: 36).</a:t>
            </a:r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/>
          <p:nvPr/>
        </p:nvSpPr>
        <p:spPr>
          <a:xfrm>
            <a:off x="6858000" y="381000"/>
            <a:ext cx="1752600" cy="1295400"/>
          </a:xfrm>
          <a:prstGeom prst="roundRect">
            <a:avLst>
              <a:gd fmla="val 16667" name="adj"/>
            </a:avLst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  <a:effectLst>
            <a:outerShdw blurRad="190500" algn="ctr" dir="2700000" dist="228600">
              <a:srgbClr val="000000">
                <a:alpha val="29803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Shape 376"/>
          <p:cNvSpPr txBox="1"/>
          <p:nvPr/>
        </p:nvSpPr>
        <p:spPr>
          <a:xfrm>
            <a:off x="7010400" y="457200"/>
            <a:ext cx="1197764" cy="923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ar-EG" sz="54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س6</a:t>
            </a:r>
          </a:p>
        </p:txBody>
      </p:sp>
      <p:grpSp>
        <p:nvGrpSpPr>
          <p:cNvPr id="377" name="Shape 377"/>
          <p:cNvGrpSpPr/>
          <p:nvPr/>
        </p:nvGrpSpPr>
        <p:grpSpPr>
          <a:xfrm>
            <a:off x="457836" y="1981199"/>
            <a:ext cx="8152762" cy="4507287"/>
            <a:chOff x="228525" y="2438400"/>
            <a:chExt cx="8153474" cy="4190986"/>
          </a:xfrm>
        </p:grpSpPr>
        <p:sp>
          <p:nvSpPr>
            <p:cNvPr id="378" name="Shape 378"/>
            <p:cNvSpPr/>
            <p:nvPr/>
          </p:nvSpPr>
          <p:spPr>
            <a:xfrm rot="-1437536">
              <a:off x="346961" y="5555337"/>
              <a:ext cx="1270346" cy="852858"/>
            </a:xfrm>
            <a:prstGeom prst="roundRect">
              <a:avLst>
                <a:gd fmla="val 16667" name="adj"/>
              </a:avLst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  <a:effectLst>
              <a:outerShdw blurRad="190500" algn="ctr" dir="2700000" dist="228600">
                <a:srgbClr val="000000">
                  <a:alpha val="29803"/>
                </a:srgbClr>
              </a:outerShdw>
            </a:effectLst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Shape 379"/>
            <p:cNvSpPr/>
            <p:nvPr/>
          </p:nvSpPr>
          <p:spPr>
            <a:xfrm>
              <a:off x="457200" y="2438400"/>
              <a:ext cx="7924799" cy="4038599"/>
            </a:xfrm>
            <a:prstGeom prst="roundRect">
              <a:avLst>
                <a:gd fmla="val 4916" name="adj"/>
              </a:avLst>
            </a:prstGeom>
            <a:gradFill>
              <a:gsLst>
                <a:gs pos="0">
                  <a:srgbClr val="FFDE7E"/>
                </a:gs>
                <a:gs pos="50000">
                  <a:srgbClr val="FFE9B1"/>
                </a:gs>
                <a:gs pos="100000">
                  <a:srgbClr val="FFF2D9"/>
                </a:gs>
              </a:gsLst>
              <a:lin ang="16200000" scaled="0"/>
            </a:gradFill>
            <a:ln>
              <a:noFill/>
            </a:ln>
            <a:effectLst>
              <a:outerShdw blurRad="149986" algn="ctr" dir="8460000" dist="250189">
                <a:srgbClr val="000000">
                  <a:alpha val="27843"/>
                </a:srgbClr>
              </a:outerShdw>
            </a:effectLst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0" name="Shape 380"/>
          <p:cNvSpPr/>
          <p:nvPr/>
        </p:nvSpPr>
        <p:spPr>
          <a:xfrm>
            <a:off x="914400" y="2209800"/>
            <a:ext cx="7467600" cy="13234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ar-EG" sz="4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ما علاقة بعث الإنسان يوم القيامة بتحمل المسؤولية؟</a:t>
            </a:r>
          </a:p>
        </p:txBody>
      </p:sp>
      <p:sp>
        <p:nvSpPr>
          <p:cNvPr id="381" name="Shape 381"/>
          <p:cNvSpPr/>
          <p:nvPr/>
        </p:nvSpPr>
        <p:spPr>
          <a:xfrm>
            <a:off x="685800" y="3886200"/>
            <a:ext cx="7696199" cy="1754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ar-EG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فلا يؤمر ولا ينه ولا يترك في قبره سدى لا يبعث، بل هو مأمور ومنهي في الدنيا ومحشورًا إلى الله في الدار الآخرة ليحاسب على ما عمل في دنياه.</a:t>
            </a:r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/>
          <p:nvPr/>
        </p:nvSpPr>
        <p:spPr>
          <a:xfrm>
            <a:off x="1447800" y="2286000"/>
            <a:ext cx="6553200" cy="1981199"/>
          </a:xfrm>
          <a:prstGeom prst="plaque">
            <a:avLst>
              <a:gd fmla="val 5208" name="adj"/>
            </a:avLst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  <a:effectLst>
            <a:outerShdw blurRad="44450" algn="ctr" dir="5400000" dist="27939">
              <a:srgbClr val="000000">
                <a:alpha val="31764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Shape 387"/>
          <p:cNvSpPr/>
          <p:nvPr/>
        </p:nvSpPr>
        <p:spPr>
          <a:xfrm>
            <a:off x="1676400" y="2286000"/>
            <a:ext cx="5105399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ar-EG" sz="8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مراجع الوحدة</a:t>
            </a:r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" name="Shape 392"/>
          <p:cNvGrpSpPr/>
          <p:nvPr/>
        </p:nvGrpSpPr>
        <p:grpSpPr>
          <a:xfrm>
            <a:off x="0" y="609600"/>
            <a:ext cx="8915399" cy="6248400"/>
            <a:chOff x="304800" y="990600"/>
            <a:chExt cx="8610599" cy="5867400"/>
          </a:xfrm>
        </p:grpSpPr>
        <p:sp>
          <p:nvSpPr>
            <p:cNvPr id="393" name="Shape 393"/>
            <p:cNvSpPr/>
            <p:nvPr/>
          </p:nvSpPr>
          <p:spPr>
            <a:xfrm>
              <a:off x="1524000" y="2209800"/>
              <a:ext cx="6553200" cy="3048000"/>
            </a:xfrm>
            <a:prstGeom prst="rect">
              <a:avLst/>
            </a:prstGeom>
            <a:gradFill>
              <a:gsLst>
                <a:gs pos="0">
                  <a:srgbClr val="BA9AAE"/>
                </a:gs>
                <a:gs pos="50000">
                  <a:srgbClr val="D3C1CC"/>
                </a:gs>
                <a:gs pos="100000">
                  <a:srgbClr val="E9E1E6"/>
                </a:gs>
              </a:gsLst>
              <a:path path="circle">
                <a:fillToRect b="100%" l="100%"/>
              </a:path>
              <a:tileRect r="-100%" t="-100%"/>
            </a:gradFill>
            <a:ln>
              <a:noFill/>
            </a:ln>
            <a:effectLst>
              <a:outerShdw blurRad="190500" algn="ctr" dir="2700000" dist="228600">
                <a:srgbClr val="000000">
                  <a:alpha val="29803"/>
                </a:srgbClr>
              </a:outerShdw>
            </a:effectLst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Shape 394"/>
            <p:cNvSpPr/>
            <p:nvPr/>
          </p:nvSpPr>
          <p:spPr>
            <a:xfrm>
              <a:off x="304800" y="990600"/>
              <a:ext cx="8610599" cy="5867400"/>
            </a:xfrm>
            <a:prstGeom prst="roundRect">
              <a:avLst>
                <a:gd fmla="val 4916" name="adj"/>
              </a:avLst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  <a:effectLst>
              <a:outerShdw blurRad="149986" algn="ctr" dir="8460000" dist="250189">
                <a:srgbClr val="000000">
                  <a:alpha val="27843"/>
                </a:srgbClr>
              </a:outerShdw>
            </a:effectLst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5" name="Shape 395"/>
          <p:cNvSpPr/>
          <p:nvPr/>
        </p:nvSpPr>
        <p:spPr>
          <a:xfrm>
            <a:off x="1752600" y="2438400"/>
            <a:ext cx="5714999" cy="707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ar-EG" sz="4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1- القرآن الكريم.</a:t>
            </a:r>
          </a:p>
        </p:txBody>
      </p:sp>
      <p:sp>
        <p:nvSpPr>
          <p:cNvPr id="396" name="Shape 396"/>
          <p:cNvSpPr/>
          <p:nvPr/>
        </p:nvSpPr>
        <p:spPr>
          <a:xfrm>
            <a:off x="1828800" y="3124200"/>
            <a:ext cx="5714999" cy="707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ar-EG" sz="4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2- السنة النبوية.</a:t>
            </a:r>
          </a:p>
        </p:txBody>
      </p:sp>
      <p:sp>
        <p:nvSpPr>
          <p:cNvPr id="397" name="Shape 397"/>
          <p:cNvSpPr/>
          <p:nvPr/>
        </p:nvSpPr>
        <p:spPr>
          <a:xfrm>
            <a:off x="1828800" y="3864114"/>
            <a:ext cx="5714999" cy="707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ar-EG" sz="4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3-  تفسير ابن كثير.</a:t>
            </a:r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2" name="Shape 402"/>
          <p:cNvGrpSpPr/>
          <p:nvPr/>
        </p:nvGrpSpPr>
        <p:grpSpPr>
          <a:xfrm>
            <a:off x="0" y="609600"/>
            <a:ext cx="8915399" cy="6248400"/>
            <a:chOff x="304800" y="990600"/>
            <a:chExt cx="8610599" cy="5867400"/>
          </a:xfrm>
        </p:grpSpPr>
        <p:sp>
          <p:nvSpPr>
            <p:cNvPr id="403" name="Shape 403"/>
            <p:cNvSpPr/>
            <p:nvPr/>
          </p:nvSpPr>
          <p:spPr>
            <a:xfrm>
              <a:off x="1524000" y="2209800"/>
              <a:ext cx="6553200" cy="3048000"/>
            </a:xfrm>
            <a:prstGeom prst="rect">
              <a:avLst/>
            </a:prstGeom>
            <a:gradFill>
              <a:gsLst>
                <a:gs pos="0">
                  <a:srgbClr val="BA9AAE"/>
                </a:gs>
                <a:gs pos="50000">
                  <a:srgbClr val="D3C1CC"/>
                </a:gs>
                <a:gs pos="100000">
                  <a:srgbClr val="E9E1E6"/>
                </a:gs>
              </a:gsLst>
              <a:path path="circle">
                <a:fillToRect b="100%" l="100%"/>
              </a:path>
              <a:tileRect r="-100%" t="-100%"/>
            </a:gradFill>
            <a:ln>
              <a:noFill/>
            </a:ln>
            <a:effectLst>
              <a:outerShdw blurRad="190500" algn="ctr" dir="2700000" dist="228600">
                <a:srgbClr val="000000">
                  <a:alpha val="29803"/>
                </a:srgbClr>
              </a:outerShdw>
            </a:effectLst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Shape 404"/>
            <p:cNvSpPr/>
            <p:nvPr/>
          </p:nvSpPr>
          <p:spPr>
            <a:xfrm>
              <a:off x="304800" y="990600"/>
              <a:ext cx="8610599" cy="5867400"/>
            </a:xfrm>
            <a:prstGeom prst="roundRect">
              <a:avLst>
                <a:gd fmla="val 4916" name="adj"/>
              </a:avLst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  <a:effectLst>
              <a:outerShdw blurRad="149986" algn="ctr" dir="8460000" dist="250189">
                <a:srgbClr val="000000">
                  <a:alpha val="27843"/>
                </a:srgbClr>
              </a:outerShdw>
            </a:effectLst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5" name="Shape 405"/>
          <p:cNvSpPr/>
          <p:nvPr/>
        </p:nvSpPr>
        <p:spPr>
          <a:xfrm>
            <a:off x="1828800" y="2514600"/>
            <a:ext cx="5714999" cy="19389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ar-EG" sz="4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4- راجح، أحمد عزت (1979) أصول علم النفس، دار المعارف، الإسكندرية.</a:t>
            </a:r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" name="Shape 410"/>
          <p:cNvGrpSpPr/>
          <p:nvPr/>
        </p:nvGrpSpPr>
        <p:grpSpPr>
          <a:xfrm>
            <a:off x="0" y="609600"/>
            <a:ext cx="8915399" cy="6248400"/>
            <a:chOff x="304800" y="990600"/>
            <a:chExt cx="8610599" cy="5867400"/>
          </a:xfrm>
        </p:grpSpPr>
        <p:sp>
          <p:nvSpPr>
            <p:cNvPr id="411" name="Shape 411"/>
            <p:cNvSpPr/>
            <p:nvPr/>
          </p:nvSpPr>
          <p:spPr>
            <a:xfrm>
              <a:off x="1524000" y="2209800"/>
              <a:ext cx="6553200" cy="3048000"/>
            </a:xfrm>
            <a:prstGeom prst="rect">
              <a:avLst/>
            </a:prstGeom>
            <a:gradFill>
              <a:gsLst>
                <a:gs pos="0">
                  <a:srgbClr val="BA9AAE"/>
                </a:gs>
                <a:gs pos="50000">
                  <a:srgbClr val="D3C1CC"/>
                </a:gs>
                <a:gs pos="100000">
                  <a:srgbClr val="E9E1E6"/>
                </a:gs>
              </a:gsLst>
              <a:path path="circle">
                <a:fillToRect b="100%" l="100%"/>
              </a:path>
              <a:tileRect r="-100%" t="-100%"/>
            </a:gradFill>
            <a:ln>
              <a:noFill/>
            </a:ln>
            <a:effectLst>
              <a:outerShdw blurRad="190500" algn="ctr" dir="2700000" dist="228600">
                <a:srgbClr val="000000">
                  <a:alpha val="29803"/>
                </a:srgbClr>
              </a:outerShdw>
            </a:effectLst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Shape 412"/>
            <p:cNvSpPr/>
            <p:nvPr/>
          </p:nvSpPr>
          <p:spPr>
            <a:xfrm>
              <a:off x="304800" y="990600"/>
              <a:ext cx="8610599" cy="5867400"/>
            </a:xfrm>
            <a:prstGeom prst="roundRect">
              <a:avLst>
                <a:gd fmla="val 4916" name="adj"/>
              </a:avLst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  <a:effectLst>
              <a:outerShdw blurRad="149986" algn="ctr" dir="8460000" dist="250189">
                <a:srgbClr val="000000">
                  <a:alpha val="27843"/>
                </a:srgbClr>
              </a:outerShdw>
            </a:effectLst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3" name="Shape 413"/>
          <p:cNvSpPr/>
          <p:nvPr/>
        </p:nvSpPr>
        <p:spPr>
          <a:xfrm>
            <a:off x="1905000" y="2404408"/>
            <a:ext cx="5714999" cy="19389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ar-EG" sz="4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5- محمد، محمود محمد (1996) علم النفس المعاصر في ضوء الإسلام، دار الشروق، جدة.</a:t>
            </a:r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8" name="Shape 418"/>
          <p:cNvGrpSpPr/>
          <p:nvPr/>
        </p:nvGrpSpPr>
        <p:grpSpPr>
          <a:xfrm>
            <a:off x="0" y="609600"/>
            <a:ext cx="8915399" cy="6248400"/>
            <a:chOff x="304800" y="990600"/>
            <a:chExt cx="8610599" cy="5867400"/>
          </a:xfrm>
        </p:grpSpPr>
        <p:sp>
          <p:nvSpPr>
            <p:cNvPr id="419" name="Shape 419"/>
            <p:cNvSpPr/>
            <p:nvPr/>
          </p:nvSpPr>
          <p:spPr>
            <a:xfrm>
              <a:off x="1524000" y="2209800"/>
              <a:ext cx="6553200" cy="3048000"/>
            </a:xfrm>
            <a:prstGeom prst="rect">
              <a:avLst/>
            </a:prstGeom>
            <a:gradFill>
              <a:gsLst>
                <a:gs pos="0">
                  <a:srgbClr val="BA9AAE"/>
                </a:gs>
                <a:gs pos="50000">
                  <a:srgbClr val="D3C1CC"/>
                </a:gs>
                <a:gs pos="100000">
                  <a:srgbClr val="E9E1E6"/>
                </a:gs>
              </a:gsLst>
              <a:path path="circle">
                <a:fillToRect b="100%" l="100%"/>
              </a:path>
              <a:tileRect r="-100%" t="-100%"/>
            </a:gradFill>
            <a:ln>
              <a:noFill/>
            </a:ln>
            <a:effectLst>
              <a:outerShdw blurRad="190500" algn="ctr" dir="2700000" dist="228600">
                <a:srgbClr val="000000">
                  <a:alpha val="29803"/>
                </a:srgbClr>
              </a:outerShdw>
            </a:effectLst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Shape 420"/>
            <p:cNvSpPr/>
            <p:nvPr/>
          </p:nvSpPr>
          <p:spPr>
            <a:xfrm>
              <a:off x="304800" y="990600"/>
              <a:ext cx="8610599" cy="5867400"/>
            </a:xfrm>
            <a:prstGeom prst="roundRect">
              <a:avLst>
                <a:gd fmla="val 4916" name="adj"/>
              </a:avLst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  <a:effectLst>
              <a:outerShdw blurRad="149986" algn="ctr" dir="8460000" dist="250189">
                <a:srgbClr val="000000">
                  <a:alpha val="27843"/>
                </a:srgbClr>
              </a:outerShdw>
            </a:effectLst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1" name="Shape 421"/>
          <p:cNvSpPr/>
          <p:nvPr/>
        </p:nvSpPr>
        <p:spPr>
          <a:xfrm>
            <a:off x="1447800" y="2556808"/>
            <a:ext cx="6172199" cy="19389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ar-EG" sz="4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6- كفاني، علاء الدين، سهير محمد (2007) مدخل إلى علم النفس، ط1. الرياض، دار النشر الدولي.</a:t>
            </a:r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6" name="Shape 426"/>
          <p:cNvGrpSpPr/>
          <p:nvPr/>
        </p:nvGrpSpPr>
        <p:grpSpPr>
          <a:xfrm>
            <a:off x="0" y="609600"/>
            <a:ext cx="8915399" cy="6248400"/>
            <a:chOff x="304800" y="990600"/>
            <a:chExt cx="8610599" cy="5867400"/>
          </a:xfrm>
        </p:grpSpPr>
        <p:sp>
          <p:nvSpPr>
            <p:cNvPr id="427" name="Shape 427"/>
            <p:cNvSpPr/>
            <p:nvPr/>
          </p:nvSpPr>
          <p:spPr>
            <a:xfrm>
              <a:off x="1524000" y="2209800"/>
              <a:ext cx="6553200" cy="3048000"/>
            </a:xfrm>
            <a:prstGeom prst="rect">
              <a:avLst/>
            </a:prstGeom>
            <a:gradFill>
              <a:gsLst>
                <a:gs pos="0">
                  <a:srgbClr val="BA9AAE"/>
                </a:gs>
                <a:gs pos="50000">
                  <a:srgbClr val="D3C1CC"/>
                </a:gs>
                <a:gs pos="100000">
                  <a:srgbClr val="E9E1E6"/>
                </a:gs>
              </a:gsLst>
              <a:path path="circle">
                <a:fillToRect b="100%" l="100%"/>
              </a:path>
              <a:tileRect r="-100%" t="-100%"/>
            </a:gradFill>
            <a:ln>
              <a:noFill/>
            </a:ln>
            <a:effectLst>
              <a:outerShdw blurRad="190500" algn="ctr" dir="2700000" dist="228600">
                <a:srgbClr val="000000">
                  <a:alpha val="29803"/>
                </a:srgbClr>
              </a:outerShdw>
            </a:effectLst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Shape 428"/>
            <p:cNvSpPr/>
            <p:nvPr/>
          </p:nvSpPr>
          <p:spPr>
            <a:xfrm>
              <a:off x="304800" y="990600"/>
              <a:ext cx="8610599" cy="5867400"/>
            </a:xfrm>
            <a:prstGeom prst="roundRect">
              <a:avLst>
                <a:gd fmla="val 4916" name="adj"/>
              </a:avLst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  <a:effectLst>
              <a:outerShdw blurRad="149986" algn="ctr" dir="8460000" dist="250189">
                <a:srgbClr val="000000">
                  <a:alpha val="27843"/>
                </a:srgbClr>
              </a:outerShdw>
            </a:effectLst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9" name="Shape 429"/>
          <p:cNvSpPr/>
          <p:nvPr/>
        </p:nvSpPr>
        <p:spPr>
          <a:xfrm>
            <a:off x="1447800" y="2556808"/>
            <a:ext cx="6172199" cy="19389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ar-EG" sz="4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7- الهويش، د. فاطمة خلف (1431) مدخل إلى علم النفس، مكتبة الملك فهد الوطنية- الهفوف.</a:t>
            </a:r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4" name="Shape 434"/>
          <p:cNvGrpSpPr/>
          <p:nvPr/>
        </p:nvGrpSpPr>
        <p:grpSpPr>
          <a:xfrm>
            <a:off x="0" y="609600"/>
            <a:ext cx="8915399" cy="6248400"/>
            <a:chOff x="304800" y="990600"/>
            <a:chExt cx="8610599" cy="5867400"/>
          </a:xfrm>
        </p:grpSpPr>
        <p:sp>
          <p:nvSpPr>
            <p:cNvPr id="435" name="Shape 435"/>
            <p:cNvSpPr/>
            <p:nvPr/>
          </p:nvSpPr>
          <p:spPr>
            <a:xfrm>
              <a:off x="1524000" y="2209800"/>
              <a:ext cx="6553200" cy="3048000"/>
            </a:xfrm>
            <a:prstGeom prst="rect">
              <a:avLst/>
            </a:prstGeom>
            <a:gradFill>
              <a:gsLst>
                <a:gs pos="0">
                  <a:srgbClr val="BA9AAE"/>
                </a:gs>
                <a:gs pos="50000">
                  <a:srgbClr val="D3C1CC"/>
                </a:gs>
                <a:gs pos="100000">
                  <a:srgbClr val="E9E1E6"/>
                </a:gs>
              </a:gsLst>
              <a:path path="circle">
                <a:fillToRect b="100%" l="100%"/>
              </a:path>
              <a:tileRect r="-100%" t="-100%"/>
            </a:gradFill>
            <a:ln>
              <a:noFill/>
            </a:ln>
            <a:effectLst>
              <a:outerShdw blurRad="190500" algn="ctr" dir="2700000" dist="228600">
                <a:srgbClr val="000000">
                  <a:alpha val="29803"/>
                </a:srgbClr>
              </a:outerShdw>
            </a:effectLst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Shape 436"/>
            <p:cNvSpPr/>
            <p:nvPr/>
          </p:nvSpPr>
          <p:spPr>
            <a:xfrm>
              <a:off x="304800" y="990600"/>
              <a:ext cx="8610599" cy="5867400"/>
            </a:xfrm>
            <a:prstGeom prst="roundRect">
              <a:avLst>
                <a:gd fmla="val 4916" name="adj"/>
              </a:avLst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  <a:effectLst>
              <a:outerShdw blurRad="149986" algn="ctr" dir="8460000" dist="250189">
                <a:srgbClr val="000000">
                  <a:alpha val="27843"/>
                </a:srgbClr>
              </a:outerShdw>
            </a:effectLst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7" name="Shape 437"/>
          <p:cNvSpPr/>
          <p:nvPr/>
        </p:nvSpPr>
        <p:spPr>
          <a:xfrm>
            <a:off x="1447800" y="2864584"/>
            <a:ext cx="6172199" cy="13234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ar-EG" sz="4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8- نجاتي، محمد عثمان (2001م) القران وعلم النفس دار الشرق.</a:t>
            </a:r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2" name="Shape 442"/>
          <p:cNvGrpSpPr/>
          <p:nvPr/>
        </p:nvGrpSpPr>
        <p:grpSpPr>
          <a:xfrm>
            <a:off x="0" y="609600"/>
            <a:ext cx="8915399" cy="6248400"/>
            <a:chOff x="304800" y="990600"/>
            <a:chExt cx="8610599" cy="5867400"/>
          </a:xfrm>
        </p:grpSpPr>
        <p:sp>
          <p:nvSpPr>
            <p:cNvPr id="443" name="Shape 443"/>
            <p:cNvSpPr/>
            <p:nvPr/>
          </p:nvSpPr>
          <p:spPr>
            <a:xfrm>
              <a:off x="1524000" y="2209800"/>
              <a:ext cx="6553200" cy="3048000"/>
            </a:xfrm>
            <a:prstGeom prst="rect">
              <a:avLst/>
            </a:prstGeom>
            <a:gradFill>
              <a:gsLst>
                <a:gs pos="0">
                  <a:srgbClr val="BA9AAE"/>
                </a:gs>
                <a:gs pos="50000">
                  <a:srgbClr val="D3C1CC"/>
                </a:gs>
                <a:gs pos="100000">
                  <a:srgbClr val="E9E1E6"/>
                </a:gs>
              </a:gsLst>
              <a:path path="circle">
                <a:fillToRect b="100%" l="100%"/>
              </a:path>
              <a:tileRect r="-100%" t="-100%"/>
            </a:gradFill>
            <a:ln>
              <a:noFill/>
            </a:ln>
            <a:effectLst>
              <a:outerShdw blurRad="190500" algn="ctr" dir="2700000" dist="228600">
                <a:srgbClr val="000000">
                  <a:alpha val="29803"/>
                </a:srgbClr>
              </a:outerShdw>
            </a:effectLst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Shape 444"/>
            <p:cNvSpPr/>
            <p:nvPr/>
          </p:nvSpPr>
          <p:spPr>
            <a:xfrm>
              <a:off x="304800" y="990600"/>
              <a:ext cx="8610599" cy="5867400"/>
            </a:xfrm>
            <a:prstGeom prst="roundRect">
              <a:avLst>
                <a:gd fmla="val 4916" name="adj"/>
              </a:avLst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  <a:effectLst>
              <a:outerShdw blurRad="149986" algn="ctr" dir="8460000" dist="250189">
                <a:srgbClr val="000000">
                  <a:alpha val="27843"/>
                </a:srgbClr>
              </a:outerShdw>
            </a:effectLst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5" name="Shape 445"/>
          <p:cNvSpPr/>
          <p:nvPr/>
        </p:nvSpPr>
        <p:spPr>
          <a:xfrm>
            <a:off x="1447800" y="3172360"/>
            <a:ext cx="6172199" cy="707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ar-EG" sz="4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9- معجم المنجد في اللغة.</a:t>
            </a:r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1970940161863283799gswanson_Storage_cylinder.svg.med.png" id="121" name="Shape 1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26044" y="0"/>
            <a:ext cx="5408355" cy="1755774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Shape 122"/>
          <p:cNvSpPr/>
          <p:nvPr/>
        </p:nvSpPr>
        <p:spPr>
          <a:xfrm>
            <a:off x="3048000" y="573087"/>
            <a:ext cx="5411786" cy="10156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ar-EG" sz="6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تحمل المسؤولية:</a:t>
            </a:r>
          </a:p>
        </p:txBody>
      </p:sp>
      <p:pic>
        <p:nvPicPr>
          <p:cNvPr descr="button-23968_640.png" id="123" name="Shape 1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1000" y="2438400"/>
            <a:ext cx="8534399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Shape 124"/>
          <p:cNvSpPr/>
          <p:nvPr/>
        </p:nvSpPr>
        <p:spPr>
          <a:xfrm>
            <a:off x="1371600" y="2941023"/>
            <a:ext cx="6705599" cy="769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ar-EG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تأمل هذه الآية الكريمة </a:t>
            </a:r>
          </a:p>
        </p:txBody>
      </p:sp>
      <p:pic>
        <p:nvPicPr>
          <p:cNvPr id="125" name="Shape 1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52600" y="3812058"/>
            <a:ext cx="5714999" cy="129334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Shape 126"/>
          <p:cNvSpPr/>
          <p:nvPr/>
        </p:nvSpPr>
        <p:spPr>
          <a:xfrm>
            <a:off x="1066800" y="5358825"/>
            <a:ext cx="6705599" cy="6463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ar-EG" sz="36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(القيامة: 36)</a:t>
            </a:r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1970940161863283799gswanson_Storage_cylinder.svg.med.png" id="131" name="Shape 1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26044" y="0"/>
            <a:ext cx="5408355" cy="1755774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Shape 132"/>
          <p:cNvSpPr/>
          <p:nvPr/>
        </p:nvSpPr>
        <p:spPr>
          <a:xfrm>
            <a:off x="3048000" y="573087"/>
            <a:ext cx="5411786" cy="10156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ar-EG" sz="6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تحمل المسؤولية:</a:t>
            </a:r>
          </a:p>
        </p:txBody>
      </p:sp>
      <p:pic>
        <p:nvPicPr>
          <p:cNvPr descr="button-23968_640.png" id="133" name="Shape 1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1000" y="2438400"/>
            <a:ext cx="8534399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Shape 134"/>
          <p:cNvSpPr/>
          <p:nvPr/>
        </p:nvSpPr>
        <p:spPr>
          <a:xfrm>
            <a:off x="1295400" y="3066633"/>
            <a:ext cx="6705599" cy="28007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ar-EG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قال بعض المفسرين في تفسير هذه الآية إن الإنسان لا يترك في الدنيا مهملًا، فلا يؤمر ولا ينه ولا يترك في قبره سدى لا يبعث،</a:t>
            </a:r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1970940161863283799gswanson_Storage_cylinder.svg.med.png" id="139" name="Shape 1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26044" y="0"/>
            <a:ext cx="5408355" cy="1755774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Shape 140"/>
          <p:cNvSpPr/>
          <p:nvPr/>
        </p:nvSpPr>
        <p:spPr>
          <a:xfrm>
            <a:off x="3048000" y="573087"/>
            <a:ext cx="5411786" cy="10156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ar-EG" sz="6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تحمل المسؤولية:</a:t>
            </a:r>
          </a:p>
        </p:txBody>
      </p:sp>
      <p:pic>
        <p:nvPicPr>
          <p:cNvPr descr="button-23968_640.png" id="141" name="Shape 1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1000" y="2438400"/>
            <a:ext cx="8534399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Shape 142"/>
          <p:cNvSpPr/>
          <p:nvPr/>
        </p:nvSpPr>
        <p:spPr>
          <a:xfrm>
            <a:off x="914400" y="3352800"/>
            <a:ext cx="7010400" cy="21236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ar-EG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بل هو مأمور ومنهي في الدنيا ومحشورٌ، إلى الله في الدار الآخرة ليحاسب على ما عمل في دنياه.</a:t>
            </a:r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Shape 147"/>
          <p:cNvGrpSpPr/>
          <p:nvPr/>
        </p:nvGrpSpPr>
        <p:grpSpPr>
          <a:xfrm>
            <a:off x="990600" y="76200"/>
            <a:ext cx="6400800" cy="1968499"/>
            <a:chOff x="1225288" y="1344869"/>
            <a:chExt cx="9146188" cy="2300154"/>
          </a:xfrm>
        </p:grpSpPr>
        <p:sp>
          <p:nvSpPr>
            <p:cNvPr id="148" name="Shape 148"/>
            <p:cNvSpPr/>
            <p:nvPr/>
          </p:nvSpPr>
          <p:spPr>
            <a:xfrm>
              <a:off x="1691680" y="1877628"/>
              <a:ext cx="8679797" cy="1767394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rgbClr val="66FFFF"/>
            </a:solidFill>
            <a:ln cap="flat" cmpd="sng" w="25400">
              <a:solidFill>
                <a:srgbClr val="800000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44450" algn="ctr" dir="5400000" dist="27939">
                <a:srgbClr val="000000">
                  <a:alpha val="31764"/>
                </a:srgbClr>
              </a:outerShdw>
            </a:effectLst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95c2313d.png" id="149" name="Shape 14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225288" y="1344869"/>
              <a:ext cx="2977829" cy="17504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0" name="Shape 150"/>
          <p:cNvSpPr/>
          <p:nvPr/>
        </p:nvSpPr>
        <p:spPr>
          <a:xfrm>
            <a:off x="2089490" y="914400"/>
            <a:ext cx="4692310" cy="9233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ar-EG" sz="5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مفاهيم ومصطلحات؟</a:t>
            </a:r>
          </a:p>
        </p:txBody>
      </p:sp>
      <p:sp>
        <p:nvSpPr>
          <p:cNvPr id="151" name="Shape 151"/>
          <p:cNvSpPr/>
          <p:nvPr/>
        </p:nvSpPr>
        <p:spPr>
          <a:xfrm>
            <a:off x="762000" y="3352800"/>
            <a:ext cx="7772400" cy="2604863"/>
          </a:xfrm>
          <a:prstGeom prst="ellipse">
            <a:avLst/>
          </a:prstGeom>
          <a:solidFill>
            <a:schemeClr val="lt1">
              <a:alpha val="80784"/>
            </a:schemeClr>
          </a:solidFill>
          <a:ln>
            <a:noFill/>
          </a:ln>
          <a:effectLst>
            <a:outerShdw blurRad="190500" algn="ctr" dir="2700000" dist="228600">
              <a:srgbClr val="000000">
                <a:alpha val="29803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Shape 152"/>
          <p:cNvSpPr/>
          <p:nvPr/>
        </p:nvSpPr>
        <p:spPr>
          <a:xfrm>
            <a:off x="1447800" y="3743742"/>
            <a:ext cx="5943599" cy="21236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ar-EG" sz="4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المسؤولية: </a:t>
            </a:r>
            <a:r>
              <a:rPr b="1" lang="ar-EG" sz="4400">
                <a:solidFill>
                  <a:srgbClr val="82FF05"/>
                </a:solidFill>
                <a:latin typeface="Arial"/>
                <a:ea typeface="Arial"/>
                <a:cs typeface="Arial"/>
                <a:sym typeface="Arial"/>
              </a:rPr>
              <a:t>تطلق على التزام الشخص بما يصدر عنه قولًا أو عملًا.</a:t>
            </a:r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1970940161863283799gswanson_Storage_cylinder.svg.med.png" id="157" name="Shape 1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242887"/>
            <a:ext cx="9144000" cy="2528888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Shape 158"/>
          <p:cNvSpPr/>
          <p:nvPr/>
        </p:nvSpPr>
        <p:spPr>
          <a:xfrm>
            <a:off x="1331640" y="332656"/>
            <a:ext cx="5877272" cy="1446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ar-EG" sz="44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تحمل المسؤولية وإشباع الدوافع والحاجات:</a:t>
            </a:r>
          </a:p>
        </p:txBody>
      </p:sp>
      <p:pic>
        <p:nvPicPr>
          <p:cNvPr descr="button-23968_640.png" id="159" name="Shape 1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2971800"/>
            <a:ext cx="9144000" cy="3581399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Shape 160"/>
          <p:cNvSpPr/>
          <p:nvPr/>
        </p:nvSpPr>
        <p:spPr>
          <a:xfrm>
            <a:off x="609600" y="3465255"/>
            <a:ext cx="7619999" cy="25545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Clr>
                <a:srgbClr val="B00082"/>
              </a:buClr>
              <a:buSzPct val="100000"/>
              <a:buFont typeface="Arial"/>
              <a:buChar char="•"/>
            </a:pPr>
            <a:r>
              <a:rPr b="1" lang="ar-EG" sz="4000">
                <a:solidFill>
                  <a:srgbClr val="B00082"/>
                </a:solidFill>
                <a:latin typeface="Arial"/>
                <a:ea typeface="Arial"/>
                <a:cs typeface="Arial"/>
                <a:sym typeface="Arial"/>
              </a:rPr>
              <a:t> يتعين على الفرد أن يعمل ليكسب رضا الله ورضا الآخرين من حوله وينال اهتمامهم ومساندتهم العاطفية بحيث يجد من يرجع إليه عند الحاجة.</a:t>
            </a:r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1970940161863283799gswanson_Storage_cylinder.svg.med.png" id="165" name="Shape 1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242887"/>
            <a:ext cx="9144000" cy="2528888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Shape 166"/>
          <p:cNvSpPr/>
          <p:nvPr/>
        </p:nvSpPr>
        <p:spPr>
          <a:xfrm>
            <a:off x="1331640" y="332656"/>
            <a:ext cx="5877272" cy="1446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ar-EG" sz="44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تحمل المسؤولية وإشباع الدوافع والحاجات:</a:t>
            </a:r>
          </a:p>
        </p:txBody>
      </p:sp>
      <p:pic>
        <p:nvPicPr>
          <p:cNvPr descr="button-23968_640.png" id="167" name="Shape 1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2971800"/>
            <a:ext cx="9144000" cy="3581399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Shape 168"/>
          <p:cNvSpPr/>
          <p:nvPr/>
        </p:nvSpPr>
        <p:spPr>
          <a:xfrm>
            <a:off x="609600" y="4080807"/>
            <a:ext cx="7619999" cy="13234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Clr>
                <a:srgbClr val="B00082"/>
              </a:buClr>
              <a:buSzPct val="100000"/>
              <a:buFont typeface="Arial"/>
              <a:buChar char="•"/>
            </a:pPr>
            <a:r>
              <a:rPr b="1" lang="ar-EG" sz="4000">
                <a:solidFill>
                  <a:srgbClr val="B00082"/>
                </a:solidFill>
                <a:latin typeface="Arial"/>
                <a:ea typeface="Arial"/>
                <a:cs typeface="Arial"/>
                <a:sym typeface="Arial"/>
              </a:rPr>
              <a:t> أن يكون لدى الفرد قدر كاف من المعلومات والمهارات اللازمة للكفاح في الحياة.</a:t>
            </a:r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