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9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68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598D1-3EDB-5946-9C38-6A211D25A170}" type="datetimeFigureOut">
              <a:rPr lang="en-US" smtClean="0"/>
              <a:t>1/03/2015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ED164-5A65-1D4A-98A5-D0FC3AFC7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54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DF5F1-D73B-364D-AEB8-C3264837F988}" type="datetimeFigureOut">
              <a:rPr lang="en-US" smtClean="0"/>
              <a:t>1/03/2015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0E3B-112B-6D46-8460-814241E94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14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19C5-F51C-8541-9B98-AE621B464A27}" type="datetime1">
              <a:rPr lang="en-AU" smtClean="0"/>
              <a:t>1/03/2015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AC60-1D3B-1747-B068-0A4AFF3F8CFE}" type="datetime1">
              <a:rPr lang="en-AU" smtClean="0"/>
              <a:t>1/03/2015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08650-7FE2-4A45-885C-655EC6912AFA}" type="datetime1">
              <a:rPr lang="en-AU" smtClean="0"/>
              <a:t>1/03/2015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7149-2D89-C646-9EBF-F18975586D9F}" type="datetime1">
              <a:rPr lang="en-AU" smtClean="0"/>
              <a:t>1/03/2015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C215D-A481-4446-BBEE-9D85744C284A}" type="datetime1">
              <a:rPr lang="en-AU" smtClean="0"/>
              <a:t>1/03/2015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22DA-1A38-D144-9BD4-B3E3490A02C3}" type="datetime1">
              <a:rPr lang="en-AU" smtClean="0"/>
              <a:t>1/03/2015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4CB08-0C91-2A46-B678-D6EAD26D6D43}" type="datetime1">
              <a:rPr lang="en-AU" smtClean="0"/>
              <a:t>1/03/2015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951-41E1-7D44-BDCE-1FE1BC2C603F}" type="datetime1">
              <a:rPr lang="en-AU" smtClean="0"/>
              <a:t>1/03/2015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0A311-E071-BB41-BE9F-8C275A585D84}" type="datetime1">
              <a:rPr lang="en-AU" smtClean="0"/>
              <a:t>1/03/2015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903-4C22-C841-97A1-D25FB3D84F33}" type="datetime1">
              <a:rPr lang="en-AU" smtClean="0"/>
              <a:t>1/03/2015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E790-47A5-8E45-AED0-854E7D6F3803}" type="datetime1">
              <a:rPr lang="en-AU" smtClean="0"/>
              <a:t>1/03/2015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08EF057-C3A2-CC46-9614-2CD6B238C7CA}" type="datetime1">
              <a:rPr lang="en-AU" smtClean="0"/>
              <a:t>1/03/2015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442458" cy="4572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x-none" dirty="0"/>
              <a:t>محاضرة بقسم القانون الخاص</a:t>
            </a:r>
            <a:r>
              <a:rPr lang="en-US" dirty="0" smtClean="0"/>
              <a:t>       </a:t>
            </a:r>
            <a:r>
              <a:rPr lang="x-none" dirty="0" smtClean="0"/>
              <a:t>أ</a:t>
            </a:r>
            <a:r>
              <a:rPr lang="x-none" dirty="0"/>
              <a:t>/ أسماء </a:t>
            </a:r>
            <a:r>
              <a:rPr lang="x-none" dirty="0" smtClean="0"/>
              <a:t>الأحمري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4705" y="3181684"/>
            <a:ext cx="6629400" cy="1264550"/>
          </a:xfrm>
        </p:spPr>
        <p:txBody>
          <a:bodyPr/>
          <a:lstStyle/>
          <a:p>
            <a:r>
              <a:rPr lang="x-none" sz="2800" dirty="0"/>
              <a:t>مادة أحكام الإلتزام      ٢٢٢ نظم</a:t>
            </a:r>
            <a:br>
              <a:rPr lang="x-none" sz="2800" dirty="0"/>
            </a:br>
            <a:r>
              <a:rPr lang="x-none" sz="2800" dirty="0"/>
              <a:t> </a:t>
            </a:r>
            <a:br>
              <a:rPr lang="x-none" sz="2800" dirty="0"/>
            </a:br>
            <a:r>
              <a:rPr lang="x-none" sz="2800" dirty="0"/>
              <a:t>الفصل الدراسي الثاني لعام ١٤٣٦ هـ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948947" y="240631"/>
            <a:ext cx="2807369" cy="2593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182" y="1849"/>
            <a:ext cx="3518186" cy="28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8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 smtClean="0"/>
              <a:t>فكرة الأثر الرجعي للشرط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120000"/>
              </a:lnSpc>
            </a:pPr>
            <a:r>
              <a:rPr lang="x-none" b="1" dirty="0" smtClean="0"/>
              <a:t>مضمونه :</a:t>
            </a:r>
          </a:p>
          <a:p>
            <a:pPr marL="114300" indent="0" algn="r" rtl="1">
              <a:lnSpc>
                <a:spcPct val="130000"/>
              </a:lnSpc>
              <a:buNone/>
            </a:pPr>
            <a:r>
              <a:rPr lang="x-none" dirty="0" smtClean="0"/>
              <a:t>إذا تحقق الشرط واقفاً كان أم فاسخاً استند أثره إلى الوقت الذي تم فيه التصرف </a:t>
            </a:r>
            <a:r>
              <a:rPr lang="x-none" b="1" dirty="0" smtClean="0"/>
              <a:t>إلا</a:t>
            </a:r>
            <a:r>
              <a:rPr lang="x-none" dirty="0" smtClean="0"/>
              <a:t> * إذا تبين من إرادة المتعاقدين أو * من طبيعة العقد أن وجود الإلتزام أو زواله يكون في الوقت الذي يتحقق فيه الشرط ، * ولا يكون للشرط أثر رجعي إذا أصبح محل الإلتزام قبل تحقق الشرط مستحيلاً للسبب أجنبي لا يد للمدين فيه.</a:t>
            </a:r>
          </a:p>
          <a:p>
            <a:pPr marL="114300" indent="0" algn="r" rtl="1">
              <a:lnSpc>
                <a:spcPct val="130000"/>
              </a:lnSpc>
              <a:buNone/>
            </a:pPr>
            <a:endParaRPr lang="x-none" dirty="0"/>
          </a:p>
          <a:p>
            <a:pPr algn="r" rtl="1">
              <a:lnSpc>
                <a:spcPct val="130000"/>
              </a:lnSpc>
              <a:buFont typeface="Arial"/>
              <a:buChar char="•"/>
            </a:pPr>
            <a:r>
              <a:rPr lang="x-none" b="1" dirty="0" smtClean="0"/>
              <a:t>فكرة الشرط في الفقه الإسلامي : </a:t>
            </a:r>
          </a:p>
          <a:p>
            <a:pPr marL="114300" indent="0" algn="r">
              <a:lnSpc>
                <a:spcPct val="130000"/>
              </a:lnSpc>
              <a:buNone/>
            </a:pPr>
            <a:r>
              <a:rPr lang="x-none" dirty="0" smtClean="0"/>
              <a:t>الكتاب ص ١٥٥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28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600" b="1" dirty="0" smtClean="0"/>
              <a:t>الأجل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4294"/>
            <a:ext cx="8229600" cy="4590130"/>
          </a:xfrm>
        </p:spPr>
        <p:txBody>
          <a:bodyPr>
            <a:normAutofit/>
          </a:bodyPr>
          <a:lstStyle/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تعريف الأجل كوصف للإلتزام </a:t>
            </a:r>
            <a:r>
              <a:rPr lang="x-none" dirty="0" smtClean="0"/>
              <a:t>: هو عبارة عن أمر مستقبل محقق الوقوع يتوقف على تحقيقه نفاذ الإلتزام أو إنتهاؤه .</a:t>
            </a:r>
          </a:p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أنواع الأجل : 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*من حيث الأثر: 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- أجل واقف </a:t>
            </a:r>
            <a:r>
              <a:rPr lang="x-none" dirty="0" smtClean="0"/>
              <a:t>وهو أمر مستقبل محقق الوقوع </a:t>
            </a:r>
            <a:r>
              <a:rPr lang="x-none" dirty="0" smtClean="0"/>
              <a:t>يترتب</a:t>
            </a:r>
            <a:r>
              <a:rPr lang="ar-sa" dirty="0" smtClean="0"/>
              <a:t> على تحققه</a:t>
            </a:r>
            <a:r>
              <a:rPr lang="x-none" dirty="0" smtClean="0"/>
              <a:t> </a:t>
            </a:r>
            <a:r>
              <a:rPr lang="x-none" dirty="0" smtClean="0"/>
              <a:t>نفاذ التزام كان موجوداً كما لو التزم شخص بآداء مبلغ نقدي لآخر بعد ستة أشهر</a:t>
            </a:r>
            <a:r>
              <a:rPr lang="x-none" b="1" dirty="0" smtClean="0"/>
              <a:t>.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- أجل فاسخ  </a:t>
            </a:r>
            <a:r>
              <a:rPr lang="x-none" dirty="0"/>
              <a:t>وهو أمر مستقبل محقق الوقوع </a:t>
            </a:r>
            <a:r>
              <a:rPr lang="x-none" dirty="0" smtClean="0"/>
              <a:t>يترتب على حلوله انقضاء الإلتزام كما لو قام شخص بتأجير سيارته لآخر لمدة شهرين .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*من حيث المصدر </a:t>
            </a:r>
            <a:r>
              <a:rPr lang="x-none" dirty="0" smtClean="0"/>
              <a:t>: أجل اتفاقي ، وقانوني ، وقضائي .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dirty="0" smtClean="0"/>
              <a:t>* </a:t>
            </a:r>
            <a:r>
              <a:rPr lang="x-none" b="1" dirty="0" smtClean="0"/>
              <a:t>من حيث التعيين </a:t>
            </a:r>
            <a:r>
              <a:rPr lang="x-none" dirty="0" smtClean="0"/>
              <a:t>: أجل معين ، أو غير معين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34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 smtClean="0"/>
              <a:t>آثار الأجل قبل أن ينقضي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52600"/>
            <a:ext cx="8339221" cy="4603750"/>
          </a:xfrm>
        </p:spPr>
        <p:txBody>
          <a:bodyPr>
            <a:normAutofit/>
          </a:bodyPr>
          <a:lstStyle/>
          <a:p>
            <a:pPr algn="r" rtl="1">
              <a:lnSpc>
                <a:spcPct val="120000"/>
              </a:lnSpc>
            </a:pPr>
            <a:r>
              <a:rPr lang="x-none" b="1" dirty="0" smtClean="0"/>
              <a:t>أولاً : الأجل الواقف:  </a:t>
            </a:r>
            <a:r>
              <a:rPr lang="x-none" dirty="0" smtClean="0"/>
              <a:t>إذا كان الإلتزام مضافاً إلى أجل واقف فإنه لا يكون نافذاً إلا في الوقت الذي ينقضي فيه الأجل ، فالالتزام يكون موجوداً ولكنه غير نافذ أي غير مستحق الآداء وترتب على ذلك :</a:t>
            </a:r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/>
            </a:pPr>
            <a:r>
              <a:rPr lang="x-none" dirty="0" smtClean="0"/>
              <a:t>لا يجوز للدائن أن يجبر المدين على الوفاء مادام الأجل لم ينقضي.</a:t>
            </a:r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/>
            </a:pPr>
            <a:r>
              <a:rPr lang="x-none" dirty="0" smtClean="0"/>
              <a:t>التقادم الزمني لا يبدأ في السريان (لأن التقادم يقتضي لبدء سريانه أن يكون في استطاعة </a:t>
            </a:r>
            <a:r>
              <a:rPr lang="ar-sa" dirty="0" smtClean="0"/>
              <a:t>الدا</a:t>
            </a:r>
            <a:r>
              <a:rPr lang="x-none" dirty="0" smtClean="0"/>
              <a:t>ئن </a:t>
            </a:r>
            <a:r>
              <a:rPr lang="x-none" dirty="0" smtClean="0"/>
              <a:t>أن يطالب بحقه وذلك لا يتحقق إلا بعد إنقضاء الأجل).</a:t>
            </a:r>
            <a:endParaRPr lang="x-none" dirty="0"/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/>
            </a:pPr>
            <a:r>
              <a:rPr lang="x-none" dirty="0" smtClean="0"/>
              <a:t>إذا قام المدين بالوفاء قبل انقضاء الأجل فلا يجوز له أن يسترد ما وفاه شريطة أن يكون عالماً بعدم إنقضاء الأجل.</a:t>
            </a:r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/>
            </a:pPr>
            <a:r>
              <a:rPr lang="x-none" dirty="0" smtClean="0"/>
              <a:t>لا تقع المقاصة بين حق الدائن وحق آخر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آثار الأجل قبل أن ينقضي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20000"/>
              </a:lnSpc>
            </a:pPr>
            <a:r>
              <a:rPr lang="x-none" b="1" dirty="0" smtClean="0"/>
              <a:t>ثانياً : الأجل الفاسخ : </a:t>
            </a:r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/>
              <a:t>إ</a:t>
            </a:r>
            <a:r>
              <a:rPr lang="x-none" dirty="0" smtClean="0"/>
              <a:t>ذا كان الإلتزام مضافاً إلى أجل فاسخ </a:t>
            </a:r>
            <a:r>
              <a:rPr lang="x-none" dirty="0"/>
              <a:t>فإن </a:t>
            </a:r>
            <a:r>
              <a:rPr lang="x-none" dirty="0" smtClean="0"/>
              <a:t>الإلتزام</a:t>
            </a:r>
            <a:r>
              <a:rPr lang="ar-sa" dirty="0" smtClean="0"/>
              <a:t> </a:t>
            </a:r>
            <a:r>
              <a:rPr lang="x-none" dirty="0" smtClean="0"/>
              <a:t>يكون </a:t>
            </a:r>
            <a:r>
              <a:rPr lang="x-none" dirty="0"/>
              <a:t>موجودا</a:t>
            </a:r>
            <a:r>
              <a:rPr lang="x-none" dirty="0" smtClean="0"/>
              <a:t>ً ونافذاً وإن كان زواله أمراً محققاً بحلول هذا الأجل.</a:t>
            </a:r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ولما كان حق الدائن مستحق الآداء لأنه نافذ فإنه يستطيع مطالبة المدين بالوفاء ، ويسري التقادم بحقه ، وله أن يطعن في تصرفات هذا المدين بالدعوى البوليصية.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83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/>
              <a:t>آثار الأجل </a:t>
            </a:r>
            <a:r>
              <a:rPr lang="x-none" b="1" dirty="0" smtClean="0"/>
              <a:t>بعد أن </a:t>
            </a:r>
            <a:r>
              <a:rPr lang="x-none" b="1" dirty="0"/>
              <a:t>ينقضي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43" y="1751162"/>
            <a:ext cx="8475578" cy="4605188"/>
          </a:xfrm>
        </p:spPr>
        <p:txBody>
          <a:bodyPr>
            <a:normAutofit fontScale="85000" lnSpcReduction="20000"/>
          </a:bodyPr>
          <a:lstStyle/>
          <a:p>
            <a:pPr algn="r" rtl="1">
              <a:lnSpc>
                <a:spcPct val="110000"/>
              </a:lnSpc>
            </a:pPr>
            <a:r>
              <a:rPr lang="x-none" sz="2800" b="1" i="1" dirty="0" smtClean="0"/>
              <a:t>أسباب انقضاء الأجل: </a:t>
            </a:r>
            <a:r>
              <a:rPr lang="x-none" sz="2800" dirty="0" smtClean="0"/>
              <a:t>* حلول الأجل. * النزول عن الأجل.  * سقوط الأجل وهو على ثلاثة حالات : </a:t>
            </a:r>
          </a:p>
          <a:p>
            <a:pPr marL="571500" indent="-457200" algn="r" rtl="1">
              <a:lnSpc>
                <a:spcPct val="110000"/>
              </a:lnSpc>
              <a:buFont typeface="+mj-ea"/>
              <a:buAutoNum type="circleNumDbPlain"/>
            </a:pPr>
            <a:r>
              <a:rPr lang="x-none" sz="2800" dirty="0" smtClean="0"/>
              <a:t>إذا حكم بإفلاس المدين .</a:t>
            </a:r>
          </a:p>
          <a:p>
            <a:pPr marL="571500" indent="-457200" algn="r" rtl="1">
              <a:lnSpc>
                <a:spcPct val="110000"/>
              </a:lnSpc>
              <a:buFont typeface="+mj-ea"/>
              <a:buAutoNum type="circleNumDbPlain"/>
            </a:pPr>
            <a:r>
              <a:rPr lang="x-none" sz="2800" dirty="0" smtClean="0"/>
              <a:t>يسقط حق المدين في الأجل الواقف إذا أضعف بفعله ما أعطى للدائن من تأمين خاص.</a:t>
            </a:r>
          </a:p>
          <a:p>
            <a:pPr marL="571500" indent="-457200" algn="r" rtl="1">
              <a:lnSpc>
                <a:spcPct val="110000"/>
              </a:lnSpc>
              <a:buFont typeface="+mj-ea"/>
              <a:buAutoNum type="circleNumDbPlain"/>
            </a:pPr>
            <a:r>
              <a:rPr lang="x-none" sz="2800" dirty="0"/>
              <a:t>يسقط حق المدين في الأجل </a:t>
            </a:r>
            <a:r>
              <a:rPr lang="x-none" sz="2800" dirty="0" smtClean="0"/>
              <a:t>الواقف إذا لم يقدم للدائن ما وعد في العقد بتقديمه من تأمينات.</a:t>
            </a:r>
          </a:p>
          <a:p>
            <a:pPr algn="r" rtl="1">
              <a:lnSpc>
                <a:spcPct val="110000"/>
              </a:lnSpc>
              <a:buFont typeface="Arial"/>
              <a:buChar char="•"/>
            </a:pPr>
            <a:r>
              <a:rPr lang="x-none" sz="2800" b="1" dirty="0"/>
              <a:t> </a:t>
            </a:r>
            <a:r>
              <a:rPr lang="x-none" sz="2800" b="1" dirty="0" smtClean="0"/>
              <a:t>آثار انقضاء الأجل الواقف: 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sz="2800" dirty="0" smtClean="0"/>
              <a:t>الأثر الجوهري لانقضاء الأجل الواقف صيرورة الإلتزام نافذاً و مستحق الآداء والذي كان قبل ذلك موقوفاً في نفاذه، ويتم ذلك دون رجعية أي دون العبرة بالوقت الذي نشأ فيه الإلتزام.</a:t>
            </a:r>
          </a:p>
          <a:p>
            <a:pPr algn="r" rtl="1">
              <a:lnSpc>
                <a:spcPct val="110000"/>
              </a:lnSpc>
              <a:buFont typeface="Arial"/>
              <a:buChar char="•"/>
            </a:pPr>
            <a:r>
              <a:rPr lang="x-none" sz="2800" b="1" dirty="0" smtClean="0"/>
              <a:t>آثار انقضاء الأجل الفاسخ: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sz="2800" dirty="0" smtClean="0"/>
              <a:t>يترتب على انقضاء الأجل الفاسخ انتهاء الإلتزام الذي أُضيف إليه ويتم ذلك دون </a:t>
            </a:r>
            <a:r>
              <a:rPr lang="x-none" dirty="0" smtClean="0"/>
              <a:t>أثر رجعي.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04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x-none" dirty="0" smtClean="0"/>
          </a:p>
          <a:p>
            <a:pPr algn="r"/>
            <a:endParaRPr lang="x-none" dirty="0"/>
          </a:p>
          <a:p>
            <a:pPr algn="r"/>
            <a:endParaRPr lang="x-none" dirty="0" smtClean="0"/>
          </a:p>
          <a:p>
            <a:pPr marL="114300" indent="0" algn="ctr">
              <a:buNone/>
            </a:pPr>
            <a:endParaRPr lang="x-none" dirty="0" smtClean="0"/>
          </a:p>
          <a:p>
            <a:pPr marL="114300" indent="0" algn="ctr" rtl="1">
              <a:buNone/>
            </a:pPr>
            <a:r>
              <a:rPr lang="x-none" dirty="0" smtClean="0"/>
              <a:t>الكتاب ص ١٧٠ حتى نهاية الفقرة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>
          <a:xfrm>
            <a:off x="769000" y="1804737"/>
            <a:ext cx="2298634" cy="2919663"/>
          </a:xfrm>
        </p:spPr>
        <p:txBody>
          <a:bodyPr>
            <a:normAutofit/>
          </a:bodyPr>
          <a:lstStyle/>
          <a:p>
            <a:pPr algn="ctr"/>
            <a:endParaRPr lang="x-none" sz="3600" b="1" dirty="0" smtClean="0"/>
          </a:p>
          <a:p>
            <a:pPr algn="ctr" rtl="1"/>
            <a:r>
              <a:rPr lang="x-none" sz="3600" b="1" dirty="0" smtClean="0"/>
              <a:t>الأجل في الفقه الإسلامي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59505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x-none" sz="3600" b="1" dirty="0" smtClean="0"/>
              <a:t>الفصل الثاني: أوصاف الإلتزام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43" y="1752600"/>
            <a:ext cx="8488946" cy="4530558"/>
          </a:xfrm>
        </p:spPr>
        <p:txBody>
          <a:bodyPr>
            <a:normAutofit/>
          </a:bodyPr>
          <a:lstStyle/>
          <a:p>
            <a:pPr algn="r" rtl="1">
              <a:lnSpc>
                <a:spcPct val="110000"/>
              </a:lnSpc>
            </a:pPr>
            <a:r>
              <a:rPr lang="x-none" b="1" dirty="0" smtClean="0">
                <a:solidFill>
                  <a:srgbClr val="0D0D0D"/>
                </a:solidFill>
              </a:rPr>
              <a:t>الأصل</a:t>
            </a:r>
            <a:r>
              <a:rPr lang="x-none" b="1" dirty="0" smtClean="0"/>
              <a:t> </a:t>
            </a:r>
            <a:r>
              <a:rPr lang="x-none" dirty="0" smtClean="0"/>
              <a:t>أن يكون الإلتزام بسيطاً ومُنجزاً على معنى أن يكون عبارة عن رابطة محققة في وجودها فورية في نفاذها (واجب التنفيذ فور نشوئه) بين دائن واحد و مدين واحد </a:t>
            </a:r>
            <a:r>
              <a:rPr lang="x-none" b="1" dirty="0" smtClean="0">
                <a:solidFill>
                  <a:srgbClr val="0D0D0D"/>
                </a:solidFill>
              </a:rPr>
              <a:t>إلا</a:t>
            </a:r>
            <a:r>
              <a:rPr lang="x-none" dirty="0" smtClean="0"/>
              <a:t> أن ثمة أوصافاً قد تلحق بهذا الإلتزام فتعدل من آثاره فيسمى بالإلتزام الموصوف أو المُركّب. </a:t>
            </a:r>
          </a:p>
          <a:p>
            <a:pPr algn="r" rtl="1">
              <a:lnSpc>
                <a:spcPct val="110000"/>
              </a:lnSpc>
            </a:pPr>
            <a:endParaRPr lang="x-none" dirty="0"/>
          </a:p>
          <a:p>
            <a:pPr algn="r" rtl="1">
              <a:lnSpc>
                <a:spcPct val="110000"/>
              </a:lnSpc>
            </a:pPr>
            <a:r>
              <a:rPr lang="x-none" dirty="0" smtClean="0"/>
              <a:t>الأوصاف إما أن تتعلق بوجود الإلتزام أو نفاذه وتسمى الشرط و الأجل ، وإما أن ترد على محل الإلتزام فيكون الإلتزام بدلياً أو تخييرياً ، وإما أن تلحق أطراف الإلتزام فتتمثل في تعددهم وهذا يطلق عليه التضامن وعدم قابلية الإلتزام للانقسام.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600" b="1" dirty="0" smtClean="0"/>
              <a:t>الشرط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105" y="1752600"/>
            <a:ext cx="8515683" cy="4603750"/>
          </a:xfrm>
        </p:spPr>
        <p:txBody>
          <a:bodyPr>
            <a:normAutofit/>
          </a:bodyPr>
          <a:lstStyle/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تعريف الشرط كوصف للإتزام: </a:t>
            </a:r>
            <a:r>
              <a:rPr lang="x-none" dirty="0" smtClean="0"/>
              <a:t>يكون الإلتزام معلقاً على شرط إذا كان وجوده أو زواله مترتباً على أمر مستقبل غير محقق الوقوع.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مثال ذلك: </a:t>
            </a:r>
            <a:r>
              <a:rPr lang="x-none" dirty="0" smtClean="0"/>
              <a:t>لو قال شخص لآخر أبيعك هذا الشئ لو نجحت في الإمتحان ، فالنجاح في الإمتحان أمر مستقبل غير محقق الوقوع يعد شرطاً للالتزام بالبيع.</a:t>
            </a:r>
          </a:p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أنواع الشرط:</a:t>
            </a:r>
          </a:p>
          <a:p>
            <a:pPr marL="571500" indent="-457200" algn="r" rtl="1">
              <a:lnSpc>
                <a:spcPct val="110000"/>
              </a:lnSpc>
              <a:buFont typeface="+mj-lt"/>
              <a:buAutoNum type="arabicPeriod"/>
            </a:pPr>
            <a:r>
              <a:rPr lang="x-none" b="1" dirty="0" smtClean="0"/>
              <a:t>شرط واقف وهو </a:t>
            </a:r>
            <a:r>
              <a:rPr lang="x-none" dirty="0" smtClean="0"/>
              <a:t>أمر </a:t>
            </a:r>
            <a:r>
              <a:rPr lang="x-none" dirty="0"/>
              <a:t>مستقبل غير محقق الوقوع</a:t>
            </a:r>
            <a:r>
              <a:rPr lang="x-none" dirty="0" smtClean="0"/>
              <a:t> يترتب على وقوعه نشؤ الإلتزام فوجود الإلتزام يتوقف على تحققه.</a:t>
            </a:r>
          </a:p>
          <a:p>
            <a:pPr marL="571500" indent="-457200" algn="r" rtl="1">
              <a:lnSpc>
                <a:spcPct val="110000"/>
              </a:lnSpc>
              <a:buFont typeface="+mj-lt"/>
              <a:buAutoNum type="arabicPeriod"/>
            </a:pPr>
            <a:r>
              <a:rPr lang="x-none" b="1" dirty="0" smtClean="0"/>
              <a:t>شرط فاسخ وهو </a:t>
            </a:r>
            <a:r>
              <a:rPr lang="x-none" dirty="0" smtClean="0"/>
              <a:t>أمر </a:t>
            </a:r>
            <a:r>
              <a:rPr lang="x-none" dirty="0"/>
              <a:t>مستقبل غير محقق </a:t>
            </a:r>
            <a:r>
              <a:rPr lang="x-none" dirty="0" smtClean="0"/>
              <a:t>الوقوع يترتب على تحققه زوال الإلتزام ، كما لو أوصى رجل لزوجته بمال معين إذا لم تتزوج بعد وفاته وانقطعت لتربية أولاده إلا أنها تزوجت بعد وفاته فهنا يزول إلتزامه.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89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b="1" dirty="0"/>
              <a:t>الشرط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368" y="1752600"/>
            <a:ext cx="8515685" cy="4373563"/>
          </a:xfrm>
        </p:spPr>
        <p:txBody>
          <a:bodyPr/>
          <a:lstStyle/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تمييز الشرط عما قد يختلط به: </a:t>
            </a:r>
          </a:p>
          <a:p>
            <a:pPr marL="571500" indent="-457200" algn="r" rtl="1">
              <a:lnSpc>
                <a:spcPct val="110000"/>
              </a:lnSpc>
              <a:buFont typeface="+mj-ea"/>
              <a:buAutoNum type="circleNumDbPlain"/>
            </a:pPr>
            <a:r>
              <a:rPr lang="x-none" dirty="0" smtClean="0"/>
              <a:t>المصدر الوحيد للشرط كوصف للإلتزام يجب أن يكون إرادياً فلا يجد الشرط مصدره في حكم قضائي ولا في نص قانوني.</a:t>
            </a:r>
          </a:p>
          <a:p>
            <a:pPr marL="571500" indent="-457200" algn="r" rtl="1">
              <a:lnSpc>
                <a:spcPct val="110000"/>
              </a:lnSpc>
              <a:buFont typeface="+mj-ea"/>
              <a:buAutoNum type="circleNumDbPlain"/>
            </a:pPr>
            <a:r>
              <a:rPr lang="x-none" dirty="0" smtClean="0"/>
              <a:t> الشرط </a:t>
            </a:r>
            <a:r>
              <a:rPr lang="x-none" dirty="0"/>
              <a:t>كوصف للإلتزام </a:t>
            </a:r>
            <a:r>
              <a:rPr lang="x-none" dirty="0" smtClean="0"/>
              <a:t>هو أمر عَرَضي أي خارج عن أركان الإلتزام ولا يدخل في تكوينه ومن ثم يتصور الإلتزام بدونه.</a:t>
            </a:r>
          </a:p>
          <a:p>
            <a:pPr marL="114300" indent="0" algn="r" rtl="1">
              <a:lnSpc>
                <a:spcPct val="110000"/>
              </a:lnSpc>
              <a:buNone/>
            </a:pPr>
            <a:endParaRPr lang="x-none" dirty="0" smtClean="0"/>
          </a:p>
          <a:p>
            <a:pPr algn="r" rtl="1">
              <a:lnSpc>
                <a:spcPct val="110000"/>
              </a:lnSpc>
              <a:buFont typeface="Wingdings" charset="2"/>
              <a:buChar char="§"/>
            </a:pPr>
            <a:r>
              <a:rPr lang="x-none" b="1" dirty="0" smtClean="0"/>
              <a:t>يجب عدم الخلط بين الشرط بإعتباره وصفاً للإلتزام من جهة وبين ما يطلق عليه شروط ينبغي توافرها لترتيب آثار قانونية معينة من جهة أخرى. 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848260"/>
          </a:xfrm>
        </p:spPr>
        <p:txBody>
          <a:bodyPr>
            <a:normAutofit/>
          </a:bodyPr>
          <a:lstStyle/>
          <a:p>
            <a:r>
              <a:rPr lang="x-none" sz="3600" b="1" dirty="0" smtClean="0"/>
              <a:t>الشروط الواجب توافرها في الشرط كوصفٍ </a:t>
            </a:r>
            <a:r>
              <a:rPr lang="x-none" sz="3600" b="1" dirty="0"/>
              <a:t>للإلتزام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737" y="1906438"/>
            <a:ext cx="8502315" cy="4449912"/>
          </a:xfrm>
        </p:spPr>
        <p:txBody>
          <a:bodyPr>
            <a:normAutofit lnSpcReduction="10000"/>
          </a:bodyPr>
          <a:lstStyle/>
          <a:p>
            <a:pPr marL="571500" indent="-457200" algn="r" rtl="1">
              <a:lnSpc>
                <a:spcPct val="120000"/>
              </a:lnSpc>
              <a:buFont typeface="+mj-lt"/>
              <a:buAutoNum type="arabicPeriod"/>
            </a:pPr>
            <a:r>
              <a:rPr lang="x-none" b="1" dirty="0" smtClean="0"/>
              <a:t>يجب أن يكون الشرط أمراً مستقبلاً </a:t>
            </a:r>
            <a:r>
              <a:rPr lang="x-none" dirty="0" smtClean="0"/>
              <a:t>فلا يجوز أن يكون أمراً ماضياً أو حاضراً وإلا فلم تتحقق صفة الإحتمال.</a:t>
            </a:r>
            <a:endParaRPr lang="x-none" b="1" dirty="0" smtClean="0"/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 startAt="2"/>
            </a:pPr>
            <a:r>
              <a:rPr lang="x-none" b="1" dirty="0"/>
              <a:t>يجب أن يكون الشرط أمراً </a:t>
            </a:r>
            <a:r>
              <a:rPr lang="x-none" b="1" dirty="0" smtClean="0"/>
              <a:t>غير محقق الوقوع </a:t>
            </a:r>
            <a:r>
              <a:rPr lang="x-none" dirty="0" smtClean="0"/>
              <a:t>فلو كان أمراً مستقبلاً لكنه محقق الوقوع لما كان شرطاً وإنما أجلاً كما لو أضاف الملتزم إلتزامه إلى موسم الحصاد فهذا إلتزام مقترن بأجل وليس معلق على شرط.</a:t>
            </a:r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 startAt="2"/>
            </a:pPr>
            <a:r>
              <a:rPr lang="x-none" b="1" dirty="0"/>
              <a:t>يجب أن يكون الشرط </a:t>
            </a:r>
            <a:r>
              <a:rPr lang="x-none" b="1" dirty="0" smtClean="0"/>
              <a:t>ممكناً في ذاته و مشروعاً غير مخالف للنظام العام والآداب  </a:t>
            </a:r>
            <a:r>
              <a:rPr lang="x-none" dirty="0" smtClean="0"/>
              <a:t>ويكون الشرط غير ممكن إذا كان أمراً مستحيل الوقوع والإستحالة المقصودة هنا الإستحالة المطلقة ، أما الإستحالة النسبية فلا تعيب الإلتزام إذا غلب على الفكر إمكان وقوعها.</a:t>
            </a:r>
          </a:p>
          <a:p>
            <a:pPr marL="571500" indent="-457200" algn="r" rtl="1">
              <a:lnSpc>
                <a:spcPct val="120000"/>
              </a:lnSpc>
              <a:buFont typeface="+mj-lt"/>
              <a:buAutoNum type="arabicPeriod" startAt="2"/>
            </a:pPr>
            <a:r>
              <a:rPr lang="x-none" b="1" dirty="0" smtClean="0"/>
              <a:t>ألا تكون إرادة المدين وحدها مناط تحقق الإلتزام إذا كان واقفاً  </a:t>
            </a:r>
            <a:r>
              <a:rPr lang="x-none" dirty="0" smtClean="0"/>
              <a:t>لأن من شأن الشرط في هذه الحالة أن يجعل عقدة الإلتزام منحلة منذ البداية.</a:t>
            </a:r>
            <a:endParaRPr lang="en-US" b="1" dirty="0"/>
          </a:p>
          <a:p>
            <a:pPr marL="114300" indent="0" algn="r" rtl="1">
              <a:lnSpc>
                <a:spcPct val="120000"/>
              </a:lnSpc>
              <a:buNone/>
            </a:pPr>
            <a:endParaRPr lang="en-US" b="1" dirty="0"/>
          </a:p>
          <a:p>
            <a:pPr marL="571500" indent="-457200" algn="r">
              <a:buFont typeface="+mj-lt"/>
              <a:buAutoNum type="arabicPeriod" startAt="2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26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90173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x-none" sz="3600" b="1" dirty="0"/>
              <a:t> آثار الشرط في فترة التعليق 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752599"/>
            <a:ext cx="8569158" cy="4704347"/>
          </a:xfrm>
        </p:spPr>
        <p:txBody>
          <a:bodyPr>
            <a:normAutofit/>
          </a:bodyPr>
          <a:lstStyle/>
          <a:p>
            <a:pPr marL="114300" indent="0" algn="r" rtl="1">
              <a:lnSpc>
                <a:spcPct val="110000"/>
              </a:lnSpc>
              <a:buNone/>
            </a:pPr>
            <a:r>
              <a:rPr lang="x-none" b="1" u="sng" dirty="0" smtClean="0"/>
              <a:t>أولاً: آثار الشرط الواقف</a:t>
            </a:r>
            <a:r>
              <a:rPr lang="x-none" b="1" dirty="0" smtClean="0"/>
              <a:t> </a:t>
            </a:r>
            <a:r>
              <a:rPr lang="x-none" dirty="0" smtClean="0"/>
              <a:t>إذا كان الإلتزام معلقاً على شرط واقف لم يتحقق بعد فإن إلتزام المدين و حق الدائن يكون في نطاق الوجود الإحتمالي ويترتب على ذلك عدة نتائج بالنسبة للمدين و الدائن.</a:t>
            </a:r>
            <a:r>
              <a:rPr lang="x-none" b="1" i="1" dirty="0" smtClean="0"/>
              <a:t>  </a:t>
            </a:r>
          </a:p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بالنسبة للمدين : 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لا يجوز للدائن أن يباشر اجراءات التنفيذ ضد المدين لأن إلتزامه غير مؤكد في وجوده و إنما محتمل وبالتالي لا يكون نافذاً.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ليس للدائن إن يطعن في تصرفات مدينه بالدعوى البوليصية لأن حق الدائن هنا غير مستحق الآداء .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إذا قام الدائن بالوفاء بالإلتزام – و وجوده محتمل – كان له أن يسترد ما وفاه باعتباره وفاءً بغير مستحق.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6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91510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x-none" sz="3600" b="1" dirty="0"/>
              <a:t> آثار الشرط في فترة التعليق :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368" y="1752600"/>
            <a:ext cx="8555790" cy="4797926"/>
          </a:xfrm>
        </p:spPr>
        <p:txBody>
          <a:bodyPr>
            <a:normAutofit lnSpcReduction="10000"/>
          </a:bodyPr>
          <a:lstStyle/>
          <a:p>
            <a:pPr marL="114300" indent="0" algn="r" rtl="1">
              <a:lnSpc>
                <a:spcPct val="110000"/>
              </a:lnSpc>
              <a:buNone/>
            </a:pPr>
            <a:r>
              <a:rPr lang="x-none" b="1" dirty="0" smtClean="0"/>
              <a:t>بالنسبة للدائن :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يجوز للدائن أن يتخذ ما يلزم من الإجراءات التحفظية للمحافظة على حقه كقيد الرهن أو تجديده.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يستطيع الدائن حال حياته أن يحول حقه هذا للغير كما ينتقل بوفاته إلى الورثة.</a:t>
            </a:r>
          </a:p>
          <a:p>
            <a:pPr marL="571500" indent="-457200" algn="r" rtl="1">
              <a:lnSpc>
                <a:spcPct val="110000"/>
              </a:lnSpc>
              <a:buFont typeface="Wingdings" charset="2"/>
              <a:buAutoNum type="arabicPlain"/>
            </a:pPr>
            <a:r>
              <a:rPr lang="x-none" dirty="0" smtClean="0"/>
              <a:t>يكون المدين ملتزماً تجاه الدائن باحترام حقه. </a:t>
            </a:r>
          </a:p>
          <a:p>
            <a:pPr marL="114300" indent="0" algn="r" rtl="1">
              <a:lnSpc>
                <a:spcPct val="110000"/>
              </a:lnSpc>
              <a:buNone/>
            </a:pPr>
            <a:endParaRPr lang="x-none" dirty="0" smtClean="0"/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b="1" u="sng" dirty="0" smtClean="0"/>
              <a:t>ثانياً: </a:t>
            </a:r>
            <a:r>
              <a:rPr lang="x-none" b="1" u="sng" dirty="0"/>
              <a:t>آثار الشرط </a:t>
            </a:r>
            <a:r>
              <a:rPr lang="x-none" b="1" u="sng" dirty="0" smtClean="0"/>
              <a:t>الفاسخ </a:t>
            </a:r>
            <a:r>
              <a:rPr lang="x-none" b="1" dirty="0" smtClean="0"/>
              <a:t> </a:t>
            </a:r>
            <a:r>
              <a:rPr lang="x-none" dirty="0"/>
              <a:t>إذا كان الإلتزام معلقاً على شرط </a:t>
            </a:r>
            <a:r>
              <a:rPr lang="x-none" dirty="0" smtClean="0"/>
              <a:t>فاسخ لم </a:t>
            </a:r>
            <a:r>
              <a:rPr lang="x-none" dirty="0"/>
              <a:t>يتحقق بعد </a:t>
            </a:r>
            <a:r>
              <a:rPr lang="x-none" dirty="0" smtClean="0"/>
              <a:t>فإن الإلتزام يكون موجوداً و يجب على المدين أن يقوم بتنفيذ التزامه وإلا كان للدائن أن يتخذ ما يلزم من اجراءات التنفيذ لإجباره عليه ، كما لو اتفق البائع ومشتري الحصان على البيع إذا كسب الحصان جائزة سباق معين.</a:t>
            </a:r>
          </a:p>
          <a:p>
            <a:pPr marL="114300" indent="0" algn="r">
              <a:lnSpc>
                <a:spcPct val="110000"/>
              </a:lnSpc>
              <a:buNone/>
            </a:pPr>
            <a:r>
              <a:rPr lang="x-none" b="1" dirty="0" smtClean="0"/>
              <a:t> </a:t>
            </a:r>
          </a:p>
          <a:p>
            <a:pPr marL="114300" indent="0" algn="r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9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3600" b="1" dirty="0"/>
              <a:t> آثار </a:t>
            </a:r>
            <a:r>
              <a:rPr lang="x-none" sz="3600" b="1" dirty="0" smtClean="0"/>
              <a:t>الشرط بعد انتهاء فترة </a:t>
            </a:r>
            <a:r>
              <a:rPr lang="x-none" sz="3600" b="1" dirty="0"/>
              <a:t>التعليق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03750"/>
          </a:xfrm>
        </p:spPr>
        <p:txBody>
          <a:bodyPr>
            <a:normAutofit/>
          </a:bodyPr>
          <a:lstStyle/>
          <a:p>
            <a:pPr algn="r" rtl="1">
              <a:lnSpc>
                <a:spcPct val="120000"/>
              </a:lnSpc>
            </a:pPr>
            <a:r>
              <a:rPr lang="x-none" b="1" dirty="0" smtClean="0"/>
              <a:t>أولاً: </a:t>
            </a:r>
            <a:r>
              <a:rPr lang="x-none" b="1" dirty="0"/>
              <a:t> آثار </a:t>
            </a:r>
            <a:r>
              <a:rPr lang="x-none" b="1" dirty="0" smtClean="0"/>
              <a:t>انتهاء فترة التعليق بالنسبة للشرط الواقف </a:t>
            </a:r>
            <a:r>
              <a:rPr lang="x-none" b="1" dirty="0"/>
              <a:t>: </a:t>
            </a:r>
            <a:endParaRPr lang="x-none" b="1" dirty="0" smtClean="0"/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يقصد بإنتهاء فترة التعليق تحقق الشرط أو تخلفه بمعنى أن مآل الإلتزام يتأكد وجوده من عدمه تبعاً لتحقق الشرط أو تخلفه.</a:t>
            </a:r>
          </a:p>
          <a:p>
            <a:pPr marL="114300" indent="0" algn="r" rtl="1">
              <a:lnSpc>
                <a:spcPct val="120000"/>
              </a:lnSpc>
              <a:buNone/>
            </a:pPr>
            <a:endParaRPr lang="x-none" dirty="0" smtClean="0"/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إذا انتهى تعليق الشرط الواقف </a:t>
            </a:r>
            <a:r>
              <a:rPr lang="x-none" b="1" dirty="0" smtClean="0"/>
              <a:t>بتحققه تأكد </a:t>
            </a:r>
            <a:r>
              <a:rPr lang="x-none" dirty="0" smtClean="0"/>
              <a:t>إلتزام المدين في وجوده بعد أن كان محتملاً وكذا حق الدائن الذي بإستطاعته الآن أن يطالب بتنفذ حقه اختياراً أو اجباراً، </a:t>
            </a:r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وتثبت للإلتزام هذه الصفة (التحقق) منذ نشوئه لأن تحقق الشرط له أثر رجعي من وقت انعقاد التصرف والعكس صحيح إذا </a:t>
            </a:r>
            <a:r>
              <a:rPr lang="x-none" b="1" dirty="0" smtClean="0"/>
              <a:t>تخلف</a:t>
            </a:r>
            <a:r>
              <a:rPr lang="x-none" dirty="0" smtClean="0"/>
              <a:t> الشرط الواقف </a:t>
            </a:r>
            <a:r>
              <a:rPr lang="x-none" b="1" dirty="0" smtClean="0"/>
              <a:t>يزول</a:t>
            </a:r>
            <a:r>
              <a:rPr lang="x-none" dirty="0" smtClean="0"/>
              <a:t> التصرف وكأن لم يكن منذ البداية وهذا هو الأثر الرجعي لتخلف الشرط الواقف.</a:t>
            </a:r>
          </a:p>
          <a:p>
            <a:pPr marL="114300" indent="0" algn="r" rtl="1">
              <a:lnSpc>
                <a:spcPct val="120000"/>
              </a:lnSpc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81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600" b="1" dirty="0"/>
              <a:t> آثار الشرط بعد انتهاء فترة التعليق :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20000"/>
              </a:lnSpc>
            </a:pPr>
            <a:r>
              <a:rPr lang="x-none" b="1" dirty="0" smtClean="0"/>
              <a:t>ثانياً: آثار </a:t>
            </a:r>
            <a:r>
              <a:rPr lang="x-none" b="1" dirty="0"/>
              <a:t>انتهاء فترة التعليق </a:t>
            </a:r>
            <a:r>
              <a:rPr lang="x-none" b="1" dirty="0" smtClean="0"/>
              <a:t>بالنسبة للشرط الفاسخ : </a:t>
            </a:r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إذا انتهى التعليق </a:t>
            </a:r>
            <a:r>
              <a:rPr lang="x-none" b="1" dirty="0" smtClean="0"/>
              <a:t>بتحقق</a:t>
            </a:r>
            <a:r>
              <a:rPr lang="x-none" dirty="0" smtClean="0"/>
              <a:t> الشرط الفاسخ فإن إلتزام المدين الذي كان موجوداً و مؤكداً في فترة التعليق </a:t>
            </a:r>
            <a:r>
              <a:rPr lang="x-none" b="1" dirty="0" smtClean="0"/>
              <a:t>يزول ، </a:t>
            </a:r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أما إذا </a:t>
            </a:r>
            <a:r>
              <a:rPr lang="x-none" dirty="0"/>
              <a:t>انتهى التعليق </a:t>
            </a:r>
            <a:r>
              <a:rPr lang="x-none" b="1" dirty="0" smtClean="0"/>
              <a:t>بتخلف</a:t>
            </a:r>
            <a:r>
              <a:rPr lang="x-none" dirty="0" smtClean="0"/>
              <a:t> الشرط </a:t>
            </a:r>
            <a:r>
              <a:rPr lang="x-none" dirty="0"/>
              <a:t>الفاسخ </a:t>
            </a:r>
            <a:r>
              <a:rPr lang="x-none" b="1" dirty="0" smtClean="0"/>
              <a:t>تأكد</a:t>
            </a:r>
            <a:r>
              <a:rPr lang="x-none" dirty="0" smtClean="0"/>
              <a:t> التزام المدين ويستمر في نفاذه بعد أن كان مهدداً بالزوال قبل انتهاء فترة التعليق وكذلك يستقر حق الدائن وما كان قد اتخذه من اجراءات وما قام به من تصرفات </a:t>
            </a:r>
            <a:r>
              <a:rPr lang="ar-sa" dirty="0" smtClean="0"/>
              <a:t>بشأنه </a:t>
            </a:r>
            <a:r>
              <a:rPr lang="x-none" dirty="0" smtClean="0"/>
              <a:t>.</a:t>
            </a:r>
            <a:endParaRPr lang="x-none" dirty="0" smtClean="0"/>
          </a:p>
          <a:p>
            <a:pPr marL="114300" indent="0" algn="r" rtl="1">
              <a:lnSpc>
                <a:spcPct val="120000"/>
              </a:lnSpc>
              <a:buNone/>
            </a:pPr>
            <a:r>
              <a:rPr lang="x-none" dirty="0" smtClean="0"/>
              <a:t>وجميع الآثار السابقة تترتب كلها بأثر رجعي من وقت انعقاد التصرف وليس من وقت تحقق الشرط أو تخلفه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47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257</TotalTime>
  <Words>1400</Words>
  <Application>Microsoft Macintosh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Apothecary</vt:lpstr>
      <vt:lpstr>مادة أحكام الإلتزام      ٢٢٢ نظم   الفصل الدراسي الثاني لعام ١٤٣٦ هـ</vt:lpstr>
      <vt:lpstr>الفصل الثاني: أوصاف الإلتزام</vt:lpstr>
      <vt:lpstr>الشرط</vt:lpstr>
      <vt:lpstr>الشرط</vt:lpstr>
      <vt:lpstr>الشروط الواجب توافرها في الشرط كوصفٍ للإلتزام </vt:lpstr>
      <vt:lpstr> آثار الشرط في فترة التعليق :  </vt:lpstr>
      <vt:lpstr> آثار الشرط في فترة التعليق :  </vt:lpstr>
      <vt:lpstr> آثار الشرط بعد انتهاء فترة التعليق : </vt:lpstr>
      <vt:lpstr> آثار الشرط بعد انتهاء فترة التعليق : </vt:lpstr>
      <vt:lpstr>فكرة الأثر الرجعي للشرط</vt:lpstr>
      <vt:lpstr>الأجل</vt:lpstr>
      <vt:lpstr>آثار الأجل قبل أن ينقضي</vt:lpstr>
      <vt:lpstr>آثار الأجل قبل أن ينقضي</vt:lpstr>
      <vt:lpstr>آثار الأجل بعد أن ينقضي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مادة أحكام الإلتزام      ٢٢٢ نظم   الفصل الدراسي الثاني لعام ١٤٣٦ هـ</dc:title>
  <dc:creator>Bandar Alahmari</dc:creator>
  <cp:lastModifiedBy>Bandar Alahmari</cp:lastModifiedBy>
  <cp:revision>30</cp:revision>
  <dcterms:created xsi:type="dcterms:W3CDTF">2015-02-25T20:23:59Z</dcterms:created>
  <dcterms:modified xsi:type="dcterms:W3CDTF">2015-03-01T10:04:08Z</dcterms:modified>
</cp:coreProperties>
</file>