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29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-1688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D598D1-3EDB-5946-9C38-6A211D25A170}" type="datetimeFigureOut">
              <a:rPr lang="en-US" smtClean="0"/>
              <a:t>1/03/2015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FED164-5A65-1D4A-98A5-D0FC3AFC70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0540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ADF5F1-D73B-364D-AEB8-C3264837F988}" type="datetimeFigureOut">
              <a:rPr lang="en-US" smtClean="0"/>
              <a:t>1/03/2015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8F0E3B-112B-6D46-8460-814241E94B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31454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319C5-F51C-8541-9B98-AE621B464A27}" type="datetime1">
              <a:rPr lang="en-AU" smtClean="0"/>
              <a:t>1/03/2015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52AC60-1D3B-1747-B068-0A4AFF3F8CFE}" type="datetime1">
              <a:rPr lang="en-AU" smtClean="0"/>
              <a:t>1/03/2015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08650-7FE2-4A45-885C-655EC6912AFA}" type="datetime1">
              <a:rPr lang="en-AU" smtClean="0"/>
              <a:t>1/03/2015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EC7149-2D89-C646-9EBF-F18975586D9F}" type="datetime1">
              <a:rPr lang="en-AU" smtClean="0"/>
              <a:t>1/03/2015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C215D-A481-4446-BBEE-9D85744C284A}" type="datetime1">
              <a:rPr lang="en-AU" smtClean="0"/>
              <a:t>1/03/2015</a:t>
            </a:fld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6A22DA-1A38-D144-9BD4-B3E3490A02C3}" type="datetime1">
              <a:rPr lang="en-AU" smtClean="0"/>
              <a:t>1/03/2015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94CB08-0C91-2A46-B678-D6EAD26D6D43}" type="datetime1">
              <a:rPr lang="en-AU" smtClean="0"/>
              <a:t>1/03/2015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F13951-41E1-7D44-BDCE-1FE1BC2C603F}" type="datetime1">
              <a:rPr lang="en-AU" smtClean="0"/>
              <a:t>1/03/2015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0A311-E071-BB41-BE9F-8C275A585D84}" type="datetime1">
              <a:rPr lang="en-AU" smtClean="0"/>
              <a:t>1/03/2015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8B3903-4C22-C841-97A1-D25FB3D84F33}" type="datetime1">
              <a:rPr lang="en-AU" smtClean="0"/>
              <a:t>1/03/2015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2E790-47A5-8E45-AED0-854E7D6F3803}" type="datetime1">
              <a:rPr lang="en-AU" smtClean="0"/>
              <a:t>1/03/2015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E08EF057-C3A2-CC46-9614-2CD6B238C7CA}" type="datetime1">
              <a:rPr lang="en-AU" smtClean="0"/>
              <a:t>1/03/2015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FA84A37A-AFC2-4A01-80A1-FC20F2C0D5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0" r:id="rId1"/>
    <p:sldLayoutId id="2147483831" r:id="rId2"/>
    <p:sldLayoutId id="2147483832" r:id="rId3"/>
    <p:sldLayoutId id="2147483833" r:id="rId4"/>
    <p:sldLayoutId id="2147483834" r:id="rId5"/>
    <p:sldLayoutId id="2147483835" r:id="rId6"/>
    <p:sldLayoutId id="2147483836" r:id="rId7"/>
    <p:sldLayoutId id="2147483837" r:id="rId8"/>
    <p:sldLayoutId id="2147483838" r:id="rId9"/>
    <p:sldLayoutId id="2147483839" r:id="rId10"/>
    <p:sldLayoutId id="2147483840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442458" cy="457200"/>
          </a:xfrm>
        </p:spPr>
        <p:txBody>
          <a:bodyPr>
            <a:normAutofit/>
          </a:bodyPr>
          <a:lstStyle/>
          <a:p>
            <a:r>
              <a:rPr lang="en-US" dirty="0" smtClean="0"/>
              <a:t> </a:t>
            </a:r>
            <a:r>
              <a:rPr lang="x-none" dirty="0"/>
              <a:t>محاضرة بقسم القانون الخاص</a:t>
            </a:r>
            <a:r>
              <a:rPr lang="en-US" dirty="0" smtClean="0"/>
              <a:t>       </a:t>
            </a:r>
            <a:r>
              <a:rPr lang="x-none" dirty="0" smtClean="0"/>
              <a:t>أ</a:t>
            </a:r>
            <a:r>
              <a:rPr lang="x-none" dirty="0"/>
              <a:t>/ أسماء </a:t>
            </a:r>
            <a:r>
              <a:rPr lang="x-none" dirty="0" smtClean="0"/>
              <a:t>الأحمري</a:t>
            </a:r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04705" y="3181684"/>
            <a:ext cx="6629400" cy="1264550"/>
          </a:xfrm>
        </p:spPr>
        <p:txBody>
          <a:bodyPr/>
          <a:lstStyle/>
          <a:p>
            <a:r>
              <a:rPr lang="x-none" sz="2800" dirty="0"/>
              <a:t>مادة أحكام الإلتزام      ٢٢٢ نظم</a:t>
            </a:r>
            <a:br>
              <a:rPr lang="x-none" sz="2800" dirty="0"/>
            </a:br>
            <a:r>
              <a:rPr lang="x-none" sz="2800" dirty="0"/>
              <a:t> </a:t>
            </a:r>
            <a:br>
              <a:rPr lang="x-none" sz="2800" dirty="0"/>
            </a:br>
            <a:r>
              <a:rPr lang="x-none" sz="2800" dirty="0"/>
              <a:t>الفصل الدراسي الثاني لعام ١٤٣٦ هـ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5948947" y="240631"/>
            <a:ext cx="2807369" cy="25934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5182" y="1849"/>
            <a:ext cx="3518186" cy="2832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72881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b="1" dirty="0" smtClean="0"/>
              <a:t>فكرة الأثر الرجعي للشرط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lnSpc>
                <a:spcPct val="120000"/>
              </a:lnSpc>
            </a:pPr>
            <a:r>
              <a:rPr lang="x-none" b="1" dirty="0" smtClean="0"/>
              <a:t>مضمونه :</a:t>
            </a:r>
          </a:p>
          <a:p>
            <a:pPr marL="114300" indent="0" algn="r" rtl="1">
              <a:lnSpc>
                <a:spcPct val="130000"/>
              </a:lnSpc>
              <a:buNone/>
            </a:pPr>
            <a:r>
              <a:rPr lang="x-none" dirty="0" smtClean="0"/>
              <a:t>إذا تحقق الشرط واقفاً كان أم فاسخاً استند أثره إلى الوقت الذي تم فيه التصرف </a:t>
            </a:r>
            <a:r>
              <a:rPr lang="x-none" b="1" dirty="0" smtClean="0"/>
              <a:t>إلا</a:t>
            </a:r>
            <a:r>
              <a:rPr lang="x-none" dirty="0" smtClean="0"/>
              <a:t> * إذا تبين من إرادة المتعاقدين أو * من طبيعة العقد أن وجود الإلتزام أو زواله يكون في الوقت الذي يتحقق فيه الشرط ، * ولا يكون للشرط أثر رجعي إذا أصبح محل الإلتزام قبل تحقق الشرط مستحيلاً للسبب أجنبي لا يد للمدين فيه.</a:t>
            </a:r>
          </a:p>
          <a:p>
            <a:pPr marL="114300" indent="0" algn="r" rtl="1">
              <a:lnSpc>
                <a:spcPct val="130000"/>
              </a:lnSpc>
              <a:buNone/>
            </a:pPr>
            <a:endParaRPr lang="x-none" dirty="0"/>
          </a:p>
          <a:p>
            <a:pPr algn="r" rtl="1">
              <a:lnSpc>
                <a:spcPct val="130000"/>
              </a:lnSpc>
              <a:buFont typeface="Arial"/>
              <a:buChar char="•"/>
            </a:pPr>
            <a:r>
              <a:rPr lang="x-none" b="1" dirty="0" smtClean="0"/>
              <a:t>فكرة الشرط في الفقه الإسلامي : </a:t>
            </a:r>
          </a:p>
          <a:p>
            <a:pPr marL="114300" indent="0" algn="r">
              <a:lnSpc>
                <a:spcPct val="130000"/>
              </a:lnSpc>
              <a:buNone/>
            </a:pPr>
            <a:r>
              <a:rPr lang="x-none" dirty="0" smtClean="0"/>
              <a:t>الكتاب ص ١٥٥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4284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x-none" sz="3600" b="1" dirty="0" smtClean="0"/>
              <a:t>الأجل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94294"/>
            <a:ext cx="8229600" cy="4590130"/>
          </a:xfrm>
        </p:spPr>
        <p:txBody>
          <a:bodyPr>
            <a:normAutofit/>
          </a:bodyPr>
          <a:lstStyle/>
          <a:p>
            <a:pPr algn="r" rtl="1">
              <a:lnSpc>
                <a:spcPct val="110000"/>
              </a:lnSpc>
              <a:buFont typeface="Wingdings" charset="2"/>
              <a:buChar char="§"/>
            </a:pPr>
            <a:r>
              <a:rPr lang="x-none" b="1" dirty="0" smtClean="0"/>
              <a:t>تعريف الأجل كوصف للإلتزام </a:t>
            </a:r>
            <a:r>
              <a:rPr lang="x-none" dirty="0" smtClean="0"/>
              <a:t>: هو عبارة عن أمر مستقبل محقق الوقوع يتوقف على تحقيقه نفاذ الإلتزام أو إنتهاؤه .</a:t>
            </a:r>
          </a:p>
          <a:p>
            <a:pPr algn="r" rtl="1">
              <a:lnSpc>
                <a:spcPct val="110000"/>
              </a:lnSpc>
              <a:buFont typeface="Wingdings" charset="2"/>
              <a:buChar char="§"/>
            </a:pPr>
            <a:r>
              <a:rPr lang="x-none" b="1" dirty="0" smtClean="0"/>
              <a:t>أنواع الأجل : </a:t>
            </a:r>
          </a:p>
          <a:p>
            <a:pPr marL="114300" indent="0" algn="r" rtl="1">
              <a:lnSpc>
                <a:spcPct val="110000"/>
              </a:lnSpc>
              <a:buNone/>
            </a:pPr>
            <a:r>
              <a:rPr lang="x-none" b="1" dirty="0" smtClean="0"/>
              <a:t>*من حيث الأثر: </a:t>
            </a:r>
          </a:p>
          <a:p>
            <a:pPr marL="114300" indent="0" algn="r" rtl="1">
              <a:lnSpc>
                <a:spcPct val="110000"/>
              </a:lnSpc>
              <a:buNone/>
            </a:pPr>
            <a:r>
              <a:rPr lang="x-none" b="1" dirty="0" smtClean="0"/>
              <a:t>- أجل واقف </a:t>
            </a:r>
            <a:r>
              <a:rPr lang="x-none" dirty="0" smtClean="0"/>
              <a:t>وهو أمر مستقبل محقق الوقوع </a:t>
            </a:r>
            <a:r>
              <a:rPr lang="x-none" dirty="0" smtClean="0"/>
              <a:t>يترتب</a:t>
            </a:r>
            <a:r>
              <a:rPr lang="ar-sa" dirty="0" smtClean="0"/>
              <a:t> على تحققه</a:t>
            </a:r>
            <a:r>
              <a:rPr lang="x-none" dirty="0" smtClean="0"/>
              <a:t> </a:t>
            </a:r>
            <a:r>
              <a:rPr lang="x-none" dirty="0" smtClean="0"/>
              <a:t>نفاذ التزام كان موجوداً كما لو التزم شخص بآداء مبلغ نقدي لآخر بعد ستة أشهر</a:t>
            </a:r>
            <a:r>
              <a:rPr lang="x-none" b="1" dirty="0" smtClean="0"/>
              <a:t>.</a:t>
            </a:r>
          </a:p>
          <a:p>
            <a:pPr marL="114300" indent="0" algn="r" rtl="1">
              <a:lnSpc>
                <a:spcPct val="110000"/>
              </a:lnSpc>
              <a:buNone/>
            </a:pPr>
            <a:r>
              <a:rPr lang="x-none" b="1" dirty="0" smtClean="0"/>
              <a:t>- أجل فاسخ  </a:t>
            </a:r>
            <a:r>
              <a:rPr lang="x-none" dirty="0"/>
              <a:t>وهو أمر مستقبل محقق الوقوع </a:t>
            </a:r>
            <a:r>
              <a:rPr lang="x-none" dirty="0" smtClean="0"/>
              <a:t>يترتب على حلوله انقضاء الإلتزام كما لو قام شخص بتأجير سيارته لآخر لمدة شهرين .</a:t>
            </a:r>
          </a:p>
          <a:p>
            <a:pPr marL="114300" indent="0" algn="r" rtl="1">
              <a:lnSpc>
                <a:spcPct val="110000"/>
              </a:lnSpc>
              <a:buNone/>
            </a:pPr>
            <a:r>
              <a:rPr lang="x-none" b="1" dirty="0" smtClean="0"/>
              <a:t>*من حيث المصدر </a:t>
            </a:r>
            <a:r>
              <a:rPr lang="x-none" dirty="0" smtClean="0"/>
              <a:t>: أجل اتفاقي ، وقانوني ، وقضائي .</a:t>
            </a:r>
          </a:p>
          <a:p>
            <a:pPr marL="114300" indent="0" algn="r" rtl="1">
              <a:lnSpc>
                <a:spcPct val="110000"/>
              </a:lnSpc>
              <a:buNone/>
            </a:pPr>
            <a:r>
              <a:rPr lang="x-none" dirty="0" smtClean="0"/>
              <a:t>* </a:t>
            </a:r>
            <a:r>
              <a:rPr lang="x-none" b="1" dirty="0" smtClean="0"/>
              <a:t>من حيث التعيين </a:t>
            </a:r>
            <a:r>
              <a:rPr lang="x-none" dirty="0" smtClean="0"/>
              <a:t>: أجل معين ، أو غير معين 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8346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b="1" dirty="0" smtClean="0"/>
              <a:t>آثار الأجل قبل أن ينقضي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752600"/>
            <a:ext cx="8339221" cy="4603750"/>
          </a:xfrm>
        </p:spPr>
        <p:txBody>
          <a:bodyPr>
            <a:normAutofit/>
          </a:bodyPr>
          <a:lstStyle/>
          <a:p>
            <a:pPr algn="r" rtl="1">
              <a:lnSpc>
                <a:spcPct val="120000"/>
              </a:lnSpc>
            </a:pPr>
            <a:r>
              <a:rPr lang="x-none" b="1" dirty="0" smtClean="0"/>
              <a:t>أولاً : الأجل الواقف:  </a:t>
            </a:r>
            <a:r>
              <a:rPr lang="x-none" dirty="0" smtClean="0"/>
              <a:t>إذا كان الإلتزام مضافاً إلى أجل واقف فإنه لا يكون نافذاً إلا في الوقت الذي ينقضي فيه الأجل ، فالالتزام يكون موجوداً ولكنه غير نافذ أي غير مستحق الآداء وترتب على ذلك :</a:t>
            </a:r>
          </a:p>
          <a:p>
            <a:pPr marL="571500" indent="-457200" algn="r" rtl="1">
              <a:lnSpc>
                <a:spcPct val="120000"/>
              </a:lnSpc>
              <a:buFont typeface="+mj-lt"/>
              <a:buAutoNum type="arabicPeriod"/>
            </a:pPr>
            <a:r>
              <a:rPr lang="x-none" dirty="0" smtClean="0"/>
              <a:t>لا يجوز للدائن أن يجبر المدين على الوفاء مادام الأجل لم ينقضي.</a:t>
            </a:r>
          </a:p>
          <a:p>
            <a:pPr marL="571500" indent="-457200" algn="r" rtl="1">
              <a:lnSpc>
                <a:spcPct val="120000"/>
              </a:lnSpc>
              <a:buFont typeface="+mj-lt"/>
              <a:buAutoNum type="arabicPeriod"/>
            </a:pPr>
            <a:r>
              <a:rPr lang="x-none" dirty="0" smtClean="0"/>
              <a:t>التقادم الزمني لا يبدأ في السريان (لأن التقادم يقتضي لبدء سريانه أن يكون في استطاعة </a:t>
            </a:r>
            <a:r>
              <a:rPr lang="ar-sa" dirty="0" smtClean="0"/>
              <a:t>الدا</a:t>
            </a:r>
            <a:r>
              <a:rPr lang="x-none" dirty="0" smtClean="0"/>
              <a:t>ئن </a:t>
            </a:r>
            <a:r>
              <a:rPr lang="x-none" dirty="0" smtClean="0"/>
              <a:t>أن يطالب بحقه وذلك لا يتحقق إلا بعد إنقضاء الأجل).</a:t>
            </a:r>
            <a:endParaRPr lang="x-none" dirty="0"/>
          </a:p>
          <a:p>
            <a:pPr marL="571500" indent="-457200" algn="r" rtl="1">
              <a:lnSpc>
                <a:spcPct val="120000"/>
              </a:lnSpc>
              <a:buFont typeface="+mj-lt"/>
              <a:buAutoNum type="arabicPeriod"/>
            </a:pPr>
            <a:r>
              <a:rPr lang="x-none" dirty="0" smtClean="0"/>
              <a:t>إذا قام المدين بالوفاء قبل انقضاء الأجل فلا يجوز له أن يسترد ما وفاه شريطة أن يكون عالماً بعدم إنقضاء الأجل.</a:t>
            </a:r>
          </a:p>
          <a:p>
            <a:pPr marL="571500" indent="-457200" algn="r" rtl="1">
              <a:lnSpc>
                <a:spcPct val="120000"/>
              </a:lnSpc>
              <a:buFont typeface="+mj-lt"/>
              <a:buAutoNum type="arabicPeriod"/>
            </a:pPr>
            <a:r>
              <a:rPr lang="x-none" dirty="0" smtClean="0"/>
              <a:t>لا تقع المقاصة بين حق الدائن وحق آخر 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186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b="1" dirty="0"/>
              <a:t>آثار الأجل قبل أن ينقضي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lnSpc>
                <a:spcPct val="120000"/>
              </a:lnSpc>
            </a:pPr>
            <a:r>
              <a:rPr lang="x-none" b="1" dirty="0" smtClean="0"/>
              <a:t>ثانياً : الأجل الفاسخ : </a:t>
            </a:r>
          </a:p>
          <a:p>
            <a:pPr marL="114300" indent="0" algn="r" rtl="1">
              <a:lnSpc>
                <a:spcPct val="120000"/>
              </a:lnSpc>
              <a:buNone/>
            </a:pPr>
            <a:r>
              <a:rPr lang="x-none" dirty="0"/>
              <a:t>إ</a:t>
            </a:r>
            <a:r>
              <a:rPr lang="x-none" dirty="0" smtClean="0"/>
              <a:t>ذا كان الإلتزام مضافاً إلى أجل فاسخ </a:t>
            </a:r>
            <a:r>
              <a:rPr lang="x-none" dirty="0"/>
              <a:t>فإن </a:t>
            </a:r>
            <a:r>
              <a:rPr lang="x-none" dirty="0" smtClean="0"/>
              <a:t>الإلتزام</a:t>
            </a:r>
            <a:r>
              <a:rPr lang="ar-sa" dirty="0" smtClean="0"/>
              <a:t> </a:t>
            </a:r>
            <a:r>
              <a:rPr lang="x-none" dirty="0" smtClean="0"/>
              <a:t>يكون </a:t>
            </a:r>
            <a:r>
              <a:rPr lang="x-none" dirty="0"/>
              <a:t>موجودا</a:t>
            </a:r>
            <a:r>
              <a:rPr lang="x-none" dirty="0" smtClean="0"/>
              <a:t>ً ونافذاً وإن كان زواله أمراً محققاً بحلول هذا الأجل.</a:t>
            </a:r>
          </a:p>
          <a:p>
            <a:pPr marL="114300" indent="0" algn="r" rtl="1">
              <a:lnSpc>
                <a:spcPct val="120000"/>
              </a:lnSpc>
              <a:buNone/>
            </a:pPr>
            <a:r>
              <a:rPr lang="x-none" dirty="0" smtClean="0"/>
              <a:t>ولما كان حق الدائن مستحق الآداء لأنه نافذ فإنه يستطيع مطالبة المدين بالوفاء ، ويسري التقادم بحقه ، وله أن يطعن في تصرفات هذا المدين بالدعوى البوليصية.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8836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b="1" dirty="0"/>
              <a:t>آثار الأجل </a:t>
            </a:r>
            <a:r>
              <a:rPr lang="x-none" b="1" dirty="0" smtClean="0"/>
              <a:t>بعد أن </a:t>
            </a:r>
            <a:r>
              <a:rPr lang="x-none" b="1" dirty="0"/>
              <a:t>ينقضي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843" y="1751162"/>
            <a:ext cx="8475578" cy="4605188"/>
          </a:xfrm>
        </p:spPr>
        <p:txBody>
          <a:bodyPr>
            <a:normAutofit fontScale="85000" lnSpcReduction="20000"/>
          </a:bodyPr>
          <a:lstStyle/>
          <a:p>
            <a:pPr algn="r" rtl="1">
              <a:lnSpc>
                <a:spcPct val="110000"/>
              </a:lnSpc>
            </a:pPr>
            <a:r>
              <a:rPr lang="x-none" sz="2800" b="1" i="1" dirty="0" smtClean="0"/>
              <a:t>أسباب انقضاء الأجل: </a:t>
            </a:r>
            <a:r>
              <a:rPr lang="x-none" sz="2800" dirty="0" smtClean="0"/>
              <a:t>* حلول الأجل. * النزول عن الأجل.  * سقوط الأجل وهو على ثلاثة حالات : </a:t>
            </a:r>
          </a:p>
          <a:p>
            <a:pPr marL="571500" indent="-457200" algn="r" rtl="1">
              <a:lnSpc>
                <a:spcPct val="110000"/>
              </a:lnSpc>
              <a:buFont typeface="+mj-ea"/>
              <a:buAutoNum type="circleNumDbPlain"/>
            </a:pPr>
            <a:r>
              <a:rPr lang="x-none" sz="2800" dirty="0" smtClean="0"/>
              <a:t>إذا حكم بإفلاس المدين .</a:t>
            </a:r>
          </a:p>
          <a:p>
            <a:pPr marL="571500" indent="-457200" algn="r" rtl="1">
              <a:lnSpc>
                <a:spcPct val="110000"/>
              </a:lnSpc>
              <a:buFont typeface="+mj-ea"/>
              <a:buAutoNum type="circleNumDbPlain"/>
            </a:pPr>
            <a:r>
              <a:rPr lang="x-none" sz="2800" dirty="0" smtClean="0"/>
              <a:t>يسقط حق المدين في الأجل الواقف إذا أضعف بفعله ما أعطى للدائن من تأمين خاص.</a:t>
            </a:r>
          </a:p>
          <a:p>
            <a:pPr marL="571500" indent="-457200" algn="r" rtl="1">
              <a:lnSpc>
                <a:spcPct val="110000"/>
              </a:lnSpc>
              <a:buFont typeface="+mj-ea"/>
              <a:buAutoNum type="circleNumDbPlain"/>
            </a:pPr>
            <a:r>
              <a:rPr lang="x-none" sz="2800" dirty="0"/>
              <a:t>يسقط حق المدين في الأجل </a:t>
            </a:r>
            <a:r>
              <a:rPr lang="x-none" sz="2800" dirty="0" smtClean="0"/>
              <a:t>الواقف إذا لم يقدم للدائن ما وعد في العقد بتقديمه من تأمينات.</a:t>
            </a:r>
          </a:p>
          <a:p>
            <a:pPr algn="r" rtl="1">
              <a:lnSpc>
                <a:spcPct val="110000"/>
              </a:lnSpc>
              <a:buFont typeface="Arial"/>
              <a:buChar char="•"/>
            </a:pPr>
            <a:r>
              <a:rPr lang="x-none" sz="2800" b="1" dirty="0"/>
              <a:t> </a:t>
            </a:r>
            <a:r>
              <a:rPr lang="x-none" sz="2800" b="1" dirty="0" smtClean="0"/>
              <a:t>آثار انقضاء الأجل الواقف: </a:t>
            </a:r>
          </a:p>
          <a:p>
            <a:pPr marL="114300" indent="0" algn="r" rtl="1">
              <a:lnSpc>
                <a:spcPct val="110000"/>
              </a:lnSpc>
              <a:buNone/>
            </a:pPr>
            <a:r>
              <a:rPr lang="x-none" sz="2800" dirty="0" smtClean="0"/>
              <a:t>الأثر الجوهري لانقضاء الأجل الواقف صيرورة الإلتزام نافذاً و مستحق الآداء والذي كان قبل ذلك موقوفاً في نفاذه، ويتم ذلك دون رجعية أي دون العبرة بالوقت الذي نشأ فيه الإلتزام.</a:t>
            </a:r>
          </a:p>
          <a:p>
            <a:pPr algn="r" rtl="1">
              <a:lnSpc>
                <a:spcPct val="110000"/>
              </a:lnSpc>
              <a:buFont typeface="Arial"/>
              <a:buChar char="•"/>
            </a:pPr>
            <a:r>
              <a:rPr lang="x-none" sz="2800" b="1" dirty="0" smtClean="0"/>
              <a:t>آثار انقضاء الأجل الفاسخ:</a:t>
            </a:r>
          </a:p>
          <a:p>
            <a:pPr marL="114300" indent="0" algn="r" rtl="1">
              <a:lnSpc>
                <a:spcPct val="110000"/>
              </a:lnSpc>
              <a:buNone/>
            </a:pPr>
            <a:r>
              <a:rPr lang="x-none" sz="2800" dirty="0" smtClean="0"/>
              <a:t>يترتب على انقضاء الأجل الفاسخ انتهاء الإلتزام الذي أُضيف إليه ويتم ذلك دون </a:t>
            </a:r>
            <a:r>
              <a:rPr lang="x-none" dirty="0" smtClean="0"/>
              <a:t>أثر رجعي.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4040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/>
            <a:endParaRPr lang="x-none" dirty="0" smtClean="0"/>
          </a:p>
          <a:p>
            <a:pPr algn="r"/>
            <a:endParaRPr lang="x-none" dirty="0"/>
          </a:p>
          <a:p>
            <a:pPr algn="r"/>
            <a:endParaRPr lang="x-none" dirty="0" smtClean="0"/>
          </a:p>
          <a:p>
            <a:pPr marL="114300" indent="0" algn="ctr">
              <a:buNone/>
            </a:pPr>
            <a:endParaRPr lang="x-none" dirty="0" smtClean="0"/>
          </a:p>
          <a:p>
            <a:pPr marL="114300" indent="0" algn="ctr" rtl="1">
              <a:buNone/>
            </a:pPr>
            <a:r>
              <a:rPr lang="x-none" dirty="0" smtClean="0"/>
              <a:t>الكتاب ص ١٧٠ حتى نهاية الفقرة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11" name="Text Placeholder 10"/>
          <p:cNvSpPr>
            <a:spLocks noGrp="1"/>
          </p:cNvSpPr>
          <p:nvPr>
            <p:ph type="body" sz="half" idx="2"/>
          </p:nvPr>
        </p:nvSpPr>
        <p:spPr>
          <a:xfrm>
            <a:off x="769000" y="1804737"/>
            <a:ext cx="2298634" cy="2919663"/>
          </a:xfrm>
        </p:spPr>
        <p:txBody>
          <a:bodyPr>
            <a:normAutofit/>
          </a:bodyPr>
          <a:lstStyle/>
          <a:p>
            <a:pPr algn="ctr"/>
            <a:endParaRPr lang="x-none" sz="3600" b="1" dirty="0" smtClean="0"/>
          </a:p>
          <a:p>
            <a:pPr algn="ctr" rtl="1"/>
            <a:r>
              <a:rPr lang="x-none" sz="3600" b="1" dirty="0" smtClean="0"/>
              <a:t>الأجل في الفقه الإسلامي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1595056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x-none" sz="3600" b="1" dirty="0" smtClean="0"/>
              <a:t>الفصل الثاني: أوصاف الإلتزام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843" y="1752600"/>
            <a:ext cx="8488946" cy="4530558"/>
          </a:xfrm>
        </p:spPr>
        <p:txBody>
          <a:bodyPr>
            <a:normAutofit/>
          </a:bodyPr>
          <a:lstStyle/>
          <a:p>
            <a:pPr algn="r" rtl="1">
              <a:lnSpc>
                <a:spcPct val="110000"/>
              </a:lnSpc>
            </a:pPr>
            <a:r>
              <a:rPr lang="x-none" b="1" dirty="0" smtClean="0">
                <a:solidFill>
                  <a:srgbClr val="0D0D0D"/>
                </a:solidFill>
              </a:rPr>
              <a:t>الأصل</a:t>
            </a:r>
            <a:r>
              <a:rPr lang="x-none" b="1" dirty="0" smtClean="0"/>
              <a:t> </a:t>
            </a:r>
            <a:r>
              <a:rPr lang="x-none" dirty="0" smtClean="0"/>
              <a:t>أن يكون الإلتزام بسيطاً ومُنجزاً على معنى أن يكون عبارة عن رابطة محققة في وجودها فورية في نفاذها (واجب التنفيذ فور نشوئه) بين دائن واحد و مدين واحد </a:t>
            </a:r>
            <a:r>
              <a:rPr lang="x-none" b="1" dirty="0" smtClean="0">
                <a:solidFill>
                  <a:srgbClr val="0D0D0D"/>
                </a:solidFill>
              </a:rPr>
              <a:t>إلا</a:t>
            </a:r>
            <a:r>
              <a:rPr lang="x-none" dirty="0" smtClean="0"/>
              <a:t> أن ثمة أوصافاً قد تلحق بهذا الإلتزام فتعدل من آثاره فيسمى بالإلتزام الموصوف أو المُركّب. </a:t>
            </a:r>
          </a:p>
          <a:p>
            <a:pPr algn="r" rtl="1">
              <a:lnSpc>
                <a:spcPct val="110000"/>
              </a:lnSpc>
            </a:pPr>
            <a:endParaRPr lang="x-none" dirty="0"/>
          </a:p>
          <a:p>
            <a:pPr algn="r" rtl="1">
              <a:lnSpc>
                <a:spcPct val="110000"/>
              </a:lnSpc>
            </a:pPr>
            <a:r>
              <a:rPr lang="x-none" dirty="0" smtClean="0"/>
              <a:t>الأوصاف إما أن تتعلق بوجود الإلتزام أو نفاذه وتسمى الشرط و الأجل ، وإما أن ترد على محل الإلتزام فيكون الإلتزام بدلياً أو تخييرياً ، وإما أن تلحق أطراف الإلتزام فتتمثل في تعددهم وهذا يطلق عليه التضامن وعدم قابلية الإلتزام للانقسام.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9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x-none" sz="3600" b="1" dirty="0" smtClean="0"/>
              <a:t>الشرط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4105" y="1752600"/>
            <a:ext cx="8515683" cy="4603750"/>
          </a:xfrm>
        </p:spPr>
        <p:txBody>
          <a:bodyPr>
            <a:normAutofit/>
          </a:bodyPr>
          <a:lstStyle/>
          <a:p>
            <a:pPr algn="r" rtl="1">
              <a:lnSpc>
                <a:spcPct val="110000"/>
              </a:lnSpc>
              <a:buFont typeface="Wingdings" charset="2"/>
              <a:buChar char="§"/>
            </a:pPr>
            <a:r>
              <a:rPr lang="x-none" b="1" dirty="0" smtClean="0"/>
              <a:t>تعريف الشرط كوصف للإتزام: </a:t>
            </a:r>
            <a:r>
              <a:rPr lang="x-none" dirty="0" smtClean="0"/>
              <a:t>يكون الإلتزام معلقاً على شرط إذا كان وجوده أو زواله مترتباً على أمر مستقبل غير محقق الوقوع.</a:t>
            </a:r>
          </a:p>
          <a:p>
            <a:pPr marL="114300" indent="0" algn="r" rtl="1">
              <a:lnSpc>
                <a:spcPct val="110000"/>
              </a:lnSpc>
              <a:buNone/>
            </a:pPr>
            <a:r>
              <a:rPr lang="x-none" b="1" dirty="0" smtClean="0"/>
              <a:t>مثال ذلك: </a:t>
            </a:r>
            <a:r>
              <a:rPr lang="x-none" dirty="0" smtClean="0"/>
              <a:t>لو قال شخص لآخر أبيعك هذا الشئ لو نجحت في الإمتحان ، فالنجاح في الإمتحان أمر مستقبل غير محقق الوقوع يعد شرطاً للالتزام بالبيع.</a:t>
            </a:r>
          </a:p>
          <a:p>
            <a:pPr algn="r" rtl="1">
              <a:lnSpc>
                <a:spcPct val="110000"/>
              </a:lnSpc>
              <a:buFont typeface="Wingdings" charset="2"/>
              <a:buChar char="§"/>
            </a:pPr>
            <a:r>
              <a:rPr lang="x-none" b="1" dirty="0" smtClean="0"/>
              <a:t>أنواع الشرط:</a:t>
            </a:r>
          </a:p>
          <a:p>
            <a:pPr marL="571500" indent="-457200" algn="r" rtl="1">
              <a:lnSpc>
                <a:spcPct val="110000"/>
              </a:lnSpc>
              <a:buFont typeface="+mj-lt"/>
              <a:buAutoNum type="arabicPeriod"/>
            </a:pPr>
            <a:r>
              <a:rPr lang="x-none" b="1" dirty="0" smtClean="0"/>
              <a:t>شرط واقف وهو </a:t>
            </a:r>
            <a:r>
              <a:rPr lang="x-none" dirty="0" smtClean="0"/>
              <a:t>أمر </a:t>
            </a:r>
            <a:r>
              <a:rPr lang="x-none" dirty="0"/>
              <a:t>مستقبل غير محقق الوقوع</a:t>
            </a:r>
            <a:r>
              <a:rPr lang="x-none" dirty="0" smtClean="0"/>
              <a:t> يترتب على وقوعه نشؤ الإلتزام فوجود الإلتزام يتوقف على تحققه.</a:t>
            </a:r>
          </a:p>
          <a:p>
            <a:pPr marL="571500" indent="-457200" algn="r" rtl="1">
              <a:lnSpc>
                <a:spcPct val="110000"/>
              </a:lnSpc>
              <a:buFont typeface="+mj-lt"/>
              <a:buAutoNum type="arabicPeriod"/>
            </a:pPr>
            <a:r>
              <a:rPr lang="x-none" b="1" dirty="0" smtClean="0"/>
              <a:t>شرط فاسخ وهو </a:t>
            </a:r>
            <a:r>
              <a:rPr lang="x-none" dirty="0" smtClean="0"/>
              <a:t>أمر </a:t>
            </a:r>
            <a:r>
              <a:rPr lang="x-none" dirty="0"/>
              <a:t>مستقبل غير محقق </a:t>
            </a:r>
            <a:r>
              <a:rPr lang="x-none" dirty="0" smtClean="0"/>
              <a:t>الوقوع يترتب على تحققه زوال الإلتزام ، كما لو أوصى رجل لزوجته بمال معين إذا لم تتزوج بعد وفاته وانقطعت لتربية أولاده إلا أنها تزوجت بعد وفاته فهنا يزول إلتزامه.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1890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z="3600" b="1" dirty="0"/>
              <a:t>الشرط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368" y="1752600"/>
            <a:ext cx="8515685" cy="4373563"/>
          </a:xfrm>
        </p:spPr>
        <p:txBody>
          <a:bodyPr/>
          <a:lstStyle/>
          <a:p>
            <a:pPr algn="r" rtl="1">
              <a:lnSpc>
                <a:spcPct val="110000"/>
              </a:lnSpc>
              <a:buFont typeface="Wingdings" charset="2"/>
              <a:buChar char="§"/>
            </a:pPr>
            <a:r>
              <a:rPr lang="x-none" b="1" dirty="0" smtClean="0"/>
              <a:t>تمييز الشرط عما قد يختلط به: </a:t>
            </a:r>
          </a:p>
          <a:p>
            <a:pPr marL="571500" indent="-457200" algn="r" rtl="1">
              <a:lnSpc>
                <a:spcPct val="110000"/>
              </a:lnSpc>
              <a:buFont typeface="+mj-ea"/>
              <a:buAutoNum type="circleNumDbPlain"/>
            </a:pPr>
            <a:r>
              <a:rPr lang="x-none" dirty="0" smtClean="0"/>
              <a:t>المصدر الوحيد للشرط كوصف للإلتزام يجب أن يكون إرادياً فلا يجد الشرط مصدره في حكم قضائي ولا في نص قانوني.</a:t>
            </a:r>
          </a:p>
          <a:p>
            <a:pPr marL="571500" indent="-457200" algn="r" rtl="1">
              <a:lnSpc>
                <a:spcPct val="110000"/>
              </a:lnSpc>
              <a:buFont typeface="+mj-ea"/>
              <a:buAutoNum type="circleNumDbPlain"/>
            </a:pPr>
            <a:r>
              <a:rPr lang="x-none" dirty="0" smtClean="0"/>
              <a:t> الشرط </a:t>
            </a:r>
            <a:r>
              <a:rPr lang="x-none" dirty="0"/>
              <a:t>كوصف للإلتزام </a:t>
            </a:r>
            <a:r>
              <a:rPr lang="x-none" dirty="0" smtClean="0"/>
              <a:t>هو أمر عَرَضي أي خارج عن أركان الإلتزام ولا يدخل في تكوينه ومن ثم يتصور الإلتزام بدونه.</a:t>
            </a:r>
          </a:p>
          <a:p>
            <a:pPr marL="114300" indent="0" algn="r" rtl="1">
              <a:lnSpc>
                <a:spcPct val="110000"/>
              </a:lnSpc>
              <a:buNone/>
            </a:pPr>
            <a:endParaRPr lang="x-none" dirty="0" smtClean="0"/>
          </a:p>
          <a:p>
            <a:pPr algn="r" rtl="1">
              <a:lnSpc>
                <a:spcPct val="110000"/>
              </a:lnSpc>
              <a:buFont typeface="Wingdings" charset="2"/>
              <a:buChar char="§"/>
            </a:pPr>
            <a:r>
              <a:rPr lang="x-none" b="1" dirty="0" smtClean="0"/>
              <a:t>يجب عدم الخلط بين الشرط بإعتباره وصفاً للإلتزام من جهة وبين ما يطلق عليه شروط ينبغي توافرها لترتيب آثار قانونية معينة من جهة أخرى.  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844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3"/>
            <a:ext cx="8260672" cy="848260"/>
          </a:xfrm>
        </p:spPr>
        <p:txBody>
          <a:bodyPr>
            <a:normAutofit/>
          </a:bodyPr>
          <a:lstStyle/>
          <a:p>
            <a:r>
              <a:rPr lang="x-none" sz="3600" b="1" dirty="0" smtClean="0"/>
              <a:t>الشروط الواجب توافرها في الشرط كوصفٍ </a:t>
            </a:r>
            <a:r>
              <a:rPr lang="x-none" sz="3600" b="1" dirty="0"/>
              <a:t>للإلتزام 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0737" y="1906438"/>
            <a:ext cx="8502315" cy="4449912"/>
          </a:xfrm>
        </p:spPr>
        <p:txBody>
          <a:bodyPr>
            <a:normAutofit lnSpcReduction="10000"/>
          </a:bodyPr>
          <a:lstStyle/>
          <a:p>
            <a:pPr marL="571500" indent="-457200" algn="r" rtl="1">
              <a:lnSpc>
                <a:spcPct val="120000"/>
              </a:lnSpc>
              <a:buFont typeface="+mj-lt"/>
              <a:buAutoNum type="arabicPeriod"/>
            </a:pPr>
            <a:r>
              <a:rPr lang="x-none" b="1" dirty="0" smtClean="0"/>
              <a:t>يجب أن يكون الشرط أمراً مستقبلاً </a:t>
            </a:r>
            <a:r>
              <a:rPr lang="x-none" dirty="0" smtClean="0"/>
              <a:t>فلا يجوز أن يكون أمراً ماضياً أو حاضراً وإلا فلم تتحقق صفة الإحتمال.</a:t>
            </a:r>
            <a:endParaRPr lang="x-none" b="1" dirty="0" smtClean="0"/>
          </a:p>
          <a:p>
            <a:pPr marL="571500" indent="-457200" algn="r" rtl="1">
              <a:lnSpc>
                <a:spcPct val="120000"/>
              </a:lnSpc>
              <a:buFont typeface="+mj-lt"/>
              <a:buAutoNum type="arabicPeriod" startAt="2"/>
            </a:pPr>
            <a:r>
              <a:rPr lang="x-none" b="1" dirty="0"/>
              <a:t>يجب أن يكون الشرط أمراً </a:t>
            </a:r>
            <a:r>
              <a:rPr lang="x-none" b="1" dirty="0" smtClean="0"/>
              <a:t>غير محقق الوقوع </a:t>
            </a:r>
            <a:r>
              <a:rPr lang="x-none" dirty="0" smtClean="0"/>
              <a:t>فلو كان أمراً مستقبلاً لكنه محقق الوقوع لما كان شرطاً وإنما أجلاً كما لو أضاف الملتزم إلتزامه إلى موسم الحصاد فهذا إلتزام مقترن بأجل وليس معلق على شرط.</a:t>
            </a:r>
          </a:p>
          <a:p>
            <a:pPr marL="571500" indent="-457200" algn="r" rtl="1">
              <a:lnSpc>
                <a:spcPct val="120000"/>
              </a:lnSpc>
              <a:buFont typeface="+mj-lt"/>
              <a:buAutoNum type="arabicPeriod" startAt="2"/>
            </a:pPr>
            <a:r>
              <a:rPr lang="x-none" b="1" dirty="0"/>
              <a:t>يجب أن يكون الشرط </a:t>
            </a:r>
            <a:r>
              <a:rPr lang="x-none" b="1" dirty="0" smtClean="0"/>
              <a:t>ممكناً في ذاته و مشروعاً غير مخالف للنظام العام والآداب  </a:t>
            </a:r>
            <a:r>
              <a:rPr lang="x-none" dirty="0" smtClean="0"/>
              <a:t>ويكون الشرط غير ممكن إذا كان أمراً مستحيل الوقوع والإستحالة المقصودة هنا الإستحالة المطلقة ، أما الإستحالة النسبية فلا تعيب الإلتزام إذا غلب على الفكر إمكان وقوعها.</a:t>
            </a:r>
          </a:p>
          <a:p>
            <a:pPr marL="571500" indent="-457200" algn="r" rtl="1">
              <a:lnSpc>
                <a:spcPct val="120000"/>
              </a:lnSpc>
              <a:buFont typeface="+mj-lt"/>
              <a:buAutoNum type="arabicPeriod" startAt="2"/>
            </a:pPr>
            <a:r>
              <a:rPr lang="x-none" b="1" dirty="0" smtClean="0"/>
              <a:t>ألا تكون إرادة المدين وحدها مناط تحقق الإلتزام إذا كان واقفاً  </a:t>
            </a:r>
            <a:r>
              <a:rPr lang="x-none" dirty="0" smtClean="0"/>
              <a:t>لأن من شأن الشرط في هذه الحالة أن يجعل عقدة الإلتزام منحلة منذ البداية.</a:t>
            </a:r>
            <a:endParaRPr lang="en-US" b="1" dirty="0"/>
          </a:p>
          <a:p>
            <a:pPr marL="114300" indent="0" algn="r" rtl="1">
              <a:lnSpc>
                <a:spcPct val="120000"/>
              </a:lnSpc>
              <a:buNone/>
            </a:pPr>
            <a:endParaRPr lang="en-US" b="1" dirty="0"/>
          </a:p>
          <a:p>
            <a:pPr marL="571500" indent="-457200" algn="r">
              <a:buFont typeface="+mj-lt"/>
              <a:buAutoNum type="arabicPeriod" startAt="2"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30268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901733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x-none" sz="3600" b="1" dirty="0"/>
              <a:t> آثار الشرط في فترة التعليق :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000" y="1752599"/>
            <a:ext cx="8569158" cy="4704347"/>
          </a:xfrm>
        </p:spPr>
        <p:txBody>
          <a:bodyPr>
            <a:normAutofit/>
          </a:bodyPr>
          <a:lstStyle/>
          <a:p>
            <a:pPr marL="114300" indent="0" algn="r" rtl="1">
              <a:lnSpc>
                <a:spcPct val="110000"/>
              </a:lnSpc>
              <a:buNone/>
            </a:pPr>
            <a:r>
              <a:rPr lang="x-none" b="1" u="sng" dirty="0" smtClean="0"/>
              <a:t>أولاً: آثار الشرط الواقف</a:t>
            </a:r>
            <a:r>
              <a:rPr lang="x-none" b="1" dirty="0" smtClean="0"/>
              <a:t> </a:t>
            </a:r>
            <a:r>
              <a:rPr lang="x-none" dirty="0" smtClean="0"/>
              <a:t>إذا كان الإلتزام معلقاً على شرط واقف لم يتحقق بعد فإن إلتزام المدين و حق الدائن يكون في نطاق الوجود الإحتمالي ويترتب على ذلك عدة نتائج بالنسبة للمدين و الدائن.</a:t>
            </a:r>
            <a:r>
              <a:rPr lang="x-none" b="1" i="1" dirty="0" smtClean="0"/>
              <a:t>  </a:t>
            </a:r>
          </a:p>
          <a:p>
            <a:pPr marL="114300" indent="0" algn="r" rtl="1">
              <a:lnSpc>
                <a:spcPct val="110000"/>
              </a:lnSpc>
              <a:buNone/>
            </a:pPr>
            <a:r>
              <a:rPr lang="x-none" b="1" dirty="0" smtClean="0"/>
              <a:t>بالنسبة للمدين : </a:t>
            </a:r>
          </a:p>
          <a:p>
            <a:pPr marL="571500" indent="-457200" algn="r" rtl="1">
              <a:lnSpc>
                <a:spcPct val="110000"/>
              </a:lnSpc>
              <a:buFont typeface="Wingdings" charset="2"/>
              <a:buAutoNum type="arabicPlain"/>
            </a:pPr>
            <a:r>
              <a:rPr lang="x-none" dirty="0" smtClean="0"/>
              <a:t>لا يجوز للدائن أن يباشر اجراءات التنفيذ ضد المدين لأن إلتزامه غير مؤكد في وجوده و إنما محتمل وبالتالي لا يكون نافذاً.</a:t>
            </a:r>
          </a:p>
          <a:p>
            <a:pPr marL="571500" indent="-457200" algn="r" rtl="1">
              <a:lnSpc>
                <a:spcPct val="110000"/>
              </a:lnSpc>
              <a:buFont typeface="Wingdings" charset="2"/>
              <a:buAutoNum type="arabicPlain"/>
            </a:pPr>
            <a:r>
              <a:rPr lang="x-none" dirty="0" smtClean="0"/>
              <a:t>ليس للدائن إن يطعن في تصرفات مدينه بالدعوى البوليصية لأن حق الدائن هنا غير مستحق الآداء .</a:t>
            </a:r>
          </a:p>
          <a:p>
            <a:pPr marL="571500" indent="-457200" algn="r" rtl="1">
              <a:lnSpc>
                <a:spcPct val="110000"/>
              </a:lnSpc>
              <a:buFont typeface="Wingdings" charset="2"/>
              <a:buAutoNum type="arabicPlain"/>
            </a:pPr>
            <a:r>
              <a:rPr lang="x-none" dirty="0" smtClean="0"/>
              <a:t>إذا قام الدائن بالوفاء بالإلتزام – و وجوده محتمل – كان له أن يسترد ما وفاه باعتباره وفاءً بغير مستحق.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166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3"/>
            <a:ext cx="8260672" cy="915102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x-none" sz="3600" b="1" dirty="0"/>
              <a:t> آثار الشرط في فترة التعليق :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368" y="1752600"/>
            <a:ext cx="8555790" cy="4797926"/>
          </a:xfrm>
        </p:spPr>
        <p:txBody>
          <a:bodyPr>
            <a:normAutofit lnSpcReduction="10000"/>
          </a:bodyPr>
          <a:lstStyle/>
          <a:p>
            <a:pPr marL="114300" indent="0" algn="r" rtl="1">
              <a:lnSpc>
                <a:spcPct val="110000"/>
              </a:lnSpc>
              <a:buNone/>
            </a:pPr>
            <a:r>
              <a:rPr lang="x-none" b="1" dirty="0" smtClean="0"/>
              <a:t>بالنسبة للدائن :</a:t>
            </a:r>
          </a:p>
          <a:p>
            <a:pPr marL="571500" indent="-457200" algn="r" rtl="1">
              <a:lnSpc>
                <a:spcPct val="110000"/>
              </a:lnSpc>
              <a:buFont typeface="Wingdings" charset="2"/>
              <a:buAutoNum type="arabicPlain"/>
            </a:pPr>
            <a:r>
              <a:rPr lang="x-none" dirty="0" smtClean="0"/>
              <a:t>يجوز للدائن أن يتخذ ما يلزم من الإجراءات التحفظية للمحافظة على حقه كقيد الرهن أو تجديده.</a:t>
            </a:r>
          </a:p>
          <a:p>
            <a:pPr marL="571500" indent="-457200" algn="r" rtl="1">
              <a:lnSpc>
                <a:spcPct val="110000"/>
              </a:lnSpc>
              <a:buFont typeface="Wingdings" charset="2"/>
              <a:buAutoNum type="arabicPlain"/>
            </a:pPr>
            <a:r>
              <a:rPr lang="x-none" dirty="0" smtClean="0"/>
              <a:t>يستطيع الدائن حال حياته أن يحول حقه هذا للغير كما ينتقل بوفاته إلى الورثة.</a:t>
            </a:r>
          </a:p>
          <a:p>
            <a:pPr marL="571500" indent="-457200" algn="r" rtl="1">
              <a:lnSpc>
                <a:spcPct val="110000"/>
              </a:lnSpc>
              <a:buFont typeface="Wingdings" charset="2"/>
              <a:buAutoNum type="arabicPlain"/>
            </a:pPr>
            <a:r>
              <a:rPr lang="x-none" dirty="0" smtClean="0"/>
              <a:t>يكون المدين ملتزماً تجاه الدائن باحترام حقه. </a:t>
            </a:r>
          </a:p>
          <a:p>
            <a:pPr marL="114300" indent="0" algn="r" rtl="1">
              <a:lnSpc>
                <a:spcPct val="110000"/>
              </a:lnSpc>
              <a:buNone/>
            </a:pPr>
            <a:endParaRPr lang="x-none" dirty="0" smtClean="0"/>
          </a:p>
          <a:p>
            <a:pPr marL="114300" indent="0" algn="r" rtl="1">
              <a:lnSpc>
                <a:spcPct val="120000"/>
              </a:lnSpc>
              <a:buNone/>
            </a:pPr>
            <a:r>
              <a:rPr lang="x-none" b="1" u="sng" dirty="0" smtClean="0"/>
              <a:t>ثانياً: </a:t>
            </a:r>
            <a:r>
              <a:rPr lang="x-none" b="1" u="sng" dirty="0"/>
              <a:t>آثار الشرط </a:t>
            </a:r>
            <a:r>
              <a:rPr lang="x-none" b="1" u="sng" dirty="0" smtClean="0"/>
              <a:t>الفاسخ </a:t>
            </a:r>
            <a:r>
              <a:rPr lang="x-none" b="1" dirty="0" smtClean="0"/>
              <a:t> </a:t>
            </a:r>
            <a:r>
              <a:rPr lang="x-none" dirty="0"/>
              <a:t>إذا كان الإلتزام معلقاً على شرط </a:t>
            </a:r>
            <a:r>
              <a:rPr lang="x-none" dirty="0" smtClean="0"/>
              <a:t>فاسخ لم </a:t>
            </a:r>
            <a:r>
              <a:rPr lang="x-none" dirty="0"/>
              <a:t>يتحقق بعد </a:t>
            </a:r>
            <a:r>
              <a:rPr lang="x-none" dirty="0" smtClean="0"/>
              <a:t>فإن الإلتزام يكون موجوداً و يجب على المدين أن يقوم بتنفيذ التزامه وإلا كان للدائن أن يتخذ ما يلزم من اجراءات التنفيذ لإجباره عليه ، كما لو اتفق البائع ومشتري الحصان على البيع إذا كسب الحصان جائزة سباق معين.</a:t>
            </a:r>
          </a:p>
          <a:p>
            <a:pPr marL="114300" indent="0" algn="r">
              <a:lnSpc>
                <a:spcPct val="110000"/>
              </a:lnSpc>
              <a:buNone/>
            </a:pPr>
            <a:r>
              <a:rPr lang="x-none" b="1" dirty="0" smtClean="0"/>
              <a:t> </a:t>
            </a:r>
          </a:p>
          <a:p>
            <a:pPr marL="114300" indent="0" algn="r">
              <a:buNone/>
            </a:pP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3976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 sz="3600" b="1" dirty="0"/>
              <a:t> آثار </a:t>
            </a:r>
            <a:r>
              <a:rPr lang="x-none" sz="3600" b="1" dirty="0" smtClean="0"/>
              <a:t>الشرط بعد انتهاء فترة </a:t>
            </a:r>
            <a:r>
              <a:rPr lang="x-none" sz="3600" b="1" dirty="0"/>
              <a:t>التعليق 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603750"/>
          </a:xfrm>
        </p:spPr>
        <p:txBody>
          <a:bodyPr>
            <a:normAutofit/>
          </a:bodyPr>
          <a:lstStyle/>
          <a:p>
            <a:pPr algn="r" rtl="1">
              <a:lnSpc>
                <a:spcPct val="120000"/>
              </a:lnSpc>
            </a:pPr>
            <a:r>
              <a:rPr lang="x-none" b="1" dirty="0" smtClean="0"/>
              <a:t>أولاً: </a:t>
            </a:r>
            <a:r>
              <a:rPr lang="x-none" b="1" dirty="0"/>
              <a:t> آثار </a:t>
            </a:r>
            <a:r>
              <a:rPr lang="x-none" b="1" dirty="0" smtClean="0"/>
              <a:t>انتهاء فترة التعليق بالنسبة للشرط الواقف </a:t>
            </a:r>
            <a:r>
              <a:rPr lang="x-none" b="1" dirty="0"/>
              <a:t>: </a:t>
            </a:r>
            <a:endParaRPr lang="x-none" b="1" dirty="0" smtClean="0"/>
          </a:p>
          <a:p>
            <a:pPr marL="114300" indent="0" algn="r" rtl="1">
              <a:lnSpc>
                <a:spcPct val="120000"/>
              </a:lnSpc>
              <a:buNone/>
            </a:pPr>
            <a:r>
              <a:rPr lang="x-none" dirty="0" smtClean="0"/>
              <a:t>يقصد بإنتهاء فترة التعليق تحقق الشرط أو تخلفه بمعنى أن مآل الإلتزام يتأكد وجوده من عدمه تبعاً لتحقق الشرط أو تخلفه.</a:t>
            </a:r>
          </a:p>
          <a:p>
            <a:pPr marL="114300" indent="0" algn="r" rtl="1">
              <a:lnSpc>
                <a:spcPct val="120000"/>
              </a:lnSpc>
              <a:buNone/>
            </a:pPr>
            <a:endParaRPr lang="x-none" dirty="0" smtClean="0"/>
          </a:p>
          <a:p>
            <a:pPr marL="114300" indent="0" algn="r" rtl="1">
              <a:lnSpc>
                <a:spcPct val="120000"/>
              </a:lnSpc>
              <a:buNone/>
            </a:pPr>
            <a:r>
              <a:rPr lang="x-none" dirty="0" smtClean="0"/>
              <a:t>إذا انتهى تعليق الشرط الواقف </a:t>
            </a:r>
            <a:r>
              <a:rPr lang="x-none" b="1" dirty="0" smtClean="0"/>
              <a:t>بتحققه تأكد </a:t>
            </a:r>
            <a:r>
              <a:rPr lang="x-none" dirty="0" smtClean="0"/>
              <a:t>إلتزام المدين في وجوده بعد أن كان محتملاً وكذا حق الدائن الذي بإستطاعته الآن أن يطالب بتنفذ حقه اختياراً أو اجباراً، </a:t>
            </a:r>
          </a:p>
          <a:p>
            <a:pPr marL="114300" indent="0" algn="r" rtl="1">
              <a:lnSpc>
                <a:spcPct val="120000"/>
              </a:lnSpc>
              <a:buNone/>
            </a:pPr>
            <a:r>
              <a:rPr lang="x-none" dirty="0" smtClean="0"/>
              <a:t>وتثبت للإلتزام هذه الصفة (التحقق) منذ نشوئه لأن تحقق الشرط له أثر رجعي من وقت انعقاد التصرف والعكس صحيح إذا </a:t>
            </a:r>
            <a:r>
              <a:rPr lang="x-none" b="1" dirty="0" smtClean="0"/>
              <a:t>تخلف</a:t>
            </a:r>
            <a:r>
              <a:rPr lang="x-none" dirty="0" smtClean="0"/>
              <a:t> الشرط الواقف </a:t>
            </a:r>
            <a:r>
              <a:rPr lang="x-none" b="1" dirty="0" smtClean="0"/>
              <a:t>يزول</a:t>
            </a:r>
            <a:r>
              <a:rPr lang="x-none" dirty="0" smtClean="0"/>
              <a:t> التصرف وكأن لم يكن منذ البداية وهذا هو الأثر الرجعي لتخلف الشرط الواقف.</a:t>
            </a:r>
          </a:p>
          <a:p>
            <a:pPr marL="114300" indent="0" algn="r" rtl="1">
              <a:lnSpc>
                <a:spcPct val="120000"/>
              </a:lnSpc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0810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x-none" sz="3600" b="1" dirty="0"/>
              <a:t> آثار الشرط بعد انتهاء فترة التعليق :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lnSpc>
                <a:spcPct val="120000"/>
              </a:lnSpc>
            </a:pPr>
            <a:r>
              <a:rPr lang="x-none" b="1" dirty="0" smtClean="0"/>
              <a:t>ثانياً: آثار </a:t>
            </a:r>
            <a:r>
              <a:rPr lang="x-none" b="1" dirty="0"/>
              <a:t>انتهاء فترة التعليق </a:t>
            </a:r>
            <a:r>
              <a:rPr lang="x-none" b="1" dirty="0" smtClean="0"/>
              <a:t>بالنسبة للشرط الفاسخ : </a:t>
            </a:r>
          </a:p>
          <a:p>
            <a:pPr marL="114300" indent="0" algn="r" rtl="1">
              <a:lnSpc>
                <a:spcPct val="120000"/>
              </a:lnSpc>
              <a:buNone/>
            </a:pPr>
            <a:r>
              <a:rPr lang="x-none" dirty="0" smtClean="0"/>
              <a:t>إذا انتهى التعليق </a:t>
            </a:r>
            <a:r>
              <a:rPr lang="x-none" b="1" dirty="0" smtClean="0"/>
              <a:t>بتحقق</a:t>
            </a:r>
            <a:r>
              <a:rPr lang="x-none" dirty="0" smtClean="0"/>
              <a:t> الشرط الفاسخ فإن إلتزام المدين الذي كان موجوداً و مؤكداً في فترة التعليق </a:t>
            </a:r>
            <a:r>
              <a:rPr lang="x-none" b="1" dirty="0" smtClean="0"/>
              <a:t>يزول ، </a:t>
            </a:r>
          </a:p>
          <a:p>
            <a:pPr marL="114300" indent="0" algn="r" rtl="1">
              <a:lnSpc>
                <a:spcPct val="120000"/>
              </a:lnSpc>
              <a:buNone/>
            </a:pPr>
            <a:r>
              <a:rPr lang="x-none" dirty="0" smtClean="0"/>
              <a:t>أما إذا </a:t>
            </a:r>
            <a:r>
              <a:rPr lang="x-none" dirty="0"/>
              <a:t>انتهى التعليق </a:t>
            </a:r>
            <a:r>
              <a:rPr lang="x-none" b="1" dirty="0" smtClean="0"/>
              <a:t>بتخلف</a:t>
            </a:r>
            <a:r>
              <a:rPr lang="x-none" dirty="0" smtClean="0"/>
              <a:t> الشرط </a:t>
            </a:r>
            <a:r>
              <a:rPr lang="x-none" dirty="0"/>
              <a:t>الفاسخ </a:t>
            </a:r>
            <a:r>
              <a:rPr lang="x-none" b="1" dirty="0" smtClean="0"/>
              <a:t>تأكد</a:t>
            </a:r>
            <a:r>
              <a:rPr lang="x-none" dirty="0" smtClean="0"/>
              <a:t> التزام المدين ويستمر في نفاذه بعد أن كان مهدداً بالزوال قبل انتهاء فترة التعليق وكذلك يستقر حق الدائن وما كان قد اتخذه من اجراءات وما قام به من تصرفات </a:t>
            </a:r>
            <a:r>
              <a:rPr lang="ar-sa" dirty="0" smtClean="0"/>
              <a:t>بشأنه </a:t>
            </a:r>
            <a:r>
              <a:rPr lang="x-none" dirty="0" smtClean="0"/>
              <a:t>.</a:t>
            </a:r>
            <a:endParaRPr lang="x-none" dirty="0" smtClean="0"/>
          </a:p>
          <a:p>
            <a:pPr marL="114300" indent="0" algn="r" rtl="1">
              <a:lnSpc>
                <a:spcPct val="120000"/>
              </a:lnSpc>
              <a:buNone/>
            </a:pPr>
            <a:r>
              <a:rPr lang="x-none" dirty="0" smtClean="0"/>
              <a:t>وجميع الآثار السابقة تترتب كلها بأثر رجعي من وقت انعقاد التصرف وليس من وقت تحقق الشرط أو تخلفه 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84A37A-AFC2-4A01-80A1-FC20F2C0D5B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6479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Revolution">
      <a:dk1>
        <a:sysClr val="windowText" lastClr="000000"/>
      </a:dk1>
      <a:lt1>
        <a:sysClr val="window" lastClr="FFFFFF"/>
      </a:lt1>
      <a:dk2>
        <a:srgbClr val="1B3861"/>
      </a:dk2>
      <a:lt2>
        <a:srgbClr val="38ABED"/>
      </a:lt2>
      <a:accent1>
        <a:srgbClr val="0C5986"/>
      </a:accent1>
      <a:accent2>
        <a:srgbClr val="DDF53D"/>
      </a:accent2>
      <a:accent3>
        <a:srgbClr val="508709"/>
      </a:accent3>
      <a:accent4>
        <a:srgbClr val="BF5E00"/>
      </a:accent4>
      <a:accent5>
        <a:srgbClr val="9C0001"/>
      </a:accent5>
      <a:accent6>
        <a:srgbClr val="660075"/>
      </a:accent6>
      <a:hlink>
        <a:srgbClr val="ABF24D"/>
      </a:hlink>
      <a:folHlink>
        <a:srgbClr val="A0E7FB"/>
      </a:folHlink>
    </a:clrScheme>
    <a:fontScheme name="Apothecary">
      <a:majorFont>
        <a:latin typeface="Book Antiqua"/>
        <a:ea typeface=""/>
        <a:cs typeface=""/>
        <a:font script="Jpan" typeface="ＭＳ Ｐ明朝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Apothecary.thmx</Template>
  <TotalTime>257</TotalTime>
  <Words>1400</Words>
  <Application>Microsoft Macintosh PowerPoint</Application>
  <PresentationFormat>On-screen Show (4:3)</PresentationFormat>
  <Paragraphs>102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Apothecary</vt:lpstr>
      <vt:lpstr>مادة أحكام الإلتزام      ٢٢٢ نظم   الفصل الدراسي الثاني لعام ١٤٣٦ هـ</vt:lpstr>
      <vt:lpstr>الفصل الثاني: أوصاف الإلتزام</vt:lpstr>
      <vt:lpstr>الشرط</vt:lpstr>
      <vt:lpstr>الشرط</vt:lpstr>
      <vt:lpstr>الشروط الواجب توافرها في الشرط كوصفٍ للإلتزام </vt:lpstr>
      <vt:lpstr> آثار الشرط في فترة التعليق :  </vt:lpstr>
      <vt:lpstr> آثار الشرط في فترة التعليق :  </vt:lpstr>
      <vt:lpstr> آثار الشرط بعد انتهاء فترة التعليق : </vt:lpstr>
      <vt:lpstr> آثار الشرط بعد انتهاء فترة التعليق : </vt:lpstr>
      <vt:lpstr>فكرة الأثر الرجعي للشرط</vt:lpstr>
      <vt:lpstr>الأجل</vt:lpstr>
      <vt:lpstr>آثار الأجل قبل أن ينقضي</vt:lpstr>
      <vt:lpstr>آثار الأجل قبل أن ينقضي</vt:lpstr>
      <vt:lpstr>آثار الأجل بعد أن ينقضي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مادة أحكام الإلتزام      ٢٢٢ نظم   الفصل الدراسي الثاني لعام ١٤٣٦ هـ</dc:title>
  <dc:creator>Bandar Alahmari</dc:creator>
  <cp:lastModifiedBy>Bandar Alahmari</cp:lastModifiedBy>
  <cp:revision>30</cp:revision>
  <dcterms:created xsi:type="dcterms:W3CDTF">2015-02-25T20:23:59Z</dcterms:created>
  <dcterms:modified xsi:type="dcterms:W3CDTF">2015-03-01T10:04:08Z</dcterms:modified>
</cp:coreProperties>
</file>