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0"/>
  </p:notesMasterIdLst>
  <p:sldIdLst>
    <p:sldId id="276" r:id="rId2"/>
    <p:sldId id="277" r:id="rId3"/>
    <p:sldId id="278" r:id="rId4"/>
    <p:sldId id="273" r:id="rId5"/>
    <p:sldId id="280" r:id="rId6"/>
    <p:sldId id="281" r:id="rId7"/>
    <p:sldId id="282" r:id="rId8"/>
    <p:sldId id="283" r:id="rId9"/>
    <p:sldId id="284" r:id="rId10"/>
    <p:sldId id="285" r:id="rId11"/>
    <p:sldId id="310" r:id="rId12"/>
    <p:sldId id="286" r:id="rId13"/>
    <p:sldId id="288" r:id="rId14"/>
    <p:sldId id="311" r:id="rId15"/>
    <p:sldId id="289" r:id="rId16"/>
    <p:sldId id="312" r:id="rId17"/>
    <p:sldId id="290" r:id="rId18"/>
    <p:sldId id="291" r:id="rId19"/>
    <p:sldId id="292" r:id="rId20"/>
    <p:sldId id="293" r:id="rId21"/>
    <p:sldId id="294" r:id="rId22"/>
    <p:sldId id="295" r:id="rId23"/>
    <p:sldId id="296" r:id="rId24"/>
    <p:sldId id="287" r:id="rId25"/>
    <p:sldId id="297" r:id="rId26"/>
    <p:sldId id="307" r:id="rId27"/>
    <p:sldId id="306" r:id="rId28"/>
    <p:sldId id="309" r:id="rId29"/>
    <p:sldId id="308" r:id="rId30"/>
    <p:sldId id="298" r:id="rId31"/>
    <p:sldId id="299" r:id="rId32"/>
    <p:sldId id="300" r:id="rId33"/>
    <p:sldId id="301" r:id="rId34"/>
    <p:sldId id="302" r:id="rId35"/>
    <p:sldId id="303" r:id="rId36"/>
    <p:sldId id="304" r:id="rId37"/>
    <p:sldId id="305" r:id="rId38"/>
    <p:sldId id="279"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506"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KW"/>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99452F71-89BE-41B1-A511-0CB05F32EE0E}" type="datetimeFigureOut">
              <a:rPr lang="ar-KW" smtClean="0"/>
              <a:t>04/09/1441</a:t>
            </a:fld>
            <a:endParaRPr lang="ar-KW"/>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KW"/>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KW"/>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KW"/>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AA687713-4DC3-4E17-95FE-4B73391BC45C}" type="slidenum">
              <a:rPr lang="ar-KW" smtClean="0"/>
              <a:t>‹#›</a:t>
            </a:fld>
            <a:endParaRPr lang="ar-KW"/>
          </a:p>
        </p:txBody>
      </p:sp>
    </p:spTree>
    <p:extLst>
      <p:ext uri="{BB962C8B-B14F-4D97-AF65-F5344CB8AC3E}">
        <p14:creationId xmlns:p14="http://schemas.microsoft.com/office/powerpoint/2010/main" val="125170527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KW" dirty="0"/>
          </a:p>
        </p:txBody>
      </p:sp>
      <p:sp>
        <p:nvSpPr>
          <p:cNvPr id="4" name="Slide Number Placeholder 3"/>
          <p:cNvSpPr>
            <a:spLocks noGrp="1"/>
          </p:cNvSpPr>
          <p:nvPr>
            <p:ph type="sldNum" sz="quarter" idx="10"/>
          </p:nvPr>
        </p:nvSpPr>
        <p:spPr/>
        <p:txBody>
          <a:bodyPr/>
          <a:lstStyle/>
          <a:p>
            <a:fld id="{AA687713-4DC3-4E17-95FE-4B73391BC45C}" type="slidenum">
              <a:rPr lang="ar-KW" smtClean="0"/>
              <a:t>17</a:t>
            </a:fld>
            <a:endParaRPr lang="ar-KW"/>
          </a:p>
        </p:txBody>
      </p:sp>
    </p:spTree>
    <p:extLst>
      <p:ext uri="{BB962C8B-B14F-4D97-AF65-F5344CB8AC3E}">
        <p14:creationId xmlns:p14="http://schemas.microsoft.com/office/powerpoint/2010/main" val="284969987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1D8BD707-D9CF-40AE-B4C6-C98DA3205C09}" type="datetimeFigureOut">
              <a:rPr lang="en-US" smtClean="0"/>
              <a:pPr/>
              <a:t>4/26/2020</a:t>
            </a:fld>
            <a:endParaRPr lang="en-US"/>
          </a:p>
        </p:txBody>
      </p:sp>
      <p:sp>
        <p:nvSpPr>
          <p:cNvPr id="5" name="Footer Placeholder 4"/>
          <p:cNvSpPr>
            <a:spLocks noGrp="1"/>
          </p:cNvSpPr>
          <p:nvPr>
            <p:ph type="ftr" sz="quarter" idx="11"/>
          </p:nvPr>
        </p:nvSpPr>
        <p:spPr>
          <a:xfrm>
            <a:off x="1174044" y="5357592"/>
            <a:ext cx="5034845" cy="365125"/>
          </a:xfrm>
        </p:spPr>
        <p:txBody>
          <a:bodyPr/>
          <a:lstStyle/>
          <a:p>
            <a:endParaRPr lang="en-U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1298448" y="2121407"/>
            <a:ext cx="3200400" cy="36027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4/26/2020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3"/>
          </p:nvPr>
        </p:nvSpPr>
        <p:spPr>
          <a:xfrm>
            <a:off x="1298448" y="2944368"/>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smtClean="0"/>
              <a:t>Click to edit Master title style</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1D8BD707-D9CF-40AE-B4C6-C98DA3205C09}" type="datetimeFigureOut">
              <a:rPr lang="en-US" smtClean="0"/>
              <a:pPr/>
              <a:t>4/26/2020</a:t>
            </a:fld>
            <a:endParaRPr lang="en-US"/>
          </a:p>
        </p:txBody>
      </p:sp>
      <p:sp>
        <p:nvSpPr>
          <p:cNvPr id="6" name="Footer Placeholder 5"/>
          <p:cNvSpPr>
            <a:spLocks noGrp="1"/>
          </p:cNvSpPr>
          <p:nvPr>
            <p:ph type="ftr" sz="quarter" idx="11"/>
          </p:nvPr>
        </p:nvSpPr>
        <p:spPr>
          <a:xfrm rot="-60000">
            <a:off x="914554" y="5829261"/>
            <a:ext cx="3522607" cy="365125"/>
          </a:xfrm>
        </p:spPr>
        <p:txBody>
          <a:bodyPr/>
          <a:lstStyle/>
          <a:p>
            <a:endParaRPr lang="en-US"/>
          </a:p>
        </p:txBody>
      </p:sp>
      <p:sp>
        <p:nvSpPr>
          <p:cNvPr id="7" name="Slide Number Placeholder 6"/>
          <p:cNvSpPr>
            <a:spLocks noGrp="1"/>
          </p:cNvSpPr>
          <p:nvPr>
            <p:ph type="sldNum" sz="quarter" idx="12"/>
          </p:nvPr>
        </p:nvSpPr>
        <p:spPr>
          <a:xfrm rot="60000">
            <a:off x="7557313" y="5896961"/>
            <a:ext cx="554023" cy="365125"/>
          </a:xfrm>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1D8BD707-D9CF-40AE-B4C6-C98DA3205C09}" type="datetimeFigureOut">
              <a:rPr lang="en-US" smtClean="0"/>
              <a:pPr/>
              <a:t>4/26/2020</a:t>
            </a:fld>
            <a:endParaRPr lang="en-US"/>
          </a:p>
        </p:txBody>
      </p:sp>
      <p:sp>
        <p:nvSpPr>
          <p:cNvPr id="6" name="Footer Placeholder 5"/>
          <p:cNvSpPr>
            <a:spLocks noGrp="1"/>
          </p:cNvSpPr>
          <p:nvPr>
            <p:ph type="ftr" sz="quarter" idx="11"/>
          </p:nvPr>
        </p:nvSpPr>
        <p:spPr>
          <a:xfrm rot="-60000">
            <a:off x="914569" y="5831037"/>
            <a:ext cx="3319043" cy="365125"/>
          </a:xfrm>
        </p:spPr>
        <p:txBody>
          <a:bodyPr/>
          <a:lstStyle/>
          <a:p>
            <a:endParaRPr lang="en-US"/>
          </a:p>
        </p:txBody>
      </p:sp>
      <p:sp>
        <p:nvSpPr>
          <p:cNvPr id="7" name="Slide Number Placeholder 6"/>
          <p:cNvSpPr>
            <a:spLocks noGrp="1"/>
          </p:cNvSpPr>
          <p:nvPr>
            <p:ph type="sldNum" sz="quarter" idx="12"/>
          </p:nvPr>
        </p:nvSpPr>
        <p:spPr>
          <a:xfrm rot="60000">
            <a:off x="7562089" y="5900026"/>
            <a:ext cx="554023" cy="365125"/>
          </a:xfrm>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1D8BD707-D9CF-40AE-B4C6-C98DA3205C09}" type="datetimeFigureOut">
              <a:rPr lang="en-US" smtClean="0"/>
              <a:pPr/>
              <a:t>4/26/2020</a:t>
            </a:fld>
            <a:endParaRPr lang="en-U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n-U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74320" indent="-274320" algn="r" defTabSz="914400" rtl="1"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r" defTabSz="914400" rtl="1"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r" defTabSz="914400" rtl="1"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r" defTabSz="914400" rtl="1"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r" defTabSz="914400" rtl="1"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r" defTabSz="914400" rtl="1"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r" defTabSz="914400" rtl="1"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r" defTabSz="914400" rtl="1"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r" defTabSz="914400" rtl="1"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1" y="817582"/>
            <a:ext cx="6993468" cy="1849418"/>
          </a:xfrm>
        </p:spPr>
        <p:txBody>
          <a:bodyPr>
            <a:normAutofit fontScale="90000"/>
          </a:bodyPr>
          <a:lstStyle/>
          <a:p>
            <a:r>
              <a:rPr lang="ar-KW"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المحاضرة(الثامنة)</a:t>
            </a:r>
            <a:r>
              <a:rPr lang="ar-KW"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
            </a:r>
            <a:br>
              <a:rPr lang="ar-KW"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br>
            <a:r>
              <a:rPr lang="ar-KW"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مقرر </a:t>
            </a:r>
            <a:br>
              <a:rPr lang="ar-KW"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br>
            <a:r>
              <a:rPr lang="ar-KW"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تخطيط وتقييم البرامج الإرشادية</a:t>
            </a:r>
          </a:p>
        </p:txBody>
      </p:sp>
      <p:sp>
        <p:nvSpPr>
          <p:cNvPr id="3" name="Content Placeholder 2"/>
          <p:cNvSpPr>
            <a:spLocks noGrp="1"/>
          </p:cNvSpPr>
          <p:nvPr>
            <p:ph idx="1"/>
          </p:nvPr>
        </p:nvSpPr>
        <p:spPr/>
        <p:txBody>
          <a:bodyPr/>
          <a:lstStyle/>
          <a:p>
            <a:pPr marL="0" lvl="0" indent="0" algn="ctr">
              <a:buClr>
                <a:srgbClr val="94C600"/>
              </a:buClr>
              <a:buSzPct val="76000"/>
              <a:buNone/>
            </a:pPr>
            <a:endParaRPr lang="ar-KW" sz="18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entury Gothic"/>
              <a:cs typeface="Tahoma"/>
            </a:endParaRPr>
          </a:p>
          <a:p>
            <a:pPr marL="0" lvl="0" indent="0" algn="ctr">
              <a:buClr>
                <a:srgbClr val="94C600"/>
              </a:buClr>
              <a:buSzPct val="76000"/>
              <a:buNone/>
            </a:pPr>
            <a:endParaRPr lang="ar-KW" sz="1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entury Gothic"/>
              <a:cs typeface="Tahoma"/>
            </a:endParaRPr>
          </a:p>
          <a:p>
            <a:pPr marL="0" lvl="0" indent="0" algn="ctr">
              <a:buClr>
                <a:srgbClr val="94C600"/>
              </a:buClr>
              <a:buSzPct val="76000"/>
              <a:buNone/>
            </a:pPr>
            <a:endParaRPr lang="ar-KW" sz="18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entury Gothic"/>
              <a:cs typeface="Tahoma"/>
            </a:endParaRPr>
          </a:p>
          <a:p>
            <a:pPr marL="0" lvl="0" indent="0" algn="ctr">
              <a:buClr>
                <a:srgbClr val="94C600"/>
              </a:buClr>
              <a:buSzPct val="76000"/>
              <a:buNone/>
            </a:pPr>
            <a:endParaRPr lang="ar-KW" sz="1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entury Gothic"/>
              <a:cs typeface="Tahoma"/>
            </a:endParaRPr>
          </a:p>
          <a:p>
            <a:pPr marL="0" lvl="0" indent="0" algn="ctr">
              <a:buClr>
                <a:srgbClr val="94C600"/>
              </a:buClr>
              <a:buSzPct val="76000"/>
              <a:buNone/>
            </a:pPr>
            <a:endParaRPr lang="ar-KW" sz="18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entury Gothic"/>
              <a:cs typeface="Tahoma"/>
            </a:endParaRPr>
          </a:p>
          <a:p>
            <a:pPr marL="0" lvl="0" indent="0" algn="ctr">
              <a:buClr>
                <a:srgbClr val="94C600"/>
              </a:buClr>
              <a:buSzPct val="76000"/>
              <a:buNone/>
            </a:pPr>
            <a:endParaRPr lang="ar-KW" sz="18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entury Gothic"/>
              <a:cs typeface="Tahoma"/>
            </a:endParaRPr>
          </a:p>
          <a:p>
            <a:pPr marL="0" lvl="0" indent="0" algn="ctr">
              <a:buClr>
                <a:srgbClr val="94C600"/>
              </a:buClr>
              <a:buSzPct val="76000"/>
              <a:buNone/>
            </a:pPr>
            <a:r>
              <a:rPr lang="ar-KW"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entury Gothic"/>
                <a:cs typeface="Tahoma"/>
              </a:rPr>
              <a:t>لطلاب </a:t>
            </a:r>
            <a:r>
              <a:rPr lang="ar-KW" sz="3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entury Gothic"/>
                <a:cs typeface="Tahoma"/>
              </a:rPr>
              <a:t>المستوي الرابع (شعبة الإرشاد الزراعي)</a:t>
            </a:r>
          </a:p>
          <a:p>
            <a:endParaRPr lang="ar-KW" dirty="0"/>
          </a:p>
        </p:txBody>
      </p:sp>
    </p:spTree>
    <p:extLst>
      <p:ext uri="{BB962C8B-B14F-4D97-AF65-F5344CB8AC3E}">
        <p14:creationId xmlns:p14="http://schemas.microsoft.com/office/powerpoint/2010/main" val="5079459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KW" dirty="0" smtClean="0">
                <a:solidFill>
                  <a:srgbClr val="FF0000"/>
                </a:solidFill>
              </a:rPr>
              <a:t>الأسس والمبادئ التي يقوم عليها التقييم الإرشادي الفعال</a:t>
            </a:r>
            <a:endParaRPr lang="ar-KW" dirty="0">
              <a:solidFill>
                <a:srgbClr val="FF0000"/>
              </a:solidFill>
            </a:endParaRPr>
          </a:p>
        </p:txBody>
      </p:sp>
      <p:sp>
        <p:nvSpPr>
          <p:cNvPr id="3" name="Content Placeholder 2"/>
          <p:cNvSpPr>
            <a:spLocks noGrp="1"/>
          </p:cNvSpPr>
          <p:nvPr>
            <p:ph idx="1"/>
          </p:nvPr>
        </p:nvSpPr>
        <p:spPr/>
        <p:txBody>
          <a:bodyPr>
            <a:noAutofit/>
          </a:bodyPr>
          <a:lstStyle/>
          <a:p>
            <a:pPr algn="justLow"/>
            <a:r>
              <a:rPr lang="ar-KW" sz="2800" dirty="0" smtClean="0">
                <a:solidFill>
                  <a:srgbClr val="FF0000"/>
                </a:solidFill>
                <a:latin typeface="Simplified Arabic" pitchFamily="18" charset="-78"/>
                <a:cs typeface="Simplified Arabic" pitchFamily="18" charset="-78"/>
              </a:rPr>
              <a:t>1-</a:t>
            </a:r>
            <a:r>
              <a:rPr lang="ar-KW" sz="2800" dirty="0" smtClean="0">
                <a:latin typeface="Simplified Arabic" pitchFamily="18" charset="-78"/>
                <a:cs typeface="Simplified Arabic" pitchFamily="18" charset="-78"/>
              </a:rPr>
              <a:t> يجب أن يتم التخطيط السليم لإجراء التقييم الإرشادي وأن يحدد مجاله بوضوح.</a:t>
            </a:r>
          </a:p>
          <a:p>
            <a:pPr algn="justLow"/>
            <a:r>
              <a:rPr lang="ar-KW" sz="2800" dirty="0" smtClean="0">
                <a:solidFill>
                  <a:srgbClr val="FF0000"/>
                </a:solidFill>
                <a:latin typeface="Simplified Arabic" pitchFamily="18" charset="-78"/>
                <a:cs typeface="Simplified Arabic" pitchFamily="18" charset="-78"/>
              </a:rPr>
              <a:t>2-</a:t>
            </a:r>
            <a:r>
              <a:rPr lang="ar-KW" sz="2800" dirty="0" smtClean="0">
                <a:latin typeface="Simplified Arabic" pitchFamily="18" charset="-78"/>
                <a:cs typeface="Simplified Arabic" pitchFamily="18" charset="-78"/>
              </a:rPr>
              <a:t> يجب أن يشارك العاملون بالجهاز الإرشادي أنفسهم علي عملية التقييم والتقييم الشخصي.</a:t>
            </a:r>
          </a:p>
          <a:p>
            <a:pPr algn="justLow"/>
            <a:r>
              <a:rPr lang="ar-KW" sz="2800" dirty="0" smtClean="0">
                <a:solidFill>
                  <a:srgbClr val="FF0000"/>
                </a:solidFill>
                <a:latin typeface="Simplified Arabic" pitchFamily="18" charset="-78"/>
                <a:cs typeface="Simplified Arabic" pitchFamily="18" charset="-78"/>
              </a:rPr>
              <a:t>3-</a:t>
            </a:r>
            <a:r>
              <a:rPr lang="ar-KW" sz="2800" dirty="0" smtClean="0">
                <a:latin typeface="Simplified Arabic" pitchFamily="18" charset="-78"/>
                <a:cs typeface="Simplified Arabic" pitchFamily="18" charset="-78"/>
              </a:rPr>
              <a:t> يجب أن يكون التقييم اليومي مستمراً وجزء لا يتجزأ من عملية تخطيط البرنامج.</a:t>
            </a:r>
          </a:p>
          <a:p>
            <a:pPr algn="justLow"/>
            <a:r>
              <a:rPr lang="ar-KW" sz="2800" dirty="0" smtClean="0">
                <a:solidFill>
                  <a:srgbClr val="FF0000"/>
                </a:solidFill>
                <a:latin typeface="Simplified Arabic" pitchFamily="18" charset="-78"/>
                <a:cs typeface="Simplified Arabic" pitchFamily="18" charset="-78"/>
              </a:rPr>
              <a:t>4-</a:t>
            </a:r>
            <a:r>
              <a:rPr lang="ar-KW" sz="2800" dirty="0" smtClean="0">
                <a:latin typeface="Simplified Arabic" pitchFamily="18" charset="-78"/>
                <a:cs typeface="Simplified Arabic" pitchFamily="18" charset="-78"/>
              </a:rPr>
              <a:t> يجب إستعمال الطرق الفعالة وأن يتم إختيار عينة مثله.</a:t>
            </a:r>
          </a:p>
        </p:txBody>
      </p:sp>
    </p:spTree>
    <p:extLst>
      <p:ext uri="{BB962C8B-B14F-4D97-AF65-F5344CB8AC3E}">
        <p14:creationId xmlns:p14="http://schemas.microsoft.com/office/powerpoint/2010/main" val="24231718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p:txBody>
          <a:bodyPr/>
          <a:lstStyle/>
          <a:p>
            <a:pPr lvl="0" algn="justLow">
              <a:buClr>
                <a:srgbClr val="AA2B1E"/>
              </a:buClr>
            </a:pPr>
            <a:r>
              <a:rPr lang="ar-KW" sz="2800" dirty="0">
                <a:solidFill>
                  <a:srgbClr val="FF0000"/>
                </a:solidFill>
                <a:latin typeface="Simplified Arabic" pitchFamily="18" charset="-78"/>
                <a:cs typeface="Simplified Arabic" pitchFamily="18" charset="-78"/>
              </a:rPr>
              <a:t>5-</a:t>
            </a:r>
            <a:r>
              <a:rPr lang="ar-KW" sz="2800" dirty="0">
                <a:solidFill>
                  <a:prstClr val="black"/>
                </a:solidFill>
                <a:latin typeface="Simplified Arabic" pitchFamily="18" charset="-78"/>
                <a:cs typeface="Simplified Arabic" pitchFamily="18" charset="-78"/>
              </a:rPr>
              <a:t> يجب أن يكون التقييم أكثر أهتماماً بتحقيق التغيرات السلوكية أكثر من أهتمامه بعدد الإجتماعات أو الساعات.....</a:t>
            </a:r>
          </a:p>
          <a:p>
            <a:pPr lvl="0" algn="justLow">
              <a:buClr>
                <a:srgbClr val="AA2B1E"/>
              </a:buClr>
            </a:pPr>
            <a:r>
              <a:rPr lang="ar-KW" sz="2800" dirty="0">
                <a:solidFill>
                  <a:srgbClr val="FF0000"/>
                </a:solidFill>
                <a:latin typeface="Simplified Arabic" pitchFamily="18" charset="-78"/>
                <a:cs typeface="Simplified Arabic" pitchFamily="18" charset="-78"/>
              </a:rPr>
              <a:t>6-</a:t>
            </a:r>
            <a:r>
              <a:rPr lang="ar-KW" sz="2800" dirty="0">
                <a:solidFill>
                  <a:prstClr val="black"/>
                </a:solidFill>
                <a:latin typeface="Simplified Arabic" pitchFamily="18" charset="-78"/>
                <a:cs typeface="Simplified Arabic" pitchFamily="18" charset="-78"/>
              </a:rPr>
              <a:t> يجب أن يتم التحليل والتفسير السليم للنتائج عند إجراء أي دراسة تقييمية.</a:t>
            </a:r>
          </a:p>
          <a:p>
            <a:endParaRPr lang="ar-KW" dirty="0"/>
          </a:p>
        </p:txBody>
      </p:sp>
    </p:spTree>
    <p:extLst>
      <p:ext uri="{BB962C8B-B14F-4D97-AF65-F5344CB8AC3E}">
        <p14:creationId xmlns:p14="http://schemas.microsoft.com/office/powerpoint/2010/main" val="12848395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KW" dirty="0" smtClean="0">
                <a:solidFill>
                  <a:srgbClr val="FF0000"/>
                </a:solidFill>
              </a:rPr>
              <a:t>مجالات التقييم الإرشادي</a:t>
            </a:r>
            <a:endParaRPr lang="ar-KW" dirty="0">
              <a:solidFill>
                <a:srgbClr val="FF0000"/>
              </a:solidFill>
            </a:endParaRPr>
          </a:p>
        </p:txBody>
      </p:sp>
      <p:sp>
        <p:nvSpPr>
          <p:cNvPr id="3" name="Content Placeholder 2"/>
          <p:cNvSpPr>
            <a:spLocks noGrp="1"/>
          </p:cNvSpPr>
          <p:nvPr>
            <p:ph idx="1"/>
          </p:nvPr>
        </p:nvSpPr>
        <p:spPr/>
        <p:txBody>
          <a:bodyPr>
            <a:noAutofit/>
          </a:bodyPr>
          <a:lstStyle/>
          <a:p>
            <a:r>
              <a:rPr lang="ar-KW" sz="2800" dirty="0" smtClean="0">
                <a:solidFill>
                  <a:srgbClr val="FF0000"/>
                </a:solidFill>
                <a:latin typeface="Simplified Arabic" pitchFamily="18" charset="-78"/>
                <a:cs typeface="Simplified Arabic" pitchFamily="18" charset="-78"/>
              </a:rPr>
              <a:t>هناك ستة مجالات رئيسية لتقييم العمل الإرشادي هي:</a:t>
            </a:r>
          </a:p>
          <a:p>
            <a:r>
              <a:rPr lang="ar-KW" sz="2800" dirty="0" smtClean="0">
                <a:solidFill>
                  <a:srgbClr val="FF0000"/>
                </a:solidFill>
                <a:latin typeface="Simplified Arabic" pitchFamily="18" charset="-78"/>
                <a:cs typeface="Simplified Arabic" pitchFamily="18" charset="-78"/>
              </a:rPr>
              <a:t>1-</a:t>
            </a:r>
            <a:r>
              <a:rPr lang="ar-KW" sz="2800" dirty="0" smtClean="0">
                <a:latin typeface="Simplified Arabic" pitchFamily="18" charset="-78"/>
                <a:cs typeface="Simplified Arabic" pitchFamily="18" charset="-78"/>
              </a:rPr>
              <a:t> تقييم الجهاز الإرشادي وأهدافه.</a:t>
            </a:r>
          </a:p>
          <a:p>
            <a:r>
              <a:rPr lang="ar-KW" sz="2800" dirty="0" smtClean="0">
                <a:solidFill>
                  <a:srgbClr val="FF0000"/>
                </a:solidFill>
                <a:latin typeface="Simplified Arabic" pitchFamily="18" charset="-78"/>
                <a:cs typeface="Simplified Arabic" pitchFamily="18" charset="-78"/>
              </a:rPr>
              <a:t>2-</a:t>
            </a:r>
            <a:r>
              <a:rPr lang="ar-KW" sz="2800" dirty="0" smtClean="0">
                <a:latin typeface="Simplified Arabic" pitchFamily="18" charset="-78"/>
                <a:cs typeface="Simplified Arabic" pitchFamily="18" charset="-78"/>
              </a:rPr>
              <a:t> تقيم العاملين بالجهاز الإرشادي.</a:t>
            </a:r>
          </a:p>
          <a:p>
            <a:r>
              <a:rPr lang="ar-KW" sz="2800" dirty="0" smtClean="0">
                <a:solidFill>
                  <a:srgbClr val="FF0000"/>
                </a:solidFill>
                <a:latin typeface="Simplified Arabic" pitchFamily="18" charset="-78"/>
                <a:cs typeface="Simplified Arabic" pitchFamily="18" charset="-78"/>
              </a:rPr>
              <a:t>3-</a:t>
            </a:r>
            <a:r>
              <a:rPr lang="ar-KW" sz="2800" dirty="0" smtClean="0">
                <a:latin typeface="Simplified Arabic" pitchFamily="18" charset="-78"/>
                <a:cs typeface="Simplified Arabic" pitchFamily="18" charset="-78"/>
              </a:rPr>
              <a:t> تقييم تخطيط البرنامج الإرشادي.</a:t>
            </a:r>
          </a:p>
          <a:p>
            <a:r>
              <a:rPr lang="ar-KW" sz="2800" dirty="0" smtClean="0">
                <a:solidFill>
                  <a:srgbClr val="FF0000"/>
                </a:solidFill>
                <a:latin typeface="Simplified Arabic" pitchFamily="18" charset="-78"/>
                <a:cs typeface="Simplified Arabic" pitchFamily="18" charset="-78"/>
              </a:rPr>
              <a:t>4-</a:t>
            </a:r>
            <a:r>
              <a:rPr lang="ar-KW" sz="2800" dirty="0" smtClean="0">
                <a:latin typeface="Simplified Arabic" pitchFamily="18" charset="-78"/>
                <a:cs typeface="Simplified Arabic" pitchFamily="18" charset="-78"/>
              </a:rPr>
              <a:t> تقييم تنفيذ البرنامج الإرشادي.</a:t>
            </a:r>
          </a:p>
          <a:p>
            <a:r>
              <a:rPr lang="ar-KW" sz="2800" dirty="0" smtClean="0">
                <a:solidFill>
                  <a:srgbClr val="FF0000"/>
                </a:solidFill>
                <a:latin typeface="Simplified Arabic" pitchFamily="18" charset="-78"/>
                <a:cs typeface="Simplified Arabic" pitchFamily="18" charset="-78"/>
              </a:rPr>
              <a:t>5-</a:t>
            </a:r>
            <a:r>
              <a:rPr lang="ar-KW" sz="2800" dirty="0" smtClean="0">
                <a:latin typeface="Simplified Arabic" pitchFamily="18" charset="-78"/>
                <a:cs typeface="Simplified Arabic" pitchFamily="18" charset="-78"/>
              </a:rPr>
              <a:t> تقييم الطرق والوسائل الإرشادية المستعملة.</a:t>
            </a:r>
          </a:p>
          <a:p>
            <a:r>
              <a:rPr lang="ar-KW" sz="2800" dirty="0" smtClean="0">
                <a:solidFill>
                  <a:srgbClr val="FF0000"/>
                </a:solidFill>
                <a:latin typeface="Simplified Arabic" pitchFamily="18" charset="-78"/>
                <a:cs typeface="Simplified Arabic" pitchFamily="18" charset="-78"/>
              </a:rPr>
              <a:t>6-</a:t>
            </a:r>
            <a:r>
              <a:rPr lang="ar-KW" sz="2800" dirty="0" smtClean="0">
                <a:latin typeface="Simplified Arabic" pitchFamily="18" charset="-78"/>
                <a:cs typeface="Simplified Arabic" pitchFamily="18" charset="-78"/>
              </a:rPr>
              <a:t> التقييم النهائي.</a:t>
            </a:r>
            <a:endParaRPr lang="ar-KW" sz="2800" dirty="0">
              <a:latin typeface="Simplified Arabic" pitchFamily="18" charset="-78"/>
              <a:cs typeface="Simplified Arabic" pitchFamily="18" charset="-78"/>
            </a:endParaRPr>
          </a:p>
        </p:txBody>
      </p:sp>
    </p:spTree>
    <p:extLst>
      <p:ext uri="{BB962C8B-B14F-4D97-AF65-F5344CB8AC3E}">
        <p14:creationId xmlns:p14="http://schemas.microsoft.com/office/powerpoint/2010/main" val="9958740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KW" dirty="0" smtClean="0">
                <a:solidFill>
                  <a:srgbClr val="FF0000"/>
                </a:solidFill>
              </a:rPr>
              <a:t>أولاً: تقييم الجهاز الإرشادي وأهدافه </a:t>
            </a:r>
            <a:endParaRPr lang="ar-KW" dirty="0">
              <a:solidFill>
                <a:srgbClr val="FF0000"/>
              </a:solidFill>
            </a:endParaRPr>
          </a:p>
        </p:txBody>
      </p:sp>
      <p:sp>
        <p:nvSpPr>
          <p:cNvPr id="3" name="Content Placeholder 2"/>
          <p:cNvSpPr>
            <a:spLocks noGrp="1"/>
          </p:cNvSpPr>
          <p:nvPr>
            <p:ph idx="1"/>
          </p:nvPr>
        </p:nvSpPr>
        <p:spPr/>
        <p:txBody>
          <a:bodyPr>
            <a:noAutofit/>
          </a:bodyPr>
          <a:lstStyle/>
          <a:p>
            <a:pPr algn="justLow"/>
            <a:r>
              <a:rPr lang="ar-KW" sz="2800" dirty="0" smtClean="0">
                <a:solidFill>
                  <a:srgbClr val="FF0000"/>
                </a:solidFill>
                <a:latin typeface="Simplified Arabic" pitchFamily="18" charset="-78"/>
                <a:cs typeface="Simplified Arabic" pitchFamily="18" charset="-78"/>
              </a:rPr>
              <a:t>وحتي يتم إجراء هذا التقييم يلزم معرفة:-</a:t>
            </a:r>
          </a:p>
          <a:p>
            <a:pPr algn="justLow"/>
            <a:r>
              <a:rPr lang="ar-KW" sz="2800" dirty="0" smtClean="0">
                <a:solidFill>
                  <a:srgbClr val="FF0000"/>
                </a:solidFill>
                <a:latin typeface="Simplified Arabic" pitchFamily="18" charset="-78"/>
                <a:cs typeface="Simplified Arabic" pitchFamily="18" charset="-78"/>
              </a:rPr>
              <a:t>1-</a:t>
            </a:r>
            <a:r>
              <a:rPr lang="ar-KW" sz="2800" dirty="0" smtClean="0">
                <a:latin typeface="Simplified Arabic" pitchFamily="18" charset="-78"/>
                <a:cs typeface="Simplified Arabic" pitchFamily="18" charset="-78"/>
              </a:rPr>
              <a:t> الهيكل التنظيمي للجهاز الإرشادي.</a:t>
            </a:r>
          </a:p>
          <a:p>
            <a:pPr algn="justLow"/>
            <a:r>
              <a:rPr lang="ar-KW" sz="2800" dirty="0" smtClean="0">
                <a:solidFill>
                  <a:srgbClr val="FF0000"/>
                </a:solidFill>
                <a:latin typeface="Simplified Arabic" pitchFamily="18" charset="-78"/>
                <a:cs typeface="Simplified Arabic" pitchFamily="18" charset="-78"/>
              </a:rPr>
              <a:t>2-</a:t>
            </a:r>
            <a:r>
              <a:rPr lang="ar-KW" sz="2800" dirty="0" smtClean="0">
                <a:latin typeface="Simplified Arabic" pitchFamily="18" charset="-78"/>
                <a:cs typeface="Simplified Arabic" pitchFamily="18" charset="-78"/>
              </a:rPr>
              <a:t> حجم ونوع العمل في كل قسم من أقسام الجهاز.</a:t>
            </a:r>
          </a:p>
          <a:p>
            <a:pPr algn="justLow"/>
            <a:r>
              <a:rPr lang="ar-KW" sz="2800" dirty="0" smtClean="0">
                <a:solidFill>
                  <a:srgbClr val="FF0000"/>
                </a:solidFill>
                <a:latin typeface="Simplified Arabic" pitchFamily="18" charset="-78"/>
                <a:cs typeface="Simplified Arabic" pitchFamily="18" charset="-78"/>
              </a:rPr>
              <a:t>3-</a:t>
            </a:r>
            <a:r>
              <a:rPr lang="ar-KW" sz="2800" dirty="0" smtClean="0">
                <a:latin typeface="Simplified Arabic" pitchFamily="18" charset="-78"/>
                <a:cs typeface="Simplified Arabic" pitchFamily="18" charset="-78"/>
              </a:rPr>
              <a:t> حجم ونوع العمل علي مستوي من مستويات الجهاز الإرشادي.</a:t>
            </a:r>
          </a:p>
          <a:p>
            <a:pPr algn="justLow"/>
            <a:r>
              <a:rPr lang="ar-KW" sz="2800" dirty="0" smtClean="0">
                <a:solidFill>
                  <a:srgbClr val="FF0000"/>
                </a:solidFill>
                <a:latin typeface="Simplified Arabic" pitchFamily="18" charset="-78"/>
                <a:cs typeface="Simplified Arabic" pitchFamily="18" charset="-78"/>
              </a:rPr>
              <a:t>4-</a:t>
            </a:r>
            <a:r>
              <a:rPr lang="ar-KW" sz="2800" dirty="0" smtClean="0">
                <a:latin typeface="Simplified Arabic" pitchFamily="18" charset="-78"/>
                <a:cs typeface="Simplified Arabic" pitchFamily="18" charset="-78"/>
              </a:rPr>
              <a:t> طرق ووسائل الإتصال بين العاملين بالجهاز الإرشادي.</a:t>
            </a:r>
          </a:p>
        </p:txBody>
      </p:sp>
    </p:spTree>
    <p:extLst>
      <p:ext uri="{BB962C8B-B14F-4D97-AF65-F5344CB8AC3E}">
        <p14:creationId xmlns:p14="http://schemas.microsoft.com/office/powerpoint/2010/main" val="36174621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p:txBody>
          <a:bodyPr/>
          <a:lstStyle/>
          <a:p>
            <a:pPr lvl="0" algn="justLow">
              <a:buClr>
                <a:srgbClr val="AA2B1E"/>
              </a:buClr>
            </a:pPr>
            <a:r>
              <a:rPr lang="ar-KW" sz="2800" dirty="0">
                <a:solidFill>
                  <a:srgbClr val="FF0000"/>
                </a:solidFill>
                <a:latin typeface="Simplified Arabic" pitchFamily="18" charset="-78"/>
                <a:cs typeface="Simplified Arabic" pitchFamily="18" charset="-78"/>
              </a:rPr>
              <a:t>5-</a:t>
            </a:r>
            <a:r>
              <a:rPr lang="ar-KW" sz="2800" dirty="0">
                <a:solidFill>
                  <a:prstClr val="black"/>
                </a:solidFill>
                <a:latin typeface="Simplified Arabic" pitchFamily="18" charset="-78"/>
                <a:cs typeface="Simplified Arabic" pitchFamily="18" charset="-78"/>
              </a:rPr>
              <a:t> مختلف الطرق التي يمكن بواسطتها تحسين كفاءة الإتصال بين المستويات الإرشادية.</a:t>
            </a:r>
          </a:p>
          <a:p>
            <a:pPr lvl="0" algn="justLow">
              <a:buClr>
                <a:srgbClr val="AA2B1E"/>
              </a:buClr>
            </a:pPr>
            <a:r>
              <a:rPr lang="ar-KW" sz="2800" dirty="0">
                <a:solidFill>
                  <a:srgbClr val="FF0000"/>
                </a:solidFill>
                <a:latin typeface="Simplified Arabic" pitchFamily="18" charset="-78"/>
                <a:cs typeface="Simplified Arabic" pitchFamily="18" charset="-78"/>
              </a:rPr>
              <a:t>6-</a:t>
            </a:r>
            <a:r>
              <a:rPr lang="ar-KW" sz="2800" dirty="0">
                <a:solidFill>
                  <a:prstClr val="black"/>
                </a:solidFill>
                <a:latin typeface="Simplified Arabic" pitchFamily="18" charset="-78"/>
                <a:cs typeface="Simplified Arabic" pitchFamily="18" charset="-78"/>
              </a:rPr>
              <a:t> مدي ملائمة الهيكل التنظيمي  للظروف الإجتماعية والاقتصادية والسياسية.</a:t>
            </a:r>
          </a:p>
          <a:p>
            <a:pPr lvl="0" algn="justLow">
              <a:buClr>
                <a:srgbClr val="AA2B1E"/>
              </a:buClr>
            </a:pPr>
            <a:r>
              <a:rPr lang="ar-KW" sz="2800" dirty="0">
                <a:solidFill>
                  <a:srgbClr val="FF0000"/>
                </a:solidFill>
                <a:latin typeface="Simplified Arabic" pitchFamily="18" charset="-78"/>
                <a:cs typeface="Simplified Arabic" pitchFamily="18" charset="-78"/>
              </a:rPr>
              <a:t>7-</a:t>
            </a:r>
            <a:r>
              <a:rPr lang="ar-KW" sz="2800" dirty="0">
                <a:solidFill>
                  <a:prstClr val="black"/>
                </a:solidFill>
                <a:latin typeface="Simplified Arabic" pitchFamily="18" charset="-78"/>
                <a:cs typeface="Simplified Arabic" pitchFamily="18" charset="-78"/>
              </a:rPr>
              <a:t>مدي إتباع الجهاز الإرشادي وتبنيه لفلسفة ومبادئ وأهداف العمل الإرشادي.</a:t>
            </a:r>
          </a:p>
          <a:p>
            <a:endParaRPr lang="ar-KW" dirty="0"/>
          </a:p>
        </p:txBody>
      </p:sp>
    </p:spTree>
    <p:extLst>
      <p:ext uri="{BB962C8B-B14F-4D97-AF65-F5344CB8AC3E}">
        <p14:creationId xmlns:p14="http://schemas.microsoft.com/office/powerpoint/2010/main" val="8642425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KW" dirty="0" smtClean="0">
                <a:solidFill>
                  <a:srgbClr val="FF0000"/>
                </a:solidFill>
              </a:rPr>
              <a:t>ثانياً:تقييم العاملين بالجهاز الإرشادي</a:t>
            </a:r>
            <a:endParaRPr lang="ar-KW" dirty="0">
              <a:solidFill>
                <a:srgbClr val="FF0000"/>
              </a:solidFill>
            </a:endParaRPr>
          </a:p>
        </p:txBody>
      </p:sp>
      <p:sp>
        <p:nvSpPr>
          <p:cNvPr id="3" name="Content Placeholder 2"/>
          <p:cNvSpPr>
            <a:spLocks noGrp="1"/>
          </p:cNvSpPr>
          <p:nvPr>
            <p:ph idx="1"/>
          </p:nvPr>
        </p:nvSpPr>
        <p:spPr>
          <a:ln>
            <a:solidFill>
              <a:schemeClr val="accent1"/>
            </a:solidFill>
          </a:ln>
        </p:spPr>
        <p:txBody>
          <a:bodyPr>
            <a:noAutofit/>
          </a:bodyPr>
          <a:lstStyle/>
          <a:p>
            <a:r>
              <a:rPr lang="ar-KW" sz="2800" dirty="0" smtClean="0">
                <a:solidFill>
                  <a:srgbClr val="FF0000"/>
                </a:solidFill>
                <a:latin typeface="Simplified Arabic" pitchFamily="18" charset="-78"/>
                <a:cs typeface="Simplified Arabic" pitchFamily="18" charset="-78"/>
              </a:rPr>
              <a:t>وحتي يمكن إجراء هذا النوع من التقييم يلزم الحصول علي المعلومات التالية:</a:t>
            </a:r>
          </a:p>
          <a:p>
            <a:r>
              <a:rPr lang="ar-KW" sz="2800" dirty="0" smtClean="0">
                <a:solidFill>
                  <a:srgbClr val="FF0000"/>
                </a:solidFill>
                <a:latin typeface="Simplified Arabic" pitchFamily="18" charset="-78"/>
                <a:cs typeface="Simplified Arabic" pitchFamily="18" charset="-78"/>
              </a:rPr>
              <a:t>1-</a:t>
            </a:r>
            <a:r>
              <a:rPr lang="ar-KW" sz="2800" dirty="0" smtClean="0">
                <a:latin typeface="Simplified Arabic" pitchFamily="18" charset="-78"/>
                <a:cs typeface="Simplified Arabic" pitchFamily="18" charset="-78"/>
              </a:rPr>
              <a:t> نوع وحجم العمل المطلوب من كل مرشد ومدي كفاءته في القيام بهذا العمل.</a:t>
            </a:r>
          </a:p>
          <a:p>
            <a:r>
              <a:rPr lang="ar-KW" sz="2800" dirty="0" smtClean="0">
                <a:solidFill>
                  <a:srgbClr val="FF0000"/>
                </a:solidFill>
                <a:latin typeface="Simplified Arabic" pitchFamily="18" charset="-78"/>
                <a:cs typeface="Simplified Arabic" pitchFamily="18" charset="-78"/>
              </a:rPr>
              <a:t>2-</a:t>
            </a:r>
            <a:r>
              <a:rPr lang="ar-KW" sz="2800" dirty="0" smtClean="0">
                <a:latin typeface="Simplified Arabic" pitchFamily="18" charset="-78"/>
                <a:cs typeface="Simplified Arabic" pitchFamily="18" charset="-78"/>
              </a:rPr>
              <a:t> التحديد الواضح للأهداف التعليمية الإرشادية.</a:t>
            </a:r>
          </a:p>
          <a:p>
            <a:r>
              <a:rPr lang="ar-KW" sz="2800" dirty="0" smtClean="0">
                <a:solidFill>
                  <a:srgbClr val="FF0000"/>
                </a:solidFill>
                <a:latin typeface="Simplified Arabic" pitchFamily="18" charset="-78"/>
                <a:cs typeface="Simplified Arabic" pitchFamily="18" charset="-78"/>
              </a:rPr>
              <a:t>3-</a:t>
            </a:r>
            <a:r>
              <a:rPr lang="ar-KW" sz="2800" dirty="0" smtClean="0">
                <a:latin typeface="Simplified Arabic" pitchFamily="18" charset="-78"/>
                <a:cs typeface="Simplified Arabic" pitchFamily="18" charset="-78"/>
              </a:rPr>
              <a:t> مدي فهم العاملين بالجهاز الإرشادي لطبيعة عملهم.</a:t>
            </a:r>
          </a:p>
          <a:p>
            <a:pPr algn="justLow"/>
            <a:r>
              <a:rPr lang="ar-KW" sz="2800" dirty="0" smtClean="0">
                <a:solidFill>
                  <a:srgbClr val="FF0000"/>
                </a:solidFill>
                <a:latin typeface="Simplified Arabic" pitchFamily="18" charset="-78"/>
                <a:cs typeface="Simplified Arabic" pitchFamily="18" charset="-78"/>
              </a:rPr>
              <a:t>4-</a:t>
            </a:r>
            <a:r>
              <a:rPr lang="ar-KW" sz="2800" dirty="0" smtClean="0">
                <a:latin typeface="Simplified Arabic" pitchFamily="18" charset="-78"/>
                <a:cs typeface="Simplified Arabic" pitchFamily="18" charset="-78"/>
              </a:rPr>
              <a:t> أسباب عدم الكفاءة في أداء العمل.</a:t>
            </a:r>
            <a:endParaRPr lang="ar-KW" sz="2800" dirty="0">
              <a:latin typeface="Simplified Arabic" pitchFamily="18" charset="-78"/>
              <a:cs typeface="Simplified Arabic" pitchFamily="18" charset="-78"/>
            </a:endParaRPr>
          </a:p>
        </p:txBody>
      </p:sp>
    </p:spTree>
    <p:extLst>
      <p:ext uri="{BB962C8B-B14F-4D97-AF65-F5344CB8AC3E}">
        <p14:creationId xmlns:p14="http://schemas.microsoft.com/office/powerpoint/2010/main" val="40838651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p:txBody>
          <a:bodyPr/>
          <a:lstStyle/>
          <a:p>
            <a:pPr lvl="0" algn="justLow">
              <a:buClr>
                <a:srgbClr val="AA2B1E"/>
              </a:buClr>
            </a:pPr>
            <a:r>
              <a:rPr lang="ar-KW" sz="2800" dirty="0">
                <a:solidFill>
                  <a:srgbClr val="FF0000"/>
                </a:solidFill>
                <a:latin typeface="Simplified Arabic" pitchFamily="18" charset="-78"/>
                <a:cs typeface="Simplified Arabic" pitchFamily="18" charset="-78"/>
              </a:rPr>
              <a:t>3-</a:t>
            </a:r>
            <a:r>
              <a:rPr lang="ar-KW" sz="2800" dirty="0">
                <a:solidFill>
                  <a:prstClr val="black"/>
                </a:solidFill>
                <a:latin typeface="Simplified Arabic" pitchFamily="18" charset="-78"/>
                <a:cs typeface="Simplified Arabic" pitchFamily="18" charset="-78"/>
              </a:rPr>
              <a:t> أهداف البرنامج وما إذا كانت تعكس المشاكل التي تم تحديدها من قبل وتقديم الحلول المناسبة لها.</a:t>
            </a:r>
          </a:p>
          <a:p>
            <a:pPr lvl="0" algn="justLow">
              <a:buClr>
                <a:srgbClr val="AA2B1E"/>
              </a:buClr>
            </a:pPr>
            <a:r>
              <a:rPr lang="ar-KW" sz="2800" dirty="0">
                <a:solidFill>
                  <a:srgbClr val="FF0000"/>
                </a:solidFill>
                <a:latin typeface="Simplified Arabic" pitchFamily="18" charset="-78"/>
                <a:cs typeface="Simplified Arabic" pitchFamily="18" charset="-78"/>
              </a:rPr>
              <a:t>4-</a:t>
            </a:r>
            <a:r>
              <a:rPr lang="ar-KW" sz="2800" dirty="0">
                <a:solidFill>
                  <a:prstClr val="black"/>
                </a:solidFill>
                <a:latin typeface="Simplified Arabic" pitchFamily="18" charset="-78"/>
                <a:cs typeface="Simplified Arabic" pitchFamily="18" charset="-78"/>
              </a:rPr>
              <a:t> إمكانية تنفيذ البرنامج الإرشادي في ضوء الموارد المتاحة. </a:t>
            </a:r>
          </a:p>
        </p:txBody>
      </p:sp>
    </p:spTree>
    <p:extLst>
      <p:ext uri="{BB962C8B-B14F-4D97-AF65-F5344CB8AC3E}">
        <p14:creationId xmlns:p14="http://schemas.microsoft.com/office/powerpoint/2010/main" val="14943341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KW" dirty="0" smtClean="0">
                <a:solidFill>
                  <a:srgbClr val="FF0000"/>
                </a:solidFill>
              </a:rPr>
              <a:t>ثالثاً:تقييم تخطيط البرنامج الإرشادي</a:t>
            </a:r>
            <a:endParaRPr lang="ar-KW" dirty="0">
              <a:solidFill>
                <a:srgbClr val="FF0000"/>
              </a:solidFill>
            </a:endParaRPr>
          </a:p>
        </p:txBody>
      </p:sp>
      <p:sp>
        <p:nvSpPr>
          <p:cNvPr id="3" name="Content Placeholder 2"/>
          <p:cNvSpPr>
            <a:spLocks noGrp="1"/>
          </p:cNvSpPr>
          <p:nvPr>
            <p:ph idx="1"/>
          </p:nvPr>
        </p:nvSpPr>
        <p:spPr/>
        <p:txBody>
          <a:bodyPr>
            <a:noAutofit/>
          </a:bodyPr>
          <a:lstStyle/>
          <a:p>
            <a:pPr algn="justLow"/>
            <a:r>
              <a:rPr lang="ar-KW" sz="2800" dirty="0" smtClean="0">
                <a:solidFill>
                  <a:srgbClr val="FF0000"/>
                </a:solidFill>
                <a:latin typeface="Simplified Arabic" pitchFamily="18" charset="-78"/>
                <a:cs typeface="Simplified Arabic" pitchFamily="18" charset="-78"/>
              </a:rPr>
              <a:t>وحتي يتم أجراء مثل هذا النوع من التقييم لابد من معرفة:</a:t>
            </a:r>
          </a:p>
          <a:p>
            <a:pPr algn="justLow"/>
            <a:r>
              <a:rPr lang="ar-KW" sz="2800" dirty="0" smtClean="0">
                <a:solidFill>
                  <a:srgbClr val="FF0000"/>
                </a:solidFill>
                <a:latin typeface="Simplified Arabic" pitchFamily="18" charset="-78"/>
                <a:cs typeface="Simplified Arabic" pitchFamily="18" charset="-78"/>
              </a:rPr>
              <a:t>1-</a:t>
            </a:r>
            <a:r>
              <a:rPr lang="ar-KW" sz="2800" dirty="0" smtClean="0">
                <a:latin typeface="Simplified Arabic" pitchFamily="18" charset="-78"/>
                <a:cs typeface="Simplified Arabic" pitchFamily="18" charset="-78"/>
              </a:rPr>
              <a:t> من هم جمهور المسترشدين وخصائصهم وعلاقتهم الاقتصادية والإجتماعية ومعلوماتهم وإتجاهاتهم ومهاراتهم.</a:t>
            </a:r>
          </a:p>
          <a:p>
            <a:pPr algn="justLow"/>
            <a:r>
              <a:rPr lang="ar-KW" sz="2800" dirty="0" smtClean="0">
                <a:solidFill>
                  <a:srgbClr val="FF0000"/>
                </a:solidFill>
                <a:latin typeface="Simplified Arabic" pitchFamily="18" charset="-78"/>
                <a:cs typeface="Simplified Arabic" pitchFamily="18" charset="-78"/>
              </a:rPr>
              <a:t>2-</a:t>
            </a:r>
            <a:r>
              <a:rPr lang="ar-KW" sz="2800" dirty="0" smtClean="0">
                <a:latin typeface="Simplified Arabic" pitchFamily="18" charset="-78"/>
                <a:cs typeface="Simplified Arabic" pitchFamily="18" charset="-78"/>
              </a:rPr>
              <a:t> المشاكل المحددة في البرنامج وما إذا كانت تعكس المشاكل الحقيقية للمجتمع المحلي الذي صمم من أجله البرنامج.</a:t>
            </a:r>
          </a:p>
        </p:txBody>
      </p:sp>
    </p:spTree>
    <p:extLst>
      <p:ext uri="{BB962C8B-B14F-4D97-AF65-F5344CB8AC3E}">
        <p14:creationId xmlns:p14="http://schemas.microsoft.com/office/powerpoint/2010/main" val="32016921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KW" dirty="0" smtClean="0">
                <a:solidFill>
                  <a:srgbClr val="FF0000"/>
                </a:solidFill>
              </a:rPr>
              <a:t>رابعاً:تقييم تنفيذ البرنامج</a:t>
            </a:r>
            <a:endParaRPr lang="ar-KW" dirty="0">
              <a:solidFill>
                <a:srgbClr val="FF0000"/>
              </a:solidFill>
            </a:endParaRPr>
          </a:p>
        </p:txBody>
      </p:sp>
      <p:sp>
        <p:nvSpPr>
          <p:cNvPr id="3" name="Content Placeholder 2"/>
          <p:cNvSpPr>
            <a:spLocks noGrp="1"/>
          </p:cNvSpPr>
          <p:nvPr>
            <p:ph idx="1"/>
          </p:nvPr>
        </p:nvSpPr>
        <p:spPr>
          <a:xfrm>
            <a:off x="1219200" y="1752600"/>
            <a:ext cx="6553200" cy="3603812"/>
          </a:xfrm>
        </p:spPr>
        <p:txBody>
          <a:bodyPr>
            <a:noAutofit/>
          </a:bodyPr>
          <a:lstStyle/>
          <a:p>
            <a:pPr algn="justLow"/>
            <a:r>
              <a:rPr lang="ar-KW" sz="2800" dirty="0" smtClean="0">
                <a:solidFill>
                  <a:srgbClr val="FF0000"/>
                </a:solidFill>
                <a:latin typeface="Simplified Arabic" pitchFamily="18" charset="-78"/>
                <a:cs typeface="Simplified Arabic" pitchFamily="18" charset="-78"/>
              </a:rPr>
              <a:t>لإجراء مثل هذا النوع من التقييم يتطلب الأمر     الإهتمام  بتقسيم موضوع البرنامج وهذا يتطلب معرفة:-</a:t>
            </a:r>
          </a:p>
          <a:p>
            <a:pPr algn="justLow"/>
            <a:r>
              <a:rPr lang="ar-KW" sz="2800" dirty="0" smtClean="0">
                <a:solidFill>
                  <a:srgbClr val="FF0000"/>
                </a:solidFill>
                <a:latin typeface="Simplified Arabic" pitchFamily="18" charset="-78"/>
                <a:cs typeface="Simplified Arabic" pitchFamily="18" charset="-78"/>
              </a:rPr>
              <a:t>1-</a:t>
            </a:r>
            <a:r>
              <a:rPr lang="ar-KW" sz="2800" dirty="0" smtClean="0">
                <a:latin typeface="Simplified Arabic" pitchFamily="18" charset="-78"/>
                <a:cs typeface="Simplified Arabic" pitchFamily="18" charset="-78"/>
              </a:rPr>
              <a:t> ما إذا كان الموضوع مناسب لجمهور المسترشدين وما إذا كان يتمشي مع أهداف البرنامج.</a:t>
            </a:r>
          </a:p>
          <a:p>
            <a:pPr algn="justLow"/>
            <a:r>
              <a:rPr lang="ar-KW" sz="2800" dirty="0" smtClean="0">
                <a:solidFill>
                  <a:srgbClr val="FF0000"/>
                </a:solidFill>
                <a:latin typeface="Simplified Arabic" pitchFamily="18" charset="-78"/>
                <a:cs typeface="Simplified Arabic" pitchFamily="18" charset="-78"/>
              </a:rPr>
              <a:t>2-</a:t>
            </a:r>
            <a:r>
              <a:rPr lang="ar-KW" sz="2800" dirty="0" smtClean="0">
                <a:latin typeface="Simplified Arabic" pitchFamily="18" charset="-78"/>
                <a:cs typeface="Simplified Arabic" pitchFamily="18" charset="-78"/>
              </a:rPr>
              <a:t> درجة البساطة في معاملة الموضوع بما يتناسب مع القدرات العالية لجمهور المسترشدين.</a:t>
            </a:r>
          </a:p>
          <a:p>
            <a:pPr algn="justLow"/>
            <a:r>
              <a:rPr lang="ar-KW" sz="2800" dirty="0" smtClean="0">
                <a:solidFill>
                  <a:srgbClr val="FF0000"/>
                </a:solidFill>
                <a:latin typeface="Simplified Arabic" pitchFamily="18" charset="-78"/>
                <a:cs typeface="Simplified Arabic" pitchFamily="18" charset="-78"/>
              </a:rPr>
              <a:t>كما يتطلب الأمر أيضاً لتقييم تنفيذ البرنامج معرفة:-</a:t>
            </a:r>
          </a:p>
          <a:p>
            <a:pPr algn="justLow"/>
            <a:r>
              <a:rPr lang="ar-KW" sz="2800" dirty="0" smtClean="0">
                <a:solidFill>
                  <a:srgbClr val="FF0000"/>
                </a:solidFill>
                <a:latin typeface="Simplified Arabic" pitchFamily="18" charset="-78"/>
                <a:cs typeface="Simplified Arabic" pitchFamily="18" charset="-78"/>
              </a:rPr>
              <a:t>1-</a:t>
            </a:r>
            <a:r>
              <a:rPr lang="ar-KW" sz="2800" dirty="0" smtClean="0">
                <a:latin typeface="Simplified Arabic" pitchFamily="18" charset="-78"/>
                <a:cs typeface="Simplified Arabic" pitchFamily="18" charset="-78"/>
              </a:rPr>
              <a:t> درجة تمشي الخطة مع الظروف القائمة في المنطقة.</a:t>
            </a:r>
          </a:p>
          <a:p>
            <a:endParaRPr lang="ar-KW" sz="2800" dirty="0"/>
          </a:p>
        </p:txBody>
      </p:sp>
    </p:spTree>
    <p:extLst>
      <p:ext uri="{BB962C8B-B14F-4D97-AF65-F5344CB8AC3E}">
        <p14:creationId xmlns:p14="http://schemas.microsoft.com/office/powerpoint/2010/main" val="23889683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p:txBody>
          <a:bodyPr/>
          <a:lstStyle/>
          <a:p>
            <a:pPr algn="justLow"/>
            <a:r>
              <a:rPr lang="ar-KW" sz="2800" dirty="0" smtClean="0">
                <a:solidFill>
                  <a:srgbClr val="FF0000"/>
                </a:solidFill>
                <a:latin typeface="Simplified Arabic" pitchFamily="18" charset="-78"/>
                <a:cs typeface="Simplified Arabic" pitchFamily="18" charset="-78"/>
              </a:rPr>
              <a:t>2-</a:t>
            </a:r>
            <a:r>
              <a:rPr lang="ar-KW" sz="2800" dirty="0" smtClean="0">
                <a:latin typeface="Simplified Arabic" pitchFamily="18" charset="-78"/>
                <a:cs typeface="Simplified Arabic" pitchFamily="18" charset="-78"/>
              </a:rPr>
              <a:t> درجة الدقة في تحديد أهداف الخطة.</a:t>
            </a:r>
          </a:p>
          <a:p>
            <a:pPr algn="justLow"/>
            <a:r>
              <a:rPr lang="ar-KW" sz="2800" dirty="0" smtClean="0">
                <a:solidFill>
                  <a:srgbClr val="FF0000"/>
                </a:solidFill>
                <a:latin typeface="Simplified Arabic" pitchFamily="18" charset="-78"/>
                <a:cs typeface="Simplified Arabic" pitchFamily="18" charset="-78"/>
              </a:rPr>
              <a:t>3-</a:t>
            </a:r>
            <a:r>
              <a:rPr lang="ar-KW" sz="2800" dirty="0" smtClean="0">
                <a:latin typeface="Simplified Arabic" pitchFamily="18" charset="-78"/>
                <a:cs typeface="Simplified Arabic" pitchFamily="18" charset="-78"/>
              </a:rPr>
              <a:t> مرونة الخطة وإمكانية عمل التعديلات اللأزمة .</a:t>
            </a:r>
          </a:p>
          <a:p>
            <a:pPr algn="justLow"/>
            <a:r>
              <a:rPr lang="ar-KW" sz="2800" dirty="0" smtClean="0">
                <a:solidFill>
                  <a:srgbClr val="FF0000"/>
                </a:solidFill>
                <a:latin typeface="Simplified Arabic" pitchFamily="18" charset="-78"/>
                <a:cs typeface="Simplified Arabic" pitchFamily="18" charset="-78"/>
              </a:rPr>
              <a:t>4-</a:t>
            </a:r>
            <a:r>
              <a:rPr lang="ar-KW" sz="2800" dirty="0" smtClean="0">
                <a:latin typeface="Simplified Arabic" pitchFamily="18" charset="-78"/>
                <a:cs typeface="Simplified Arabic" pitchFamily="18" charset="-78"/>
              </a:rPr>
              <a:t> دقة توقيت الخطة الزمانية وتمشيها مع المواسم الزراعية.</a:t>
            </a:r>
          </a:p>
          <a:p>
            <a:pPr algn="justLow"/>
            <a:r>
              <a:rPr lang="ar-KW" sz="2800" dirty="0" smtClean="0">
                <a:solidFill>
                  <a:srgbClr val="FF0000"/>
                </a:solidFill>
                <a:latin typeface="Simplified Arabic" pitchFamily="18" charset="-78"/>
                <a:cs typeface="Simplified Arabic" pitchFamily="18" charset="-78"/>
              </a:rPr>
              <a:t>5-</a:t>
            </a:r>
            <a:r>
              <a:rPr lang="ar-KW" sz="2800" dirty="0" smtClean="0">
                <a:latin typeface="Simplified Arabic" pitchFamily="18" charset="-78"/>
                <a:cs typeface="Simplified Arabic" pitchFamily="18" charset="-78"/>
              </a:rPr>
              <a:t> درجة كفاءة القائمين بالتفيذ وتوصيل الرسائل الإرشادية إلي جمهور المسترشدين.</a:t>
            </a:r>
          </a:p>
          <a:p>
            <a:endParaRPr lang="ar-KW" dirty="0"/>
          </a:p>
        </p:txBody>
      </p:sp>
    </p:spTree>
    <p:extLst>
      <p:ext uri="{BB962C8B-B14F-4D97-AF65-F5344CB8AC3E}">
        <p14:creationId xmlns:p14="http://schemas.microsoft.com/office/powerpoint/2010/main" val="3254447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KW" sz="6600" b="1" i="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أعداد</a:t>
            </a:r>
            <a:endParaRPr lang="ar-KW" sz="6600" i="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463041" y="3048000"/>
            <a:ext cx="6156960" cy="2675069"/>
          </a:xfrm>
        </p:spPr>
        <p:txBody>
          <a:bodyPr/>
          <a:lstStyle/>
          <a:p>
            <a:pPr marL="0" lvl="0" indent="0" algn="ctr">
              <a:lnSpc>
                <a:spcPct val="150000"/>
              </a:lnSpc>
              <a:buClr>
                <a:srgbClr val="94C600"/>
              </a:buClr>
              <a:buSzPct val="76000"/>
              <a:buNone/>
            </a:pPr>
            <a:r>
              <a:rPr lang="ar-KW" sz="3600" b="1" i="1" cap="all" dirty="0">
                <a:ln w="0"/>
                <a:solidFill>
                  <a:srgbClr val="FF0000"/>
                </a:solidFill>
                <a:effectLst>
                  <a:outerShdw blurRad="38100" dist="38100" dir="2700000" algn="tl">
                    <a:srgbClr val="000000">
                      <a:alpha val="43137"/>
                    </a:srgbClr>
                  </a:outerShdw>
                  <a:reflection blurRad="12700" stA="50000" endPos="50000" dist="5000" dir="5400000" sy="-100000" rotWithShape="0"/>
                </a:effectLst>
                <a:latin typeface="Simplified Arabic" pitchFamily="18" charset="-78"/>
                <a:cs typeface="Simplified Arabic" pitchFamily="18" charset="-78"/>
              </a:rPr>
              <a:t>أ.د/ منصور أحمد محمد حفني</a:t>
            </a:r>
          </a:p>
          <a:p>
            <a:pPr marL="0" lvl="0" indent="0" algn="ctr">
              <a:lnSpc>
                <a:spcPct val="150000"/>
              </a:lnSpc>
              <a:buClr>
                <a:srgbClr val="94C600"/>
              </a:buClr>
              <a:buSzPct val="76000"/>
              <a:buNone/>
            </a:pPr>
            <a:r>
              <a:rPr lang="ar-KW" sz="2800" b="1" i="1" cap="all" dirty="0">
                <a:ln w="0"/>
                <a:solidFill>
                  <a:schemeClr val="accent2">
                    <a:lumMod val="75000"/>
                  </a:schemeClr>
                </a:solidFill>
                <a:effectLst>
                  <a:outerShdw blurRad="38100" dist="38100" dir="2700000" algn="tl">
                    <a:srgbClr val="000000">
                      <a:alpha val="43137"/>
                    </a:srgbClr>
                  </a:outerShdw>
                  <a:reflection blurRad="12700" stA="50000" endPos="50000" dist="5000" dir="5400000" sy="-100000" rotWithShape="0"/>
                </a:effectLst>
                <a:latin typeface="Simplified Arabic" pitchFamily="18" charset="-78"/>
                <a:cs typeface="Simplified Arabic" pitchFamily="18" charset="-78"/>
              </a:rPr>
              <a:t>أستاذ ورئيس قسم الإرشاد الزراعي والمجتمع الريفي</a:t>
            </a:r>
          </a:p>
          <a:p>
            <a:endParaRPr lang="ar-KW" dirty="0"/>
          </a:p>
        </p:txBody>
      </p:sp>
    </p:spTree>
    <p:extLst>
      <p:ext uri="{BB962C8B-B14F-4D97-AF65-F5344CB8AC3E}">
        <p14:creationId xmlns:p14="http://schemas.microsoft.com/office/powerpoint/2010/main" val="21812228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KW" dirty="0" smtClean="0">
                <a:solidFill>
                  <a:srgbClr val="FF0000"/>
                </a:solidFill>
              </a:rPr>
              <a:t>خامساً: تقييم الطرق الإرشادية</a:t>
            </a:r>
            <a:endParaRPr lang="ar-KW" dirty="0">
              <a:solidFill>
                <a:srgbClr val="FF0000"/>
              </a:solidFill>
            </a:endParaRPr>
          </a:p>
        </p:txBody>
      </p:sp>
      <p:sp>
        <p:nvSpPr>
          <p:cNvPr id="3" name="Content Placeholder 2"/>
          <p:cNvSpPr>
            <a:spLocks noGrp="1"/>
          </p:cNvSpPr>
          <p:nvPr>
            <p:ph idx="1"/>
          </p:nvPr>
        </p:nvSpPr>
        <p:spPr>
          <a:xfrm>
            <a:off x="1447800" y="1905000"/>
            <a:ext cx="6196405" cy="3603812"/>
          </a:xfrm>
          <a:ln>
            <a:noFill/>
          </a:ln>
        </p:spPr>
        <p:txBody>
          <a:bodyPr>
            <a:noAutofit/>
          </a:bodyPr>
          <a:lstStyle/>
          <a:p>
            <a:r>
              <a:rPr lang="ar-KW" sz="2800" dirty="0" smtClean="0">
                <a:solidFill>
                  <a:srgbClr val="FF0000"/>
                </a:solidFill>
                <a:latin typeface="Simplified Arabic" pitchFamily="18" charset="-78"/>
                <a:cs typeface="Simplified Arabic" pitchFamily="18" charset="-78"/>
              </a:rPr>
              <a:t>حتي يمكن إجراء هذا النوع من التقييم يلزم معرفة:-</a:t>
            </a:r>
          </a:p>
          <a:p>
            <a:r>
              <a:rPr lang="ar-KW" sz="2800" dirty="0" smtClean="0">
                <a:solidFill>
                  <a:srgbClr val="FF0000"/>
                </a:solidFill>
                <a:latin typeface="Simplified Arabic" pitchFamily="18" charset="-78"/>
                <a:cs typeface="Simplified Arabic" pitchFamily="18" charset="-78"/>
              </a:rPr>
              <a:t>1-</a:t>
            </a:r>
            <a:r>
              <a:rPr lang="ar-KW" sz="2800" dirty="0" smtClean="0">
                <a:latin typeface="Simplified Arabic" pitchFamily="18" charset="-78"/>
                <a:cs typeface="Simplified Arabic" pitchFamily="18" charset="-78"/>
              </a:rPr>
              <a:t> الرسائل الإرشادية التي يحاول توصيلها إلي جمهور المسترشدين.</a:t>
            </a:r>
          </a:p>
          <a:p>
            <a:r>
              <a:rPr lang="ar-KW" sz="2800" dirty="0" smtClean="0">
                <a:solidFill>
                  <a:srgbClr val="FF0000"/>
                </a:solidFill>
                <a:latin typeface="Simplified Arabic" pitchFamily="18" charset="-78"/>
                <a:cs typeface="Simplified Arabic" pitchFamily="18" charset="-78"/>
              </a:rPr>
              <a:t>2-</a:t>
            </a:r>
            <a:r>
              <a:rPr lang="ar-KW" sz="2800" dirty="0" smtClean="0">
                <a:latin typeface="Simplified Arabic" pitchFamily="18" charset="-78"/>
                <a:cs typeface="Simplified Arabic" pitchFamily="18" charset="-78"/>
              </a:rPr>
              <a:t> عدد الزراع الذين تصل إليهم تلك الرسائل بأي وسيلة من الوسائل.</a:t>
            </a:r>
          </a:p>
          <a:p>
            <a:r>
              <a:rPr lang="ar-KW" sz="2800" dirty="0" smtClean="0">
                <a:solidFill>
                  <a:srgbClr val="FF0000"/>
                </a:solidFill>
                <a:latin typeface="Simplified Arabic" pitchFamily="18" charset="-78"/>
                <a:cs typeface="Simplified Arabic" pitchFamily="18" charset="-78"/>
              </a:rPr>
              <a:t>3-</a:t>
            </a:r>
            <a:r>
              <a:rPr lang="ar-KW" sz="2800" dirty="0" smtClean="0">
                <a:latin typeface="Simplified Arabic" pitchFamily="18" charset="-78"/>
                <a:cs typeface="Simplified Arabic" pitchFamily="18" charset="-78"/>
              </a:rPr>
              <a:t> عدد الأفراد الذين طبقوا تلك الرسالة والطرق التي أثرت علي تطبيقهم لها.</a:t>
            </a:r>
          </a:p>
          <a:p>
            <a:r>
              <a:rPr lang="ar-KW" sz="2800" dirty="0" smtClean="0">
                <a:solidFill>
                  <a:srgbClr val="FF0000"/>
                </a:solidFill>
                <a:latin typeface="Simplified Arabic" pitchFamily="18" charset="-78"/>
                <a:cs typeface="Simplified Arabic" pitchFamily="18" charset="-78"/>
              </a:rPr>
              <a:t>4-</a:t>
            </a:r>
            <a:r>
              <a:rPr lang="ar-KW" sz="2800" dirty="0" smtClean="0">
                <a:latin typeface="Simplified Arabic" pitchFamily="18" charset="-78"/>
                <a:cs typeface="Simplified Arabic" pitchFamily="18" charset="-78"/>
              </a:rPr>
              <a:t> تكاليف كل طريقة إرشادية سواء كانت تقنية أو فيزيقية.</a:t>
            </a:r>
            <a:endParaRPr lang="ar-KW" sz="2800" dirty="0">
              <a:latin typeface="Simplified Arabic" pitchFamily="18" charset="-78"/>
              <a:cs typeface="Simplified Arabic" pitchFamily="18" charset="-78"/>
            </a:endParaRPr>
          </a:p>
        </p:txBody>
      </p:sp>
    </p:spTree>
    <p:extLst>
      <p:ext uri="{BB962C8B-B14F-4D97-AF65-F5344CB8AC3E}">
        <p14:creationId xmlns:p14="http://schemas.microsoft.com/office/powerpoint/2010/main" val="19501636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817583"/>
            <a:ext cx="6917268" cy="858818"/>
          </a:xfrm>
        </p:spPr>
        <p:txBody>
          <a:bodyPr/>
          <a:lstStyle/>
          <a:p>
            <a:endParaRPr lang="ar-KW" dirty="0"/>
          </a:p>
        </p:txBody>
      </p:sp>
      <p:sp>
        <p:nvSpPr>
          <p:cNvPr id="3" name="Content Placeholder 2"/>
          <p:cNvSpPr>
            <a:spLocks noGrp="1"/>
          </p:cNvSpPr>
          <p:nvPr>
            <p:ph idx="1"/>
          </p:nvPr>
        </p:nvSpPr>
        <p:spPr>
          <a:xfrm>
            <a:off x="1219200" y="1905000"/>
            <a:ext cx="6705600" cy="3603812"/>
          </a:xfrm>
        </p:spPr>
        <p:txBody>
          <a:bodyPr>
            <a:noAutofit/>
          </a:bodyPr>
          <a:lstStyle/>
          <a:p>
            <a:pPr algn="justLow"/>
            <a:r>
              <a:rPr lang="ar-KW" sz="2800" dirty="0" smtClean="0">
                <a:solidFill>
                  <a:srgbClr val="FF0000"/>
                </a:solidFill>
                <a:latin typeface="Simplified Arabic" pitchFamily="18" charset="-78"/>
                <a:cs typeface="Simplified Arabic" pitchFamily="18" charset="-78"/>
              </a:rPr>
              <a:t>وهناك عدة عوامل تساعد علي تحديد أنسب الطرق الإرشادية المستخدمة في مجتمع معين وهي:- </a:t>
            </a:r>
          </a:p>
          <a:p>
            <a:pPr algn="justLow"/>
            <a:r>
              <a:rPr lang="ar-KW" sz="2800" dirty="0" smtClean="0">
                <a:solidFill>
                  <a:srgbClr val="FF0000"/>
                </a:solidFill>
                <a:latin typeface="Simplified Arabic" pitchFamily="18" charset="-78"/>
                <a:cs typeface="Simplified Arabic" pitchFamily="18" charset="-78"/>
              </a:rPr>
              <a:t>1-</a:t>
            </a:r>
            <a:r>
              <a:rPr lang="ar-KW" sz="2800" dirty="0" smtClean="0">
                <a:latin typeface="Simplified Arabic" pitchFamily="18" charset="-78"/>
                <a:cs typeface="Simplified Arabic" pitchFamily="18" charset="-78"/>
              </a:rPr>
              <a:t> نوع المعلومات المراد توصيلها للأفراد.</a:t>
            </a:r>
          </a:p>
          <a:p>
            <a:pPr algn="justLow"/>
            <a:r>
              <a:rPr lang="ar-KW" sz="2800" dirty="0" smtClean="0">
                <a:solidFill>
                  <a:srgbClr val="FF0000"/>
                </a:solidFill>
                <a:latin typeface="Simplified Arabic" pitchFamily="18" charset="-78"/>
                <a:cs typeface="Simplified Arabic" pitchFamily="18" charset="-78"/>
              </a:rPr>
              <a:t>2-</a:t>
            </a:r>
            <a:r>
              <a:rPr lang="ar-KW" sz="2800" dirty="0" smtClean="0">
                <a:latin typeface="Simplified Arabic" pitchFamily="18" charset="-78"/>
                <a:cs typeface="Simplified Arabic" pitchFamily="18" charset="-78"/>
              </a:rPr>
              <a:t> مدي توافر الأدوات وإتباع الطريقة.</a:t>
            </a:r>
          </a:p>
          <a:p>
            <a:pPr algn="justLow"/>
            <a:r>
              <a:rPr lang="ar-KW" sz="2800" dirty="0" smtClean="0">
                <a:solidFill>
                  <a:srgbClr val="FF0000"/>
                </a:solidFill>
                <a:latin typeface="Simplified Arabic" pitchFamily="18" charset="-78"/>
                <a:cs typeface="Simplified Arabic" pitchFamily="18" charset="-78"/>
              </a:rPr>
              <a:t>3-</a:t>
            </a:r>
            <a:r>
              <a:rPr lang="ar-KW" sz="2800" dirty="0" smtClean="0">
                <a:latin typeface="Simplified Arabic" pitchFamily="18" charset="-78"/>
                <a:cs typeface="Simplified Arabic" pitchFamily="18" charset="-78"/>
              </a:rPr>
              <a:t> تكاليف إتباع الطريقة.</a:t>
            </a:r>
          </a:p>
          <a:p>
            <a:pPr algn="justLow"/>
            <a:r>
              <a:rPr lang="ar-KW" sz="2800" dirty="0" smtClean="0">
                <a:solidFill>
                  <a:srgbClr val="FF0000"/>
                </a:solidFill>
                <a:latin typeface="Simplified Arabic" pitchFamily="18" charset="-78"/>
                <a:cs typeface="Simplified Arabic" pitchFamily="18" charset="-78"/>
              </a:rPr>
              <a:t>4-</a:t>
            </a:r>
            <a:r>
              <a:rPr lang="ar-KW" sz="2800" dirty="0" smtClean="0">
                <a:latin typeface="Simplified Arabic" pitchFamily="18" charset="-78"/>
                <a:cs typeface="Simplified Arabic" pitchFamily="18" charset="-78"/>
              </a:rPr>
              <a:t> المستويات التعليمية والاقتصادية والاجتماعية لجمهور المسترشدين.</a:t>
            </a:r>
          </a:p>
          <a:p>
            <a:pPr algn="justLow"/>
            <a:r>
              <a:rPr lang="ar-KW" sz="2800" dirty="0" smtClean="0">
                <a:solidFill>
                  <a:srgbClr val="FF0000"/>
                </a:solidFill>
                <a:latin typeface="Simplified Arabic" pitchFamily="18" charset="-78"/>
                <a:cs typeface="Simplified Arabic" pitchFamily="18" charset="-78"/>
              </a:rPr>
              <a:t>5-</a:t>
            </a:r>
            <a:r>
              <a:rPr lang="ar-KW" sz="2800" dirty="0" smtClean="0">
                <a:latin typeface="Simplified Arabic" pitchFamily="18" charset="-78"/>
                <a:cs typeface="Simplified Arabic" pitchFamily="18" charset="-78"/>
              </a:rPr>
              <a:t> مرحلة عملية تحديد القرارات التي وصل إليها أفراد المجتمع.</a:t>
            </a:r>
          </a:p>
          <a:p>
            <a:pPr algn="justLow"/>
            <a:endParaRPr lang="ar-KW" sz="2800" dirty="0">
              <a:latin typeface="Simplified Arabic" pitchFamily="18" charset="-78"/>
              <a:cs typeface="Simplified Arabic" pitchFamily="18" charset="-78"/>
            </a:endParaRPr>
          </a:p>
        </p:txBody>
      </p:sp>
    </p:spTree>
    <p:extLst>
      <p:ext uri="{BB962C8B-B14F-4D97-AF65-F5344CB8AC3E}">
        <p14:creationId xmlns:p14="http://schemas.microsoft.com/office/powerpoint/2010/main" val="18260784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p:txBody>
          <a:bodyPr>
            <a:normAutofit/>
          </a:bodyPr>
          <a:lstStyle/>
          <a:p>
            <a:r>
              <a:rPr lang="ar-KW" sz="2800" dirty="0" smtClean="0">
                <a:solidFill>
                  <a:srgbClr val="FF0000"/>
                </a:solidFill>
                <a:latin typeface="Simplified Arabic" pitchFamily="18" charset="-78"/>
                <a:cs typeface="Simplified Arabic" pitchFamily="18" charset="-78"/>
              </a:rPr>
              <a:t>6-</a:t>
            </a:r>
            <a:r>
              <a:rPr lang="ar-KW" sz="2800" dirty="0" smtClean="0">
                <a:latin typeface="Simplified Arabic" pitchFamily="18" charset="-78"/>
                <a:cs typeface="Simplified Arabic" pitchFamily="18" charset="-78"/>
              </a:rPr>
              <a:t> عدد الأفراد المطلوب الإتصال بهم.</a:t>
            </a:r>
          </a:p>
          <a:p>
            <a:r>
              <a:rPr lang="ar-KW" sz="2800" dirty="0" smtClean="0">
                <a:solidFill>
                  <a:srgbClr val="FF0000"/>
                </a:solidFill>
                <a:latin typeface="Simplified Arabic" pitchFamily="18" charset="-78"/>
                <a:cs typeface="Simplified Arabic" pitchFamily="18" charset="-78"/>
              </a:rPr>
              <a:t>7-</a:t>
            </a:r>
            <a:r>
              <a:rPr lang="ar-KW" sz="2800" dirty="0" smtClean="0">
                <a:latin typeface="Simplified Arabic" pitchFamily="18" charset="-78"/>
                <a:cs typeface="Simplified Arabic" pitchFamily="18" charset="-78"/>
              </a:rPr>
              <a:t> الوقت المطلوب أحداث التغيير خلاله.</a:t>
            </a:r>
          </a:p>
          <a:p>
            <a:r>
              <a:rPr lang="ar-KW" sz="2800" dirty="0" smtClean="0">
                <a:solidFill>
                  <a:srgbClr val="FF0000"/>
                </a:solidFill>
                <a:latin typeface="Simplified Arabic" pitchFamily="18" charset="-78"/>
                <a:cs typeface="Simplified Arabic" pitchFamily="18" charset="-78"/>
              </a:rPr>
              <a:t>8-</a:t>
            </a:r>
            <a:r>
              <a:rPr lang="ar-KW" sz="2800" dirty="0" smtClean="0">
                <a:latin typeface="Simplified Arabic" pitchFamily="18" charset="-78"/>
                <a:cs typeface="Simplified Arabic" pitchFamily="18" charset="-78"/>
              </a:rPr>
              <a:t> عدد الإتصالات المطلوب تنفيذها في البرنامج.</a:t>
            </a:r>
          </a:p>
          <a:p>
            <a:endParaRPr lang="ar-KW" sz="2800" dirty="0">
              <a:latin typeface="Simplified Arabic" pitchFamily="18" charset="-78"/>
              <a:cs typeface="Simplified Arabic" pitchFamily="18" charset="-78"/>
            </a:endParaRPr>
          </a:p>
        </p:txBody>
      </p:sp>
    </p:spTree>
    <p:extLst>
      <p:ext uri="{BB962C8B-B14F-4D97-AF65-F5344CB8AC3E}">
        <p14:creationId xmlns:p14="http://schemas.microsoft.com/office/powerpoint/2010/main" val="39925815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ar-KW" dirty="0"/>
          </a:p>
        </p:txBody>
      </p:sp>
      <p:sp>
        <p:nvSpPr>
          <p:cNvPr id="3" name="Content Placeholder 2"/>
          <p:cNvSpPr>
            <a:spLocks noGrp="1"/>
          </p:cNvSpPr>
          <p:nvPr>
            <p:ph idx="1"/>
          </p:nvPr>
        </p:nvSpPr>
        <p:spPr>
          <a:xfrm>
            <a:off x="990600" y="2119257"/>
            <a:ext cx="6668845" cy="3603812"/>
          </a:xfrm>
        </p:spPr>
        <p:txBody>
          <a:bodyPr>
            <a:normAutofit/>
          </a:bodyPr>
          <a:lstStyle/>
          <a:p>
            <a:r>
              <a:rPr lang="ar-KW" dirty="0">
                <a:solidFill>
                  <a:srgbClr val="FF0000"/>
                </a:solidFill>
                <a:latin typeface="Simplified Arabic" pitchFamily="18" charset="-78"/>
                <a:cs typeface="Simplified Arabic" pitchFamily="18" charset="-78"/>
              </a:rPr>
              <a:t>ولتقييم الطرق الإرشادية والمقارنة </a:t>
            </a:r>
            <a:r>
              <a:rPr lang="ar-KW" dirty="0" smtClean="0">
                <a:solidFill>
                  <a:srgbClr val="FF0000"/>
                </a:solidFill>
                <a:latin typeface="Simplified Arabic" pitchFamily="18" charset="-78"/>
                <a:cs typeface="Simplified Arabic" pitchFamily="18" charset="-78"/>
              </a:rPr>
              <a:t>بينها لابد من حساب:-</a:t>
            </a:r>
          </a:p>
          <a:p>
            <a:r>
              <a:rPr lang="ar-KW" dirty="0" smtClean="0">
                <a:latin typeface="Simplified Arabic" pitchFamily="18" charset="-78"/>
                <a:cs typeface="Simplified Arabic" pitchFamily="18" charset="-78"/>
              </a:rPr>
              <a:t>معدل التبني=</a:t>
            </a:r>
            <a:r>
              <a:rPr lang="ar-KW" u="sng" dirty="0" smtClean="0">
                <a:latin typeface="Simplified Arabic" pitchFamily="18" charset="-78"/>
                <a:cs typeface="Simplified Arabic" pitchFamily="18" charset="-78"/>
              </a:rPr>
              <a:t>عدد الزراع الذين طبقوا الرسائل الإرشادية </a:t>
            </a:r>
            <a:r>
              <a:rPr lang="ar-KW" dirty="0" smtClean="0">
                <a:latin typeface="Simplified Arabic" pitchFamily="18" charset="-78"/>
                <a:cs typeface="Simplified Arabic" pitchFamily="18" charset="-78"/>
              </a:rPr>
              <a:t>×100</a:t>
            </a:r>
            <a:r>
              <a:rPr lang="ar-KW" u="sng" dirty="0" smtClean="0">
                <a:latin typeface="Simplified Arabic" pitchFamily="18" charset="-78"/>
                <a:cs typeface="Simplified Arabic" pitchFamily="18" charset="-78"/>
              </a:rPr>
              <a:t> </a:t>
            </a:r>
          </a:p>
          <a:p>
            <a:r>
              <a:rPr lang="ar-KW" dirty="0">
                <a:latin typeface="Simplified Arabic" pitchFamily="18" charset="-78"/>
                <a:cs typeface="Simplified Arabic" pitchFamily="18" charset="-78"/>
              </a:rPr>
              <a:t> </a:t>
            </a:r>
            <a:r>
              <a:rPr lang="ar-KW" dirty="0" smtClean="0">
                <a:latin typeface="Simplified Arabic" pitchFamily="18" charset="-78"/>
                <a:cs typeface="Simplified Arabic" pitchFamily="18" charset="-78"/>
              </a:rPr>
              <a:t>                   إجمالي عدد الزراع في المنطقة   </a:t>
            </a:r>
          </a:p>
          <a:p>
            <a:pPr>
              <a:lnSpc>
                <a:spcPct val="150000"/>
              </a:lnSpc>
            </a:pPr>
            <a:r>
              <a:rPr lang="ar-KW" dirty="0" smtClean="0">
                <a:solidFill>
                  <a:srgbClr val="FF0000"/>
                </a:solidFill>
                <a:latin typeface="Simplified Arabic" pitchFamily="18" charset="-78"/>
                <a:cs typeface="Simplified Arabic" pitchFamily="18" charset="-78"/>
              </a:rPr>
              <a:t>كلما زاد معدل التبني كلما كانت الطريقة المستخدمة مثلي.</a:t>
            </a:r>
          </a:p>
          <a:p>
            <a:r>
              <a:rPr lang="ar-KW" dirty="0" smtClean="0">
                <a:latin typeface="Simplified Arabic" pitchFamily="18" charset="-78"/>
                <a:cs typeface="Simplified Arabic" pitchFamily="18" charset="-78"/>
              </a:rPr>
              <a:t>التكلفة النسبية= </a:t>
            </a:r>
            <a:r>
              <a:rPr lang="ar-KW" u="sng" dirty="0" smtClean="0">
                <a:latin typeface="Simplified Arabic" pitchFamily="18" charset="-78"/>
                <a:cs typeface="Simplified Arabic" pitchFamily="18" charset="-78"/>
              </a:rPr>
              <a:t>إجمالي تكلفة الطريقة الإرشادية  </a:t>
            </a:r>
            <a:r>
              <a:rPr lang="ar-KW" dirty="0" smtClean="0">
                <a:latin typeface="Simplified Arabic" pitchFamily="18" charset="-78"/>
                <a:cs typeface="Simplified Arabic" pitchFamily="18" charset="-78"/>
              </a:rPr>
              <a:t>×100</a:t>
            </a:r>
            <a:endParaRPr lang="ar-KW" u="sng" dirty="0" smtClean="0">
              <a:latin typeface="Simplified Arabic" pitchFamily="18" charset="-78"/>
              <a:cs typeface="Simplified Arabic" pitchFamily="18" charset="-78"/>
            </a:endParaRPr>
          </a:p>
          <a:p>
            <a:r>
              <a:rPr lang="ar-KW" dirty="0" smtClean="0">
                <a:latin typeface="Simplified Arabic" pitchFamily="18" charset="-78"/>
                <a:cs typeface="Simplified Arabic" pitchFamily="18" charset="-78"/>
              </a:rPr>
              <a:t>               عدد الأفراد المتبنين للرسالة الإرشادية</a:t>
            </a:r>
          </a:p>
          <a:p>
            <a:pPr>
              <a:lnSpc>
                <a:spcPct val="150000"/>
              </a:lnSpc>
            </a:pPr>
            <a:r>
              <a:rPr lang="ar-KW" dirty="0" smtClean="0">
                <a:solidFill>
                  <a:srgbClr val="FF0000"/>
                </a:solidFill>
                <a:latin typeface="Simplified Arabic" pitchFamily="18" charset="-78"/>
                <a:cs typeface="Simplified Arabic" pitchFamily="18" charset="-78"/>
              </a:rPr>
              <a:t>كلما قلت التكلفة النسبية كلما كانت الطريقة المستخدمة مثلي.</a:t>
            </a:r>
            <a:endParaRPr lang="ar-KW" dirty="0">
              <a:solidFill>
                <a:srgbClr val="FF0000"/>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382674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KW" dirty="0" smtClean="0">
                <a:solidFill>
                  <a:srgbClr val="FF0000"/>
                </a:solidFill>
              </a:rPr>
              <a:t>سادساً التقييم النهائي</a:t>
            </a:r>
            <a:endParaRPr lang="ar-KW" dirty="0">
              <a:solidFill>
                <a:srgbClr val="FF0000"/>
              </a:solidFill>
            </a:endParaRPr>
          </a:p>
        </p:txBody>
      </p:sp>
      <p:sp>
        <p:nvSpPr>
          <p:cNvPr id="3" name="Content Placeholder 2"/>
          <p:cNvSpPr>
            <a:spLocks noGrp="1"/>
          </p:cNvSpPr>
          <p:nvPr>
            <p:ph idx="1"/>
          </p:nvPr>
        </p:nvSpPr>
        <p:spPr/>
        <p:txBody>
          <a:bodyPr>
            <a:normAutofit/>
          </a:bodyPr>
          <a:lstStyle/>
          <a:p>
            <a:r>
              <a:rPr lang="ar-KW" sz="3200" dirty="0" smtClean="0">
                <a:solidFill>
                  <a:srgbClr val="FF0000"/>
                </a:solidFill>
                <a:latin typeface="Simplified Arabic" pitchFamily="18" charset="-78"/>
                <a:cs typeface="Simplified Arabic" pitchFamily="18" charset="-78"/>
              </a:rPr>
              <a:t>وفي هذا النوع من التقييم يتم قياس التغييرات والآثار التعليمية للبرنامج علي جمهور المسترشدين، وتلك الآثار تقسم إلي:-</a:t>
            </a:r>
          </a:p>
          <a:p>
            <a:r>
              <a:rPr lang="ar-KW" sz="3200" dirty="0" smtClean="0">
                <a:solidFill>
                  <a:srgbClr val="FF0000"/>
                </a:solidFill>
                <a:latin typeface="Simplified Arabic" pitchFamily="18" charset="-78"/>
                <a:cs typeface="Simplified Arabic" pitchFamily="18" charset="-78"/>
              </a:rPr>
              <a:t>1-</a:t>
            </a:r>
            <a:r>
              <a:rPr lang="ar-KW" sz="3200" dirty="0" smtClean="0">
                <a:latin typeface="Simplified Arabic" pitchFamily="18" charset="-78"/>
                <a:cs typeface="Simplified Arabic" pitchFamily="18" charset="-78"/>
              </a:rPr>
              <a:t> التغيرات في المعارف.</a:t>
            </a:r>
          </a:p>
          <a:p>
            <a:r>
              <a:rPr lang="ar-KW" sz="3200" dirty="0" smtClean="0">
                <a:solidFill>
                  <a:srgbClr val="FF0000"/>
                </a:solidFill>
                <a:latin typeface="Simplified Arabic" pitchFamily="18" charset="-78"/>
                <a:cs typeface="Simplified Arabic" pitchFamily="18" charset="-78"/>
              </a:rPr>
              <a:t>2-</a:t>
            </a:r>
            <a:r>
              <a:rPr lang="ar-KW" sz="3200" dirty="0" smtClean="0">
                <a:latin typeface="Simplified Arabic" pitchFamily="18" charset="-78"/>
                <a:cs typeface="Simplified Arabic" pitchFamily="18" charset="-78"/>
              </a:rPr>
              <a:t> التغيرات في الإتجاهات.</a:t>
            </a:r>
          </a:p>
          <a:p>
            <a:r>
              <a:rPr lang="ar-KW" sz="3200" dirty="0" smtClean="0">
                <a:solidFill>
                  <a:srgbClr val="FF0000"/>
                </a:solidFill>
                <a:latin typeface="Simplified Arabic" pitchFamily="18" charset="-78"/>
                <a:cs typeface="Simplified Arabic" pitchFamily="18" charset="-78"/>
              </a:rPr>
              <a:t>3-</a:t>
            </a:r>
            <a:r>
              <a:rPr lang="ar-KW" sz="3200" dirty="0" smtClean="0">
                <a:latin typeface="Simplified Arabic" pitchFamily="18" charset="-78"/>
                <a:cs typeface="Simplified Arabic" pitchFamily="18" charset="-78"/>
              </a:rPr>
              <a:t> التغيرات في السلوك. </a:t>
            </a:r>
            <a:endParaRPr lang="ar-KW" sz="3200" dirty="0">
              <a:latin typeface="Simplified Arabic" pitchFamily="18" charset="-78"/>
              <a:cs typeface="Simplified Arabic" pitchFamily="18" charset="-78"/>
            </a:endParaRPr>
          </a:p>
        </p:txBody>
      </p:sp>
    </p:spTree>
    <p:extLst>
      <p:ext uri="{BB962C8B-B14F-4D97-AF65-F5344CB8AC3E}">
        <p14:creationId xmlns:p14="http://schemas.microsoft.com/office/powerpoint/2010/main" val="20756408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023" y="817583"/>
            <a:ext cx="6905977" cy="935018"/>
          </a:xfrm>
        </p:spPr>
        <p:txBody>
          <a:bodyPr>
            <a:normAutofit fontScale="90000"/>
          </a:bodyPr>
          <a:lstStyle/>
          <a:p>
            <a:r>
              <a:rPr lang="ar-KW" dirty="0" smtClean="0">
                <a:solidFill>
                  <a:schemeClr val="bg2">
                    <a:lumMod val="50000"/>
                  </a:schemeClr>
                </a:solidFill>
              </a:rPr>
              <a:t>المعايير التي يتم وفقاً لها تقييم العمل الإرشادي</a:t>
            </a:r>
            <a:endParaRPr lang="ar-KW" dirty="0">
              <a:solidFill>
                <a:schemeClr val="bg2">
                  <a:lumMod val="50000"/>
                </a:schemeClr>
              </a:solidFill>
            </a:endParaRPr>
          </a:p>
        </p:txBody>
      </p:sp>
      <p:sp>
        <p:nvSpPr>
          <p:cNvPr id="3" name="Content Placeholder 2"/>
          <p:cNvSpPr>
            <a:spLocks noGrp="1"/>
          </p:cNvSpPr>
          <p:nvPr>
            <p:ph idx="1"/>
          </p:nvPr>
        </p:nvSpPr>
        <p:spPr/>
        <p:txBody>
          <a:bodyPr>
            <a:noAutofit/>
          </a:bodyPr>
          <a:lstStyle/>
          <a:p>
            <a:r>
              <a:rPr lang="ar-KW" sz="2800" dirty="0" smtClean="0">
                <a:solidFill>
                  <a:srgbClr val="FF0000"/>
                </a:solidFill>
                <a:latin typeface="Simplified Arabic" pitchFamily="18" charset="-78"/>
                <a:cs typeface="Simplified Arabic" pitchFamily="18" charset="-78"/>
              </a:rPr>
              <a:t>أ- تقييم النشاط الإرشادي:-</a:t>
            </a:r>
          </a:p>
          <a:p>
            <a:r>
              <a:rPr lang="ar-KW" sz="2800" dirty="0" smtClean="0">
                <a:latin typeface="Simplified Arabic" pitchFamily="18" charset="-78"/>
                <a:cs typeface="Simplified Arabic" pitchFamily="18" charset="-78"/>
              </a:rPr>
              <a:t>1- الجهد.</a:t>
            </a:r>
          </a:p>
          <a:p>
            <a:r>
              <a:rPr lang="ar-KW" sz="2800" dirty="0" smtClean="0">
                <a:latin typeface="Simplified Arabic" pitchFamily="18" charset="-78"/>
                <a:cs typeface="Simplified Arabic" pitchFamily="18" charset="-78"/>
              </a:rPr>
              <a:t>2- الآثر.</a:t>
            </a:r>
          </a:p>
          <a:p>
            <a:r>
              <a:rPr lang="ar-KW" sz="2800" dirty="0" smtClean="0">
                <a:latin typeface="Simplified Arabic" pitchFamily="18" charset="-78"/>
                <a:cs typeface="Simplified Arabic" pitchFamily="18" charset="-78"/>
              </a:rPr>
              <a:t>3-  الكفاءة.</a:t>
            </a:r>
          </a:p>
          <a:p>
            <a:r>
              <a:rPr lang="ar-KW" sz="2800" dirty="0" smtClean="0">
                <a:solidFill>
                  <a:srgbClr val="FF0000"/>
                </a:solidFill>
                <a:latin typeface="Simplified Arabic" pitchFamily="18" charset="-78"/>
                <a:cs typeface="Simplified Arabic" pitchFamily="18" charset="-78"/>
              </a:rPr>
              <a:t>ب- التوقيت:-</a:t>
            </a:r>
          </a:p>
          <a:p>
            <a:r>
              <a:rPr lang="ar-KW" sz="2800" dirty="0" smtClean="0">
                <a:latin typeface="Simplified Arabic" pitchFamily="18" charset="-78"/>
                <a:cs typeface="Simplified Arabic" pitchFamily="18" charset="-78"/>
              </a:rPr>
              <a:t>1- </a:t>
            </a:r>
            <a:r>
              <a:rPr lang="ar-KW" sz="2800" dirty="0" smtClean="0">
                <a:latin typeface="Simplified Arabic" pitchFamily="18" charset="-78"/>
                <a:cs typeface="Simplified Arabic" pitchFamily="18" charset="-78"/>
              </a:rPr>
              <a:t>قبل </a:t>
            </a:r>
            <a:r>
              <a:rPr lang="ar-KW" sz="2800" dirty="0">
                <a:solidFill>
                  <a:prstClr val="black"/>
                </a:solidFill>
                <a:latin typeface="Simplified Arabic" pitchFamily="18" charset="-78"/>
                <a:cs typeface="Simplified Arabic" pitchFamily="18" charset="-78"/>
              </a:rPr>
              <a:t>تنفيذ البرنامج الإرشادي.</a:t>
            </a:r>
            <a:endParaRPr lang="ar-KW" sz="2800" dirty="0" smtClean="0">
              <a:latin typeface="Simplified Arabic" pitchFamily="18" charset="-78"/>
              <a:cs typeface="Simplified Arabic" pitchFamily="18" charset="-78"/>
            </a:endParaRPr>
          </a:p>
          <a:p>
            <a:r>
              <a:rPr lang="ar-KW" sz="2800" dirty="0" smtClean="0">
                <a:latin typeface="Simplified Arabic" pitchFamily="18" charset="-78"/>
                <a:cs typeface="Simplified Arabic" pitchFamily="18" charset="-78"/>
              </a:rPr>
              <a:t>2- </a:t>
            </a:r>
            <a:r>
              <a:rPr lang="ar-KW" sz="2800" dirty="0" smtClean="0">
                <a:latin typeface="Simplified Arabic" pitchFamily="18" charset="-78"/>
                <a:cs typeface="Simplified Arabic" pitchFamily="18" charset="-78"/>
              </a:rPr>
              <a:t>خلال </a:t>
            </a:r>
            <a:r>
              <a:rPr lang="ar-KW" sz="2800" dirty="0">
                <a:solidFill>
                  <a:prstClr val="black"/>
                </a:solidFill>
                <a:latin typeface="Simplified Arabic" pitchFamily="18" charset="-78"/>
                <a:cs typeface="Simplified Arabic" pitchFamily="18" charset="-78"/>
              </a:rPr>
              <a:t>تنفيذ البرنامج الإرشادي.</a:t>
            </a:r>
            <a:endParaRPr lang="ar-KW" sz="2800" dirty="0" smtClean="0">
              <a:latin typeface="Simplified Arabic" pitchFamily="18" charset="-78"/>
              <a:cs typeface="Simplified Arabic" pitchFamily="18" charset="-78"/>
            </a:endParaRPr>
          </a:p>
          <a:p>
            <a:r>
              <a:rPr lang="ar-KW" sz="2800" dirty="0" smtClean="0">
                <a:latin typeface="Simplified Arabic" pitchFamily="18" charset="-78"/>
                <a:cs typeface="Simplified Arabic" pitchFamily="18" charset="-78"/>
              </a:rPr>
              <a:t>3- </a:t>
            </a:r>
            <a:r>
              <a:rPr lang="ar-KW" sz="2800" dirty="0" smtClean="0">
                <a:latin typeface="Simplified Arabic" pitchFamily="18" charset="-78"/>
                <a:cs typeface="Simplified Arabic" pitchFamily="18" charset="-78"/>
              </a:rPr>
              <a:t>بعد </a:t>
            </a:r>
            <a:r>
              <a:rPr lang="ar-KW" sz="2800" dirty="0">
                <a:solidFill>
                  <a:prstClr val="black"/>
                </a:solidFill>
                <a:latin typeface="Simplified Arabic" pitchFamily="18" charset="-78"/>
                <a:cs typeface="Simplified Arabic" pitchFamily="18" charset="-78"/>
              </a:rPr>
              <a:t>تنفيذ البرنامج الإرشادي.</a:t>
            </a:r>
            <a:endParaRPr lang="ar-KW" sz="2800" dirty="0">
              <a:latin typeface="Simplified Arabic" pitchFamily="18" charset="-78"/>
              <a:cs typeface="Simplified Arabic" pitchFamily="18" charset="-78"/>
            </a:endParaRPr>
          </a:p>
        </p:txBody>
      </p:sp>
    </p:spTree>
    <p:extLst>
      <p:ext uri="{BB962C8B-B14F-4D97-AF65-F5344CB8AC3E}">
        <p14:creationId xmlns:p14="http://schemas.microsoft.com/office/powerpoint/2010/main" val="7918202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a:xfrm>
            <a:off x="1066800" y="2119257"/>
            <a:ext cx="7086600" cy="3603812"/>
          </a:xfrm>
        </p:spPr>
        <p:txBody>
          <a:bodyPr>
            <a:noAutofit/>
          </a:bodyPr>
          <a:lstStyle/>
          <a:p>
            <a:r>
              <a:rPr lang="ar-KW" sz="2800" dirty="0" smtClean="0">
                <a:solidFill>
                  <a:srgbClr val="FF0000"/>
                </a:solidFill>
                <a:latin typeface="Simplified Arabic" pitchFamily="18" charset="-78"/>
                <a:cs typeface="Simplified Arabic" pitchFamily="18" charset="-78"/>
              </a:rPr>
              <a:t>1- الجهد:</a:t>
            </a:r>
          </a:p>
          <a:p>
            <a:r>
              <a:rPr lang="ar-KW" sz="2800" dirty="0">
                <a:latin typeface="Simplified Arabic" pitchFamily="18" charset="-78"/>
                <a:cs typeface="Simplified Arabic" pitchFamily="18" charset="-78"/>
              </a:rPr>
              <a:t> </a:t>
            </a:r>
            <a:r>
              <a:rPr lang="ar-KW" sz="2800" dirty="0" smtClean="0">
                <a:latin typeface="Simplified Arabic" pitchFamily="18" charset="-78"/>
                <a:cs typeface="Simplified Arabic" pitchFamily="18" charset="-78"/>
              </a:rPr>
              <a:t>ويتضمن ذلك تقييم المدخلات بغض النظر عن المخرجات.</a:t>
            </a:r>
          </a:p>
          <a:p>
            <a:r>
              <a:rPr lang="ar-KW" sz="2800" dirty="0" smtClean="0">
                <a:solidFill>
                  <a:srgbClr val="FF0000"/>
                </a:solidFill>
                <a:latin typeface="Simplified Arabic" pitchFamily="18" charset="-78"/>
                <a:cs typeface="Simplified Arabic" pitchFamily="18" charset="-78"/>
              </a:rPr>
              <a:t>2- كفاية الأثر:</a:t>
            </a:r>
          </a:p>
          <a:p>
            <a:r>
              <a:rPr lang="ar-KW" sz="2800" dirty="0" smtClean="0">
                <a:latin typeface="Simplified Arabic" pitchFamily="18" charset="-78"/>
                <a:cs typeface="Simplified Arabic" pitchFamily="18" charset="-78"/>
              </a:rPr>
              <a:t>تقييم مدي كفاية الأثر الناتج للحاجة الكلية وهو مقياس نسبي.</a:t>
            </a:r>
          </a:p>
          <a:p>
            <a:r>
              <a:rPr lang="ar-KW" sz="2800" dirty="0" smtClean="0">
                <a:solidFill>
                  <a:srgbClr val="FF0000"/>
                </a:solidFill>
                <a:latin typeface="Simplified Arabic" pitchFamily="18" charset="-78"/>
                <a:cs typeface="Simplified Arabic" pitchFamily="18" charset="-78"/>
              </a:rPr>
              <a:t>3- الكفاءة:</a:t>
            </a:r>
          </a:p>
          <a:p>
            <a:r>
              <a:rPr lang="ar-KW" sz="2800" dirty="0" smtClean="0">
                <a:latin typeface="Simplified Arabic" pitchFamily="18" charset="-78"/>
                <a:cs typeface="Simplified Arabic" pitchFamily="18" charset="-78"/>
              </a:rPr>
              <a:t>تقييم البدائل من حيث التكلفة والوقت، وهي عبارة عن نسبة بين الأثر والجهد.</a:t>
            </a:r>
            <a:endParaRPr lang="ar-KW" sz="2800" dirty="0">
              <a:latin typeface="Simplified Arabic" pitchFamily="18" charset="-78"/>
              <a:cs typeface="Simplified Arabic" pitchFamily="18" charset="-78"/>
            </a:endParaRPr>
          </a:p>
        </p:txBody>
      </p:sp>
    </p:spTree>
    <p:extLst>
      <p:ext uri="{BB962C8B-B14F-4D97-AF65-F5344CB8AC3E}">
        <p14:creationId xmlns:p14="http://schemas.microsoft.com/office/powerpoint/2010/main" val="39108684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p:txBody>
          <a:bodyPr>
            <a:normAutofit/>
          </a:bodyPr>
          <a:lstStyle/>
          <a:p>
            <a:r>
              <a:rPr lang="ar-KW" sz="2800" dirty="0" smtClean="0">
                <a:solidFill>
                  <a:srgbClr val="FF0000"/>
                </a:solidFill>
                <a:latin typeface="Simplified Arabic" pitchFamily="18" charset="-78"/>
                <a:cs typeface="Simplified Arabic" pitchFamily="18" charset="-78"/>
              </a:rPr>
              <a:t>4-  العملية:</a:t>
            </a:r>
          </a:p>
          <a:p>
            <a:r>
              <a:rPr lang="ar-KW" sz="2800" dirty="0" smtClean="0">
                <a:latin typeface="Simplified Arabic" pitchFamily="18" charset="-78"/>
                <a:cs typeface="Simplified Arabic" pitchFamily="18" charset="-78"/>
              </a:rPr>
              <a:t>ويمكن إجراء هذا التقييم في أربعة إتجاهات هي:</a:t>
            </a:r>
          </a:p>
          <a:p>
            <a:r>
              <a:rPr lang="ar-KW" sz="2800" dirty="0" smtClean="0">
                <a:solidFill>
                  <a:srgbClr val="FF0000"/>
                </a:solidFill>
                <a:latin typeface="Simplified Arabic" pitchFamily="18" charset="-78"/>
                <a:cs typeface="Simplified Arabic" pitchFamily="18" charset="-78"/>
              </a:rPr>
              <a:t>1- </a:t>
            </a:r>
            <a:r>
              <a:rPr lang="ar-KW" sz="2800" dirty="0" smtClean="0">
                <a:latin typeface="Simplified Arabic" pitchFamily="18" charset="-78"/>
                <a:cs typeface="Simplified Arabic" pitchFamily="18" charset="-78"/>
              </a:rPr>
              <a:t>خصائص البرنامج نفسه.</a:t>
            </a:r>
          </a:p>
          <a:p>
            <a:r>
              <a:rPr lang="ar-KW" sz="2800" dirty="0" smtClean="0">
                <a:solidFill>
                  <a:srgbClr val="FF0000"/>
                </a:solidFill>
                <a:latin typeface="Simplified Arabic" pitchFamily="18" charset="-78"/>
                <a:cs typeface="Simplified Arabic" pitchFamily="18" charset="-78"/>
              </a:rPr>
              <a:t>2- </a:t>
            </a:r>
            <a:r>
              <a:rPr lang="ar-KW" sz="2800" dirty="0" smtClean="0">
                <a:latin typeface="Simplified Arabic" pitchFamily="18" charset="-78"/>
                <a:cs typeface="Simplified Arabic" pitchFamily="18" charset="-78"/>
              </a:rPr>
              <a:t>جمهور المسترشدين المستفيدين فيه.</a:t>
            </a:r>
          </a:p>
          <a:p>
            <a:r>
              <a:rPr lang="ar-KW" sz="2800" dirty="0" smtClean="0">
                <a:solidFill>
                  <a:srgbClr val="FF0000"/>
                </a:solidFill>
                <a:latin typeface="Simplified Arabic" pitchFamily="18" charset="-78"/>
                <a:cs typeface="Simplified Arabic" pitchFamily="18" charset="-78"/>
              </a:rPr>
              <a:t>3- </a:t>
            </a:r>
            <a:r>
              <a:rPr lang="ar-KW" sz="2800" dirty="0" smtClean="0">
                <a:latin typeface="Simplified Arabic" pitchFamily="18" charset="-78"/>
                <a:cs typeface="Simplified Arabic" pitchFamily="18" charset="-78"/>
              </a:rPr>
              <a:t>الموقف أو الظروف التي يتم فيها تنفيذ البرنامج.</a:t>
            </a:r>
          </a:p>
          <a:p>
            <a:r>
              <a:rPr lang="ar-KW" sz="2800" dirty="0" smtClean="0">
                <a:solidFill>
                  <a:srgbClr val="FF0000"/>
                </a:solidFill>
                <a:latin typeface="Simplified Arabic" pitchFamily="18" charset="-78"/>
                <a:cs typeface="Simplified Arabic" pitchFamily="18" charset="-78"/>
              </a:rPr>
              <a:t>4- </a:t>
            </a:r>
            <a:r>
              <a:rPr lang="ar-KW" sz="2800" dirty="0" smtClean="0">
                <a:latin typeface="Simplified Arabic" pitchFamily="18" charset="-78"/>
                <a:cs typeface="Simplified Arabic" pitchFamily="18" charset="-78"/>
              </a:rPr>
              <a:t>أنواع الآثار التي أحدثها البرنامج.</a:t>
            </a:r>
            <a:endParaRPr lang="ar-KW" sz="2800" dirty="0">
              <a:latin typeface="Simplified Arabic" pitchFamily="18" charset="-78"/>
              <a:cs typeface="Simplified Arabic" pitchFamily="18" charset="-78"/>
            </a:endParaRPr>
          </a:p>
        </p:txBody>
      </p:sp>
    </p:spTree>
    <p:extLst>
      <p:ext uri="{BB962C8B-B14F-4D97-AF65-F5344CB8AC3E}">
        <p14:creationId xmlns:p14="http://schemas.microsoft.com/office/powerpoint/2010/main" val="31374459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p:txBody>
          <a:bodyPr>
            <a:normAutofit/>
          </a:bodyPr>
          <a:lstStyle/>
          <a:p>
            <a:r>
              <a:rPr lang="ar-KW" sz="2800" dirty="0" smtClean="0">
                <a:solidFill>
                  <a:srgbClr val="FF0000"/>
                </a:solidFill>
                <a:latin typeface="Simplified Arabic" pitchFamily="18" charset="-78"/>
                <a:cs typeface="Simplified Arabic" pitchFamily="18" charset="-78"/>
              </a:rPr>
              <a:t>6-</a:t>
            </a:r>
            <a:r>
              <a:rPr lang="ar-KW" sz="2800" dirty="0" smtClean="0">
                <a:latin typeface="Simplified Arabic" pitchFamily="18" charset="-78"/>
                <a:cs typeface="Simplified Arabic" pitchFamily="18" charset="-78"/>
              </a:rPr>
              <a:t> ما هي الطرق الإرشادية التي أثبت أنها أكثر الطرق فاعلية.</a:t>
            </a:r>
          </a:p>
          <a:p>
            <a:r>
              <a:rPr lang="ar-KW" sz="2800" dirty="0" smtClean="0">
                <a:solidFill>
                  <a:srgbClr val="FF0000"/>
                </a:solidFill>
                <a:latin typeface="Simplified Arabic" pitchFamily="18" charset="-78"/>
                <a:cs typeface="Simplified Arabic" pitchFamily="18" charset="-78"/>
              </a:rPr>
              <a:t>7-</a:t>
            </a:r>
            <a:r>
              <a:rPr lang="ar-KW" sz="2800" dirty="0" smtClean="0">
                <a:latin typeface="Simplified Arabic" pitchFamily="18" charset="-78"/>
                <a:cs typeface="Simplified Arabic" pitchFamily="18" charset="-78"/>
              </a:rPr>
              <a:t> ما هي التغيرات والظروف الجديدة أو المشاكل التي نشأت؟</a:t>
            </a:r>
          </a:p>
          <a:p>
            <a:r>
              <a:rPr lang="ar-KW" sz="2800" dirty="0" smtClean="0">
                <a:solidFill>
                  <a:srgbClr val="FF0000"/>
                </a:solidFill>
                <a:latin typeface="Simplified Arabic" pitchFamily="18" charset="-78"/>
                <a:cs typeface="Simplified Arabic" pitchFamily="18" charset="-78"/>
              </a:rPr>
              <a:t>8-</a:t>
            </a:r>
            <a:r>
              <a:rPr lang="ar-KW" sz="2800" dirty="0" smtClean="0">
                <a:latin typeface="Simplified Arabic" pitchFamily="18" charset="-78"/>
                <a:cs typeface="Simplified Arabic" pitchFamily="18" charset="-78"/>
              </a:rPr>
              <a:t> ما هي درجة التقدم التي تم تحقيقها في تدريب القادة المحلين؟</a:t>
            </a:r>
            <a:endParaRPr lang="ar-KW" sz="2800" dirty="0">
              <a:latin typeface="Simplified Arabic" pitchFamily="18" charset="-78"/>
              <a:cs typeface="Simplified Arabic" pitchFamily="18" charset="-78"/>
            </a:endParaRPr>
          </a:p>
        </p:txBody>
      </p:sp>
    </p:spTree>
    <p:extLst>
      <p:ext uri="{BB962C8B-B14F-4D97-AF65-F5344CB8AC3E}">
        <p14:creationId xmlns:p14="http://schemas.microsoft.com/office/powerpoint/2010/main" val="30599451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KW" dirty="0" smtClean="0">
                <a:solidFill>
                  <a:srgbClr val="FF0000"/>
                </a:solidFill>
              </a:rPr>
              <a:t>التقييم البسيط</a:t>
            </a:r>
            <a:endParaRPr lang="ar-KW" dirty="0">
              <a:solidFill>
                <a:srgbClr val="FF0000"/>
              </a:solidFill>
            </a:endParaRPr>
          </a:p>
        </p:txBody>
      </p:sp>
      <p:sp>
        <p:nvSpPr>
          <p:cNvPr id="3" name="Content Placeholder 2"/>
          <p:cNvSpPr>
            <a:spLocks noGrp="1"/>
          </p:cNvSpPr>
          <p:nvPr>
            <p:ph idx="1"/>
          </p:nvPr>
        </p:nvSpPr>
        <p:spPr/>
        <p:txBody>
          <a:bodyPr>
            <a:noAutofit/>
          </a:bodyPr>
          <a:lstStyle/>
          <a:p>
            <a:pPr algn="justLow"/>
            <a:r>
              <a:rPr lang="ar-KW" sz="2800" dirty="0" smtClean="0">
                <a:solidFill>
                  <a:srgbClr val="FF0000"/>
                </a:solidFill>
                <a:latin typeface="Simplified Arabic" pitchFamily="18" charset="-78"/>
                <a:cs typeface="Simplified Arabic" pitchFamily="18" charset="-78"/>
              </a:rPr>
              <a:t>يمكن إجراء التقييم البسيط بإستخدام الأسئلة التالية:-</a:t>
            </a:r>
          </a:p>
          <a:p>
            <a:pPr algn="justLow"/>
            <a:r>
              <a:rPr lang="ar-KW" sz="2800" dirty="0" smtClean="0">
                <a:solidFill>
                  <a:srgbClr val="FF0000"/>
                </a:solidFill>
                <a:latin typeface="Simplified Arabic" pitchFamily="18" charset="-78"/>
                <a:cs typeface="Simplified Arabic" pitchFamily="18" charset="-78"/>
              </a:rPr>
              <a:t>1-</a:t>
            </a:r>
            <a:r>
              <a:rPr lang="ar-KW" sz="2800" dirty="0" smtClean="0">
                <a:latin typeface="Simplified Arabic" pitchFamily="18" charset="-78"/>
                <a:cs typeface="Simplified Arabic" pitchFamily="18" charset="-78"/>
              </a:rPr>
              <a:t> ما هي الأهداف العالجة التي تم تحديدها؟</a:t>
            </a:r>
          </a:p>
          <a:p>
            <a:pPr algn="justLow"/>
            <a:r>
              <a:rPr lang="ar-KW" sz="2800" dirty="0" smtClean="0">
                <a:solidFill>
                  <a:srgbClr val="FF0000"/>
                </a:solidFill>
                <a:latin typeface="Simplified Arabic" pitchFamily="18" charset="-78"/>
                <a:cs typeface="Simplified Arabic" pitchFamily="18" charset="-78"/>
              </a:rPr>
              <a:t>2-</a:t>
            </a:r>
            <a:r>
              <a:rPr lang="ar-KW" sz="2800" dirty="0" smtClean="0">
                <a:latin typeface="Simplified Arabic" pitchFamily="18" charset="-78"/>
                <a:cs typeface="Simplified Arabic" pitchFamily="18" charset="-78"/>
              </a:rPr>
              <a:t> إلي أي مدي تم تحقيق تلك الأهداف؟</a:t>
            </a:r>
          </a:p>
          <a:p>
            <a:pPr algn="justLow"/>
            <a:r>
              <a:rPr lang="ar-KW" sz="2800" dirty="0" smtClean="0">
                <a:solidFill>
                  <a:srgbClr val="FF0000"/>
                </a:solidFill>
                <a:latin typeface="Simplified Arabic" pitchFamily="18" charset="-78"/>
                <a:cs typeface="Simplified Arabic" pitchFamily="18" charset="-78"/>
              </a:rPr>
              <a:t>3-</a:t>
            </a:r>
            <a:r>
              <a:rPr lang="ar-KW" sz="2800" dirty="0" smtClean="0">
                <a:latin typeface="Simplified Arabic" pitchFamily="18" charset="-78"/>
                <a:cs typeface="Simplified Arabic" pitchFamily="18" charset="-78"/>
              </a:rPr>
              <a:t> ما هي الأهداف المتبقية بدون تحقيق؟</a:t>
            </a:r>
          </a:p>
          <a:p>
            <a:pPr algn="justLow"/>
            <a:r>
              <a:rPr lang="ar-KW" sz="2800" dirty="0" smtClean="0">
                <a:solidFill>
                  <a:srgbClr val="FF0000"/>
                </a:solidFill>
                <a:latin typeface="Simplified Arabic" pitchFamily="18" charset="-78"/>
                <a:cs typeface="Simplified Arabic" pitchFamily="18" charset="-78"/>
              </a:rPr>
              <a:t>4-</a:t>
            </a:r>
            <a:r>
              <a:rPr lang="ar-KW" sz="2800" dirty="0" smtClean="0">
                <a:latin typeface="Simplified Arabic" pitchFamily="18" charset="-78"/>
                <a:cs typeface="Simplified Arabic" pitchFamily="18" charset="-78"/>
              </a:rPr>
              <a:t> هل فهم الناس وقدروا تلك الأهداف؟</a:t>
            </a:r>
          </a:p>
          <a:p>
            <a:pPr algn="justLow"/>
            <a:r>
              <a:rPr lang="ar-KW" sz="2800" dirty="0" smtClean="0">
                <a:solidFill>
                  <a:srgbClr val="FF0000"/>
                </a:solidFill>
                <a:latin typeface="Simplified Arabic" pitchFamily="18" charset="-78"/>
                <a:cs typeface="Simplified Arabic" pitchFamily="18" charset="-78"/>
              </a:rPr>
              <a:t>5-</a:t>
            </a:r>
            <a:r>
              <a:rPr lang="ar-KW" sz="2800" dirty="0" smtClean="0">
                <a:latin typeface="Simplified Arabic" pitchFamily="18" charset="-78"/>
                <a:cs typeface="Simplified Arabic" pitchFamily="18" charset="-78"/>
              </a:rPr>
              <a:t> ما هي طبيعة التغيرات التي أحدثها البرنامج علي المسترشدين؟</a:t>
            </a:r>
            <a:endParaRPr lang="ar-KW" sz="2800" dirty="0">
              <a:latin typeface="Simplified Arabic" pitchFamily="18" charset="-78"/>
              <a:cs typeface="Simplified Arabic" pitchFamily="18" charset="-78"/>
            </a:endParaRPr>
          </a:p>
        </p:txBody>
      </p:sp>
    </p:spTree>
    <p:extLst>
      <p:ext uri="{BB962C8B-B14F-4D97-AF65-F5344CB8AC3E}">
        <p14:creationId xmlns:p14="http://schemas.microsoft.com/office/powerpoint/2010/main" val="7540627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5800" y="762000"/>
            <a:ext cx="7696200" cy="54864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12671823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KW" dirty="0" smtClean="0">
                <a:solidFill>
                  <a:srgbClr val="FF0000"/>
                </a:solidFill>
              </a:rPr>
              <a:t>نموذج التقييم لستافلييم</a:t>
            </a:r>
            <a:endParaRPr lang="ar-KW" dirty="0">
              <a:solidFill>
                <a:srgbClr val="FF0000"/>
              </a:solidFill>
            </a:endParaRPr>
          </a:p>
        </p:txBody>
      </p:sp>
      <p:sp>
        <p:nvSpPr>
          <p:cNvPr id="3" name="Content Placeholder 2"/>
          <p:cNvSpPr>
            <a:spLocks noGrp="1"/>
          </p:cNvSpPr>
          <p:nvPr>
            <p:ph idx="1"/>
          </p:nvPr>
        </p:nvSpPr>
        <p:spPr/>
        <p:txBody>
          <a:bodyPr>
            <a:noAutofit/>
          </a:bodyPr>
          <a:lstStyle/>
          <a:p>
            <a:pPr algn="justLow"/>
            <a:r>
              <a:rPr lang="ar-KW" sz="2800" dirty="0" smtClean="0">
                <a:latin typeface="Simplified Arabic" pitchFamily="18" charset="-78"/>
                <a:cs typeface="Simplified Arabic" pitchFamily="18" charset="-78"/>
              </a:rPr>
              <a:t>يعرف»ستافلييم» التقييم بأنه عملية تحديد والوصول علي البيانات المفيدة وأعدادها لإتخاذ القرارات المناسبة.</a:t>
            </a:r>
          </a:p>
          <a:p>
            <a:pPr algn="justLow"/>
            <a:r>
              <a:rPr lang="ar-KW" sz="2800" dirty="0" smtClean="0">
                <a:solidFill>
                  <a:srgbClr val="FF0000"/>
                </a:solidFill>
                <a:latin typeface="Simplified Arabic" pitchFamily="18" charset="-78"/>
                <a:cs typeface="Simplified Arabic" pitchFamily="18" charset="-78"/>
              </a:rPr>
              <a:t>وبناءاً علي هذا تتكون عملية التقييم من ثلاث خطوات رئيسية:</a:t>
            </a:r>
          </a:p>
          <a:p>
            <a:pPr algn="justLow"/>
            <a:r>
              <a:rPr lang="ar-KW" sz="2800" dirty="0" smtClean="0">
                <a:solidFill>
                  <a:srgbClr val="FF0000"/>
                </a:solidFill>
                <a:latin typeface="Simplified Arabic" pitchFamily="18" charset="-78"/>
                <a:cs typeface="Simplified Arabic" pitchFamily="18" charset="-78"/>
              </a:rPr>
              <a:t>1- </a:t>
            </a:r>
            <a:r>
              <a:rPr lang="ar-KW" sz="2800" dirty="0" smtClean="0">
                <a:latin typeface="Simplified Arabic" pitchFamily="18" charset="-78"/>
                <a:cs typeface="Simplified Arabic" pitchFamily="18" charset="-78"/>
              </a:rPr>
              <a:t>تحديد البيانات المطلوبة.</a:t>
            </a:r>
          </a:p>
          <a:p>
            <a:pPr algn="justLow"/>
            <a:r>
              <a:rPr lang="ar-KW" sz="2800" dirty="0" smtClean="0">
                <a:solidFill>
                  <a:srgbClr val="FF0000"/>
                </a:solidFill>
                <a:latin typeface="Simplified Arabic" pitchFamily="18" charset="-78"/>
                <a:cs typeface="Simplified Arabic" pitchFamily="18" charset="-78"/>
              </a:rPr>
              <a:t>2- </a:t>
            </a:r>
            <a:r>
              <a:rPr lang="ar-KW" sz="2800" dirty="0" smtClean="0">
                <a:latin typeface="Simplified Arabic" pitchFamily="18" charset="-78"/>
                <a:cs typeface="Simplified Arabic" pitchFamily="18" charset="-78"/>
              </a:rPr>
              <a:t>جمع البيانات المطلوب الحصول عليها.</a:t>
            </a:r>
          </a:p>
          <a:p>
            <a:pPr algn="justLow"/>
            <a:r>
              <a:rPr lang="ar-KW" sz="2800" dirty="0" smtClean="0">
                <a:solidFill>
                  <a:srgbClr val="FF0000"/>
                </a:solidFill>
                <a:latin typeface="Simplified Arabic" pitchFamily="18" charset="-78"/>
                <a:cs typeface="Simplified Arabic" pitchFamily="18" charset="-78"/>
              </a:rPr>
              <a:t>3- </a:t>
            </a:r>
            <a:r>
              <a:rPr lang="ar-KW" sz="2800" dirty="0" smtClean="0">
                <a:latin typeface="Simplified Arabic" pitchFamily="18" charset="-78"/>
                <a:cs typeface="Simplified Arabic" pitchFamily="18" charset="-78"/>
              </a:rPr>
              <a:t>إعداد البيانات وجعلها مناسبة لأغراض التقييم.</a:t>
            </a:r>
            <a:endParaRPr lang="ar-KW" sz="2800" dirty="0">
              <a:latin typeface="Simplified Arabic" pitchFamily="18" charset="-78"/>
              <a:cs typeface="Simplified Arabic" pitchFamily="18" charset="-78"/>
            </a:endParaRPr>
          </a:p>
        </p:txBody>
      </p:sp>
    </p:spTree>
    <p:extLst>
      <p:ext uri="{BB962C8B-B14F-4D97-AF65-F5344CB8AC3E}">
        <p14:creationId xmlns:p14="http://schemas.microsoft.com/office/powerpoint/2010/main" val="2520639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KW" dirty="0" smtClean="0">
                <a:solidFill>
                  <a:srgbClr val="FF0000"/>
                </a:solidFill>
              </a:rPr>
              <a:t>أنواع القرارات في نموذج ستافلييم</a:t>
            </a:r>
            <a:endParaRPr lang="ar-KW" dirty="0">
              <a:solidFill>
                <a:srgbClr val="FF0000"/>
              </a:solidFill>
            </a:endParaRPr>
          </a:p>
        </p:txBody>
      </p:sp>
      <p:sp>
        <p:nvSpPr>
          <p:cNvPr id="3" name="Content Placeholder 2"/>
          <p:cNvSpPr>
            <a:spLocks noGrp="1"/>
          </p:cNvSpPr>
          <p:nvPr>
            <p:ph idx="1"/>
          </p:nvPr>
        </p:nvSpPr>
        <p:spPr>
          <a:xfrm>
            <a:off x="838200" y="2119257"/>
            <a:ext cx="7086600" cy="3603812"/>
          </a:xfrm>
        </p:spPr>
        <p:txBody>
          <a:bodyPr>
            <a:noAutofit/>
          </a:bodyPr>
          <a:lstStyle/>
          <a:p>
            <a:r>
              <a:rPr lang="ar-KW" sz="2800" dirty="0" smtClean="0">
                <a:solidFill>
                  <a:srgbClr val="FF0000"/>
                </a:solidFill>
                <a:latin typeface="Simplified Arabic" pitchFamily="18" charset="-78"/>
                <a:cs typeface="Simplified Arabic" pitchFamily="18" charset="-78"/>
              </a:rPr>
              <a:t>1- القرارات التخطيطية:-</a:t>
            </a:r>
          </a:p>
          <a:p>
            <a:r>
              <a:rPr lang="ar-KW" sz="2800" dirty="0" smtClean="0">
                <a:latin typeface="Simplified Arabic" pitchFamily="18" charset="-78"/>
                <a:cs typeface="Simplified Arabic" pitchFamily="18" charset="-78"/>
              </a:rPr>
              <a:t>وهي تحديد التغييرات الرئيسية التي سوف يحققها البرنامج.</a:t>
            </a:r>
          </a:p>
          <a:p>
            <a:r>
              <a:rPr lang="ar-KW" sz="2800" dirty="0" smtClean="0">
                <a:solidFill>
                  <a:srgbClr val="FF0000"/>
                </a:solidFill>
                <a:latin typeface="Simplified Arabic" pitchFamily="18" charset="-78"/>
                <a:cs typeface="Simplified Arabic" pitchFamily="18" charset="-78"/>
              </a:rPr>
              <a:t>2- قرارات المدخلات:-</a:t>
            </a:r>
          </a:p>
          <a:p>
            <a:r>
              <a:rPr lang="ar-KW" sz="2800" dirty="0" smtClean="0">
                <a:latin typeface="Simplified Arabic" pitchFamily="18" charset="-78"/>
                <a:cs typeface="Simplified Arabic" pitchFamily="18" charset="-78"/>
              </a:rPr>
              <a:t>وهي تحديد الوسائل التي تحقق الغايات.</a:t>
            </a:r>
          </a:p>
          <a:p>
            <a:r>
              <a:rPr lang="ar-KW" sz="2800" dirty="0" smtClean="0">
                <a:solidFill>
                  <a:srgbClr val="FF0000"/>
                </a:solidFill>
                <a:latin typeface="Simplified Arabic" pitchFamily="18" charset="-78"/>
                <a:cs typeface="Simplified Arabic" pitchFamily="18" charset="-78"/>
              </a:rPr>
              <a:t>3- القرارات الآدائية:-</a:t>
            </a:r>
          </a:p>
          <a:p>
            <a:r>
              <a:rPr lang="ar-KW" sz="2800" dirty="0" smtClean="0">
                <a:latin typeface="Simplified Arabic" pitchFamily="18" charset="-78"/>
                <a:cs typeface="Simplified Arabic" pitchFamily="18" charset="-78"/>
              </a:rPr>
              <a:t>وهي تستخدم في التنفيذ من خلال خطة العمل.</a:t>
            </a:r>
          </a:p>
          <a:p>
            <a:r>
              <a:rPr lang="ar-KW" sz="2800" dirty="0" smtClean="0">
                <a:solidFill>
                  <a:srgbClr val="FF0000"/>
                </a:solidFill>
                <a:latin typeface="Simplified Arabic" pitchFamily="18" charset="-78"/>
                <a:cs typeface="Simplified Arabic" pitchFamily="18" charset="-78"/>
              </a:rPr>
              <a:t>4- قرارات النتائج:-</a:t>
            </a:r>
          </a:p>
          <a:p>
            <a:r>
              <a:rPr lang="ar-KW" sz="2800" dirty="0" smtClean="0">
                <a:latin typeface="Simplified Arabic" pitchFamily="18" charset="-78"/>
                <a:cs typeface="Simplified Arabic" pitchFamily="18" charset="-78"/>
              </a:rPr>
              <a:t>تستخدم لتحديد العلاقة بين المنجزات والأهداف.</a:t>
            </a:r>
            <a:endParaRPr lang="ar-KW" sz="2800" dirty="0">
              <a:latin typeface="Simplified Arabic" pitchFamily="18" charset="-78"/>
              <a:cs typeface="Simplified Arabic" pitchFamily="18" charset="-78"/>
            </a:endParaRPr>
          </a:p>
        </p:txBody>
      </p:sp>
    </p:spTree>
    <p:extLst>
      <p:ext uri="{BB962C8B-B14F-4D97-AF65-F5344CB8AC3E}">
        <p14:creationId xmlns:p14="http://schemas.microsoft.com/office/powerpoint/2010/main" val="26324101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KW" dirty="0" smtClean="0">
                <a:solidFill>
                  <a:srgbClr val="FF0000"/>
                </a:solidFill>
              </a:rPr>
              <a:t>أولاً: تقييم الموقف</a:t>
            </a:r>
            <a:endParaRPr lang="ar-KW" dirty="0">
              <a:solidFill>
                <a:srgbClr val="FF0000"/>
              </a:solidFill>
            </a:endParaRPr>
          </a:p>
        </p:txBody>
      </p:sp>
      <p:sp>
        <p:nvSpPr>
          <p:cNvPr id="3" name="Content Placeholder 2"/>
          <p:cNvSpPr>
            <a:spLocks noGrp="1"/>
          </p:cNvSpPr>
          <p:nvPr>
            <p:ph idx="1"/>
          </p:nvPr>
        </p:nvSpPr>
        <p:spPr/>
        <p:txBody>
          <a:bodyPr>
            <a:normAutofit/>
          </a:bodyPr>
          <a:lstStyle/>
          <a:p>
            <a:r>
              <a:rPr lang="ar-KW" sz="2800" dirty="0" smtClean="0">
                <a:solidFill>
                  <a:srgbClr val="FF0000"/>
                </a:solidFill>
                <a:latin typeface="Simplified Arabic" pitchFamily="18" charset="-78"/>
                <a:cs typeface="Simplified Arabic" pitchFamily="18" charset="-78"/>
              </a:rPr>
              <a:t>يتضمن هذا النوع من التقييم بالنسبة للإرشاد الزراعي:</a:t>
            </a:r>
          </a:p>
          <a:p>
            <a:r>
              <a:rPr lang="ar-KW" sz="2800" dirty="0" smtClean="0">
                <a:solidFill>
                  <a:srgbClr val="FF0000"/>
                </a:solidFill>
                <a:latin typeface="Simplified Arabic" pitchFamily="18" charset="-78"/>
                <a:cs typeface="Simplified Arabic" pitchFamily="18" charset="-78"/>
              </a:rPr>
              <a:t>1- </a:t>
            </a:r>
            <a:r>
              <a:rPr lang="ar-KW" sz="2800" dirty="0" smtClean="0">
                <a:latin typeface="Simplified Arabic" pitchFamily="18" charset="-78"/>
                <a:cs typeface="Simplified Arabic" pitchFamily="18" charset="-78"/>
              </a:rPr>
              <a:t>تقييم البناء التنظيمي لجهاز الإرشاد وأهدافه.</a:t>
            </a:r>
            <a:endParaRPr lang="ar-KW" sz="2800" dirty="0" smtClean="0">
              <a:solidFill>
                <a:srgbClr val="FF0000"/>
              </a:solidFill>
              <a:latin typeface="Simplified Arabic" pitchFamily="18" charset="-78"/>
              <a:cs typeface="Simplified Arabic" pitchFamily="18" charset="-78"/>
            </a:endParaRPr>
          </a:p>
          <a:p>
            <a:r>
              <a:rPr lang="ar-KW" sz="2800" dirty="0" smtClean="0">
                <a:solidFill>
                  <a:srgbClr val="FF0000"/>
                </a:solidFill>
                <a:latin typeface="Simplified Arabic" pitchFamily="18" charset="-78"/>
                <a:cs typeface="Simplified Arabic" pitchFamily="18" charset="-78"/>
              </a:rPr>
              <a:t>2- </a:t>
            </a:r>
            <a:r>
              <a:rPr lang="ar-KW" sz="2800" dirty="0" smtClean="0">
                <a:latin typeface="Simplified Arabic" pitchFamily="18" charset="-78"/>
                <a:cs typeface="Simplified Arabic" pitchFamily="18" charset="-78"/>
              </a:rPr>
              <a:t>تقييم عملية تخطيط البرنامج الإرشادي.</a:t>
            </a:r>
            <a:endParaRPr lang="ar-KW" sz="2800" dirty="0">
              <a:latin typeface="Simplified Arabic" pitchFamily="18" charset="-78"/>
              <a:cs typeface="Simplified Arabic" pitchFamily="18" charset="-78"/>
            </a:endParaRPr>
          </a:p>
        </p:txBody>
      </p:sp>
    </p:spTree>
    <p:extLst>
      <p:ext uri="{BB962C8B-B14F-4D97-AF65-F5344CB8AC3E}">
        <p14:creationId xmlns:p14="http://schemas.microsoft.com/office/powerpoint/2010/main" val="42413743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KW" dirty="0" smtClean="0">
                <a:solidFill>
                  <a:srgbClr val="FF0000"/>
                </a:solidFill>
              </a:rPr>
              <a:t>ثانياً: تقييم المدخلات</a:t>
            </a:r>
            <a:endParaRPr lang="ar-KW" dirty="0">
              <a:solidFill>
                <a:srgbClr val="FF0000"/>
              </a:solidFill>
            </a:endParaRPr>
          </a:p>
        </p:txBody>
      </p:sp>
      <p:sp>
        <p:nvSpPr>
          <p:cNvPr id="3" name="Content Placeholder 2"/>
          <p:cNvSpPr>
            <a:spLocks noGrp="1"/>
          </p:cNvSpPr>
          <p:nvPr>
            <p:ph idx="1"/>
          </p:nvPr>
        </p:nvSpPr>
        <p:spPr/>
        <p:txBody>
          <a:bodyPr>
            <a:normAutofit/>
          </a:bodyPr>
          <a:lstStyle/>
          <a:p>
            <a:r>
              <a:rPr lang="ar-KW" sz="2800" dirty="0" smtClean="0">
                <a:solidFill>
                  <a:srgbClr val="FF0000"/>
                </a:solidFill>
                <a:latin typeface="Simplified Arabic" pitchFamily="18" charset="-78"/>
                <a:cs typeface="Simplified Arabic" pitchFamily="18" charset="-78"/>
              </a:rPr>
              <a:t>ويتضمن هذا النوع من التقييم بالنسبة للإرشاد الزراعي:-</a:t>
            </a:r>
          </a:p>
          <a:p>
            <a:r>
              <a:rPr lang="ar-KW" sz="2800" dirty="0" smtClean="0">
                <a:solidFill>
                  <a:srgbClr val="FF0000"/>
                </a:solidFill>
                <a:latin typeface="Simplified Arabic" pitchFamily="18" charset="-78"/>
                <a:cs typeface="Simplified Arabic" pitchFamily="18" charset="-78"/>
              </a:rPr>
              <a:t>1- </a:t>
            </a:r>
            <a:r>
              <a:rPr lang="ar-KW" sz="2800" dirty="0" smtClean="0">
                <a:latin typeface="Simplified Arabic" pitchFamily="18" charset="-78"/>
                <a:cs typeface="Simplified Arabic" pitchFamily="18" charset="-78"/>
              </a:rPr>
              <a:t>تقييم العاملين في الإرشاد الزراعي.</a:t>
            </a:r>
          </a:p>
          <a:p>
            <a:r>
              <a:rPr lang="ar-KW" sz="2800" dirty="0" smtClean="0">
                <a:solidFill>
                  <a:srgbClr val="FF0000"/>
                </a:solidFill>
                <a:latin typeface="Simplified Arabic" pitchFamily="18" charset="-78"/>
                <a:cs typeface="Simplified Arabic" pitchFamily="18" charset="-78"/>
              </a:rPr>
              <a:t>2- </a:t>
            </a:r>
            <a:r>
              <a:rPr lang="ar-KW" sz="2800" dirty="0" smtClean="0">
                <a:latin typeface="Simplified Arabic" pitchFamily="18" charset="-78"/>
                <a:cs typeface="Simplified Arabic" pitchFamily="18" charset="-78"/>
              </a:rPr>
              <a:t>تقييم الإمكانيات والتسهيلات المتاحة.</a:t>
            </a:r>
            <a:r>
              <a:rPr lang="ar-KW" sz="2800" dirty="0" smtClean="0">
                <a:solidFill>
                  <a:srgbClr val="FF0000"/>
                </a:solidFill>
                <a:latin typeface="Simplified Arabic" pitchFamily="18" charset="-78"/>
                <a:cs typeface="Simplified Arabic" pitchFamily="18" charset="-78"/>
              </a:rPr>
              <a:t>	</a:t>
            </a:r>
            <a:endParaRPr lang="ar-KW" sz="2800" dirty="0">
              <a:solidFill>
                <a:srgbClr val="FF0000"/>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23666070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KW" dirty="0" smtClean="0">
                <a:solidFill>
                  <a:srgbClr val="FF0000"/>
                </a:solidFill>
              </a:rPr>
              <a:t>ثالثاً: تقييم الأداء</a:t>
            </a:r>
            <a:endParaRPr lang="ar-KW" dirty="0">
              <a:solidFill>
                <a:srgbClr val="FF0000"/>
              </a:solidFill>
            </a:endParaRPr>
          </a:p>
        </p:txBody>
      </p:sp>
      <p:sp>
        <p:nvSpPr>
          <p:cNvPr id="3" name="Content Placeholder 2"/>
          <p:cNvSpPr>
            <a:spLocks noGrp="1"/>
          </p:cNvSpPr>
          <p:nvPr>
            <p:ph idx="1"/>
          </p:nvPr>
        </p:nvSpPr>
        <p:spPr/>
        <p:txBody>
          <a:bodyPr>
            <a:normAutofit/>
          </a:bodyPr>
          <a:lstStyle/>
          <a:p>
            <a:r>
              <a:rPr lang="ar-KW" sz="2800" dirty="0" smtClean="0">
                <a:solidFill>
                  <a:srgbClr val="FF0000"/>
                </a:solidFill>
                <a:latin typeface="Simplified Arabic" pitchFamily="18" charset="-78"/>
                <a:cs typeface="Simplified Arabic" pitchFamily="18" charset="-78"/>
              </a:rPr>
              <a:t>ويتضمن هذا النوع من التقييم بالنسبة للإرشاد الزراعي:-</a:t>
            </a:r>
          </a:p>
          <a:p>
            <a:r>
              <a:rPr lang="ar-KW" sz="2800" dirty="0" smtClean="0">
                <a:solidFill>
                  <a:srgbClr val="FF0000"/>
                </a:solidFill>
                <a:latin typeface="Simplified Arabic" pitchFamily="18" charset="-78"/>
                <a:cs typeface="Simplified Arabic" pitchFamily="18" charset="-78"/>
              </a:rPr>
              <a:t>1- </a:t>
            </a:r>
            <a:r>
              <a:rPr lang="ar-KW" sz="2800" dirty="0" smtClean="0">
                <a:latin typeface="Simplified Arabic" pitchFamily="18" charset="-78"/>
                <a:cs typeface="Simplified Arabic" pitchFamily="18" charset="-78"/>
              </a:rPr>
              <a:t>تقييم الطرق والمعينات الإرشادية المستخدمة.</a:t>
            </a:r>
          </a:p>
          <a:p>
            <a:r>
              <a:rPr lang="ar-KW" sz="2800" dirty="0" smtClean="0">
                <a:solidFill>
                  <a:srgbClr val="FF0000"/>
                </a:solidFill>
                <a:latin typeface="Simplified Arabic" pitchFamily="18" charset="-78"/>
                <a:cs typeface="Simplified Arabic" pitchFamily="18" charset="-78"/>
              </a:rPr>
              <a:t>2- </a:t>
            </a:r>
            <a:r>
              <a:rPr lang="ar-KW" sz="2800" dirty="0" smtClean="0">
                <a:latin typeface="Simplified Arabic" pitchFamily="18" charset="-78"/>
                <a:cs typeface="Simplified Arabic" pitchFamily="18" charset="-78"/>
              </a:rPr>
              <a:t>تقييم تنفيذ البرامج الإرشادية.</a:t>
            </a:r>
            <a:endParaRPr lang="ar-KW" sz="2800" dirty="0">
              <a:latin typeface="Simplified Arabic" pitchFamily="18" charset="-78"/>
              <a:cs typeface="Simplified Arabic" pitchFamily="18" charset="-78"/>
            </a:endParaRPr>
          </a:p>
        </p:txBody>
      </p:sp>
    </p:spTree>
    <p:extLst>
      <p:ext uri="{BB962C8B-B14F-4D97-AF65-F5344CB8AC3E}">
        <p14:creationId xmlns:p14="http://schemas.microsoft.com/office/powerpoint/2010/main" val="37247647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KW" dirty="0" smtClean="0">
                <a:solidFill>
                  <a:srgbClr val="FF0000"/>
                </a:solidFill>
              </a:rPr>
              <a:t>رابعاً: تقييم النتائج</a:t>
            </a:r>
            <a:endParaRPr lang="ar-KW" dirty="0">
              <a:solidFill>
                <a:srgbClr val="FF0000"/>
              </a:solidFill>
            </a:endParaRPr>
          </a:p>
        </p:txBody>
      </p:sp>
      <p:sp>
        <p:nvSpPr>
          <p:cNvPr id="3" name="Content Placeholder 2"/>
          <p:cNvSpPr>
            <a:spLocks noGrp="1"/>
          </p:cNvSpPr>
          <p:nvPr>
            <p:ph idx="1"/>
          </p:nvPr>
        </p:nvSpPr>
        <p:spPr/>
        <p:txBody>
          <a:bodyPr>
            <a:normAutofit/>
          </a:bodyPr>
          <a:lstStyle/>
          <a:p>
            <a:pPr algn="justLow"/>
            <a:r>
              <a:rPr lang="ar-KW" sz="2800" dirty="0" smtClean="0">
                <a:solidFill>
                  <a:srgbClr val="FF0000"/>
                </a:solidFill>
                <a:latin typeface="Simplified Arabic" pitchFamily="18" charset="-78"/>
                <a:cs typeface="Simplified Arabic" pitchFamily="18" charset="-78"/>
              </a:rPr>
              <a:t>ويتضمن هذا النوع من التقييم بالنسبة للإرشاد الزراعي:-</a:t>
            </a:r>
          </a:p>
          <a:p>
            <a:r>
              <a:rPr lang="ar-KW" sz="2800" dirty="0" smtClean="0">
                <a:solidFill>
                  <a:srgbClr val="FF0000"/>
                </a:solidFill>
                <a:latin typeface="Simplified Arabic" pitchFamily="18" charset="-78"/>
                <a:cs typeface="Simplified Arabic" pitchFamily="18" charset="-78"/>
              </a:rPr>
              <a:t>1- </a:t>
            </a:r>
            <a:r>
              <a:rPr lang="ar-KW" sz="2800" dirty="0" smtClean="0">
                <a:latin typeface="Simplified Arabic" pitchFamily="18" charset="-78"/>
                <a:cs typeface="Simplified Arabic" pitchFamily="18" charset="-78"/>
              </a:rPr>
              <a:t>تقييم نتائج الأنشطة والبرامج الإرشادية.</a:t>
            </a:r>
            <a:endParaRPr lang="ar-KW" sz="2800" dirty="0">
              <a:solidFill>
                <a:srgbClr val="FF0000"/>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40538342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p:txBody>
          <a:bodyPr/>
          <a:lstStyle/>
          <a:p>
            <a:r>
              <a:rPr lang="ar-KW" dirty="0" smtClean="0"/>
              <a:t>                      </a:t>
            </a:r>
            <a:endParaRPr lang="ar-KW" dirty="0"/>
          </a:p>
        </p:txBody>
      </p:sp>
      <p:sp>
        <p:nvSpPr>
          <p:cNvPr id="4" name="Rectangle 3"/>
          <p:cNvSpPr/>
          <p:nvPr/>
        </p:nvSpPr>
        <p:spPr>
          <a:xfrm>
            <a:off x="3276600" y="2362200"/>
            <a:ext cx="22860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KW" sz="2000" dirty="0" smtClean="0">
                <a:solidFill>
                  <a:schemeClr val="tx1"/>
                </a:solidFill>
                <a:latin typeface="Simplified Arabic" pitchFamily="18" charset="-78"/>
                <a:cs typeface="Simplified Arabic" pitchFamily="18" charset="-78"/>
              </a:rPr>
              <a:t>الأنشطة</a:t>
            </a:r>
            <a:endParaRPr lang="ar-KW" sz="2000" dirty="0">
              <a:solidFill>
                <a:schemeClr val="tx1"/>
              </a:solidFill>
              <a:latin typeface="Simplified Arabic" pitchFamily="18" charset="-78"/>
              <a:cs typeface="Simplified Arabic" pitchFamily="18" charset="-78"/>
            </a:endParaRPr>
          </a:p>
        </p:txBody>
      </p:sp>
      <p:cxnSp>
        <p:nvCxnSpPr>
          <p:cNvPr id="6" name="Straight Connector 5"/>
          <p:cNvCxnSpPr/>
          <p:nvPr/>
        </p:nvCxnSpPr>
        <p:spPr>
          <a:xfrm>
            <a:off x="5562600" y="2628900"/>
            <a:ext cx="685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a:stCxn id="4" idx="1"/>
          </p:cNvCxnSpPr>
          <p:nvPr/>
        </p:nvCxnSpPr>
        <p:spPr>
          <a:xfrm flipH="1">
            <a:off x="2514600" y="2628900"/>
            <a:ext cx="76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6248400" y="2628900"/>
            <a:ext cx="0" cy="419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2514600" y="2628900"/>
            <a:ext cx="0" cy="419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5067300" y="3048000"/>
            <a:ext cx="2362200" cy="1981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KW" b="1" dirty="0" smtClean="0">
                <a:solidFill>
                  <a:schemeClr val="tx1"/>
                </a:solidFill>
              </a:rPr>
              <a:t>الموقف          النتائج </a:t>
            </a:r>
          </a:p>
          <a:p>
            <a:pPr algn="ctr"/>
            <a:endParaRPr lang="en-US" b="1" dirty="0" smtClean="0">
              <a:solidFill>
                <a:schemeClr val="tx1"/>
              </a:solidFill>
            </a:endParaRPr>
          </a:p>
          <a:p>
            <a:pPr algn="ctr"/>
            <a:r>
              <a:rPr lang="ar-KW" b="1" dirty="0" smtClean="0">
                <a:solidFill>
                  <a:schemeClr val="tx1"/>
                </a:solidFill>
              </a:rPr>
              <a:t>   التقييم </a:t>
            </a:r>
          </a:p>
          <a:p>
            <a:pPr algn="ctr"/>
            <a:endParaRPr lang="ar-KW" b="1" dirty="0">
              <a:solidFill>
                <a:schemeClr val="tx1"/>
              </a:solidFill>
            </a:endParaRPr>
          </a:p>
          <a:p>
            <a:pPr algn="ctr"/>
            <a:r>
              <a:rPr lang="ar-KW" b="1" dirty="0" smtClean="0">
                <a:solidFill>
                  <a:schemeClr val="tx1"/>
                </a:solidFill>
              </a:rPr>
              <a:t>المدخلات              التنفيذ</a:t>
            </a:r>
          </a:p>
          <a:p>
            <a:pPr algn="ctr"/>
            <a:endParaRPr lang="ar-KW" b="1" dirty="0">
              <a:solidFill>
                <a:schemeClr val="tx1"/>
              </a:solidFill>
            </a:endParaRPr>
          </a:p>
          <a:p>
            <a:pPr algn="ctr"/>
            <a:endParaRPr lang="ar-KW" b="1" dirty="0">
              <a:solidFill>
                <a:schemeClr val="tx1"/>
              </a:solidFill>
            </a:endParaRPr>
          </a:p>
        </p:txBody>
      </p:sp>
      <p:cxnSp>
        <p:nvCxnSpPr>
          <p:cNvPr id="19" name="Straight Connector 18"/>
          <p:cNvCxnSpPr>
            <a:stCxn id="17" idx="3"/>
            <a:endCxn id="17" idx="1"/>
          </p:cNvCxnSpPr>
          <p:nvPr/>
        </p:nvCxnSpPr>
        <p:spPr>
          <a:xfrm flipH="1">
            <a:off x="5067300" y="4038600"/>
            <a:ext cx="2362200" cy="0"/>
          </a:xfrm>
          <a:prstGeom prst="line">
            <a:avLst/>
          </a:prstGeom>
        </p:spPr>
        <p:style>
          <a:lnRef idx="1">
            <a:schemeClr val="dk1"/>
          </a:lnRef>
          <a:fillRef idx="0">
            <a:schemeClr val="dk1"/>
          </a:fillRef>
          <a:effectRef idx="0">
            <a:schemeClr val="dk1"/>
          </a:effectRef>
          <a:fontRef idx="minor">
            <a:schemeClr val="tx1"/>
          </a:fontRef>
        </p:style>
      </p:cxnSp>
      <p:sp>
        <p:nvSpPr>
          <p:cNvPr id="23" name="Rectangle 22"/>
          <p:cNvSpPr/>
          <p:nvPr/>
        </p:nvSpPr>
        <p:spPr>
          <a:xfrm>
            <a:off x="1447800" y="3048000"/>
            <a:ext cx="2362200" cy="1981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KW" b="1" dirty="0" smtClean="0">
                <a:solidFill>
                  <a:schemeClr val="tx1"/>
                </a:solidFill>
              </a:rPr>
              <a:t>التخطيط</a:t>
            </a:r>
            <a:r>
              <a:rPr lang="ar-KW" dirty="0" smtClean="0">
                <a:solidFill>
                  <a:schemeClr val="tx1"/>
                </a:solidFill>
              </a:rPr>
              <a:t>     </a:t>
            </a:r>
            <a:r>
              <a:rPr lang="ar-KW" b="1" dirty="0" smtClean="0">
                <a:solidFill>
                  <a:schemeClr val="tx1"/>
                </a:solidFill>
              </a:rPr>
              <a:t>الدوائر</a:t>
            </a:r>
          </a:p>
          <a:p>
            <a:pPr algn="ctr"/>
            <a:endParaRPr lang="ar-KW" b="1" dirty="0">
              <a:solidFill>
                <a:schemeClr val="tx1"/>
              </a:solidFill>
            </a:endParaRPr>
          </a:p>
          <a:p>
            <a:pPr algn="ctr"/>
            <a:endParaRPr lang="ar-KW" b="1" dirty="0" smtClean="0">
              <a:solidFill>
                <a:schemeClr val="tx1"/>
              </a:solidFill>
            </a:endParaRPr>
          </a:p>
          <a:p>
            <a:pPr algn="ctr"/>
            <a:r>
              <a:rPr lang="ar-KW" b="1" dirty="0" smtClean="0">
                <a:solidFill>
                  <a:schemeClr val="tx1"/>
                </a:solidFill>
              </a:rPr>
              <a:t>القرارات</a:t>
            </a:r>
          </a:p>
          <a:p>
            <a:pPr algn="ctr"/>
            <a:r>
              <a:rPr lang="ar-KW" b="1" dirty="0" smtClean="0">
                <a:solidFill>
                  <a:schemeClr val="tx1"/>
                </a:solidFill>
              </a:rPr>
              <a:t>المدخلات        التنفيذية</a:t>
            </a:r>
          </a:p>
          <a:p>
            <a:pPr algn="ctr"/>
            <a:endParaRPr lang="ar-KW" dirty="0">
              <a:solidFill>
                <a:schemeClr val="tx1"/>
              </a:solidFill>
            </a:endParaRPr>
          </a:p>
        </p:txBody>
      </p:sp>
      <p:cxnSp>
        <p:nvCxnSpPr>
          <p:cNvPr id="25" name="Straight Connector 24"/>
          <p:cNvCxnSpPr>
            <a:stCxn id="23" idx="3"/>
          </p:cNvCxnSpPr>
          <p:nvPr/>
        </p:nvCxnSpPr>
        <p:spPr>
          <a:xfrm flipH="1">
            <a:off x="1447800" y="4038600"/>
            <a:ext cx="2362200" cy="0"/>
          </a:xfrm>
          <a:prstGeom prst="line">
            <a:avLst/>
          </a:prstGeom>
        </p:spPr>
        <p:style>
          <a:lnRef idx="1">
            <a:schemeClr val="dk1"/>
          </a:lnRef>
          <a:fillRef idx="0">
            <a:schemeClr val="dk1"/>
          </a:fillRef>
          <a:effectRef idx="0">
            <a:schemeClr val="dk1"/>
          </a:effectRef>
          <a:fontRef idx="minor">
            <a:schemeClr val="tx1"/>
          </a:fontRef>
        </p:style>
      </p:cxnSp>
      <p:cxnSp>
        <p:nvCxnSpPr>
          <p:cNvPr id="27" name="Straight Connector 26"/>
          <p:cNvCxnSpPr>
            <a:stCxn id="23" idx="0"/>
            <a:endCxn id="23" idx="2"/>
          </p:cNvCxnSpPr>
          <p:nvPr/>
        </p:nvCxnSpPr>
        <p:spPr>
          <a:xfrm>
            <a:off x="2628900" y="3048000"/>
            <a:ext cx="0" cy="1981200"/>
          </a:xfrm>
          <a:prstGeom prst="line">
            <a:avLst/>
          </a:prstGeom>
        </p:spPr>
        <p:style>
          <a:lnRef idx="1">
            <a:schemeClr val="dk1"/>
          </a:lnRef>
          <a:fillRef idx="0">
            <a:schemeClr val="dk1"/>
          </a:fillRef>
          <a:effectRef idx="0">
            <a:schemeClr val="dk1"/>
          </a:effectRef>
          <a:fontRef idx="minor">
            <a:schemeClr val="tx1"/>
          </a:fontRef>
        </p:style>
      </p:cxnSp>
      <p:cxnSp>
        <p:nvCxnSpPr>
          <p:cNvPr id="21" name="Straight Connector 20"/>
          <p:cNvCxnSpPr/>
          <p:nvPr/>
        </p:nvCxnSpPr>
        <p:spPr>
          <a:xfrm>
            <a:off x="6172200" y="3048000"/>
            <a:ext cx="0" cy="198120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510061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p:txBody>
          <a:bodyPr/>
          <a:lstStyle/>
          <a:p>
            <a:endParaRPr lang="en-US" dirty="0" smtClean="0"/>
          </a:p>
          <a:p>
            <a:endParaRPr lang="en-US" dirty="0"/>
          </a:p>
          <a:p>
            <a:r>
              <a:rPr lang="ar-KW" dirty="0" smtClean="0"/>
              <a:t>                                                تحديد البيانات</a:t>
            </a:r>
            <a:endParaRPr lang="en-US" dirty="0" smtClean="0"/>
          </a:p>
          <a:p>
            <a:r>
              <a:rPr lang="ar-KW" sz="2000" dirty="0" smtClean="0">
                <a:latin typeface="Simplified Arabic" pitchFamily="18" charset="-78"/>
                <a:cs typeface="Simplified Arabic" pitchFamily="18" charset="-78"/>
              </a:rPr>
              <a:t>جمع البيانات</a:t>
            </a:r>
          </a:p>
          <a:p>
            <a:r>
              <a:rPr lang="ar-KW" sz="2000" dirty="0">
                <a:latin typeface="Simplified Arabic" pitchFamily="18" charset="-78"/>
                <a:cs typeface="Simplified Arabic" pitchFamily="18" charset="-78"/>
              </a:rPr>
              <a:t> </a:t>
            </a:r>
            <a:r>
              <a:rPr lang="ar-KW" sz="2000" dirty="0" smtClean="0">
                <a:latin typeface="Simplified Arabic" pitchFamily="18" charset="-78"/>
                <a:cs typeface="Simplified Arabic" pitchFamily="18" charset="-78"/>
              </a:rPr>
              <a:t>                    </a:t>
            </a:r>
          </a:p>
          <a:p>
            <a:r>
              <a:rPr lang="ar-KW" sz="2000" dirty="0">
                <a:latin typeface="Simplified Arabic" pitchFamily="18" charset="-78"/>
                <a:cs typeface="Simplified Arabic" pitchFamily="18" charset="-78"/>
              </a:rPr>
              <a:t> </a:t>
            </a:r>
            <a:r>
              <a:rPr lang="ar-KW" sz="2000" dirty="0" smtClean="0">
                <a:latin typeface="Simplified Arabic" pitchFamily="18" charset="-78"/>
                <a:cs typeface="Simplified Arabic" pitchFamily="18" charset="-78"/>
              </a:rPr>
              <a:t>                                                 الإمداد بالبيانات</a:t>
            </a:r>
          </a:p>
          <a:p>
            <a:r>
              <a:rPr lang="ar-KW" sz="2000" dirty="0">
                <a:latin typeface="Simplified Arabic" pitchFamily="18" charset="-78"/>
                <a:cs typeface="Simplified Arabic" pitchFamily="18" charset="-78"/>
              </a:rPr>
              <a:t> </a:t>
            </a:r>
            <a:r>
              <a:rPr lang="ar-KW" sz="2000" dirty="0" smtClean="0">
                <a:latin typeface="Simplified Arabic" pitchFamily="18" charset="-78"/>
                <a:cs typeface="Simplified Arabic" pitchFamily="18" charset="-78"/>
              </a:rPr>
              <a:t>                  نموذج التقييم لستافلييم</a:t>
            </a:r>
            <a:endParaRPr lang="ar-KW" sz="2000" dirty="0">
              <a:latin typeface="Simplified Arabic" pitchFamily="18" charset="-78"/>
              <a:cs typeface="Simplified Arabic" pitchFamily="18" charset="-78"/>
            </a:endParaRPr>
          </a:p>
        </p:txBody>
      </p:sp>
      <p:sp>
        <p:nvSpPr>
          <p:cNvPr id="4" name="Oval 3"/>
          <p:cNvSpPr/>
          <p:nvPr/>
        </p:nvSpPr>
        <p:spPr>
          <a:xfrm>
            <a:off x="3276600" y="2819400"/>
            <a:ext cx="2971800" cy="1752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KW"/>
          </a:p>
        </p:txBody>
      </p:sp>
      <p:cxnSp>
        <p:nvCxnSpPr>
          <p:cNvPr id="6" name="Straight Arrow Connector 5"/>
          <p:cNvCxnSpPr/>
          <p:nvPr/>
        </p:nvCxnSpPr>
        <p:spPr>
          <a:xfrm>
            <a:off x="1905000" y="3581400"/>
            <a:ext cx="13716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1676400" y="4038600"/>
            <a:ext cx="17526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32777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62000" y="685800"/>
            <a:ext cx="7620000" cy="5486400"/>
          </a:xfrm>
        </p:spPr>
      </p:pic>
    </p:spTree>
    <p:extLst>
      <p:ext uri="{BB962C8B-B14F-4D97-AF65-F5344CB8AC3E}">
        <p14:creationId xmlns:p14="http://schemas.microsoft.com/office/powerpoint/2010/main" val="35412612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KW" dirty="0" smtClean="0">
                <a:solidFill>
                  <a:schemeClr val="accent2">
                    <a:lumMod val="75000"/>
                  </a:schemeClr>
                </a:solidFill>
              </a:rPr>
              <a:t>التقييم الإرشادي</a:t>
            </a:r>
            <a:endParaRPr lang="ar-KW" dirty="0">
              <a:solidFill>
                <a:schemeClr val="accent2">
                  <a:lumMod val="75000"/>
                </a:schemeClr>
              </a:solidFill>
            </a:endParaRPr>
          </a:p>
        </p:txBody>
      </p:sp>
      <p:sp>
        <p:nvSpPr>
          <p:cNvPr id="3" name="Content Placeholder 2"/>
          <p:cNvSpPr>
            <a:spLocks noGrp="1"/>
          </p:cNvSpPr>
          <p:nvPr>
            <p:ph idx="1"/>
          </p:nvPr>
        </p:nvSpPr>
        <p:spPr>
          <a:xfrm>
            <a:off x="838200" y="1524000"/>
            <a:ext cx="7467600" cy="4046669"/>
          </a:xfrm>
        </p:spPr>
        <p:txBody>
          <a:bodyPr>
            <a:noAutofit/>
          </a:bodyPr>
          <a:lstStyle/>
          <a:p>
            <a:r>
              <a:rPr lang="ar-KW" sz="3600" dirty="0" smtClean="0">
                <a:solidFill>
                  <a:schemeClr val="accent2">
                    <a:lumMod val="60000"/>
                    <a:lumOff val="40000"/>
                  </a:schemeClr>
                </a:solidFill>
                <a:latin typeface="Simplified Arabic" pitchFamily="18" charset="-78"/>
                <a:cs typeface="Simplified Arabic" pitchFamily="18" charset="-78"/>
              </a:rPr>
              <a:t>*مفهوم التقييم الإرشادي:</a:t>
            </a:r>
          </a:p>
          <a:p>
            <a:pPr lvl="0" algn="justLow">
              <a:buClr>
                <a:srgbClr val="AA2B1E"/>
              </a:buClr>
            </a:pPr>
            <a:r>
              <a:rPr lang="ar-KW" sz="3600" dirty="0" smtClean="0">
                <a:solidFill>
                  <a:prstClr val="black"/>
                </a:solidFill>
                <a:latin typeface="Simplified Arabic" pitchFamily="18" charset="-78"/>
                <a:cs typeface="Simplified Arabic" pitchFamily="18" charset="-78"/>
              </a:rPr>
              <a:t>هو </a:t>
            </a:r>
            <a:r>
              <a:rPr lang="ar-KW" sz="3600" dirty="0">
                <a:solidFill>
                  <a:prstClr val="black"/>
                </a:solidFill>
                <a:latin typeface="Simplified Arabic" pitchFamily="18" charset="-78"/>
                <a:cs typeface="Simplified Arabic" pitchFamily="18" charset="-78"/>
              </a:rPr>
              <a:t>عملية قياس التغيرات التي أحداثها البرنامج الإرشادي من تغيرات في المعارف والإتجاهات إلي تغيرات في السلوك.</a:t>
            </a:r>
          </a:p>
          <a:p>
            <a:pPr lvl="0" algn="justLow">
              <a:buClr>
                <a:srgbClr val="AA2B1E"/>
              </a:buClr>
            </a:pPr>
            <a:r>
              <a:rPr lang="ar-KW" sz="3600" dirty="0" smtClean="0">
                <a:solidFill>
                  <a:prstClr val="black"/>
                </a:solidFill>
                <a:latin typeface="Simplified Arabic" pitchFamily="18" charset="-78"/>
                <a:cs typeface="Simplified Arabic" pitchFamily="18" charset="-78"/>
              </a:rPr>
              <a:t>عملية قياس النتائج أو الآثار المرغوبة وغير المرغوبة لعمل تم تنفيذه لتحقيق أهداف معينة لها قيمة من وجهة نظرناً.</a:t>
            </a:r>
          </a:p>
          <a:p>
            <a:endParaRPr lang="ar-KW" sz="3600" dirty="0" smtClean="0">
              <a:solidFill>
                <a:schemeClr val="accent2">
                  <a:lumMod val="60000"/>
                  <a:lumOff val="40000"/>
                </a:schemeClr>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32269535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KW" dirty="0" smtClean="0">
                <a:solidFill>
                  <a:srgbClr val="FF0000"/>
                </a:solidFill>
              </a:rPr>
              <a:t>أغراض وفوائد التقييم الإرشادي</a:t>
            </a:r>
            <a:endParaRPr lang="ar-KW" dirty="0">
              <a:solidFill>
                <a:srgbClr val="FF0000"/>
              </a:solidFill>
            </a:endParaRPr>
          </a:p>
        </p:txBody>
      </p:sp>
      <p:sp>
        <p:nvSpPr>
          <p:cNvPr id="3" name="Content Placeholder 2"/>
          <p:cNvSpPr>
            <a:spLocks noGrp="1"/>
          </p:cNvSpPr>
          <p:nvPr>
            <p:ph idx="1"/>
          </p:nvPr>
        </p:nvSpPr>
        <p:spPr>
          <a:xfrm>
            <a:off x="1143000" y="1981200"/>
            <a:ext cx="6934200" cy="3603812"/>
          </a:xfrm>
        </p:spPr>
        <p:txBody>
          <a:bodyPr>
            <a:noAutofit/>
          </a:bodyPr>
          <a:lstStyle/>
          <a:p>
            <a:pPr algn="justLow"/>
            <a:r>
              <a:rPr lang="ar-KW" sz="2800" dirty="0" smtClean="0">
                <a:solidFill>
                  <a:srgbClr val="FF0000"/>
                </a:solidFill>
                <a:latin typeface="Simplified Arabic" pitchFamily="18" charset="-78"/>
                <a:cs typeface="Simplified Arabic" pitchFamily="18" charset="-78"/>
              </a:rPr>
              <a:t>1-</a:t>
            </a:r>
            <a:r>
              <a:rPr lang="ar-KW" sz="2800" dirty="0" smtClean="0">
                <a:latin typeface="Simplified Arabic" pitchFamily="18" charset="-78"/>
                <a:cs typeface="Simplified Arabic" pitchFamily="18" charset="-78"/>
              </a:rPr>
              <a:t>أن عملية التقييم تجعل من الضروري تحديد أهداف البرنامج بوضوح وتخطيط البرنامج بعناية.</a:t>
            </a:r>
          </a:p>
          <a:p>
            <a:pPr algn="justLow"/>
            <a:r>
              <a:rPr lang="ar-KW" sz="2800" dirty="0" smtClean="0">
                <a:solidFill>
                  <a:srgbClr val="FF0000"/>
                </a:solidFill>
                <a:latin typeface="Simplified Arabic" pitchFamily="18" charset="-78"/>
                <a:cs typeface="Simplified Arabic" pitchFamily="18" charset="-78"/>
              </a:rPr>
              <a:t>2-</a:t>
            </a:r>
            <a:r>
              <a:rPr lang="ar-KW" sz="2800" dirty="0" smtClean="0">
                <a:latin typeface="Simplified Arabic" pitchFamily="18" charset="-78"/>
                <a:cs typeface="Simplified Arabic" pitchFamily="18" charset="-78"/>
              </a:rPr>
              <a:t> أن التقييم يساعد علي التحسين البرنامج الإرشادي وذلك عن طريق الوقوف علي نقاط القوة والضعف فيه.</a:t>
            </a:r>
          </a:p>
          <a:p>
            <a:pPr algn="justLow"/>
            <a:r>
              <a:rPr lang="ar-KW" sz="2800" dirty="0" smtClean="0">
                <a:solidFill>
                  <a:srgbClr val="FF0000"/>
                </a:solidFill>
                <a:latin typeface="Simplified Arabic" pitchFamily="18" charset="-78"/>
                <a:cs typeface="Simplified Arabic" pitchFamily="18" charset="-78"/>
              </a:rPr>
              <a:t>3-</a:t>
            </a:r>
            <a:r>
              <a:rPr lang="ar-KW" sz="2800" dirty="0" smtClean="0">
                <a:latin typeface="Simplified Arabic" pitchFamily="18" charset="-78"/>
                <a:cs typeface="Simplified Arabic" pitchFamily="18" charset="-78"/>
              </a:rPr>
              <a:t> أنه يساعد علي التعرف علي إنجازات البرنامج.</a:t>
            </a:r>
          </a:p>
          <a:p>
            <a:pPr algn="justLow"/>
            <a:r>
              <a:rPr lang="ar-KW" sz="2800" dirty="0" smtClean="0">
                <a:solidFill>
                  <a:srgbClr val="FF0000"/>
                </a:solidFill>
                <a:latin typeface="Simplified Arabic" pitchFamily="18" charset="-78"/>
                <a:cs typeface="Simplified Arabic" pitchFamily="18" charset="-78"/>
              </a:rPr>
              <a:t>4-</a:t>
            </a:r>
            <a:r>
              <a:rPr lang="ar-KW" sz="2800" dirty="0" smtClean="0">
                <a:latin typeface="Simplified Arabic" pitchFamily="18" charset="-78"/>
                <a:cs typeface="Simplified Arabic" pitchFamily="18" charset="-78"/>
              </a:rPr>
              <a:t> أنه يساعد العاملين في الجهاز الإرشادي علي تحديد نقاط ضعفهم.</a:t>
            </a:r>
          </a:p>
          <a:p>
            <a:pPr algn="justLow"/>
            <a:r>
              <a:rPr lang="ar-KW" sz="2800" dirty="0" smtClean="0">
                <a:solidFill>
                  <a:srgbClr val="FF0000"/>
                </a:solidFill>
                <a:latin typeface="Simplified Arabic" pitchFamily="18" charset="-78"/>
                <a:cs typeface="Simplified Arabic" pitchFamily="18" charset="-78"/>
              </a:rPr>
              <a:t>5-</a:t>
            </a:r>
            <a:r>
              <a:rPr lang="ar-KW" sz="2800" dirty="0" smtClean="0">
                <a:latin typeface="Simplified Arabic" pitchFamily="18" charset="-78"/>
                <a:cs typeface="Simplified Arabic" pitchFamily="18" charset="-78"/>
              </a:rPr>
              <a:t> يوفر الشعور بالأمان والثقة للعاملين بالجهاز الإرشادي.</a:t>
            </a:r>
            <a:endParaRPr lang="ar-KW" sz="2800" dirty="0">
              <a:latin typeface="Simplified Arabic" pitchFamily="18" charset="-78"/>
              <a:cs typeface="Simplified Arabic" pitchFamily="18" charset="-78"/>
            </a:endParaRPr>
          </a:p>
        </p:txBody>
      </p:sp>
    </p:spTree>
    <p:extLst>
      <p:ext uri="{BB962C8B-B14F-4D97-AF65-F5344CB8AC3E}">
        <p14:creationId xmlns:p14="http://schemas.microsoft.com/office/powerpoint/2010/main" val="2835347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1" y="817583"/>
            <a:ext cx="6993468" cy="858818"/>
          </a:xfrm>
        </p:spPr>
        <p:txBody>
          <a:bodyPr/>
          <a:lstStyle/>
          <a:p>
            <a:endParaRPr lang="ar-KW" dirty="0"/>
          </a:p>
        </p:txBody>
      </p:sp>
      <p:sp>
        <p:nvSpPr>
          <p:cNvPr id="3" name="Content Placeholder 2"/>
          <p:cNvSpPr>
            <a:spLocks noGrp="1"/>
          </p:cNvSpPr>
          <p:nvPr>
            <p:ph idx="1"/>
          </p:nvPr>
        </p:nvSpPr>
        <p:spPr>
          <a:xfrm>
            <a:off x="1066800" y="1828800"/>
            <a:ext cx="7162800" cy="3603812"/>
          </a:xfrm>
        </p:spPr>
        <p:txBody>
          <a:bodyPr>
            <a:noAutofit/>
          </a:bodyPr>
          <a:lstStyle/>
          <a:p>
            <a:pPr algn="justLow"/>
            <a:r>
              <a:rPr lang="ar-KW" sz="2800" dirty="0" smtClean="0">
                <a:solidFill>
                  <a:srgbClr val="FF0000"/>
                </a:solidFill>
                <a:latin typeface="Simplified Arabic" pitchFamily="18" charset="-78"/>
                <a:cs typeface="Simplified Arabic" pitchFamily="18" charset="-78"/>
              </a:rPr>
              <a:t>6-</a:t>
            </a:r>
            <a:r>
              <a:rPr lang="ar-KW" sz="2800" dirty="0" smtClean="0">
                <a:latin typeface="Simplified Arabic" pitchFamily="18" charset="-78"/>
                <a:cs typeface="Simplified Arabic" pitchFamily="18" charset="-78"/>
              </a:rPr>
              <a:t> أنه يوفر الدليل والمعلومات  الصادقة التي يمكن  تقديمها للعامة عن التقدم الحادث ويبرر الدعم المالي.</a:t>
            </a:r>
          </a:p>
          <a:p>
            <a:pPr algn="justLow"/>
            <a:r>
              <a:rPr lang="ar-KW" sz="2800" dirty="0" smtClean="0">
                <a:solidFill>
                  <a:srgbClr val="FF0000"/>
                </a:solidFill>
                <a:latin typeface="Simplified Arabic" pitchFamily="18" charset="-78"/>
                <a:cs typeface="Simplified Arabic" pitchFamily="18" charset="-78"/>
              </a:rPr>
              <a:t>7-</a:t>
            </a:r>
            <a:r>
              <a:rPr lang="ar-KW" sz="2800" dirty="0" smtClean="0">
                <a:latin typeface="Simplified Arabic" pitchFamily="18" charset="-78"/>
                <a:cs typeface="Simplified Arabic" pitchFamily="18" charset="-78"/>
              </a:rPr>
              <a:t> يساعد علي تحسين الجهاز الإرشادي والطرق الإرشادية التعليمية.</a:t>
            </a:r>
          </a:p>
          <a:p>
            <a:pPr algn="justLow"/>
            <a:r>
              <a:rPr lang="ar-KW" sz="2800" dirty="0" smtClean="0">
                <a:solidFill>
                  <a:srgbClr val="FF0000"/>
                </a:solidFill>
                <a:latin typeface="Simplified Arabic" pitchFamily="18" charset="-78"/>
                <a:cs typeface="Simplified Arabic" pitchFamily="18" charset="-78"/>
              </a:rPr>
              <a:t>8-</a:t>
            </a:r>
            <a:r>
              <a:rPr lang="ar-KW" sz="2800" dirty="0" smtClean="0">
                <a:latin typeface="Simplified Arabic" pitchFamily="18" charset="-78"/>
                <a:cs typeface="Simplified Arabic" pitchFamily="18" charset="-78"/>
              </a:rPr>
              <a:t> يساعد علي معرفة ما إذا كان البرنامج الإرشادي قد حقق نتائجهم المتوقعة والمرغوبة.</a:t>
            </a:r>
          </a:p>
          <a:p>
            <a:pPr algn="justLow"/>
            <a:r>
              <a:rPr lang="ar-KW" sz="2800" dirty="0" smtClean="0">
                <a:solidFill>
                  <a:srgbClr val="FF0000"/>
                </a:solidFill>
                <a:latin typeface="Simplified Arabic" pitchFamily="18" charset="-78"/>
                <a:cs typeface="Simplified Arabic" pitchFamily="18" charset="-78"/>
              </a:rPr>
              <a:t>9-</a:t>
            </a:r>
            <a:r>
              <a:rPr lang="ar-KW" sz="2800" dirty="0" smtClean="0">
                <a:latin typeface="Simplified Arabic" pitchFamily="18" charset="-78"/>
                <a:cs typeface="Simplified Arabic" pitchFamily="18" charset="-78"/>
              </a:rPr>
              <a:t> يساعد علي إختيار والتأكد من درجة فاعلية البرامج الإرشادية التعليمية لعمل التحسينات اللازمة إذا طلب الأمر.</a:t>
            </a:r>
          </a:p>
          <a:p>
            <a:pPr algn="justLow"/>
            <a:r>
              <a:rPr lang="ar-KW" sz="2800" dirty="0" smtClean="0">
                <a:solidFill>
                  <a:srgbClr val="FF0000"/>
                </a:solidFill>
                <a:latin typeface="Simplified Arabic" pitchFamily="18" charset="-78"/>
                <a:cs typeface="Simplified Arabic" pitchFamily="18" charset="-78"/>
              </a:rPr>
              <a:t>10-</a:t>
            </a:r>
            <a:r>
              <a:rPr lang="ar-KW" sz="2800" dirty="0" smtClean="0">
                <a:latin typeface="Simplified Arabic" pitchFamily="18" charset="-78"/>
                <a:cs typeface="Simplified Arabic" pitchFamily="18" charset="-78"/>
              </a:rPr>
              <a:t> يساعد علي تحسين العلاقات العامة.</a:t>
            </a:r>
            <a:endParaRPr lang="ar-KW" sz="2800" dirty="0">
              <a:latin typeface="Simplified Arabic" pitchFamily="18" charset="-78"/>
              <a:cs typeface="Simplified Arabic" pitchFamily="18" charset="-78"/>
            </a:endParaRPr>
          </a:p>
        </p:txBody>
      </p:sp>
    </p:spTree>
    <p:extLst>
      <p:ext uri="{BB962C8B-B14F-4D97-AF65-F5344CB8AC3E}">
        <p14:creationId xmlns:p14="http://schemas.microsoft.com/office/powerpoint/2010/main" val="1430877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p:txBody>
          <a:bodyPr>
            <a:normAutofit/>
          </a:bodyPr>
          <a:lstStyle/>
          <a:p>
            <a:pPr algn="justLow"/>
            <a:r>
              <a:rPr lang="ar-KW" sz="2800" dirty="0" smtClean="0">
                <a:solidFill>
                  <a:srgbClr val="FF0000"/>
                </a:solidFill>
                <a:latin typeface="Simplified Arabic" pitchFamily="18" charset="-78"/>
                <a:cs typeface="Simplified Arabic" pitchFamily="18" charset="-78"/>
              </a:rPr>
              <a:t>11-</a:t>
            </a:r>
            <a:r>
              <a:rPr lang="ar-KW" sz="2800" dirty="0" smtClean="0">
                <a:latin typeface="Simplified Arabic" pitchFamily="18" charset="-78"/>
                <a:cs typeface="Simplified Arabic" pitchFamily="18" charset="-78"/>
              </a:rPr>
              <a:t> يوفر التقييم الأساسي السليم لإتخاذ قرار بما يجب عمله، فالتقييم أن هو المقارنة بين الموقف الراهن والموقف المرغوب الوصول ألية لمعرفة مدي التطابق بينهما وبعد ذلك أساس سليم لاتخاذ قرار بما يجب عمله.</a:t>
            </a:r>
            <a:endParaRPr lang="ar-KW" sz="2800" dirty="0">
              <a:latin typeface="Simplified Arabic" pitchFamily="18" charset="-78"/>
              <a:cs typeface="Simplified Arabic" pitchFamily="18" charset="-78"/>
            </a:endParaRPr>
          </a:p>
        </p:txBody>
      </p:sp>
    </p:spTree>
    <p:extLst>
      <p:ext uri="{BB962C8B-B14F-4D97-AF65-F5344CB8AC3E}">
        <p14:creationId xmlns:p14="http://schemas.microsoft.com/office/powerpoint/2010/main" val="20139269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KW" dirty="0" smtClean="0">
                <a:solidFill>
                  <a:srgbClr val="FF0000"/>
                </a:solidFill>
              </a:rPr>
              <a:t>درجات التقييم </a:t>
            </a:r>
            <a:r>
              <a:rPr lang="ar-KW" dirty="0" smtClean="0">
                <a:solidFill>
                  <a:srgbClr val="FF0000"/>
                </a:solidFill>
              </a:rPr>
              <a:t>الإرشادي</a:t>
            </a:r>
            <a:endParaRPr lang="ar-KW" dirty="0">
              <a:solidFill>
                <a:srgbClr val="FF0000"/>
              </a:solidFill>
            </a:endParaRPr>
          </a:p>
        </p:txBody>
      </p:sp>
      <p:sp>
        <p:nvSpPr>
          <p:cNvPr id="3" name="Content Placeholder 2"/>
          <p:cNvSpPr>
            <a:spLocks noGrp="1"/>
          </p:cNvSpPr>
          <p:nvPr>
            <p:ph idx="1"/>
          </p:nvPr>
        </p:nvSpPr>
        <p:spPr/>
        <p:txBody>
          <a:bodyPr>
            <a:normAutofit/>
          </a:bodyPr>
          <a:lstStyle/>
          <a:p>
            <a:pPr algn="justLow"/>
            <a:r>
              <a:rPr lang="ar-KW" sz="2800" dirty="0" smtClean="0">
                <a:solidFill>
                  <a:srgbClr val="FF0000"/>
                </a:solidFill>
                <a:latin typeface="Simplified Arabic" pitchFamily="18" charset="-78"/>
                <a:cs typeface="Simplified Arabic" pitchFamily="18" charset="-78"/>
              </a:rPr>
              <a:t>1- الملاحظة اليومية: </a:t>
            </a:r>
            <a:r>
              <a:rPr lang="ar-KW" sz="2800" dirty="0" smtClean="0">
                <a:latin typeface="Simplified Arabic" pitchFamily="18" charset="-78"/>
                <a:cs typeface="Simplified Arabic" pitchFamily="18" charset="-78"/>
              </a:rPr>
              <a:t>ويتضمن هذا النوع من التقييم الملاحظات والاستجابات التي يواجهها رجال الإرشاد الزرعي كل يوم في أدائهم لعملهم.</a:t>
            </a:r>
          </a:p>
          <a:p>
            <a:pPr algn="justLow"/>
            <a:r>
              <a:rPr lang="ar-KW" sz="2800" dirty="0" smtClean="0">
                <a:solidFill>
                  <a:srgbClr val="FF0000"/>
                </a:solidFill>
                <a:latin typeface="Simplified Arabic" pitchFamily="18" charset="-78"/>
                <a:cs typeface="Simplified Arabic" pitchFamily="18" charset="-78"/>
              </a:rPr>
              <a:t>2- الملاحظة المنتظمة: </a:t>
            </a:r>
            <a:r>
              <a:rPr lang="ar-KW" sz="2800" dirty="0" smtClean="0">
                <a:latin typeface="Simplified Arabic" pitchFamily="18" charset="-78"/>
                <a:cs typeface="Simplified Arabic" pitchFamily="18" charset="-78"/>
              </a:rPr>
              <a:t>وفيه تكون هناك محاولة  لتسجيل الملاحظات بطريقة أكثر أنتظاما ويحاول القائم بالتقيم تفسير تلك الملاحظات والبحث عن أسبابها. </a:t>
            </a:r>
            <a:endParaRPr lang="ar-KW" sz="2800" dirty="0">
              <a:latin typeface="Simplified Arabic" pitchFamily="18" charset="-78"/>
              <a:cs typeface="Simplified Arabic" pitchFamily="18" charset="-78"/>
            </a:endParaRPr>
          </a:p>
        </p:txBody>
      </p:sp>
    </p:spTree>
    <p:extLst>
      <p:ext uri="{BB962C8B-B14F-4D97-AF65-F5344CB8AC3E}">
        <p14:creationId xmlns:p14="http://schemas.microsoft.com/office/powerpoint/2010/main" val="2641838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KW"/>
          </a:p>
        </p:txBody>
      </p:sp>
      <p:sp>
        <p:nvSpPr>
          <p:cNvPr id="3" name="Content Placeholder 2"/>
          <p:cNvSpPr>
            <a:spLocks noGrp="1"/>
          </p:cNvSpPr>
          <p:nvPr>
            <p:ph idx="1"/>
          </p:nvPr>
        </p:nvSpPr>
        <p:spPr>
          <a:xfrm>
            <a:off x="1219200" y="2119257"/>
            <a:ext cx="6629400" cy="3603812"/>
          </a:xfrm>
        </p:spPr>
        <p:txBody>
          <a:bodyPr>
            <a:noAutofit/>
          </a:bodyPr>
          <a:lstStyle/>
          <a:p>
            <a:pPr algn="justLow"/>
            <a:r>
              <a:rPr lang="ar-KW" sz="2800" dirty="0" smtClean="0">
                <a:solidFill>
                  <a:srgbClr val="FF0000"/>
                </a:solidFill>
                <a:latin typeface="Simplified Arabic" pitchFamily="18" charset="-78"/>
                <a:cs typeface="Simplified Arabic" pitchFamily="18" charset="-78"/>
              </a:rPr>
              <a:t>3- الدراسات الإرشادية: </a:t>
            </a:r>
            <a:r>
              <a:rPr lang="ar-KW" sz="2800" dirty="0" smtClean="0">
                <a:latin typeface="Simplified Arabic" pitchFamily="18" charset="-78"/>
                <a:cs typeface="Simplified Arabic" pitchFamily="18" charset="-78"/>
              </a:rPr>
              <a:t>ويتم هذا النوع من التقييم قياس أثر عمل إرشادي معين في تفسير سلوك مجموعة محددة من الأفراد عن طريق الإستبيان الشخصي المباشر وقد يتم الإستبيان علي عينة فقط من الزراع.</a:t>
            </a:r>
          </a:p>
          <a:p>
            <a:pPr algn="justLow"/>
            <a:r>
              <a:rPr lang="ar-KW" sz="2800" dirty="0" smtClean="0">
                <a:solidFill>
                  <a:srgbClr val="FF0000"/>
                </a:solidFill>
                <a:latin typeface="Simplified Arabic" pitchFamily="18" charset="-78"/>
                <a:cs typeface="Simplified Arabic" pitchFamily="18" charset="-78"/>
              </a:rPr>
              <a:t>4- البحوث العلمية الإرشادية: </a:t>
            </a:r>
            <a:r>
              <a:rPr lang="ar-KW" sz="2800" dirty="0" smtClean="0">
                <a:latin typeface="Simplified Arabic" pitchFamily="18" charset="-78"/>
                <a:cs typeface="Simplified Arabic" pitchFamily="18" charset="-78"/>
              </a:rPr>
              <a:t>وفيه تطبق أساليب البحث العلمي بخطواتها المعروفة والتي تبدأ بالملاحظة وتحديد المشكلة والأهداف وجمع البيانات وتصنيفها وأخيراً أستخلاص النتائج والنظر في إمكانية تعميمها.</a:t>
            </a:r>
            <a:endParaRPr lang="ar-KW" sz="2800" dirty="0">
              <a:latin typeface="Simplified Arabic" pitchFamily="18" charset="-78"/>
              <a:cs typeface="Simplified Arabic" pitchFamily="18" charset="-78"/>
            </a:endParaRPr>
          </a:p>
        </p:txBody>
      </p:sp>
    </p:spTree>
    <p:extLst>
      <p:ext uri="{BB962C8B-B14F-4D97-AF65-F5344CB8AC3E}">
        <p14:creationId xmlns:p14="http://schemas.microsoft.com/office/powerpoint/2010/main" val="197967315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shpin">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1521</TotalTime>
  <Words>1498</Words>
  <Application>Microsoft Office PowerPoint</Application>
  <PresentationFormat>On-screen Show (4:3)</PresentationFormat>
  <Paragraphs>186</Paragraphs>
  <Slides>38</Slides>
  <Notes>1</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Pushpin</vt:lpstr>
      <vt:lpstr>المحاضرة(الثامنة) مقرر  تخطيط وتقييم البرامج الإرشادية</vt:lpstr>
      <vt:lpstr>أعداد</vt:lpstr>
      <vt:lpstr>PowerPoint Presentation</vt:lpstr>
      <vt:lpstr>التقييم الإرشادي</vt:lpstr>
      <vt:lpstr>أغراض وفوائد التقييم الإرشادي</vt:lpstr>
      <vt:lpstr>PowerPoint Presentation</vt:lpstr>
      <vt:lpstr>PowerPoint Presentation</vt:lpstr>
      <vt:lpstr>درجات التقييم الإرشادي</vt:lpstr>
      <vt:lpstr>PowerPoint Presentation</vt:lpstr>
      <vt:lpstr>الأسس والمبادئ التي يقوم عليها التقييم الإرشادي الفعال</vt:lpstr>
      <vt:lpstr>PowerPoint Presentation</vt:lpstr>
      <vt:lpstr>مجالات التقييم الإرشادي</vt:lpstr>
      <vt:lpstr>أولاً: تقييم الجهاز الإرشادي وأهدافه </vt:lpstr>
      <vt:lpstr>PowerPoint Presentation</vt:lpstr>
      <vt:lpstr>ثانياً:تقييم العاملين بالجهاز الإرشادي</vt:lpstr>
      <vt:lpstr>PowerPoint Presentation</vt:lpstr>
      <vt:lpstr>ثالثاً:تقييم تخطيط البرنامج الإرشادي</vt:lpstr>
      <vt:lpstr>رابعاً:تقييم تنفيذ البرنامج</vt:lpstr>
      <vt:lpstr>PowerPoint Presentation</vt:lpstr>
      <vt:lpstr>خامساً: تقييم الطرق الإرشادية</vt:lpstr>
      <vt:lpstr>PowerPoint Presentation</vt:lpstr>
      <vt:lpstr>PowerPoint Presentation</vt:lpstr>
      <vt:lpstr>PowerPoint Presentation</vt:lpstr>
      <vt:lpstr>سادساً التقييم النهائي</vt:lpstr>
      <vt:lpstr>المعايير التي يتم وفقاً لها تقييم العمل الإرشادي</vt:lpstr>
      <vt:lpstr>PowerPoint Presentation</vt:lpstr>
      <vt:lpstr>PowerPoint Presentation</vt:lpstr>
      <vt:lpstr>PowerPoint Presentation</vt:lpstr>
      <vt:lpstr>التقييم البسيط</vt:lpstr>
      <vt:lpstr>نموذج التقييم لستافلييم</vt:lpstr>
      <vt:lpstr>أنواع القرارات في نموذج ستافلييم</vt:lpstr>
      <vt:lpstr>أولاً: تقييم الموقف</vt:lpstr>
      <vt:lpstr>ثانياً: تقييم المدخلات</vt:lpstr>
      <vt:lpstr>ثالثاً: تقييم الأداء</vt:lpstr>
      <vt:lpstr>رابعاً: تقييم النتائج</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ALBOSTAN</dc:creator>
  <cp:lastModifiedBy>اسراء ابوالفضل علي</cp:lastModifiedBy>
  <cp:revision>42</cp:revision>
  <dcterms:created xsi:type="dcterms:W3CDTF">2006-08-16T00:00:00Z</dcterms:created>
  <dcterms:modified xsi:type="dcterms:W3CDTF">2020-04-26T19:45:44Z</dcterms:modified>
</cp:coreProperties>
</file>