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4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2" r:id="rId3"/>
    <p:sldId id="298" r:id="rId4"/>
    <p:sldId id="304" r:id="rId5"/>
    <p:sldId id="303" r:id="rId6"/>
    <p:sldId id="305" r:id="rId7"/>
    <p:sldId id="306" r:id="rId8"/>
    <p:sldId id="291" r:id="rId9"/>
    <p:sldId id="307" r:id="rId10"/>
    <p:sldId id="309" r:id="rId11"/>
    <p:sldId id="310" r:id="rId12"/>
    <p:sldId id="311" r:id="rId13"/>
    <p:sldId id="312" r:id="rId14"/>
    <p:sldId id="313" r:id="rId15"/>
  </p:sldIdLst>
  <p:sldSz cx="9144000" cy="6858000" type="screen4x3"/>
  <p:notesSz cx="6797675" cy="992822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5A06"/>
    <a:srgbClr val="FF0066"/>
    <a:srgbClr val="1C662E"/>
    <a:srgbClr val="E4C34A"/>
    <a:srgbClr val="916801"/>
    <a:srgbClr val="FFBA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D9DD8E-62D9-4778-B24E-9C6E4E587AD3}" type="doc">
      <dgm:prSet loTypeId="urn:microsoft.com/office/officeart/2005/8/layout/chevron1" loCatId="process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pPr rtl="1"/>
          <a:endParaRPr lang="ar-SA"/>
        </a:p>
      </dgm:t>
    </dgm:pt>
    <dgm:pt modelId="{06FB7B6F-DEFD-462C-A74D-E0CB0F77D5A7}">
      <dgm:prSet custT="1"/>
      <dgm:spPr/>
      <dgm:t>
        <a:bodyPr/>
        <a:lstStyle/>
        <a:p>
          <a:pPr rtl="1"/>
          <a:r>
            <a:rPr lang="ar-SA" sz="3200" dirty="0" smtClean="0">
              <a:solidFill>
                <a:schemeClr val="tx1"/>
              </a:solidFill>
            </a:rPr>
            <a:t>الأرضية المشتركة </a:t>
          </a:r>
          <a:endParaRPr lang="ar-SA" sz="3200" dirty="0">
            <a:solidFill>
              <a:schemeClr val="tx1"/>
            </a:solidFill>
          </a:endParaRPr>
        </a:p>
      </dgm:t>
    </dgm:pt>
    <dgm:pt modelId="{29563501-8E8E-4275-AA20-E6547415632A}" type="parTrans" cxnId="{1468A4A7-E5D1-4F6B-94C8-F1DD34152B11}">
      <dgm:prSet/>
      <dgm:spPr/>
      <dgm:t>
        <a:bodyPr/>
        <a:lstStyle/>
        <a:p>
          <a:pPr rtl="1"/>
          <a:endParaRPr lang="ar-SA" sz="3200"/>
        </a:p>
      </dgm:t>
    </dgm:pt>
    <dgm:pt modelId="{EC1D84C6-8727-4C47-9FEA-E10871084A0E}" type="sibTrans" cxnId="{1468A4A7-E5D1-4F6B-94C8-F1DD34152B11}">
      <dgm:prSet/>
      <dgm:spPr/>
      <dgm:t>
        <a:bodyPr/>
        <a:lstStyle/>
        <a:p>
          <a:pPr rtl="1"/>
          <a:endParaRPr lang="ar-SA" sz="3200"/>
        </a:p>
      </dgm:t>
    </dgm:pt>
    <dgm:pt modelId="{8DA9F375-BD42-424A-A482-A87B9AB23698}">
      <dgm:prSet custT="1"/>
      <dgm:spPr/>
      <dgm:t>
        <a:bodyPr/>
        <a:lstStyle/>
        <a:p>
          <a:pPr rtl="1"/>
          <a:r>
            <a:rPr lang="ar-SA" sz="3200" dirty="0" smtClean="0">
              <a:solidFill>
                <a:schemeClr val="tx1"/>
              </a:solidFill>
            </a:rPr>
            <a:t>الاختلافات الكبرى </a:t>
          </a:r>
          <a:endParaRPr lang="ar-SA" sz="3200" dirty="0">
            <a:solidFill>
              <a:schemeClr val="tx1"/>
            </a:solidFill>
          </a:endParaRPr>
        </a:p>
      </dgm:t>
    </dgm:pt>
    <dgm:pt modelId="{DE04120A-3BDB-43AE-BD40-7356B467D5FB}" type="parTrans" cxnId="{330E6DA7-9343-42E3-8AE1-E4F9D442B1A3}">
      <dgm:prSet/>
      <dgm:spPr/>
      <dgm:t>
        <a:bodyPr/>
        <a:lstStyle/>
        <a:p>
          <a:pPr rtl="1"/>
          <a:endParaRPr lang="ar-SA" sz="3200"/>
        </a:p>
      </dgm:t>
    </dgm:pt>
    <dgm:pt modelId="{3FC9C157-922B-41D2-A416-4C34921C89C2}" type="sibTrans" cxnId="{330E6DA7-9343-42E3-8AE1-E4F9D442B1A3}">
      <dgm:prSet/>
      <dgm:spPr/>
      <dgm:t>
        <a:bodyPr/>
        <a:lstStyle/>
        <a:p>
          <a:pPr rtl="1"/>
          <a:endParaRPr lang="ar-SA" sz="3200"/>
        </a:p>
      </dgm:t>
    </dgm:pt>
    <dgm:pt modelId="{FE2D89BC-666C-42D5-BEE2-B1909CDB571A}">
      <dgm:prSet custT="1"/>
      <dgm:spPr/>
      <dgm:t>
        <a:bodyPr/>
        <a:lstStyle/>
        <a:p>
          <a:pPr rtl="1"/>
          <a:r>
            <a:rPr lang="ar-SA" sz="2800" dirty="0" smtClean="0">
              <a:solidFill>
                <a:schemeClr val="tx1"/>
              </a:solidFill>
            </a:rPr>
            <a:t>تقليص الاختلافات الصغرى</a:t>
          </a:r>
          <a:endParaRPr lang="ar-SA" sz="2800" dirty="0">
            <a:solidFill>
              <a:schemeClr val="tx1"/>
            </a:solidFill>
          </a:endParaRPr>
        </a:p>
      </dgm:t>
    </dgm:pt>
    <dgm:pt modelId="{B1D8AD7B-7FBC-4705-B2C8-469F63B98138}" type="parTrans" cxnId="{F21FC16E-0EA8-4153-B73D-E01590159AAF}">
      <dgm:prSet/>
      <dgm:spPr/>
      <dgm:t>
        <a:bodyPr/>
        <a:lstStyle/>
        <a:p>
          <a:pPr rtl="1"/>
          <a:endParaRPr lang="ar-SA" sz="3200"/>
        </a:p>
      </dgm:t>
    </dgm:pt>
    <dgm:pt modelId="{4B071277-5268-4012-B317-373CE8A829E3}" type="sibTrans" cxnId="{F21FC16E-0EA8-4153-B73D-E01590159AAF}">
      <dgm:prSet/>
      <dgm:spPr/>
      <dgm:t>
        <a:bodyPr/>
        <a:lstStyle/>
        <a:p>
          <a:pPr rtl="1"/>
          <a:endParaRPr lang="ar-SA" sz="3200"/>
        </a:p>
      </dgm:t>
    </dgm:pt>
    <dgm:pt modelId="{6CD2D2AD-689F-4FB0-8655-F944BCABBF43}" type="pres">
      <dgm:prSet presAssocID="{8CD9DD8E-62D9-4778-B24E-9C6E4E587AD3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55D12ACA-74BE-464C-9224-F062EC4D1866}" type="pres">
      <dgm:prSet presAssocID="{06FB7B6F-DEFD-462C-A74D-E0CB0F77D5A7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07A1A12-9704-410E-9C95-7A462E781DFD}" type="pres">
      <dgm:prSet presAssocID="{EC1D84C6-8727-4C47-9FEA-E10871084A0E}" presName="parTxOnlySpace" presStyleCnt="0"/>
      <dgm:spPr/>
    </dgm:pt>
    <dgm:pt modelId="{89569F49-FACA-44E1-8168-91BCF1740632}" type="pres">
      <dgm:prSet presAssocID="{FE2D89BC-666C-42D5-BEE2-B1909CDB571A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0F8A4DF-8754-4616-98AF-65767DC3CBD2}" type="pres">
      <dgm:prSet presAssocID="{4B071277-5268-4012-B317-373CE8A829E3}" presName="parTxOnlySpace" presStyleCnt="0"/>
      <dgm:spPr/>
    </dgm:pt>
    <dgm:pt modelId="{EA8E3BF4-DC85-409E-B97B-643C02138E08}" type="pres">
      <dgm:prSet presAssocID="{8DA9F375-BD42-424A-A482-A87B9AB23698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6E6DAC8E-8DBE-4A76-9DFF-67FF1F943697}" type="presOf" srcId="{FE2D89BC-666C-42D5-BEE2-B1909CDB571A}" destId="{89569F49-FACA-44E1-8168-91BCF1740632}" srcOrd="0" destOrd="0" presId="urn:microsoft.com/office/officeart/2005/8/layout/chevron1"/>
    <dgm:cxn modelId="{F21FC16E-0EA8-4153-B73D-E01590159AAF}" srcId="{8CD9DD8E-62D9-4778-B24E-9C6E4E587AD3}" destId="{FE2D89BC-666C-42D5-BEE2-B1909CDB571A}" srcOrd="1" destOrd="0" parTransId="{B1D8AD7B-7FBC-4705-B2C8-469F63B98138}" sibTransId="{4B071277-5268-4012-B317-373CE8A829E3}"/>
    <dgm:cxn modelId="{35F237BB-6B1D-446C-A559-EC16BEA444EB}" type="presOf" srcId="{8CD9DD8E-62D9-4778-B24E-9C6E4E587AD3}" destId="{6CD2D2AD-689F-4FB0-8655-F944BCABBF43}" srcOrd="0" destOrd="0" presId="urn:microsoft.com/office/officeart/2005/8/layout/chevron1"/>
    <dgm:cxn modelId="{330E6DA7-9343-42E3-8AE1-E4F9D442B1A3}" srcId="{8CD9DD8E-62D9-4778-B24E-9C6E4E587AD3}" destId="{8DA9F375-BD42-424A-A482-A87B9AB23698}" srcOrd="2" destOrd="0" parTransId="{DE04120A-3BDB-43AE-BD40-7356B467D5FB}" sibTransId="{3FC9C157-922B-41D2-A416-4C34921C89C2}"/>
    <dgm:cxn modelId="{68166045-918F-4536-9DB5-4BDA510D7D6E}" type="presOf" srcId="{8DA9F375-BD42-424A-A482-A87B9AB23698}" destId="{EA8E3BF4-DC85-409E-B97B-643C02138E08}" srcOrd="0" destOrd="0" presId="urn:microsoft.com/office/officeart/2005/8/layout/chevron1"/>
    <dgm:cxn modelId="{1468A4A7-E5D1-4F6B-94C8-F1DD34152B11}" srcId="{8CD9DD8E-62D9-4778-B24E-9C6E4E587AD3}" destId="{06FB7B6F-DEFD-462C-A74D-E0CB0F77D5A7}" srcOrd="0" destOrd="0" parTransId="{29563501-8E8E-4275-AA20-E6547415632A}" sibTransId="{EC1D84C6-8727-4C47-9FEA-E10871084A0E}"/>
    <dgm:cxn modelId="{DD674EEE-F192-4F5A-9D98-54B8F0C09755}" type="presOf" srcId="{06FB7B6F-DEFD-462C-A74D-E0CB0F77D5A7}" destId="{55D12ACA-74BE-464C-9224-F062EC4D1866}" srcOrd="0" destOrd="0" presId="urn:microsoft.com/office/officeart/2005/8/layout/chevron1"/>
    <dgm:cxn modelId="{B9E2C7C6-FA0E-4102-BF44-505543FB48CF}" type="presParOf" srcId="{6CD2D2AD-689F-4FB0-8655-F944BCABBF43}" destId="{55D12ACA-74BE-464C-9224-F062EC4D1866}" srcOrd="0" destOrd="0" presId="urn:microsoft.com/office/officeart/2005/8/layout/chevron1"/>
    <dgm:cxn modelId="{633DE98C-F791-43F1-BC97-ABE31A05A01A}" type="presParOf" srcId="{6CD2D2AD-689F-4FB0-8655-F944BCABBF43}" destId="{C07A1A12-9704-410E-9C95-7A462E781DFD}" srcOrd="1" destOrd="0" presId="urn:microsoft.com/office/officeart/2005/8/layout/chevron1"/>
    <dgm:cxn modelId="{EA596A97-162E-4900-803C-1F97B36B8EFE}" type="presParOf" srcId="{6CD2D2AD-689F-4FB0-8655-F944BCABBF43}" destId="{89569F49-FACA-44E1-8168-91BCF1740632}" srcOrd="2" destOrd="0" presId="urn:microsoft.com/office/officeart/2005/8/layout/chevron1"/>
    <dgm:cxn modelId="{6163EA95-8937-4B11-8051-A003ECE918F2}" type="presParOf" srcId="{6CD2D2AD-689F-4FB0-8655-F944BCABBF43}" destId="{A0F8A4DF-8754-4616-98AF-65767DC3CBD2}" srcOrd="3" destOrd="0" presId="urn:microsoft.com/office/officeart/2005/8/layout/chevron1"/>
    <dgm:cxn modelId="{D8482CC8-AB17-4F0B-A818-E5CFF24A38B9}" type="presParOf" srcId="{6CD2D2AD-689F-4FB0-8655-F944BCABBF43}" destId="{EA8E3BF4-DC85-409E-B97B-643C02138E08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8533F0-2E3F-4F90-8201-0717872102DC}" type="doc">
      <dgm:prSet loTypeId="urn:microsoft.com/office/officeart/2005/8/layout/pyramid1" loCatId="pyramid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23AC15CA-C03C-4F0E-A30C-4281D4C56D54}">
      <dgm:prSet phldrT="[Text]" custT="1"/>
      <dgm:spPr/>
      <dgm:t>
        <a:bodyPr/>
        <a:lstStyle/>
        <a:p>
          <a:pPr rtl="1"/>
          <a:endParaRPr lang="ar-SA" sz="2000" b="0" dirty="0" smtClean="0"/>
        </a:p>
        <a:p>
          <a:pPr rtl="1"/>
          <a:r>
            <a:rPr lang="ar-SA" sz="2000" b="0" dirty="0" smtClean="0"/>
            <a:t>تحقيق</a:t>
          </a:r>
          <a:endParaRPr lang="ar-SA" sz="2000" b="0" dirty="0" smtClean="0"/>
        </a:p>
        <a:p>
          <a:pPr rtl="1"/>
          <a:r>
            <a:rPr lang="ar-SA" sz="2000" b="0" dirty="0" smtClean="0"/>
            <a:t> الذات</a:t>
          </a:r>
          <a:endParaRPr lang="ar-SA" sz="2000" b="0" dirty="0"/>
        </a:p>
      </dgm:t>
    </dgm:pt>
    <dgm:pt modelId="{443F0105-8D0F-4036-8DC4-9EF01A501733}" type="parTrans" cxnId="{9899B05A-D110-4974-A6C8-07A5459DFA29}">
      <dgm:prSet/>
      <dgm:spPr/>
      <dgm:t>
        <a:bodyPr/>
        <a:lstStyle/>
        <a:p>
          <a:pPr rtl="1"/>
          <a:endParaRPr lang="ar-SA"/>
        </a:p>
      </dgm:t>
    </dgm:pt>
    <dgm:pt modelId="{30E48946-908B-44A7-84EB-B44080AC6CFB}" type="sibTrans" cxnId="{9899B05A-D110-4974-A6C8-07A5459DFA29}">
      <dgm:prSet/>
      <dgm:spPr/>
      <dgm:t>
        <a:bodyPr/>
        <a:lstStyle/>
        <a:p>
          <a:pPr rtl="1"/>
          <a:endParaRPr lang="ar-SA"/>
        </a:p>
      </dgm:t>
    </dgm:pt>
    <dgm:pt modelId="{724F5013-B942-49F2-BD40-BDC9978B362F}">
      <dgm:prSet phldrT="[Text]"/>
      <dgm:spPr/>
      <dgm:t>
        <a:bodyPr/>
        <a:lstStyle/>
        <a:p>
          <a:pPr rtl="1"/>
          <a:r>
            <a:rPr lang="ar-SA" dirty="0" smtClean="0"/>
            <a:t>حاجات المركز والمكانة</a:t>
          </a:r>
          <a:endParaRPr lang="ar-SA" dirty="0"/>
        </a:p>
      </dgm:t>
    </dgm:pt>
    <dgm:pt modelId="{544551BA-B94E-44D4-A19D-DE23B9A6B1DB}" type="parTrans" cxnId="{92DA4C14-417D-4578-B381-1DB37DCE0042}">
      <dgm:prSet/>
      <dgm:spPr/>
      <dgm:t>
        <a:bodyPr/>
        <a:lstStyle/>
        <a:p>
          <a:pPr rtl="1"/>
          <a:endParaRPr lang="ar-SA"/>
        </a:p>
      </dgm:t>
    </dgm:pt>
    <dgm:pt modelId="{10539758-FD08-4B53-A353-AAA4E04C1444}" type="sibTrans" cxnId="{92DA4C14-417D-4578-B381-1DB37DCE0042}">
      <dgm:prSet/>
      <dgm:spPr/>
      <dgm:t>
        <a:bodyPr/>
        <a:lstStyle/>
        <a:p>
          <a:pPr rtl="1"/>
          <a:endParaRPr lang="ar-SA"/>
        </a:p>
      </dgm:t>
    </dgm:pt>
    <dgm:pt modelId="{E7B19228-618A-41CF-BBF7-FA6702DC7E70}">
      <dgm:prSet phldrT="[Text]"/>
      <dgm:spPr/>
      <dgm:t>
        <a:bodyPr/>
        <a:lstStyle/>
        <a:p>
          <a:pPr rtl="1"/>
          <a:r>
            <a:rPr lang="ar-SA" dirty="0" smtClean="0"/>
            <a:t>الحاجات الاجتماعية</a:t>
          </a:r>
          <a:endParaRPr lang="ar-SA" dirty="0"/>
        </a:p>
      </dgm:t>
    </dgm:pt>
    <dgm:pt modelId="{CEF7DA3A-4A60-4F15-9FCC-0C11BBE5E9B7}" type="parTrans" cxnId="{7B030679-09B7-434D-A802-997C87A3A192}">
      <dgm:prSet/>
      <dgm:spPr/>
      <dgm:t>
        <a:bodyPr/>
        <a:lstStyle/>
        <a:p>
          <a:pPr rtl="1"/>
          <a:endParaRPr lang="ar-SA"/>
        </a:p>
      </dgm:t>
    </dgm:pt>
    <dgm:pt modelId="{32442F57-26E5-481D-8113-E223A1B8C0FB}" type="sibTrans" cxnId="{7B030679-09B7-434D-A802-997C87A3A192}">
      <dgm:prSet/>
      <dgm:spPr/>
      <dgm:t>
        <a:bodyPr/>
        <a:lstStyle/>
        <a:p>
          <a:pPr rtl="1"/>
          <a:endParaRPr lang="ar-SA"/>
        </a:p>
      </dgm:t>
    </dgm:pt>
    <dgm:pt modelId="{8B7C0973-0717-4478-BF8B-31A62C49148A}">
      <dgm:prSet phldrT="[Text]"/>
      <dgm:spPr/>
      <dgm:t>
        <a:bodyPr/>
        <a:lstStyle/>
        <a:p>
          <a:pPr rtl="1"/>
          <a:r>
            <a:rPr lang="ar-SA" dirty="0" smtClean="0"/>
            <a:t>حاجات الأمان</a:t>
          </a:r>
          <a:endParaRPr lang="ar-SA" dirty="0"/>
        </a:p>
      </dgm:t>
    </dgm:pt>
    <dgm:pt modelId="{D172C917-020D-4853-BBDB-6342E51037AF}" type="parTrans" cxnId="{3CD11633-2DDE-44A2-BB8C-104CCF0CA694}">
      <dgm:prSet/>
      <dgm:spPr/>
      <dgm:t>
        <a:bodyPr/>
        <a:lstStyle/>
        <a:p>
          <a:pPr rtl="1"/>
          <a:endParaRPr lang="ar-SA"/>
        </a:p>
      </dgm:t>
    </dgm:pt>
    <dgm:pt modelId="{AE64FC08-57EC-488E-B761-EE894CE3347B}" type="sibTrans" cxnId="{3CD11633-2DDE-44A2-BB8C-104CCF0CA694}">
      <dgm:prSet/>
      <dgm:spPr/>
      <dgm:t>
        <a:bodyPr/>
        <a:lstStyle/>
        <a:p>
          <a:pPr rtl="1"/>
          <a:endParaRPr lang="ar-SA"/>
        </a:p>
      </dgm:t>
    </dgm:pt>
    <dgm:pt modelId="{A4D1A7FB-3618-4769-A47B-5265CA27CCB3}">
      <dgm:prSet/>
      <dgm:spPr/>
      <dgm:t>
        <a:bodyPr/>
        <a:lstStyle/>
        <a:p>
          <a:pPr rtl="1"/>
          <a:r>
            <a:rPr lang="ar-SA" dirty="0" smtClean="0"/>
            <a:t>الحاجات الفيسيولوجية</a:t>
          </a:r>
          <a:endParaRPr lang="ar-SA" dirty="0"/>
        </a:p>
      </dgm:t>
    </dgm:pt>
    <dgm:pt modelId="{9333AB07-B8D4-42DF-8084-9AA6C874F174}" type="parTrans" cxnId="{94BC8199-9DC6-4CB3-9C33-0299C8139AA5}">
      <dgm:prSet/>
      <dgm:spPr/>
      <dgm:t>
        <a:bodyPr/>
        <a:lstStyle/>
        <a:p>
          <a:pPr rtl="1"/>
          <a:endParaRPr lang="ar-SA"/>
        </a:p>
      </dgm:t>
    </dgm:pt>
    <dgm:pt modelId="{D70B7EF3-D3BD-422B-BEB1-1D0F07215A22}" type="sibTrans" cxnId="{94BC8199-9DC6-4CB3-9C33-0299C8139AA5}">
      <dgm:prSet/>
      <dgm:spPr/>
      <dgm:t>
        <a:bodyPr/>
        <a:lstStyle/>
        <a:p>
          <a:pPr rtl="1"/>
          <a:endParaRPr lang="ar-SA"/>
        </a:p>
      </dgm:t>
    </dgm:pt>
    <dgm:pt modelId="{A22A7752-516C-496D-B54A-0E9744CDE671}" type="pres">
      <dgm:prSet presAssocID="{F48533F0-2E3F-4F90-8201-0717872102D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E44DB939-A9CE-4DB3-B977-AB056F40ECDB}" type="pres">
      <dgm:prSet presAssocID="{23AC15CA-C03C-4F0E-A30C-4281D4C56D54}" presName="Name8" presStyleCnt="0"/>
      <dgm:spPr/>
    </dgm:pt>
    <dgm:pt modelId="{F102DF48-8685-4871-9691-B147D6BB264D}" type="pres">
      <dgm:prSet presAssocID="{23AC15CA-C03C-4F0E-A30C-4281D4C56D54}" presName="level" presStyleLbl="node1" presStyleIdx="0" presStyleCnt="5" custLinFactNeighborY="-461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1852852-53EF-468B-A8FE-2C1BB265C2A7}" type="pres">
      <dgm:prSet presAssocID="{23AC15CA-C03C-4F0E-A30C-4281D4C56D5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61D03C0-EABB-4139-A7FE-8AED8F147B66}" type="pres">
      <dgm:prSet presAssocID="{724F5013-B942-49F2-BD40-BDC9978B362F}" presName="Name8" presStyleCnt="0"/>
      <dgm:spPr/>
    </dgm:pt>
    <dgm:pt modelId="{945F3A86-DC95-4BA0-8BB7-5B907BFC14F0}" type="pres">
      <dgm:prSet presAssocID="{724F5013-B942-49F2-BD40-BDC9978B362F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D7347EA-51DC-43FB-8604-7CFCB2200C7B}" type="pres">
      <dgm:prSet presAssocID="{724F5013-B942-49F2-BD40-BDC9978B362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4467448-5C3C-4567-8ED8-F6A0155A58D0}" type="pres">
      <dgm:prSet presAssocID="{E7B19228-618A-41CF-BBF7-FA6702DC7E70}" presName="Name8" presStyleCnt="0"/>
      <dgm:spPr/>
    </dgm:pt>
    <dgm:pt modelId="{150E172E-511B-45E7-8CB8-7C2E7ED6FFAA}" type="pres">
      <dgm:prSet presAssocID="{E7B19228-618A-41CF-BBF7-FA6702DC7E70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6C12049-2EBA-4645-995D-C0EB3CAE2019}" type="pres">
      <dgm:prSet presAssocID="{E7B19228-618A-41CF-BBF7-FA6702DC7E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7205BB7-8A30-4BF1-B2F6-570AA655DEF6}" type="pres">
      <dgm:prSet presAssocID="{8B7C0973-0717-4478-BF8B-31A62C49148A}" presName="Name8" presStyleCnt="0"/>
      <dgm:spPr/>
    </dgm:pt>
    <dgm:pt modelId="{FB598DA8-D1F5-4EF1-92FB-1AEB23E7D041}" type="pres">
      <dgm:prSet presAssocID="{8B7C0973-0717-4478-BF8B-31A62C49148A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E743DB4-11C0-428B-ADED-785ABE4D41C4}" type="pres">
      <dgm:prSet presAssocID="{8B7C0973-0717-4478-BF8B-31A62C49148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3818E1F-CA81-423A-B318-4DF88E99937F}" type="pres">
      <dgm:prSet presAssocID="{A4D1A7FB-3618-4769-A47B-5265CA27CCB3}" presName="Name8" presStyleCnt="0"/>
      <dgm:spPr/>
    </dgm:pt>
    <dgm:pt modelId="{52B89BD9-7E61-4C34-AD4D-50CAD065945B}" type="pres">
      <dgm:prSet presAssocID="{A4D1A7FB-3618-4769-A47B-5265CA27CCB3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4A4DF8D-7EDE-4D33-8F7B-2C4185DD70B8}" type="pres">
      <dgm:prSet presAssocID="{A4D1A7FB-3618-4769-A47B-5265CA27CCB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B030679-09B7-434D-A802-997C87A3A192}" srcId="{F48533F0-2E3F-4F90-8201-0717872102DC}" destId="{E7B19228-618A-41CF-BBF7-FA6702DC7E70}" srcOrd="2" destOrd="0" parTransId="{CEF7DA3A-4A60-4F15-9FCC-0C11BBE5E9B7}" sibTransId="{32442F57-26E5-481D-8113-E223A1B8C0FB}"/>
    <dgm:cxn modelId="{DB1A73DB-CCAB-41FA-A5BF-ECB38F1195AE}" type="presOf" srcId="{A4D1A7FB-3618-4769-A47B-5265CA27CCB3}" destId="{04A4DF8D-7EDE-4D33-8F7B-2C4185DD70B8}" srcOrd="1" destOrd="0" presId="urn:microsoft.com/office/officeart/2005/8/layout/pyramid1"/>
    <dgm:cxn modelId="{3F2D9A35-26E8-488A-96E6-19BFF49BAF82}" type="presOf" srcId="{E7B19228-618A-41CF-BBF7-FA6702DC7E70}" destId="{150E172E-511B-45E7-8CB8-7C2E7ED6FFAA}" srcOrd="0" destOrd="0" presId="urn:microsoft.com/office/officeart/2005/8/layout/pyramid1"/>
    <dgm:cxn modelId="{47B3B285-EE82-41D5-A778-1A273095FE2A}" type="presOf" srcId="{A4D1A7FB-3618-4769-A47B-5265CA27CCB3}" destId="{52B89BD9-7E61-4C34-AD4D-50CAD065945B}" srcOrd="0" destOrd="0" presId="urn:microsoft.com/office/officeart/2005/8/layout/pyramid1"/>
    <dgm:cxn modelId="{309D3D65-72E4-4E34-BC8A-CD11475EAF26}" type="presOf" srcId="{E7B19228-618A-41CF-BBF7-FA6702DC7E70}" destId="{36C12049-2EBA-4645-995D-C0EB3CAE2019}" srcOrd="1" destOrd="0" presId="urn:microsoft.com/office/officeart/2005/8/layout/pyramid1"/>
    <dgm:cxn modelId="{763BE781-075B-45A4-9B13-13AC7ECB7970}" type="presOf" srcId="{23AC15CA-C03C-4F0E-A30C-4281D4C56D54}" destId="{F102DF48-8685-4871-9691-B147D6BB264D}" srcOrd="0" destOrd="0" presId="urn:microsoft.com/office/officeart/2005/8/layout/pyramid1"/>
    <dgm:cxn modelId="{3CD11633-2DDE-44A2-BB8C-104CCF0CA694}" srcId="{F48533F0-2E3F-4F90-8201-0717872102DC}" destId="{8B7C0973-0717-4478-BF8B-31A62C49148A}" srcOrd="3" destOrd="0" parTransId="{D172C917-020D-4853-BBDB-6342E51037AF}" sibTransId="{AE64FC08-57EC-488E-B761-EE894CE3347B}"/>
    <dgm:cxn modelId="{92DA4C14-417D-4578-B381-1DB37DCE0042}" srcId="{F48533F0-2E3F-4F90-8201-0717872102DC}" destId="{724F5013-B942-49F2-BD40-BDC9978B362F}" srcOrd="1" destOrd="0" parTransId="{544551BA-B94E-44D4-A19D-DE23B9A6B1DB}" sibTransId="{10539758-FD08-4B53-A353-AAA4E04C1444}"/>
    <dgm:cxn modelId="{FADD9102-89C8-4AD3-9DE0-256582AA3027}" type="presOf" srcId="{8B7C0973-0717-4478-BF8B-31A62C49148A}" destId="{FB598DA8-D1F5-4EF1-92FB-1AEB23E7D041}" srcOrd="0" destOrd="0" presId="urn:microsoft.com/office/officeart/2005/8/layout/pyramid1"/>
    <dgm:cxn modelId="{94BC8199-9DC6-4CB3-9C33-0299C8139AA5}" srcId="{F48533F0-2E3F-4F90-8201-0717872102DC}" destId="{A4D1A7FB-3618-4769-A47B-5265CA27CCB3}" srcOrd="4" destOrd="0" parTransId="{9333AB07-B8D4-42DF-8084-9AA6C874F174}" sibTransId="{D70B7EF3-D3BD-422B-BEB1-1D0F07215A22}"/>
    <dgm:cxn modelId="{DEEB0A60-3D14-47B7-93E6-CC7D9DA666FA}" type="presOf" srcId="{724F5013-B942-49F2-BD40-BDC9978B362F}" destId="{945F3A86-DC95-4BA0-8BB7-5B907BFC14F0}" srcOrd="0" destOrd="0" presId="urn:microsoft.com/office/officeart/2005/8/layout/pyramid1"/>
    <dgm:cxn modelId="{6A31306B-04D5-4D75-AD9F-F2454B6E54B2}" type="presOf" srcId="{8B7C0973-0717-4478-BF8B-31A62C49148A}" destId="{CE743DB4-11C0-428B-ADED-785ABE4D41C4}" srcOrd="1" destOrd="0" presId="urn:microsoft.com/office/officeart/2005/8/layout/pyramid1"/>
    <dgm:cxn modelId="{ACD4EC5A-01D8-41D9-A036-F798F70B3A92}" type="presOf" srcId="{724F5013-B942-49F2-BD40-BDC9978B362F}" destId="{BD7347EA-51DC-43FB-8604-7CFCB2200C7B}" srcOrd="1" destOrd="0" presId="urn:microsoft.com/office/officeart/2005/8/layout/pyramid1"/>
    <dgm:cxn modelId="{C6E8E522-643A-4B11-B3B9-E4AB8E44BDDD}" type="presOf" srcId="{F48533F0-2E3F-4F90-8201-0717872102DC}" destId="{A22A7752-516C-496D-B54A-0E9744CDE671}" srcOrd="0" destOrd="0" presId="urn:microsoft.com/office/officeart/2005/8/layout/pyramid1"/>
    <dgm:cxn modelId="{9899B05A-D110-4974-A6C8-07A5459DFA29}" srcId="{F48533F0-2E3F-4F90-8201-0717872102DC}" destId="{23AC15CA-C03C-4F0E-A30C-4281D4C56D54}" srcOrd="0" destOrd="0" parTransId="{443F0105-8D0F-4036-8DC4-9EF01A501733}" sibTransId="{30E48946-908B-44A7-84EB-B44080AC6CFB}"/>
    <dgm:cxn modelId="{EB518855-5046-4637-807B-C692E21D1242}" type="presOf" srcId="{23AC15CA-C03C-4F0E-A30C-4281D4C56D54}" destId="{C1852852-53EF-468B-A8FE-2C1BB265C2A7}" srcOrd="1" destOrd="0" presId="urn:microsoft.com/office/officeart/2005/8/layout/pyramid1"/>
    <dgm:cxn modelId="{F8FEA116-6395-4602-B334-469CDC787DF0}" type="presParOf" srcId="{A22A7752-516C-496D-B54A-0E9744CDE671}" destId="{E44DB939-A9CE-4DB3-B977-AB056F40ECDB}" srcOrd="0" destOrd="0" presId="urn:microsoft.com/office/officeart/2005/8/layout/pyramid1"/>
    <dgm:cxn modelId="{2217E3D8-3C78-496B-A97C-DCA73A8D632D}" type="presParOf" srcId="{E44DB939-A9CE-4DB3-B977-AB056F40ECDB}" destId="{F102DF48-8685-4871-9691-B147D6BB264D}" srcOrd="0" destOrd="0" presId="urn:microsoft.com/office/officeart/2005/8/layout/pyramid1"/>
    <dgm:cxn modelId="{20930BD2-4CC3-4D1F-97BA-6DD18D01315E}" type="presParOf" srcId="{E44DB939-A9CE-4DB3-B977-AB056F40ECDB}" destId="{C1852852-53EF-468B-A8FE-2C1BB265C2A7}" srcOrd="1" destOrd="0" presId="urn:microsoft.com/office/officeart/2005/8/layout/pyramid1"/>
    <dgm:cxn modelId="{39BC6EC8-5805-4641-879B-24CE53A79F14}" type="presParOf" srcId="{A22A7752-516C-496D-B54A-0E9744CDE671}" destId="{B61D03C0-EABB-4139-A7FE-8AED8F147B66}" srcOrd="1" destOrd="0" presId="urn:microsoft.com/office/officeart/2005/8/layout/pyramid1"/>
    <dgm:cxn modelId="{FD7B2D97-E264-42DD-AFC8-FDDFDCE25288}" type="presParOf" srcId="{B61D03C0-EABB-4139-A7FE-8AED8F147B66}" destId="{945F3A86-DC95-4BA0-8BB7-5B907BFC14F0}" srcOrd="0" destOrd="0" presId="urn:microsoft.com/office/officeart/2005/8/layout/pyramid1"/>
    <dgm:cxn modelId="{5A33FC69-96C1-4C20-B925-5C549DC9A45A}" type="presParOf" srcId="{B61D03C0-EABB-4139-A7FE-8AED8F147B66}" destId="{BD7347EA-51DC-43FB-8604-7CFCB2200C7B}" srcOrd="1" destOrd="0" presId="urn:microsoft.com/office/officeart/2005/8/layout/pyramid1"/>
    <dgm:cxn modelId="{8B3A99A5-E862-4963-A71C-FF0D2DA8DD6F}" type="presParOf" srcId="{A22A7752-516C-496D-B54A-0E9744CDE671}" destId="{74467448-5C3C-4567-8ED8-F6A0155A58D0}" srcOrd="2" destOrd="0" presId="urn:microsoft.com/office/officeart/2005/8/layout/pyramid1"/>
    <dgm:cxn modelId="{B6B5608C-40D6-44D4-A5C6-52D25BDCFDA9}" type="presParOf" srcId="{74467448-5C3C-4567-8ED8-F6A0155A58D0}" destId="{150E172E-511B-45E7-8CB8-7C2E7ED6FFAA}" srcOrd="0" destOrd="0" presId="urn:microsoft.com/office/officeart/2005/8/layout/pyramid1"/>
    <dgm:cxn modelId="{C477E2AE-44E6-496C-BF67-A01C9B2464A6}" type="presParOf" srcId="{74467448-5C3C-4567-8ED8-F6A0155A58D0}" destId="{36C12049-2EBA-4645-995D-C0EB3CAE2019}" srcOrd="1" destOrd="0" presId="urn:microsoft.com/office/officeart/2005/8/layout/pyramid1"/>
    <dgm:cxn modelId="{139A91D0-430C-4B8A-8766-F2066FE4423E}" type="presParOf" srcId="{A22A7752-516C-496D-B54A-0E9744CDE671}" destId="{97205BB7-8A30-4BF1-B2F6-570AA655DEF6}" srcOrd="3" destOrd="0" presId="urn:microsoft.com/office/officeart/2005/8/layout/pyramid1"/>
    <dgm:cxn modelId="{4E02B68E-6807-4852-B2F9-10D868CE429C}" type="presParOf" srcId="{97205BB7-8A30-4BF1-B2F6-570AA655DEF6}" destId="{FB598DA8-D1F5-4EF1-92FB-1AEB23E7D041}" srcOrd="0" destOrd="0" presId="urn:microsoft.com/office/officeart/2005/8/layout/pyramid1"/>
    <dgm:cxn modelId="{7B36903A-F563-4261-852C-C2700D26C7E2}" type="presParOf" srcId="{97205BB7-8A30-4BF1-B2F6-570AA655DEF6}" destId="{CE743DB4-11C0-428B-ADED-785ABE4D41C4}" srcOrd="1" destOrd="0" presId="urn:microsoft.com/office/officeart/2005/8/layout/pyramid1"/>
    <dgm:cxn modelId="{624F621F-AAA7-47AE-9EF0-AE0D35773B92}" type="presParOf" srcId="{A22A7752-516C-496D-B54A-0E9744CDE671}" destId="{D3818E1F-CA81-423A-B318-4DF88E99937F}" srcOrd="4" destOrd="0" presId="urn:microsoft.com/office/officeart/2005/8/layout/pyramid1"/>
    <dgm:cxn modelId="{CA5ED0C6-DEF4-4517-BF56-D24C0AE6C536}" type="presParOf" srcId="{D3818E1F-CA81-423A-B318-4DF88E99937F}" destId="{52B89BD9-7E61-4C34-AD4D-50CAD065945B}" srcOrd="0" destOrd="0" presId="urn:microsoft.com/office/officeart/2005/8/layout/pyramid1"/>
    <dgm:cxn modelId="{AE817CFE-89CB-47EB-A73E-9D7437B9D5E1}" type="presParOf" srcId="{D3818E1F-CA81-423A-B318-4DF88E99937F}" destId="{04A4DF8D-7EDE-4D33-8F7B-2C4185DD70B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12ACA-74BE-464C-9224-F062EC4D1866}">
      <dsp:nvSpPr>
        <dsp:cNvPr id="0" name=""/>
        <dsp:cNvSpPr/>
      </dsp:nvSpPr>
      <dsp:spPr>
        <a:xfrm rot="10800000">
          <a:off x="4723626" y="1261341"/>
          <a:ext cx="2623041" cy="1049216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2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2672" tIns="42672" rIns="128016" bIns="42672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dirty="0" smtClean="0">
              <a:solidFill>
                <a:schemeClr val="tx1"/>
              </a:solidFill>
            </a:rPr>
            <a:t>الأرضية المشتركة </a:t>
          </a:r>
          <a:endParaRPr lang="ar-SA" sz="3200" kern="1200" dirty="0">
            <a:solidFill>
              <a:schemeClr val="tx1"/>
            </a:solidFill>
          </a:endParaRPr>
        </a:p>
      </dsp:txBody>
      <dsp:txXfrm rot="10800000">
        <a:off x="5248234" y="1261341"/>
        <a:ext cx="1573825" cy="1049216"/>
      </dsp:txXfrm>
    </dsp:sp>
    <dsp:sp modelId="{89569F49-FACA-44E1-8168-91BCF1740632}">
      <dsp:nvSpPr>
        <dsp:cNvPr id="0" name=""/>
        <dsp:cNvSpPr/>
      </dsp:nvSpPr>
      <dsp:spPr>
        <a:xfrm rot="10800000">
          <a:off x="2362889" y="1261341"/>
          <a:ext cx="2623041" cy="1049216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7338" tIns="37338" rIns="112014" bIns="37338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kern="1200" dirty="0" smtClean="0">
              <a:solidFill>
                <a:schemeClr val="tx1"/>
              </a:solidFill>
            </a:rPr>
            <a:t>تقليص الاختلافات الصغرى</a:t>
          </a:r>
          <a:endParaRPr lang="ar-SA" sz="2800" kern="1200" dirty="0">
            <a:solidFill>
              <a:schemeClr val="tx1"/>
            </a:solidFill>
          </a:endParaRPr>
        </a:p>
      </dsp:txBody>
      <dsp:txXfrm rot="10800000">
        <a:off x="2887497" y="1261341"/>
        <a:ext cx="1573825" cy="1049216"/>
      </dsp:txXfrm>
    </dsp:sp>
    <dsp:sp modelId="{EA8E3BF4-DC85-409E-B97B-643C02138E08}">
      <dsp:nvSpPr>
        <dsp:cNvPr id="0" name=""/>
        <dsp:cNvSpPr/>
      </dsp:nvSpPr>
      <dsp:spPr>
        <a:xfrm rot="10800000">
          <a:off x="2152" y="1261341"/>
          <a:ext cx="2623041" cy="1049216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2672" tIns="42672" rIns="128016" bIns="42672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dirty="0" smtClean="0">
              <a:solidFill>
                <a:schemeClr val="tx1"/>
              </a:solidFill>
            </a:rPr>
            <a:t>الاختلافات الكبرى </a:t>
          </a:r>
          <a:endParaRPr lang="ar-SA" sz="3200" kern="1200" dirty="0">
            <a:solidFill>
              <a:schemeClr val="tx1"/>
            </a:solidFill>
          </a:endParaRPr>
        </a:p>
      </dsp:txBody>
      <dsp:txXfrm rot="10800000">
        <a:off x="526760" y="1261341"/>
        <a:ext cx="1573825" cy="10492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02DF48-8685-4871-9691-B147D6BB264D}">
      <dsp:nvSpPr>
        <dsp:cNvPr id="0" name=""/>
        <dsp:cNvSpPr/>
      </dsp:nvSpPr>
      <dsp:spPr>
        <a:xfrm>
          <a:off x="2628918" y="0"/>
          <a:ext cx="1314459" cy="1057282"/>
        </a:xfrm>
        <a:prstGeom prst="trapezoid">
          <a:avLst>
            <a:gd name="adj" fmla="val 6216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2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000" b="0" kern="1200" dirty="0" smtClean="0"/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0" kern="1200" dirty="0" smtClean="0"/>
            <a:t>تحقيق</a:t>
          </a:r>
          <a:endParaRPr lang="ar-SA" sz="2000" b="0" kern="1200" dirty="0" smtClean="0"/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0" kern="1200" dirty="0" smtClean="0"/>
            <a:t> الذات</a:t>
          </a:r>
          <a:endParaRPr lang="ar-SA" sz="2000" b="0" kern="1200" dirty="0"/>
        </a:p>
      </dsp:txBody>
      <dsp:txXfrm>
        <a:off x="2628918" y="0"/>
        <a:ext cx="1314459" cy="1057282"/>
      </dsp:txXfrm>
    </dsp:sp>
    <dsp:sp modelId="{945F3A86-DC95-4BA0-8BB7-5B907BFC14F0}">
      <dsp:nvSpPr>
        <dsp:cNvPr id="0" name=""/>
        <dsp:cNvSpPr/>
      </dsp:nvSpPr>
      <dsp:spPr>
        <a:xfrm>
          <a:off x="1971688" y="1057282"/>
          <a:ext cx="2628918" cy="1057282"/>
        </a:xfrm>
        <a:prstGeom prst="trapezoid">
          <a:avLst>
            <a:gd name="adj" fmla="val 62162"/>
          </a:avLst>
        </a:prstGeom>
        <a:gradFill rotWithShape="0">
          <a:gsLst>
            <a:gs pos="0">
              <a:schemeClr val="accent2">
                <a:hueOff val="4752211"/>
                <a:satOff val="-9171"/>
                <a:lumOff val="-1177"/>
                <a:alphaOff val="0"/>
                <a:tint val="92000"/>
                <a:satMod val="170000"/>
              </a:schemeClr>
            </a:gs>
            <a:gs pos="15000">
              <a:schemeClr val="accent2">
                <a:hueOff val="4752211"/>
                <a:satOff val="-9171"/>
                <a:lumOff val="-1177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4752211"/>
                <a:satOff val="-9171"/>
                <a:lumOff val="-1177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4752211"/>
                <a:satOff val="-9171"/>
                <a:lumOff val="-1177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4752211"/>
                <a:satOff val="-9171"/>
                <a:lumOff val="-1177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2">
              <a:hueOff val="4752211"/>
              <a:satOff val="-9171"/>
              <a:lumOff val="-1177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kern="1200" dirty="0" smtClean="0"/>
            <a:t>حاجات المركز والمكانة</a:t>
          </a:r>
          <a:endParaRPr lang="ar-SA" sz="2700" kern="1200" dirty="0"/>
        </a:p>
      </dsp:txBody>
      <dsp:txXfrm>
        <a:off x="2431749" y="1057282"/>
        <a:ext cx="1708796" cy="1057282"/>
      </dsp:txXfrm>
    </dsp:sp>
    <dsp:sp modelId="{150E172E-511B-45E7-8CB8-7C2E7ED6FFAA}">
      <dsp:nvSpPr>
        <dsp:cNvPr id="0" name=""/>
        <dsp:cNvSpPr/>
      </dsp:nvSpPr>
      <dsp:spPr>
        <a:xfrm>
          <a:off x="1314459" y="2114564"/>
          <a:ext cx="3943377" cy="1057282"/>
        </a:xfrm>
        <a:prstGeom prst="trapezoid">
          <a:avLst>
            <a:gd name="adj" fmla="val 62162"/>
          </a:avLst>
        </a:prstGeom>
        <a:gradFill rotWithShape="0">
          <a:gsLst>
            <a:gs pos="0">
              <a:schemeClr val="accent2">
                <a:hueOff val="9504422"/>
                <a:satOff val="-18343"/>
                <a:lumOff val="-2355"/>
                <a:alphaOff val="0"/>
                <a:tint val="92000"/>
                <a:satMod val="170000"/>
              </a:schemeClr>
            </a:gs>
            <a:gs pos="15000">
              <a:schemeClr val="accent2">
                <a:hueOff val="9504422"/>
                <a:satOff val="-18343"/>
                <a:lumOff val="-2355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9504422"/>
                <a:satOff val="-18343"/>
                <a:lumOff val="-2355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9504422"/>
                <a:satOff val="-18343"/>
                <a:lumOff val="-2355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9504422"/>
                <a:satOff val="-18343"/>
                <a:lumOff val="-2355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2">
              <a:hueOff val="9504422"/>
              <a:satOff val="-18343"/>
              <a:lumOff val="-2355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kern="1200" dirty="0" smtClean="0"/>
            <a:t>الحاجات الاجتماعية</a:t>
          </a:r>
          <a:endParaRPr lang="ar-SA" sz="2700" kern="1200" dirty="0"/>
        </a:p>
      </dsp:txBody>
      <dsp:txXfrm>
        <a:off x="2004550" y="2114564"/>
        <a:ext cx="2563195" cy="1057282"/>
      </dsp:txXfrm>
    </dsp:sp>
    <dsp:sp modelId="{FB598DA8-D1F5-4EF1-92FB-1AEB23E7D041}">
      <dsp:nvSpPr>
        <dsp:cNvPr id="0" name=""/>
        <dsp:cNvSpPr/>
      </dsp:nvSpPr>
      <dsp:spPr>
        <a:xfrm>
          <a:off x="657229" y="3171847"/>
          <a:ext cx="5257836" cy="1057282"/>
        </a:xfrm>
        <a:prstGeom prst="trapezoid">
          <a:avLst>
            <a:gd name="adj" fmla="val 62162"/>
          </a:avLst>
        </a:prstGeom>
        <a:gradFill rotWithShape="0">
          <a:gsLst>
            <a:gs pos="0">
              <a:schemeClr val="accent2">
                <a:hueOff val="14256632"/>
                <a:satOff val="-27514"/>
                <a:lumOff val="-3532"/>
                <a:alphaOff val="0"/>
                <a:tint val="92000"/>
                <a:satMod val="170000"/>
              </a:schemeClr>
            </a:gs>
            <a:gs pos="15000">
              <a:schemeClr val="accent2">
                <a:hueOff val="14256632"/>
                <a:satOff val="-27514"/>
                <a:lumOff val="-3532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14256632"/>
                <a:satOff val="-27514"/>
                <a:lumOff val="-3532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14256632"/>
                <a:satOff val="-27514"/>
                <a:lumOff val="-3532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14256632"/>
                <a:satOff val="-27514"/>
                <a:lumOff val="-3532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2">
              <a:hueOff val="14256632"/>
              <a:satOff val="-27514"/>
              <a:lumOff val="-3532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kern="1200" dirty="0" smtClean="0"/>
            <a:t>حاجات الأمان</a:t>
          </a:r>
          <a:endParaRPr lang="ar-SA" sz="2700" kern="1200" dirty="0"/>
        </a:p>
      </dsp:txBody>
      <dsp:txXfrm>
        <a:off x="1577351" y="3171847"/>
        <a:ext cx="3417593" cy="1057282"/>
      </dsp:txXfrm>
    </dsp:sp>
    <dsp:sp modelId="{52B89BD9-7E61-4C34-AD4D-50CAD065945B}">
      <dsp:nvSpPr>
        <dsp:cNvPr id="0" name=""/>
        <dsp:cNvSpPr/>
      </dsp:nvSpPr>
      <dsp:spPr>
        <a:xfrm>
          <a:off x="0" y="4229129"/>
          <a:ext cx="6572296" cy="1057282"/>
        </a:xfrm>
        <a:prstGeom prst="trapezoid">
          <a:avLst>
            <a:gd name="adj" fmla="val 62162"/>
          </a:avLst>
        </a:prstGeom>
        <a:gradFill rotWithShape="0">
          <a:gsLst>
            <a:gs pos="0">
              <a:schemeClr val="accent2">
                <a:hueOff val="19008843"/>
                <a:satOff val="-36686"/>
                <a:lumOff val="-4710"/>
                <a:alphaOff val="0"/>
                <a:tint val="92000"/>
                <a:satMod val="170000"/>
              </a:schemeClr>
            </a:gs>
            <a:gs pos="15000">
              <a:schemeClr val="accent2">
                <a:hueOff val="19008843"/>
                <a:satOff val="-36686"/>
                <a:lumOff val="-471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19008843"/>
                <a:satOff val="-36686"/>
                <a:lumOff val="-471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19008843"/>
                <a:satOff val="-36686"/>
                <a:lumOff val="-471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19008843"/>
                <a:satOff val="-36686"/>
                <a:lumOff val="-471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2">
              <a:hueOff val="19008843"/>
              <a:satOff val="-36686"/>
              <a:lumOff val="-471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kern="1200" dirty="0" smtClean="0"/>
            <a:t>الحاجات الفيسيولوجية</a:t>
          </a:r>
          <a:endParaRPr lang="ar-SA" sz="2700" kern="1200" dirty="0"/>
        </a:p>
      </dsp:txBody>
      <dsp:txXfrm>
        <a:off x="1150151" y="4229129"/>
        <a:ext cx="4271992" cy="10572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7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E30D8D9-E45E-4D23-989F-470BD818147E}" type="datetimeFigureOut">
              <a:rPr lang="ar-SA" smtClean="0"/>
              <a:pPr/>
              <a:t>05/07/39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52016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7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A1C4D18-7B20-46E8-A08B-FE6F25A2EC4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1BA860B-9EAF-4E46-AE2B-D7FBB2F06866}" type="datetimeFigureOut">
              <a:rPr lang="ar-SA" smtClean="0"/>
              <a:pPr/>
              <a:t>05/07/39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52016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7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017459E-5F33-4732-9FD7-120FDEE35CF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7459E-5F33-4732-9FD7-120FDEE35CF7}" type="slidenum">
              <a:rPr lang="ar-SA" smtClean="0"/>
              <a:pPr/>
              <a:t>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5B54-3391-4044-8CB0-5394E6271D74}" type="datetime1">
              <a:rPr lang="ar-SA" smtClean="0"/>
              <a:pPr/>
              <a:t>05/07/39</a:t>
            </a:fld>
            <a:endParaRPr lang="ar-S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1319-29C0-4B21-9585-47F4E94485EF}" type="datetime1">
              <a:rPr lang="ar-SA" smtClean="0"/>
              <a:pPr/>
              <a:t>05/07/39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F4C01-5BB2-4BE3-B283-CE7BCAEA1EBC}" type="datetime1">
              <a:rPr lang="ar-SA" smtClean="0"/>
              <a:pPr/>
              <a:t>05/07/39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E6D48-BC21-4C5F-8272-5E3BC74E14F0}" type="datetime1">
              <a:rPr lang="ar-SA" smtClean="0"/>
              <a:pPr/>
              <a:t>05/07/39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BF26F-94B5-4322-A7FE-FE9CCA7EA86B}" type="datetime1">
              <a:rPr lang="ar-SA" smtClean="0"/>
              <a:pPr/>
              <a:t>05/07/39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AF94-3DFC-436A-8270-E712009B46C9}" type="datetime1">
              <a:rPr lang="ar-SA" smtClean="0"/>
              <a:pPr/>
              <a:t>05/07/39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D6C-B965-41BF-85C6-C73AD0A6A97E}" type="datetime1">
              <a:rPr lang="ar-SA" smtClean="0"/>
              <a:pPr/>
              <a:t>05/07/39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AAAE-DA33-4345-A951-52E595C6FC9E}" type="datetime1">
              <a:rPr lang="ar-SA" smtClean="0"/>
              <a:pPr/>
              <a:t>05/07/39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DC3D9-EBD7-4E1D-9CAC-E20B89EF0E45}" type="datetime1">
              <a:rPr lang="ar-SA" smtClean="0"/>
              <a:pPr/>
              <a:t>05/07/39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15F-C1B2-4F73-9FE0-B65F88BF6AAD}" type="datetime1">
              <a:rPr lang="ar-SA" smtClean="0"/>
              <a:pPr/>
              <a:t>05/07/39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4311-9455-4E08-AFC5-D9BB0E461DE6}" type="datetime1">
              <a:rPr lang="ar-SA" smtClean="0"/>
              <a:pPr/>
              <a:t>05/07/39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7541351-D64E-4DA0-ADC6-0B4A38504E39}" type="datetime1">
              <a:rPr lang="ar-SA" smtClean="0"/>
              <a:pPr/>
              <a:t>05/07/39</a:t>
            </a:fld>
            <a:endParaRPr lang="ar-S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350130"/>
            <a:ext cx="7406640" cy="3722076"/>
          </a:xfrm>
        </p:spPr>
        <p:txBody>
          <a:bodyPr>
            <a:normAutofit/>
          </a:bodyPr>
          <a:lstStyle/>
          <a:p>
            <a:pPr algn="ctr"/>
            <a:endParaRPr lang="ar-SA" dirty="0" smtClean="0"/>
          </a:p>
          <a:p>
            <a:pPr algn="ctr"/>
            <a:r>
              <a:rPr lang="ar-TN" sz="5400" b="1" dirty="0" smtClean="0">
                <a:solidFill>
                  <a:srgbClr val="7C5A06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مقرر</a:t>
            </a:r>
            <a:r>
              <a:rPr lang="ar-SA" sz="5400" b="1" dirty="0" smtClean="0">
                <a:solidFill>
                  <a:srgbClr val="7C5A06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 إدارة التفاوض</a:t>
            </a:r>
          </a:p>
          <a:p>
            <a:pPr algn="ctr"/>
            <a:r>
              <a:rPr lang="ar-SA" sz="3600" dirty="0" smtClean="0"/>
              <a:t>د. يوسف النملة</a:t>
            </a:r>
          </a:p>
          <a:p>
            <a:pPr algn="ctr"/>
            <a:r>
              <a:rPr lang="ar-SA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المستوى السابع- دار 423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723409"/>
            <a:ext cx="81439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0"/>
            <a:ext cx="81439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1</a:t>
            </a:fld>
            <a:endParaRPr lang="ar-SA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5. الدافعية والتفاوض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10</a:t>
            </a:fld>
            <a:endParaRPr lang="ar-SA" b="1" dirty="0">
              <a:solidFill>
                <a:schemeClr val="tx1"/>
              </a:solidFill>
            </a:endParaRP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450026053"/>
              </p:ext>
            </p:extLst>
          </p:nvPr>
        </p:nvGraphicFramePr>
        <p:xfrm>
          <a:off x="2269952" y="1124744"/>
          <a:ext cx="6572296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214414" y="2000240"/>
            <a:ext cx="2786050" cy="11430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Autofit/>
          </a:bodyPr>
          <a:lstStyle/>
          <a:p>
            <a:r>
              <a:rPr lang="ar-SA" sz="3000" b="1" dirty="0" smtClean="0"/>
              <a:t>نظرية "ماسلو" في الحاجات</a:t>
            </a:r>
          </a:p>
          <a:p>
            <a:endParaRPr lang="ar-SA" sz="3000" dirty="0" smtClean="0"/>
          </a:p>
          <a:p>
            <a:endParaRPr lang="ar-SA" sz="3000" dirty="0" smtClean="0"/>
          </a:p>
          <a:p>
            <a:pPr marL="514350" lvl="0" indent="-514350">
              <a:lnSpc>
                <a:spcPct val="17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en-US" sz="3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>
            <a:normAutofit/>
          </a:bodyPr>
          <a:lstStyle/>
          <a:p>
            <a:pPr algn="r"/>
            <a:r>
              <a:rPr lang="ar-SA" sz="4400" b="1" dirty="0" smtClean="0">
                <a:solidFill>
                  <a:srgbClr val="0070C0"/>
                </a:solidFill>
              </a:rPr>
              <a:t>5. الدافعية والتفاوض (يتبع)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11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2000232" y="1071546"/>
            <a:ext cx="5643602" cy="64294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ar-SA" sz="3000" b="1" dirty="0" smtClean="0">
                <a:solidFill>
                  <a:schemeClr val="tx1"/>
                </a:solidFill>
              </a:rPr>
              <a:t>علاقة نظرية ماسلو بالعملية التفاوضية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142976" y="1785926"/>
            <a:ext cx="7715304" cy="43793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Autofit/>
          </a:bodyPr>
          <a:lstStyle/>
          <a:p>
            <a:pPr marL="525780" lvl="0" indent="-457200" algn="just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ar-SA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1. لكي تظهر علاقة نظرية ماسلو بالعملية التفاوضية من خلال حاجات تحقيق الذات لا بد للمفاوض من أن يشبع الحاجات الأخرى في المستويات </a:t>
            </a:r>
            <a:r>
              <a:rPr lang="ar-SA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الدنيا، وبالتالي</a:t>
            </a:r>
            <a:r>
              <a:rPr lang="ar-SA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</a:p>
          <a:p>
            <a:pPr marL="822960" lvl="1" indent="-457200" algn="just">
              <a:spcBef>
                <a:spcPts val="550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إشباع حاجات الأمان بضمان عدم التهديد </a:t>
            </a:r>
          </a:p>
          <a:p>
            <a:pPr marL="822960" lvl="1" indent="-457200" algn="just">
              <a:spcBef>
                <a:spcPts val="550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إذابة الجليد وإيجاد جو اجتماعي مناسب مع الفرق التفاوضية </a:t>
            </a:r>
          </a:p>
          <a:p>
            <a:pPr marL="822960" lvl="1" indent="-457200" algn="just">
              <a:spcBef>
                <a:spcPts val="550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إشباع الشعور بالذات يعتمد بشكل كبير على تقويم الشخص لذاته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>
            <a:normAutofit/>
          </a:bodyPr>
          <a:lstStyle/>
          <a:p>
            <a:pPr algn="r"/>
            <a:r>
              <a:rPr lang="ar-SA" sz="4400" b="1" dirty="0" smtClean="0">
                <a:solidFill>
                  <a:srgbClr val="0070C0"/>
                </a:solidFill>
              </a:rPr>
              <a:t>5. الدافعية والتفاوض (يتبع)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12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2000232" y="1071546"/>
            <a:ext cx="5643602" cy="64294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ar-SA" sz="3000" b="1" dirty="0" smtClean="0">
                <a:solidFill>
                  <a:schemeClr val="tx1"/>
                </a:solidFill>
              </a:rPr>
              <a:t>علاقة نظرية ماسلو بالعملية التفاوضية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126944" y="2132856"/>
            <a:ext cx="7715304" cy="38054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Autofit/>
          </a:bodyPr>
          <a:lstStyle/>
          <a:p>
            <a:pPr marL="27432" lvl="0" algn="just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ar-SA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٢. </a:t>
            </a:r>
            <a:r>
              <a:rPr lang="ar-SA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هنالك </a:t>
            </a:r>
            <a:r>
              <a:rPr lang="ar-SA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كثير من الأشخاص الذين يعتقدون أن إشباع حاجات المركز والمكانة وتحقيق الذات يتم من خلال الحصول على أكبر حصة في </a:t>
            </a:r>
            <a:r>
              <a:rPr lang="ar-SA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المفاوضات، </a:t>
            </a:r>
            <a:r>
              <a:rPr lang="ar-SA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ومن خلال كسب الاحترام، ويعني ذلك أن يجوز على :</a:t>
            </a:r>
          </a:p>
          <a:p>
            <a:pPr lvl="1" algn="just">
              <a:spcBef>
                <a:spcPts val="550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حترام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زملائه </a:t>
            </a:r>
          </a:p>
          <a:p>
            <a:pPr lvl="1" algn="just">
              <a:spcBef>
                <a:spcPts val="550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حترام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الطرف الآخر </a:t>
            </a:r>
          </a:p>
          <a:p>
            <a:pPr lvl="1" algn="just">
              <a:spcBef>
                <a:spcPts val="550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حترامه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لنفسه 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endParaRPr lang="en-US" sz="4800" dirty="0" smtClean="0"/>
          </a:p>
          <a:p>
            <a:pPr marL="82296" indent="0" algn="ctr">
              <a:buNone/>
            </a:pPr>
            <a:endParaRPr lang="en-US" sz="4800" dirty="0" smtClean="0"/>
          </a:p>
          <a:p>
            <a:pPr marL="82296" indent="0" algn="ctr">
              <a:buNone/>
            </a:pPr>
            <a:r>
              <a:rPr lang="en-US" sz="4800" dirty="0" smtClean="0"/>
              <a:t>Quiz </a:t>
            </a:r>
            <a:endParaRPr lang="en-US" sz="48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874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endParaRPr lang="ar-SA" sz="6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82296" indent="0" algn="ctr">
              <a:buNone/>
            </a:pPr>
            <a:r>
              <a:rPr lang="ar-SA" sz="6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إلى اللقاء</a:t>
            </a:r>
            <a:endParaRPr lang="en-US" sz="6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777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571612"/>
            <a:ext cx="7406640" cy="4714908"/>
          </a:xfrm>
        </p:spPr>
        <p:txBody>
          <a:bodyPr>
            <a:normAutofit/>
          </a:bodyPr>
          <a:lstStyle/>
          <a:p>
            <a:pPr algn="ctr"/>
            <a:endParaRPr lang="ar-SA" dirty="0" smtClean="0"/>
          </a:p>
          <a:p>
            <a:pPr algn="ctr"/>
            <a:endParaRPr lang="ar-SA" sz="4400" b="1" dirty="0" smtClean="0">
              <a:solidFill>
                <a:srgbClr val="1C662E"/>
              </a:solidFill>
            </a:endParaRPr>
          </a:p>
          <a:p>
            <a:pPr algn="ctr"/>
            <a:r>
              <a:rPr lang="ar-SA" sz="4400" b="1" dirty="0" smtClean="0">
                <a:solidFill>
                  <a:srgbClr val="1C662E"/>
                </a:solidFill>
              </a:rPr>
              <a:t>اللقاء الخامس</a:t>
            </a:r>
          </a:p>
          <a:p>
            <a:pPr algn="ctr"/>
            <a:r>
              <a:rPr lang="ar-SA" sz="4400" b="1" dirty="0" smtClean="0">
                <a:solidFill>
                  <a:srgbClr val="1C662E"/>
                </a:solidFill>
              </a:rPr>
              <a:t> </a:t>
            </a:r>
            <a:r>
              <a:rPr lang="ar-EG" sz="4400" b="1" dirty="0" smtClean="0">
                <a:solidFill>
                  <a:srgbClr val="1C662E"/>
                </a:solidFill>
              </a:rPr>
              <a:t>مناهج التفاوض</a:t>
            </a:r>
            <a:endParaRPr lang="ar-SA" sz="4400" b="1" dirty="0" smtClean="0">
              <a:solidFill>
                <a:srgbClr val="1C662E"/>
              </a:solidFill>
            </a:endParaRPr>
          </a:p>
          <a:p>
            <a:pPr algn="ctr"/>
            <a:endParaRPr lang="ar-SA" sz="1200" dirty="0" smtClean="0">
              <a:solidFill>
                <a:srgbClr val="91680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ar-SA" sz="1200" dirty="0" smtClean="0">
              <a:solidFill>
                <a:srgbClr val="91680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ar-SA" sz="3600" dirty="0" smtClean="0">
              <a:solidFill>
                <a:srgbClr val="91680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723409"/>
            <a:ext cx="81439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0"/>
            <a:ext cx="81439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2</a:t>
            </a:fld>
            <a:endParaRPr lang="ar-SA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3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428728" y="1428736"/>
            <a:ext cx="6643734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Autofit/>
          </a:bodyPr>
          <a:lstStyle/>
          <a:p>
            <a:pPr lvl="0"/>
            <a:r>
              <a:rPr lang="ar-SA" sz="3200" b="1" dirty="0" smtClean="0"/>
              <a:t>1. طبيعة القضايا المتنازع عليها </a:t>
            </a:r>
          </a:p>
          <a:p>
            <a:endParaRPr lang="ar-SA" sz="3000" dirty="0" smtClean="0"/>
          </a:p>
          <a:p>
            <a:endParaRPr lang="ar-SA" sz="3000" dirty="0" smtClean="0"/>
          </a:p>
          <a:p>
            <a:pPr marL="514350" lvl="0" indent="-514350">
              <a:lnSpc>
                <a:spcPct val="17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en-US" sz="3000" b="1" dirty="0" smtClean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1428728" y="2357430"/>
            <a:ext cx="6643734" cy="642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Autofit/>
          </a:bodyPr>
          <a:lstStyle/>
          <a:p>
            <a:r>
              <a:rPr lang="ar-SA" sz="3200" b="1" dirty="0" smtClean="0"/>
              <a:t>2.</a:t>
            </a:r>
            <a:r>
              <a:rPr lang="ar-SA" sz="3200" dirty="0" smtClean="0"/>
              <a:t> </a:t>
            </a:r>
            <a:r>
              <a:rPr lang="ar-SA" sz="3200" b="1" dirty="0" smtClean="0"/>
              <a:t>العلاقة بين أطراف التفاوض </a:t>
            </a:r>
          </a:p>
          <a:p>
            <a:pPr lvl="0" algn="ctr"/>
            <a:endParaRPr lang="ar-SA" sz="3000" b="1" dirty="0" smtClean="0"/>
          </a:p>
          <a:p>
            <a:pPr algn="ctr"/>
            <a:endParaRPr lang="ar-SA" sz="3000" dirty="0" smtClean="0"/>
          </a:p>
          <a:p>
            <a:pPr algn="ctr"/>
            <a:endParaRPr lang="ar-SA" sz="3000" dirty="0" smtClean="0"/>
          </a:p>
          <a:p>
            <a:pPr marL="514350" lvl="0" indent="-514350" algn="ctr">
              <a:lnSpc>
                <a:spcPct val="17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en-US" sz="3000" b="1" dirty="0" smtClean="0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1428728" y="3214686"/>
            <a:ext cx="6643734" cy="571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Autofit/>
          </a:bodyPr>
          <a:lstStyle/>
          <a:p>
            <a:r>
              <a:rPr lang="ar-SA" sz="3200" b="1" dirty="0" smtClean="0"/>
              <a:t>3. نماذج شخصية أطراف التفاوض </a:t>
            </a:r>
          </a:p>
          <a:p>
            <a:pPr lvl="0"/>
            <a:endParaRPr lang="ar-SA" sz="3000" b="1" dirty="0" smtClean="0"/>
          </a:p>
          <a:p>
            <a:endParaRPr lang="ar-SA" sz="3000" dirty="0" smtClean="0"/>
          </a:p>
          <a:p>
            <a:endParaRPr lang="ar-SA" sz="3000" dirty="0" smtClean="0"/>
          </a:p>
          <a:p>
            <a:pPr marL="514350" lvl="0" indent="-514350">
              <a:lnSpc>
                <a:spcPct val="17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en-US" sz="3000" b="1" dirty="0" smtClean="0"/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1428728" y="4071942"/>
            <a:ext cx="6643734" cy="642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Autofit/>
          </a:bodyPr>
          <a:lstStyle/>
          <a:p>
            <a:r>
              <a:rPr lang="ar-SA" sz="3200" b="1" dirty="0" smtClean="0"/>
              <a:t>4. الوقت المتوافر للتفاوض </a:t>
            </a:r>
          </a:p>
          <a:p>
            <a:pPr lvl="0"/>
            <a:endParaRPr lang="ar-SA" sz="3000" b="1" dirty="0" smtClean="0"/>
          </a:p>
          <a:p>
            <a:endParaRPr lang="ar-SA" sz="3000" dirty="0" smtClean="0"/>
          </a:p>
          <a:p>
            <a:endParaRPr lang="ar-SA" sz="3000" dirty="0" smtClean="0"/>
          </a:p>
          <a:p>
            <a:pPr marL="514350" lvl="0" indent="-514350">
              <a:lnSpc>
                <a:spcPct val="17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en-US" sz="3000" b="1" dirty="0" smtClean="0"/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1. عوامل </a:t>
            </a:r>
            <a:r>
              <a:rPr lang="ar-SA" sz="4400" b="1" dirty="0">
                <a:solidFill>
                  <a:srgbClr val="0070C0"/>
                </a:solidFill>
              </a:rPr>
              <a:t>ا</a:t>
            </a:r>
            <a:r>
              <a:rPr lang="ar-SA" sz="4400" b="1" dirty="0" smtClean="0">
                <a:solidFill>
                  <a:srgbClr val="0070C0"/>
                </a:solidFill>
              </a:rPr>
              <a:t>ختيار </a:t>
            </a:r>
            <a:r>
              <a:rPr lang="ar-SA" sz="4400" b="1" dirty="0" smtClean="0">
                <a:solidFill>
                  <a:srgbClr val="0070C0"/>
                </a:solidFill>
              </a:rPr>
              <a:t>المنهج التفاوضي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1428728" y="4929198"/>
            <a:ext cx="6643734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Autofit/>
          </a:bodyPr>
          <a:lstStyle/>
          <a:p>
            <a:r>
              <a:rPr lang="ar-SA" sz="3200" b="1" dirty="0" smtClean="0"/>
              <a:t>5. ميزان القوة </a:t>
            </a:r>
          </a:p>
          <a:p>
            <a:pPr lvl="0"/>
            <a:endParaRPr lang="ar-SA" sz="3000" b="1" dirty="0" smtClean="0"/>
          </a:p>
          <a:p>
            <a:endParaRPr lang="ar-SA" sz="3000" dirty="0" smtClean="0"/>
          </a:p>
          <a:p>
            <a:endParaRPr lang="ar-SA" sz="3000" dirty="0" smtClean="0"/>
          </a:p>
          <a:p>
            <a:pPr marL="514350" lvl="0" indent="-514350">
              <a:lnSpc>
                <a:spcPct val="17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en-US" sz="3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>
            <a:normAutofit/>
          </a:bodyPr>
          <a:lstStyle/>
          <a:p>
            <a:pPr algn="r"/>
            <a:r>
              <a:rPr lang="ar-SA" sz="4400" b="1" dirty="0" smtClean="0">
                <a:solidFill>
                  <a:srgbClr val="0070C0"/>
                </a:solidFill>
              </a:rPr>
              <a:t>2. مناهج التفاوض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4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115837" y="2924944"/>
            <a:ext cx="3500462" cy="1713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Autofit/>
          </a:bodyPr>
          <a:lstStyle/>
          <a:p>
            <a:pPr marL="457200" indent="-457200">
              <a:lnSpc>
                <a:spcPct val="250000"/>
              </a:lnSpc>
            </a:pPr>
            <a:r>
              <a:rPr lang="ar-SA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	</a:t>
            </a:r>
            <a:r>
              <a:rPr lang="ar-SA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1. منهج المساومة</a:t>
            </a:r>
          </a:p>
          <a:p>
            <a:pPr>
              <a:lnSpc>
                <a:spcPct val="150000"/>
              </a:lnSpc>
            </a:pPr>
            <a:endParaRPr lang="en-US" sz="3600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1187624" y="2924944"/>
            <a:ext cx="3714776" cy="1713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Autofit/>
          </a:bodyPr>
          <a:lstStyle/>
          <a:p>
            <a:pPr marL="457200" indent="-457200">
              <a:lnSpc>
                <a:spcPct val="150000"/>
              </a:lnSpc>
            </a:pPr>
            <a:r>
              <a:rPr lang="ar-SA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	</a:t>
            </a:r>
            <a:r>
              <a:rPr lang="ar-SA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2. منهج الجهد المشترك لحل المشكلات</a:t>
            </a:r>
          </a:p>
          <a:p>
            <a:pPr>
              <a:lnSpc>
                <a:spcPct val="150000"/>
              </a:lnSpc>
            </a:pPr>
            <a:endParaRPr lang="en-US" sz="28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5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1. عوامل </a:t>
            </a:r>
            <a:r>
              <a:rPr lang="ar-SA" sz="4400" b="1" dirty="0" smtClean="0">
                <a:solidFill>
                  <a:srgbClr val="0070C0"/>
                </a:solidFill>
              </a:rPr>
              <a:t>اختيار </a:t>
            </a:r>
            <a:r>
              <a:rPr lang="ar-SA" sz="4400" b="1" dirty="0" smtClean="0">
                <a:solidFill>
                  <a:srgbClr val="0070C0"/>
                </a:solidFill>
              </a:rPr>
              <a:t>المنهج التفاوضي (يتبع)</a:t>
            </a:r>
          </a:p>
        </p:txBody>
      </p:sp>
      <p:graphicFrame>
        <p:nvGraphicFramePr>
          <p:cNvPr id="10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6731980"/>
              </p:ext>
            </p:extLst>
          </p:nvPr>
        </p:nvGraphicFramePr>
        <p:xfrm>
          <a:off x="1214414" y="1000108"/>
          <a:ext cx="7416824" cy="5349127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3296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0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0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7284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العامل</a:t>
                      </a:r>
                      <a:r>
                        <a:rPr lang="ar-SA" sz="2000" dirty="0" smtClean="0"/>
                        <a:t> </a:t>
                      </a:r>
                      <a:endParaRPr lang="ar-SA" sz="20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المنهج المناسب</a:t>
                      </a:r>
                      <a:endParaRPr lang="ar-SA" sz="3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284">
                <a:tc vMerge="1">
                  <a:txBody>
                    <a:bodyPr/>
                    <a:lstStyle/>
                    <a:p>
                      <a:pPr rtl="1"/>
                      <a:endParaRPr lang="ar-SA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المساومة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kumimoji="0" lang="ar-S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الجهد المشترك لحل المشكلات </a:t>
                      </a:r>
                      <a:endParaRPr kumimoji="0" lang="ar-SA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9931">
                <a:tc>
                  <a:txBody>
                    <a:bodyPr/>
                    <a:lstStyle/>
                    <a:p>
                      <a:pPr marL="342900" indent="-342900" algn="r">
                        <a:buNone/>
                      </a:pPr>
                      <a:r>
                        <a:rPr lang="ar-SA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1.طبيعة القضايا المتنازع عليها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>
                        <a:buFontTx/>
                        <a:buChar char="-"/>
                      </a:pPr>
                      <a:r>
                        <a:rPr lang="ar-SA" sz="2000" dirty="0" smtClean="0"/>
                        <a:t>ذات بعد واحد</a:t>
                      </a:r>
                    </a:p>
                    <a:p>
                      <a:pPr algn="r" rtl="1">
                        <a:buFontTx/>
                        <a:buChar char="-"/>
                      </a:pPr>
                      <a:r>
                        <a:rPr lang="ar-SA" sz="2000" dirty="0" smtClean="0"/>
                        <a:t> مبلغ ثابت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- ذات أبعاد </a:t>
                      </a:r>
                      <a:r>
                        <a:rPr lang="ar-SA" sz="2000" dirty="0" smtClean="0"/>
                        <a:t>متعددة</a:t>
                      </a:r>
                      <a:endParaRPr lang="ar-SA" sz="20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759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ar-SA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٢. العلاقة بين أطراف التفاوض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- مستقلة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kern="1200" dirty="0" smtClean="0"/>
                        <a:t>- اعتمادية</a:t>
                      </a:r>
                      <a:endParaRPr lang="ar-SA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9759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ar-SA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٣. نماذج شخصية أطراف التفاوض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- آخذون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kern="1200" dirty="0" smtClean="0"/>
                        <a:t>- معطون /آخذون</a:t>
                      </a:r>
                      <a:endParaRPr lang="ar-SA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9759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ar-SA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٤.الوقت المتوافر للتفاوض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- قصير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kern="1200" dirty="0" smtClean="0"/>
                        <a:t>- طويل</a:t>
                      </a:r>
                      <a:endParaRPr lang="ar-SA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9759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ar-SA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٥.ميزان القوة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- في جهة واحدة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dirty="0" smtClean="0"/>
                        <a:t>- متوازن</a:t>
                      </a:r>
                      <a:endParaRPr lang="ar-SA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6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2071670" y="1000108"/>
            <a:ext cx="5643602" cy="64294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0">
            <a:noAutofit/>
          </a:bodyPr>
          <a:lstStyle/>
          <a:p>
            <a:pPr algn="ctr"/>
            <a:r>
              <a:rPr lang="ar-SA" sz="3600" b="1" dirty="0" smtClean="0"/>
              <a:t>1. منهج المساومة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>
            <a:normAutofit/>
          </a:bodyPr>
          <a:lstStyle/>
          <a:p>
            <a:pPr algn="r"/>
            <a:r>
              <a:rPr lang="ar-SA" sz="4400" b="1" dirty="0" smtClean="0">
                <a:solidFill>
                  <a:srgbClr val="0070C0"/>
                </a:solidFill>
              </a:rPr>
              <a:t>2. مناهج التفاوض (يتبع)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112658" y="2276872"/>
            <a:ext cx="7500990" cy="3659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أسهل من منهج الجهد المشترك لحل المشكلات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يُستخدم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عندما تكون القضايا المتنازع عليها ذات بعد واحد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يتمثل الهدف في الحصول على حصة أكبر مما سيحصل عليه الطرف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الآخر</a:t>
            </a:r>
            <a:endParaRPr lang="ar-SA" sz="32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هناك سياسات وتكتيكات معينة لمنهج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المساومة،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ويتحدد استخدام هذه السياسات والتكتيكات بالموقف وبالقواعد الأخلاقية لدى المفاوض 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7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1785918" y="1000108"/>
            <a:ext cx="6286544" cy="64294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0">
            <a:noAutofit/>
          </a:bodyPr>
          <a:lstStyle/>
          <a:p>
            <a:pPr algn="ctr"/>
            <a:r>
              <a:rPr lang="ar-SA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2. منهج الجهد المشترك لحل المشكلات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>
            <a:normAutofit/>
          </a:bodyPr>
          <a:lstStyle/>
          <a:p>
            <a:pPr algn="r"/>
            <a:r>
              <a:rPr lang="ar-SA" sz="4400" b="1" dirty="0" smtClean="0">
                <a:solidFill>
                  <a:srgbClr val="0070C0"/>
                </a:solidFill>
              </a:rPr>
              <a:t>2. مناهج التفاوض (يتبع)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109154" y="2276872"/>
            <a:ext cx="7643866" cy="35878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الهدف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الأساس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للتفاوض هو إيجاد حل تعاوني للمشكلة</a:t>
            </a:r>
          </a:p>
          <a:p>
            <a:pPr algn="just"/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بحيث يتم إيجاد مبلغ أكبر لاقتسامه بين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الطرفين،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وتكون النتيجة (ربح / ربح) لكلا الطرفين </a:t>
            </a:r>
          </a:p>
          <a:p>
            <a:pPr marL="514350" indent="-514350" algn="just"/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2. استخدامه يتطلب مهارة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ع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لية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في التفاوض وبخاصة في الحالات التي يمكن أن ينهار فيه الموقف وينقلب إلى موقف مساومة </a:t>
            </a:r>
          </a:p>
          <a:p>
            <a:pPr marL="514350" indent="-514350" algn="just"/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3. يتطلب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قسطًا كبيرًا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من تبادل المعلومات أكبر مما يتطلبه  منهج المساومة 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3. المفاوضون والأرضية المشتركة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8</a:t>
            </a:fld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106619" y="1484784"/>
            <a:ext cx="7500990" cy="45176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عادة ما يبدأ المفاوضون المهرة من الأرضية المشتركة قبل أن يحاولوا تقليص الاختلافات.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إن استعمال اللغة نفسها والتعبيرات نفسها يساعد في التركيز على الأرضية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المشتركة.</a:t>
            </a:r>
            <a:endParaRPr lang="ar-SA" sz="32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إن البناء القوي على أرضية مشتركة في بداية المفاوضات يساعد على تحمل الضغوط التي </a:t>
            </a:r>
            <a:r>
              <a:rPr lang="ar-SA" sz="32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ستأتي.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4. المفاوضون ومواجهة الاختلافات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9</a:t>
            </a:fld>
            <a:endParaRPr lang="ar-SA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6903138"/>
              </p:ext>
            </p:extLst>
          </p:nvPr>
        </p:nvGraphicFramePr>
        <p:xfrm>
          <a:off x="1214414" y="1714488"/>
          <a:ext cx="7348821" cy="3571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1216</TotalTime>
  <Words>480</Words>
  <Application>Microsoft Office PowerPoint</Application>
  <PresentationFormat>عرض على الشاشة (4:3)</PresentationFormat>
  <Paragraphs>110</Paragraphs>
  <Slides>14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2" baseType="lpstr">
      <vt:lpstr>Arial</vt:lpstr>
      <vt:lpstr>Calibri</vt:lpstr>
      <vt:lpstr>Gill Sans MT</vt:lpstr>
      <vt:lpstr>Majalla UI</vt:lpstr>
      <vt:lpstr>Sakkal Majalla</vt:lpstr>
      <vt:lpstr>Verdana</vt:lpstr>
      <vt:lpstr>Wingdings 2</vt:lpstr>
      <vt:lpstr>Solstice</vt:lpstr>
      <vt:lpstr>عرض تقديمي في PowerPoint</vt:lpstr>
      <vt:lpstr>عرض تقديمي في PowerPoint</vt:lpstr>
      <vt:lpstr> 1. عوامل اختيار المنهج التفاوضي</vt:lpstr>
      <vt:lpstr>2. مناهج التفاوض</vt:lpstr>
      <vt:lpstr> 1. عوامل اختيار المنهج التفاوضي (يتبع)</vt:lpstr>
      <vt:lpstr>2. مناهج التفاوض (يتبع)</vt:lpstr>
      <vt:lpstr>2. مناهج التفاوض (يتبع)</vt:lpstr>
      <vt:lpstr> 3. المفاوضون والأرضية المشتركة </vt:lpstr>
      <vt:lpstr> 4. المفاوضون ومواجهة الاختلافات </vt:lpstr>
      <vt:lpstr> 5. الدافعية والتفاوض</vt:lpstr>
      <vt:lpstr>5. الدافعية والتفاوض (يتبع)</vt:lpstr>
      <vt:lpstr>5. الدافعية والتفاوض (يتبع)</vt:lpstr>
      <vt:lpstr>عرض تقديمي في PowerPoint</vt:lpstr>
      <vt:lpstr>عرض تقديمي في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tmradwche</dc:creator>
  <cp:lastModifiedBy>yousef alnamlah</cp:lastModifiedBy>
  <cp:revision>396</cp:revision>
  <dcterms:created xsi:type="dcterms:W3CDTF">2014-02-10T15:25:03Z</dcterms:created>
  <dcterms:modified xsi:type="dcterms:W3CDTF">2018-03-21T16:32:46Z</dcterms:modified>
</cp:coreProperties>
</file>