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58" r:id="rId5"/>
    <p:sldId id="259" r:id="rId6"/>
    <p:sldId id="264" r:id="rId7"/>
    <p:sldId id="261" r:id="rId8"/>
    <p:sldId id="280" r:id="rId9"/>
    <p:sldId id="271" r:id="rId10"/>
    <p:sldId id="281" r:id="rId11"/>
    <p:sldId id="282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BFD3-E7CE-45D0-835A-F424985BE4FE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0A41-750F-4A5D-9EA3-F3D8E18BF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5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7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5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8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2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08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38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06754" y="66042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295845" y="2159886"/>
            <a:ext cx="5464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لِقاءُ أَطْفالِ الْعَرَبِ</a:t>
            </a:r>
            <a:endParaRPr lang="en-US" sz="66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062576" y="1427733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الصّفحة 42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63960" y="1367224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30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384874" y="1399057"/>
            <a:ext cx="593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/>
              <a:t>الْحَلَقَة الْأَولَى، اللُّغَة الْعَرَبِيَّة، الصّفّ الثّالِث الإِبتدائيّ</a:t>
            </a:r>
            <a:endParaRPr lang="en-US" sz="2800" dirty="0"/>
          </a:p>
        </p:txBody>
      </p:sp>
      <p:pic>
        <p:nvPicPr>
          <p:cNvPr id="1026" name="Picture 2" descr="Page Background">
            <a:extLst>
              <a:ext uri="{FF2B5EF4-FFF2-40B4-BE49-F238E27FC236}">
                <a16:creationId xmlns:a16="http://schemas.microsoft.com/office/drawing/2014/main" xmlns="" id="{5984C450-A240-4D0B-9287-01CD703AC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45429" r="7795" b="12114"/>
          <a:stretch/>
        </p:blipFill>
        <p:spPr bwMode="auto">
          <a:xfrm>
            <a:off x="3956115" y="3401111"/>
            <a:ext cx="4279770" cy="2911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04800" y="6140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50459" y="5962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4312692" y="955343"/>
            <a:ext cx="3698543" cy="3179929"/>
          </a:xfrm>
          <a:prstGeom prst="smileyF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277" y="345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5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حَاوِلْ مَرَّةً أخْرى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F8F735D7-1944-4C64-A727-F71735193B7E}"/>
              </a:ext>
            </a:extLst>
          </p:cNvPr>
          <p:cNvSpPr/>
          <p:nvPr/>
        </p:nvSpPr>
        <p:spPr>
          <a:xfrm>
            <a:off x="4234206" y="999242"/>
            <a:ext cx="3723588" cy="3469077"/>
          </a:xfrm>
          <a:prstGeom prst="smileyFace">
            <a:avLst>
              <a:gd name="adj" fmla="val -18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09516" y="531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6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4312692" y="955343"/>
            <a:ext cx="3698543" cy="3179929"/>
          </a:xfrm>
          <a:prstGeom prst="smileyF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73290" y="650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5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حَاوِلْ مَرَّةً أخْرى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F8F735D7-1944-4C64-A727-F71735193B7E}"/>
              </a:ext>
            </a:extLst>
          </p:cNvPr>
          <p:cNvSpPr/>
          <p:nvPr/>
        </p:nvSpPr>
        <p:spPr>
          <a:xfrm>
            <a:off x="4234206" y="999242"/>
            <a:ext cx="3723588" cy="3469077"/>
          </a:xfrm>
          <a:prstGeom prst="smileyFace">
            <a:avLst>
              <a:gd name="adj" fmla="val -18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0459" y="694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4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635318" y="293180"/>
            <a:ext cx="200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نَقرَأُ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43792" y="1151192"/>
            <a:ext cx="9210644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اجْتَمَعَ أَفْرادُ الْأُسْرَةِ حَوْلَ مائِدَةِ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الْعَشاءِ،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والْفَرْحَةُ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تَبْدو عَلى وُجوهِهِم،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فَالْيَوْمَ عادَتْ سُمَيَّةُ مِنْ رِحْلَتِها الّتي قَضَّتْها في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الْأُرْدُنِّ،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حَيْثُ شارَكَتْ مَعَ مَجْموعَةٍ مِنَ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الطُّلّابِ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الْمُتَفَوِّقينَ وَالطّالِباتِ الْمُتَفَوِّقاتِ في لِقاءِ أَطْفالِ الْعَرَبِ الّذي عُقِدَ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هُناكَ.</a:t>
            </a:r>
            <a:endParaRPr lang="ar-BH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لَقَدْ جَلَبَتْ سُمَيَّةُ لْإِخْوانِها الْهَدايا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التَّذْكارِيَّةَ الْجَميلَةَ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الّتي نالَتْ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إِعْجابَهُم.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وَأَخَذَتْ تُحُدِّثُهُم عَنْ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رِحْلَتِها، فَقالَتْ: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لَقَدْ اسْتَفَدْتُ كَثيرًا مِنْ هَذِهِ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الرِّحْلَةِ؛ لِأِّنّي تَعَرَّفْتُ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مَجْموعَةً كَبيرَةً مِن الْأَصْدِقاءِ وَالصِّديقاتِ مِنَ الْأُرْدُنِّ وَالْيَمَنِ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وَالْكُوَيْتِ، وَعُمانَ، وَقَطَرَ، </a:t>
            </a:r>
            <a:r>
              <a:rPr lang="ar-BH" sz="3200" dirty="0">
                <a:latin typeface="Calibri" panose="020F0502020204030204" pitchFamily="34" charset="0"/>
                <a:ea typeface="Calibri" panose="020F0502020204030204" pitchFamily="34" charset="0"/>
              </a:rPr>
              <a:t>وَمِصْرَ وَليبيا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وَتونُسَ.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3039" y="6113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517409" y="1029155"/>
            <a:ext cx="69773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كُنَّا نَجْتَمِعُ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وَنُقيمُ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الْحَفَلاتِ ،وَنَتَبادَلُ الْمَعْلوماتِ عَنْ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بِلادِنا،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فَعَرَفْتُ كَثيرًا عَنِ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الدُّولِ الْعَرَبِيةِ،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كَما زُرْنا مَعالِمَ الْأُرْدُنِّ الْأَثَرِيَّةَ وَالسِّياحِيَّةَ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مِثْلَ: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الْمُدَرَّجِ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الرُّومانِيِّ،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وَالْمُتْحَفِ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الْوَطَنِيِّ، وَالْبَحْرِ الْمَيِّتِ، وَجَرَشَ وَمَدينَةِ الْبَتْراءِ،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بِالْإِضافَةِ إِلى الْمَناطِقِ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الزِّراعِيَّةِ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الْجَميلَةِ.</a:t>
            </a:r>
          </a:p>
        </p:txBody>
      </p:sp>
      <p:pic>
        <p:nvPicPr>
          <p:cNvPr id="2050" name="Picture 2" descr="Page Background">
            <a:extLst>
              <a:ext uri="{FF2B5EF4-FFF2-40B4-BE49-F238E27FC236}">
                <a16:creationId xmlns:a16="http://schemas.microsoft.com/office/drawing/2014/main" xmlns="" id="{B0386481-8E8A-4B01-93F2-DEAFDD28E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45087" r="4523" b="11624"/>
          <a:stretch/>
        </p:blipFill>
        <p:spPr bwMode="auto">
          <a:xfrm>
            <a:off x="414778" y="575035"/>
            <a:ext cx="3802380" cy="350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xmlns="" id="{6EC1CA53-8641-4411-A292-7761B3D07304}"/>
              </a:ext>
            </a:extLst>
          </p:cNvPr>
          <p:cNvSpPr/>
          <p:nvPr/>
        </p:nvSpPr>
        <p:spPr>
          <a:xfrm>
            <a:off x="414778" y="4484468"/>
            <a:ext cx="112172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وَخِلالَ إِقامَتِنا هُناكَ دَعانا بَعْضُ الْأَصْدِقاءِ وَالْصَّديقاتِ إِلى زِيارَةِ مَنازِلِهِمْ فَتَعَرَّفْنا الْحياةَ داخِلَ الْبَيْتِ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الْأُرْدُنِيِّ،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وَتَذَوَّقْنا أَصْنافًا مُخْتلِفَةً مِنَ الْأَطْعِمَةِ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الشَّعْبِيةِ،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كَما عَرَّفْناهُمْ عاداتِنا وَأَنْواعًا مِنْ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أَطْعِمَتِنا. </a:t>
            </a:r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</a:rPr>
              <a:t>حَقًّا لَقَدْ كانَتْ رِحْلَةً مُمْتِعَةً </a:t>
            </a: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وَمُفيدَةً.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AUD-20200406-WA0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778" y="6037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55602" y="238588"/>
            <a:ext cx="552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نَتَعَلَّمُ مِنْ </a:t>
            </a:r>
            <a:r>
              <a:rPr lang="ar-BH" sz="4000" b="1" dirty="0">
                <a:solidFill>
                  <a:srgbClr val="FF0000"/>
                </a:solidFill>
              </a:rPr>
              <a:t>قَامُوس الْكَلِمَات: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21816"/>
              </p:ext>
            </p:extLst>
          </p:nvPr>
        </p:nvGraphicFramePr>
        <p:xfrm>
          <a:off x="1726442" y="1351115"/>
          <a:ext cx="9039367" cy="4981445"/>
        </p:xfrm>
        <a:graphic>
          <a:graphicData uri="http://schemas.openxmlformats.org/drawingml/2006/table">
            <a:tbl>
              <a:tblPr firstRow="1" firstCol="1" bandRow="1"/>
              <a:tblGrid>
                <a:gridCol w="4527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2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مَعْنَاهَا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الْكَلِمَةُ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عُقِدَ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جَلَبَت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ْ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التَّذْكارِية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نالَ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98504" y="2552658"/>
            <a:ext cx="1528549" cy="6552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أُقيمَ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9803" y="3553348"/>
            <a:ext cx="19379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أَحْضَرَتْ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1" y="4521834"/>
            <a:ext cx="39578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أَشْياءٌ </a:t>
            </a:r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نَحْتَفِظُ بِها </a:t>
            </a:r>
            <a:r>
              <a:rPr lang="ar-BH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للذِّكْرى.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BH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4519" y="5445164"/>
            <a:ext cx="19379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حَصَلَ </a:t>
            </a:r>
            <a:r>
              <a:rPr lang="ar-BH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BH" dirty="0">
              <a:solidFill>
                <a:srgbClr val="FF0000"/>
              </a:solidFill>
            </a:endParaRPr>
          </a:p>
        </p:txBody>
      </p:sp>
      <p:pic>
        <p:nvPicPr>
          <p:cNvPr id="8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9861" y="6027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432067" y="412841"/>
            <a:ext cx="1076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/>
              <a:t>أَقرأُ </a:t>
            </a:r>
            <a:r>
              <a:rPr lang="ar-BH" sz="4000" b="1" dirty="0" smtClean="0"/>
              <a:t>الْجُمَلَ </a:t>
            </a:r>
            <a:r>
              <a:rPr lang="ar-BH" sz="4000" b="1" dirty="0"/>
              <a:t>الْآتِيةَ ، وَأَنتبهُ إلى نُطقِ </a:t>
            </a:r>
            <a:r>
              <a:rPr lang="ar-BH" sz="4000" b="1" dirty="0" smtClean="0">
                <a:solidFill>
                  <a:srgbClr val="FF0000"/>
                </a:solidFill>
              </a:rPr>
              <a:t>التاءِ </a:t>
            </a:r>
            <a:r>
              <a:rPr lang="ar-BH" sz="4000" b="1" dirty="0">
                <a:solidFill>
                  <a:srgbClr val="FF0000"/>
                </a:solidFill>
              </a:rPr>
              <a:t>الْمَفْتوحَةِ </a:t>
            </a:r>
            <a:r>
              <a:rPr lang="ar-BH" sz="4000" b="1" dirty="0"/>
              <a:t>في الْكَلِماتِ الّتي تَحْتَها </a:t>
            </a:r>
            <a:r>
              <a:rPr lang="ar-BH" sz="4000" b="1" dirty="0" smtClean="0"/>
              <a:t>خَطٌّ: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95081" y="2077276"/>
            <a:ext cx="631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 rtl="1">
              <a:buFont typeface="Wingdings" panose="05000000000000000000" pitchFamily="2" charset="2"/>
              <a:buChar char="ü"/>
            </a:pPr>
            <a:r>
              <a:rPr lang="ar-BH" sz="5400" u="sng" dirty="0"/>
              <a:t>عاد</a:t>
            </a:r>
            <a:r>
              <a:rPr lang="ar-BH" sz="5400" u="sng" dirty="0">
                <a:solidFill>
                  <a:srgbClr val="FF0000"/>
                </a:solidFill>
              </a:rPr>
              <a:t>َتْ</a:t>
            </a:r>
            <a:r>
              <a:rPr lang="ar-BH" sz="5400" dirty="0">
                <a:solidFill>
                  <a:srgbClr val="FF0000"/>
                </a:solidFill>
              </a:rPr>
              <a:t> </a:t>
            </a:r>
            <a:r>
              <a:rPr lang="ar-BH" sz="5400" dirty="0"/>
              <a:t>سُمَيَّةُ مِنْ </a:t>
            </a:r>
            <a:r>
              <a:rPr lang="ar-BH" sz="5400" dirty="0" smtClean="0"/>
              <a:t>رِحْلَتِها.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0084" y="3204122"/>
            <a:ext cx="796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r" rtl="1">
              <a:buFont typeface="Wingdings" panose="05000000000000000000" pitchFamily="2" charset="2"/>
              <a:buChar char="ü"/>
            </a:pPr>
            <a:r>
              <a:rPr lang="ar-BH" sz="4800" u="sng" dirty="0"/>
              <a:t>شارَكَ</a:t>
            </a:r>
            <a:r>
              <a:rPr lang="ar-BH" sz="4800" u="sng" dirty="0">
                <a:solidFill>
                  <a:srgbClr val="FF0000"/>
                </a:solidFill>
              </a:rPr>
              <a:t>تْ</a:t>
            </a:r>
            <a:r>
              <a:rPr lang="ar-BH" sz="4800" dirty="0">
                <a:solidFill>
                  <a:srgbClr val="FF0000"/>
                </a:solidFill>
              </a:rPr>
              <a:t> </a:t>
            </a:r>
            <a:r>
              <a:rPr lang="ar-BH" sz="4800" dirty="0"/>
              <a:t>سُمَيَّةُ في لِقاءِ أَطْفالِ الْعَرَبِ.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074" y="4205521"/>
            <a:ext cx="1077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r" rtl="1">
              <a:buFont typeface="Wingdings" panose="05000000000000000000" pitchFamily="2" charset="2"/>
              <a:buChar char="ü"/>
            </a:pPr>
            <a:r>
              <a:rPr lang="ar-BH" sz="4800" u="sng" dirty="0"/>
              <a:t>قال</a:t>
            </a:r>
            <a:r>
              <a:rPr lang="ar-BH" sz="4800" u="sng" dirty="0">
                <a:solidFill>
                  <a:srgbClr val="FF0000"/>
                </a:solidFill>
              </a:rPr>
              <a:t>َتْ</a:t>
            </a:r>
            <a:r>
              <a:rPr lang="ar-BH" sz="4800" dirty="0">
                <a:solidFill>
                  <a:srgbClr val="FF0000"/>
                </a:solidFill>
              </a:rPr>
              <a:t> </a:t>
            </a:r>
            <a:r>
              <a:rPr lang="ar-BH" sz="4800" dirty="0"/>
              <a:t>سُمَيَّةُ :</a:t>
            </a:r>
            <a:r>
              <a:rPr lang="ar-BH" sz="4800" u="sng" dirty="0"/>
              <a:t>اسْتَفَد</a:t>
            </a:r>
            <a:r>
              <a:rPr lang="ar-BH" sz="4800" u="sng" dirty="0">
                <a:solidFill>
                  <a:srgbClr val="FF0000"/>
                </a:solidFill>
              </a:rPr>
              <a:t>ْتُ</a:t>
            </a:r>
            <a:r>
              <a:rPr lang="ar-BH" sz="4800" dirty="0">
                <a:solidFill>
                  <a:srgbClr val="FF0000"/>
                </a:solidFill>
              </a:rPr>
              <a:t> </a:t>
            </a:r>
            <a:r>
              <a:rPr lang="ar-BH" sz="4800" dirty="0"/>
              <a:t>مِنْ هَذِهِ الرِّحْلَةِ وَ</a:t>
            </a:r>
            <a:r>
              <a:rPr lang="ar-BH" sz="4800" u="sng" dirty="0"/>
              <a:t>عَرَف</a:t>
            </a:r>
            <a:r>
              <a:rPr lang="ar-BH" sz="4800" u="sng" dirty="0">
                <a:solidFill>
                  <a:srgbClr val="FF0000"/>
                </a:solidFill>
              </a:rPr>
              <a:t>ْتُ</a:t>
            </a:r>
            <a:r>
              <a:rPr lang="ar-BH" sz="4800" dirty="0">
                <a:solidFill>
                  <a:srgbClr val="FF0000"/>
                </a:solidFill>
              </a:rPr>
              <a:t> </a:t>
            </a:r>
            <a:r>
              <a:rPr lang="ar-BH" sz="4800" dirty="0"/>
              <a:t>الْكَثيرَ عَنِ  الدُّوَلِ الْعَرَبِيةِ.  </a:t>
            </a:r>
            <a:endParaRPr lang="en-US" sz="4800" dirty="0"/>
          </a:p>
        </p:txBody>
      </p: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067" y="5945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949" y="460659"/>
            <a:ext cx="4884761" cy="726696"/>
          </a:xfrm>
        </p:spPr>
        <p:txBody>
          <a:bodyPr>
            <a:normAutofit fontScale="90000"/>
          </a:bodyPr>
          <a:lstStyle/>
          <a:p>
            <a:pPr algn="ctr"/>
            <a:r>
              <a:rPr lang="ar-BH" b="1" dirty="0">
                <a:solidFill>
                  <a:srgbClr val="FF0000"/>
                </a:solidFill>
              </a:rPr>
              <a:t>أَتَعَلَّمُ جَمْعَ الْكَلِماتِ </a:t>
            </a:r>
            <a:r>
              <a:rPr lang="ar-BH" b="1" dirty="0" smtClean="0">
                <a:solidFill>
                  <a:srgbClr val="FF0000"/>
                </a:solidFill>
              </a:rPr>
              <a:t>الآتيةِ: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graphicFrame>
        <p:nvGraphicFramePr>
          <p:cNvPr id="17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17748"/>
              </p:ext>
            </p:extLst>
          </p:nvPr>
        </p:nvGraphicFramePr>
        <p:xfrm>
          <a:off x="1576316" y="928048"/>
          <a:ext cx="9039367" cy="5487614"/>
        </p:xfrm>
        <a:graphic>
          <a:graphicData uri="http://schemas.openxmlformats.org/drawingml/2006/table">
            <a:tbl>
              <a:tblPr firstRow="1" firstCol="1" bandRow="1"/>
              <a:tblGrid>
                <a:gridCol w="4527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2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الْجَمْعُ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الْكَلِمَةُ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/>
                        <a:t>هَدِيَّةٌ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ar-BH" sz="3600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/>
                        <a:t>طَعامٌ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/>
                        <a:t>مَعْلومَةٌ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/>
                        <a:t>مِنْطَقَةٌ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40239" y="1937982"/>
            <a:ext cx="1214651" cy="5868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sp>
        <p:nvSpPr>
          <p:cNvPr id="19" name="TextBox 18"/>
          <p:cNvSpPr txBox="1"/>
          <p:nvPr/>
        </p:nvSpPr>
        <p:spPr>
          <a:xfrm>
            <a:off x="3248168" y="2101250"/>
            <a:ext cx="1392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 smtClean="0">
                <a:solidFill>
                  <a:srgbClr val="FF0000"/>
                </a:solidFill>
              </a:rPr>
              <a:t>هَدايا</a:t>
            </a:r>
            <a:endParaRPr lang="ar-BH" dirty="0"/>
          </a:p>
        </p:txBody>
      </p:sp>
      <p:sp>
        <p:nvSpPr>
          <p:cNvPr id="20" name="TextBox 19"/>
          <p:cNvSpPr txBox="1"/>
          <p:nvPr/>
        </p:nvSpPr>
        <p:spPr>
          <a:xfrm>
            <a:off x="3316406" y="3143872"/>
            <a:ext cx="1392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</a:rPr>
              <a:t>أَطْعِمَّةٌ</a:t>
            </a:r>
            <a:endParaRPr lang="ar-BH" dirty="0"/>
          </a:p>
        </p:txBody>
      </p:sp>
      <p:sp>
        <p:nvSpPr>
          <p:cNvPr id="21" name="TextBox 20"/>
          <p:cNvSpPr txBox="1"/>
          <p:nvPr/>
        </p:nvSpPr>
        <p:spPr>
          <a:xfrm>
            <a:off x="3248168" y="4244454"/>
            <a:ext cx="15285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</a:rPr>
              <a:t>مَعْلوماتٌ</a:t>
            </a:r>
            <a:endParaRPr lang="ar-BH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5588" y="5345036"/>
            <a:ext cx="12146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</a:rPr>
              <a:t>مَناطِقٌ</a:t>
            </a:r>
            <a:endParaRPr lang="ar-BH" sz="3600" dirty="0"/>
          </a:p>
        </p:txBody>
      </p:sp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278" y="6110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169133" y="332816"/>
            <a:ext cx="674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أَختارُ </a:t>
            </a:r>
            <a:r>
              <a:rPr lang="ar-BH" sz="4000" b="1" dirty="0" smtClean="0">
                <a:solidFill>
                  <a:srgbClr val="FF0000"/>
                </a:solidFill>
              </a:rPr>
              <a:t>الإجابةَ </a:t>
            </a:r>
            <a:r>
              <a:rPr lang="ar-BH" sz="4000" b="1" dirty="0">
                <a:solidFill>
                  <a:srgbClr val="FF0000"/>
                </a:solidFill>
              </a:rPr>
              <a:t>الصحيحةَ كَما في </a:t>
            </a:r>
            <a:r>
              <a:rPr lang="ar-BH" sz="4000" b="1" dirty="0" smtClean="0">
                <a:solidFill>
                  <a:srgbClr val="FF0000"/>
                </a:solidFill>
              </a:rPr>
              <a:t>الْمِثالِ: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8890253" y="1398659"/>
            <a:ext cx="1919111" cy="1249446"/>
          </a:xfrm>
          <a:prstGeom prst="flowChartPrepa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</a:rPr>
              <a:t>مِثالٌ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55485" y="1398659"/>
            <a:ext cx="3059289" cy="1249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 smtClean="0">
                <a:solidFill>
                  <a:srgbClr val="FF0000"/>
                </a:solidFill>
              </a:rPr>
              <a:t>كانَتْ</a:t>
            </a:r>
            <a:r>
              <a:rPr lang="ar-BH" sz="2800" dirty="0" smtClean="0">
                <a:solidFill>
                  <a:schemeClr val="tx1"/>
                </a:solidFill>
              </a:rPr>
              <a:t> الرِّحْلَّةُ مُمتِعَةً.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78090" y="1398659"/>
            <a:ext cx="3465689" cy="1275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 smtClean="0">
                <a:solidFill>
                  <a:srgbClr val="FF0000"/>
                </a:solidFill>
              </a:rPr>
              <a:t>إنَّ</a:t>
            </a:r>
            <a:r>
              <a:rPr lang="ar-BH" sz="2800" dirty="0" smtClean="0">
                <a:solidFill>
                  <a:schemeClr val="tx1"/>
                </a:solidFill>
              </a:rPr>
              <a:t> الرِّحْلَّةَ مُمتِعَةٌ.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4589"/>
              </p:ext>
            </p:extLst>
          </p:nvPr>
        </p:nvGraphicFramePr>
        <p:xfrm>
          <a:off x="254758" y="3176261"/>
          <a:ext cx="11659738" cy="2425092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677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5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1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1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836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627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/>
                        <a:t>ت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/>
                        <a:t>الجملة </a:t>
                      </a:r>
                      <a:endParaRPr lang="ar-BH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/>
                        <a:t>أختار</a:t>
                      </a:r>
                      <a:r>
                        <a:rPr lang="ar-BH" sz="3200" kern="1200" baseline="0" dirty="0"/>
                        <a:t> الكلمة</a:t>
                      </a:r>
                      <a:endParaRPr lang="ar-BH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/>
                        <a:t>الجملة </a:t>
                      </a:r>
                      <a:endParaRPr lang="ar-BH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/>
                        <a:t>أختار</a:t>
                      </a:r>
                      <a:r>
                        <a:rPr lang="ar-BH" sz="3200" kern="1200" baseline="0" dirty="0"/>
                        <a:t> الكلمة</a:t>
                      </a:r>
                      <a:endParaRPr lang="ar-BH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273">
                <a:tc>
                  <a:txBody>
                    <a:bodyPr/>
                    <a:lstStyle/>
                    <a:p>
                      <a:pPr rtl="1"/>
                      <a:r>
                        <a:rPr lang="ar-BH" sz="3200" kern="1200" dirty="0"/>
                        <a:t>1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kern="1200" dirty="0" smtClean="0">
                          <a:solidFill>
                            <a:srgbClr val="FF0000"/>
                          </a:solidFill>
                        </a:rPr>
                        <a:t>كان</a:t>
                      </a:r>
                      <a:r>
                        <a:rPr lang="ar-BH" sz="3200" kern="1200" baseline="0" dirty="0" smtClean="0">
                          <a:solidFill>
                            <a:srgbClr val="FF0000"/>
                          </a:solidFill>
                        </a:rPr>
                        <a:t>َ</a:t>
                      </a:r>
                      <a:r>
                        <a:rPr lang="ar-BH" sz="3200" kern="1200" dirty="0" smtClean="0"/>
                        <a:t> </a:t>
                      </a:r>
                      <a:r>
                        <a:rPr lang="ar-BH" sz="3200" kern="1200" dirty="0"/>
                        <a:t>الطَّعامُ </a:t>
                      </a:r>
                      <a:endParaRPr lang="ar-BH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>
                          <a:hlinkClick r:id="rId5" action="ppaction://hlinksldjump"/>
                        </a:rPr>
                        <a:t>لذيذٌ  </a:t>
                      </a:r>
                      <a:r>
                        <a:rPr lang="ar-BH" sz="3200" kern="1200" dirty="0"/>
                        <a:t>- </a:t>
                      </a:r>
                      <a:r>
                        <a:rPr lang="ar-BH" sz="3200" kern="1200" dirty="0" smtClean="0">
                          <a:hlinkClick r:id="rId6" action="ppaction://hlinksldjump"/>
                        </a:rPr>
                        <a:t>لذيذًا </a:t>
                      </a:r>
                      <a:endParaRPr lang="ar-BH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dirty="0">
                          <a:solidFill>
                            <a:srgbClr val="FF0000"/>
                          </a:solidFill>
                        </a:rPr>
                        <a:t>إنَّ</a:t>
                      </a:r>
                      <a:r>
                        <a:rPr lang="ar-BH" sz="3200" dirty="0"/>
                        <a:t> الطَّعامَ </a:t>
                      </a:r>
                      <a:endParaRPr lang="ar-BH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hlinkClick r:id="rId6" action="ppaction://hlinksldjump"/>
                        </a:rPr>
                        <a:t>لذيذٌ  </a:t>
                      </a:r>
                      <a:r>
                        <a:rPr lang="ar-BH" sz="3200" dirty="0"/>
                        <a:t>- </a:t>
                      </a:r>
                      <a:r>
                        <a:rPr lang="ar-BH" sz="3200" u="none" dirty="0" smtClean="0">
                          <a:hlinkClick r:id="rId5" action="ppaction://hlinksldjump"/>
                        </a:rPr>
                        <a:t>لذيذًا</a:t>
                      </a:r>
                      <a:endParaRPr lang="ar-BH" sz="32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273">
                <a:tc>
                  <a:txBody>
                    <a:bodyPr/>
                    <a:lstStyle/>
                    <a:p>
                      <a:pPr rtl="1"/>
                      <a:r>
                        <a:rPr lang="ar-BH" sz="3200" kern="1200" dirty="0"/>
                        <a:t>2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kern="1200" dirty="0" smtClean="0">
                          <a:solidFill>
                            <a:srgbClr val="FF0000"/>
                          </a:solidFill>
                        </a:rPr>
                        <a:t>كانَتْ</a:t>
                      </a:r>
                      <a:r>
                        <a:rPr lang="ar-BH" sz="3200" kern="1200" dirty="0" smtClean="0"/>
                        <a:t> الْلاعِبَةُ 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 smtClean="0">
                          <a:hlinkClick r:id="rId6" action="ppaction://hlinksldjump"/>
                        </a:rPr>
                        <a:t>نَشيطَةً </a:t>
                      </a:r>
                      <a:r>
                        <a:rPr lang="ar-BH" sz="3200" kern="1200" dirty="0"/>
                        <a:t>- </a:t>
                      </a:r>
                      <a:r>
                        <a:rPr lang="ar-BH" sz="3200" kern="1200" dirty="0" smtClean="0">
                          <a:hlinkClick r:id="rId5" action="ppaction://hlinksldjump"/>
                        </a:rPr>
                        <a:t>نَشيطَةٌ 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dirty="0">
                          <a:solidFill>
                            <a:srgbClr val="FF0000"/>
                          </a:solidFill>
                        </a:rPr>
                        <a:t>إنَّ</a:t>
                      </a:r>
                      <a:r>
                        <a:rPr lang="ar-BH" sz="3200" dirty="0"/>
                        <a:t> اللاعِبةَ 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hlinkClick r:id="rId5" action="ppaction://hlinksldjump"/>
                        </a:rPr>
                        <a:t>نَشيطَةً </a:t>
                      </a:r>
                      <a:r>
                        <a:rPr lang="ar-BH" sz="3200" dirty="0"/>
                        <a:t>- </a:t>
                      </a:r>
                      <a:r>
                        <a:rPr lang="ar-BH" sz="3200" dirty="0" smtClean="0">
                          <a:hlinkClick r:id="rId6" action="ppaction://hlinksldjump"/>
                        </a:rPr>
                        <a:t>نَشيطَةٌ 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273">
                <a:tc>
                  <a:txBody>
                    <a:bodyPr/>
                    <a:lstStyle/>
                    <a:p>
                      <a:pPr rtl="1"/>
                      <a:r>
                        <a:rPr lang="ar-BH" sz="3200" kern="1200" dirty="0"/>
                        <a:t>3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kern="1200" dirty="0" smtClean="0">
                          <a:solidFill>
                            <a:srgbClr val="FF0000"/>
                          </a:solidFill>
                        </a:rPr>
                        <a:t>كانَتْ</a:t>
                      </a:r>
                      <a:r>
                        <a:rPr lang="ar-BH" sz="3200" kern="1200" dirty="0" smtClean="0"/>
                        <a:t> الْمَعلوْمَةُ 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 smtClean="0">
                          <a:hlinkClick r:id="rId5" action="ppaction://hlinksldjump"/>
                        </a:rPr>
                        <a:t>مُفيدةٌ </a:t>
                      </a:r>
                      <a:r>
                        <a:rPr lang="ar-BH" sz="3200" kern="1200" dirty="0"/>
                        <a:t>-</a:t>
                      </a:r>
                      <a:r>
                        <a:rPr lang="ar-BH" sz="3200" kern="1200" baseline="0" dirty="0"/>
                        <a:t> </a:t>
                      </a:r>
                      <a:r>
                        <a:rPr lang="ar-BH" sz="3200" kern="1200" dirty="0" smtClean="0">
                          <a:hlinkClick r:id="rId6" action="ppaction://hlinksldjump"/>
                        </a:rPr>
                        <a:t>مُفيدةً 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dirty="0">
                          <a:solidFill>
                            <a:srgbClr val="FF0000"/>
                          </a:solidFill>
                        </a:rPr>
                        <a:t>إنَّ</a:t>
                      </a:r>
                      <a:r>
                        <a:rPr lang="ar-BH" sz="3200" dirty="0"/>
                        <a:t> الْمَعَلومةَ 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hlinkClick r:id="rId6" action="ppaction://hlinksldjump"/>
                        </a:rPr>
                        <a:t>مُفيدةٌ </a:t>
                      </a:r>
                      <a:r>
                        <a:rPr lang="ar-BH" sz="3200" dirty="0"/>
                        <a:t>- </a:t>
                      </a:r>
                      <a:r>
                        <a:rPr lang="ar-BH" sz="3200" dirty="0" smtClean="0">
                          <a:hlinkClick r:id="rId5" action="ppaction://hlinksldjump"/>
                        </a:rPr>
                        <a:t>مُفيدةً </a:t>
                      </a:r>
                      <a:endParaRPr lang="ar-BH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54925" y="6103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618185" y="334851"/>
            <a:ext cx="11432787" cy="721217"/>
          </a:xfrm>
        </p:spPr>
        <p:txBody>
          <a:bodyPr>
            <a:no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أَقْرَأُ الْفِقْرَةَ </a:t>
            </a:r>
            <a:r>
              <a:rPr lang="ar-BH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الآتِيَةَ، </a:t>
            </a:r>
            <a:r>
              <a:rPr lang="ar-BH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ثُمَّ أَضَعُ اسْمَ " سُمَيَّةَ " </a:t>
            </a:r>
            <a:r>
              <a:rPr lang="ar-BH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بَدَلًا </a:t>
            </a:r>
            <a:r>
              <a:rPr lang="ar-BH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مِنْ </a:t>
            </a:r>
            <a:r>
              <a:rPr lang="ar-BH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اسْمِ </a:t>
            </a:r>
            <a:r>
              <a:rPr lang="ar-BH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"طارِقٍ" </a:t>
            </a:r>
            <a:r>
              <a:rPr lang="ar-BH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مُغَيِّرًا </a:t>
            </a:r>
            <a:r>
              <a:rPr lang="ar-BH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ما </a:t>
            </a:r>
            <a:r>
              <a:rPr lang="ar-BH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يَلْزَمُ: 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4927" y="1723279"/>
            <a:ext cx="6671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000" dirty="0"/>
              <a:t>الْيَوْمَ </a:t>
            </a:r>
            <a:r>
              <a:rPr lang="ar-BH" sz="3000" dirty="0">
                <a:solidFill>
                  <a:srgbClr val="FF0000"/>
                </a:solidFill>
              </a:rPr>
              <a:t>عادَ</a:t>
            </a:r>
            <a:r>
              <a:rPr lang="ar-BH" sz="3000" dirty="0"/>
              <a:t> طارِقٌ مِن </a:t>
            </a:r>
            <a:r>
              <a:rPr lang="ar-BH" sz="3000" dirty="0">
                <a:solidFill>
                  <a:srgbClr val="FF0000"/>
                </a:solidFill>
              </a:rPr>
              <a:t>رِحْلَتِهِ</a:t>
            </a:r>
            <a:r>
              <a:rPr lang="ar-BH" sz="3000" dirty="0"/>
              <a:t> إلى الْأُرْدُنِّ ، بَعْدَ أَنْ </a:t>
            </a:r>
            <a:r>
              <a:rPr lang="ar-BH" sz="3000" dirty="0">
                <a:solidFill>
                  <a:srgbClr val="FF0000"/>
                </a:solidFill>
              </a:rPr>
              <a:t>شارَكَ</a:t>
            </a:r>
            <a:r>
              <a:rPr lang="ar-BH" sz="3000" dirty="0"/>
              <a:t> في لِقاءِ أَطْفالِ </a:t>
            </a:r>
            <a:r>
              <a:rPr lang="ar-BH" sz="3000" dirty="0" smtClean="0"/>
              <a:t>الْعَرَبِ، </a:t>
            </a:r>
            <a:r>
              <a:rPr lang="ar-BH" sz="3000" dirty="0">
                <a:solidFill>
                  <a:srgbClr val="FF0000"/>
                </a:solidFill>
              </a:rPr>
              <a:t>وَاسْتَمْتَعَ</a:t>
            </a:r>
            <a:r>
              <a:rPr lang="ar-BH" sz="3000" dirty="0"/>
              <a:t> بِما </a:t>
            </a:r>
            <a:r>
              <a:rPr lang="ar-BH" sz="3000" dirty="0">
                <a:solidFill>
                  <a:srgbClr val="FF0000"/>
                </a:solidFill>
              </a:rPr>
              <a:t>شاهَدَ</a:t>
            </a:r>
            <a:r>
              <a:rPr lang="ar-BH" sz="3000" dirty="0"/>
              <a:t> مِنَ الْمَناظِرِ الْجَميلةِ وَالْمعالمِ الْأَثَرِيَّةِ الَّتي </a:t>
            </a:r>
            <a:r>
              <a:rPr lang="ar-BH" sz="3000" dirty="0">
                <a:solidFill>
                  <a:srgbClr val="FF0000"/>
                </a:solidFill>
              </a:rPr>
              <a:t>قامَ</a:t>
            </a:r>
            <a:r>
              <a:rPr lang="ar-BH" sz="3000" dirty="0"/>
              <a:t> </a:t>
            </a:r>
            <a:r>
              <a:rPr lang="ar-BH" sz="3000" dirty="0" smtClean="0"/>
              <a:t>بِزِيارَتِها، </a:t>
            </a:r>
            <a:r>
              <a:rPr lang="ar-BH" sz="3000" dirty="0">
                <a:solidFill>
                  <a:srgbClr val="FF0000"/>
                </a:solidFill>
              </a:rPr>
              <a:t>وَأَحْضَرَ</a:t>
            </a:r>
            <a:r>
              <a:rPr lang="ar-BH" sz="3000" dirty="0"/>
              <a:t> م</a:t>
            </a:r>
            <a:r>
              <a:rPr lang="ar-BH" sz="3000" dirty="0">
                <a:solidFill>
                  <a:srgbClr val="FF0000"/>
                </a:solidFill>
              </a:rPr>
              <a:t>َعَهُ</a:t>
            </a:r>
            <a:r>
              <a:rPr lang="ar-BH" sz="3000" dirty="0"/>
              <a:t> مَجْموعَةً مِنَ الْهَدايا لَأَفْرادِ </a:t>
            </a:r>
            <a:r>
              <a:rPr lang="ar-BH" sz="3000" dirty="0" smtClean="0">
                <a:solidFill>
                  <a:srgbClr val="FF0000"/>
                </a:solidFill>
              </a:rPr>
              <a:t>عائِلتِهَ</a:t>
            </a:r>
            <a:r>
              <a:rPr lang="ar-BH" sz="3000" dirty="0" smtClean="0"/>
              <a:t>. 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965671" y="4118588"/>
            <a:ext cx="8107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000" dirty="0"/>
              <a:t>الْيَوْمَ عادَ</a:t>
            </a:r>
            <a:r>
              <a:rPr lang="ar-BH" sz="3000" dirty="0">
                <a:solidFill>
                  <a:srgbClr val="FF0000"/>
                </a:solidFill>
              </a:rPr>
              <a:t>تْ</a:t>
            </a:r>
            <a:r>
              <a:rPr lang="ar-BH" sz="3000" dirty="0"/>
              <a:t> سُمَيَّة مِن رِحْلَتِه</a:t>
            </a:r>
            <a:r>
              <a:rPr lang="ar-BH" sz="3000" dirty="0">
                <a:solidFill>
                  <a:srgbClr val="FF0000"/>
                </a:solidFill>
              </a:rPr>
              <a:t>ِا</a:t>
            </a:r>
            <a:r>
              <a:rPr lang="ar-BH" sz="3000" dirty="0"/>
              <a:t> </a:t>
            </a:r>
            <a:r>
              <a:rPr lang="ar-BH" sz="3000" dirty="0" smtClean="0"/>
              <a:t>إلى الْأُرْدُنِّ، </a:t>
            </a:r>
            <a:r>
              <a:rPr lang="ar-BH" sz="3000" dirty="0"/>
              <a:t>بَعْدَ أَنْ شارَكَ</a:t>
            </a:r>
            <a:r>
              <a:rPr lang="ar-BH" sz="3000" dirty="0">
                <a:solidFill>
                  <a:srgbClr val="FF0000"/>
                </a:solidFill>
              </a:rPr>
              <a:t>تْ</a:t>
            </a:r>
            <a:r>
              <a:rPr lang="ar-BH" sz="3000" dirty="0"/>
              <a:t> في لِقاءِ </a:t>
            </a:r>
            <a:r>
              <a:rPr lang="ar-BH" sz="3000" dirty="0" smtClean="0"/>
              <a:t>أَطْفالِ الْعَرَبِ، </a:t>
            </a:r>
            <a:r>
              <a:rPr lang="ar-BH" sz="3000" dirty="0"/>
              <a:t>وَاسْتَمْتَعَ</a:t>
            </a:r>
            <a:r>
              <a:rPr lang="ar-BH" sz="3000" dirty="0">
                <a:solidFill>
                  <a:srgbClr val="FF0000"/>
                </a:solidFill>
              </a:rPr>
              <a:t>ت</a:t>
            </a:r>
            <a:r>
              <a:rPr lang="ar-BH" sz="3000" dirty="0"/>
              <a:t>ْ بِما شاهَدَ</a:t>
            </a:r>
            <a:r>
              <a:rPr lang="ar-BH" sz="3000" dirty="0">
                <a:solidFill>
                  <a:srgbClr val="FF0000"/>
                </a:solidFill>
              </a:rPr>
              <a:t>تْ</a:t>
            </a:r>
            <a:r>
              <a:rPr lang="ar-BH" sz="3000" dirty="0"/>
              <a:t> مِنَ الْمَناظِرِ الْجَميلةِ وَالْمعالمِ الْأَثَرِيَّةِ الَّتي قامَ</a:t>
            </a:r>
            <a:r>
              <a:rPr lang="ar-BH" sz="3000" dirty="0">
                <a:solidFill>
                  <a:srgbClr val="FF0000"/>
                </a:solidFill>
              </a:rPr>
              <a:t>تْ</a:t>
            </a:r>
            <a:r>
              <a:rPr lang="ar-BH" sz="3000" dirty="0"/>
              <a:t> بِزِيارَتِها، وَأَحْضَرَ</a:t>
            </a:r>
            <a:r>
              <a:rPr lang="ar-BH" sz="3000" dirty="0">
                <a:solidFill>
                  <a:srgbClr val="FF0000"/>
                </a:solidFill>
              </a:rPr>
              <a:t>تْ</a:t>
            </a:r>
            <a:r>
              <a:rPr lang="ar-BH" sz="3000" dirty="0"/>
              <a:t> مَعَهُ</a:t>
            </a:r>
            <a:r>
              <a:rPr lang="ar-BH" sz="3000" dirty="0">
                <a:solidFill>
                  <a:srgbClr val="FF0000"/>
                </a:solidFill>
              </a:rPr>
              <a:t>ا</a:t>
            </a:r>
            <a:r>
              <a:rPr lang="ar-BH" sz="3000" dirty="0"/>
              <a:t> مَجْموعَةً مِنَ الْهَدايا لَأَفْرادِ </a:t>
            </a:r>
            <a:r>
              <a:rPr lang="ar-BH" sz="3000" dirty="0" smtClean="0"/>
              <a:t>عائِلتِهَ</a:t>
            </a:r>
            <a:r>
              <a:rPr lang="ar-BH" sz="3000" dirty="0" smtClean="0">
                <a:solidFill>
                  <a:srgbClr val="FF0000"/>
                </a:solidFill>
              </a:rPr>
              <a:t>ا</a:t>
            </a:r>
            <a:r>
              <a:rPr lang="ar-BH" sz="3000" dirty="0" smtClean="0"/>
              <a:t>. </a:t>
            </a:r>
            <a:endParaRPr lang="en-US" sz="3000" dirty="0"/>
          </a:p>
        </p:txBody>
      </p:sp>
      <p:pic>
        <p:nvPicPr>
          <p:cNvPr id="3074" name="Picture 2" descr="Page Background">
            <a:extLst>
              <a:ext uri="{FF2B5EF4-FFF2-40B4-BE49-F238E27FC236}">
                <a16:creationId xmlns:a16="http://schemas.microsoft.com/office/drawing/2014/main" xmlns="" id="{E32D2ACE-6C77-4819-A1D8-719BD1131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61719" r="61097" b="9415"/>
          <a:stretch/>
        </p:blipFill>
        <p:spPr bwMode="auto">
          <a:xfrm>
            <a:off x="688156" y="1267827"/>
            <a:ext cx="3016578" cy="2717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-20200405-WA0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356" y="6057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1"/>
          <p:cNvSpPr txBox="1"/>
          <p:nvPr/>
        </p:nvSpPr>
        <p:spPr>
          <a:xfrm>
            <a:off x="3464100" y="421326"/>
            <a:ext cx="674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 smtClean="0">
                <a:solidFill>
                  <a:srgbClr val="FF0000"/>
                </a:solidFill>
              </a:rPr>
              <a:t>أَخْتَارُ الإجَابَةَ الصَّحيحةَ كَمَّا </a:t>
            </a:r>
            <a:r>
              <a:rPr lang="ar-BH" sz="4000" b="1" dirty="0">
                <a:solidFill>
                  <a:srgbClr val="FF0000"/>
                </a:solidFill>
              </a:rPr>
              <a:t>في </a:t>
            </a:r>
            <a:r>
              <a:rPr lang="ar-BH" sz="4000" b="1" dirty="0" smtClean="0">
                <a:solidFill>
                  <a:srgbClr val="FF0000"/>
                </a:solidFill>
              </a:rPr>
              <a:t>الْمِثالِ: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9907063" y="1515805"/>
            <a:ext cx="1919111" cy="1249446"/>
          </a:xfrm>
          <a:prstGeom prst="flowChartPrepa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 smtClean="0">
                <a:solidFill>
                  <a:schemeClr val="tx1"/>
                </a:solidFill>
              </a:rPr>
              <a:t>مِثالٌ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73079" y="1460763"/>
            <a:ext cx="3565434" cy="1249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</a:rPr>
              <a:t>ذَهَبَ</a:t>
            </a:r>
            <a:r>
              <a:rPr lang="ar-BH" sz="3200" dirty="0">
                <a:solidFill>
                  <a:schemeClr val="tx1"/>
                </a:solidFill>
              </a:rPr>
              <a:t> مُحَمَدٌ إلى بَيْتِ </a:t>
            </a:r>
            <a:r>
              <a:rPr lang="ar-BH" sz="3200" dirty="0" smtClean="0">
                <a:solidFill>
                  <a:srgbClr val="FF0000"/>
                </a:solidFill>
              </a:rPr>
              <a:t>جَدَّتِهِ</a:t>
            </a:r>
            <a:r>
              <a:rPr lang="ar-BH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59564" y="1434429"/>
            <a:ext cx="3714395" cy="1275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</a:rPr>
              <a:t>ذَهَبَتْ</a:t>
            </a:r>
            <a:r>
              <a:rPr lang="ar-BH" sz="3200" dirty="0">
                <a:solidFill>
                  <a:schemeClr val="tx1"/>
                </a:solidFill>
              </a:rPr>
              <a:t> مَريمُ إلى بَيْتِ </a:t>
            </a:r>
            <a:r>
              <a:rPr lang="ar-BH" sz="3200" dirty="0" smtClean="0">
                <a:solidFill>
                  <a:srgbClr val="FF0000"/>
                </a:solidFill>
              </a:rPr>
              <a:t>جَدَّتِها</a:t>
            </a:r>
            <a:r>
              <a:rPr lang="ar-BH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9072" y="4131381"/>
            <a:ext cx="3565434" cy="1249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</a:rPr>
              <a:t>جَلَسَ </a:t>
            </a:r>
            <a:r>
              <a:rPr lang="ar-BH" sz="3200" dirty="0">
                <a:solidFill>
                  <a:schemeClr val="tx1"/>
                </a:solidFill>
              </a:rPr>
              <a:t>مُحَمَدٌ مَعْ </a:t>
            </a:r>
            <a:r>
              <a:rPr lang="ar-BH" sz="3200" dirty="0">
                <a:solidFill>
                  <a:srgbClr val="FF0000"/>
                </a:solidFill>
              </a:rPr>
              <a:t>زَميلِه</a:t>
            </a:r>
            <a:r>
              <a:rPr lang="ar-BH" sz="3200" dirty="0">
                <a:solidFill>
                  <a:schemeClr val="tx1"/>
                </a:solidFill>
              </a:rPr>
              <a:t> داخلَ </a:t>
            </a:r>
            <a:r>
              <a:rPr lang="ar-BH" sz="3200" dirty="0" smtClean="0">
                <a:solidFill>
                  <a:schemeClr val="tx1"/>
                </a:solidFill>
              </a:rPr>
              <a:t>الْفَصلِ.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957311" y="5058034"/>
            <a:ext cx="3714395" cy="1275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2">
                    <a:lumMod val="50000"/>
                  </a:schemeClr>
                </a:solidFill>
                <a:hlinkClick r:id="rId5" action="ppaction://hlinksldjump"/>
              </a:rPr>
              <a:t>* جَلَسَتْ مَريمُ مَعْ زَميلتِها داخلَ </a:t>
            </a:r>
            <a:r>
              <a:rPr lang="ar-BH" sz="3200" dirty="0" smtClean="0">
                <a:solidFill>
                  <a:schemeClr val="tx2">
                    <a:lumMod val="50000"/>
                  </a:schemeClr>
                </a:solidFill>
                <a:hlinkClick r:id="rId5" action="ppaction://hlinksldjump"/>
              </a:rPr>
              <a:t>الْفَصلِ.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1957311" y="3491469"/>
            <a:ext cx="3715114" cy="12798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* جَلَسَتْ مَريمُ مَعْ زَميلته </a:t>
            </a:r>
            <a:r>
              <a:rPr lang="ar-BH" sz="3200" dirty="0" smtClean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داخلَ الفصلِ.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5490" y="6029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479</Words>
  <Application>Microsoft Office PowerPoint</Application>
  <PresentationFormat>ملء الشاشة</PresentationFormat>
  <Paragraphs>86</Paragraphs>
  <Slides>14</Slides>
  <Notes>6</Notes>
  <HiddenSlides>4</HiddenSlides>
  <MMClips>14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قالب الدروس</vt:lpstr>
      <vt:lpstr>1_قالب الدروس</vt:lpstr>
      <vt:lpstr>2_قالب الدروس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أَتَعَلَّمُ جَمْعَ الْكَلِماتِ الآتيةِ:  </vt:lpstr>
      <vt:lpstr>عرض تقديمي في PowerPoint</vt:lpstr>
      <vt:lpstr>أَقْرَأُ الْفِقْرَةَ الآتِيَةَ، ثُمَّ أَضَعُ اسْمَ " سُمَيَّةَ " بَدَلًا مِنْ اسْمِ "طارِقٍ" مُغَيِّرًا ما يَلْزَمُ: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hamad 95</cp:lastModifiedBy>
  <cp:revision>203</cp:revision>
  <dcterms:created xsi:type="dcterms:W3CDTF">2020-03-10T05:21:54Z</dcterms:created>
  <dcterms:modified xsi:type="dcterms:W3CDTF">2020-04-06T08:05:48Z</dcterms:modified>
</cp:coreProperties>
</file>