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339"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8242"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10</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عنصر نائب لرقم الشريحة 5"/>
          <p:cNvSpPr>
            <a:spLocks noGrp="1"/>
          </p:cNvSpPr>
          <p:nvPr>
            <p:ph type="sldNum" sz="quarter" idx="12"/>
          </p:nvPr>
        </p:nvSpPr>
        <p:spPr/>
        <p:txBody>
          <a:bodyPr/>
          <a:lstStyle/>
          <a:p>
            <a:pPr>
              <a:defRPr/>
            </a:pPr>
            <a:fld id="{4D378E41-03EA-4390-8234-8C28C7439401}" type="slidenum">
              <a:rPr lang="en-US" smtClean="0"/>
              <a:pPr>
                <a:defRPr/>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47460" name="مستطيل 1"/>
          <p:cNvSpPr>
            <a:spLocks noChangeArrowheads="1"/>
          </p:cNvSpPr>
          <p:nvPr/>
        </p:nvSpPr>
        <p:spPr bwMode="auto">
          <a:xfrm>
            <a:off x="5700713" y="741363"/>
            <a:ext cx="2870200" cy="684212"/>
          </a:xfrm>
          <a:prstGeom prst="rect">
            <a:avLst/>
          </a:prstGeom>
          <a:noFill/>
          <a:ln w="9525">
            <a:noFill/>
            <a:miter lim="800000"/>
            <a:headEnd/>
            <a:tailEnd/>
          </a:ln>
        </p:spPr>
        <p:txBody>
          <a:bodyPr wrap="none">
            <a:spAutoFit/>
          </a:bodyPr>
          <a:lstStyle/>
          <a:p>
            <a:pPr algn="r" rtl="1">
              <a:lnSpc>
                <a:spcPct val="150000"/>
              </a:lnSpc>
            </a:pPr>
            <a:r>
              <a:rPr lang="ar-SA" sz="2800">
                <a:solidFill>
                  <a:srgbClr val="FF0000"/>
                </a:solidFill>
                <a:latin typeface="Monotype Koufi"/>
                <a:ea typeface="Monotype Koufi"/>
                <a:cs typeface="Monotype Koufi"/>
              </a:rPr>
              <a:t>خطوات عملية الاختيار</a:t>
            </a:r>
          </a:p>
        </p:txBody>
      </p:sp>
      <p:sp>
        <p:nvSpPr>
          <p:cNvPr id="147461" name="TextBox 2"/>
          <p:cNvSpPr txBox="1">
            <a:spLocks noChangeArrowheads="1"/>
          </p:cNvSpPr>
          <p:nvPr/>
        </p:nvSpPr>
        <p:spPr bwMode="auto">
          <a:xfrm>
            <a:off x="250825" y="1700213"/>
            <a:ext cx="8301038" cy="4402137"/>
          </a:xfrm>
          <a:prstGeom prst="rect">
            <a:avLst/>
          </a:prstGeom>
          <a:noFill/>
          <a:ln w="9525">
            <a:noFill/>
            <a:miter lim="800000"/>
            <a:headEnd/>
            <a:tailEnd/>
          </a:ln>
        </p:spPr>
        <p:txBody>
          <a:bodyPr>
            <a:spAutoFit/>
          </a:bodyPr>
          <a:lstStyle/>
          <a:p>
            <a:pPr algn="r" rtl="1" eaLnBrk="0" hangingPunct="0">
              <a:lnSpc>
                <a:spcPct val="200000"/>
              </a:lnSpc>
            </a:pPr>
            <a:r>
              <a:rPr lang="ar-SA" sz="2000" b="1">
                <a:solidFill>
                  <a:srgbClr val="006666"/>
                </a:solidFill>
              </a:rPr>
              <a:t>1- </a:t>
            </a:r>
            <a:r>
              <a:rPr lang="ar-EG" sz="2000" b="1">
                <a:solidFill>
                  <a:srgbClr val="006666"/>
                </a:solidFill>
              </a:rPr>
              <a:t>استيفاء طلب التوظف </a:t>
            </a:r>
            <a:r>
              <a:rPr lang="en-US" sz="2000" b="1"/>
              <a:t>Application Form</a:t>
            </a:r>
            <a:r>
              <a:rPr lang="ar-SA" sz="2000" b="1"/>
              <a:t>.</a:t>
            </a:r>
            <a:r>
              <a:rPr lang="ar-EG" sz="2000" b="1"/>
              <a:t> </a:t>
            </a:r>
            <a:endParaRPr lang="ar-SA" sz="2000" b="1"/>
          </a:p>
          <a:p>
            <a:pPr algn="r" rtl="1" eaLnBrk="0" hangingPunct="0">
              <a:lnSpc>
                <a:spcPct val="200000"/>
              </a:lnSpc>
            </a:pPr>
            <a:r>
              <a:rPr lang="ar-SA" sz="2000" b="1">
                <a:solidFill>
                  <a:srgbClr val="006666"/>
                </a:solidFill>
              </a:rPr>
              <a:t>2- </a:t>
            </a:r>
            <a:r>
              <a:rPr lang="ar-EG" sz="2000" b="1">
                <a:solidFill>
                  <a:srgbClr val="006666"/>
                </a:solidFill>
              </a:rPr>
              <a:t>المقابلة المبدئية </a:t>
            </a:r>
            <a:r>
              <a:rPr lang="en-US" sz="2000" b="1"/>
              <a:t>Preliminary Interview </a:t>
            </a:r>
            <a:r>
              <a:rPr lang="ar-SA" sz="2000" b="1"/>
              <a:t>.</a:t>
            </a:r>
            <a:endParaRPr lang="en-US" sz="2000"/>
          </a:p>
          <a:p>
            <a:pPr algn="r" rtl="1" eaLnBrk="0" hangingPunct="0">
              <a:lnSpc>
                <a:spcPct val="200000"/>
              </a:lnSpc>
            </a:pPr>
            <a:r>
              <a:rPr lang="ar-SA" sz="2000" b="1">
                <a:solidFill>
                  <a:srgbClr val="006666"/>
                </a:solidFill>
              </a:rPr>
              <a:t>3- </a:t>
            </a:r>
            <a:r>
              <a:rPr lang="ar-EG" sz="2000" b="1">
                <a:solidFill>
                  <a:srgbClr val="006666"/>
                </a:solidFill>
              </a:rPr>
              <a:t>اختبارات طالب التوظيف </a:t>
            </a:r>
            <a:r>
              <a:rPr lang="en-US" sz="2000" b="1"/>
              <a:t>Employment Testing</a:t>
            </a:r>
            <a:r>
              <a:rPr lang="ar-EG" sz="2000" b="1"/>
              <a:t> </a:t>
            </a:r>
            <a:r>
              <a:rPr lang="ar-SA" sz="2000" b="1"/>
              <a:t>.</a:t>
            </a:r>
            <a:r>
              <a:rPr lang="ar-EG" sz="2000" b="1"/>
              <a:t> </a:t>
            </a:r>
            <a:endParaRPr lang="ar-SA" sz="2000" b="1"/>
          </a:p>
          <a:p>
            <a:pPr algn="r" rtl="1" eaLnBrk="0" hangingPunct="0">
              <a:lnSpc>
                <a:spcPct val="200000"/>
              </a:lnSpc>
            </a:pPr>
            <a:r>
              <a:rPr lang="ar-SA" sz="2000" b="1">
                <a:solidFill>
                  <a:srgbClr val="006666"/>
                </a:solidFill>
              </a:rPr>
              <a:t>4- </a:t>
            </a:r>
            <a:r>
              <a:rPr lang="ar-EG" sz="2000" b="1">
                <a:solidFill>
                  <a:srgbClr val="006666"/>
                </a:solidFill>
              </a:rPr>
              <a:t>المقابلة الشخصية </a:t>
            </a:r>
            <a:r>
              <a:rPr lang="en-US" sz="2000" b="1"/>
              <a:t>Interviews </a:t>
            </a:r>
            <a:r>
              <a:rPr lang="ar-SA" sz="2000" b="1"/>
              <a:t>.</a:t>
            </a:r>
          </a:p>
          <a:p>
            <a:pPr algn="r" rtl="1" eaLnBrk="0" hangingPunct="0">
              <a:lnSpc>
                <a:spcPct val="200000"/>
              </a:lnSpc>
            </a:pPr>
            <a:r>
              <a:rPr lang="ar-SA" sz="2000" b="1">
                <a:solidFill>
                  <a:srgbClr val="006666"/>
                </a:solidFill>
              </a:rPr>
              <a:t>5- </a:t>
            </a:r>
            <a:r>
              <a:rPr lang="ar-EG" sz="2000" b="1">
                <a:solidFill>
                  <a:srgbClr val="006666"/>
                </a:solidFill>
              </a:rPr>
              <a:t>فحص أو التأكد من المصادر المرجعية </a:t>
            </a:r>
            <a:r>
              <a:rPr lang="en-US" sz="2000" b="1"/>
              <a:t>Reference Checking  </a:t>
            </a:r>
            <a:r>
              <a:rPr lang="ar-EG" sz="2000" b="1"/>
              <a:t>: </a:t>
            </a:r>
            <a:endParaRPr lang="en-US" sz="2000"/>
          </a:p>
          <a:p>
            <a:pPr algn="r" rtl="1" eaLnBrk="0" hangingPunct="0">
              <a:lnSpc>
                <a:spcPct val="200000"/>
              </a:lnSpc>
            </a:pPr>
            <a:r>
              <a:rPr lang="ar-SA" sz="2000" b="1">
                <a:solidFill>
                  <a:srgbClr val="006666"/>
                </a:solidFill>
              </a:rPr>
              <a:t>6- </a:t>
            </a:r>
            <a:r>
              <a:rPr lang="ar-EG" sz="2000" b="1">
                <a:solidFill>
                  <a:srgbClr val="006666"/>
                </a:solidFill>
              </a:rPr>
              <a:t>الاختبارات الطبية </a:t>
            </a:r>
            <a:r>
              <a:rPr lang="en-US" sz="2000" b="1"/>
              <a:t>Medical Tests </a:t>
            </a:r>
            <a:r>
              <a:rPr lang="ar-SA" sz="2000" b="1"/>
              <a:t>.</a:t>
            </a:r>
          </a:p>
          <a:p>
            <a:pPr algn="r" rtl="1" eaLnBrk="0" hangingPunct="0">
              <a:lnSpc>
                <a:spcPct val="200000"/>
              </a:lnSpc>
            </a:pPr>
            <a:r>
              <a:rPr lang="ar-SA" sz="2000" b="1">
                <a:solidFill>
                  <a:srgbClr val="006666"/>
                </a:solidFill>
              </a:rPr>
              <a:t>7- </a:t>
            </a:r>
            <a:r>
              <a:rPr lang="ar-EG" sz="2000" b="1">
                <a:solidFill>
                  <a:srgbClr val="006666"/>
                </a:solidFill>
              </a:rPr>
              <a:t>اتخاذ القرار النهائي للاختيار</a:t>
            </a:r>
            <a:r>
              <a:rPr lang="ar-SA" sz="2000" b="1">
                <a:solidFill>
                  <a:srgbClr val="006666"/>
                </a:solidFill>
              </a:rPr>
              <a:t>.</a:t>
            </a:r>
            <a:r>
              <a:rPr lang="ar-EG" sz="2000" b="1">
                <a:solidFill>
                  <a:srgbClr val="006666"/>
                </a:solidFill>
              </a:rPr>
              <a:t> </a:t>
            </a:r>
            <a:endParaRPr lang="en-US" sz="2000">
              <a:solidFill>
                <a:srgbClr val="006666"/>
              </a:solidFill>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3DC287F1-157F-44A4-8FFB-4B987588930C}" type="slidenum">
              <a:rPr lang="en-US" smtClean="0"/>
              <a:pPr>
                <a:defRPr/>
              </a:pPr>
              <a:t>10</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مستطيل 1"/>
          <p:cNvSpPr/>
          <p:nvPr/>
        </p:nvSpPr>
        <p:spPr>
          <a:xfrm>
            <a:off x="5729288" y="741363"/>
            <a:ext cx="2841625" cy="552450"/>
          </a:xfrm>
          <a:prstGeom prst="rect">
            <a:avLst/>
          </a:prstGeom>
        </p:spPr>
        <p:txBody>
          <a:bodyPr wrap="none">
            <a:spAutoFit/>
          </a:bodyPr>
          <a:lstStyle/>
          <a:p>
            <a:pPr algn="r" rtl="1">
              <a:lnSpc>
                <a:spcPct val="150000"/>
              </a:lnSpc>
              <a:defRPr/>
            </a:pPr>
            <a:r>
              <a:rPr lang="ar-SA" sz="2000" dirty="0">
                <a:solidFill>
                  <a:schemeClr val="accent6">
                    <a:lumMod val="50000"/>
                  </a:schemeClr>
                </a:solidFill>
                <a:latin typeface="Monotype Koufi" pitchFamily="2" charset="-78"/>
                <a:ea typeface="Monotype Koufi" pitchFamily="2" charset="-78"/>
                <a:cs typeface="Monotype Koufi" pitchFamily="2" charset="-78"/>
              </a:rPr>
              <a:t>يتبع - خطوات عملية الاختيار</a:t>
            </a:r>
          </a:p>
        </p:txBody>
      </p:sp>
      <p:sp>
        <p:nvSpPr>
          <p:cNvPr id="148485" name="TextBox 2"/>
          <p:cNvSpPr txBox="1">
            <a:spLocks noChangeArrowheads="1"/>
          </p:cNvSpPr>
          <p:nvPr/>
        </p:nvSpPr>
        <p:spPr bwMode="auto">
          <a:xfrm>
            <a:off x="420688" y="1341438"/>
            <a:ext cx="8302625" cy="5724525"/>
          </a:xfrm>
          <a:prstGeom prst="rect">
            <a:avLst/>
          </a:prstGeom>
          <a:noFill/>
          <a:ln w="9525">
            <a:noFill/>
            <a:miter lim="800000"/>
            <a:headEnd/>
            <a:tailEnd/>
          </a:ln>
        </p:spPr>
        <p:txBody>
          <a:bodyPr>
            <a:spAutoFit/>
          </a:bodyPr>
          <a:lstStyle/>
          <a:p>
            <a:pPr algn="r" rtl="1" eaLnBrk="0" hangingPunct="0">
              <a:lnSpc>
                <a:spcPct val="150000"/>
              </a:lnSpc>
            </a:pPr>
            <a:r>
              <a:rPr lang="ar-SA" sz="2000" b="1">
                <a:solidFill>
                  <a:srgbClr val="C00000"/>
                </a:solidFill>
              </a:rPr>
              <a:t>من اهم </a:t>
            </a:r>
            <a:r>
              <a:rPr lang="ar-EG" sz="2400" b="1" u="sng">
                <a:solidFill>
                  <a:srgbClr val="0000FF"/>
                </a:solidFill>
                <a:latin typeface="Monotype Koufi"/>
                <a:ea typeface="Monotype Koufi"/>
                <a:cs typeface="Monotype Koufi"/>
              </a:rPr>
              <a:t>أنواع الاختبارات </a:t>
            </a:r>
            <a:r>
              <a:rPr lang="ar-SA" sz="2000" b="1">
                <a:solidFill>
                  <a:srgbClr val="C00000"/>
                </a:solidFill>
              </a:rPr>
              <a:t>ال</a:t>
            </a:r>
            <a:r>
              <a:rPr lang="ar-EG" sz="2000" b="1">
                <a:solidFill>
                  <a:srgbClr val="C00000"/>
                </a:solidFill>
              </a:rPr>
              <a:t>متاحة أمام المنظمة لاستخدامها في عملية </a:t>
            </a:r>
            <a:r>
              <a:rPr lang="ar-SA" sz="2000" b="1">
                <a:solidFill>
                  <a:srgbClr val="C00000"/>
                </a:solidFill>
              </a:rPr>
              <a:t>اختيار المتقدم للوظيفة :</a:t>
            </a:r>
            <a:endParaRPr lang="en-US" sz="2000">
              <a:solidFill>
                <a:srgbClr val="C00000"/>
              </a:solidFill>
            </a:endParaRPr>
          </a:p>
          <a:p>
            <a:pPr algn="r" rtl="1" eaLnBrk="0" hangingPunct="0">
              <a:lnSpc>
                <a:spcPct val="150000"/>
              </a:lnSpc>
            </a:pPr>
            <a:r>
              <a:rPr lang="ar-EG" sz="2000" b="1">
                <a:solidFill>
                  <a:srgbClr val="0000FF"/>
                </a:solidFill>
              </a:rPr>
              <a:t>أ- اختبارات الذكاء </a:t>
            </a:r>
            <a:r>
              <a:rPr lang="en-US" sz="2000"/>
              <a:t>Intelligence tests     </a:t>
            </a:r>
          </a:p>
          <a:p>
            <a:pPr algn="r" rtl="1" eaLnBrk="0" hangingPunct="0">
              <a:lnSpc>
                <a:spcPct val="150000"/>
              </a:lnSpc>
            </a:pPr>
            <a:r>
              <a:rPr lang="ar-EG" sz="2000" b="1">
                <a:solidFill>
                  <a:srgbClr val="0000FF"/>
                </a:solidFill>
              </a:rPr>
              <a:t>ب- اختبارات القدرات والاستعداد</a:t>
            </a:r>
            <a:r>
              <a:rPr lang="en-US" sz="2000" b="1">
                <a:solidFill>
                  <a:srgbClr val="0000FF"/>
                </a:solidFill>
              </a:rPr>
              <a:t> </a:t>
            </a:r>
            <a:r>
              <a:rPr lang="ar-EG" sz="2000" b="1">
                <a:solidFill>
                  <a:srgbClr val="0000FF"/>
                </a:solidFill>
              </a:rPr>
              <a:t> </a:t>
            </a:r>
            <a:r>
              <a:rPr lang="en-US" sz="2000"/>
              <a:t>Aptitude  Test</a:t>
            </a:r>
          </a:p>
          <a:p>
            <a:pPr algn="r" rtl="1" eaLnBrk="0" hangingPunct="0">
              <a:lnSpc>
                <a:spcPct val="150000"/>
              </a:lnSpc>
            </a:pPr>
            <a:r>
              <a:rPr lang="ar-EG" sz="2000" b="1">
                <a:solidFill>
                  <a:srgbClr val="0000FF"/>
                </a:solidFill>
              </a:rPr>
              <a:t>ج- اختبارات الشخصية </a:t>
            </a:r>
            <a:r>
              <a:rPr lang="en-US" sz="2000"/>
              <a:t>Personality Tests  </a:t>
            </a:r>
          </a:p>
          <a:p>
            <a:pPr algn="r" rtl="1" eaLnBrk="0" hangingPunct="0">
              <a:lnSpc>
                <a:spcPct val="150000"/>
              </a:lnSpc>
            </a:pPr>
            <a:r>
              <a:rPr lang="ar-EG" sz="2000" b="1">
                <a:solidFill>
                  <a:srgbClr val="0000FF"/>
                </a:solidFill>
              </a:rPr>
              <a:t>د- اختبارات الأداء</a:t>
            </a:r>
            <a:r>
              <a:rPr lang="ar-EG" sz="2000"/>
              <a:t>	   </a:t>
            </a:r>
            <a:r>
              <a:rPr lang="en-US" sz="2000"/>
              <a:t>Performance Tests</a:t>
            </a:r>
          </a:p>
          <a:p>
            <a:pPr algn="r" rtl="1" eaLnBrk="0" hangingPunct="0">
              <a:lnSpc>
                <a:spcPct val="150000"/>
              </a:lnSpc>
            </a:pPr>
            <a:r>
              <a:rPr lang="ar-EG" sz="2000" b="1">
                <a:solidFill>
                  <a:srgbClr val="0000FF"/>
                </a:solidFill>
              </a:rPr>
              <a:t>هـ- اختبارات الانجاز والمعرفة </a:t>
            </a:r>
            <a:r>
              <a:rPr lang="ar-EG" sz="2000"/>
              <a:t>	</a:t>
            </a:r>
            <a:r>
              <a:rPr lang="en-US" sz="2000"/>
              <a:t>Achievement Tests    </a:t>
            </a:r>
            <a:endParaRPr lang="ar-SA" sz="2000"/>
          </a:p>
          <a:p>
            <a:pPr algn="r" rtl="1" eaLnBrk="0" hangingPunct="0">
              <a:lnSpc>
                <a:spcPct val="150000"/>
              </a:lnSpc>
            </a:pPr>
            <a:endParaRPr lang="ar-SA" sz="2000">
              <a:solidFill>
                <a:srgbClr val="006666"/>
              </a:solidFill>
              <a:latin typeface="Monotype Koufi"/>
              <a:ea typeface="Monotype Koufi"/>
              <a:cs typeface="Monotype Koufi"/>
            </a:endParaRPr>
          </a:p>
          <a:p>
            <a:pPr algn="r" rtl="1" eaLnBrk="0" hangingPunct="0">
              <a:lnSpc>
                <a:spcPct val="150000"/>
              </a:lnSpc>
            </a:pPr>
            <a:r>
              <a:rPr lang="ar-SA" sz="2000">
                <a:solidFill>
                  <a:srgbClr val="006666"/>
                </a:solidFill>
                <a:latin typeface="Monotype Koufi"/>
                <a:ea typeface="Monotype Koufi"/>
                <a:cs typeface="Monotype Koufi"/>
              </a:rPr>
              <a:t>أنواع المقابلات: </a:t>
            </a:r>
          </a:p>
          <a:p>
            <a:pPr algn="r" rtl="1" eaLnBrk="0" hangingPunct="0">
              <a:lnSpc>
                <a:spcPct val="150000"/>
              </a:lnSpc>
            </a:pPr>
            <a:r>
              <a:rPr lang="ar-EG" sz="2000"/>
              <a:t>تستخدم المنظمة أنواع مختلفة من المقابلات لإتمام عملية الاختيار</a:t>
            </a:r>
            <a:r>
              <a:rPr lang="ar-EG" sz="2000" baseline="30000"/>
              <a:t>()</a:t>
            </a:r>
            <a:r>
              <a:rPr lang="ar-EG" sz="2000"/>
              <a:t>، وتنقسم هذه المقابلات إلى ما يلى : </a:t>
            </a:r>
            <a:endParaRPr lang="en-US" sz="2000"/>
          </a:p>
          <a:p>
            <a:pPr algn="r" rtl="1" eaLnBrk="0" hangingPunct="0">
              <a:lnSpc>
                <a:spcPct val="150000"/>
              </a:lnSpc>
            </a:pPr>
            <a:r>
              <a:rPr lang="ar-EG" sz="2000" b="1"/>
              <a:t>(أ) المقابلات </a:t>
            </a:r>
            <a:r>
              <a:rPr lang="ar-SA" sz="2000" b="1"/>
              <a:t>الهيكلية .</a:t>
            </a:r>
          </a:p>
          <a:p>
            <a:pPr algn="r" rtl="1" eaLnBrk="0" hangingPunct="0">
              <a:lnSpc>
                <a:spcPct val="150000"/>
              </a:lnSpc>
            </a:pPr>
            <a:r>
              <a:rPr lang="ar-EG" sz="2000" b="1"/>
              <a:t>(ب) المقابلات غير الهيكلية </a:t>
            </a:r>
            <a:r>
              <a:rPr lang="ar-SA" sz="2000" b="1"/>
              <a:t>.</a:t>
            </a:r>
          </a:p>
          <a:p>
            <a:pPr algn="r" rtl="1" eaLnBrk="0" hangingPunct="0">
              <a:lnSpc>
                <a:spcPct val="150000"/>
              </a:lnSpc>
            </a:pPr>
            <a:endParaRPr lang="en-US" sz="2000" b="1"/>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3758F801-1B36-4ABA-89F3-5AF6BECFC4C7}" type="slidenum">
              <a:rPr lang="en-US" smtClean="0"/>
              <a:pPr>
                <a:defRPr/>
              </a:pPr>
              <a:t>11</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49508" name="مستطيل 1"/>
          <p:cNvSpPr>
            <a:spLocks noChangeArrowheads="1"/>
          </p:cNvSpPr>
          <p:nvPr/>
        </p:nvSpPr>
        <p:spPr bwMode="auto">
          <a:xfrm>
            <a:off x="5382221" y="457200"/>
            <a:ext cx="3188693" cy="769441"/>
          </a:xfrm>
          <a:prstGeom prst="rect">
            <a:avLst/>
          </a:prstGeom>
          <a:noFill/>
          <a:ln w="9525">
            <a:noFill/>
            <a:miter lim="800000"/>
            <a:headEnd/>
            <a:tailEnd/>
          </a:ln>
        </p:spPr>
        <p:txBody>
          <a:bodyPr wrap="none">
            <a:spAutoFit/>
          </a:bodyPr>
          <a:lstStyle/>
          <a:p>
            <a:pPr algn="r" rtl="1">
              <a:lnSpc>
                <a:spcPct val="150000"/>
              </a:lnSpc>
            </a:pPr>
            <a:r>
              <a:rPr lang="ar-SA" sz="3200" dirty="0">
                <a:solidFill>
                  <a:srgbClr val="006666"/>
                </a:solidFill>
                <a:latin typeface="Monotype Koufi"/>
                <a:ea typeface="Monotype Koufi"/>
                <a:cs typeface="Monotype Koufi"/>
              </a:rPr>
              <a:t>الاسئلة المتوقعة في المقابلات: </a:t>
            </a:r>
          </a:p>
        </p:txBody>
      </p:sp>
      <p:sp>
        <p:nvSpPr>
          <p:cNvPr id="11" name="TextBox 2"/>
          <p:cNvSpPr txBox="1">
            <a:spLocks noChangeArrowheads="1"/>
          </p:cNvSpPr>
          <p:nvPr/>
        </p:nvSpPr>
        <p:spPr bwMode="auto">
          <a:xfrm>
            <a:off x="420688" y="1341438"/>
            <a:ext cx="8302625" cy="5478462"/>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r" rtl="1">
              <a:defRPr/>
            </a:pPr>
            <a:r>
              <a:rPr lang="ar-EG" sz="2000" dirty="0"/>
              <a:t>من المتوقع أن تدور في أجواء المقابلة للعديد من الأسئلة </a:t>
            </a:r>
            <a:r>
              <a:rPr lang="ar-EG" sz="2000" dirty="0" err="1"/>
              <a:t>التى</a:t>
            </a:r>
            <a:r>
              <a:rPr lang="ar-EG" sz="2000" dirty="0"/>
              <a:t> تتناول الجوانب المختلفة للوظيفة، أو المواصفات المطلوبة في المتقدم للوظيفة . </a:t>
            </a:r>
            <a:endParaRPr lang="en-US" sz="2000" dirty="0"/>
          </a:p>
          <a:p>
            <a:pPr algn="r" rtl="1">
              <a:defRPr/>
            </a:pPr>
            <a:r>
              <a:rPr lang="ar-EG" sz="2000" dirty="0"/>
              <a:t>ومن أمثلة الأسئلة التي يمكن أن تثار في المقابلات ما يلى</a:t>
            </a:r>
            <a:r>
              <a:rPr lang="ar-EG" sz="2000" dirty="0" smtClean="0"/>
              <a:t>:</a:t>
            </a:r>
            <a:endParaRPr lang="en-US" sz="2000" dirty="0"/>
          </a:p>
          <a:p>
            <a:pPr marL="573088" indent="-285750" algn="r" rtl="1">
              <a:buFont typeface="Arial" pitchFamily="34" charset="0"/>
              <a:buChar char="•"/>
              <a:defRPr/>
            </a:pPr>
            <a:r>
              <a:rPr lang="ar-EG" sz="2000" dirty="0"/>
              <a:t>لماذا تركت أخر وظيفة ؟ </a:t>
            </a:r>
            <a:endParaRPr lang="en-US" sz="2000" dirty="0"/>
          </a:p>
          <a:p>
            <a:pPr marL="573088" indent="-285750" algn="r" rtl="1">
              <a:buFont typeface="Arial" pitchFamily="34" charset="0"/>
              <a:buChar char="•"/>
              <a:defRPr/>
            </a:pPr>
            <a:r>
              <a:rPr lang="ar-EG" sz="2000" dirty="0"/>
              <a:t>لماذا تريد هذه الوظيفة ؟ </a:t>
            </a:r>
            <a:endParaRPr lang="en-US" sz="2000" dirty="0"/>
          </a:p>
          <a:p>
            <a:pPr marL="573088" indent="-285750" algn="r" rtl="1">
              <a:buFont typeface="Arial" pitchFamily="34" charset="0"/>
              <a:buChar char="•"/>
              <a:defRPr/>
            </a:pPr>
            <a:r>
              <a:rPr lang="ar-EG" sz="2000" dirty="0"/>
              <a:t>يلاحظ التغيير المستمر في مجال العمل ... لماذا ؟ </a:t>
            </a:r>
            <a:endParaRPr lang="en-US" sz="2000" dirty="0"/>
          </a:p>
          <a:p>
            <a:pPr marL="573088" indent="-285750" algn="r" rtl="1">
              <a:buFont typeface="Arial" pitchFamily="34" charset="0"/>
              <a:buChar char="•"/>
              <a:defRPr/>
            </a:pPr>
            <a:r>
              <a:rPr lang="ar-EG" sz="2000" dirty="0"/>
              <a:t>كيف كانت علاقتك برئيسك السابق في العمل ؟ </a:t>
            </a:r>
            <a:endParaRPr lang="en-US" sz="2000" dirty="0"/>
          </a:p>
          <a:p>
            <a:pPr marL="573088" indent="-285750" algn="r" rtl="1">
              <a:buFont typeface="Arial" pitchFamily="34" charset="0"/>
              <a:buChar char="•"/>
              <a:defRPr/>
            </a:pPr>
            <a:r>
              <a:rPr lang="ar-EG" sz="2000" dirty="0"/>
              <a:t>ما </a:t>
            </a:r>
            <a:r>
              <a:rPr lang="ar-EG" sz="2000" dirty="0" err="1"/>
              <a:t>هى</a:t>
            </a:r>
            <a:r>
              <a:rPr lang="ar-EG" sz="2000" dirty="0"/>
              <a:t> في رأيك أهم جوانب قوتك وضعفك ؟ </a:t>
            </a:r>
            <a:endParaRPr lang="en-US" sz="2000" dirty="0"/>
          </a:p>
          <a:p>
            <a:pPr marL="573088" indent="-285750" algn="r" rtl="1">
              <a:buFont typeface="Arial" pitchFamily="34" charset="0"/>
              <a:buChar char="•"/>
              <a:defRPr/>
            </a:pPr>
            <a:r>
              <a:rPr lang="ar-EG" sz="2000" dirty="0"/>
              <a:t>لماذا تريد العمل معنا في هذه المنظمة. </a:t>
            </a:r>
            <a:endParaRPr lang="en-US" sz="2000" dirty="0"/>
          </a:p>
          <a:p>
            <a:pPr marL="573088" indent="-285750" algn="r" rtl="1">
              <a:buFont typeface="Arial" pitchFamily="34" charset="0"/>
              <a:buChar char="•"/>
              <a:defRPr/>
            </a:pPr>
            <a:r>
              <a:rPr lang="ar-EG" sz="2000" dirty="0"/>
              <a:t>كيف نما إلى علمك وجود وظيفة لدينا ؟ </a:t>
            </a:r>
            <a:endParaRPr lang="en-US" sz="2000" dirty="0"/>
          </a:p>
          <a:p>
            <a:pPr marL="573088" indent="-285750" algn="r" rtl="1">
              <a:buFont typeface="Arial" pitchFamily="34" charset="0"/>
              <a:buChar char="•"/>
              <a:defRPr/>
            </a:pPr>
            <a:r>
              <a:rPr lang="ar-EG" sz="2000" dirty="0"/>
              <a:t>هل أنت متأكد من قدرتك على الالتزام بمتطلبات الوظيفة ـ ولماذا ؟ </a:t>
            </a:r>
            <a:endParaRPr lang="en-US" sz="2000" dirty="0"/>
          </a:p>
          <a:p>
            <a:pPr marL="573088" indent="-285750" algn="r" rtl="1">
              <a:buFont typeface="Arial" pitchFamily="34" charset="0"/>
              <a:buChar char="•"/>
              <a:defRPr/>
            </a:pPr>
            <a:r>
              <a:rPr lang="ar-EG" sz="2000" dirty="0"/>
              <a:t>ما </a:t>
            </a:r>
            <a:r>
              <a:rPr lang="ar-EG" sz="2000" dirty="0" err="1"/>
              <a:t>هى</a:t>
            </a:r>
            <a:r>
              <a:rPr lang="ar-EG" sz="2000" dirty="0"/>
              <a:t> الجوانب التي تتعامل معها بكفاءة (الناس، المعلومات، أم الأشياء) ؟ </a:t>
            </a:r>
            <a:endParaRPr lang="en-US" sz="2000" dirty="0"/>
          </a:p>
          <a:p>
            <a:pPr marL="573088" indent="-285750" algn="r" rtl="1">
              <a:buFont typeface="Arial" pitchFamily="34" charset="0"/>
              <a:buChar char="•"/>
              <a:defRPr/>
            </a:pPr>
            <a:r>
              <a:rPr lang="ar-EG" sz="2000" dirty="0"/>
              <a:t>ما </a:t>
            </a:r>
            <a:r>
              <a:rPr lang="ar-EG" sz="2000" dirty="0" err="1"/>
              <a:t>هى</a:t>
            </a:r>
            <a:r>
              <a:rPr lang="ar-EG" sz="2000" dirty="0"/>
              <a:t> طموحاتك المستقبلية ؟ </a:t>
            </a:r>
            <a:endParaRPr lang="en-US" sz="2000" dirty="0"/>
          </a:p>
          <a:p>
            <a:pPr marL="573088" indent="-285750" algn="r" rtl="1">
              <a:buFont typeface="Arial" pitchFamily="34" charset="0"/>
              <a:buChar char="•"/>
              <a:defRPr/>
            </a:pPr>
            <a:r>
              <a:rPr lang="ar-EG" sz="2000" dirty="0"/>
              <a:t>هل لديكم أية استفسارات عن الوظيفة أو المنظمة ؟ </a:t>
            </a:r>
            <a:endParaRPr lang="en-US" sz="2000" dirty="0"/>
          </a:p>
          <a:p>
            <a:pPr marL="573088" indent="-285750" algn="r" rtl="1">
              <a:buFont typeface="Arial" pitchFamily="34" charset="0"/>
              <a:buChar char="•"/>
              <a:defRPr/>
            </a:pPr>
            <a:r>
              <a:rPr lang="ar-EG" sz="2000" dirty="0"/>
              <a:t>هل تمانع في أن تقوم بالاتصال بمرجعك السابق في العمل ؟ </a:t>
            </a:r>
            <a:endParaRPr lang="en-US" sz="2000" dirty="0"/>
          </a:p>
          <a:p>
            <a:pPr marL="573088" indent="-285750" algn="r" rtl="1">
              <a:buFont typeface="Arial" pitchFamily="34" charset="0"/>
              <a:buChar char="•"/>
              <a:defRPr/>
            </a:pPr>
            <a:r>
              <a:rPr lang="ar-EG" sz="2000" dirty="0"/>
              <a:t>متى تستطيع أن تبدأ العمل ؟ </a:t>
            </a:r>
            <a:endParaRPr lang="en-US" sz="2000" dirty="0"/>
          </a:p>
          <a:p>
            <a:pPr algn="r" rtl="1">
              <a:lnSpc>
                <a:spcPct val="150000"/>
              </a:lnSpc>
              <a:defRPr/>
            </a:pPr>
            <a:endParaRPr lang="en-US" sz="2000" dirty="0"/>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5CF218F0-A236-4BEB-BC2E-E48D8A0A9AF4}" type="slidenum">
              <a:rPr lang="en-US" smtClean="0"/>
              <a:pPr>
                <a:defRPr/>
              </a:pPr>
              <a:t>12</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50532" name="مستطيل 1"/>
          <p:cNvSpPr>
            <a:spLocks noChangeArrowheads="1"/>
          </p:cNvSpPr>
          <p:nvPr/>
        </p:nvSpPr>
        <p:spPr bwMode="auto">
          <a:xfrm>
            <a:off x="5375808" y="908050"/>
            <a:ext cx="3195105" cy="854080"/>
          </a:xfrm>
          <a:prstGeom prst="rect">
            <a:avLst/>
          </a:prstGeom>
          <a:noFill/>
          <a:ln w="9525">
            <a:noFill/>
            <a:miter lim="800000"/>
            <a:headEnd/>
            <a:tailEnd/>
          </a:ln>
        </p:spPr>
        <p:txBody>
          <a:bodyPr wrap="none">
            <a:spAutoFit/>
          </a:bodyPr>
          <a:lstStyle/>
          <a:p>
            <a:pPr algn="r" rtl="1">
              <a:lnSpc>
                <a:spcPct val="150000"/>
              </a:lnSpc>
            </a:pPr>
            <a:r>
              <a:rPr lang="ar-EG" sz="3600" b="1" dirty="0">
                <a:solidFill>
                  <a:srgbClr val="006666"/>
                </a:solidFill>
                <a:latin typeface="Monotype Koufi"/>
                <a:ea typeface="Monotype Koufi"/>
                <a:cs typeface="Monotype Koufi"/>
              </a:rPr>
              <a:t>أخطاء شائعة في المقابلات: </a:t>
            </a:r>
            <a:endParaRPr lang="en-US" sz="3600" dirty="0">
              <a:solidFill>
                <a:srgbClr val="006666"/>
              </a:solidFill>
              <a:ea typeface="Monotype Koufi"/>
              <a:cs typeface="Monotype Koufi"/>
            </a:endParaRPr>
          </a:p>
        </p:txBody>
      </p:sp>
      <p:sp>
        <p:nvSpPr>
          <p:cNvPr id="11" name="TextBox 2"/>
          <p:cNvSpPr txBox="1">
            <a:spLocks noChangeArrowheads="1"/>
          </p:cNvSpPr>
          <p:nvPr/>
        </p:nvSpPr>
        <p:spPr bwMode="auto">
          <a:xfrm>
            <a:off x="503238" y="1628775"/>
            <a:ext cx="8301037" cy="4246563"/>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r" rtl="1">
              <a:lnSpc>
                <a:spcPct val="150000"/>
              </a:lnSpc>
              <a:defRPr/>
            </a:pPr>
            <a:r>
              <a:rPr lang="ar-EG" sz="2000" dirty="0" smtClean="0"/>
              <a:t>رغم </a:t>
            </a:r>
            <a:r>
              <a:rPr lang="ar-EG" sz="2000" dirty="0"/>
              <a:t>محاولة الباحثين والمنظمات في زيادة مصداقية المقابلات كأسلوب متميز في عملية اختيار المرشحين المتقدمين للوظائف، إلا أنه أحياناً لا يمكن تجنب بعض الأخطاء التي يمكن أن تحدث خلال أو بعد المقابلة، ومن أمثلة هذه الأخطاء ما </a:t>
            </a:r>
            <a:r>
              <a:rPr lang="ar-EG" sz="2000" dirty="0" smtClean="0"/>
              <a:t>يلى </a:t>
            </a:r>
            <a:r>
              <a:rPr lang="ar-EG" sz="2000" dirty="0"/>
              <a:t>: </a:t>
            </a:r>
            <a:endParaRPr lang="ar-SA" sz="2000" dirty="0" smtClean="0"/>
          </a:p>
          <a:p>
            <a:pPr marL="804863" indent="-285750" algn="r" rtl="1">
              <a:lnSpc>
                <a:spcPct val="150000"/>
              </a:lnSpc>
              <a:buFont typeface="Arial" pitchFamily="34" charset="0"/>
              <a:buChar char="•"/>
              <a:defRPr/>
            </a:pPr>
            <a:r>
              <a:rPr lang="ar-EG" sz="2000" b="1" dirty="0"/>
              <a:t>الحكم السريع على </a:t>
            </a:r>
            <a:r>
              <a:rPr lang="ar-EG" sz="2000" b="1" dirty="0" smtClean="0"/>
              <a:t>المتقدم</a:t>
            </a:r>
            <a:r>
              <a:rPr lang="ar-SA" sz="2000" b="1" dirty="0" smtClean="0"/>
              <a:t>.</a:t>
            </a:r>
          </a:p>
          <a:p>
            <a:pPr marL="804863" indent="-285750" algn="r" rtl="1">
              <a:lnSpc>
                <a:spcPct val="150000"/>
              </a:lnSpc>
              <a:buFont typeface="Arial" pitchFamily="34" charset="0"/>
              <a:buChar char="•"/>
              <a:defRPr/>
            </a:pPr>
            <a:r>
              <a:rPr lang="ar-EG" sz="2000" b="1" dirty="0"/>
              <a:t>البحث عن نقاط </a:t>
            </a:r>
            <a:r>
              <a:rPr lang="ar-EG" sz="2000" b="1" dirty="0" smtClean="0"/>
              <a:t>الضعف</a:t>
            </a:r>
            <a:r>
              <a:rPr lang="ar-SA" sz="2000" b="1" dirty="0" smtClean="0"/>
              <a:t>.</a:t>
            </a:r>
          </a:p>
          <a:p>
            <a:pPr marL="804863" indent="-285750" algn="r" rtl="1">
              <a:lnSpc>
                <a:spcPct val="150000"/>
              </a:lnSpc>
              <a:buFont typeface="Arial" pitchFamily="34" charset="0"/>
              <a:buChar char="•"/>
              <a:defRPr/>
            </a:pPr>
            <a:r>
              <a:rPr lang="ar-EG" sz="2000" b="1" dirty="0"/>
              <a:t>عدم وجود معلومات </a:t>
            </a:r>
            <a:r>
              <a:rPr lang="ar-EG" sz="2000" b="1" dirty="0" smtClean="0"/>
              <a:t>كافية</a:t>
            </a:r>
            <a:r>
              <a:rPr lang="ar-SA" sz="2000" b="1" dirty="0" smtClean="0"/>
              <a:t>.</a:t>
            </a:r>
          </a:p>
          <a:p>
            <a:pPr marL="804863" indent="-285750" algn="r" rtl="1">
              <a:lnSpc>
                <a:spcPct val="150000"/>
              </a:lnSpc>
              <a:buFont typeface="Arial" pitchFamily="34" charset="0"/>
              <a:buChar char="•"/>
              <a:defRPr/>
            </a:pPr>
            <a:r>
              <a:rPr lang="ar-EG" sz="2000" b="1" dirty="0"/>
              <a:t>الحاجة العاجلة لإملاء الوظائف </a:t>
            </a:r>
            <a:r>
              <a:rPr lang="ar-EG" sz="2000" b="1" dirty="0" smtClean="0"/>
              <a:t>الشاغرة</a:t>
            </a:r>
            <a:r>
              <a:rPr lang="ar-SA" sz="2000" b="1" dirty="0" smtClean="0"/>
              <a:t>.</a:t>
            </a:r>
          </a:p>
          <a:p>
            <a:pPr marL="804863" indent="-285750" algn="r" rtl="1">
              <a:lnSpc>
                <a:spcPct val="150000"/>
              </a:lnSpc>
              <a:buFont typeface="Arial" pitchFamily="34" charset="0"/>
              <a:buChar char="•"/>
              <a:defRPr/>
            </a:pPr>
            <a:r>
              <a:rPr lang="ar-EG" sz="2000" b="1" dirty="0"/>
              <a:t>تأثير الجوانب غير اللفظية على تقييم </a:t>
            </a:r>
            <a:r>
              <a:rPr lang="ar-EG" sz="2000" b="1" dirty="0" smtClean="0"/>
              <a:t>المقابلين</a:t>
            </a:r>
            <a:r>
              <a:rPr lang="ar-SA" sz="2000" b="1" dirty="0" smtClean="0"/>
              <a:t>.</a:t>
            </a:r>
          </a:p>
          <a:p>
            <a:pPr algn="r" rtl="1">
              <a:lnSpc>
                <a:spcPct val="150000"/>
              </a:lnSpc>
              <a:defRPr/>
            </a:pPr>
            <a:endParaRPr lang="en-US" sz="2000" dirty="0"/>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66EC0D98-347B-4B4F-A6E8-AFFAE7DFB452}" type="slidenum">
              <a:rPr lang="en-US" smtClean="0"/>
              <a:pPr>
                <a:defRPr/>
              </a:pPr>
              <a:t>13</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51556" name="مستطيل 1"/>
          <p:cNvSpPr>
            <a:spLocks noChangeArrowheads="1"/>
          </p:cNvSpPr>
          <p:nvPr/>
        </p:nvSpPr>
        <p:spPr bwMode="auto">
          <a:xfrm>
            <a:off x="4773079" y="1041400"/>
            <a:ext cx="3797835" cy="684803"/>
          </a:xfrm>
          <a:prstGeom prst="rect">
            <a:avLst/>
          </a:prstGeom>
          <a:noFill/>
          <a:ln w="9525">
            <a:noFill/>
            <a:miter lim="800000"/>
            <a:headEnd/>
            <a:tailEnd/>
          </a:ln>
        </p:spPr>
        <p:txBody>
          <a:bodyPr wrap="none">
            <a:spAutoFit/>
          </a:bodyPr>
          <a:lstStyle/>
          <a:p>
            <a:pPr algn="r" rtl="1">
              <a:lnSpc>
                <a:spcPct val="150000"/>
              </a:lnSpc>
            </a:pPr>
            <a:r>
              <a:rPr lang="ar-SA" sz="2800" b="1" dirty="0">
                <a:solidFill>
                  <a:srgbClr val="006666"/>
                </a:solidFill>
                <a:latin typeface="Monotype Koufi"/>
                <a:ea typeface="Monotype Koufi"/>
                <a:cs typeface="Monotype Koufi"/>
              </a:rPr>
              <a:t>المسؤول عن وظيفتي الاستقطاب والاختيار:</a:t>
            </a:r>
          </a:p>
        </p:txBody>
      </p:sp>
      <p:sp>
        <p:nvSpPr>
          <p:cNvPr id="151557" name="TextBox 2"/>
          <p:cNvSpPr txBox="1">
            <a:spLocks noChangeArrowheads="1"/>
          </p:cNvSpPr>
          <p:nvPr/>
        </p:nvSpPr>
        <p:spPr bwMode="auto">
          <a:xfrm>
            <a:off x="420688" y="1851025"/>
            <a:ext cx="8302625" cy="1685925"/>
          </a:xfrm>
          <a:prstGeom prst="rect">
            <a:avLst/>
          </a:prstGeom>
          <a:noFill/>
          <a:ln w="9525">
            <a:noFill/>
            <a:miter lim="800000"/>
            <a:headEnd/>
            <a:tailEnd/>
          </a:ln>
        </p:spPr>
        <p:txBody>
          <a:bodyPr>
            <a:spAutoFit/>
          </a:bodyPr>
          <a:lstStyle/>
          <a:p>
            <a:pPr algn="just" rtl="1" eaLnBrk="0" hangingPunct="0">
              <a:lnSpc>
                <a:spcPct val="150000"/>
              </a:lnSpc>
            </a:pPr>
            <a:r>
              <a:rPr lang="ar-EG" sz="2400"/>
              <a:t>تعد إدارة الموارد البشرية في المنظمات كبيرة ومتوسطة الحجم هى المسئولة عن الاستقطاب، وعادة ما يوجد مكتب للتوظيف في هذه الإدارة يكون مسئولاً عن الاستقطاب والمقابلات الإدارية اللازمة للقيام بأنشطة الاستقطاب. </a:t>
            </a:r>
            <a:endParaRPr lang="en-US" sz="2400"/>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F653ABCB-A7FF-4A1E-8709-842544F5E5DF}" type="slidenum">
              <a:rPr lang="en-US" smtClean="0"/>
              <a:pPr>
                <a:defRPr/>
              </a:pPr>
              <a:t>14</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52580" name="مستطيل 1"/>
          <p:cNvSpPr>
            <a:spLocks noChangeArrowheads="1"/>
          </p:cNvSpPr>
          <p:nvPr/>
        </p:nvSpPr>
        <p:spPr bwMode="auto">
          <a:xfrm>
            <a:off x="6937133" y="741363"/>
            <a:ext cx="1633781" cy="769441"/>
          </a:xfrm>
          <a:prstGeom prst="rect">
            <a:avLst/>
          </a:prstGeom>
          <a:noFill/>
          <a:ln w="9525">
            <a:noFill/>
            <a:miter lim="800000"/>
            <a:headEnd/>
            <a:tailEnd/>
          </a:ln>
        </p:spPr>
        <p:txBody>
          <a:bodyPr wrap="none">
            <a:spAutoFit/>
          </a:bodyPr>
          <a:lstStyle/>
          <a:p>
            <a:pPr algn="r" rtl="1">
              <a:lnSpc>
                <a:spcPct val="150000"/>
              </a:lnSpc>
            </a:pPr>
            <a:r>
              <a:rPr lang="ar-SA" sz="3200" b="1" dirty="0">
                <a:solidFill>
                  <a:srgbClr val="006666"/>
                </a:solidFill>
                <a:latin typeface="Monotype Koufi"/>
                <a:ea typeface="Monotype Koufi"/>
                <a:cs typeface="Monotype Koufi"/>
              </a:rPr>
              <a:t>تهيئة العاملين:</a:t>
            </a:r>
          </a:p>
        </p:txBody>
      </p:sp>
      <p:sp>
        <p:nvSpPr>
          <p:cNvPr id="152581" name="TextBox 2"/>
          <p:cNvSpPr txBox="1">
            <a:spLocks noChangeArrowheads="1"/>
          </p:cNvSpPr>
          <p:nvPr/>
        </p:nvSpPr>
        <p:spPr bwMode="auto">
          <a:xfrm>
            <a:off x="420688" y="1557338"/>
            <a:ext cx="8302625" cy="4524315"/>
          </a:xfrm>
          <a:prstGeom prst="rect">
            <a:avLst/>
          </a:prstGeom>
          <a:noFill/>
          <a:ln w="9525">
            <a:noFill/>
            <a:miter lim="800000"/>
            <a:headEnd/>
            <a:tailEnd/>
          </a:ln>
        </p:spPr>
        <p:txBody>
          <a:bodyPr>
            <a:spAutoFit/>
          </a:bodyPr>
          <a:lstStyle/>
          <a:p>
            <a:pPr algn="just" rtl="1" eaLnBrk="0" hangingPunct="0">
              <a:lnSpc>
                <a:spcPct val="200000"/>
              </a:lnSpc>
            </a:pPr>
            <a:r>
              <a:rPr lang="ar-EG" sz="2400" dirty="0"/>
              <a:t>تهيئة العاملين عبارة عن برامج توجيهية </a:t>
            </a:r>
            <a:r>
              <a:rPr lang="en-US" sz="2400" dirty="0"/>
              <a:t>Orientation</a:t>
            </a:r>
            <a:r>
              <a:rPr lang="ar-EG" sz="2400" dirty="0"/>
              <a:t> تعد للموظفين الجدد لفترات قصيرة تتراوح بين أسبوع وأسبوعين، وذلك لتعريفه بأهداف المنظمة وسياستها، وأنظمة العمل بها، وحقوقه فيما يتعلق بالأجر والمكافآت والترقيات والأجازات والمستقبل الوظيفي، والخدمات الاجتماعية والطبية التي توفرها المنظمة، هذا إلى جانب مسئولياته الوظيفية وسلوكه الوظيفي الذي تتوقعه منه الإدارة . </a:t>
            </a:r>
            <a:endParaRPr lang="en-US" sz="2400" dirty="0"/>
          </a:p>
          <a:p>
            <a:pPr algn="just" rtl="1" eaLnBrk="0" hangingPunct="0">
              <a:lnSpc>
                <a:spcPct val="200000"/>
              </a:lnSpc>
            </a:pPr>
            <a:r>
              <a:rPr lang="ar-SA" sz="2400" dirty="0" smtClean="0"/>
              <a:t>و</a:t>
            </a:r>
            <a:r>
              <a:rPr lang="ar-EG" sz="2400" dirty="0" smtClean="0"/>
              <a:t>أن </a:t>
            </a:r>
            <a:r>
              <a:rPr lang="ar-EG" sz="2400" dirty="0"/>
              <a:t>برامج التهيئة تعتبر بمثابة اختبار للمقولة والمبدأ الإداري</a:t>
            </a:r>
            <a:r>
              <a:rPr lang="ar-SA" sz="2400" dirty="0"/>
              <a:t>.</a:t>
            </a:r>
            <a:endParaRPr lang="en-US" sz="2400" dirty="0"/>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20E4F380-DCFF-4954-91BD-3C451F41C01D}" type="slidenum">
              <a:rPr lang="en-US" smtClean="0"/>
              <a:pPr>
                <a:defRPr/>
              </a:pPr>
              <a:t>15</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53604" name="TextBox 2"/>
          <p:cNvSpPr txBox="1">
            <a:spLocks noChangeArrowheads="1"/>
          </p:cNvSpPr>
          <p:nvPr/>
        </p:nvSpPr>
        <p:spPr bwMode="auto">
          <a:xfrm>
            <a:off x="420688" y="965200"/>
            <a:ext cx="8302625" cy="5767284"/>
          </a:xfrm>
          <a:prstGeom prst="rect">
            <a:avLst/>
          </a:prstGeom>
          <a:noFill/>
          <a:ln w="9525">
            <a:noFill/>
            <a:miter lim="800000"/>
            <a:headEnd/>
            <a:tailEnd/>
          </a:ln>
        </p:spPr>
        <p:txBody>
          <a:bodyPr>
            <a:spAutoFit/>
          </a:bodyPr>
          <a:lstStyle/>
          <a:p>
            <a:pPr algn="r" rtl="1" eaLnBrk="0" hangingPunct="0">
              <a:lnSpc>
                <a:spcPct val="150000"/>
              </a:lnSpc>
            </a:pPr>
            <a:r>
              <a:rPr lang="ar-EG" sz="2800" b="1" dirty="0">
                <a:solidFill>
                  <a:srgbClr val="006666"/>
                </a:solidFill>
                <a:latin typeface="Monotype Koufi"/>
                <a:ea typeface="Monotype Koufi"/>
                <a:cs typeface="Monotype Koufi"/>
              </a:rPr>
              <a:t>أهمية تهيئة العاملين: </a:t>
            </a:r>
            <a:endParaRPr lang="en-US" sz="2800" b="1" dirty="0">
              <a:solidFill>
                <a:srgbClr val="006666"/>
              </a:solidFill>
              <a:ea typeface="Monotype Koufi"/>
              <a:cs typeface="Monotype Koufi"/>
            </a:endParaRPr>
          </a:p>
          <a:p>
            <a:pPr algn="r" rtl="1" eaLnBrk="0" hangingPunct="0">
              <a:lnSpc>
                <a:spcPct val="150000"/>
              </a:lnSpc>
            </a:pPr>
            <a:r>
              <a:rPr lang="ar-EG" sz="2000" b="1" dirty="0"/>
              <a:t>لاشك أن تهيئة العاملين الجدد له العديد من الجوانب الإيجابية التي تبرز درجة أهميته، ويمكن تلخيص هذه الجوانب فيما يلى:</a:t>
            </a:r>
            <a:endParaRPr lang="en-US" sz="2000" b="1" dirty="0"/>
          </a:p>
          <a:p>
            <a:pPr algn="just" rtl="1" eaLnBrk="0" hangingPunct="0">
              <a:lnSpc>
                <a:spcPct val="150000"/>
              </a:lnSpc>
            </a:pPr>
            <a:r>
              <a:rPr lang="ar-SA" sz="2000" dirty="0"/>
              <a:t>1- </a:t>
            </a:r>
            <a:r>
              <a:rPr lang="ar-EG" sz="2000" dirty="0"/>
              <a:t>أن تهيئة العاملين الجدد يساعد على تخفيض درجة التنافر أو الاختلاف بين ما كان يتوقعه الموظف وبين ما وجده وعايشه فعلاً في الواقع العملي، حيث إذا ما وجد الموظف الجديد أن هناك فرق كبير بين ما كان يتوقعه وما وجده فعلاً</a:t>
            </a:r>
            <a:r>
              <a:rPr lang="ar-SA" sz="2000" dirty="0"/>
              <a:t>.</a:t>
            </a:r>
          </a:p>
          <a:p>
            <a:pPr algn="just" rtl="1" eaLnBrk="0" hangingPunct="0">
              <a:lnSpc>
                <a:spcPct val="150000"/>
              </a:lnSpc>
            </a:pPr>
            <a:r>
              <a:rPr lang="ar-SA" sz="2000" dirty="0"/>
              <a:t>2- </a:t>
            </a:r>
            <a:r>
              <a:rPr lang="ar-EG" sz="2000" dirty="0"/>
              <a:t>تعتبر برامج التهيئة بمثابة معيار للحكم على مدى كفاءة أو عدم كفاءة عملية الاختيار، بمعنى هل سيكون كل من تم اختيارهم لديهم الشعور بأنهم قد وضعوا في المكان المناسب ولمؤهلاتهم وخبراتهم أم لا . </a:t>
            </a:r>
            <a:endParaRPr lang="en-US" sz="2000" dirty="0"/>
          </a:p>
          <a:p>
            <a:pPr algn="just" rtl="1" eaLnBrk="0" hangingPunct="0">
              <a:lnSpc>
                <a:spcPct val="150000"/>
              </a:lnSpc>
            </a:pPr>
            <a:r>
              <a:rPr lang="ar-SA" sz="2000" dirty="0"/>
              <a:t>3- </a:t>
            </a:r>
            <a:r>
              <a:rPr lang="ar-EG" sz="2000" dirty="0"/>
              <a:t>أن برامج التهيئة تساعد في تحقيق التكييف </a:t>
            </a:r>
            <a:r>
              <a:rPr lang="en-US" sz="2000" dirty="0"/>
              <a:t>Adaptation </a:t>
            </a:r>
            <a:r>
              <a:rPr lang="ar-EG" sz="2000" dirty="0"/>
              <a:t>بين الموظفين الجدد والوظائف والأعمال الذين سيكلفون القيام بها. </a:t>
            </a:r>
            <a:endParaRPr lang="en-US" sz="2000" dirty="0"/>
          </a:p>
          <a:p>
            <a:pPr algn="just" rtl="1" eaLnBrk="0" hangingPunct="0">
              <a:lnSpc>
                <a:spcPct val="150000"/>
              </a:lnSpc>
            </a:pPr>
            <a:r>
              <a:rPr lang="ar-SA" sz="2000" dirty="0"/>
              <a:t>4- </a:t>
            </a:r>
            <a:r>
              <a:rPr lang="ar-EG" sz="2000" dirty="0"/>
              <a:t>أن برامج التهيئة تعتبر بمثابة اختبار للمقولة والمبدأ الإداري</a:t>
            </a:r>
            <a:r>
              <a:rPr lang="ar-SA" sz="2000" dirty="0"/>
              <a:t>.</a:t>
            </a:r>
            <a:endParaRPr lang="en-US" sz="2000" dirty="0"/>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F46D45E3-685E-44DD-9C0E-2B83DAC5293F}" type="slidenum">
              <a:rPr lang="en-US" smtClean="0"/>
              <a:pPr>
                <a:defRPr/>
              </a:pPr>
              <a:t>16</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4626"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11</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عنصر نائب لرقم الشريحة 5"/>
          <p:cNvSpPr>
            <a:spLocks noGrp="1"/>
          </p:cNvSpPr>
          <p:nvPr>
            <p:ph type="sldNum" sz="quarter" idx="12"/>
          </p:nvPr>
        </p:nvSpPr>
        <p:spPr/>
        <p:txBody>
          <a:bodyPr/>
          <a:lstStyle/>
          <a:p>
            <a:pPr>
              <a:defRPr/>
            </a:pPr>
            <a:fld id="{288D4ED8-8AF3-4DE6-81C4-4805D21CB152}" type="slidenum">
              <a:rPr lang="en-US" smtClean="0"/>
              <a:pPr>
                <a:defRPr/>
              </a:pPr>
              <a:t>17</a:t>
            </a:fld>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5650"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1168400" y="2281238"/>
            <a:ext cx="6807200" cy="2124075"/>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r>
              <a:rPr lang="ar-SA" sz="4400" b="1" dirty="0" smtClean="0">
                <a:solidFill>
                  <a:srgbClr val="0000FF"/>
                </a:solidFill>
                <a:cs typeface="PT Bold Heading" pitchFamily="2" charset="-78"/>
              </a:rPr>
              <a:t>11</a:t>
            </a:r>
            <a:endParaRPr lang="en-US" sz="4400" b="1" dirty="0" smtClean="0">
              <a:solidFill>
                <a:srgbClr val="0000FF"/>
              </a:solidFill>
              <a:cs typeface="PT Bold Heading" pitchFamily="2" charset="-78"/>
            </a:endParaRPr>
          </a:p>
          <a:p>
            <a:pPr algn="ctr" eaLnBrk="1" hangingPunct="1">
              <a:defRPr/>
            </a:pPr>
            <a:r>
              <a:rPr lang="ar-SA" sz="4400" b="1" dirty="0" smtClean="0">
                <a:solidFill>
                  <a:srgbClr val="C00000"/>
                </a:solidFill>
                <a:cs typeface="PT Bold Heading" pitchFamily="2" charset="-78"/>
              </a:rPr>
              <a:t>تمكين العاملين</a:t>
            </a:r>
          </a:p>
          <a:p>
            <a:pPr algn="ctr" eaLnBrk="1" hangingPunct="1">
              <a:defRPr/>
            </a:pPr>
            <a:r>
              <a:rPr lang="ar-SA" sz="4400" b="1" dirty="0" smtClean="0">
                <a:solidFill>
                  <a:schemeClr val="accent2">
                    <a:lumMod val="75000"/>
                  </a:schemeClr>
                </a:solidFill>
                <a:cs typeface="PT Bold Heading" pitchFamily="2" charset="-78"/>
              </a:rPr>
              <a:t>في ظل عولمة المنظمات</a:t>
            </a: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155653" name="مربع نص 5"/>
          <p:cNvSpPr txBox="1">
            <a:spLocks noChangeArrowheads="1"/>
          </p:cNvSpPr>
          <p:nvPr/>
        </p:nvSpPr>
        <p:spPr bwMode="auto">
          <a:xfrm>
            <a:off x="2855913" y="1268413"/>
            <a:ext cx="3432175" cy="708025"/>
          </a:xfrm>
          <a:prstGeom prst="rect">
            <a:avLst/>
          </a:prstGeom>
          <a:noFill/>
          <a:ln w="9525">
            <a:noFill/>
            <a:miter lim="800000"/>
            <a:headEnd/>
            <a:tailEnd/>
          </a:ln>
        </p:spPr>
        <p:txBody>
          <a:bodyPr wrap="none">
            <a:spAutoFit/>
          </a:bodyPr>
          <a:lstStyle/>
          <a:p>
            <a:r>
              <a:rPr lang="ar-SA" sz="4000" b="1">
                <a:solidFill>
                  <a:srgbClr val="FF0000"/>
                </a:solidFill>
              </a:rPr>
              <a:t>الفصل الحادي عشر</a:t>
            </a:r>
            <a:endParaRPr lang="en-US" sz="4000" b="1">
              <a:solidFill>
                <a:srgbClr val="FF0000"/>
              </a:solidFill>
            </a:endParaRPr>
          </a:p>
        </p:txBody>
      </p:sp>
      <p:sp>
        <p:nvSpPr>
          <p:cNvPr id="7" name="مستطيل 6"/>
          <p:cNvSpPr/>
          <p:nvPr/>
        </p:nvSpPr>
        <p:spPr>
          <a:xfrm>
            <a:off x="174625" y="26988"/>
            <a:ext cx="479425" cy="460375"/>
          </a:xfrm>
          <a:prstGeom prst="rect">
            <a:avLst/>
          </a:prstGeom>
          <a:ln>
            <a:solidFill>
              <a:schemeClr val="tx2">
                <a:lumMod val="60000"/>
                <a:lumOff val="40000"/>
              </a:schemeClr>
            </a:solidFill>
          </a:ln>
        </p:spPr>
        <p:txBody>
          <a:bodyPr wrap="none">
            <a:spAutoFit/>
          </a:bodyPr>
          <a:lstStyle/>
          <a:p>
            <a:pPr>
              <a:defRPr/>
            </a:pPr>
            <a:r>
              <a:rPr lang="ar-SA" sz="2400" b="1" dirty="0">
                <a:solidFill>
                  <a:srgbClr val="0000FF"/>
                </a:solidFill>
                <a:latin typeface="Arial" charset="0"/>
                <a:cs typeface="PT Bold Heading" pitchFamily="2" charset="-78"/>
              </a:rPr>
              <a:t>11</a:t>
            </a:r>
            <a:endParaRPr lang="ar-SA" dirty="0">
              <a:latin typeface="Arial" charset="0"/>
              <a:cs typeface="Arial" charset="0"/>
            </a:endParaRPr>
          </a:p>
        </p:txBody>
      </p:sp>
      <p:pic>
        <p:nvPicPr>
          <p:cNvPr id="155655" name="صورة 4"/>
          <p:cNvPicPr>
            <a:picLocks noChangeAspect="1"/>
          </p:cNvPicPr>
          <p:nvPr/>
        </p:nvPicPr>
        <p:blipFill>
          <a:blip r:embed="rId3">
            <a:clrChange>
              <a:clrFrom>
                <a:srgbClr val="77AAE3"/>
              </a:clrFrom>
              <a:clrTo>
                <a:srgbClr val="77AAE3">
                  <a:alpha val="0"/>
                </a:srgbClr>
              </a:clrTo>
            </a:clrChange>
          </a:blip>
          <a:srcRect l="16328" t="6822" b="22061"/>
          <a:stretch>
            <a:fillRect/>
          </a:stretch>
        </p:blipFill>
        <p:spPr bwMode="auto">
          <a:xfrm>
            <a:off x="269875" y="549275"/>
            <a:ext cx="1931988" cy="1677988"/>
          </a:xfrm>
          <a:prstGeom prst="rect">
            <a:avLst/>
          </a:prstGeom>
          <a:noFill/>
          <a:ln w="9525">
            <a:noFill/>
            <a:miter lim="800000"/>
            <a:headEnd/>
            <a:tailEnd/>
          </a:ln>
        </p:spPr>
      </p:pic>
      <p:pic>
        <p:nvPicPr>
          <p:cNvPr id="155656" name="صورة 11"/>
          <p:cNvPicPr>
            <a:picLocks noChangeAspect="1"/>
          </p:cNvPicPr>
          <p:nvPr/>
        </p:nvPicPr>
        <p:blipFill>
          <a:blip r:embed="rId4">
            <a:clrChange>
              <a:clrFrom>
                <a:srgbClr val="FFFFFF"/>
              </a:clrFrom>
              <a:clrTo>
                <a:srgbClr val="FFFFFF">
                  <a:alpha val="0"/>
                </a:srgbClr>
              </a:clrTo>
            </a:clrChange>
          </a:blip>
          <a:srcRect l="10745" t="7332" r="9552" b="12685"/>
          <a:stretch>
            <a:fillRect/>
          </a:stretch>
        </p:blipFill>
        <p:spPr bwMode="auto">
          <a:xfrm>
            <a:off x="2728913" y="4545013"/>
            <a:ext cx="3643312" cy="1692275"/>
          </a:xfrm>
          <a:prstGeom prst="rect">
            <a:avLst/>
          </a:prstGeom>
          <a:noFill/>
          <a:ln w="9525">
            <a:noFill/>
            <a:miter lim="800000"/>
            <a:headEnd/>
            <a:tailEnd/>
          </a:ln>
        </p:spPr>
      </p:pic>
      <p:pic>
        <p:nvPicPr>
          <p:cNvPr id="155657" name="صورة 12"/>
          <p:cNvPicPr>
            <a:picLocks noChangeAspect="1"/>
          </p:cNvPicPr>
          <p:nvPr/>
        </p:nvPicPr>
        <p:blipFill>
          <a:blip r:embed="rId5">
            <a:clrChange>
              <a:clrFrom>
                <a:srgbClr val="FEFEFE"/>
              </a:clrFrom>
              <a:clrTo>
                <a:srgbClr val="FEFEFE">
                  <a:alpha val="0"/>
                </a:srgbClr>
              </a:clrTo>
            </a:clrChange>
          </a:blip>
          <a:srcRect/>
          <a:stretch>
            <a:fillRect/>
          </a:stretch>
        </p:blipFill>
        <p:spPr bwMode="auto">
          <a:xfrm>
            <a:off x="684213" y="5160963"/>
            <a:ext cx="2189162" cy="742950"/>
          </a:xfrm>
          <a:prstGeom prst="rect">
            <a:avLst/>
          </a:prstGeom>
          <a:noFill/>
          <a:ln w="9525">
            <a:noFill/>
            <a:miter lim="800000"/>
            <a:headEnd/>
            <a:tailEnd/>
          </a:ln>
        </p:spPr>
      </p:pic>
      <p:pic>
        <p:nvPicPr>
          <p:cNvPr id="155658" name="صورة 14"/>
          <p:cNvPicPr>
            <a:picLocks noChangeAspect="1"/>
          </p:cNvPicPr>
          <p:nvPr/>
        </p:nvPicPr>
        <p:blipFill>
          <a:blip r:embed="rId6">
            <a:clrChange>
              <a:clrFrom>
                <a:srgbClr val="FEFEFE"/>
              </a:clrFrom>
              <a:clrTo>
                <a:srgbClr val="FEFEFE">
                  <a:alpha val="0"/>
                </a:srgbClr>
              </a:clrTo>
            </a:clrChange>
          </a:blip>
          <a:srcRect/>
          <a:stretch>
            <a:fillRect/>
          </a:stretch>
        </p:blipFill>
        <p:spPr bwMode="auto">
          <a:xfrm>
            <a:off x="5956300" y="5153025"/>
            <a:ext cx="2540000" cy="741363"/>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9" name="عنصر نائب لرقم الشريحة 8"/>
          <p:cNvSpPr>
            <a:spLocks noGrp="1"/>
          </p:cNvSpPr>
          <p:nvPr>
            <p:ph type="sldNum" sz="quarter" idx="12"/>
          </p:nvPr>
        </p:nvSpPr>
        <p:spPr/>
        <p:txBody>
          <a:bodyPr/>
          <a:lstStyle/>
          <a:p>
            <a:pPr>
              <a:defRPr/>
            </a:pPr>
            <a:fld id="{28E2DF19-8815-4A33-B54D-75B09E40E70A}" type="slidenum">
              <a:rPr lang="en-US" smtClean="0"/>
              <a:pPr>
                <a:defRPr/>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extBox 2"/>
          <p:cNvSpPr txBox="1">
            <a:spLocks noChangeArrowheads="1"/>
          </p:cNvSpPr>
          <p:nvPr/>
        </p:nvSpPr>
        <p:spPr bwMode="auto">
          <a:xfrm>
            <a:off x="428625" y="889000"/>
            <a:ext cx="8301038" cy="5816977"/>
          </a:xfrm>
          <a:prstGeom prst="rect">
            <a:avLst/>
          </a:prstGeom>
          <a:noFill/>
          <a:ln w="9525">
            <a:noFill/>
            <a:miter lim="800000"/>
            <a:headEnd/>
            <a:tailEnd/>
          </a:ln>
        </p:spPr>
        <p:txBody>
          <a:bodyPr>
            <a:spAutoFit/>
          </a:bodyPr>
          <a:lstStyle/>
          <a:p>
            <a:pPr algn="just" rtl="1" eaLnBrk="0" hangingPunct="0">
              <a:lnSpc>
                <a:spcPct val="150000"/>
              </a:lnSpc>
            </a:pPr>
            <a:r>
              <a:rPr lang="ar-SA" sz="3200" b="1" dirty="0">
                <a:solidFill>
                  <a:srgbClr val="0000FF"/>
                </a:solidFill>
                <a:latin typeface="Monotype Koufi"/>
                <a:ea typeface="Monotype Koufi"/>
                <a:cs typeface="Monotype Koufi"/>
              </a:rPr>
              <a:t>ما المقصود بالتمكين</a:t>
            </a:r>
            <a:r>
              <a:rPr lang="ar-EG" sz="3200" b="1" dirty="0">
                <a:solidFill>
                  <a:srgbClr val="0000FF"/>
                </a:solidFill>
                <a:latin typeface="Monotype Koufi"/>
                <a:ea typeface="Monotype Koufi"/>
                <a:cs typeface="Monotype Koufi"/>
              </a:rPr>
              <a:t>:</a:t>
            </a:r>
            <a:r>
              <a:rPr lang="ar-SA" sz="3200" b="1" dirty="0">
                <a:solidFill>
                  <a:srgbClr val="0000FF"/>
                </a:solidFill>
                <a:latin typeface="Monotype Koufi"/>
                <a:ea typeface="Monotype Koufi"/>
                <a:cs typeface="Monotype Koufi"/>
              </a:rPr>
              <a:t> </a:t>
            </a:r>
          </a:p>
          <a:p>
            <a:pPr algn="just" rtl="1" eaLnBrk="0" hangingPunct="0">
              <a:lnSpc>
                <a:spcPct val="150000"/>
              </a:lnSpc>
            </a:pPr>
            <a:r>
              <a:rPr lang="ar-SA" sz="2400" dirty="0"/>
              <a:t>التمكين بأنة عندما يتم تمكين شخص ما ليتولى القيام بمسؤوليات أكبر وسلطة من خلال التدريب والثقة والدعم العاطفي.</a:t>
            </a:r>
          </a:p>
          <a:p>
            <a:pPr algn="just" rtl="1" eaLnBrk="0" hangingPunct="0">
              <a:lnSpc>
                <a:spcPct val="150000"/>
              </a:lnSpc>
            </a:pPr>
            <a:r>
              <a:rPr lang="ar-SA" sz="2400" dirty="0"/>
              <a:t>بينما عرف التمكين " </a:t>
            </a:r>
            <a:r>
              <a:rPr lang="ar-SA" sz="2400" dirty="0">
                <a:solidFill>
                  <a:srgbClr val="FF0000"/>
                </a:solidFill>
              </a:rPr>
              <a:t>فلسفة إعطاء مزيد من المسؤوليات وسلطة اتخاذ القرار بدرجة اكبر للأفراد في المستويات الدنيا </a:t>
            </a:r>
            <a:r>
              <a:rPr lang="ar-SA" sz="2400" dirty="0"/>
              <a:t>" وقارن الكاتب بين التمكين والتفويض. فالتفويض عندما يقرر المدير أن يحول بعض صلاحيات عملة لشخص آخر لأسباب محددة، على سبيل المثال، المساعدة في تطوير المرؤوس، أو تفويض الأعمال ذات المخاطر المنخفضة. أما التمكين فيعنى توسيع المسؤوليات المتعلقة بالمهام الحالية للوظيفة دون الحاجة لتغييرها. </a:t>
            </a:r>
            <a:endParaRPr lang="en-US" sz="2400" dirty="0"/>
          </a:p>
          <a:p>
            <a:pPr algn="just" rtl="1" eaLnBrk="0" hangingPunct="0">
              <a:lnSpc>
                <a:spcPct val="150000"/>
              </a:lnSpc>
            </a:pPr>
            <a:endParaRPr lang="en-US" sz="2400" b="1"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10FF4D2-E1E4-4903-BB8A-7BBBC245D5F7}" type="slidenum">
              <a:rPr lang="en-US" smtClean="0"/>
              <a:pPr>
                <a:defRPr/>
              </a:pPr>
              <a:t>19</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9266"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1168400" y="2141538"/>
            <a:ext cx="6807200" cy="2122487"/>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r>
              <a:rPr lang="ar-SA" sz="4400" b="1" dirty="0" smtClean="0">
                <a:solidFill>
                  <a:srgbClr val="FF0000"/>
                </a:solidFill>
                <a:cs typeface="PT Bold Heading" pitchFamily="2" charset="-78"/>
              </a:rPr>
              <a:t>10</a:t>
            </a:r>
            <a:endParaRPr lang="en-US" sz="4400" b="1" dirty="0" smtClean="0">
              <a:solidFill>
                <a:srgbClr val="FF0000"/>
              </a:solidFill>
              <a:cs typeface="PT Bold Heading" pitchFamily="2" charset="-78"/>
            </a:endParaRPr>
          </a:p>
          <a:p>
            <a:pPr algn="ctr" eaLnBrk="1" hangingPunct="1">
              <a:defRPr/>
            </a:pPr>
            <a:r>
              <a:rPr lang="ar-SA" sz="4400" b="1" dirty="0" smtClean="0">
                <a:solidFill>
                  <a:srgbClr val="0000FF"/>
                </a:solidFill>
                <a:cs typeface="PT Bold Heading" pitchFamily="2" charset="-78"/>
              </a:rPr>
              <a:t>استقطاب العاملين</a:t>
            </a:r>
            <a:endParaRPr lang="en-US" sz="4400" b="1" dirty="0" smtClean="0">
              <a:solidFill>
                <a:srgbClr val="0000FF"/>
              </a:solidFill>
              <a:cs typeface="PT Bold Heading" pitchFamily="2" charset="-78"/>
            </a:endParaRPr>
          </a:p>
          <a:p>
            <a:pPr algn="ctr" eaLnBrk="1" hangingPunct="1">
              <a:defRPr/>
            </a:pPr>
            <a:endParaRPr lang="ar-SA" sz="4400" b="1" dirty="0" smtClean="0">
              <a:solidFill>
                <a:srgbClr val="0000FF"/>
              </a:solidFill>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139269" name="مربع نص 5"/>
          <p:cNvSpPr txBox="1">
            <a:spLocks noChangeArrowheads="1"/>
          </p:cNvSpPr>
          <p:nvPr/>
        </p:nvSpPr>
        <p:spPr bwMode="auto">
          <a:xfrm>
            <a:off x="3316288" y="1341438"/>
            <a:ext cx="2420937" cy="706437"/>
          </a:xfrm>
          <a:prstGeom prst="rect">
            <a:avLst/>
          </a:prstGeom>
          <a:noFill/>
          <a:ln w="9525">
            <a:noFill/>
            <a:miter lim="800000"/>
            <a:headEnd/>
            <a:tailEnd/>
          </a:ln>
        </p:spPr>
        <p:txBody>
          <a:bodyPr wrap="none">
            <a:spAutoFit/>
          </a:bodyPr>
          <a:lstStyle/>
          <a:p>
            <a:r>
              <a:rPr lang="ar-SA" sz="4000" b="1">
                <a:solidFill>
                  <a:srgbClr val="FF0000"/>
                </a:solidFill>
              </a:rPr>
              <a:t>الفصل العاشر</a:t>
            </a:r>
            <a:endParaRPr lang="en-US" sz="4000" b="1">
              <a:solidFill>
                <a:srgbClr val="FF0000"/>
              </a:solidFill>
            </a:endParaRPr>
          </a:p>
        </p:txBody>
      </p:sp>
      <p:pic>
        <p:nvPicPr>
          <p:cNvPr id="139270" name="صورة 4"/>
          <p:cNvPicPr>
            <a:picLocks noChangeAspect="1"/>
          </p:cNvPicPr>
          <p:nvPr/>
        </p:nvPicPr>
        <p:blipFill>
          <a:blip r:embed="rId3"/>
          <a:srcRect/>
          <a:stretch>
            <a:fillRect/>
          </a:stretch>
        </p:blipFill>
        <p:spPr bwMode="auto">
          <a:xfrm>
            <a:off x="3203575" y="4292600"/>
            <a:ext cx="3000375" cy="1800225"/>
          </a:xfrm>
          <a:prstGeom prst="rect">
            <a:avLst/>
          </a:prstGeom>
          <a:noFill/>
          <a:ln w="9525">
            <a:noFill/>
            <a:miter lim="800000"/>
            <a:headEnd/>
            <a:tailEnd/>
          </a:ln>
        </p:spPr>
      </p:pic>
      <p:pic>
        <p:nvPicPr>
          <p:cNvPr id="9" name="Picture 2"/>
          <p:cNvPicPr>
            <a:picLocks noChangeAspect="1"/>
          </p:cNvPicPr>
          <p:nvPr/>
        </p:nvPicPr>
        <p:blipFill>
          <a:blip r:embed="rId4" cstate="print">
            <a:extLst/>
          </a:blip>
          <a:stretch>
            <a:fillRect/>
          </a:stretch>
        </p:blipFill>
        <p:spPr>
          <a:xfrm>
            <a:off x="395536" y="699543"/>
            <a:ext cx="1872208" cy="1369052"/>
          </a:xfrm>
          <a:prstGeom prst="rect">
            <a:avLst/>
          </a:prstGeom>
          <a:ln>
            <a:noFill/>
          </a:ln>
          <a:effectLst>
            <a:softEdge rad="112500"/>
          </a:effectLst>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8" name="عنصر نائب لرقم الشريحة 7"/>
          <p:cNvSpPr>
            <a:spLocks noGrp="1"/>
          </p:cNvSpPr>
          <p:nvPr>
            <p:ph type="sldNum" sz="quarter" idx="12"/>
          </p:nvPr>
        </p:nvSpPr>
        <p:spPr/>
        <p:txBody>
          <a:bodyPr/>
          <a:lstStyle/>
          <a:p>
            <a:pPr>
              <a:defRPr/>
            </a:pPr>
            <a:fld id="{E2B3841C-194A-451C-BBE8-9AA4A8229F34}" type="slidenum">
              <a:rPr lang="en-US" smtClean="0"/>
              <a:pPr>
                <a:defRPr/>
              </a:pPr>
              <a:t>2</a:t>
            </a:fld>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TextBox 2"/>
          <p:cNvSpPr txBox="1">
            <a:spLocks noChangeArrowheads="1"/>
          </p:cNvSpPr>
          <p:nvPr/>
        </p:nvSpPr>
        <p:spPr bwMode="auto">
          <a:xfrm>
            <a:off x="420688" y="404813"/>
            <a:ext cx="8302625" cy="6740525"/>
          </a:xfrm>
          <a:prstGeom prst="rect">
            <a:avLst/>
          </a:prstGeom>
          <a:noFill/>
          <a:ln w="9525">
            <a:noFill/>
            <a:miter lim="800000"/>
            <a:headEnd/>
            <a:tailEnd/>
          </a:ln>
        </p:spPr>
        <p:txBody>
          <a:bodyPr>
            <a:spAutoFit/>
          </a:bodyPr>
          <a:lstStyle/>
          <a:p>
            <a:pPr algn="just" rtl="1" eaLnBrk="0" hangingPunct="0">
              <a:lnSpc>
                <a:spcPct val="150000"/>
              </a:lnSpc>
            </a:pPr>
            <a:r>
              <a:rPr lang="ar-SA" sz="2800" b="1" dirty="0">
                <a:solidFill>
                  <a:srgbClr val="0000FF"/>
                </a:solidFill>
                <a:latin typeface="Monotype Koufi"/>
                <a:ea typeface="Monotype Koufi"/>
                <a:cs typeface="Monotype Koufi"/>
              </a:rPr>
              <a:t>التفاوت في السلطة </a:t>
            </a:r>
            <a:endParaRPr lang="en-US" sz="2800" b="1" dirty="0">
              <a:solidFill>
                <a:srgbClr val="0000FF"/>
              </a:solidFill>
              <a:ea typeface="Monotype Koufi"/>
              <a:cs typeface="Monotype Koufi"/>
            </a:endParaRPr>
          </a:p>
          <a:p>
            <a:pPr algn="just" rtl="1" eaLnBrk="0" hangingPunct="0">
              <a:lnSpc>
                <a:spcPct val="150000"/>
              </a:lnSpc>
            </a:pPr>
            <a:r>
              <a:rPr lang="ar-SA" sz="2400" dirty="0"/>
              <a:t>يشكل التفاوت في السلطة أحد الأبعاد الثقافية التي حظيت باهتمام العديد من الباحثين، ويقصد بتفاوت السلطة إلى إي مدى يتوقع ويقبل الأفراد أن القوة موزعة بشكل متباين بين مختلف مستويات الهيكل التنظيمي.</a:t>
            </a:r>
            <a:r>
              <a:rPr lang="en-US" sz="2400" dirty="0"/>
              <a:t>(</a:t>
            </a:r>
            <a:r>
              <a:rPr lang="en-US" sz="2400" dirty="0" err="1"/>
              <a:t>Hofstede</a:t>
            </a:r>
            <a:r>
              <a:rPr lang="en-US" sz="2400" dirty="0"/>
              <a:t>, 1984, 1994)</a:t>
            </a:r>
            <a:r>
              <a:rPr lang="ar-SA" sz="2400" dirty="0"/>
              <a:t> كما يعكس مدى احترام الأفراد لهيكل السلطة والترتيب في المنظمة. فالأفراد في المجتمعات ذات الثقافة المنخفضة في التفاوت في السلطة، يعتقدون بأهمية المشاركة في السلطة بين الرئيس والمرؤوس. </a:t>
            </a:r>
          </a:p>
          <a:p>
            <a:pPr algn="just" rtl="1" eaLnBrk="0" hangingPunct="0">
              <a:lnSpc>
                <a:spcPct val="150000"/>
              </a:lnSpc>
            </a:pPr>
            <a:r>
              <a:rPr lang="ar-SA" sz="2400" dirty="0"/>
              <a:t>ويمكن للمنظمات الاختيار من تلك الأبعاد ما يتلاءم مع قدراتها واحتياجاتها. وفيما يتعلق بتعريف وتحديد النماذج المختلفة التي يمكن أن يقدم من خلالها التمكين في المنظمات، فقد اقترحت </a:t>
            </a:r>
            <a:r>
              <a:rPr lang="en-US" sz="2400" dirty="0" err="1"/>
              <a:t>Lashley</a:t>
            </a:r>
            <a:r>
              <a:rPr lang="en-US" sz="2400" dirty="0"/>
              <a:t> (1997)</a:t>
            </a:r>
            <a:r>
              <a:rPr lang="ar-SA" sz="2400" dirty="0"/>
              <a:t> العديد من المبادرات التي تعكس بعض المعاني التي يعطيها المديرين لأهداف للتمكين.  </a:t>
            </a:r>
            <a:endParaRPr lang="en-US" sz="2400" dirty="0"/>
          </a:p>
          <a:p>
            <a:pPr algn="just" rtl="1" eaLnBrk="0" hangingPunct="0">
              <a:lnSpc>
                <a:spcPct val="150000"/>
              </a:lnSpc>
            </a:pPr>
            <a:r>
              <a:rPr lang="ar-EG" sz="2400" dirty="0"/>
              <a:t> </a:t>
            </a:r>
            <a:endParaRPr lang="en-US" sz="24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25475A84-CA53-4A9C-8888-5FAB3A68D080}" type="slidenum">
              <a:rPr lang="en-US" smtClean="0"/>
              <a:pPr>
                <a:defRPr/>
              </a:pPr>
              <a:t>20</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14338" y="836613"/>
            <a:ext cx="8301037" cy="5632311"/>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400" b="1" dirty="0" smtClean="0">
                <a:solidFill>
                  <a:schemeClr val="accent6">
                    <a:lumMod val="50000"/>
                  </a:schemeClr>
                </a:solidFill>
                <a:latin typeface="Monotype Koufi" pitchFamily="2" charset="-78"/>
                <a:ea typeface="Monotype Koufi" pitchFamily="2" charset="-78"/>
                <a:cs typeface="Monotype Koufi" pitchFamily="2" charset="-78"/>
              </a:rPr>
              <a:t>يتبع - التفاوت </a:t>
            </a:r>
            <a:r>
              <a:rPr lang="ar-SA" sz="2400" b="1" dirty="0">
                <a:solidFill>
                  <a:schemeClr val="accent6">
                    <a:lumMod val="50000"/>
                  </a:schemeClr>
                </a:solidFill>
                <a:latin typeface="Monotype Koufi" pitchFamily="2" charset="-78"/>
                <a:ea typeface="Monotype Koufi" pitchFamily="2" charset="-78"/>
                <a:cs typeface="Monotype Koufi" pitchFamily="2" charset="-78"/>
              </a:rPr>
              <a:t>في السلطة </a:t>
            </a:r>
            <a:endParaRPr lang="en-US" sz="2400" b="1" dirty="0">
              <a:solidFill>
                <a:schemeClr val="accent6">
                  <a:lumMod val="50000"/>
                </a:schemeClr>
              </a:solidFill>
              <a:ea typeface="Monotype Koufi" pitchFamily="2" charset="-78"/>
              <a:cs typeface="Monotype Koufi" pitchFamily="2" charset="-78"/>
            </a:endParaRPr>
          </a:p>
          <a:p>
            <a:pPr algn="just" rtl="1">
              <a:lnSpc>
                <a:spcPct val="150000"/>
              </a:lnSpc>
              <a:defRPr/>
            </a:pPr>
            <a:r>
              <a:rPr lang="ar-SA" sz="2400" b="1" dirty="0" smtClean="0">
                <a:solidFill>
                  <a:srgbClr val="FF0000"/>
                </a:solidFill>
              </a:rPr>
              <a:t>أولاُ</a:t>
            </a:r>
            <a:r>
              <a:rPr lang="ar-SA" sz="2400" b="1" dirty="0">
                <a:solidFill>
                  <a:srgbClr val="FF0000"/>
                </a:solidFill>
              </a:rPr>
              <a:t>:</a:t>
            </a:r>
            <a:r>
              <a:rPr lang="ar-SA" sz="2400" dirty="0">
                <a:solidFill>
                  <a:srgbClr val="FF0000"/>
                </a:solidFill>
              </a:rPr>
              <a:t> </a:t>
            </a:r>
            <a:r>
              <a:rPr lang="ar-SA" sz="2400" b="1" dirty="0">
                <a:solidFill>
                  <a:srgbClr val="0000FF"/>
                </a:solidFill>
              </a:rPr>
              <a:t>التمكين من خلال </a:t>
            </a:r>
            <a:r>
              <a:rPr lang="ar-SA" sz="2400" b="1" dirty="0" smtClean="0">
                <a:solidFill>
                  <a:srgbClr val="0000FF"/>
                </a:solidFill>
              </a:rPr>
              <a:t>المشاركة </a:t>
            </a:r>
            <a:r>
              <a:rPr lang="en-US" sz="2000" b="1" dirty="0" smtClean="0"/>
              <a:t>-</a:t>
            </a:r>
            <a:r>
              <a:rPr lang="en-US" sz="2000" b="1" dirty="0"/>
              <a:t>Empowerment through participation</a:t>
            </a:r>
            <a:r>
              <a:rPr lang="ar-SA" sz="2400" dirty="0"/>
              <a:t> وتهتم بتمكين العاملين بسلطة اتخاذ القرار في بعض الأمور والمهام المتعلقة بالعمل والتي كانت في الأساس من اختصاص المديرين. ويتضمن التمكين من خلال المشاركة تمكين الموظفين لاتخاذ قرارات استجابة لطلبات الزبائن الفورية وتولى خدمة العملاء. </a:t>
            </a:r>
            <a:endParaRPr lang="ar-SA" sz="2400" dirty="0" smtClean="0"/>
          </a:p>
          <a:p>
            <a:pPr algn="just" rtl="1">
              <a:lnSpc>
                <a:spcPct val="150000"/>
              </a:lnSpc>
              <a:defRPr/>
            </a:pPr>
            <a:r>
              <a:rPr lang="ar-SA" sz="2400" b="1" dirty="0">
                <a:solidFill>
                  <a:srgbClr val="FF0000"/>
                </a:solidFill>
              </a:rPr>
              <a:t>ثانياً:</a:t>
            </a:r>
            <a:r>
              <a:rPr lang="ar-SA" sz="2400" dirty="0">
                <a:solidFill>
                  <a:srgbClr val="FF0000"/>
                </a:solidFill>
              </a:rPr>
              <a:t> </a:t>
            </a:r>
            <a:r>
              <a:rPr lang="ar-SA" sz="2400" b="1" dirty="0">
                <a:solidFill>
                  <a:srgbClr val="0000FF"/>
                </a:solidFill>
              </a:rPr>
              <a:t>التمكين من خلال الاندماج </a:t>
            </a:r>
            <a:r>
              <a:rPr lang="en-US" sz="2000" b="1" dirty="0"/>
              <a:t>Empowerment through involvement</a:t>
            </a:r>
            <a:r>
              <a:rPr lang="en-US" sz="2000" dirty="0"/>
              <a:t> </a:t>
            </a:r>
            <a:r>
              <a:rPr lang="ar-SA" sz="2400" dirty="0"/>
              <a:t>– ويهتم أساساً بالاستفادة من خبرة وتجربة الأفراد في تقديم الخدمة من خلال الاستشارة والمشاركة في حل المشكلات. حيث يحتفظ المدير بسلطة اتخاذ القرار ولكن يشارك الموظفين في تقديم المعلومات. </a:t>
            </a:r>
            <a:endParaRPr lang="ar-SA" sz="2400" dirty="0" smtClean="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43E19023-E250-4A23-A57E-A0A7F42E0281}" type="slidenum">
              <a:rPr lang="en-US" smtClean="0"/>
              <a:pPr>
                <a:defRPr/>
              </a:pPr>
              <a:t>21</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636588"/>
            <a:ext cx="8302625" cy="5538787"/>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000" b="1" dirty="0" smtClean="0">
                <a:solidFill>
                  <a:schemeClr val="accent6">
                    <a:lumMod val="50000"/>
                  </a:schemeClr>
                </a:solidFill>
                <a:latin typeface="Monotype Koufi" pitchFamily="2" charset="-78"/>
                <a:ea typeface="Monotype Koufi" pitchFamily="2" charset="-78"/>
                <a:cs typeface="Monotype Koufi" pitchFamily="2" charset="-78"/>
              </a:rPr>
              <a:t>يتبع - التفاوت </a:t>
            </a:r>
            <a:r>
              <a:rPr lang="ar-SA" sz="2000" b="1" dirty="0">
                <a:solidFill>
                  <a:schemeClr val="accent6">
                    <a:lumMod val="50000"/>
                  </a:schemeClr>
                </a:solidFill>
                <a:latin typeface="Monotype Koufi" pitchFamily="2" charset="-78"/>
                <a:ea typeface="Monotype Koufi" pitchFamily="2" charset="-78"/>
                <a:cs typeface="Monotype Koufi" pitchFamily="2" charset="-78"/>
              </a:rPr>
              <a:t>في السلطة </a:t>
            </a:r>
            <a:endParaRPr lang="ar-SA" sz="2000" b="1" dirty="0" smtClean="0">
              <a:solidFill>
                <a:schemeClr val="accent6">
                  <a:lumMod val="50000"/>
                </a:schemeClr>
              </a:solidFill>
              <a:latin typeface="Monotype Koufi" pitchFamily="2" charset="-78"/>
              <a:ea typeface="Monotype Koufi" pitchFamily="2" charset="-78"/>
              <a:cs typeface="Monotype Koufi" pitchFamily="2" charset="-78"/>
            </a:endParaRPr>
          </a:p>
          <a:p>
            <a:pPr algn="just" rtl="1">
              <a:lnSpc>
                <a:spcPct val="150000"/>
              </a:lnSpc>
              <a:defRPr/>
            </a:pPr>
            <a:r>
              <a:rPr lang="ar-SA" sz="2400" b="1" dirty="0" smtClean="0">
                <a:solidFill>
                  <a:srgbClr val="FF0000"/>
                </a:solidFill>
              </a:rPr>
              <a:t>ثالثاً</a:t>
            </a:r>
            <a:r>
              <a:rPr lang="ar-SA" sz="2400" b="1" dirty="0">
                <a:solidFill>
                  <a:srgbClr val="FF0000"/>
                </a:solidFill>
              </a:rPr>
              <a:t>:</a:t>
            </a:r>
            <a:r>
              <a:rPr lang="ar-SA" sz="2400" dirty="0">
                <a:solidFill>
                  <a:srgbClr val="FF0000"/>
                </a:solidFill>
              </a:rPr>
              <a:t> </a:t>
            </a:r>
            <a:r>
              <a:rPr lang="ar-SA" sz="2400" b="1" dirty="0">
                <a:solidFill>
                  <a:srgbClr val="0000FF"/>
                </a:solidFill>
              </a:rPr>
              <a:t>التمكين من خلال </a:t>
            </a:r>
            <a:r>
              <a:rPr lang="ar-SA" sz="2400" b="1" dirty="0" smtClean="0">
                <a:solidFill>
                  <a:srgbClr val="0000FF"/>
                </a:solidFill>
              </a:rPr>
              <a:t>الالتزام </a:t>
            </a:r>
            <a:r>
              <a:rPr lang="en-US" sz="2000" b="1" dirty="0"/>
              <a:t>Empowerment through commitment</a:t>
            </a:r>
            <a:r>
              <a:rPr lang="ar-SA" sz="1200" dirty="0"/>
              <a:t>- </a:t>
            </a:r>
            <a:r>
              <a:rPr lang="ar-SA" sz="2400" dirty="0"/>
              <a:t>ويتضمن تمكين العاملين من خلال التزامهم لأهداف المنظمة وتشجيعهم على تحمل مسؤوليات اكبر عن أدائهم. ويمكن الحصول على التزام العاملين من خلال تحسين رضا العاملين عن العمل والشعور بالانتماء للمنظمة. </a:t>
            </a:r>
            <a:endParaRPr lang="en-US" sz="2400" b="1" dirty="0"/>
          </a:p>
          <a:p>
            <a:pPr algn="just" rtl="1">
              <a:lnSpc>
                <a:spcPct val="150000"/>
              </a:lnSpc>
              <a:defRPr/>
            </a:pPr>
            <a:endParaRPr lang="ar-SA" sz="2400" b="1" dirty="0" smtClean="0">
              <a:solidFill>
                <a:srgbClr val="FF0000"/>
              </a:solidFill>
            </a:endParaRPr>
          </a:p>
          <a:p>
            <a:pPr algn="just" rtl="1">
              <a:lnSpc>
                <a:spcPct val="150000"/>
              </a:lnSpc>
              <a:defRPr/>
            </a:pPr>
            <a:r>
              <a:rPr lang="ar-SA" sz="2400" b="1" dirty="0" smtClean="0">
                <a:solidFill>
                  <a:srgbClr val="FF0000"/>
                </a:solidFill>
              </a:rPr>
              <a:t>رابعاً</a:t>
            </a:r>
            <a:r>
              <a:rPr lang="ar-SA" sz="2400" b="1" dirty="0">
                <a:solidFill>
                  <a:srgbClr val="FF0000"/>
                </a:solidFill>
              </a:rPr>
              <a:t>:</a:t>
            </a:r>
            <a:r>
              <a:rPr lang="ar-SA" sz="2400" dirty="0">
                <a:solidFill>
                  <a:srgbClr val="FF0000"/>
                </a:solidFill>
              </a:rPr>
              <a:t> </a:t>
            </a:r>
            <a:r>
              <a:rPr lang="ar-SA" sz="2400" b="1" dirty="0">
                <a:solidFill>
                  <a:srgbClr val="0000FF"/>
                </a:solidFill>
              </a:rPr>
              <a:t>التمكين من خلال تقليل المستويات </a:t>
            </a:r>
            <a:r>
              <a:rPr lang="ar-SA" sz="2400" b="1" dirty="0" smtClean="0">
                <a:solidFill>
                  <a:srgbClr val="0000FF"/>
                </a:solidFill>
              </a:rPr>
              <a:t>الإدارية</a:t>
            </a:r>
          </a:p>
          <a:p>
            <a:pPr algn="just" rtl="1">
              <a:lnSpc>
                <a:spcPct val="150000"/>
              </a:lnSpc>
              <a:defRPr/>
            </a:pPr>
            <a:r>
              <a:rPr lang="ar-SA" sz="2400" b="1" dirty="0" smtClean="0">
                <a:solidFill>
                  <a:srgbClr val="0000FF"/>
                </a:solidFill>
              </a:rPr>
              <a:t> </a:t>
            </a:r>
            <a:r>
              <a:rPr lang="en-US" sz="2000" b="1" dirty="0"/>
              <a:t>Empowerment through delayering</a:t>
            </a:r>
            <a:r>
              <a:rPr lang="ar-SA" sz="2400" dirty="0"/>
              <a:t>- وتعتقد </a:t>
            </a:r>
            <a:r>
              <a:rPr lang="en-US" sz="2400" dirty="0" err="1"/>
              <a:t>Lashley</a:t>
            </a:r>
            <a:r>
              <a:rPr lang="ar-SA" sz="2400" dirty="0"/>
              <a:t> أن البناء التنظيمي المسطح بمستويات وخطوط سلطة اقل يمكن أن يوفر بيئة ملاءمة وصالحة للتمكين تسمح للموظفين باتخاذ القرارات في الوقت المناسب. </a:t>
            </a:r>
            <a:endParaRPr lang="en-US" sz="2400" b="1"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E934E848-EB90-46E3-A0FE-D582C8A25E85}" type="slidenum">
              <a:rPr lang="en-US" smtClean="0"/>
              <a:pPr>
                <a:defRPr/>
              </a:pPr>
              <a:t>22</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476250"/>
            <a:ext cx="8302625" cy="6186309"/>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400" b="1" dirty="0">
                <a:solidFill>
                  <a:srgbClr val="FF0000"/>
                </a:solidFill>
                <a:latin typeface="Monotype Koufi" pitchFamily="2" charset="-78"/>
                <a:ea typeface="Monotype Koufi" pitchFamily="2" charset="-78"/>
                <a:cs typeface="Monotype Koufi" pitchFamily="2" charset="-78"/>
              </a:rPr>
              <a:t>التمكين كإستراتيجية إدارية</a:t>
            </a:r>
            <a:r>
              <a:rPr lang="ar-EG" sz="2400" b="1" dirty="0">
                <a:solidFill>
                  <a:srgbClr val="FF0000"/>
                </a:solidFill>
                <a:latin typeface="Monotype Koufi" pitchFamily="2" charset="-78"/>
                <a:ea typeface="Monotype Koufi" pitchFamily="2" charset="-78"/>
                <a:cs typeface="Monotype Koufi" pitchFamily="2" charset="-78"/>
              </a:rPr>
              <a:t>:</a:t>
            </a:r>
            <a:endParaRPr lang="en-US" sz="2400" b="1" dirty="0">
              <a:solidFill>
                <a:srgbClr val="FF0000"/>
              </a:solidFill>
              <a:ea typeface="Monotype Koufi" pitchFamily="2" charset="-78"/>
              <a:cs typeface="Monotype Koufi" pitchFamily="2" charset="-78"/>
            </a:endParaRPr>
          </a:p>
          <a:p>
            <a:pPr algn="just" rtl="1">
              <a:lnSpc>
                <a:spcPct val="150000"/>
              </a:lnSpc>
              <a:defRPr/>
            </a:pPr>
            <a:r>
              <a:rPr lang="ar-SA" sz="2000" dirty="0"/>
              <a:t>	</a:t>
            </a:r>
            <a:r>
              <a:rPr lang="ar-SA" sz="2000" dirty="0" smtClean="0"/>
              <a:t>ينبغي </a:t>
            </a:r>
            <a:r>
              <a:rPr lang="ar-SA" sz="2000" dirty="0"/>
              <a:t>على المنظمات التي تسعى لإدخال ثقافة التمكين أن تتبنى أسلوب لبناء نظم وعمليات التي تطلق قدرات وإمكانيات العاملين، ويمكن للمنظمة أن تحقق ذلك من خلال:</a:t>
            </a:r>
            <a:endParaRPr lang="en-US" sz="2000" dirty="0"/>
          </a:p>
          <a:p>
            <a:pPr algn="just" rtl="1">
              <a:lnSpc>
                <a:spcPct val="150000"/>
              </a:lnSpc>
              <a:defRPr/>
            </a:pPr>
            <a:r>
              <a:rPr lang="ar-SA" sz="2000" dirty="0"/>
              <a:t>التركيز على السلوك المرغوب من قبل المنظمة.</a:t>
            </a:r>
            <a:endParaRPr lang="en-US" sz="2000" dirty="0"/>
          </a:p>
          <a:p>
            <a:pPr marL="573088" indent="-177800" algn="just" rtl="1">
              <a:lnSpc>
                <a:spcPct val="150000"/>
              </a:lnSpc>
              <a:buFont typeface="Arial" pitchFamily="34" charset="0"/>
              <a:buChar char="•"/>
              <a:defRPr/>
            </a:pPr>
            <a:r>
              <a:rPr lang="ar-SA" sz="2000" dirty="0"/>
              <a:t>تغيير البناء التنظيمي التقليدي للحصول على السلوك المرغوب.</a:t>
            </a:r>
            <a:endParaRPr lang="en-US" sz="2000" dirty="0"/>
          </a:p>
          <a:p>
            <a:pPr marL="573088" indent="-177800" algn="just" rtl="1">
              <a:lnSpc>
                <a:spcPct val="150000"/>
              </a:lnSpc>
              <a:buFont typeface="Arial" pitchFamily="34" charset="0"/>
              <a:buChar char="•"/>
              <a:defRPr/>
            </a:pPr>
            <a:r>
              <a:rPr lang="ar-SA" sz="2000" dirty="0"/>
              <a:t>بناء مناخ من الثقة بين الإدارة والعاملين.</a:t>
            </a:r>
            <a:endParaRPr lang="en-US" sz="2000" dirty="0"/>
          </a:p>
          <a:p>
            <a:pPr marL="573088" indent="-177800" algn="just" rtl="1">
              <a:lnSpc>
                <a:spcPct val="150000"/>
              </a:lnSpc>
              <a:buFont typeface="Arial" pitchFamily="34" charset="0"/>
              <a:buChar char="•"/>
              <a:defRPr/>
            </a:pPr>
            <a:r>
              <a:rPr lang="ar-SA" sz="2000" dirty="0"/>
              <a:t>فتح قنوات الاتصال في جميع الاتجاهات.</a:t>
            </a:r>
            <a:endParaRPr lang="en-US" sz="2000" dirty="0"/>
          </a:p>
          <a:p>
            <a:pPr marL="573088" indent="-177800" algn="just" rtl="1">
              <a:lnSpc>
                <a:spcPct val="150000"/>
              </a:lnSpc>
              <a:buFont typeface="Arial" pitchFamily="34" charset="0"/>
              <a:buChar char="•"/>
              <a:defRPr/>
            </a:pPr>
            <a:r>
              <a:rPr lang="ar-SA" sz="2000" dirty="0"/>
              <a:t>تشجيع العاملين على التعلم والتطوير الذاتي.</a:t>
            </a:r>
            <a:endParaRPr lang="en-US" sz="2000" dirty="0"/>
          </a:p>
          <a:p>
            <a:pPr marL="573088" indent="-177800" algn="just" rtl="1">
              <a:lnSpc>
                <a:spcPct val="150000"/>
              </a:lnSpc>
              <a:buFont typeface="Arial" pitchFamily="34" charset="0"/>
              <a:buChar char="•"/>
              <a:defRPr/>
            </a:pPr>
            <a:r>
              <a:rPr lang="ar-SA" sz="2000" dirty="0"/>
              <a:t>أيجاد فرق الإدارة الذاتية.</a:t>
            </a:r>
            <a:endParaRPr lang="en-US" sz="2000" dirty="0"/>
          </a:p>
          <a:p>
            <a:pPr marL="573088" indent="-177800" algn="just" rtl="1">
              <a:lnSpc>
                <a:spcPct val="150000"/>
              </a:lnSpc>
              <a:buFont typeface="Arial" pitchFamily="34" charset="0"/>
              <a:buChar char="•"/>
              <a:defRPr/>
            </a:pPr>
            <a:r>
              <a:rPr lang="ar-SA" sz="2000" dirty="0"/>
              <a:t>دعم مشاركة العاملين في اتخاذ القرار.</a:t>
            </a:r>
            <a:endParaRPr lang="en-US" sz="2000" dirty="0"/>
          </a:p>
          <a:p>
            <a:pPr marL="573088" indent="-177800" algn="just" rtl="1">
              <a:lnSpc>
                <a:spcPct val="150000"/>
              </a:lnSpc>
              <a:buFont typeface="Arial" pitchFamily="34" charset="0"/>
              <a:buChar char="•"/>
              <a:defRPr/>
            </a:pPr>
            <a:r>
              <a:rPr lang="ar-SA" sz="2000" dirty="0"/>
              <a:t>التعامل مع الصراع التنظيمي بفاعلية وكفاءة.</a:t>
            </a:r>
            <a:endParaRPr lang="en-US" sz="2000" dirty="0"/>
          </a:p>
          <a:p>
            <a:pPr algn="just" rtl="1">
              <a:lnSpc>
                <a:spcPct val="150000"/>
              </a:lnSpc>
              <a:defRPr/>
            </a:pPr>
            <a:r>
              <a:rPr lang="ar-SA" sz="2000" dirty="0"/>
              <a:t>	ولتحقيق ذلك لابد من إحداث تحول في فكر واستراتيجية الإدارة. وتعتمد ثقافة التمكين على اندماج ومشاركة الجميع كل من الإدارة والعاملين على حداً سواء لتحقيق النجاح. </a:t>
            </a:r>
            <a:endParaRPr lang="en-US" sz="2400" b="1"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E9D0DD2D-0820-4F6A-B48D-F386D5E0CEEB}" type="slidenum">
              <a:rPr lang="en-US" smtClean="0"/>
              <a:pPr>
                <a:defRPr/>
              </a:pPr>
              <a:t>23</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TextBox 2"/>
          <p:cNvSpPr txBox="1">
            <a:spLocks noChangeArrowheads="1"/>
          </p:cNvSpPr>
          <p:nvPr/>
        </p:nvSpPr>
        <p:spPr bwMode="auto">
          <a:xfrm>
            <a:off x="420688" y="476250"/>
            <a:ext cx="8302625" cy="6093976"/>
          </a:xfrm>
          <a:prstGeom prst="rect">
            <a:avLst/>
          </a:prstGeom>
          <a:noFill/>
          <a:ln w="9525">
            <a:noFill/>
            <a:miter lim="800000"/>
            <a:headEnd/>
            <a:tailEnd/>
          </a:ln>
        </p:spPr>
        <p:txBody>
          <a:bodyPr>
            <a:spAutoFit/>
          </a:bodyPr>
          <a:lstStyle/>
          <a:p>
            <a:pPr algn="just" rtl="1" eaLnBrk="0" hangingPunct="0">
              <a:lnSpc>
                <a:spcPct val="150000"/>
              </a:lnSpc>
            </a:pPr>
            <a:r>
              <a:rPr lang="ar-SA" sz="2400" b="1" dirty="0">
                <a:solidFill>
                  <a:srgbClr val="FF0000"/>
                </a:solidFill>
                <a:latin typeface="Monotype Koufi"/>
                <a:ea typeface="Monotype Koufi"/>
                <a:cs typeface="Monotype Koufi"/>
              </a:rPr>
              <a:t>اطار للتمكين العاملين </a:t>
            </a:r>
            <a:endParaRPr lang="en-US" sz="2400" b="1" dirty="0">
              <a:solidFill>
                <a:srgbClr val="FF0000"/>
              </a:solidFill>
              <a:ea typeface="Monotype Koufi"/>
              <a:cs typeface="Monotype Koufi"/>
            </a:endParaRPr>
          </a:p>
          <a:p>
            <a:pPr algn="just" rtl="1" eaLnBrk="0" hangingPunct="0">
              <a:lnSpc>
                <a:spcPct val="150000"/>
              </a:lnSpc>
            </a:pPr>
            <a:r>
              <a:rPr lang="ar-SA" sz="2000" dirty="0"/>
              <a:t>للتغلب على المعوقات التى قد تواجة تطبيق تمكين العاملين فى بيئة الاعمال العربية ، ينبغى أن يتم تطبيق تمكين العاملين تدريجياً وعلى مراحل متعددة. أي أن تنهج أسلوب التدرج خطوة بخطوة فى تنفيذ برنامج التمكين  لإعداد وتهيئة ثقافة المنظمة لتقبل مفهوم التمكين. ويقترح أن تتم على ثلاثة مراحل وهى</a:t>
            </a:r>
            <a:r>
              <a:rPr lang="ar-SA" sz="2000" b="1" dirty="0">
                <a:solidFill>
                  <a:srgbClr val="9933FF"/>
                </a:solidFill>
              </a:rPr>
              <a:t>: المرحلة الأولى: مرحلة الاعداد والتهيئة، المرحلة الثانية :مرحلة التنفيذ، المرحلة الثالثة: مرحلة المتابعة </a:t>
            </a:r>
          </a:p>
          <a:p>
            <a:pPr algn="just" rtl="1" eaLnBrk="0" hangingPunct="0">
              <a:lnSpc>
                <a:spcPct val="150000"/>
              </a:lnSpc>
            </a:pPr>
            <a:r>
              <a:rPr lang="ar-SA" sz="2000" b="1" dirty="0">
                <a:solidFill>
                  <a:srgbClr val="0066CC"/>
                </a:solidFill>
              </a:rPr>
              <a:t>المرحلة الأولى- </a:t>
            </a:r>
            <a:r>
              <a:rPr lang="ar-SA" sz="2000" b="1" dirty="0">
                <a:solidFill>
                  <a:srgbClr val="C00000"/>
                </a:solidFill>
              </a:rPr>
              <a:t>مرحلة الاعداد والتهيئة : </a:t>
            </a:r>
            <a:r>
              <a:rPr lang="ar-SA" sz="2000" dirty="0"/>
              <a:t>تقييم قدرات وامكانيات المنظمة لتبنى التمكين حيث يتم تحديد وتوفير الموارد الأساسية. </a:t>
            </a:r>
          </a:p>
          <a:p>
            <a:pPr algn="just" rtl="1" eaLnBrk="0" hangingPunct="0">
              <a:lnSpc>
                <a:spcPct val="150000"/>
              </a:lnSpc>
            </a:pPr>
            <a:endParaRPr lang="ar-SA" sz="2000" dirty="0"/>
          </a:p>
          <a:p>
            <a:pPr algn="just" rtl="1" eaLnBrk="0" hangingPunct="0">
              <a:lnSpc>
                <a:spcPct val="150000"/>
              </a:lnSpc>
            </a:pPr>
            <a:r>
              <a:rPr lang="ar-SA" sz="2000" b="1" dirty="0">
                <a:solidFill>
                  <a:srgbClr val="0066CC"/>
                </a:solidFill>
              </a:rPr>
              <a:t>المرحلة الثانية : </a:t>
            </a:r>
            <a:r>
              <a:rPr lang="ar-SA" sz="2000" b="1" dirty="0">
                <a:solidFill>
                  <a:srgbClr val="C00000"/>
                </a:solidFill>
              </a:rPr>
              <a:t>مرحلة التنفيذ (التدريب): </a:t>
            </a:r>
            <a:r>
              <a:rPr lang="ar-SA" sz="2000" dirty="0"/>
              <a:t>بذل جهود حثيثة ومكثفة لتدريب المديرين والموظفين. </a:t>
            </a:r>
          </a:p>
          <a:p>
            <a:pPr algn="just" rtl="1" eaLnBrk="0" hangingPunct="0">
              <a:lnSpc>
                <a:spcPct val="150000"/>
              </a:lnSpc>
            </a:pPr>
            <a:endParaRPr lang="en-US" sz="2000" b="1" dirty="0">
              <a:solidFill>
                <a:srgbClr val="C00000"/>
              </a:solidFill>
            </a:endParaRPr>
          </a:p>
          <a:p>
            <a:pPr algn="just" rtl="1" eaLnBrk="0" hangingPunct="0">
              <a:lnSpc>
                <a:spcPct val="150000"/>
              </a:lnSpc>
            </a:pPr>
            <a:r>
              <a:rPr lang="ar-SA" sz="2000" b="1" dirty="0">
                <a:solidFill>
                  <a:srgbClr val="0066CC"/>
                </a:solidFill>
              </a:rPr>
              <a:t>المرحلة الثالثة: </a:t>
            </a:r>
            <a:r>
              <a:rPr lang="ar-SA" sz="2000" b="1" dirty="0">
                <a:solidFill>
                  <a:srgbClr val="C00000"/>
                </a:solidFill>
              </a:rPr>
              <a:t>مرحلة المتابعة والتقويم: </a:t>
            </a:r>
            <a:r>
              <a:rPr lang="ar-SA" sz="2000" dirty="0"/>
              <a:t>لتقييم استعداد ومستوى ارتياح المديرين للتخلى عن السلطة.</a:t>
            </a:r>
            <a:endParaRPr lang="en-US" sz="2000" b="1" dirty="0">
              <a:solidFill>
                <a:srgbClr val="C00000"/>
              </a:solidFill>
            </a:endParaRPr>
          </a:p>
          <a:p>
            <a:pPr algn="just" rtl="1" eaLnBrk="0" hangingPunct="0"/>
            <a:endParaRPr lang="en-US" sz="2400" b="1"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886651B5-9A87-490B-B0DC-80563F4EEE3D}" type="slidenum">
              <a:rPr lang="en-US" smtClean="0"/>
              <a:pPr>
                <a:defRPr/>
              </a:pPr>
              <a:t>24</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extBox 2"/>
          <p:cNvSpPr txBox="1">
            <a:spLocks noChangeArrowheads="1"/>
          </p:cNvSpPr>
          <p:nvPr/>
        </p:nvSpPr>
        <p:spPr bwMode="auto">
          <a:xfrm>
            <a:off x="420688" y="828675"/>
            <a:ext cx="8302625" cy="4541628"/>
          </a:xfrm>
          <a:prstGeom prst="rect">
            <a:avLst/>
          </a:prstGeom>
          <a:noFill/>
          <a:ln w="9525">
            <a:noFill/>
            <a:miter lim="800000"/>
            <a:headEnd/>
            <a:tailEnd/>
          </a:ln>
        </p:spPr>
        <p:txBody>
          <a:bodyPr>
            <a:spAutoFit/>
          </a:bodyPr>
          <a:lstStyle/>
          <a:p>
            <a:pPr algn="just" rtl="1" eaLnBrk="0" hangingPunct="0">
              <a:lnSpc>
                <a:spcPct val="200000"/>
              </a:lnSpc>
            </a:pPr>
            <a:r>
              <a:rPr lang="ar-SA" sz="2800" b="1" dirty="0">
                <a:solidFill>
                  <a:srgbClr val="C00000"/>
                </a:solidFill>
                <a:latin typeface="Monotype Koufi"/>
                <a:ea typeface="Monotype Koufi"/>
                <a:cs typeface="Monotype Koufi"/>
              </a:rPr>
              <a:t>بيئة الاعمال  العربية</a:t>
            </a:r>
            <a:endParaRPr lang="en-US" sz="2800" dirty="0">
              <a:solidFill>
                <a:srgbClr val="C00000"/>
              </a:solidFill>
              <a:ea typeface="Monotype Koufi"/>
              <a:cs typeface="Monotype Koufi"/>
            </a:endParaRPr>
          </a:p>
          <a:p>
            <a:pPr algn="just" rtl="1" eaLnBrk="0" hangingPunct="0">
              <a:lnSpc>
                <a:spcPct val="200000"/>
              </a:lnSpc>
            </a:pPr>
            <a:r>
              <a:rPr lang="ar-SA" sz="2400" dirty="0" smtClean="0"/>
              <a:t>عند </a:t>
            </a:r>
            <a:r>
              <a:rPr lang="ar-SA" sz="2400" dirty="0"/>
              <a:t>التطرق الى تطبيق التمكين في مؤسساتنا العربية، يكون من المفيد أن نفحص خصائص بيئتنا الادارية العربية، ومدى توافر البيئة الملائمة لتطبيق التمكين. أن نجاح أو فشل برنامج التمكين يخضع </a:t>
            </a:r>
            <a:r>
              <a:rPr lang="ar-SA" sz="2400" b="1" dirty="0"/>
              <a:t>بشكل أساسي الى مدى توافر المتطلبات الجوهرية في البيئة التنظيمية التي قد تساعد أحياناً أو تعيق أحياناً أخرى الوصول الى تحقيق النتائج المأمولة.</a:t>
            </a:r>
            <a:endParaRPr lang="en-US" sz="2400" b="1"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9CCE74D3-E3A4-4363-9C58-376F607B8F22}" type="slidenum">
              <a:rPr lang="en-US" smtClean="0"/>
              <a:pPr>
                <a:defRPr/>
              </a:pPr>
              <a:t>25</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828675"/>
            <a:ext cx="8302625" cy="5170646"/>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r" rtl="1">
              <a:lnSpc>
                <a:spcPct val="150000"/>
              </a:lnSpc>
              <a:defRPr/>
            </a:pPr>
            <a:r>
              <a:rPr lang="ar-SA" sz="2800" b="1" dirty="0">
                <a:solidFill>
                  <a:srgbClr val="C00000"/>
                </a:solidFill>
                <a:latin typeface="Monotype Koufi" pitchFamily="2" charset="-78"/>
                <a:ea typeface="Monotype Koufi" pitchFamily="2" charset="-78"/>
                <a:cs typeface="Monotype Koufi" pitchFamily="2" charset="-78"/>
              </a:rPr>
              <a:t>معوقات تطبيق التمكين في المنظمات العربية </a:t>
            </a:r>
            <a:endParaRPr lang="en-US" sz="2800" b="1" dirty="0">
              <a:solidFill>
                <a:srgbClr val="C00000"/>
              </a:solidFill>
              <a:ea typeface="Monotype Koufi" pitchFamily="2" charset="-78"/>
              <a:cs typeface="Monotype Koufi" pitchFamily="2" charset="-78"/>
            </a:endParaRPr>
          </a:p>
          <a:p>
            <a:pPr algn="r" rtl="1">
              <a:lnSpc>
                <a:spcPct val="150000"/>
              </a:lnSpc>
              <a:defRPr/>
            </a:pPr>
            <a:r>
              <a:rPr lang="ar-SA" sz="2400" b="1" dirty="0"/>
              <a:t>قد تواجه المنظمات العربية بعض المعوقات التي قد تحد من قدرتها على تطبيق تمكين العاملين، ومن تلك المعوقات، ما يلي:</a:t>
            </a:r>
            <a:endParaRPr lang="en-US" sz="2400" dirty="0"/>
          </a:p>
          <a:p>
            <a:pPr marL="342900" indent="-342900" algn="r" rtl="1">
              <a:lnSpc>
                <a:spcPct val="150000"/>
              </a:lnSpc>
              <a:buFont typeface="Arial" pitchFamily="34" charset="0"/>
              <a:buChar char="•"/>
              <a:defRPr/>
            </a:pPr>
            <a:r>
              <a:rPr lang="ar-SA" sz="2400" dirty="0"/>
              <a:t>البناء التنظيمي الهرمي. </a:t>
            </a:r>
            <a:endParaRPr lang="en-US" sz="2400" dirty="0"/>
          </a:p>
          <a:p>
            <a:pPr marL="342900" indent="-342900" algn="r" rtl="1">
              <a:lnSpc>
                <a:spcPct val="150000"/>
              </a:lnSpc>
              <a:buFont typeface="Arial" pitchFamily="34" charset="0"/>
              <a:buChar char="•"/>
              <a:defRPr/>
            </a:pPr>
            <a:r>
              <a:rPr lang="ar-SA" sz="2400" dirty="0"/>
              <a:t>المركزية الشديدة في سلطة اتخاذ القرارات.</a:t>
            </a:r>
            <a:endParaRPr lang="en-US" sz="2400" dirty="0"/>
          </a:p>
          <a:p>
            <a:pPr marL="342900" indent="-342900" algn="r" rtl="1">
              <a:lnSpc>
                <a:spcPct val="150000"/>
              </a:lnSpc>
              <a:buFont typeface="Arial" pitchFamily="34" charset="0"/>
              <a:buChar char="•"/>
              <a:defRPr/>
            </a:pPr>
            <a:r>
              <a:rPr lang="ar-SA" sz="2400" dirty="0"/>
              <a:t>خوف الإدارة العليا من فقدان السلطة.</a:t>
            </a:r>
            <a:endParaRPr lang="en-US" sz="2400" dirty="0"/>
          </a:p>
          <a:p>
            <a:pPr marL="342900" indent="-342900" algn="r" rtl="1">
              <a:lnSpc>
                <a:spcPct val="150000"/>
              </a:lnSpc>
              <a:buFont typeface="Arial" pitchFamily="34" charset="0"/>
              <a:buChar char="•"/>
              <a:defRPr/>
            </a:pPr>
            <a:r>
              <a:rPr lang="ar-SA" sz="2400" dirty="0"/>
              <a:t>عدم الرغبة في التغيير.</a:t>
            </a:r>
            <a:endParaRPr lang="en-US" sz="2400" dirty="0"/>
          </a:p>
          <a:p>
            <a:pPr marL="342900" indent="-342900" algn="r" rtl="1">
              <a:lnSpc>
                <a:spcPct val="150000"/>
              </a:lnSpc>
              <a:buFont typeface="Arial" pitchFamily="34" charset="0"/>
              <a:buChar char="•"/>
              <a:defRPr/>
            </a:pPr>
            <a:r>
              <a:rPr lang="ar-SA" sz="2400" dirty="0"/>
              <a:t>خوف الإدارة الوسطى من فقدان وظائفهم والسلطة.</a:t>
            </a:r>
            <a:endParaRPr lang="en-US" sz="2400" dirty="0"/>
          </a:p>
          <a:p>
            <a:pPr marL="342900" indent="-342900" algn="r" rtl="1">
              <a:lnSpc>
                <a:spcPct val="150000"/>
              </a:lnSpc>
              <a:buFont typeface="Arial" pitchFamily="34" charset="0"/>
              <a:buChar char="•"/>
              <a:defRPr/>
            </a:pPr>
            <a:r>
              <a:rPr lang="ar-SA" sz="2400" dirty="0"/>
              <a:t>خوف العاملين من تحمل السلطة والمسألة</a:t>
            </a:r>
            <a:r>
              <a:rPr lang="ar-SA" sz="2400" dirty="0" smtClean="0"/>
              <a:t>.</a:t>
            </a:r>
            <a:endParaRPr lang="en-US" sz="24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F0B5502D-6930-493C-844D-6F7243108EEE}" type="slidenum">
              <a:rPr lang="en-US" smtClean="0"/>
              <a:pPr>
                <a:defRPr/>
              </a:pPr>
              <a:t>26</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828675"/>
            <a:ext cx="8302625" cy="5078413"/>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r" rtl="1">
              <a:lnSpc>
                <a:spcPct val="150000"/>
              </a:lnSpc>
              <a:defRPr/>
            </a:pPr>
            <a:r>
              <a:rPr lang="ar-SA" sz="2000" dirty="0" smtClean="0">
                <a:solidFill>
                  <a:schemeClr val="accent6">
                    <a:lumMod val="50000"/>
                  </a:schemeClr>
                </a:solidFill>
                <a:latin typeface="Monotype Koufi" pitchFamily="2" charset="-78"/>
                <a:ea typeface="Monotype Koufi" pitchFamily="2" charset="-78"/>
                <a:cs typeface="Monotype Koufi" pitchFamily="2" charset="-78"/>
              </a:rPr>
              <a:t>يتبع - معوقات </a:t>
            </a:r>
            <a:r>
              <a:rPr lang="ar-SA" sz="2000" dirty="0">
                <a:solidFill>
                  <a:schemeClr val="accent6">
                    <a:lumMod val="50000"/>
                  </a:schemeClr>
                </a:solidFill>
                <a:latin typeface="Monotype Koufi" pitchFamily="2" charset="-78"/>
                <a:ea typeface="Monotype Koufi" pitchFamily="2" charset="-78"/>
                <a:cs typeface="Monotype Koufi" pitchFamily="2" charset="-78"/>
              </a:rPr>
              <a:t>تطبيق التمكين في المنظمات العربية </a:t>
            </a:r>
            <a:endParaRPr lang="en-US" sz="2000" b="1" dirty="0">
              <a:solidFill>
                <a:schemeClr val="accent6">
                  <a:lumMod val="50000"/>
                </a:schemeClr>
              </a:solidFill>
              <a:ea typeface="Monotype Koufi" pitchFamily="2" charset="-78"/>
              <a:cs typeface="Monotype Koufi" pitchFamily="2" charset="-78"/>
            </a:endParaRPr>
          </a:p>
          <a:p>
            <a:pPr algn="r" rtl="1">
              <a:lnSpc>
                <a:spcPct val="150000"/>
              </a:lnSpc>
              <a:defRPr/>
            </a:pPr>
            <a:endParaRPr lang="ar-SA" sz="2400" b="1" dirty="0" smtClean="0"/>
          </a:p>
          <a:p>
            <a:pPr marL="342900" indent="-342900" algn="r" rtl="1">
              <a:lnSpc>
                <a:spcPct val="150000"/>
              </a:lnSpc>
              <a:buFont typeface="Arial" pitchFamily="34" charset="0"/>
              <a:buChar char="•"/>
              <a:defRPr/>
            </a:pPr>
            <a:r>
              <a:rPr lang="ar-SA" sz="2400" dirty="0" smtClean="0"/>
              <a:t>الأنظمة </a:t>
            </a:r>
            <a:r>
              <a:rPr lang="ar-SA" sz="2400" dirty="0" err="1"/>
              <a:t>والاجراءت</a:t>
            </a:r>
            <a:r>
              <a:rPr lang="ar-SA" sz="2400" dirty="0"/>
              <a:t> الصارمة التي لا تشجع على المبادأة والابتكار.</a:t>
            </a:r>
            <a:endParaRPr lang="en-US" sz="2400" dirty="0"/>
          </a:p>
          <a:p>
            <a:pPr marL="342900" indent="-342900" algn="r" rtl="1">
              <a:lnSpc>
                <a:spcPct val="150000"/>
              </a:lnSpc>
              <a:buFont typeface="Arial" pitchFamily="34" charset="0"/>
              <a:buChar char="•"/>
              <a:defRPr/>
            </a:pPr>
            <a:r>
              <a:rPr lang="ar-SA" sz="2400" dirty="0"/>
              <a:t>السرية في تبادل المعلومات.</a:t>
            </a:r>
            <a:endParaRPr lang="en-US" sz="2400" dirty="0"/>
          </a:p>
          <a:p>
            <a:pPr marL="342900" indent="-342900" algn="r" rtl="1">
              <a:lnSpc>
                <a:spcPct val="150000"/>
              </a:lnSpc>
              <a:buFont typeface="Arial" pitchFamily="34" charset="0"/>
              <a:buChar char="•"/>
              <a:defRPr/>
            </a:pPr>
            <a:r>
              <a:rPr lang="ar-SA" sz="2400" dirty="0"/>
              <a:t>ضعف نظام التحفيز.</a:t>
            </a:r>
            <a:endParaRPr lang="en-US" sz="2400" dirty="0"/>
          </a:p>
          <a:p>
            <a:pPr marL="342900" indent="-342900" algn="r" rtl="1">
              <a:lnSpc>
                <a:spcPct val="150000"/>
              </a:lnSpc>
              <a:buFont typeface="Arial" pitchFamily="34" charset="0"/>
              <a:buChar char="•"/>
              <a:defRPr/>
            </a:pPr>
            <a:r>
              <a:rPr lang="ar-SA" sz="2400" dirty="0"/>
              <a:t>تفضيل بأسلوب القيادة الادارية التقليدية.</a:t>
            </a:r>
            <a:endParaRPr lang="en-US" sz="2400" dirty="0"/>
          </a:p>
          <a:p>
            <a:pPr marL="342900" indent="-342900" algn="r" rtl="1">
              <a:lnSpc>
                <a:spcPct val="150000"/>
              </a:lnSpc>
              <a:buFont typeface="Arial" pitchFamily="34" charset="0"/>
              <a:buChar char="•"/>
              <a:defRPr/>
            </a:pPr>
            <a:r>
              <a:rPr lang="ar-SA" sz="2400" dirty="0"/>
              <a:t>ضعف التدريب والتطوير الذاتي. </a:t>
            </a:r>
            <a:endParaRPr lang="en-US" sz="2400" dirty="0"/>
          </a:p>
          <a:p>
            <a:pPr marL="342900" indent="-342900" algn="r" rtl="1">
              <a:lnSpc>
                <a:spcPct val="150000"/>
              </a:lnSpc>
              <a:buFont typeface="Arial" pitchFamily="34" charset="0"/>
              <a:buChar char="•"/>
              <a:defRPr/>
            </a:pPr>
            <a:r>
              <a:rPr lang="ar-SA" sz="2400" dirty="0"/>
              <a:t>عدم الثقة الادارية. </a:t>
            </a:r>
            <a:endParaRPr lang="en-US" sz="2400" dirty="0"/>
          </a:p>
          <a:p>
            <a:pPr marL="342900" indent="-342900" algn="r" rtl="1">
              <a:lnSpc>
                <a:spcPct val="150000"/>
              </a:lnSpc>
              <a:buFont typeface="Arial" pitchFamily="34" charset="0"/>
              <a:buChar char="•"/>
              <a:defRPr/>
            </a:pPr>
            <a:r>
              <a:rPr lang="ar-SA" sz="2400" dirty="0"/>
              <a:t>عدم ملاءمة نظام المكافآت.</a:t>
            </a:r>
            <a:endParaRPr lang="en-US" sz="24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D2AA2BA9-73C4-4C53-845E-740C8CBEF957}" type="slidenum">
              <a:rPr lang="en-US" smtClean="0"/>
              <a:pPr>
                <a:defRPr/>
              </a:pPr>
              <a:t>27</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725488"/>
            <a:ext cx="8302625" cy="5816977"/>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3200" b="1" dirty="0">
                <a:solidFill>
                  <a:srgbClr val="C00000"/>
                </a:solidFill>
                <a:latin typeface="Monotype Koufi" pitchFamily="2" charset="-78"/>
                <a:ea typeface="Monotype Koufi" pitchFamily="2" charset="-78"/>
                <a:cs typeface="Monotype Koufi" pitchFamily="2" charset="-78"/>
              </a:rPr>
              <a:t>نجاح عملية التمكين :</a:t>
            </a:r>
            <a:endParaRPr lang="en-US" sz="3200" b="1" dirty="0">
              <a:solidFill>
                <a:srgbClr val="C00000"/>
              </a:solidFill>
              <a:ea typeface="Monotype Koufi" pitchFamily="2" charset="-78"/>
              <a:cs typeface="Monotype Koufi" pitchFamily="2" charset="-78"/>
            </a:endParaRPr>
          </a:p>
          <a:p>
            <a:pPr algn="just" rtl="1">
              <a:lnSpc>
                <a:spcPct val="150000"/>
              </a:lnSpc>
              <a:defRPr/>
            </a:pPr>
            <a:r>
              <a:rPr lang="ar-SA" sz="2400" b="1" dirty="0">
                <a:solidFill>
                  <a:srgbClr val="006666"/>
                </a:solidFill>
              </a:rPr>
              <a:t>ولإنجاح عملية التمكين في بيئة المنظمات العربية، </a:t>
            </a:r>
            <a:r>
              <a:rPr lang="ar-SA" sz="2400" b="1" dirty="0" smtClean="0">
                <a:solidFill>
                  <a:srgbClr val="006666"/>
                </a:solidFill>
              </a:rPr>
              <a:t>يقترح عمل التالي: </a:t>
            </a:r>
            <a:endParaRPr lang="en-US" sz="2400" dirty="0">
              <a:solidFill>
                <a:srgbClr val="006666"/>
              </a:solidFill>
            </a:endParaRPr>
          </a:p>
          <a:p>
            <a:pPr marL="519113" indent="-287338" algn="just" rtl="1">
              <a:lnSpc>
                <a:spcPct val="150000"/>
              </a:lnSpc>
              <a:buFont typeface="Arial" pitchFamily="34" charset="0"/>
              <a:buChar char="•"/>
              <a:defRPr/>
            </a:pPr>
            <a:r>
              <a:rPr lang="ar-SA" sz="2400" dirty="0"/>
              <a:t>تطبيق الإدارة العقائدية.</a:t>
            </a:r>
            <a:endParaRPr lang="en-US" sz="2400" dirty="0"/>
          </a:p>
          <a:p>
            <a:pPr marL="519113" indent="-287338" algn="just" rtl="1">
              <a:lnSpc>
                <a:spcPct val="150000"/>
              </a:lnSpc>
              <a:buFont typeface="Arial" pitchFamily="34" charset="0"/>
              <a:buChar char="•"/>
              <a:defRPr/>
            </a:pPr>
            <a:r>
              <a:rPr lang="ar-SA" sz="2400" dirty="0"/>
              <a:t>الاتجاه نحو البناء التنظيمي المرن.</a:t>
            </a:r>
            <a:endParaRPr lang="en-US" sz="2400" dirty="0"/>
          </a:p>
          <a:p>
            <a:pPr marL="519113" indent="-287338" algn="just" rtl="1">
              <a:lnSpc>
                <a:spcPct val="150000"/>
              </a:lnSpc>
              <a:buFont typeface="Arial" pitchFamily="34" charset="0"/>
              <a:buChar char="•"/>
              <a:defRPr/>
            </a:pPr>
            <a:r>
              <a:rPr lang="ar-SA" sz="2400" dirty="0"/>
              <a:t>التحول لتطبيق مفهوم القيادة التحويلية.</a:t>
            </a:r>
            <a:endParaRPr lang="en-US" sz="2400" dirty="0"/>
          </a:p>
          <a:p>
            <a:pPr marL="519113" indent="-287338" algn="just" rtl="1">
              <a:lnSpc>
                <a:spcPct val="150000"/>
              </a:lnSpc>
              <a:buFont typeface="Arial" pitchFamily="34" charset="0"/>
              <a:buChar char="•"/>
              <a:defRPr/>
            </a:pPr>
            <a:r>
              <a:rPr lang="ar-SA" sz="2400" dirty="0"/>
              <a:t>بناء المنظمة التي تشجع على التعلم الذاتي.</a:t>
            </a:r>
            <a:endParaRPr lang="en-US" sz="2400" dirty="0"/>
          </a:p>
          <a:p>
            <a:pPr marL="519113" indent="-287338" algn="just" rtl="1">
              <a:lnSpc>
                <a:spcPct val="150000"/>
              </a:lnSpc>
              <a:buFont typeface="Arial" pitchFamily="34" charset="0"/>
              <a:buChar char="•"/>
              <a:defRPr/>
            </a:pPr>
            <a:r>
              <a:rPr lang="ar-SA" sz="2400" dirty="0"/>
              <a:t>السماح بتداول المعلومات.</a:t>
            </a:r>
            <a:endParaRPr lang="en-US" sz="2400" dirty="0"/>
          </a:p>
          <a:p>
            <a:pPr marL="519113" indent="-287338" algn="just" rtl="1">
              <a:lnSpc>
                <a:spcPct val="150000"/>
              </a:lnSpc>
              <a:buFont typeface="Arial" pitchFamily="34" charset="0"/>
              <a:buChar char="•"/>
              <a:defRPr/>
            </a:pPr>
            <a:r>
              <a:rPr lang="ar-SA" sz="2400" dirty="0"/>
              <a:t>التحول من نظام الأشراف القائم على </a:t>
            </a:r>
            <a:r>
              <a:rPr lang="ar-SA" sz="2400" dirty="0" smtClean="0"/>
              <a:t>التوجيه </a:t>
            </a:r>
            <a:r>
              <a:rPr lang="ar-SA" sz="2400" dirty="0"/>
              <a:t>والتحكم.</a:t>
            </a:r>
            <a:endParaRPr lang="en-US" sz="2400" dirty="0"/>
          </a:p>
          <a:p>
            <a:pPr marL="519113" indent="-287338" algn="just" rtl="1">
              <a:lnSpc>
                <a:spcPct val="150000"/>
              </a:lnSpc>
              <a:buFont typeface="Arial" pitchFamily="34" charset="0"/>
              <a:buChar char="•"/>
              <a:defRPr/>
            </a:pPr>
            <a:r>
              <a:rPr lang="ar-SA" sz="2400" dirty="0"/>
              <a:t>إعادة النظر في نظام المكافآت.</a:t>
            </a:r>
            <a:endParaRPr lang="en-US" sz="2400" dirty="0"/>
          </a:p>
          <a:p>
            <a:pPr marL="519113" indent="-287338" algn="just" rtl="1">
              <a:lnSpc>
                <a:spcPct val="150000"/>
              </a:lnSpc>
              <a:buFont typeface="Arial" pitchFamily="34" charset="0"/>
              <a:buChar char="•"/>
              <a:defRPr/>
            </a:pPr>
            <a:r>
              <a:rPr lang="ar-SA" sz="2400" dirty="0"/>
              <a:t>توفر التدريب الملائم للقيادات الادارية. </a:t>
            </a:r>
            <a:endParaRPr lang="en-US" sz="24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492500" y="-39688"/>
            <a:ext cx="16605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تمكين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439F59CA-5306-41ED-9A87-A8CF952A73E7}" type="slidenum">
              <a:rPr lang="en-US" smtClean="0"/>
              <a:pPr>
                <a:defRPr/>
              </a:pPr>
              <a:t>28</a:t>
            </a:fld>
            <a:endParaRPr lang="en-US"/>
          </a:p>
        </p:txBody>
      </p:sp>
      <p:sp>
        <p:nvSpPr>
          <p:cNvPr id="9" name="مربع نص 8"/>
          <p:cNvSpPr txBox="1"/>
          <p:nvPr/>
        </p:nvSpPr>
        <p:spPr>
          <a:xfrm>
            <a:off x="250825" y="66675"/>
            <a:ext cx="401638"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11</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TextBox 2"/>
          <p:cNvSpPr txBox="1">
            <a:spLocks noChangeArrowheads="1"/>
          </p:cNvSpPr>
          <p:nvPr/>
        </p:nvSpPr>
        <p:spPr bwMode="auto">
          <a:xfrm>
            <a:off x="457200" y="1563688"/>
            <a:ext cx="8301038" cy="1881187"/>
          </a:xfrm>
          <a:prstGeom prst="rect">
            <a:avLst/>
          </a:prstGeom>
          <a:noFill/>
          <a:ln w="9525">
            <a:noFill/>
            <a:miter lim="800000"/>
            <a:headEnd/>
            <a:tailEnd/>
          </a:ln>
        </p:spPr>
        <p:txBody>
          <a:bodyPr>
            <a:spAutoFit/>
          </a:bodyPr>
          <a:lstStyle/>
          <a:p>
            <a:pPr algn="r" rtl="1" eaLnBrk="0" hangingPunct="0">
              <a:lnSpc>
                <a:spcPct val="150000"/>
              </a:lnSpc>
            </a:pPr>
            <a:r>
              <a:rPr lang="ar-EG" sz="2000" dirty="0">
                <a:solidFill>
                  <a:srgbClr val="C00000"/>
                </a:solidFill>
                <a:latin typeface="Monotype Koufi"/>
                <a:ea typeface="Monotype Koufi"/>
                <a:cs typeface="Monotype Koufi"/>
              </a:rPr>
              <a:t>ماهية وأهمية الاستقطاب: </a:t>
            </a:r>
            <a:endParaRPr lang="en-US" sz="2000" dirty="0">
              <a:solidFill>
                <a:srgbClr val="C00000"/>
              </a:solidFill>
              <a:ea typeface="Monotype Koufi"/>
              <a:cs typeface="Monotype Koufi"/>
            </a:endParaRPr>
          </a:p>
          <a:p>
            <a:pPr algn="just" rtl="1" eaLnBrk="0" hangingPunct="0">
              <a:lnSpc>
                <a:spcPct val="150000"/>
              </a:lnSpc>
            </a:pPr>
            <a:r>
              <a:rPr lang="ar-EG" sz="2000" dirty="0"/>
              <a:t>يعتبر الاستقطاب أحد الأنشطة الرئيسية لإدارة الموارد البشرية، ويعرف بأنه: "عملية البحث عن المرشحين الملائمين لملء الوظائف الشاغرة في المنظمة واستمالتهم وجذبهم، واختيار الأفضل منهم وذلك للعمل في هذه الوظائف". </a:t>
            </a:r>
            <a:endParaRPr lang="en-US" sz="20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140292" name="مستطيل 6"/>
          <p:cNvSpPr>
            <a:spLocks noChangeArrowheads="1"/>
          </p:cNvSpPr>
          <p:nvPr/>
        </p:nvSpPr>
        <p:spPr bwMode="auto">
          <a:xfrm>
            <a:off x="2916238" y="646113"/>
            <a:ext cx="2863850" cy="769937"/>
          </a:xfrm>
          <a:prstGeom prst="rect">
            <a:avLst/>
          </a:prstGeom>
          <a:noFill/>
          <a:ln w="9525">
            <a:noFill/>
            <a:miter lim="800000"/>
            <a:headEnd/>
            <a:tailEnd/>
          </a:ln>
        </p:spPr>
        <p:txBody>
          <a:bodyPr wrap="none">
            <a:spAutoFit/>
          </a:bodyPr>
          <a:lstStyle/>
          <a:p>
            <a:pPr algn="just" rtl="1">
              <a:lnSpc>
                <a:spcPct val="150000"/>
              </a:lnSpc>
            </a:pPr>
            <a:r>
              <a:rPr lang="ar-SA" sz="3200" b="1">
                <a:solidFill>
                  <a:srgbClr val="FF0000"/>
                </a:solidFill>
                <a:latin typeface="Monotype Koufi"/>
                <a:ea typeface="Monotype Koufi"/>
                <a:cs typeface="Monotype Koufi"/>
              </a:rPr>
              <a:t>استقطاب العاملين</a:t>
            </a:r>
            <a:endParaRPr lang="en-US" sz="3200" b="1">
              <a:solidFill>
                <a:srgbClr val="FF0000"/>
              </a:solidFill>
              <a:ea typeface="Monotype Koufi"/>
              <a:cs typeface="Monotype Koufi"/>
            </a:endParaRPr>
          </a:p>
        </p:txBody>
      </p:sp>
      <p:pic>
        <p:nvPicPr>
          <p:cNvPr id="140293" name="Picture 2" descr="36"/>
          <p:cNvPicPr>
            <a:picLocks noChangeAspect="1" noChangeArrowheads="1"/>
          </p:cNvPicPr>
          <p:nvPr/>
        </p:nvPicPr>
        <p:blipFill>
          <a:blip r:embed="rId2">
            <a:lum bright="-12000" contrast="36000"/>
          </a:blip>
          <a:srcRect l="6161" t="5940" r="4297" b="30733"/>
          <a:stretch>
            <a:fillRect/>
          </a:stretch>
        </p:blipFill>
        <p:spPr bwMode="auto">
          <a:xfrm>
            <a:off x="1979613" y="3444875"/>
            <a:ext cx="5319712" cy="2952750"/>
          </a:xfrm>
          <a:prstGeom prst="rect">
            <a:avLst/>
          </a:prstGeom>
          <a:noFill/>
          <a:ln w="9525">
            <a:noFill/>
            <a:miter lim="800000"/>
            <a:headEnd/>
            <a:tailEnd/>
          </a:ln>
        </p:spPr>
      </p:pic>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1104343A-D240-424C-B1CD-648FC2039D5B}" type="slidenum">
              <a:rPr lang="en-US" smtClean="0"/>
              <a:pPr>
                <a:defRPr/>
              </a:pPr>
              <a:t>3</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41325" y="908050"/>
            <a:ext cx="8301038" cy="5632450"/>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EG" sz="2400" dirty="0">
                <a:solidFill>
                  <a:srgbClr val="FF0000"/>
                </a:solidFill>
                <a:latin typeface="Monotype Koufi" pitchFamily="2" charset="-78"/>
                <a:ea typeface="Monotype Koufi" pitchFamily="2" charset="-78"/>
                <a:cs typeface="Monotype Koufi" pitchFamily="2" charset="-78"/>
              </a:rPr>
              <a:t>أهمية الاستقطاب: </a:t>
            </a:r>
            <a:endParaRPr lang="en-US" sz="2400" dirty="0">
              <a:solidFill>
                <a:srgbClr val="FF0000"/>
              </a:solidFill>
              <a:ea typeface="Monotype Koufi" pitchFamily="2" charset="-78"/>
              <a:cs typeface="Monotype Koufi" pitchFamily="2" charset="-78"/>
            </a:endParaRPr>
          </a:p>
          <a:p>
            <a:pPr algn="just" rtl="1">
              <a:lnSpc>
                <a:spcPct val="150000"/>
              </a:lnSpc>
              <a:defRPr/>
            </a:pPr>
            <a:r>
              <a:rPr lang="ar-EG" sz="2400" b="1" dirty="0">
                <a:solidFill>
                  <a:srgbClr val="006666"/>
                </a:solidFill>
              </a:rPr>
              <a:t>تبرز أهمية عملية الاستقطاب في الفوائد التالية: </a:t>
            </a:r>
            <a:endParaRPr lang="en-US" sz="2400" b="1" dirty="0">
              <a:solidFill>
                <a:srgbClr val="006666"/>
              </a:solidFill>
            </a:endParaRPr>
          </a:p>
          <a:p>
            <a:pPr marL="395288" indent="-395288" algn="just" rtl="1">
              <a:lnSpc>
                <a:spcPct val="150000"/>
              </a:lnSpc>
              <a:defRPr/>
            </a:pPr>
            <a:r>
              <a:rPr lang="ar-SA" sz="2400" dirty="0" smtClean="0"/>
              <a:t>1- </a:t>
            </a:r>
            <a:r>
              <a:rPr lang="ar-EG" sz="2400" dirty="0" smtClean="0"/>
              <a:t>الاستقطاب </a:t>
            </a:r>
            <a:r>
              <a:rPr lang="ar-EG" sz="2400" dirty="0"/>
              <a:t>الجيد هو الوظيفة التي تفتح جميع أبواب ومصادر العمل المتاحة أمام المنظمة، وكلما تعددت أساليب البحث عن الكفاءات كلما اتسعت قاعدة المتقدمين للعمل، وكلما أصبحت الخيارات واسعة في اختيار الأكفأ والأفضل من المتقدمين كماً ونوعاً. </a:t>
            </a:r>
            <a:endParaRPr lang="en-US" sz="2400" dirty="0"/>
          </a:p>
          <a:p>
            <a:pPr marL="395288" indent="-395288" algn="just" rtl="1">
              <a:lnSpc>
                <a:spcPct val="150000"/>
              </a:lnSpc>
              <a:defRPr/>
            </a:pPr>
            <a:r>
              <a:rPr lang="ar-SA" sz="2400" dirty="0" smtClean="0"/>
              <a:t>2- </a:t>
            </a:r>
            <a:r>
              <a:rPr lang="ar-EG" sz="2400" dirty="0" smtClean="0"/>
              <a:t>من </a:t>
            </a:r>
            <a:r>
              <a:rPr lang="ar-EG" sz="2400" dirty="0"/>
              <a:t>خلال الاستقطاب، تستطيع المنظمة توصيل رسالتها إلى المرشحين المحتملين للعمل بأنها المكان المناسب لهم للعمل ولبناء وتطوير حياتهم الوظيفية . </a:t>
            </a:r>
            <a:endParaRPr lang="en-US" sz="2400" dirty="0"/>
          </a:p>
          <a:p>
            <a:pPr marL="395288" indent="-395288" algn="just" rtl="1">
              <a:lnSpc>
                <a:spcPct val="150000"/>
              </a:lnSpc>
              <a:defRPr/>
            </a:pPr>
            <a:r>
              <a:rPr lang="ar-SA" sz="2400" dirty="0" smtClean="0"/>
              <a:t>3- </a:t>
            </a:r>
            <a:r>
              <a:rPr lang="ar-EG" sz="2400" dirty="0" smtClean="0"/>
              <a:t>أن </a:t>
            </a:r>
            <a:r>
              <a:rPr lang="ar-EG" sz="2400" dirty="0"/>
              <a:t>نجاح عملية الاستقطاب هو الخطوة الأولى في بناء قوة العمل الفعالة </a:t>
            </a:r>
            <a:r>
              <a:rPr lang="ar-EG" sz="2400" dirty="0" smtClean="0"/>
              <a:t>والمنتجة</a:t>
            </a:r>
            <a:r>
              <a:rPr lang="ar-SA" sz="2400" dirty="0" smtClean="0"/>
              <a:t>.</a:t>
            </a:r>
          </a:p>
          <a:p>
            <a:pPr marL="395288" indent="-395288" algn="just" rtl="1">
              <a:lnSpc>
                <a:spcPct val="150000"/>
              </a:lnSpc>
              <a:defRPr/>
            </a:pPr>
            <a:r>
              <a:rPr lang="ar-SA" sz="2400" dirty="0" smtClean="0"/>
              <a:t>4- </a:t>
            </a:r>
            <a:r>
              <a:rPr lang="ar-EG" sz="2400" dirty="0"/>
              <a:t>إن عملية الاستقطاب تحدد لنا أي الوسائل أفضل في عملية البحث عن الكفاءات </a:t>
            </a:r>
            <a:r>
              <a:rPr lang="ar-SA" sz="2400" dirty="0" smtClean="0"/>
              <a:t>.</a:t>
            </a:r>
            <a:endParaRPr lang="en-US" sz="24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66919BCB-8611-49F2-96F7-F7C33E8F3676}" type="slidenum">
              <a:rPr lang="en-US" smtClean="0"/>
              <a:pPr>
                <a:defRPr/>
              </a:pPr>
              <a:t>4</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142339" name="مستطيل 6"/>
          <p:cNvSpPr>
            <a:spLocks noChangeArrowheads="1"/>
          </p:cNvSpPr>
          <p:nvPr/>
        </p:nvSpPr>
        <p:spPr bwMode="auto">
          <a:xfrm>
            <a:off x="3019425" y="646113"/>
            <a:ext cx="2657475" cy="769937"/>
          </a:xfrm>
          <a:prstGeom prst="rect">
            <a:avLst/>
          </a:prstGeom>
          <a:noFill/>
          <a:ln w="9525">
            <a:noFill/>
            <a:miter lim="800000"/>
            <a:headEnd/>
            <a:tailEnd/>
          </a:ln>
        </p:spPr>
        <p:txBody>
          <a:bodyPr wrap="none">
            <a:spAutoFit/>
          </a:bodyPr>
          <a:lstStyle/>
          <a:p>
            <a:pPr algn="just" rtl="1">
              <a:lnSpc>
                <a:spcPct val="150000"/>
              </a:lnSpc>
            </a:pPr>
            <a:r>
              <a:rPr lang="ar-SA" sz="3200" b="1">
                <a:solidFill>
                  <a:srgbClr val="C00000"/>
                </a:solidFill>
                <a:latin typeface="Monotype Koufi"/>
                <a:ea typeface="Monotype Koufi"/>
                <a:cs typeface="Monotype Koufi"/>
              </a:rPr>
              <a:t>مصادر الاستقطاب</a:t>
            </a:r>
            <a:endParaRPr lang="en-US" sz="3200" b="1">
              <a:solidFill>
                <a:srgbClr val="C00000"/>
              </a:solidFill>
              <a:ea typeface="Monotype Koufi"/>
              <a:cs typeface="Monotype Koufi"/>
            </a:endParaRPr>
          </a:p>
        </p:txBody>
      </p:sp>
      <p:pic>
        <p:nvPicPr>
          <p:cNvPr id="142340" name="Picture 2" descr="37"/>
          <p:cNvPicPr>
            <a:picLocks noChangeAspect="1" noChangeArrowheads="1"/>
          </p:cNvPicPr>
          <p:nvPr/>
        </p:nvPicPr>
        <p:blipFill>
          <a:blip r:embed="rId2">
            <a:lum bright="-12000" contrast="24000"/>
          </a:blip>
          <a:srcRect l="5273" t="4259" r="2109" b="13628"/>
          <a:stretch>
            <a:fillRect/>
          </a:stretch>
        </p:blipFill>
        <p:spPr bwMode="auto">
          <a:xfrm rot="60000">
            <a:off x="1112838" y="1301750"/>
            <a:ext cx="6918325" cy="5091113"/>
          </a:xfrm>
          <a:prstGeom prst="rect">
            <a:avLst/>
          </a:prstGeom>
          <a:noFill/>
          <a:ln w="9525">
            <a:noFill/>
            <a:miter lim="800000"/>
            <a:headEnd/>
            <a:tailEnd/>
          </a:ln>
        </p:spPr>
      </p:pic>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667D5867-5C89-42B3-9A3A-6E70BDDD88A9}" type="slidenum">
              <a:rPr lang="en-US" smtClean="0"/>
              <a:pPr>
                <a:defRPr/>
              </a:pPr>
              <a:t>5</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extBox 2"/>
          <p:cNvSpPr txBox="1">
            <a:spLocks noChangeArrowheads="1"/>
          </p:cNvSpPr>
          <p:nvPr/>
        </p:nvSpPr>
        <p:spPr bwMode="auto">
          <a:xfrm>
            <a:off x="446088" y="1835150"/>
            <a:ext cx="8302625" cy="5078413"/>
          </a:xfrm>
          <a:prstGeom prst="rect">
            <a:avLst/>
          </a:prstGeom>
          <a:noFill/>
          <a:ln w="9525">
            <a:noFill/>
            <a:miter lim="800000"/>
            <a:headEnd/>
            <a:tailEnd/>
          </a:ln>
        </p:spPr>
        <p:txBody>
          <a:bodyPr>
            <a:spAutoFit/>
          </a:bodyPr>
          <a:lstStyle/>
          <a:p>
            <a:pPr algn="r" rtl="1" eaLnBrk="0" hangingPunct="0">
              <a:lnSpc>
                <a:spcPct val="150000"/>
              </a:lnSpc>
            </a:pPr>
            <a:endParaRPr lang="ar-SA" sz="2800">
              <a:solidFill>
                <a:srgbClr val="0000FF"/>
              </a:solidFill>
              <a:latin typeface="Monotype Koufi"/>
              <a:ea typeface="Monotype Koufi"/>
              <a:cs typeface="Monotype Koufi"/>
            </a:endParaRPr>
          </a:p>
          <a:p>
            <a:pPr algn="r" rtl="1" eaLnBrk="0" hangingPunct="0">
              <a:lnSpc>
                <a:spcPct val="150000"/>
              </a:lnSpc>
            </a:pPr>
            <a:r>
              <a:rPr lang="ar-EG" sz="2400" b="1"/>
              <a:t>1- الإعلان الداخلي </a:t>
            </a:r>
            <a:r>
              <a:rPr lang="en-US" sz="2400" b="1"/>
              <a:t>Job Posting</a:t>
            </a:r>
            <a:r>
              <a:rPr lang="ar-SA" sz="2400" b="1"/>
              <a:t>.</a:t>
            </a:r>
          </a:p>
          <a:p>
            <a:pPr algn="r" rtl="1" eaLnBrk="0" hangingPunct="0">
              <a:lnSpc>
                <a:spcPct val="150000"/>
              </a:lnSpc>
            </a:pPr>
            <a:r>
              <a:rPr lang="ar-EG" sz="2400" b="1"/>
              <a:t>2- العطاءات الوظيفية </a:t>
            </a:r>
            <a:r>
              <a:rPr lang="en-US" sz="2400" b="1"/>
              <a:t>Job Bidding</a:t>
            </a:r>
            <a:r>
              <a:rPr lang="ar-SA" sz="2400" b="1"/>
              <a:t>.</a:t>
            </a:r>
            <a:r>
              <a:rPr lang="ar-EG" sz="2400" b="1"/>
              <a:t> </a:t>
            </a:r>
            <a:endParaRPr lang="en-US" sz="2400"/>
          </a:p>
          <a:p>
            <a:pPr algn="r" rtl="1" eaLnBrk="0" hangingPunct="0">
              <a:lnSpc>
                <a:spcPct val="150000"/>
              </a:lnSpc>
            </a:pPr>
            <a:r>
              <a:rPr lang="ar-EG" sz="2400" b="1"/>
              <a:t>3- الترقيات </a:t>
            </a:r>
            <a:r>
              <a:rPr lang="en-US" sz="2400" b="1"/>
              <a:t>Promotion</a:t>
            </a:r>
            <a:r>
              <a:rPr lang="ar-SA" sz="2400" b="1"/>
              <a:t>.</a:t>
            </a:r>
            <a:r>
              <a:rPr lang="ar-EG" sz="2400" b="1"/>
              <a:t> </a:t>
            </a:r>
            <a:endParaRPr lang="en-US" sz="2400"/>
          </a:p>
          <a:p>
            <a:pPr algn="r" rtl="1" eaLnBrk="0" hangingPunct="0">
              <a:lnSpc>
                <a:spcPct val="150000"/>
              </a:lnSpc>
            </a:pPr>
            <a:r>
              <a:rPr lang="ar-EG" sz="2400" b="1"/>
              <a:t>4- النقل الداخلي </a:t>
            </a:r>
            <a:r>
              <a:rPr lang="en-US" sz="2400" b="1"/>
              <a:t>Rotation</a:t>
            </a:r>
            <a:r>
              <a:rPr lang="ar-SA" sz="2400" b="1"/>
              <a:t>.</a:t>
            </a:r>
            <a:r>
              <a:rPr lang="ar-EG" sz="2400" b="1"/>
              <a:t> </a:t>
            </a:r>
            <a:endParaRPr lang="en-US" sz="2400"/>
          </a:p>
          <a:p>
            <a:pPr algn="r" rtl="1" eaLnBrk="0" hangingPunct="0">
              <a:lnSpc>
                <a:spcPct val="150000"/>
              </a:lnSpc>
            </a:pPr>
            <a:r>
              <a:rPr lang="ar-EG" sz="2400" b="1"/>
              <a:t>5- مخزون المهارات </a:t>
            </a:r>
            <a:r>
              <a:rPr lang="en-US" sz="2400" b="1"/>
              <a:t>Skills Inventories</a:t>
            </a:r>
            <a:r>
              <a:rPr lang="ar-SA" sz="2400" b="1"/>
              <a:t>.</a:t>
            </a:r>
            <a:r>
              <a:rPr lang="ar-EG" sz="2400" b="1"/>
              <a:t> </a:t>
            </a:r>
            <a:endParaRPr lang="en-US" sz="2400"/>
          </a:p>
          <a:p>
            <a:pPr algn="r" rtl="1" eaLnBrk="0" hangingPunct="0">
              <a:lnSpc>
                <a:spcPct val="150000"/>
              </a:lnSpc>
            </a:pPr>
            <a:r>
              <a:rPr lang="ar-EG" sz="2400" b="1"/>
              <a:t>6- عن طريق الزملاء والمعارف والأصدقاء </a:t>
            </a:r>
            <a:r>
              <a:rPr lang="en-US" sz="2400" b="1"/>
              <a:t>Friends</a:t>
            </a:r>
            <a:r>
              <a:rPr lang="ar-SA" sz="2400" b="1"/>
              <a:t>.</a:t>
            </a:r>
            <a:r>
              <a:rPr lang="ar-EG" sz="2400" b="1"/>
              <a:t> </a:t>
            </a:r>
            <a:endParaRPr lang="en-US" sz="2400"/>
          </a:p>
          <a:p>
            <a:pPr algn="r" rtl="1" eaLnBrk="0" hangingPunct="0">
              <a:lnSpc>
                <a:spcPct val="150000"/>
              </a:lnSpc>
            </a:pPr>
            <a:r>
              <a:rPr lang="ar-EG" sz="2400" b="1"/>
              <a:t> </a:t>
            </a:r>
            <a:endParaRPr lang="en-US" sz="2400"/>
          </a:p>
          <a:p>
            <a:pPr algn="r" rtl="1" eaLnBrk="0" hangingPunct="0">
              <a:lnSpc>
                <a:spcPct val="150000"/>
              </a:lnSpc>
            </a:pPr>
            <a:endParaRPr lang="en-US" sz="20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43365" name="مستطيل 1"/>
          <p:cNvSpPr>
            <a:spLocks noChangeArrowheads="1"/>
          </p:cNvSpPr>
          <p:nvPr/>
        </p:nvSpPr>
        <p:spPr bwMode="auto">
          <a:xfrm>
            <a:off x="2994025" y="620713"/>
            <a:ext cx="2657475" cy="1508125"/>
          </a:xfrm>
          <a:prstGeom prst="rect">
            <a:avLst/>
          </a:prstGeom>
          <a:noFill/>
          <a:ln w="9525">
            <a:noFill/>
            <a:miter lim="800000"/>
            <a:headEnd/>
            <a:tailEnd/>
          </a:ln>
        </p:spPr>
        <p:txBody>
          <a:bodyPr wrap="none">
            <a:spAutoFit/>
          </a:bodyPr>
          <a:lstStyle/>
          <a:p>
            <a:pPr algn="ctr" rtl="1">
              <a:lnSpc>
                <a:spcPct val="150000"/>
              </a:lnSpc>
            </a:pPr>
            <a:r>
              <a:rPr lang="ar-SA" sz="3200">
                <a:solidFill>
                  <a:srgbClr val="FF0000"/>
                </a:solidFill>
                <a:latin typeface="Monotype Koufi"/>
                <a:ea typeface="Monotype Koufi"/>
                <a:cs typeface="Monotype Koufi"/>
              </a:rPr>
              <a:t>مصادر </a:t>
            </a:r>
            <a:r>
              <a:rPr lang="ar-EG" sz="3200">
                <a:solidFill>
                  <a:srgbClr val="FF0000"/>
                </a:solidFill>
                <a:latin typeface="Monotype Koufi"/>
                <a:ea typeface="Monotype Koufi"/>
                <a:cs typeface="Monotype Koufi"/>
              </a:rPr>
              <a:t>الاستقطاب</a:t>
            </a:r>
            <a:endParaRPr lang="en-US" sz="3200">
              <a:solidFill>
                <a:srgbClr val="FF0000"/>
              </a:solidFill>
              <a:latin typeface="Monotype Koufi"/>
              <a:ea typeface="Monotype Koufi"/>
              <a:cs typeface="Monotype Koufi"/>
            </a:endParaRPr>
          </a:p>
          <a:p>
            <a:pPr algn="ctr" rtl="1">
              <a:lnSpc>
                <a:spcPct val="150000"/>
              </a:lnSpc>
            </a:pPr>
            <a:r>
              <a:rPr lang="ar-SA" sz="3200">
                <a:solidFill>
                  <a:srgbClr val="FF0000"/>
                </a:solidFill>
                <a:latin typeface="Monotype Koufi"/>
                <a:ea typeface="Monotype Koufi"/>
                <a:cs typeface="Monotype Koufi"/>
              </a:rPr>
              <a:t> </a:t>
            </a:r>
            <a:r>
              <a:rPr lang="ar-SA" sz="3200">
                <a:solidFill>
                  <a:srgbClr val="0000FF"/>
                </a:solidFill>
                <a:latin typeface="Monotype Koufi"/>
                <a:ea typeface="Monotype Koufi"/>
                <a:cs typeface="Monotype Koufi"/>
              </a:rPr>
              <a:t>الداخلية</a:t>
            </a:r>
            <a:r>
              <a:rPr lang="ar-EG" sz="3200">
                <a:solidFill>
                  <a:srgbClr val="0000FF"/>
                </a:solidFill>
                <a:latin typeface="Monotype Koufi"/>
                <a:ea typeface="Monotype Koufi"/>
                <a:cs typeface="Monotype Koufi"/>
              </a:rPr>
              <a:t> </a:t>
            </a:r>
            <a:endParaRPr lang="ar-SA" sz="3200">
              <a:solidFill>
                <a:srgbClr val="0000FF"/>
              </a:solidFill>
              <a:latin typeface="Monotype Koufi"/>
              <a:ea typeface="Monotype Koufi"/>
              <a:cs typeface="Monotype Koufi"/>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0FCDBCA9-348C-48FD-B856-AE84EE999706}" type="slidenum">
              <a:rPr lang="en-US" smtClean="0"/>
              <a:pPr>
                <a:defRPr/>
              </a:pPr>
              <a:t>6</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Box 2"/>
          <p:cNvSpPr txBox="1">
            <a:spLocks noChangeArrowheads="1"/>
          </p:cNvSpPr>
          <p:nvPr/>
        </p:nvSpPr>
        <p:spPr bwMode="auto">
          <a:xfrm>
            <a:off x="339725" y="1916113"/>
            <a:ext cx="8301038" cy="4600575"/>
          </a:xfrm>
          <a:prstGeom prst="rect">
            <a:avLst/>
          </a:prstGeom>
          <a:noFill/>
          <a:ln w="9525">
            <a:noFill/>
            <a:miter lim="800000"/>
            <a:headEnd/>
            <a:tailEnd/>
          </a:ln>
        </p:spPr>
        <p:txBody>
          <a:bodyPr>
            <a:spAutoFit/>
          </a:bodyPr>
          <a:lstStyle/>
          <a:p>
            <a:pPr algn="r" rtl="1" eaLnBrk="0" hangingPunct="0">
              <a:lnSpc>
                <a:spcPct val="150000"/>
              </a:lnSpc>
            </a:pPr>
            <a:r>
              <a:rPr lang="ar-EG" sz="2200" b="1"/>
              <a:t>1- التقدم المباشر للمنظمة </a:t>
            </a:r>
            <a:r>
              <a:rPr lang="en-US" sz="2200" b="1"/>
              <a:t>Wallis In</a:t>
            </a:r>
            <a:r>
              <a:rPr lang="ar-EG" sz="2200" b="1"/>
              <a:t> </a:t>
            </a:r>
            <a:r>
              <a:rPr lang="ar-SA" sz="2200" b="1"/>
              <a:t>.</a:t>
            </a:r>
          </a:p>
          <a:p>
            <a:pPr algn="r" rtl="1" eaLnBrk="0" hangingPunct="0">
              <a:lnSpc>
                <a:spcPct val="150000"/>
              </a:lnSpc>
            </a:pPr>
            <a:r>
              <a:rPr lang="ar-EG" sz="2200" b="1"/>
              <a:t>2- الإعلان </a:t>
            </a:r>
            <a:r>
              <a:rPr lang="en-US" sz="2200" b="1"/>
              <a:t>Advertisement</a:t>
            </a:r>
            <a:r>
              <a:rPr lang="ar-SA" sz="2200" b="1"/>
              <a:t>.</a:t>
            </a:r>
          </a:p>
          <a:p>
            <a:pPr algn="r" rtl="1" eaLnBrk="0" hangingPunct="0">
              <a:lnSpc>
                <a:spcPct val="150000"/>
              </a:lnSpc>
            </a:pPr>
            <a:r>
              <a:rPr lang="ar-EG" sz="2200" b="1"/>
              <a:t>3- وكالات ومكاتب التوظف </a:t>
            </a:r>
            <a:r>
              <a:rPr lang="en-US" sz="2200" b="1"/>
              <a:t>Recruitment Agencies </a:t>
            </a:r>
            <a:r>
              <a:rPr lang="ar-SA" sz="2200" b="1"/>
              <a:t>.</a:t>
            </a:r>
            <a:r>
              <a:rPr lang="ar-EG" sz="2200" b="1"/>
              <a:t> </a:t>
            </a:r>
            <a:endParaRPr lang="en-US" sz="2200"/>
          </a:p>
          <a:p>
            <a:pPr algn="r" rtl="1" eaLnBrk="0" hangingPunct="0">
              <a:lnSpc>
                <a:spcPct val="150000"/>
              </a:lnSpc>
            </a:pPr>
            <a:r>
              <a:rPr lang="ar-EG" sz="2200" b="1"/>
              <a:t> </a:t>
            </a:r>
            <a:r>
              <a:rPr lang="ar-SA" sz="2200" b="1"/>
              <a:t>4</a:t>
            </a:r>
            <a:r>
              <a:rPr lang="ar-EG" sz="2200" b="1"/>
              <a:t>- المدارس والمعاهد والجامعات</a:t>
            </a:r>
            <a:r>
              <a:rPr lang="ar-SA" sz="2200" b="1"/>
              <a:t> </a:t>
            </a:r>
            <a:r>
              <a:rPr lang="en-US" sz="2200" b="1"/>
              <a:t>Schools, Institutes &amp; Universities : </a:t>
            </a:r>
            <a:endParaRPr lang="en-US" sz="2200"/>
          </a:p>
          <a:p>
            <a:pPr algn="r" rtl="1" eaLnBrk="0" hangingPunct="0">
              <a:lnSpc>
                <a:spcPct val="150000"/>
              </a:lnSpc>
            </a:pPr>
            <a:r>
              <a:rPr lang="ar-EG" sz="2200" b="1"/>
              <a:t> 5- النقابات العمالية </a:t>
            </a:r>
            <a:r>
              <a:rPr lang="en-US" sz="2200" b="1"/>
              <a:t>Unions </a:t>
            </a:r>
            <a:r>
              <a:rPr lang="ar-SA" sz="2200" b="1"/>
              <a:t>.</a:t>
            </a:r>
            <a:r>
              <a:rPr lang="ar-EG" sz="2200" b="1"/>
              <a:t> </a:t>
            </a:r>
            <a:endParaRPr lang="en-US" sz="2200"/>
          </a:p>
          <a:p>
            <a:pPr algn="r" rtl="1" eaLnBrk="0" hangingPunct="0">
              <a:lnSpc>
                <a:spcPct val="150000"/>
              </a:lnSpc>
            </a:pPr>
            <a:r>
              <a:rPr lang="ar-EG" sz="2200" b="1"/>
              <a:t>6- المنظمات المهنية </a:t>
            </a:r>
            <a:r>
              <a:rPr lang="en-US" sz="2200" b="1"/>
              <a:t>Professional Associations</a:t>
            </a:r>
            <a:r>
              <a:rPr lang="ar-SA" sz="2200" b="1"/>
              <a:t>.</a:t>
            </a:r>
            <a:r>
              <a:rPr lang="ar-EG" sz="2200" b="1"/>
              <a:t> </a:t>
            </a:r>
            <a:endParaRPr lang="en-US" sz="2200"/>
          </a:p>
          <a:p>
            <a:pPr algn="r" rtl="1" eaLnBrk="0" hangingPunct="0">
              <a:lnSpc>
                <a:spcPct val="150000"/>
              </a:lnSpc>
            </a:pPr>
            <a:r>
              <a:rPr lang="ar-EG" sz="2200" b="1"/>
              <a:t>7- الخدمة العسكرية </a:t>
            </a:r>
            <a:r>
              <a:rPr lang="en-US" sz="2200" b="1"/>
              <a:t>Military Service</a:t>
            </a:r>
            <a:r>
              <a:rPr lang="ar-EG" sz="2200" b="1"/>
              <a:t> </a:t>
            </a:r>
            <a:r>
              <a:rPr lang="ar-SA" sz="2200" b="1"/>
              <a:t>.</a:t>
            </a:r>
            <a:r>
              <a:rPr lang="ar-EG" sz="2200" b="1"/>
              <a:t> </a:t>
            </a:r>
            <a:endParaRPr lang="en-US" sz="2200"/>
          </a:p>
          <a:p>
            <a:pPr algn="r" rtl="1" eaLnBrk="0" hangingPunct="0">
              <a:lnSpc>
                <a:spcPct val="150000"/>
              </a:lnSpc>
            </a:pPr>
            <a:r>
              <a:rPr lang="ar-EG" sz="2200" b="1"/>
              <a:t>8- الأخذ بآراء الخبراء وأساتذة الجامعة </a:t>
            </a:r>
            <a:r>
              <a:rPr lang="en-US" sz="2200" b="1"/>
              <a:t>References</a:t>
            </a:r>
            <a:r>
              <a:rPr lang="ar-EG" sz="2200" b="1"/>
              <a:t> </a:t>
            </a:r>
            <a:r>
              <a:rPr lang="ar-SA" sz="2200" b="1"/>
              <a:t>.</a:t>
            </a:r>
            <a:r>
              <a:rPr lang="ar-EG" sz="2200" b="1"/>
              <a:t> </a:t>
            </a:r>
            <a:endParaRPr lang="en-US" sz="2200"/>
          </a:p>
          <a:p>
            <a:pPr algn="r" rtl="1" eaLnBrk="0" hangingPunct="0">
              <a:lnSpc>
                <a:spcPct val="150000"/>
              </a:lnSpc>
            </a:pPr>
            <a:r>
              <a:rPr lang="ar-EG" sz="2200" b="1"/>
              <a:t>9- عن طريق الانترنت </a:t>
            </a:r>
            <a:r>
              <a:rPr lang="en-US" sz="2200" b="1"/>
              <a:t>Internet</a:t>
            </a:r>
            <a:r>
              <a:rPr lang="ar-EG" sz="2200" b="1"/>
              <a:t> </a:t>
            </a:r>
            <a:r>
              <a:rPr lang="ar-SA" sz="2200" b="1"/>
              <a:t>.</a:t>
            </a:r>
            <a:r>
              <a:rPr lang="ar-EG" sz="2200" b="1"/>
              <a:t> </a:t>
            </a:r>
            <a:endParaRPr lang="en-US" sz="2200"/>
          </a:p>
        </p:txBody>
      </p:sp>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44389" name="مستطيل 1"/>
          <p:cNvSpPr>
            <a:spLocks noChangeArrowheads="1"/>
          </p:cNvSpPr>
          <p:nvPr/>
        </p:nvSpPr>
        <p:spPr bwMode="auto">
          <a:xfrm>
            <a:off x="3224213" y="573088"/>
            <a:ext cx="2963862" cy="1200150"/>
          </a:xfrm>
          <a:prstGeom prst="rect">
            <a:avLst/>
          </a:prstGeom>
          <a:noFill/>
          <a:ln w="9525">
            <a:noFill/>
            <a:miter lim="800000"/>
            <a:headEnd/>
            <a:tailEnd/>
          </a:ln>
        </p:spPr>
        <p:txBody>
          <a:bodyPr wrap="none">
            <a:spAutoFit/>
          </a:bodyPr>
          <a:lstStyle/>
          <a:p>
            <a:pPr algn="ctr" rtl="1"/>
            <a:r>
              <a:rPr lang="ar-SA" sz="3600">
                <a:solidFill>
                  <a:srgbClr val="FF0000"/>
                </a:solidFill>
                <a:latin typeface="Monotype Koufi"/>
                <a:ea typeface="Monotype Koufi"/>
                <a:cs typeface="Monotype Koufi"/>
              </a:rPr>
              <a:t>مصادر </a:t>
            </a:r>
            <a:r>
              <a:rPr lang="ar-EG" sz="3600">
                <a:solidFill>
                  <a:srgbClr val="FF0000"/>
                </a:solidFill>
                <a:latin typeface="Monotype Koufi"/>
                <a:ea typeface="Monotype Koufi"/>
                <a:cs typeface="Monotype Koufi"/>
              </a:rPr>
              <a:t>الاستقطاب</a:t>
            </a:r>
            <a:endParaRPr lang="en-US" sz="3600">
              <a:solidFill>
                <a:srgbClr val="FF0000"/>
              </a:solidFill>
              <a:latin typeface="Monotype Koufi"/>
              <a:ea typeface="Monotype Koufi"/>
              <a:cs typeface="Monotype Koufi"/>
            </a:endParaRPr>
          </a:p>
          <a:p>
            <a:pPr algn="ctr" rtl="1"/>
            <a:r>
              <a:rPr lang="ar-SA" sz="3600">
                <a:solidFill>
                  <a:srgbClr val="FF0000"/>
                </a:solidFill>
                <a:latin typeface="Monotype Koufi"/>
                <a:ea typeface="Monotype Koufi"/>
                <a:cs typeface="Monotype Koufi"/>
              </a:rPr>
              <a:t> </a:t>
            </a:r>
            <a:r>
              <a:rPr lang="ar-SA" sz="3600">
                <a:solidFill>
                  <a:srgbClr val="0000FF"/>
                </a:solidFill>
                <a:latin typeface="Monotype Koufi"/>
                <a:ea typeface="Monotype Koufi"/>
                <a:cs typeface="Monotype Koufi"/>
              </a:rPr>
              <a:t>الخارجي</a:t>
            </a:r>
            <a:r>
              <a:rPr lang="ar-EG" sz="3600">
                <a:solidFill>
                  <a:srgbClr val="0000FF"/>
                </a:solidFill>
                <a:latin typeface="Monotype Koufi"/>
                <a:ea typeface="Monotype Koufi"/>
                <a:cs typeface="Monotype Koufi"/>
              </a:rPr>
              <a:t> </a:t>
            </a:r>
            <a:endParaRPr lang="ar-SA" sz="3600">
              <a:solidFill>
                <a:srgbClr val="0000FF"/>
              </a:solidFill>
              <a:latin typeface="Monotype Koufi"/>
              <a:ea typeface="Monotype Koufi"/>
              <a:cs typeface="Monotype Koufi"/>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DEFEDC3C-FB69-40E1-84CE-5D2A2864DB66}" type="slidenum">
              <a:rPr lang="en-US" smtClean="0"/>
              <a:pPr>
                <a:defRPr/>
              </a:pPr>
              <a:t>7</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45412" name="مستطيل 1"/>
          <p:cNvSpPr>
            <a:spLocks noChangeArrowheads="1"/>
          </p:cNvSpPr>
          <p:nvPr/>
        </p:nvSpPr>
        <p:spPr bwMode="auto">
          <a:xfrm>
            <a:off x="2268538" y="404813"/>
            <a:ext cx="3779837" cy="769937"/>
          </a:xfrm>
          <a:prstGeom prst="rect">
            <a:avLst/>
          </a:prstGeom>
          <a:noFill/>
          <a:ln w="9525">
            <a:noFill/>
            <a:miter lim="800000"/>
            <a:headEnd/>
            <a:tailEnd/>
          </a:ln>
        </p:spPr>
        <p:txBody>
          <a:bodyPr wrap="none">
            <a:spAutoFit/>
          </a:bodyPr>
          <a:lstStyle/>
          <a:p>
            <a:pPr algn="r" rtl="1">
              <a:lnSpc>
                <a:spcPct val="150000"/>
              </a:lnSpc>
            </a:pPr>
            <a:r>
              <a:rPr lang="ar-SA" sz="3200">
                <a:solidFill>
                  <a:srgbClr val="FF0000"/>
                </a:solidFill>
                <a:latin typeface="Monotype Koufi"/>
                <a:ea typeface="Monotype Koufi"/>
                <a:cs typeface="Monotype Koufi"/>
              </a:rPr>
              <a:t>مزايا وعيوب </a:t>
            </a:r>
            <a:r>
              <a:rPr lang="ar-EG" sz="3200">
                <a:solidFill>
                  <a:srgbClr val="FF0000"/>
                </a:solidFill>
                <a:latin typeface="Monotype Koufi"/>
                <a:ea typeface="Monotype Koufi"/>
                <a:cs typeface="Monotype Koufi"/>
              </a:rPr>
              <a:t>الاستقطاب: </a:t>
            </a:r>
            <a:endParaRPr lang="ar-SA" sz="3200">
              <a:solidFill>
                <a:srgbClr val="FF0000"/>
              </a:solidFill>
              <a:latin typeface="Monotype Koufi"/>
              <a:ea typeface="Monotype Koufi"/>
              <a:cs typeface="Monotype Koufi"/>
            </a:endParaRPr>
          </a:p>
        </p:txBody>
      </p:sp>
      <p:graphicFrame>
        <p:nvGraphicFramePr>
          <p:cNvPr id="4" name="جدول 3"/>
          <p:cNvGraphicFramePr>
            <a:graphicFrameLocks noGrp="1"/>
          </p:cNvGraphicFramePr>
          <p:nvPr/>
        </p:nvGraphicFramePr>
        <p:xfrm>
          <a:off x="755379" y="1268413"/>
          <a:ext cx="7848871" cy="5134234"/>
        </p:xfrm>
        <a:graphic>
          <a:graphicData uri="http://schemas.openxmlformats.org/drawingml/2006/table">
            <a:tbl>
              <a:tblPr rtl="1" firstRow="1" firstCol="1" lastRow="1" lastCol="1" bandRow="1" bandCol="1">
                <a:tableStyleId>{5940675A-B579-460E-94D1-54222C63F5DA}</a:tableStyleId>
              </a:tblPr>
              <a:tblGrid>
                <a:gridCol w="749178"/>
                <a:gridCol w="3474196"/>
                <a:gridCol w="3625497"/>
              </a:tblGrid>
              <a:tr h="571594">
                <a:tc>
                  <a:txBody>
                    <a:bodyPr/>
                    <a:lstStyle/>
                    <a:p>
                      <a:pPr marL="0" marR="0" algn="ctr" rtl="1">
                        <a:lnSpc>
                          <a:spcPct val="150000"/>
                        </a:lnSpc>
                        <a:spcBef>
                          <a:spcPts val="0"/>
                        </a:spcBef>
                        <a:spcAft>
                          <a:spcPts val="0"/>
                        </a:spcAft>
                      </a:pPr>
                      <a:r>
                        <a:rPr lang="ar-EG" sz="1800" b="1" dirty="0">
                          <a:solidFill>
                            <a:srgbClr val="0000FF"/>
                          </a:solidFill>
                          <a:effectLst/>
                        </a:rPr>
                        <a:t>المصادر</a:t>
                      </a:r>
                      <a:endParaRPr lang="en-US" sz="1800" b="1" dirty="0">
                        <a:solidFill>
                          <a:srgbClr val="0000FF"/>
                        </a:solidFill>
                        <a:effectLst/>
                        <a:latin typeface="Times New Roman"/>
                        <a:ea typeface="Times New Roman"/>
                        <a:cs typeface="Simplified Arabic"/>
                      </a:endParaRPr>
                    </a:p>
                  </a:txBody>
                  <a:tcPr marL="68580" marR="68580" marT="0" marB="0"/>
                </a:tc>
                <a:tc>
                  <a:txBody>
                    <a:bodyPr/>
                    <a:lstStyle/>
                    <a:p>
                      <a:pPr marL="0" marR="0" algn="ctr" rtl="1">
                        <a:lnSpc>
                          <a:spcPct val="150000"/>
                        </a:lnSpc>
                        <a:spcBef>
                          <a:spcPts val="0"/>
                        </a:spcBef>
                        <a:spcAft>
                          <a:spcPts val="0"/>
                        </a:spcAft>
                      </a:pPr>
                      <a:r>
                        <a:rPr lang="ar-EG" sz="1800" b="1" dirty="0">
                          <a:solidFill>
                            <a:srgbClr val="006666"/>
                          </a:solidFill>
                          <a:effectLst/>
                        </a:rPr>
                        <a:t>المزايا</a:t>
                      </a:r>
                      <a:endParaRPr lang="en-US" sz="1800" b="1" dirty="0">
                        <a:solidFill>
                          <a:srgbClr val="006666"/>
                        </a:solidFill>
                        <a:effectLst/>
                        <a:latin typeface="Times New Roman"/>
                        <a:ea typeface="Times New Roman"/>
                        <a:cs typeface="Simplified Arabic"/>
                      </a:endParaRPr>
                    </a:p>
                  </a:txBody>
                  <a:tcPr marL="68580" marR="68580" marT="0" marB="0"/>
                </a:tc>
                <a:tc>
                  <a:txBody>
                    <a:bodyPr/>
                    <a:lstStyle/>
                    <a:p>
                      <a:pPr marL="0" marR="0" algn="ctr" rtl="1">
                        <a:lnSpc>
                          <a:spcPct val="150000"/>
                        </a:lnSpc>
                        <a:spcBef>
                          <a:spcPts val="0"/>
                        </a:spcBef>
                        <a:spcAft>
                          <a:spcPts val="0"/>
                        </a:spcAft>
                      </a:pPr>
                      <a:r>
                        <a:rPr lang="ar-EG" sz="1800" b="1" dirty="0">
                          <a:solidFill>
                            <a:srgbClr val="0000FF"/>
                          </a:solidFill>
                          <a:effectLst/>
                        </a:rPr>
                        <a:t>العيوب</a:t>
                      </a:r>
                      <a:endParaRPr lang="en-US" sz="1800" b="1" dirty="0">
                        <a:solidFill>
                          <a:srgbClr val="0000FF"/>
                        </a:solidFill>
                        <a:effectLst/>
                        <a:latin typeface="Times New Roman"/>
                        <a:ea typeface="Times New Roman"/>
                        <a:cs typeface="Simplified Arabic"/>
                      </a:endParaRPr>
                    </a:p>
                  </a:txBody>
                  <a:tcPr marL="68580" marR="68580" marT="0" marB="0"/>
                </a:tc>
              </a:tr>
              <a:tr h="2068106">
                <a:tc>
                  <a:txBody>
                    <a:bodyPr/>
                    <a:lstStyle/>
                    <a:p>
                      <a:pPr marL="0" marR="0" algn="ctr" rtl="1">
                        <a:lnSpc>
                          <a:spcPct val="150000"/>
                        </a:lnSpc>
                        <a:spcBef>
                          <a:spcPts val="0"/>
                        </a:spcBef>
                        <a:spcAft>
                          <a:spcPts val="0"/>
                        </a:spcAft>
                      </a:pPr>
                      <a:endParaRPr lang="ar-SA" sz="1600" b="1" dirty="0" smtClean="0">
                        <a:solidFill>
                          <a:srgbClr val="C00000"/>
                        </a:solidFill>
                        <a:effectLst/>
                      </a:endParaRPr>
                    </a:p>
                    <a:p>
                      <a:pPr marL="0" marR="0" algn="ctr" rtl="1">
                        <a:lnSpc>
                          <a:spcPct val="150000"/>
                        </a:lnSpc>
                        <a:spcBef>
                          <a:spcPts val="0"/>
                        </a:spcBef>
                        <a:spcAft>
                          <a:spcPts val="0"/>
                        </a:spcAft>
                      </a:pPr>
                      <a:endParaRPr lang="ar-SA" sz="1600" b="1" dirty="0" smtClean="0">
                        <a:solidFill>
                          <a:srgbClr val="C00000"/>
                        </a:solidFill>
                        <a:effectLst/>
                      </a:endParaRPr>
                    </a:p>
                    <a:p>
                      <a:pPr marL="0" marR="0" algn="ctr" rtl="1">
                        <a:lnSpc>
                          <a:spcPct val="150000"/>
                        </a:lnSpc>
                        <a:spcBef>
                          <a:spcPts val="0"/>
                        </a:spcBef>
                        <a:spcAft>
                          <a:spcPts val="0"/>
                        </a:spcAft>
                      </a:pPr>
                      <a:r>
                        <a:rPr lang="ar-EG" sz="1600" b="1" dirty="0" smtClean="0">
                          <a:solidFill>
                            <a:srgbClr val="C00000"/>
                          </a:solidFill>
                          <a:effectLst/>
                        </a:rPr>
                        <a:t>الداخلية</a:t>
                      </a:r>
                      <a:endParaRPr lang="en-US" sz="1600" b="1" dirty="0">
                        <a:solidFill>
                          <a:srgbClr val="C00000"/>
                        </a:solidFill>
                        <a:effectLst/>
                        <a:latin typeface="Times New Roman"/>
                        <a:ea typeface="Times New Roman"/>
                        <a:cs typeface="Simplified Arabic"/>
                      </a:endParaRPr>
                    </a:p>
                  </a:txBody>
                  <a:tcPr marL="68580" marR="68580" marT="0" marB="0"/>
                </a:tc>
                <a:tc>
                  <a:txBody>
                    <a:bodyPr/>
                    <a:lstStyle/>
                    <a:p>
                      <a:pPr marL="0" marR="0" algn="justLow" rtl="1">
                        <a:lnSpc>
                          <a:spcPct val="150000"/>
                        </a:lnSpc>
                        <a:spcBef>
                          <a:spcPts val="0"/>
                        </a:spcBef>
                        <a:spcAft>
                          <a:spcPts val="0"/>
                        </a:spcAft>
                      </a:pPr>
                      <a:r>
                        <a:rPr lang="ar-EG" sz="1600" dirty="0">
                          <a:solidFill>
                            <a:srgbClr val="006666"/>
                          </a:solidFill>
                          <a:effectLst/>
                        </a:rPr>
                        <a:t>1- المنظمة لديها معرفة أفضل بنقط الضعف والقوة في المرشح الوظيفة. </a:t>
                      </a:r>
                      <a:endParaRPr lang="en-US" sz="1600" dirty="0">
                        <a:solidFill>
                          <a:srgbClr val="006666"/>
                        </a:solidFill>
                        <a:effectLst/>
                      </a:endParaRPr>
                    </a:p>
                    <a:p>
                      <a:pPr marL="0" marR="0" algn="justLow" rtl="1">
                        <a:lnSpc>
                          <a:spcPct val="150000"/>
                        </a:lnSpc>
                        <a:spcBef>
                          <a:spcPts val="0"/>
                        </a:spcBef>
                        <a:spcAft>
                          <a:spcPts val="0"/>
                        </a:spcAft>
                      </a:pPr>
                      <a:r>
                        <a:rPr lang="ar-EG" sz="1600" dirty="0">
                          <a:solidFill>
                            <a:srgbClr val="006666"/>
                          </a:solidFill>
                          <a:effectLst/>
                        </a:rPr>
                        <a:t>2- المرشح للوظيفة لديه معرفة أفضل بالمنظمة. </a:t>
                      </a:r>
                      <a:endParaRPr lang="en-US" sz="1600" dirty="0">
                        <a:solidFill>
                          <a:srgbClr val="006666"/>
                        </a:solidFill>
                        <a:effectLst/>
                      </a:endParaRPr>
                    </a:p>
                    <a:p>
                      <a:pPr marL="0" marR="0" algn="justLow" rtl="1">
                        <a:lnSpc>
                          <a:spcPct val="150000"/>
                        </a:lnSpc>
                        <a:spcBef>
                          <a:spcPts val="0"/>
                        </a:spcBef>
                        <a:spcAft>
                          <a:spcPts val="0"/>
                        </a:spcAft>
                      </a:pPr>
                      <a:r>
                        <a:rPr lang="ar-EG" sz="1600" dirty="0">
                          <a:solidFill>
                            <a:srgbClr val="006666"/>
                          </a:solidFill>
                          <a:effectLst/>
                        </a:rPr>
                        <a:t>3- زيادة دافعية وحماس الأفراد. </a:t>
                      </a:r>
                      <a:endParaRPr lang="en-US" sz="1600" dirty="0">
                        <a:solidFill>
                          <a:srgbClr val="006666"/>
                        </a:solidFill>
                        <a:effectLst/>
                      </a:endParaRPr>
                    </a:p>
                    <a:p>
                      <a:pPr marL="0" marR="0" algn="justLow" rtl="1">
                        <a:lnSpc>
                          <a:spcPct val="150000"/>
                        </a:lnSpc>
                        <a:spcBef>
                          <a:spcPts val="0"/>
                        </a:spcBef>
                        <a:spcAft>
                          <a:spcPts val="0"/>
                        </a:spcAft>
                      </a:pPr>
                      <a:r>
                        <a:rPr lang="ar-EG" sz="1600" dirty="0">
                          <a:solidFill>
                            <a:srgbClr val="006666"/>
                          </a:solidFill>
                          <a:effectLst/>
                        </a:rPr>
                        <a:t>4- زيادة معدل استثمار المنظمة في العاملين الحاليين.</a:t>
                      </a:r>
                      <a:endParaRPr lang="en-US" sz="1600" dirty="0">
                        <a:solidFill>
                          <a:srgbClr val="006666"/>
                        </a:solidFill>
                        <a:effectLst/>
                        <a:latin typeface="Times New Roman"/>
                        <a:ea typeface="Times New Roman"/>
                        <a:cs typeface="Simplified Arabic"/>
                      </a:endParaRPr>
                    </a:p>
                  </a:txBody>
                  <a:tcPr marL="68580" marR="68580" marT="0" marB="0"/>
                </a:tc>
                <a:tc>
                  <a:txBody>
                    <a:bodyPr/>
                    <a:lstStyle/>
                    <a:p>
                      <a:pPr marL="0" marR="0" algn="justLow" rtl="1">
                        <a:lnSpc>
                          <a:spcPct val="150000"/>
                        </a:lnSpc>
                        <a:spcBef>
                          <a:spcPts val="0"/>
                        </a:spcBef>
                        <a:spcAft>
                          <a:spcPts val="0"/>
                        </a:spcAft>
                      </a:pPr>
                      <a:r>
                        <a:rPr lang="ar-EG" sz="1600" dirty="0">
                          <a:solidFill>
                            <a:srgbClr val="0000FF"/>
                          </a:solidFill>
                          <a:effectLst/>
                        </a:rPr>
                        <a:t>1- يمكن ترقية الأفراد إلى حد معين لنجاحهم في أداء الوظيفة. </a:t>
                      </a:r>
                      <a:endParaRPr lang="en-US" sz="1600" dirty="0">
                        <a:solidFill>
                          <a:srgbClr val="0000FF"/>
                        </a:solidFill>
                        <a:effectLst/>
                      </a:endParaRPr>
                    </a:p>
                    <a:p>
                      <a:pPr marL="0" marR="0" algn="justLow" rtl="1">
                        <a:lnSpc>
                          <a:spcPct val="150000"/>
                        </a:lnSpc>
                        <a:spcBef>
                          <a:spcPts val="0"/>
                        </a:spcBef>
                        <a:spcAft>
                          <a:spcPts val="0"/>
                        </a:spcAft>
                      </a:pPr>
                      <a:r>
                        <a:rPr lang="ar-EG" sz="1600" dirty="0">
                          <a:solidFill>
                            <a:srgbClr val="0000FF"/>
                          </a:solidFill>
                          <a:effectLst/>
                        </a:rPr>
                        <a:t>2- الصراع على الترقية قد يؤدى إلى آثار نفسية سلبية. </a:t>
                      </a:r>
                      <a:endParaRPr lang="en-US" sz="1600" dirty="0">
                        <a:solidFill>
                          <a:srgbClr val="0000FF"/>
                        </a:solidFill>
                        <a:effectLst/>
                      </a:endParaRPr>
                    </a:p>
                    <a:p>
                      <a:pPr marL="0" marR="0" algn="justLow" rtl="1">
                        <a:lnSpc>
                          <a:spcPct val="150000"/>
                        </a:lnSpc>
                        <a:spcBef>
                          <a:spcPts val="0"/>
                        </a:spcBef>
                        <a:spcAft>
                          <a:spcPts val="0"/>
                        </a:spcAft>
                      </a:pPr>
                      <a:r>
                        <a:rPr lang="ar-EG" sz="1600" dirty="0">
                          <a:solidFill>
                            <a:srgbClr val="0000FF"/>
                          </a:solidFill>
                          <a:effectLst/>
                        </a:rPr>
                        <a:t>3- قد يؤدى التعيين من الداخل إلى جمود الأفكار وقلة الابتكارات.</a:t>
                      </a:r>
                      <a:endParaRPr lang="en-US" sz="1600" dirty="0">
                        <a:solidFill>
                          <a:srgbClr val="0000FF"/>
                        </a:solidFill>
                        <a:effectLst/>
                        <a:latin typeface="Times New Roman"/>
                        <a:ea typeface="Times New Roman"/>
                        <a:cs typeface="Simplified Arabic"/>
                      </a:endParaRPr>
                    </a:p>
                  </a:txBody>
                  <a:tcPr marL="68580" marR="68580" marT="0" marB="0"/>
                </a:tc>
              </a:tr>
              <a:tr h="2368080">
                <a:tc>
                  <a:txBody>
                    <a:bodyPr/>
                    <a:lstStyle/>
                    <a:p>
                      <a:pPr marL="0" marR="0" algn="ctr" rtl="1">
                        <a:lnSpc>
                          <a:spcPct val="150000"/>
                        </a:lnSpc>
                        <a:spcBef>
                          <a:spcPts val="0"/>
                        </a:spcBef>
                        <a:spcAft>
                          <a:spcPts val="0"/>
                        </a:spcAft>
                      </a:pPr>
                      <a:endParaRPr lang="ar-SA" sz="1600" b="1" dirty="0" smtClean="0">
                        <a:solidFill>
                          <a:srgbClr val="C00000"/>
                        </a:solidFill>
                        <a:effectLst/>
                      </a:endParaRPr>
                    </a:p>
                    <a:p>
                      <a:pPr marL="0" marR="0" algn="ctr" rtl="1">
                        <a:lnSpc>
                          <a:spcPct val="150000"/>
                        </a:lnSpc>
                        <a:spcBef>
                          <a:spcPts val="0"/>
                        </a:spcBef>
                        <a:spcAft>
                          <a:spcPts val="0"/>
                        </a:spcAft>
                      </a:pPr>
                      <a:endParaRPr lang="ar-SA" sz="1600" b="1" dirty="0" smtClean="0">
                        <a:solidFill>
                          <a:srgbClr val="C00000"/>
                        </a:solidFill>
                        <a:effectLst/>
                      </a:endParaRPr>
                    </a:p>
                    <a:p>
                      <a:pPr marL="0" marR="0" algn="ctr" rtl="1">
                        <a:lnSpc>
                          <a:spcPct val="150000"/>
                        </a:lnSpc>
                        <a:spcBef>
                          <a:spcPts val="0"/>
                        </a:spcBef>
                        <a:spcAft>
                          <a:spcPts val="0"/>
                        </a:spcAft>
                      </a:pPr>
                      <a:r>
                        <a:rPr lang="ar-EG" sz="1600" b="1" dirty="0" smtClean="0">
                          <a:solidFill>
                            <a:srgbClr val="7030A0"/>
                          </a:solidFill>
                          <a:effectLst/>
                        </a:rPr>
                        <a:t>الخارجية</a:t>
                      </a:r>
                      <a:endParaRPr lang="en-US" sz="1600" b="1" dirty="0">
                        <a:solidFill>
                          <a:srgbClr val="7030A0"/>
                        </a:solidFill>
                        <a:effectLst/>
                        <a:latin typeface="Times New Roman"/>
                        <a:ea typeface="Times New Roman"/>
                        <a:cs typeface="Simplified Arabic"/>
                      </a:endParaRPr>
                    </a:p>
                  </a:txBody>
                  <a:tcPr marL="68580" marR="68580" marT="0" marB="0"/>
                </a:tc>
                <a:tc>
                  <a:txBody>
                    <a:bodyPr/>
                    <a:lstStyle/>
                    <a:p>
                      <a:pPr marL="0" marR="0" algn="justLow" rtl="1">
                        <a:lnSpc>
                          <a:spcPct val="150000"/>
                        </a:lnSpc>
                        <a:spcBef>
                          <a:spcPts val="0"/>
                        </a:spcBef>
                        <a:spcAft>
                          <a:spcPts val="0"/>
                        </a:spcAft>
                      </a:pPr>
                      <a:r>
                        <a:rPr lang="ar-EG" sz="1600" b="1" dirty="0">
                          <a:solidFill>
                            <a:schemeClr val="accent2">
                              <a:lumMod val="75000"/>
                            </a:schemeClr>
                          </a:solidFill>
                          <a:effectLst/>
                        </a:rPr>
                        <a:t>1- كبر وعاء المواهب والمهارات المتاح. </a:t>
                      </a:r>
                      <a:endParaRPr lang="en-US" sz="1600" b="1" dirty="0">
                        <a:solidFill>
                          <a:schemeClr val="accent2">
                            <a:lumMod val="75000"/>
                          </a:schemeClr>
                        </a:solidFill>
                        <a:effectLst/>
                      </a:endParaRPr>
                    </a:p>
                    <a:p>
                      <a:pPr marL="0" marR="0" algn="justLow" rtl="1">
                        <a:lnSpc>
                          <a:spcPct val="150000"/>
                        </a:lnSpc>
                        <a:spcBef>
                          <a:spcPts val="0"/>
                        </a:spcBef>
                        <a:spcAft>
                          <a:spcPts val="0"/>
                        </a:spcAft>
                      </a:pPr>
                      <a:r>
                        <a:rPr lang="ar-EG" sz="1600" b="1" dirty="0">
                          <a:solidFill>
                            <a:schemeClr val="accent2">
                              <a:lumMod val="75000"/>
                            </a:schemeClr>
                          </a:solidFill>
                          <a:effectLst/>
                        </a:rPr>
                        <a:t>2- جلب أفكار وروى ووجهات نظر جديدة للمنظمة. </a:t>
                      </a:r>
                      <a:endParaRPr lang="en-US" sz="1600" b="1" dirty="0">
                        <a:solidFill>
                          <a:schemeClr val="accent2">
                            <a:lumMod val="75000"/>
                          </a:schemeClr>
                        </a:solidFill>
                        <a:effectLst/>
                      </a:endParaRPr>
                    </a:p>
                    <a:p>
                      <a:pPr marL="0" marR="0" algn="justLow" rtl="1">
                        <a:lnSpc>
                          <a:spcPct val="150000"/>
                        </a:lnSpc>
                        <a:spcBef>
                          <a:spcPts val="0"/>
                        </a:spcBef>
                        <a:spcAft>
                          <a:spcPts val="0"/>
                        </a:spcAft>
                      </a:pPr>
                      <a:r>
                        <a:rPr lang="ar-EG" sz="1600" b="1" dirty="0">
                          <a:solidFill>
                            <a:schemeClr val="accent2">
                              <a:lumMod val="75000"/>
                            </a:schemeClr>
                          </a:solidFill>
                          <a:effectLst/>
                        </a:rPr>
                        <a:t>3- التعيين من الخارج يكون أرخص وأسهل في حالة العاملين الفنيين والمهرة والإداريين. </a:t>
                      </a:r>
                      <a:endParaRPr lang="en-US" sz="1600" b="1" dirty="0">
                        <a:solidFill>
                          <a:schemeClr val="accent2">
                            <a:lumMod val="75000"/>
                          </a:schemeClr>
                        </a:solidFill>
                        <a:effectLst/>
                        <a:latin typeface="Times New Roman"/>
                        <a:ea typeface="Times New Roman"/>
                        <a:cs typeface="Simplified Arabic"/>
                      </a:endParaRPr>
                    </a:p>
                  </a:txBody>
                  <a:tcPr marL="68580" marR="68580" marT="0" marB="0"/>
                </a:tc>
                <a:tc>
                  <a:txBody>
                    <a:bodyPr/>
                    <a:lstStyle/>
                    <a:p>
                      <a:pPr marL="0" marR="0" algn="justLow" rtl="1">
                        <a:lnSpc>
                          <a:spcPct val="150000"/>
                        </a:lnSpc>
                        <a:spcBef>
                          <a:spcPts val="0"/>
                        </a:spcBef>
                        <a:spcAft>
                          <a:spcPts val="0"/>
                        </a:spcAft>
                      </a:pPr>
                      <a:r>
                        <a:rPr lang="ar-EG" sz="1600" b="1" dirty="0">
                          <a:solidFill>
                            <a:schemeClr val="bg2">
                              <a:lumMod val="25000"/>
                            </a:schemeClr>
                          </a:solidFill>
                          <a:effectLst/>
                        </a:rPr>
                        <a:t>1- صعوبة جذب والاتصال وتقييم الأفراد المحتملين. </a:t>
                      </a:r>
                      <a:endParaRPr lang="en-US" sz="1600" b="1" dirty="0">
                        <a:solidFill>
                          <a:schemeClr val="bg2">
                            <a:lumMod val="25000"/>
                          </a:schemeClr>
                        </a:solidFill>
                        <a:effectLst/>
                      </a:endParaRPr>
                    </a:p>
                    <a:p>
                      <a:pPr marL="0" marR="0" algn="justLow" rtl="1">
                        <a:lnSpc>
                          <a:spcPct val="150000"/>
                        </a:lnSpc>
                        <a:spcBef>
                          <a:spcPts val="0"/>
                        </a:spcBef>
                        <a:spcAft>
                          <a:spcPts val="0"/>
                        </a:spcAft>
                      </a:pPr>
                      <a:r>
                        <a:rPr lang="ar-EG" sz="1600" b="1" dirty="0">
                          <a:solidFill>
                            <a:schemeClr val="bg2">
                              <a:lumMod val="25000"/>
                            </a:schemeClr>
                          </a:solidFill>
                          <a:effectLst/>
                        </a:rPr>
                        <a:t>2- طول فترة تكيف الفرد مع المنظمة. </a:t>
                      </a:r>
                      <a:endParaRPr lang="en-US" sz="1600" b="1" dirty="0">
                        <a:solidFill>
                          <a:schemeClr val="bg2">
                            <a:lumMod val="25000"/>
                          </a:schemeClr>
                        </a:solidFill>
                        <a:effectLst/>
                      </a:endParaRPr>
                    </a:p>
                    <a:p>
                      <a:pPr marL="0" marR="0" algn="justLow" rtl="1">
                        <a:lnSpc>
                          <a:spcPct val="150000"/>
                        </a:lnSpc>
                        <a:spcBef>
                          <a:spcPts val="0"/>
                        </a:spcBef>
                        <a:spcAft>
                          <a:spcPts val="0"/>
                        </a:spcAft>
                      </a:pPr>
                      <a:r>
                        <a:rPr lang="ar-EG" sz="1600" b="1" dirty="0">
                          <a:solidFill>
                            <a:schemeClr val="bg2">
                              <a:lumMod val="25000"/>
                            </a:schemeClr>
                          </a:solidFill>
                          <a:effectLst/>
                        </a:rPr>
                        <a:t>3- مشاكل نفسية قد تنمو بين الأفراد العاملين في المنظمة والذين يشعرون بأنهم مؤهلين لأداء الوظيفة. </a:t>
                      </a:r>
                      <a:endParaRPr lang="en-US" sz="1600" b="1" dirty="0">
                        <a:solidFill>
                          <a:schemeClr val="bg2">
                            <a:lumMod val="25000"/>
                          </a:schemeClr>
                        </a:solidFill>
                        <a:effectLst/>
                        <a:latin typeface="Times New Roman"/>
                        <a:ea typeface="Times New Roman"/>
                        <a:cs typeface="Simplified Arabic"/>
                      </a:endParaRPr>
                    </a:p>
                  </a:txBody>
                  <a:tcPr marL="68580" marR="68580" marT="0" marB="0"/>
                </a:tc>
              </a:tr>
            </a:tbl>
          </a:graphicData>
        </a:graphic>
      </p:graphicFrame>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5" name="عنصر نائب لرقم الشريحة 4"/>
          <p:cNvSpPr>
            <a:spLocks noGrp="1"/>
          </p:cNvSpPr>
          <p:nvPr>
            <p:ph type="sldNum" sz="quarter" idx="12"/>
          </p:nvPr>
        </p:nvSpPr>
        <p:spPr/>
        <p:txBody>
          <a:bodyPr/>
          <a:lstStyle/>
          <a:p>
            <a:pPr>
              <a:defRPr/>
            </a:pPr>
            <a:fld id="{8A8223FC-3D11-46CB-B7C1-B75D78EB455A}" type="slidenum">
              <a:rPr lang="en-US" smtClean="0"/>
              <a:pPr>
                <a:defRPr/>
              </a:pPr>
              <a:t>8</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Box 2"/>
          <p:cNvSpPr txBox="1">
            <a:spLocks noChangeArrowheads="1"/>
          </p:cNvSpPr>
          <p:nvPr/>
        </p:nvSpPr>
        <p:spPr bwMode="auto">
          <a:xfrm>
            <a:off x="420688" y="981075"/>
            <a:ext cx="8302625" cy="2060575"/>
          </a:xfrm>
          <a:prstGeom prst="rect">
            <a:avLst/>
          </a:prstGeom>
          <a:noFill/>
          <a:ln w="9525">
            <a:noFill/>
            <a:miter lim="800000"/>
            <a:headEnd/>
            <a:tailEnd/>
          </a:ln>
        </p:spPr>
        <p:txBody>
          <a:bodyPr>
            <a:spAutoFit/>
          </a:bodyPr>
          <a:lstStyle/>
          <a:p>
            <a:pPr algn="just" rtl="1" eaLnBrk="0" hangingPunct="0">
              <a:lnSpc>
                <a:spcPct val="150000"/>
              </a:lnSpc>
            </a:pPr>
            <a:r>
              <a:rPr lang="ar-EG" sz="2200" b="1">
                <a:solidFill>
                  <a:srgbClr val="0000FF"/>
                </a:solidFill>
              </a:rPr>
              <a:t>ويعرف الاختيار:</a:t>
            </a:r>
            <a:endParaRPr lang="ar-SA" sz="2200" b="1">
              <a:solidFill>
                <a:srgbClr val="0000FF"/>
              </a:solidFill>
            </a:endParaRPr>
          </a:p>
          <a:p>
            <a:pPr algn="just" rtl="1" eaLnBrk="0" hangingPunct="0">
              <a:lnSpc>
                <a:spcPct val="150000"/>
              </a:lnSpc>
            </a:pPr>
            <a:r>
              <a:rPr lang="ar-EG" sz="2200"/>
              <a:t> بأنه العملية التي يتم بمقتضاها فحص طلبات المتقدمين للتأكد من تنطبق عليهم مواصفات وشروط الوظيفة ثم مقابلتهم وتعيينهم في نهاية الأمر " أو أن الاختيار هو العملية التي يتم من خلالها التأكد من قرارات الأفراد واحتمال نجاحاتهم في الأعمال المطلوبة منهم" . </a:t>
            </a:r>
            <a:endParaRPr lang="en-US" sz="2200"/>
          </a:p>
        </p:txBody>
      </p:sp>
      <p:sp>
        <p:nvSpPr>
          <p:cNvPr id="6" name="Rectangle 5"/>
          <p:cNvSpPr/>
          <p:nvPr/>
        </p:nvSpPr>
        <p:spPr>
          <a:xfrm>
            <a:off x="250825" y="476250"/>
            <a:ext cx="8642350" cy="6121400"/>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392488" y="-39688"/>
            <a:ext cx="1860550"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استقطاب العاملين</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146437" name="مستطيل 1"/>
          <p:cNvSpPr>
            <a:spLocks noChangeArrowheads="1"/>
          </p:cNvSpPr>
          <p:nvPr/>
        </p:nvSpPr>
        <p:spPr bwMode="auto">
          <a:xfrm>
            <a:off x="2709863" y="463550"/>
            <a:ext cx="3254375" cy="768350"/>
          </a:xfrm>
          <a:prstGeom prst="rect">
            <a:avLst/>
          </a:prstGeom>
          <a:noFill/>
          <a:ln w="9525">
            <a:noFill/>
            <a:miter lim="800000"/>
            <a:headEnd/>
            <a:tailEnd/>
          </a:ln>
        </p:spPr>
        <p:txBody>
          <a:bodyPr wrap="none">
            <a:spAutoFit/>
          </a:bodyPr>
          <a:lstStyle/>
          <a:p>
            <a:pPr algn="r" rtl="1">
              <a:lnSpc>
                <a:spcPct val="150000"/>
              </a:lnSpc>
            </a:pPr>
            <a:r>
              <a:rPr lang="ar-SA" sz="3200">
                <a:solidFill>
                  <a:srgbClr val="C00000"/>
                </a:solidFill>
                <a:latin typeface="Monotype Koufi"/>
                <a:ea typeface="Monotype Koufi"/>
                <a:cs typeface="Monotype Koufi"/>
              </a:rPr>
              <a:t>خطوات عملية الاختيار</a:t>
            </a:r>
          </a:p>
        </p:txBody>
      </p:sp>
      <p:grpSp>
        <p:nvGrpSpPr>
          <p:cNvPr id="2" name="Group 2"/>
          <p:cNvGrpSpPr>
            <a:grpSpLocks/>
          </p:cNvGrpSpPr>
          <p:nvPr/>
        </p:nvGrpSpPr>
        <p:grpSpPr bwMode="auto">
          <a:xfrm>
            <a:off x="1312863" y="3305175"/>
            <a:ext cx="6518275" cy="3240088"/>
            <a:chOff x="1588" y="8122"/>
            <a:chExt cx="6649" cy="3253"/>
          </a:xfrm>
        </p:grpSpPr>
        <p:pic>
          <p:nvPicPr>
            <p:cNvPr id="146442" name="Picture 3" descr="39"/>
            <p:cNvPicPr>
              <a:picLocks noChangeAspect="1" noChangeArrowheads="1"/>
            </p:cNvPicPr>
            <p:nvPr/>
          </p:nvPicPr>
          <p:blipFill>
            <a:blip r:embed="rId2">
              <a:lum bright="-24000" contrast="48000"/>
            </a:blip>
            <a:srcRect l="4599" t="9744" r="12021" b="18011"/>
            <a:stretch>
              <a:fillRect/>
            </a:stretch>
          </p:blipFill>
          <p:spPr bwMode="auto">
            <a:xfrm rot="-120000">
              <a:off x="1588" y="8122"/>
              <a:ext cx="4528" cy="3223"/>
            </a:xfrm>
            <a:prstGeom prst="rect">
              <a:avLst/>
            </a:prstGeom>
            <a:noFill/>
            <a:ln w="9525">
              <a:noFill/>
              <a:miter lim="800000"/>
              <a:headEnd/>
              <a:tailEnd/>
            </a:ln>
          </p:spPr>
        </p:pic>
        <p:sp>
          <p:nvSpPr>
            <p:cNvPr id="146443" name="Text Box 4"/>
            <p:cNvSpPr txBox="1">
              <a:spLocks noChangeArrowheads="1"/>
            </p:cNvSpPr>
            <p:nvPr/>
          </p:nvSpPr>
          <p:spPr bwMode="auto">
            <a:xfrm>
              <a:off x="5730" y="10295"/>
              <a:ext cx="2507" cy="1080"/>
            </a:xfrm>
            <a:prstGeom prst="rect">
              <a:avLst/>
            </a:prstGeom>
            <a:noFill/>
            <a:ln w="9525">
              <a:noFill/>
              <a:miter lim="800000"/>
              <a:headEnd/>
              <a:tailEnd/>
            </a:ln>
          </p:spPr>
          <p:txBody>
            <a:bodyPr/>
            <a:lstStyle/>
            <a:p>
              <a:pPr algn="ctr" rtl="1">
                <a:spcAft>
                  <a:spcPts val="1000"/>
                </a:spcAft>
              </a:pPr>
              <a:r>
                <a:rPr lang="ar-SA" sz="1100" b="1"/>
                <a:t>شكل (10/4) </a:t>
              </a:r>
            </a:p>
            <a:p>
              <a:pPr algn="r" rtl="1">
                <a:spcAft>
                  <a:spcPts val="1000"/>
                </a:spcAft>
              </a:pPr>
              <a:r>
                <a:rPr lang="ar-SA" sz="1100" b="1"/>
                <a:t>خطوات عملية الاختيار</a:t>
              </a:r>
              <a:endParaRPr lang="ar-SA" sz="1800"/>
            </a:p>
          </p:txBody>
        </p:sp>
      </p:grpSp>
      <p:sp>
        <p:nvSpPr>
          <p:cNvPr id="8" name="عنصر نائب للتذييل 7"/>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9" name="عنصر نائب لرقم الشريحة 8"/>
          <p:cNvSpPr>
            <a:spLocks noGrp="1"/>
          </p:cNvSpPr>
          <p:nvPr>
            <p:ph type="sldNum" sz="quarter" idx="12"/>
          </p:nvPr>
        </p:nvSpPr>
        <p:spPr/>
        <p:txBody>
          <a:bodyPr/>
          <a:lstStyle/>
          <a:p>
            <a:pPr>
              <a:defRPr/>
            </a:pPr>
            <a:fld id="{CD078055-E1BD-4D60-8130-19BC8D58BE77}" type="slidenum">
              <a:rPr lang="en-US" smtClean="0"/>
              <a:pPr>
                <a:defRPr/>
              </a:pPr>
              <a:t>9</a:t>
            </a:fld>
            <a:endParaRPr lang="en-US"/>
          </a:p>
        </p:txBody>
      </p:sp>
      <p:sp>
        <p:nvSpPr>
          <p:cNvPr id="11" name="مربع نص 10"/>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10</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2052</Words>
  <Application>Microsoft Office PowerPoint</Application>
  <PresentationFormat>On-screen Show (4:3)</PresentationFormat>
  <Paragraphs>289</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HT</dc:creator>
  <cp:lastModifiedBy>HT</cp:lastModifiedBy>
  <cp:revision>4</cp:revision>
  <dcterms:created xsi:type="dcterms:W3CDTF">2006-08-16T00:00:00Z</dcterms:created>
  <dcterms:modified xsi:type="dcterms:W3CDTF">2016-10-13T06:48:49Z</dcterms:modified>
</cp:coreProperties>
</file>