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</p:sldMasterIdLst>
  <p:notesMasterIdLst>
    <p:notesMasterId r:id="rId12"/>
  </p:notesMasterIdLst>
  <p:handoutMasterIdLst>
    <p:handoutMasterId r:id="rId13"/>
  </p:handoutMasterIdLst>
  <p:sldIdLst>
    <p:sldId id="354" r:id="rId2"/>
    <p:sldId id="334" r:id="rId3"/>
    <p:sldId id="355" r:id="rId4"/>
    <p:sldId id="356" r:id="rId5"/>
    <p:sldId id="341" r:id="rId6"/>
    <p:sldId id="352" r:id="rId7"/>
    <p:sldId id="342" r:id="rId8"/>
    <p:sldId id="353" r:id="rId9"/>
    <p:sldId id="351" r:id="rId10"/>
    <p:sldId id="359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7B2"/>
    <a:srgbClr val="FF9999"/>
    <a:srgbClr val="FFFF66"/>
    <a:srgbClr val="CC0000"/>
    <a:srgbClr val="FFFF99"/>
    <a:srgbClr val="FFAFAF"/>
    <a:srgbClr val="FF962D"/>
    <a:srgbClr val="C5F09A"/>
    <a:srgbClr val="99CC00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87" autoAdjust="0"/>
    <p:restoredTop sz="94660"/>
  </p:normalViewPr>
  <p:slideViewPr>
    <p:cSldViewPr>
      <p:cViewPr varScale="1">
        <p:scale>
          <a:sx n="70" d="100"/>
          <a:sy n="70" d="100"/>
        </p:scale>
        <p:origin x="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559-8E82-445F-8EB9-DBAF670F1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615-D402-4384-8AD6-466DA0997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5FF-84ED-441D-A8B9-EA0675788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7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C1A4-A7CC-4AB6-92BF-991F7C417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6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695-41E7-43C2-ABE8-16E3F4F9B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E49B-83AD-4052-84E7-4A0339DBE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8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AA0-0363-4C5F-857A-4B0F43816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6C9C-5098-48FF-8C29-D0D52D5D0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5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CCFA-A5A7-478F-8823-5CBE8F5C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0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63E5-38C0-45C0-974E-E9202C596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5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589-7352-4C34-B4D0-8C943DF60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2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D540-5E43-44EB-A90F-D783B8EBD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D541C36-E9F8-4237-9015-E495746F1218}"/>
              </a:ext>
            </a:extLst>
          </p:cNvPr>
          <p:cNvSpPr/>
          <p:nvPr/>
        </p:nvSpPr>
        <p:spPr>
          <a:xfrm>
            <a:off x="1619972" y="2398905"/>
            <a:ext cx="58320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b="1" dirty="0">
                <a:solidFill>
                  <a:srgbClr val="C00000"/>
                </a:solidFill>
                <a:cs typeface="+mj-cs"/>
              </a:rPr>
              <a:t>سُورةُ الطَّارق(</a:t>
            </a:r>
            <a:r>
              <a:rPr lang="ar-BH" sz="8000" b="1" dirty="0">
                <a:solidFill>
                  <a:srgbClr val="C00000"/>
                </a:solidFill>
                <a:cs typeface="+mj-cs"/>
              </a:rPr>
              <a:t>2</a:t>
            </a:r>
            <a:r>
              <a:rPr lang="ar-SA" sz="8000" b="1" dirty="0">
                <a:solidFill>
                  <a:srgbClr val="C00000"/>
                </a:solidFill>
                <a:cs typeface="+mj-cs"/>
              </a:rPr>
              <a:t>)</a:t>
            </a:r>
            <a:endParaRPr lang="en-US" sz="80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64D521A-F89A-4B04-BE40-A62E235E52C4}"/>
              </a:ext>
            </a:extLst>
          </p:cNvPr>
          <p:cNvSpPr/>
          <p:nvPr/>
        </p:nvSpPr>
        <p:spPr>
          <a:xfrm>
            <a:off x="3491880" y="4365104"/>
            <a:ext cx="3115778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BH" sz="3200" b="1" dirty="0">
                <a:solidFill>
                  <a:schemeClr val="accent3">
                    <a:lumMod val="50000"/>
                  </a:schemeClr>
                </a:solidFill>
              </a:rPr>
              <a:t>التربية الإسلامية</a:t>
            </a:r>
            <a:r>
              <a:rPr lang="ar-SA" sz="3200" b="1" dirty="0"/>
              <a:t/>
            </a:r>
            <a:br>
              <a:rPr lang="ar-SA" sz="3200" b="1" dirty="0"/>
            </a:b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الصف الثالث الابتدائي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 bwMode="auto">
          <a:xfrm>
            <a:off x="251520" y="908720"/>
            <a:ext cx="8784976" cy="5112568"/>
          </a:xfrm>
          <a:prstGeom prst="cloudCallout">
            <a:avLst>
              <a:gd name="adj1" fmla="val -47243"/>
              <a:gd name="adj2" fmla="val 53958"/>
            </a:avLst>
          </a:prstGeom>
          <a:solidFill>
            <a:srgbClr val="99FFCC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060848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9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تمنياتنا للجميع بالنجاح والتوفيق</a:t>
            </a:r>
            <a:endParaRPr lang="en-US" sz="9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6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7524328" y="374961"/>
            <a:ext cx="1296144" cy="1124052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2519771" y="791781"/>
            <a:ext cx="3960440" cy="1414463"/>
          </a:xfrm>
          <a:prstGeom prst="downArrowCallout">
            <a:avLst/>
          </a:prstGeom>
          <a:solidFill>
            <a:srgbClr val="B9ED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54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اليوم 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512" y="3251250"/>
            <a:ext cx="8640960" cy="2567697"/>
            <a:chOff x="827584" y="2852936"/>
            <a:chExt cx="7992888" cy="1728192"/>
          </a:xfrm>
        </p:grpSpPr>
        <p:sp>
          <p:nvSpPr>
            <p:cNvPr id="3" name="Frame 2"/>
            <p:cNvSpPr/>
            <p:nvPr/>
          </p:nvSpPr>
          <p:spPr>
            <a:xfrm>
              <a:off x="827584" y="2852936"/>
              <a:ext cx="7992888" cy="1728192"/>
            </a:xfrm>
            <a:prstGeom prst="frame">
              <a:avLst>
                <a:gd name="adj1" fmla="val 17940"/>
              </a:avLst>
            </a:prstGeom>
            <a:solidFill>
              <a:srgbClr val="C000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extrusionH="57150">
                <a:bevelT w="38100" h="38100"/>
              </a:sp3d>
            </a:bodyPr>
            <a:lstStyle/>
            <a:p>
              <a:pPr algn="just" rtl="1">
                <a:lnSpc>
                  <a:spcPct val="200000"/>
                </a:lnSpc>
              </a:pPr>
              <a:endParaRPr lang="ar-BH" sz="8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01518" y="3313089"/>
              <a:ext cx="7045019" cy="80788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ar-SA" sz="3600" b="1" dirty="0">
                  <a:solidFill>
                    <a:srgbClr val="002060"/>
                  </a:solidFill>
                </a:rPr>
                <a:t>تلاوة الآيات التسع الثانية من سورة الطَّارق ومعرفة معانيها</a:t>
              </a:r>
              <a:endParaRPr lang="en-US" sz="36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56D377-37A5-4C8B-AEFC-7CD884064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04" t="10475" b="3980"/>
          <a:stretch/>
        </p:blipFill>
        <p:spPr>
          <a:xfrm>
            <a:off x="323528" y="1133595"/>
            <a:ext cx="1726508" cy="18899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87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41619" y="6362019"/>
            <a:ext cx="7981766" cy="432048"/>
            <a:chOff x="1043608" y="6165304"/>
            <a:chExt cx="7981766" cy="432048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/>
                <a:t>وزارة التربية والتعليم – 2020م</a:t>
              </a:r>
              <a:endParaRPr lang="en-US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82308" y="44625"/>
            <a:ext cx="3639260" cy="1619332"/>
            <a:chOff x="6209823" y="1041001"/>
            <a:chExt cx="2826673" cy="10703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164" b="67145" l="45345" r="66967">
                          <a14:foregroundMark x1="62913" y1="65423" x2="62913" y2="65423"/>
                          <a14:foregroundMark x1="57357" y1="38164" x2="57357" y2="38164"/>
                          <a14:foregroundMark x1="54655" y1="39742" x2="54655" y2="39742"/>
                          <a14:foregroundMark x1="51802" y1="40459" x2="51802" y2="40459"/>
                          <a14:foregroundMark x1="45495" y1="54232" x2="45495" y2="54232"/>
                          <a14:foregroundMark x1="55405" y1="60976" x2="55405" y2="60976"/>
                          <a14:foregroundMark x1="59760" y1="57819" x2="59760" y2="57819"/>
                          <a14:foregroundMark x1="64114" y1="60402" x2="64114" y2="60402"/>
                          <a14:foregroundMark x1="49850" y1="62554" x2="49850" y2="62554"/>
                          <a14:foregroundMark x1="47147" y1="58393" x2="47147" y2="58393"/>
                          <a14:foregroundMark x1="49099" y1="63845" x2="49099" y2="63845"/>
                          <a14:foregroundMark x1="52252" y1="65854" x2="52252" y2="65854"/>
                          <a14:foregroundMark x1="58859" y1="67145" x2="58859" y2="67145"/>
                          <a14:foregroundMark x1="62012" y1="40172" x2="62012" y2="40172"/>
                          <a14:foregroundMark x1="58559" y1="40172" x2="58559" y2="40172"/>
                          <a14:foregroundMark x1="49850" y1="43615" x2="49850" y2="43615"/>
                          <a14:foregroundMark x1="50300" y1="41750" x2="50300" y2="41750"/>
                        </a14:backgroundRemoval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53" t="36262" r="30294" b="30667"/>
            <a:stretch/>
          </p:blipFill>
          <p:spPr>
            <a:xfrm>
              <a:off x="8297044" y="1153102"/>
              <a:ext cx="739452" cy="958263"/>
            </a:xfrm>
            <a:prstGeom prst="rect">
              <a:avLst/>
            </a:prstGeom>
          </p:spPr>
        </p:pic>
        <p:sp>
          <p:nvSpPr>
            <p:cNvPr id="8" name="Oval Callout 7"/>
            <p:cNvSpPr/>
            <p:nvPr/>
          </p:nvSpPr>
          <p:spPr bwMode="auto">
            <a:xfrm>
              <a:off x="6294470" y="1041001"/>
              <a:ext cx="1636812" cy="969695"/>
            </a:xfrm>
            <a:prstGeom prst="wedgeEllipseCallout">
              <a:avLst>
                <a:gd name="adj1" fmla="val 79756"/>
                <a:gd name="adj2" fmla="val 4605"/>
              </a:avLst>
            </a:prstGeom>
            <a:solidFill>
              <a:srgbClr val="99FFCC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09823" y="1291893"/>
              <a:ext cx="1806106" cy="46790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rtl="1"/>
              <a:r>
                <a:rPr lang="ar-BH" sz="4000" b="1" dirty="0">
                  <a:ln/>
                </a:rPr>
                <a:t>أقرأ</a:t>
              </a:r>
              <a:r>
                <a:rPr lang="ar-SA" sz="4000" b="1" dirty="0">
                  <a:ln/>
                </a:rPr>
                <a:t> </a:t>
              </a:r>
              <a:r>
                <a:rPr lang="ar-BH" sz="4000" b="1" dirty="0">
                  <a:ln/>
                </a:rPr>
                <a:t>وأ</a:t>
              </a:r>
              <a:r>
                <a:rPr lang="ar-SA" sz="4000" b="1" dirty="0">
                  <a:ln/>
                </a:rPr>
                <a:t>حفظ</a:t>
              </a:r>
              <a:endParaRPr lang="en-US" sz="4000" b="1" dirty="0">
                <a:ln/>
              </a:endParaRPr>
            </a:p>
          </p:txBody>
        </p:sp>
      </p:grpSp>
      <p:pic>
        <p:nvPicPr>
          <p:cNvPr id="12" name="Picture 2" descr="C:\Users\user\Desktop\page0030.jpg">
            <a:extLst>
              <a:ext uri="{FF2B5EF4-FFF2-40B4-BE49-F238E27FC236}">
                <a16:creationId xmlns:a16="http://schemas.microsoft.com/office/drawing/2014/main" xmlns="" id="{3BDCD992-88F6-4B82-AFC7-39F00DA8C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35641" r="13460" b="31404"/>
          <a:stretch/>
        </p:blipFill>
        <p:spPr bwMode="auto">
          <a:xfrm>
            <a:off x="1043608" y="1655553"/>
            <a:ext cx="7567412" cy="44642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البسملة والطارق-2">
            <a:hlinkClick r:id="" action="ppaction://media"/>
            <a:extLst>
              <a:ext uri="{FF2B5EF4-FFF2-40B4-BE49-F238E27FC236}">
                <a16:creationId xmlns:a16="http://schemas.microsoft.com/office/drawing/2014/main" xmlns="" id="{65404AD4-EE7E-446C-9789-0FB66DAC7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808" y="424193"/>
            <a:ext cx="924763" cy="924763"/>
          </a:xfrm>
          <a:prstGeom prst="rect">
            <a:avLst/>
          </a:prstGeom>
          <a:solidFill>
            <a:srgbClr val="93F7B2"/>
          </a:solidFill>
        </p:spPr>
      </p:pic>
    </p:spTree>
    <p:extLst>
      <p:ext uri="{BB962C8B-B14F-4D97-AF65-F5344CB8AC3E}">
        <p14:creationId xmlns:p14="http://schemas.microsoft.com/office/powerpoint/2010/main" val="7764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4" name="Straight Connector 3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287968" y="183258"/>
            <a:ext cx="4271934" cy="5847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3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أقرأ الكلمات وأتعرف معانيها</a:t>
            </a:r>
            <a:r>
              <a:rPr lang="ar-BH" sz="3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692DE47-FD1B-46FA-9701-9455A34462F8}"/>
              </a:ext>
            </a:extLst>
          </p:cNvPr>
          <p:cNvSpPr/>
          <p:nvPr/>
        </p:nvSpPr>
        <p:spPr>
          <a:xfrm>
            <a:off x="5131850" y="935407"/>
            <a:ext cx="1888422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rgbClr val="FF9999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171" tIns="65171" rIns="65171" bIns="65171" numCol="1" spcCol="1270" anchor="t" anchorCtr="0">
            <a:noAutofit/>
          </a:bodyPr>
          <a:lstStyle/>
          <a:p>
            <a:pPr defTabSz="1600200">
              <a:lnSpc>
                <a:spcPct val="90000"/>
              </a:lnSpc>
              <a:spcAft>
                <a:spcPct val="35000"/>
              </a:spcAft>
            </a:pPr>
            <a:r>
              <a:rPr lang="ar-SA" sz="3200" b="1" dirty="0">
                <a:solidFill>
                  <a:schemeClr val="tx1"/>
                </a:solidFill>
              </a:rPr>
              <a:t> الكلمة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3F3D0486-72C3-4573-84C5-9301FAE82EB5}"/>
              </a:ext>
            </a:extLst>
          </p:cNvPr>
          <p:cNvSpPr/>
          <p:nvPr/>
        </p:nvSpPr>
        <p:spPr>
          <a:xfrm>
            <a:off x="5012146" y="1564648"/>
            <a:ext cx="2588239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ar-SA" sz="2800" b="1" dirty="0">
                <a:cs typeface="+mj-cs"/>
              </a:rPr>
              <a:t>تُبلى السرائر</a:t>
            </a:r>
            <a:endParaRPr lang="en-US" sz="2800" b="1" kern="1200" dirty="0">
              <a:cs typeface="+mj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A4981F1C-A7A8-4A77-9065-DAB4A4DA6648}"/>
              </a:ext>
            </a:extLst>
          </p:cNvPr>
          <p:cNvSpPr/>
          <p:nvPr/>
        </p:nvSpPr>
        <p:spPr>
          <a:xfrm rot="5400000">
            <a:off x="6234823" y="2269074"/>
            <a:ext cx="77629" cy="113235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BC254A54-1925-487F-85ED-778121EBDCCB}"/>
              </a:ext>
            </a:extLst>
          </p:cNvPr>
          <p:cNvSpPr/>
          <p:nvPr/>
        </p:nvSpPr>
        <p:spPr>
          <a:xfrm>
            <a:off x="5012146" y="2254411"/>
            <a:ext cx="2588239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ar-SA" sz="2800" b="1" kern="1200" dirty="0">
                <a:cs typeface="+mj-cs"/>
              </a:rPr>
              <a:t> </a:t>
            </a:r>
            <a:r>
              <a:rPr lang="ar-SA" sz="2800" b="1" dirty="0">
                <a:cs typeface="+mj-cs"/>
              </a:rPr>
              <a:t>الرّجْع</a:t>
            </a:r>
            <a:r>
              <a:rPr lang="ar-SA" sz="2800" b="1" kern="1200" dirty="0">
                <a:cs typeface="+mj-cs"/>
              </a:rPr>
              <a:t>  </a:t>
            </a:r>
            <a:endParaRPr lang="en-US" sz="2800" b="1" kern="1200" dirty="0">
              <a:cs typeface="+mj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0B49DA89-0F15-42F3-9DCA-B0C17E9AF8C2}"/>
              </a:ext>
            </a:extLst>
          </p:cNvPr>
          <p:cNvSpPr/>
          <p:nvPr/>
        </p:nvSpPr>
        <p:spPr>
          <a:xfrm rot="5400000">
            <a:off x="6234823" y="2740664"/>
            <a:ext cx="77629" cy="113235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4E0A73D-713A-49D0-B709-B2602AFA13D8}"/>
              </a:ext>
            </a:extLst>
          </p:cNvPr>
          <p:cNvSpPr/>
          <p:nvPr/>
        </p:nvSpPr>
        <p:spPr>
          <a:xfrm>
            <a:off x="5012146" y="2932799"/>
            <a:ext cx="2588239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lvl="0" rtl="1" fontAlgn="auto">
              <a:spcAft>
                <a:spcPts val="0"/>
              </a:spcAft>
              <a:defRPr/>
            </a:pPr>
            <a:r>
              <a:rPr lang="ar-SA" sz="2800" b="1" dirty="0">
                <a:cs typeface="+mj-cs"/>
              </a:rPr>
              <a:t> الصّدْع</a:t>
            </a:r>
            <a:endParaRPr lang="en-US" sz="2800" b="1" dirty="0">
              <a:cs typeface="+mj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BEE6FF39-ACF7-4ED3-8D00-D7C82D678112}"/>
              </a:ext>
            </a:extLst>
          </p:cNvPr>
          <p:cNvSpPr/>
          <p:nvPr/>
        </p:nvSpPr>
        <p:spPr>
          <a:xfrm rot="5400000">
            <a:off x="6234823" y="3388736"/>
            <a:ext cx="77629" cy="113235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E1CD2265-6A5A-4C70-B464-AE60FFC6CD8B}"/>
              </a:ext>
            </a:extLst>
          </p:cNvPr>
          <p:cNvSpPr/>
          <p:nvPr/>
        </p:nvSpPr>
        <p:spPr>
          <a:xfrm>
            <a:off x="5012146" y="3580872"/>
            <a:ext cx="2588239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lvl="0" rtl="1" fontAlgn="auto">
              <a:spcAft>
                <a:spcPts val="0"/>
              </a:spcAft>
              <a:defRPr/>
            </a:pPr>
            <a:r>
              <a:rPr lang="ar-SA" sz="2800" b="1" dirty="0">
                <a:cs typeface="+mj-cs"/>
              </a:rPr>
              <a:t>يكيدون</a:t>
            </a:r>
            <a:endParaRPr lang="en-US" sz="2800" b="1" dirty="0">
              <a:cs typeface="+mj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92175EFE-FBF1-4532-8FBA-8D59CB19C6F6}"/>
              </a:ext>
            </a:extLst>
          </p:cNvPr>
          <p:cNvSpPr/>
          <p:nvPr/>
        </p:nvSpPr>
        <p:spPr>
          <a:xfrm rot="5400000">
            <a:off x="6234823" y="4036809"/>
            <a:ext cx="77629" cy="113235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1DF75A79-CB90-40CC-AA31-EB0A75B18FE9}"/>
              </a:ext>
            </a:extLst>
          </p:cNvPr>
          <p:cNvSpPr/>
          <p:nvPr/>
        </p:nvSpPr>
        <p:spPr>
          <a:xfrm>
            <a:off x="5012146" y="4228944"/>
            <a:ext cx="2588239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ar-SA" sz="2800" b="1" dirty="0">
                <a:cs typeface="+mj-cs"/>
              </a:rPr>
              <a:t>الهَزْل</a:t>
            </a:r>
            <a:r>
              <a:rPr lang="ar-SA" sz="2800" b="1" kern="1200" dirty="0">
                <a:cs typeface="+mj-cs"/>
              </a:rPr>
              <a:t> </a:t>
            </a:r>
            <a:endParaRPr lang="en-US" sz="2800" b="1" kern="1200" dirty="0">
              <a:cs typeface="+mj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6D9549AF-F854-496C-9D76-89D56B8AC35D}"/>
              </a:ext>
            </a:extLst>
          </p:cNvPr>
          <p:cNvSpPr/>
          <p:nvPr/>
        </p:nvSpPr>
        <p:spPr>
          <a:xfrm>
            <a:off x="1750777" y="935407"/>
            <a:ext cx="1888423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rgbClr val="FF9999"/>
          </a:solid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171" tIns="65171" rIns="65171" bIns="65171" numCol="1" spcCol="1270" anchor="t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3200" b="1" kern="1200" dirty="0">
                <a:solidFill>
                  <a:schemeClr val="tx1"/>
                </a:solidFill>
              </a:rPr>
              <a:t> معناها</a:t>
            </a:r>
            <a:endParaRPr lang="en-US" sz="3200" b="1" kern="1200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29080792-B6E4-46A4-8C92-F169FABC056D}"/>
              </a:ext>
            </a:extLst>
          </p:cNvPr>
          <p:cNvSpPr/>
          <p:nvPr/>
        </p:nvSpPr>
        <p:spPr>
          <a:xfrm>
            <a:off x="1479705" y="1564648"/>
            <a:ext cx="3092295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ar-SA" sz="2800" b="1" dirty="0">
                <a:cs typeface="+mj-cs"/>
              </a:rPr>
              <a:t> تُكشفُ الأسرار</a:t>
            </a:r>
            <a:endParaRPr lang="en-US" sz="2800" b="1" dirty="0">
              <a:cs typeface="+mj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C8CB13D0-6159-41FB-9E4C-9F9528B96CA9}"/>
              </a:ext>
            </a:extLst>
          </p:cNvPr>
          <p:cNvSpPr/>
          <p:nvPr/>
        </p:nvSpPr>
        <p:spPr>
          <a:xfrm rot="5400000">
            <a:off x="3195412" y="2258048"/>
            <a:ext cx="77629" cy="135287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/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CAC48CB3-4EB2-4830-8545-2048E7877166}"/>
              </a:ext>
            </a:extLst>
          </p:cNvPr>
          <p:cNvSpPr/>
          <p:nvPr/>
        </p:nvSpPr>
        <p:spPr>
          <a:xfrm>
            <a:off x="1479705" y="2254411"/>
            <a:ext cx="3092295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lvl="0" rtl="1" fontAlgn="auto">
              <a:spcAft>
                <a:spcPts val="0"/>
              </a:spcAft>
              <a:defRPr/>
            </a:pPr>
            <a:r>
              <a:rPr lang="ar-SA" sz="2800" b="1" kern="1200" dirty="0">
                <a:cs typeface="+mj-cs"/>
              </a:rPr>
              <a:t> </a:t>
            </a:r>
            <a:r>
              <a:rPr lang="ar-SA" sz="2800" b="1" dirty="0">
                <a:cs typeface="+mj-cs"/>
              </a:rPr>
              <a:t>المطر</a:t>
            </a:r>
            <a:endParaRPr lang="en-US" sz="2800" b="1" kern="1200" dirty="0">
              <a:cs typeface="+mj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B543EEC2-56E0-4B26-AA8F-D8C2EBA86ACD}"/>
              </a:ext>
            </a:extLst>
          </p:cNvPr>
          <p:cNvSpPr/>
          <p:nvPr/>
        </p:nvSpPr>
        <p:spPr>
          <a:xfrm>
            <a:off x="1479705" y="2932799"/>
            <a:ext cx="3092295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ar-SA" sz="2800" b="1" kern="1200" dirty="0">
                <a:cs typeface="+mj-cs"/>
              </a:rPr>
              <a:t> </a:t>
            </a:r>
            <a:r>
              <a:rPr lang="ar-SA" sz="2800" b="1" dirty="0">
                <a:cs typeface="+mj-cs"/>
              </a:rPr>
              <a:t> الشق يخرج منه النبات</a:t>
            </a:r>
            <a:endParaRPr lang="en-US" sz="2800" b="1" kern="1200" dirty="0">
              <a:cs typeface="+mj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4A749240-4F86-4E48-BF22-6F5D50A711C1}"/>
              </a:ext>
            </a:extLst>
          </p:cNvPr>
          <p:cNvSpPr/>
          <p:nvPr/>
        </p:nvSpPr>
        <p:spPr>
          <a:xfrm>
            <a:off x="1479705" y="3580872"/>
            <a:ext cx="3092295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lvl="0" rtl="1" fontAlgn="auto">
              <a:spcAft>
                <a:spcPts val="0"/>
              </a:spcAft>
              <a:defRPr/>
            </a:pPr>
            <a:r>
              <a:rPr lang="ar-SA" sz="2800" b="1" dirty="0">
                <a:cs typeface="+mj-cs"/>
              </a:rPr>
              <a:t>يمكرون</a:t>
            </a:r>
            <a:endParaRPr lang="en-US" sz="2800" b="1" kern="1200" dirty="0">
              <a:cs typeface="+mj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51BFCAB8-547E-405D-8102-23E67232BC4E}"/>
              </a:ext>
            </a:extLst>
          </p:cNvPr>
          <p:cNvSpPr/>
          <p:nvPr/>
        </p:nvSpPr>
        <p:spPr>
          <a:xfrm>
            <a:off x="1479705" y="4228944"/>
            <a:ext cx="3092295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lvl="0" rtl="1" fontAlgn="auto">
              <a:spcAft>
                <a:spcPts val="0"/>
              </a:spcAft>
              <a:defRPr/>
            </a:pPr>
            <a:r>
              <a:rPr lang="ar-SA" sz="2800" b="1" dirty="0">
                <a:cs typeface="+mj-cs"/>
              </a:rPr>
              <a:t>اللهو والباطل</a:t>
            </a:r>
            <a:endParaRPr lang="en-US" sz="2800" b="1" dirty="0">
              <a:cs typeface="+mj-cs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4708617" y="1844824"/>
            <a:ext cx="739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 bwMode="auto">
          <a:xfrm flipH="1">
            <a:off x="4701227" y="2502122"/>
            <a:ext cx="739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 bwMode="auto">
          <a:xfrm flipH="1">
            <a:off x="4708617" y="3148045"/>
            <a:ext cx="739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H="1">
            <a:off x="4708617" y="3835660"/>
            <a:ext cx="739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 flipH="1">
            <a:off x="4708617" y="4451267"/>
            <a:ext cx="739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76647AF7-5485-4A36-A904-8804F6577E2B}"/>
              </a:ext>
            </a:extLst>
          </p:cNvPr>
          <p:cNvSpPr/>
          <p:nvPr/>
        </p:nvSpPr>
        <p:spPr>
          <a:xfrm>
            <a:off x="5012146" y="4835147"/>
            <a:ext cx="2588239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lvl="0" rtl="1" fontAlgn="auto">
              <a:spcAft>
                <a:spcPts val="0"/>
              </a:spcAft>
              <a:defRPr/>
            </a:pPr>
            <a:r>
              <a:rPr lang="ar-SA" sz="2800" b="1" dirty="0">
                <a:cs typeface="+mj-cs"/>
              </a:rPr>
              <a:t>فصْل</a:t>
            </a:r>
            <a:endParaRPr lang="en-US" sz="2800" b="1" kern="1200" dirty="0">
              <a:cs typeface="+mj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xmlns="" id="{E0968AA9-9B81-4F12-9F23-F0CFBEE69442}"/>
              </a:ext>
            </a:extLst>
          </p:cNvPr>
          <p:cNvSpPr/>
          <p:nvPr/>
        </p:nvSpPr>
        <p:spPr>
          <a:xfrm rot="5400000">
            <a:off x="6234823" y="5291084"/>
            <a:ext cx="77629" cy="113235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dk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70E0CB48-06AC-41A3-BE03-7911E267A97A}"/>
              </a:ext>
            </a:extLst>
          </p:cNvPr>
          <p:cNvSpPr/>
          <p:nvPr/>
        </p:nvSpPr>
        <p:spPr>
          <a:xfrm>
            <a:off x="5012146" y="5483219"/>
            <a:ext cx="2588239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ar-SA" sz="2800" b="1" dirty="0">
                <a:cs typeface="+mj-cs"/>
              </a:rPr>
              <a:t>روَيَدا</a:t>
            </a:r>
            <a:r>
              <a:rPr lang="ar-SA" sz="2800" b="1" kern="1200" dirty="0">
                <a:cs typeface="+mj-cs"/>
              </a:rPr>
              <a:t> </a:t>
            </a:r>
            <a:endParaRPr lang="en-US" sz="2800" b="1" kern="1200" dirty="0">
              <a:cs typeface="+mj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F13D2FDB-951E-446C-B0EA-097B0EDCD98F}"/>
              </a:ext>
            </a:extLst>
          </p:cNvPr>
          <p:cNvSpPr/>
          <p:nvPr/>
        </p:nvSpPr>
        <p:spPr>
          <a:xfrm>
            <a:off x="1479705" y="4835147"/>
            <a:ext cx="3092295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lvl="0" rtl="1" fontAlgn="auto">
              <a:spcAft>
                <a:spcPts val="0"/>
              </a:spcAft>
              <a:defRPr/>
            </a:pPr>
            <a:r>
              <a:rPr lang="ar-SA" sz="2800" b="1" dirty="0">
                <a:cs typeface="+mj-cs"/>
              </a:rPr>
              <a:t>يفصل بين الحق والباط</a:t>
            </a:r>
            <a:r>
              <a:rPr lang="ar-BH" sz="2800" b="1" dirty="0">
                <a:cs typeface="+mj-cs"/>
              </a:rPr>
              <a:t>ل</a:t>
            </a:r>
            <a:endParaRPr lang="en-US" sz="2800" b="1" dirty="0">
              <a:cs typeface="+mj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CDF98D20-4450-42ED-B6BD-1CE82F9C250B}"/>
              </a:ext>
            </a:extLst>
          </p:cNvPr>
          <p:cNvSpPr/>
          <p:nvPr/>
        </p:nvSpPr>
        <p:spPr>
          <a:xfrm>
            <a:off x="1479705" y="5483219"/>
            <a:ext cx="3092295" cy="443600"/>
          </a:xfrm>
          <a:custGeom>
            <a:avLst/>
            <a:gdLst>
              <a:gd name="connsiteX0" fmla="*/ 0 w 2656477"/>
              <a:gd name="connsiteY0" fmla="*/ 66412 h 664119"/>
              <a:gd name="connsiteX1" fmla="*/ 66412 w 2656477"/>
              <a:gd name="connsiteY1" fmla="*/ 0 h 664119"/>
              <a:gd name="connsiteX2" fmla="*/ 2590065 w 2656477"/>
              <a:gd name="connsiteY2" fmla="*/ 0 h 664119"/>
              <a:gd name="connsiteX3" fmla="*/ 2656477 w 2656477"/>
              <a:gd name="connsiteY3" fmla="*/ 66412 h 664119"/>
              <a:gd name="connsiteX4" fmla="*/ 2656477 w 2656477"/>
              <a:gd name="connsiteY4" fmla="*/ 597707 h 664119"/>
              <a:gd name="connsiteX5" fmla="*/ 2590065 w 2656477"/>
              <a:gd name="connsiteY5" fmla="*/ 664119 h 664119"/>
              <a:gd name="connsiteX6" fmla="*/ 66412 w 2656477"/>
              <a:gd name="connsiteY6" fmla="*/ 664119 h 664119"/>
              <a:gd name="connsiteX7" fmla="*/ 0 w 2656477"/>
              <a:gd name="connsiteY7" fmla="*/ 597707 h 664119"/>
              <a:gd name="connsiteX8" fmla="*/ 0 w 2656477"/>
              <a:gd name="connsiteY8" fmla="*/ 66412 h 6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477" h="664119">
                <a:moveTo>
                  <a:pt x="0" y="66412"/>
                </a:moveTo>
                <a:cubicBezTo>
                  <a:pt x="0" y="29734"/>
                  <a:pt x="29734" y="0"/>
                  <a:pt x="66412" y="0"/>
                </a:cubicBezTo>
                <a:lnTo>
                  <a:pt x="2590065" y="0"/>
                </a:lnTo>
                <a:cubicBezTo>
                  <a:pt x="2626743" y="0"/>
                  <a:pt x="2656477" y="29734"/>
                  <a:pt x="2656477" y="66412"/>
                </a:cubicBezTo>
                <a:lnTo>
                  <a:pt x="2656477" y="597707"/>
                </a:lnTo>
                <a:cubicBezTo>
                  <a:pt x="2656477" y="634385"/>
                  <a:pt x="2626743" y="664119"/>
                  <a:pt x="2590065" y="664119"/>
                </a:cubicBezTo>
                <a:lnTo>
                  <a:pt x="66412" y="664119"/>
                </a:lnTo>
                <a:cubicBezTo>
                  <a:pt x="29734" y="664119"/>
                  <a:pt x="0" y="634385"/>
                  <a:pt x="0" y="597707"/>
                </a:cubicBezTo>
                <a:lnTo>
                  <a:pt x="0" y="66412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dk1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011" tIns="55011" rIns="55011" bIns="55011" numCol="1" spcCol="1270" anchor="ctr" anchorCtr="0">
            <a:noAutofit/>
          </a:bodyPr>
          <a:lstStyle/>
          <a:p>
            <a:pPr lvl="0" defTabSz="1422400" rtl="1">
              <a:lnSpc>
                <a:spcPct val="90000"/>
              </a:lnSpc>
              <a:spcAft>
                <a:spcPct val="35000"/>
              </a:spcAft>
            </a:pPr>
            <a:r>
              <a:rPr lang="ar-SA" sz="2800" b="1" dirty="0">
                <a:cs typeface="+mj-cs"/>
              </a:rPr>
              <a:t>قليلًا</a:t>
            </a:r>
            <a:endParaRPr lang="en-US" sz="2800" b="1" dirty="0">
              <a:cs typeface="+mj-c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B570ED98-888D-4F44-9C2D-643460F2BC93}"/>
              </a:ext>
            </a:extLst>
          </p:cNvPr>
          <p:cNvCxnSpPr>
            <a:cxnSpLocks/>
          </p:cNvCxnSpPr>
          <p:nvPr/>
        </p:nvCxnSpPr>
        <p:spPr bwMode="auto">
          <a:xfrm flipH="1">
            <a:off x="4708617" y="5089935"/>
            <a:ext cx="739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35029C15-C522-4C5F-BFE1-258A514A600D}"/>
              </a:ext>
            </a:extLst>
          </p:cNvPr>
          <p:cNvCxnSpPr>
            <a:cxnSpLocks/>
          </p:cNvCxnSpPr>
          <p:nvPr/>
        </p:nvCxnSpPr>
        <p:spPr bwMode="auto">
          <a:xfrm flipH="1">
            <a:off x="4708617" y="5705542"/>
            <a:ext cx="7399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8" grpId="0" animBg="1"/>
      <p:bldP spid="40" grpId="0" animBg="1"/>
      <p:bldP spid="41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43608" y="6165304"/>
            <a:ext cx="7981766" cy="432048"/>
            <a:chOff x="1043608" y="6165304"/>
            <a:chExt cx="7981766" cy="432048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/>
                <a:t>وزارة التربية والتعليم – 2020م</a:t>
              </a:r>
              <a:endParaRPr lang="en-US" b="1" dirty="0"/>
            </a:p>
          </p:txBody>
        </p:sp>
      </p:grpSp>
      <p:pic>
        <p:nvPicPr>
          <p:cNvPr id="2" name="Picture 2" descr="C:\Users\user\Desktop\page00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2" t="68032" r="14257" b="5781"/>
          <a:stretch/>
        </p:blipFill>
        <p:spPr bwMode="auto">
          <a:xfrm>
            <a:off x="539552" y="548680"/>
            <a:ext cx="8136904" cy="53835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E072928-3F55-4706-9B77-46CE214D1647}"/>
              </a:ext>
            </a:extLst>
          </p:cNvPr>
          <p:cNvSpPr/>
          <p:nvPr/>
        </p:nvSpPr>
        <p:spPr>
          <a:xfrm>
            <a:off x="2195736" y="2276872"/>
            <a:ext cx="187220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46B7D25-173F-4A46-8CF5-734ED92A6BAF}"/>
              </a:ext>
            </a:extLst>
          </p:cNvPr>
          <p:cNvSpPr/>
          <p:nvPr/>
        </p:nvSpPr>
        <p:spPr>
          <a:xfrm>
            <a:off x="2195736" y="2924944"/>
            <a:ext cx="187220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CF8CB56-3871-497C-92A0-72E3FB0EA039}"/>
              </a:ext>
            </a:extLst>
          </p:cNvPr>
          <p:cNvSpPr/>
          <p:nvPr/>
        </p:nvSpPr>
        <p:spPr>
          <a:xfrm>
            <a:off x="2267744" y="3573016"/>
            <a:ext cx="187220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57AB091-A0C3-4FD3-B2BB-F626835D175B}"/>
              </a:ext>
            </a:extLst>
          </p:cNvPr>
          <p:cNvSpPr/>
          <p:nvPr/>
        </p:nvSpPr>
        <p:spPr>
          <a:xfrm>
            <a:off x="2348136" y="4221088"/>
            <a:ext cx="187220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DD7CF12-22B5-44F9-B278-F0F987729FF2}"/>
              </a:ext>
            </a:extLst>
          </p:cNvPr>
          <p:cNvSpPr/>
          <p:nvPr/>
        </p:nvSpPr>
        <p:spPr>
          <a:xfrm>
            <a:off x="2267744" y="4869160"/>
            <a:ext cx="1872208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age0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38942" r="17988" b="26984"/>
          <a:stretch/>
        </p:blipFill>
        <p:spPr bwMode="auto">
          <a:xfrm>
            <a:off x="323528" y="404664"/>
            <a:ext cx="8568952" cy="58326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17121" y="6166056"/>
            <a:ext cx="7981766" cy="432048"/>
            <a:chOff x="1043608" y="6165304"/>
            <a:chExt cx="7981766" cy="432048"/>
          </a:xfrm>
        </p:grpSpPr>
        <p:cxnSp>
          <p:nvCxnSpPr>
            <p:cNvPr id="7" name="Straight Connector 6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9BEFF6A-BE52-456A-BB21-871B316D8E53}"/>
              </a:ext>
            </a:extLst>
          </p:cNvPr>
          <p:cNvSpPr/>
          <p:nvPr/>
        </p:nvSpPr>
        <p:spPr>
          <a:xfrm>
            <a:off x="1331640" y="1772815"/>
            <a:ext cx="5904656" cy="5040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EF2DEC5-12E1-467F-8062-70AB0BCB2097}"/>
              </a:ext>
            </a:extLst>
          </p:cNvPr>
          <p:cNvSpPr/>
          <p:nvPr/>
        </p:nvSpPr>
        <p:spPr>
          <a:xfrm>
            <a:off x="1331640" y="2348921"/>
            <a:ext cx="5904656" cy="5040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F0FD017-DD7F-4E03-8F0C-E6F523CEB4CB}"/>
              </a:ext>
            </a:extLst>
          </p:cNvPr>
          <p:cNvSpPr/>
          <p:nvPr/>
        </p:nvSpPr>
        <p:spPr>
          <a:xfrm>
            <a:off x="1484040" y="2996993"/>
            <a:ext cx="5904656" cy="5040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8458305-611C-46FF-8986-2DEEFFC657CF}"/>
              </a:ext>
            </a:extLst>
          </p:cNvPr>
          <p:cNvSpPr/>
          <p:nvPr/>
        </p:nvSpPr>
        <p:spPr>
          <a:xfrm>
            <a:off x="1187624" y="3573057"/>
            <a:ext cx="6120680" cy="5040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DB83C58-13B8-4A55-B51E-926FEA38CC3D}"/>
              </a:ext>
            </a:extLst>
          </p:cNvPr>
          <p:cNvSpPr/>
          <p:nvPr/>
        </p:nvSpPr>
        <p:spPr>
          <a:xfrm>
            <a:off x="3779912" y="4221129"/>
            <a:ext cx="3518098" cy="5040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D722B32-E0FE-4F91-B028-808B721B0B93}"/>
              </a:ext>
            </a:extLst>
          </p:cNvPr>
          <p:cNvSpPr/>
          <p:nvPr/>
        </p:nvSpPr>
        <p:spPr>
          <a:xfrm>
            <a:off x="3275856" y="4797152"/>
            <a:ext cx="4085406" cy="5040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6E58FE4-BD2F-457D-8071-D64FC854F5F1}"/>
              </a:ext>
            </a:extLst>
          </p:cNvPr>
          <p:cNvSpPr/>
          <p:nvPr/>
        </p:nvSpPr>
        <p:spPr>
          <a:xfrm>
            <a:off x="1835696" y="5412390"/>
            <a:ext cx="5400600" cy="5040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27584" y="6309320"/>
            <a:ext cx="7981766" cy="432048"/>
            <a:chOff x="1043608" y="6165304"/>
            <a:chExt cx="7981766" cy="43204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/>
                <a:t>وزارة التربية والتعليم – 2020م</a:t>
              </a:r>
              <a:endParaRPr lang="en-US" b="1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74709"/>
              </p:ext>
            </p:extLst>
          </p:nvPr>
        </p:nvGraphicFramePr>
        <p:xfrm>
          <a:off x="656605" y="1259410"/>
          <a:ext cx="3560752" cy="4832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0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5659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>
                          <a:solidFill>
                            <a:srgbClr val="C00000"/>
                          </a:solidFill>
                        </a:rPr>
                        <a:t>معناهــــا</a:t>
                      </a:r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30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/>
                        <a:t>الشق</a:t>
                      </a:r>
                      <a:r>
                        <a:rPr lang="ar-SA" sz="3600" b="1" baseline="0" dirty="0"/>
                        <a:t> يخرج منه النبات</a:t>
                      </a:r>
                      <a:endParaRPr lang="en-US" sz="3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944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/>
                        <a:t>يمكرون</a:t>
                      </a:r>
                      <a:endParaRPr lang="en-US" sz="3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170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/>
                        <a:t>قليلًا</a:t>
                      </a:r>
                      <a:endParaRPr lang="en-US" sz="3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30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/>
                        <a:t>المطر</a:t>
                      </a:r>
                      <a:endParaRPr lang="en-US" sz="3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1394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/>
                        <a:t>تُكشفُ الأسرار</a:t>
                      </a:r>
                      <a:endParaRPr lang="en-US" sz="3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73484"/>
              </p:ext>
            </p:extLst>
          </p:nvPr>
        </p:nvGraphicFramePr>
        <p:xfrm>
          <a:off x="5878866" y="1225626"/>
          <a:ext cx="2671152" cy="4756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1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1206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>
                          <a:solidFill>
                            <a:srgbClr val="C00000"/>
                          </a:solidFill>
                        </a:rPr>
                        <a:t>الكلمة</a:t>
                      </a:r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تُبْلى السرائر</a:t>
                      </a:r>
                      <a:endParaRPr lang="en-US" sz="3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/>
                        <a:t>الرّجْع</a:t>
                      </a:r>
                      <a:endParaRPr lang="en-US" sz="3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/>
                        <a:t>الصّدْع</a:t>
                      </a:r>
                      <a:endParaRPr lang="en-US" sz="3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/>
                        <a:t>يكيدون</a:t>
                      </a:r>
                      <a:endParaRPr lang="en-US" sz="3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110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/>
                        <a:t>رُوَيدا</a:t>
                      </a:r>
                      <a:endParaRPr lang="en-US" sz="3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DF5DA5F-27EB-4BCE-AC12-88B7D19C57DA}"/>
              </a:ext>
            </a:extLst>
          </p:cNvPr>
          <p:cNvSpPr txBox="1">
            <a:spLocks/>
          </p:cNvSpPr>
          <p:nvPr/>
        </p:nvSpPr>
        <p:spPr>
          <a:xfrm>
            <a:off x="1736634" y="328745"/>
            <a:ext cx="5543550" cy="6477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ar-SA" sz="4000" b="1" dirty="0">
                <a:solidFill>
                  <a:schemeClr val="bg1"/>
                </a:solidFill>
              </a:rPr>
              <a:t>أصل بين الكلمة ومعناها فيما يأتي</a:t>
            </a:r>
            <a:r>
              <a:rPr lang="ar-SA" sz="3200" dirty="0">
                <a:solidFill>
                  <a:schemeClr val="bg1"/>
                </a:solidFill>
              </a:rPr>
              <a:t>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Left Arrow 2">
            <a:extLst>
              <a:ext uri="{FF2B5EF4-FFF2-40B4-BE49-F238E27FC236}">
                <a16:creationId xmlns:a16="http://schemas.microsoft.com/office/drawing/2014/main" xmlns="" id="{96072532-2836-41DF-81DE-7448A194CC0A}"/>
              </a:ext>
            </a:extLst>
          </p:cNvPr>
          <p:cNvSpPr/>
          <p:nvPr/>
        </p:nvSpPr>
        <p:spPr bwMode="auto">
          <a:xfrm rot="18377566">
            <a:off x="2797142" y="3968649"/>
            <a:ext cx="4282532" cy="484632"/>
          </a:xfrm>
          <a:prstGeom prst="leftArrow">
            <a:avLst/>
          </a:prstGeom>
          <a:solidFill>
            <a:srgbClr val="FFFF99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Left Arrow 12">
            <a:extLst>
              <a:ext uri="{FF2B5EF4-FFF2-40B4-BE49-F238E27FC236}">
                <a16:creationId xmlns:a16="http://schemas.microsoft.com/office/drawing/2014/main" xmlns="" id="{08B24D66-D931-4D3D-B665-DF417BC6A52E}"/>
              </a:ext>
            </a:extLst>
          </p:cNvPr>
          <p:cNvSpPr/>
          <p:nvPr/>
        </p:nvSpPr>
        <p:spPr bwMode="auto">
          <a:xfrm rot="19836858">
            <a:off x="2931668" y="3962572"/>
            <a:ext cx="3980868" cy="48463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Left Arrow 13">
            <a:extLst>
              <a:ext uri="{FF2B5EF4-FFF2-40B4-BE49-F238E27FC236}">
                <a16:creationId xmlns:a16="http://schemas.microsoft.com/office/drawing/2014/main" xmlns="" id="{D44C9601-9988-4A19-BF98-2AC3467F16CA}"/>
              </a:ext>
            </a:extLst>
          </p:cNvPr>
          <p:cNvSpPr/>
          <p:nvPr/>
        </p:nvSpPr>
        <p:spPr bwMode="auto">
          <a:xfrm rot="1500737">
            <a:off x="3304427" y="3872640"/>
            <a:ext cx="3387958" cy="484632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Left Arrow 14">
            <a:extLst>
              <a:ext uri="{FF2B5EF4-FFF2-40B4-BE49-F238E27FC236}">
                <a16:creationId xmlns:a16="http://schemas.microsoft.com/office/drawing/2014/main" xmlns="" id="{44D7E19A-8F35-474C-8936-963C2AA36018}"/>
              </a:ext>
            </a:extLst>
          </p:cNvPr>
          <p:cNvSpPr/>
          <p:nvPr/>
        </p:nvSpPr>
        <p:spPr bwMode="auto">
          <a:xfrm rot="1249987">
            <a:off x="2825389" y="4613256"/>
            <a:ext cx="3966844" cy="493353"/>
          </a:xfrm>
          <a:prstGeom prst="leftArrow">
            <a:avLst/>
          </a:prstGeom>
          <a:solidFill>
            <a:srgbClr val="99FFCC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Left Arrow 15">
            <a:extLst>
              <a:ext uri="{FF2B5EF4-FFF2-40B4-BE49-F238E27FC236}">
                <a16:creationId xmlns:a16="http://schemas.microsoft.com/office/drawing/2014/main" xmlns="" id="{98C92045-E0FB-4DC5-8E12-EE7FD6F77A31}"/>
              </a:ext>
            </a:extLst>
          </p:cNvPr>
          <p:cNvSpPr/>
          <p:nvPr/>
        </p:nvSpPr>
        <p:spPr bwMode="auto">
          <a:xfrm rot="1534096">
            <a:off x="3866149" y="2985996"/>
            <a:ext cx="2922664" cy="484632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3528" y="2006522"/>
            <a:ext cx="88217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00" algn="r" rtl="1">
              <a:lnSpc>
                <a:spcPct val="150000"/>
              </a:lnSpc>
            </a:pPr>
            <a:r>
              <a:rPr lang="ar-SA" sz="3200" b="1" dirty="0"/>
              <a:t>أ- يُظهرُ اللهُ تعالى ما في قلوب النَّاس يوم ...........</a:t>
            </a:r>
          </a:p>
          <a:p>
            <a:pPr marL="148500" algn="r" rtl="1">
              <a:lnSpc>
                <a:spcPct val="150000"/>
              </a:lnSpc>
            </a:pPr>
            <a:r>
              <a:rPr lang="ar-SA" sz="3200" b="1" dirty="0"/>
              <a:t>ب- في يوم القيامة يتخلَّى عن الإنسان ........... و ..........</a:t>
            </a:r>
          </a:p>
          <a:p>
            <a:pPr marL="148500" algn="r" rtl="1">
              <a:lnSpc>
                <a:spcPct val="150000"/>
              </a:lnSpc>
            </a:pPr>
            <a:r>
              <a:rPr lang="ar-SA" sz="3200" b="1" dirty="0"/>
              <a:t>ولا ينفعه إلا  ...........  </a:t>
            </a:r>
            <a:r>
              <a:rPr lang="ar-SA" sz="3200" b="1" dirty="0" smtClean="0"/>
              <a:t>الص</a:t>
            </a:r>
            <a:r>
              <a:rPr lang="ar-BH" sz="3200" b="1" dirty="0" smtClean="0"/>
              <a:t>ا</a:t>
            </a:r>
            <a:r>
              <a:rPr lang="ar-SA" sz="3200" b="1" dirty="0" smtClean="0"/>
              <a:t>لح</a:t>
            </a:r>
            <a:r>
              <a:rPr lang="ar-SA" sz="3200" b="1" dirty="0"/>
              <a:t>.       </a:t>
            </a:r>
          </a:p>
          <a:p>
            <a:pPr marL="148500" algn="r" rtl="1">
              <a:lnSpc>
                <a:spcPct val="150000"/>
              </a:lnSpc>
            </a:pPr>
            <a:r>
              <a:rPr lang="ar-SA" sz="3200" b="1" dirty="0"/>
              <a:t>ج- اللهُ تعالى يُمْهِلُ ............. ولايُهْملهم.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43608" y="6381328"/>
            <a:ext cx="7981766" cy="432048"/>
            <a:chOff x="1043608" y="6165304"/>
            <a:chExt cx="7981766" cy="432048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156176" y="6228020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2051720" y="2194570"/>
            <a:ext cx="1429112" cy="572331"/>
          </a:xfrm>
          <a:prstGeom prst="roundRect">
            <a:avLst/>
          </a:prstGeom>
          <a:solidFill>
            <a:srgbClr val="93F7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القيامة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99523" y="2953952"/>
            <a:ext cx="1512168" cy="576064"/>
          </a:xfrm>
          <a:prstGeom prst="roundRect">
            <a:avLst/>
          </a:prstGeom>
          <a:solidFill>
            <a:srgbClr val="93F7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200" b="1" dirty="0"/>
              <a:t>أصدقاؤه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760949" y="3611316"/>
            <a:ext cx="1376195" cy="576064"/>
          </a:xfrm>
          <a:prstGeom prst="roundRect">
            <a:avLst/>
          </a:prstGeom>
          <a:solidFill>
            <a:srgbClr val="93F7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عَمَلَهُ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332655"/>
            <a:ext cx="2467468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الأنشطة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8793" y="1183686"/>
            <a:ext cx="789736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rtl="1"/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r>
              <a:rPr lang="ar-B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B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ملُ 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الفراغ بالكلمات المناسبة فيما يأتي: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627784" y="2957685"/>
            <a:ext cx="1296144" cy="572331"/>
          </a:xfrm>
          <a:prstGeom prst="roundRect">
            <a:avLst/>
          </a:prstGeom>
          <a:solidFill>
            <a:srgbClr val="93F7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أهلهُ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936878" y="4365104"/>
            <a:ext cx="1512168" cy="576064"/>
          </a:xfrm>
          <a:prstGeom prst="roundRect">
            <a:avLst/>
          </a:prstGeom>
          <a:solidFill>
            <a:srgbClr val="93F7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الكفَّار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2" grpId="0" animBg="1"/>
      <p:bldP spid="23" grpId="0" animBg="1"/>
      <p:bldP spid="25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9614"/>
            <a:ext cx="8064896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ar-BH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أضع </a:t>
            </a:r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علامة (</a:t>
            </a:r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) أمام ال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عبارة</a:t>
            </a:r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الصحيح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ة،</a:t>
            </a:r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وعلامة </a:t>
            </a:r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) أمام ال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عبارة</a:t>
            </a:r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غير الصحيح</a:t>
            </a: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ة </a:t>
            </a:r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فيما يأتي: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56376" y="2316503"/>
            <a:ext cx="720080" cy="648073"/>
          </a:xfrm>
          <a:prstGeom prst="rect">
            <a:avLst/>
          </a:prstGeom>
          <a:solidFill>
            <a:srgbClr val="93F7B2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56376" y="3304359"/>
            <a:ext cx="720080" cy="648073"/>
          </a:xfrm>
          <a:prstGeom prst="rect">
            <a:avLst/>
          </a:prstGeom>
          <a:solidFill>
            <a:srgbClr val="93F7B2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56376" y="4293095"/>
            <a:ext cx="720080" cy="648073"/>
          </a:xfrm>
          <a:prstGeom prst="rect">
            <a:avLst/>
          </a:prstGeom>
          <a:solidFill>
            <a:srgbClr val="93F7B2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704348" y="2178518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56376" y="5281831"/>
            <a:ext cx="720080" cy="648073"/>
          </a:xfrm>
          <a:prstGeom prst="rect">
            <a:avLst/>
          </a:prstGeom>
          <a:solidFill>
            <a:srgbClr val="93F7B2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2269537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/>
              <a:t>القرآن الكريمُ يَفْصِلُ بين الحق والباطل</a:t>
            </a:r>
            <a:r>
              <a:rPr lang="ar-BH" sz="4000" b="1" dirty="0"/>
              <a:t>.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321951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/>
              <a:t>يفتدي الكافرُ نفْسَهُ بمالهِ يوم القيامة، فيدخلُ الجنَّة</a:t>
            </a:r>
            <a:r>
              <a:rPr lang="ar-BH" sz="3600" b="1" dirty="0"/>
              <a:t>.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423328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/>
              <a:t>يُؤيِّدُ الله عبادِهُ الصالحين</a:t>
            </a:r>
            <a:r>
              <a:rPr lang="ar-BH" sz="4000" b="1" dirty="0"/>
              <a:t>.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508518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/>
              <a:t>يصفُ اللهُ تعالى السماءَ بأنَّها ذاتُ الصَّدْع</a:t>
            </a:r>
            <a:r>
              <a:rPr lang="ar-BH" sz="4000" b="1" dirty="0"/>
              <a:t>.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47334" y="4201197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352" y="312056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sym typeface="Wingdings" panose="05000000000000000000" pitchFamily="2" charset="2"/>
              </a:rPr>
              <a:t>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6356" y="503553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sym typeface="Wingdings" panose="05000000000000000000" pitchFamily="2" charset="2"/>
              </a:rPr>
              <a:t>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3002</TotalTime>
  <Words>237</Words>
  <Application>Microsoft Office PowerPoint</Application>
  <PresentationFormat>On-screen Show (4:3)</PresentationFormat>
  <Paragraphs>66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Arabic Typesetting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user</cp:lastModifiedBy>
  <cp:revision>396</cp:revision>
  <dcterms:created xsi:type="dcterms:W3CDTF">2012-06-23T13:34:36Z</dcterms:created>
  <dcterms:modified xsi:type="dcterms:W3CDTF">2020-03-29T11:14:26Z</dcterms:modified>
</cp:coreProperties>
</file>