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325" r:id="rId3"/>
    <p:sldId id="346" r:id="rId4"/>
    <p:sldId id="335" r:id="rId5"/>
    <p:sldId id="347" r:id="rId6"/>
    <p:sldId id="348" r:id="rId7"/>
    <p:sldId id="350" r:id="rId8"/>
    <p:sldId id="352" r:id="rId9"/>
    <p:sldId id="356" r:id="rId10"/>
    <p:sldId id="30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EEEE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نمط متوسط 2 - تميي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431" autoAdjust="0"/>
    <p:restoredTop sz="94660"/>
  </p:normalViewPr>
  <p:slideViewPr>
    <p:cSldViewPr snapToGrid="0">
      <p:cViewPr varScale="1">
        <p:scale>
          <a:sx n="77" d="100"/>
          <a:sy n="77" d="100"/>
        </p:scale>
        <p:origin x="12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fld id="{DF867A2C-93C7-458C-8EDB-94CB365715D2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en-US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fld id="{95E7EEB7-7186-499B-A38B-1AAFFAA2C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559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BH" dirty="0"/>
              <a:t>توظيف الرؤوس المرقمة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1265ED-1274-48D1-8F94-10DD890EDB08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72098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BH" dirty="0"/>
              <a:t>توظيف الرؤوس المرقمة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1265ED-1274-48D1-8F94-10DD890EDB08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72098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BH" dirty="0"/>
              <a:t>توظيف الرؤوس المرقمة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1265ED-1274-48D1-8F94-10DD890EDB08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7209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196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833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9957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30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985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887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739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588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46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465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861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401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B54EE-DF0D-4FA1-B48F-C292469C25C4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910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6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23" t="25076" r="6723" b="21638"/>
          <a:stretch/>
        </p:blipFill>
        <p:spPr>
          <a:xfrm>
            <a:off x="2514600" y="306445"/>
            <a:ext cx="7162800" cy="1182210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5BA305D1-C304-46EB-B4B1-426C2825E1C4}"/>
              </a:ext>
            </a:extLst>
          </p:cNvPr>
          <p:cNvSpPr txBox="1"/>
          <p:nvPr/>
        </p:nvSpPr>
        <p:spPr>
          <a:xfrm>
            <a:off x="916508" y="2335321"/>
            <a:ext cx="10358983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2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الل</a:t>
            </a:r>
            <a:r>
              <a:rPr lang="ar-SA" sz="32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3200" b="1" dirty="0" err="1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غة</a:t>
            </a:r>
            <a:r>
              <a:rPr lang="ar-BH" sz="32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العربيّة – الحلقة الثانية</a:t>
            </a:r>
          </a:p>
          <a:p>
            <a:pPr algn="ctr" rtl="1"/>
            <a:r>
              <a:rPr lang="ar-BH" sz="32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الصف الرابع الابتدائي  – الفصل الدراسي الأوّل.</a:t>
            </a:r>
            <a:endParaRPr lang="en-US" sz="2800" b="1" dirty="0">
              <a:solidFill>
                <a:srgbClr val="7030A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ctr"/>
            <a:endParaRPr lang="ar-BH" sz="4400" b="1" dirty="0">
              <a:solidFill>
                <a:srgbClr val="7030A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/>
            <a:r>
              <a:rPr lang="ar-BH" sz="6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عنوان الدرس: الكَلامُ المُفيدُ </a:t>
            </a:r>
          </a:p>
          <a:p>
            <a:pPr algn="ctr"/>
            <a:br>
              <a:rPr lang="ar-BH" sz="40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endParaRPr lang="en-US" sz="4000" b="1" dirty="0">
              <a:solidFill>
                <a:srgbClr val="7030A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554572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EEE0622F-40A2-4037-89C6-823F9AE0EB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2775" y="2474913"/>
            <a:ext cx="10515600" cy="1325562"/>
          </a:xfrm>
        </p:spPr>
        <p:txBody>
          <a:bodyPr/>
          <a:lstStyle/>
          <a:p>
            <a:pPr algn="ctr" eaLnBrk="1" hangingPunct="1"/>
            <a:r>
              <a:rPr lang="ar-BH" altLang="en-US" sz="7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ان</a:t>
            </a:r>
            <a:r>
              <a:rPr lang="ar-SA" altLang="en-US" sz="7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altLang="en-US" sz="7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altLang="en-US" sz="7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altLang="en-US" sz="7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ه</a:t>
            </a:r>
            <a:r>
              <a:rPr lang="ar-SA" altLang="en-US" sz="7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altLang="en-US" sz="7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ى الد</a:t>
            </a:r>
            <a:r>
              <a:rPr lang="ar-SA" altLang="en-US" sz="7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َّ</a:t>
            </a:r>
            <a:r>
              <a:rPr lang="ar-BH" altLang="en-US" sz="7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ر</a:t>
            </a:r>
            <a:r>
              <a:rPr lang="ar-SA" altLang="en-US" sz="7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altLang="en-US" sz="7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س</a:t>
            </a:r>
            <a:r>
              <a:rPr lang="ar-SA" altLang="en-US" sz="7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endParaRPr lang="en-GB" altLang="en-US" sz="7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C6FFC3F-B80E-4629-BC63-F1F9933D5B3B}"/>
              </a:ext>
            </a:extLst>
          </p:cNvPr>
          <p:cNvSpPr/>
          <p:nvPr/>
        </p:nvSpPr>
        <p:spPr>
          <a:xfrm>
            <a:off x="832338" y="2518089"/>
            <a:ext cx="10374924" cy="806296"/>
          </a:xfrm>
          <a:prstGeom prst="rect">
            <a:avLst/>
          </a:prstGeom>
          <a:solidFill>
            <a:srgbClr val="FFFFCC"/>
          </a:solidFill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Low" rtl="1"/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الهدفُ الأوَّل: </a:t>
            </a:r>
            <a:r>
              <a:rPr lang="ar-BH" sz="36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تمييزُ الكلامِ المفيدِ مِنْ خلالِ الأمثلةِ المعروضَةِ.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5F0BFDC-230F-412E-B90F-C57409A305F9}"/>
              </a:ext>
            </a:extLst>
          </p:cNvPr>
          <p:cNvSpPr/>
          <p:nvPr/>
        </p:nvSpPr>
        <p:spPr>
          <a:xfrm>
            <a:off x="832338" y="3667027"/>
            <a:ext cx="10374924" cy="806296"/>
          </a:xfrm>
          <a:prstGeom prst="rect">
            <a:avLst/>
          </a:prstGeom>
          <a:solidFill>
            <a:srgbClr val="FFFFCC"/>
          </a:solidFill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Low" rtl="1"/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الهدَفُ الثّاني: </a:t>
            </a:r>
            <a:r>
              <a:rPr lang="ar-BH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استنتاج قاعدة الدرس من خلالِ الأمثلة </a:t>
            </a:r>
            <a:r>
              <a:rPr lang="ar-BH" sz="36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المعروضَةِ</a:t>
            </a:r>
            <a:r>
              <a:rPr lang="ar-BH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 </a:t>
            </a:r>
          </a:p>
        </p:txBody>
      </p:sp>
      <p:sp>
        <p:nvSpPr>
          <p:cNvPr id="3" name="Rectangle 2"/>
          <p:cNvSpPr/>
          <p:nvPr/>
        </p:nvSpPr>
        <p:spPr>
          <a:xfrm>
            <a:off x="4691074" y="1001584"/>
            <a:ext cx="3294530" cy="919981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BH" sz="48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أهْدافُ الدَّرْسِ</a:t>
            </a:r>
            <a:endParaRPr lang="en-US" sz="48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5F0BFDC-230F-412E-B90F-C57409A305F9}"/>
              </a:ext>
            </a:extLst>
          </p:cNvPr>
          <p:cNvSpPr/>
          <p:nvPr/>
        </p:nvSpPr>
        <p:spPr>
          <a:xfrm>
            <a:off x="832338" y="4738060"/>
            <a:ext cx="10374924" cy="806296"/>
          </a:xfrm>
          <a:prstGeom prst="rect">
            <a:avLst/>
          </a:prstGeom>
          <a:solidFill>
            <a:srgbClr val="FFFFCC"/>
          </a:solidFill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Low" rtl="1"/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الهدَفُ الثالث: </a:t>
            </a:r>
            <a:r>
              <a:rPr lang="ar-BH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توظيف قاعدة الدرس في إنشاء جمل مُفيدَةٍ. </a:t>
            </a:r>
          </a:p>
        </p:txBody>
      </p:sp>
      <p:sp>
        <p:nvSpPr>
          <p:cNvPr id="6" name="مستطيل 4">
            <a:extLst>
              <a:ext uri="{FF2B5EF4-FFF2-40B4-BE49-F238E27FC236}">
                <a16:creationId xmlns:a16="http://schemas.microsoft.com/office/drawing/2014/main" id="{1DC7D4A5-E2DC-4D4E-8548-014C343806D3}"/>
              </a:ext>
            </a:extLst>
          </p:cNvPr>
          <p:cNvSpPr/>
          <p:nvPr/>
        </p:nvSpPr>
        <p:spPr>
          <a:xfrm>
            <a:off x="0" y="159027"/>
            <a:ext cx="4299145" cy="45057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BH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الكلامُ المفيدُ</a:t>
            </a:r>
            <a:r>
              <a:rPr lang="ar-SA" sz="2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 الرابع الابتدائي</a:t>
            </a:r>
          </a:p>
        </p:txBody>
      </p:sp>
      <p:pic>
        <p:nvPicPr>
          <p:cNvPr id="7" name="Picture 5">
            <a:extLst>
              <a:ext uri="{FF2B5EF4-FFF2-40B4-BE49-F238E27FC236}">
                <a16:creationId xmlns:a16="http://schemas.microsoft.com/office/drawing/2014/main" id="{4A5C75FB-4D45-46B5-AB44-C4BF813601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0922" y="0"/>
            <a:ext cx="2001078" cy="1541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4942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3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A569A42E-2F99-476D-90FA-C289343FCA5A}"/>
              </a:ext>
            </a:extLst>
          </p:cNvPr>
          <p:cNvSpPr txBox="1">
            <a:spLocks/>
          </p:cNvSpPr>
          <p:nvPr/>
        </p:nvSpPr>
        <p:spPr>
          <a:xfrm>
            <a:off x="10452089" y="-12152"/>
            <a:ext cx="1714115" cy="9099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2013" y="3041571"/>
            <a:ext cx="11280048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28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أُ</a:t>
            </a:r>
            <a:r>
              <a:rPr lang="ar-BH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لاحظُ العباراتِ فِي العَمودِ (أ)، و أُجيبُ عمّا يأتي: </a:t>
            </a:r>
          </a:p>
          <a:p>
            <a:pPr algn="r" rtl="1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هل فهِمتَ شيئًا من العبارات الواردة في العمود (أ)؟ وَلِماذا؟ </a:t>
            </a:r>
          </a:p>
          <a:p>
            <a:pPr algn="r" rtl="1"/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لا، لم أفهم منها معنى واضِحًا.</a:t>
            </a:r>
          </a:p>
          <a:p>
            <a:pPr algn="r" rtl="1"/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لأنَّ الكلام في هذه العباراتِ منقوصٌ (غير تامٍّ)، فجاءَ </a:t>
            </a:r>
            <a:r>
              <a:rPr lang="ar-BH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غيرَ مُفيدٍ.</a:t>
            </a:r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   </a:t>
            </a:r>
          </a:p>
          <a:p>
            <a:pPr algn="r" rtl="1"/>
            <a:r>
              <a:rPr lang="ar-BH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أُلاحظُ العباراتِ فِي العَمودِ (ب)، و أُجيبُ عمّا يأتي: </a:t>
            </a:r>
          </a:p>
          <a:p>
            <a:pPr algn="r" rtl="1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هل فهِمتَ شيئًا من العبارات الواردة في العمود (أ)؟ وَلِماذا؟</a:t>
            </a:r>
            <a:endParaRPr lang="ar-BH" sz="28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 rtl="1"/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نعم، فهمتُ معانيَهَا بوضُوحٍ.</a:t>
            </a:r>
          </a:p>
          <a:p>
            <a:pPr algn="r" rtl="1"/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لأنَّ الكلامَ فيهَا </a:t>
            </a:r>
            <a:r>
              <a:rPr lang="ar-BH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تامٌّ</a:t>
            </a:r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، فقد وردَت هذه العباراتُ في شكلِ </a:t>
            </a:r>
            <a:r>
              <a:rPr lang="ar-BH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جُمَلٍ</a:t>
            </a:r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، لذلك جاءتْ </a:t>
            </a:r>
            <a:r>
              <a:rPr lang="ar-BH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مُفيدةً</a:t>
            </a:r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لمعانيَ واضحةٍ. </a:t>
            </a:r>
          </a:p>
          <a:p>
            <a:pPr algn="r" rtl="1"/>
            <a:endParaRPr lang="en-US" dirty="0"/>
          </a:p>
        </p:txBody>
      </p:sp>
      <p:graphicFrame>
        <p:nvGraphicFramePr>
          <p:cNvPr id="2" name="جدول 4">
            <a:extLst>
              <a:ext uri="{FF2B5EF4-FFF2-40B4-BE49-F238E27FC236}">
                <a16:creationId xmlns:a16="http://schemas.microsoft.com/office/drawing/2014/main" id="{1C032316-A0F1-4E9F-9240-1E7952BD51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5750294"/>
              </p:ext>
            </p:extLst>
          </p:nvPr>
        </p:nvGraphicFramePr>
        <p:xfrm>
          <a:off x="2032000" y="789266"/>
          <a:ext cx="8128000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76865">
                  <a:extLst>
                    <a:ext uri="{9D8B030D-6E8A-4147-A177-3AD203B41FA5}">
                      <a16:colId xmlns:a16="http://schemas.microsoft.com/office/drawing/2014/main" val="3129285284"/>
                    </a:ext>
                  </a:extLst>
                </a:gridCol>
                <a:gridCol w="3651135">
                  <a:extLst>
                    <a:ext uri="{9D8B030D-6E8A-4147-A177-3AD203B41FA5}">
                      <a16:colId xmlns:a16="http://schemas.microsoft.com/office/drawing/2014/main" val="2571103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BH" sz="28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ب</a:t>
                      </a:r>
                      <a:endParaRPr lang="en-US" sz="28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8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</a:t>
                      </a:r>
                      <a:endParaRPr lang="en-US" sz="28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26220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1- المُسْلمُ لا يقولُ إلَّا الصّدقَ . </a:t>
                      </a:r>
                      <a:endParaRPr lang="en-US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1- الطفلُ يَحْتَرِمُ</a:t>
                      </a:r>
                      <a:endParaRPr lang="en-US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707320"/>
                  </a:ext>
                </a:extLst>
              </a:tr>
              <a:tr h="361682">
                <a:tc>
                  <a:txBody>
                    <a:bodyPr/>
                    <a:lstStyle/>
                    <a:p>
                      <a:pPr algn="ctr"/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2- يُحافظُ الطالبُ عَلَى نَظافةِ المدرسَةِ.</a:t>
                      </a:r>
                      <a:endParaRPr lang="en-US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2- يُساعِدُ أبي</a:t>
                      </a:r>
                      <a:endParaRPr lang="en-US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173952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3- في البحرين قِلاعٌ أثريّةٌ مشهورَةٌ.</a:t>
                      </a:r>
                      <a:endParaRPr lang="en-US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3- في الحديقةِ </a:t>
                      </a:r>
                      <a:endParaRPr lang="en-US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9115052"/>
                  </a:ext>
                </a:extLst>
              </a:tr>
            </a:tbl>
          </a:graphicData>
        </a:graphic>
      </p:graphicFrame>
      <p:sp>
        <p:nvSpPr>
          <p:cNvPr id="6" name="مستطيل 4">
            <a:extLst>
              <a:ext uri="{FF2B5EF4-FFF2-40B4-BE49-F238E27FC236}">
                <a16:creationId xmlns:a16="http://schemas.microsoft.com/office/drawing/2014/main" id="{5631832A-EE1F-4A5E-827D-BDAC187A9654}"/>
              </a:ext>
            </a:extLst>
          </p:cNvPr>
          <p:cNvSpPr/>
          <p:nvPr/>
        </p:nvSpPr>
        <p:spPr>
          <a:xfrm>
            <a:off x="0" y="159027"/>
            <a:ext cx="4299145" cy="45057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BH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الكلامُ المفيدُ</a:t>
            </a:r>
            <a:r>
              <a:rPr lang="ar-SA" sz="2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 الرابع الابتدائي</a:t>
            </a:r>
          </a:p>
        </p:txBody>
      </p:sp>
    </p:spTree>
    <p:extLst>
      <p:ext uri="{BB962C8B-B14F-4D97-AF65-F5344CB8AC3E}">
        <p14:creationId xmlns:p14="http://schemas.microsoft.com/office/powerpoint/2010/main" val="980380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4776155"/>
              </p:ext>
            </p:extLst>
          </p:nvPr>
        </p:nvGraphicFramePr>
        <p:xfrm>
          <a:off x="3722822" y="2302127"/>
          <a:ext cx="5033532" cy="2654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335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02898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ar-BH" sz="4000" b="1" kern="1200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ب</a:t>
                      </a:r>
                      <a:endParaRPr lang="en-US" sz="4000" b="1" kern="1200" dirty="0">
                        <a:solidFill>
                          <a:schemeClr val="bg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8060">
                <a:tc>
                  <a:txBody>
                    <a:bodyPr/>
                    <a:lstStyle/>
                    <a:p>
                      <a:pPr algn="r"/>
                      <a:r>
                        <a:rPr lang="ar-BH" sz="36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1- الطفلُ يَحْتَرِمُ</a:t>
                      </a:r>
                      <a:endParaRPr lang="en-US" sz="36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3736">
                <a:tc>
                  <a:txBody>
                    <a:bodyPr/>
                    <a:lstStyle/>
                    <a:p>
                      <a:pPr algn="r"/>
                      <a:r>
                        <a:rPr lang="ar-BH" sz="36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2- يُساعِدُ أبي</a:t>
                      </a:r>
                      <a:endParaRPr lang="en-US" sz="36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8060">
                <a:tc>
                  <a:txBody>
                    <a:bodyPr/>
                    <a:lstStyle/>
                    <a:p>
                      <a:pPr algn="r"/>
                      <a:r>
                        <a:rPr lang="ar-BH" sz="36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3- في الحديقةِ </a:t>
                      </a:r>
                      <a:endParaRPr lang="en-US" sz="36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A569A42E-2F99-476D-90FA-C289343FCA5A}"/>
              </a:ext>
            </a:extLst>
          </p:cNvPr>
          <p:cNvSpPr txBox="1">
            <a:spLocks/>
          </p:cNvSpPr>
          <p:nvPr/>
        </p:nvSpPr>
        <p:spPr>
          <a:xfrm>
            <a:off x="10452089" y="-12152"/>
            <a:ext cx="1714115" cy="9099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1" y="1027239"/>
            <a:ext cx="104294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4- أُكْمِلُ العباراتِ الواردةَ في العمود (أ) بمَا يُناسِبُ لأجعَلَهَا كلامًا مفيدًا.</a:t>
            </a:r>
            <a:endParaRPr lang="en-US" sz="40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074926" y="3066937"/>
            <a:ext cx="1852246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والِديْهِ</a:t>
            </a:r>
            <a:r>
              <a:rPr lang="ar-BH" sz="3600" dirty="0">
                <a:solidFill>
                  <a:srgbClr val="00B050"/>
                </a:solidFill>
              </a:rPr>
              <a:t>.</a:t>
            </a:r>
            <a:endParaRPr lang="en-US" sz="3600" dirty="0">
              <a:solidFill>
                <a:srgbClr val="00B05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286961" y="3704261"/>
            <a:ext cx="1852246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المُحتَاجينَ.</a:t>
            </a:r>
            <a:endParaRPr lang="en-US" sz="3600" dirty="0">
              <a:solidFill>
                <a:srgbClr val="00B05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629673" y="4361325"/>
            <a:ext cx="2663239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أشجَارٌ وأزْهارٌ.</a:t>
            </a:r>
            <a:endParaRPr lang="en-US" sz="3600" dirty="0">
              <a:solidFill>
                <a:srgbClr val="00B050"/>
              </a:solidFill>
            </a:endParaRPr>
          </a:p>
        </p:txBody>
      </p:sp>
      <p:sp>
        <p:nvSpPr>
          <p:cNvPr id="11" name="مستطيل 4">
            <a:extLst>
              <a:ext uri="{FF2B5EF4-FFF2-40B4-BE49-F238E27FC236}">
                <a16:creationId xmlns:a16="http://schemas.microsoft.com/office/drawing/2014/main" id="{832B5475-1279-477D-BB6B-F6756FE6195C}"/>
              </a:ext>
            </a:extLst>
          </p:cNvPr>
          <p:cNvSpPr/>
          <p:nvPr/>
        </p:nvSpPr>
        <p:spPr>
          <a:xfrm>
            <a:off x="0" y="159027"/>
            <a:ext cx="4299145" cy="45057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BH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الكلامُ المفيدُ</a:t>
            </a:r>
            <a:r>
              <a:rPr lang="ar-SA" sz="2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 الرابع الابتدائي</a:t>
            </a:r>
          </a:p>
        </p:txBody>
      </p:sp>
    </p:spTree>
    <p:extLst>
      <p:ext uri="{BB962C8B-B14F-4D97-AF65-F5344CB8AC3E}">
        <p14:creationId xmlns:p14="http://schemas.microsoft.com/office/powerpoint/2010/main" val="1890632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عنوان 1">
            <a:extLst>
              <a:ext uri="{FF2B5EF4-FFF2-40B4-BE49-F238E27FC236}">
                <a16:creationId xmlns:a16="http://schemas.microsoft.com/office/drawing/2014/main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8766513" y="550569"/>
            <a:ext cx="3042088" cy="99835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sz="48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أَسْتَنْتِجُ أَنَّ</a:t>
            </a:r>
            <a:r>
              <a:rPr lang="ar-BH" sz="48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:</a:t>
            </a:r>
            <a:endParaRPr lang="en-US" sz="4800" b="1" dirty="0">
              <a:solidFill>
                <a:srgbClr val="FF0000"/>
              </a:solidFill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sp>
        <p:nvSpPr>
          <p:cNvPr id="4" name="Round Diagonal Corner Rectangle 3"/>
          <p:cNvSpPr/>
          <p:nvPr/>
        </p:nvSpPr>
        <p:spPr>
          <a:xfrm>
            <a:off x="996287" y="1920630"/>
            <a:ext cx="10058576" cy="2794000"/>
          </a:xfrm>
          <a:prstGeom prst="round2Diag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ar-BH" sz="40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- الكَلامَ المُفيدَ هو الّذي يُعْطينا مَعْنًى تامًّا. ويَتَكَوَّنُ من جُمْلةٍأو أكْثَرَ، وقد تكونُ الجُمْلَةُ قَصيرةً مثل: نَجح مُحَمَّدٌ.   </a:t>
            </a:r>
          </a:p>
          <a:p>
            <a:pPr algn="r"/>
            <a:r>
              <a:rPr lang="ar-BH" sz="40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- وقَدْ تكونُ طَويلةً، مثل: الْتَحَقَ مُحَمَّدٌ في العُطْلَةِ الصَّيفيَّةِ بِمَركزِ تَحْفيظِ القُرآن.   </a:t>
            </a:r>
            <a:endParaRPr lang="en-US" sz="40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مستطيل 4">
            <a:extLst>
              <a:ext uri="{FF2B5EF4-FFF2-40B4-BE49-F238E27FC236}">
                <a16:creationId xmlns:a16="http://schemas.microsoft.com/office/drawing/2014/main" id="{96B44435-9669-4AA2-A43B-BDF44E5F911E}"/>
              </a:ext>
            </a:extLst>
          </p:cNvPr>
          <p:cNvSpPr/>
          <p:nvPr/>
        </p:nvSpPr>
        <p:spPr>
          <a:xfrm>
            <a:off x="0" y="159027"/>
            <a:ext cx="4299145" cy="45057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BH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الكلامُ المفيدُ</a:t>
            </a:r>
            <a:r>
              <a:rPr lang="ar-SA" sz="2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 الرابع الابتدائي</a:t>
            </a:r>
          </a:p>
        </p:txBody>
      </p:sp>
    </p:spTree>
    <p:extLst>
      <p:ext uri="{BB962C8B-B14F-4D97-AF65-F5344CB8AC3E}">
        <p14:creationId xmlns:p14="http://schemas.microsoft.com/office/powerpoint/2010/main" val="35613781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عنوان 1">
            <a:extLst>
              <a:ext uri="{FF2B5EF4-FFF2-40B4-BE49-F238E27FC236}">
                <a16:creationId xmlns:a16="http://schemas.microsoft.com/office/drawing/2014/main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10897076" y="0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dirty="0"/>
              <a:t>أُطَبِّقُ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0603349"/>
              </p:ext>
            </p:extLst>
          </p:nvPr>
        </p:nvGraphicFramePr>
        <p:xfrm>
          <a:off x="1652104" y="3405226"/>
          <a:ext cx="9629914" cy="29565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8149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149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34933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BH" sz="3600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كلامٌ غيرُ مفيدٍ </a:t>
                      </a:r>
                      <a:endParaRPr lang="en-US" sz="36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600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كَلامٌ مفيدٌ</a:t>
                      </a:r>
                      <a:endParaRPr lang="en-US" sz="36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4463">
                <a:tc>
                  <a:txBody>
                    <a:bodyPr/>
                    <a:lstStyle/>
                    <a:p>
                      <a:pPr algn="ctr"/>
                      <a:endParaRPr lang="en-US" sz="32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4463">
                <a:tc>
                  <a:txBody>
                    <a:bodyPr/>
                    <a:lstStyle/>
                    <a:p>
                      <a:pPr algn="ctr"/>
                      <a:endParaRPr lang="en-US" sz="32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4463">
                <a:tc>
                  <a:txBody>
                    <a:bodyPr/>
                    <a:lstStyle/>
                    <a:p>
                      <a:pPr algn="ctr"/>
                      <a:endParaRPr lang="en-US" sz="32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4463">
                <a:tc>
                  <a:txBody>
                    <a:bodyPr/>
                    <a:lstStyle/>
                    <a:p>
                      <a:pPr algn="ctr"/>
                      <a:endParaRPr lang="en-US" sz="32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مربع نص 8">
            <a:extLst>
              <a:ext uri="{FF2B5EF4-FFF2-40B4-BE49-F238E27FC236}">
                <a16:creationId xmlns:a16="http://schemas.microsoft.com/office/drawing/2014/main" id="{054E465B-3876-4145-AC17-F754F8471E3E}"/>
              </a:ext>
            </a:extLst>
          </p:cNvPr>
          <p:cNvSpPr txBox="1"/>
          <p:nvPr/>
        </p:nvSpPr>
        <p:spPr>
          <a:xfrm>
            <a:off x="1476412" y="105660"/>
            <a:ext cx="94885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1. أُصَنِّفُ العِباراتِ الآتِيَةَ وِفْقًا للْجَدْوَلِ. (دقيقتان) 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385752C8-FC88-4E04-B92B-AFEFF37C3AE0}"/>
              </a:ext>
            </a:extLst>
          </p:cNvPr>
          <p:cNvSpPr txBox="1"/>
          <p:nvPr/>
        </p:nvSpPr>
        <p:spPr>
          <a:xfrm>
            <a:off x="8878956" y="1052264"/>
            <a:ext cx="3061252" cy="58477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أُحِبُّ وطني. </a:t>
            </a:r>
            <a:endParaRPr lang="en-US" sz="3200" dirty="0"/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99212CC8-DA17-45B6-8398-52BCC405EB21}"/>
              </a:ext>
            </a:extLst>
          </p:cNvPr>
          <p:cNvSpPr txBox="1"/>
          <p:nvPr/>
        </p:nvSpPr>
        <p:spPr>
          <a:xfrm>
            <a:off x="4055165" y="2684895"/>
            <a:ext cx="4823792" cy="58477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غَرسَ الطُّلَّابُ شجرةً في حديقةِ المدرسةِ.</a:t>
            </a:r>
            <a:endParaRPr lang="en-US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7855680A-66DD-4EFC-A02A-AC7D111DAA7E}"/>
              </a:ext>
            </a:extLst>
          </p:cNvPr>
          <p:cNvSpPr txBox="1"/>
          <p:nvPr/>
        </p:nvSpPr>
        <p:spPr>
          <a:xfrm>
            <a:off x="8878957" y="1964724"/>
            <a:ext cx="3061252" cy="58477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أُدافعُ عن وَطَني. </a:t>
            </a:r>
            <a:endParaRPr lang="en-US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04705E7A-1948-42C2-9598-B84E1F1997A0}"/>
              </a:ext>
            </a:extLst>
          </p:cNvPr>
          <p:cNvSpPr txBox="1"/>
          <p:nvPr/>
        </p:nvSpPr>
        <p:spPr>
          <a:xfrm>
            <a:off x="4509536" y="1936372"/>
            <a:ext cx="3584714" cy="58477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 rtl="1">
              <a:defRPr/>
            </a:pP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طَلَبَتِ الزّهرةُ  مِنْ السَّحابةِ </a:t>
            </a: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9A78B3B3-913D-4E23-91CF-5B2025D35867}"/>
              </a:ext>
            </a:extLst>
          </p:cNvPr>
          <p:cNvSpPr txBox="1"/>
          <p:nvPr/>
        </p:nvSpPr>
        <p:spPr>
          <a:xfrm>
            <a:off x="663577" y="2029525"/>
            <a:ext cx="3061252" cy="58477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 rtl="1">
              <a:defRPr/>
            </a:pP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عُشُّ العصفورِ </a:t>
            </a:r>
            <a:endParaRPr lang="en-US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94E9924A-3B39-4902-92EA-07449176DC29}"/>
              </a:ext>
            </a:extLst>
          </p:cNvPr>
          <p:cNvSpPr txBox="1"/>
          <p:nvPr/>
        </p:nvSpPr>
        <p:spPr>
          <a:xfrm>
            <a:off x="663577" y="1041316"/>
            <a:ext cx="3061252" cy="58477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 rtl="1">
              <a:defRPr/>
            </a:pP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يُحِبُّ المُعلّمُ أنْ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21E24B12-3AFB-47BC-B3CE-0AF14D0D50DF}"/>
              </a:ext>
            </a:extLst>
          </p:cNvPr>
          <p:cNvSpPr txBox="1"/>
          <p:nvPr/>
        </p:nvSpPr>
        <p:spPr>
          <a:xfrm>
            <a:off x="4570590" y="1023912"/>
            <a:ext cx="3462605" cy="58477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عندَ الغروبِ </a:t>
            </a:r>
            <a:endParaRPr lang="en-US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cxnSp>
        <p:nvCxnSpPr>
          <p:cNvPr id="22" name="رابط مستقيم 21">
            <a:extLst>
              <a:ext uri="{FF2B5EF4-FFF2-40B4-BE49-F238E27FC236}">
                <a16:creationId xmlns:a16="http://schemas.microsoft.com/office/drawing/2014/main" id="{6A87ECE8-63D1-4067-A7B4-6B6E2C54D4D1}"/>
              </a:ext>
            </a:extLst>
          </p:cNvPr>
          <p:cNvCxnSpPr>
            <a:cxnSpLocks/>
            <a:stCxn id="4" idx="0"/>
            <a:endCxn id="4" idx="2"/>
          </p:cNvCxnSpPr>
          <p:nvPr/>
        </p:nvCxnSpPr>
        <p:spPr>
          <a:xfrm>
            <a:off x="6467061" y="3405226"/>
            <a:ext cx="0" cy="29565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مستطيل 4">
            <a:extLst>
              <a:ext uri="{FF2B5EF4-FFF2-40B4-BE49-F238E27FC236}">
                <a16:creationId xmlns:a16="http://schemas.microsoft.com/office/drawing/2014/main" id="{ADBDF7DA-1211-4291-BEA3-2855A460B5A9}"/>
              </a:ext>
            </a:extLst>
          </p:cNvPr>
          <p:cNvSpPr/>
          <p:nvPr/>
        </p:nvSpPr>
        <p:spPr>
          <a:xfrm>
            <a:off x="0" y="159027"/>
            <a:ext cx="4299145" cy="45057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BH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الكلامُ المفيدُ</a:t>
            </a:r>
            <a:r>
              <a:rPr lang="ar-SA" sz="2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 الرابع الابتدائي</a:t>
            </a:r>
          </a:p>
        </p:txBody>
      </p:sp>
    </p:spTree>
    <p:extLst>
      <p:ext uri="{BB962C8B-B14F-4D97-AF65-F5344CB8AC3E}">
        <p14:creationId xmlns:p14="http://schemas.microsoft.com/office/powerpoint/2010/main" val="3807997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68 -0.0287 L -0.13633 0.47362 L -0.13099 0.46968 L -0.13099 0.46991 L -0.13308 0.46181 L -0.13308 0.46204 L -0.13308 0.46181 L -0.13308 0.46204 " pathEditMode="relative" rAng="0" ptsTypes="AAAAAA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77" y="25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-0.03426 L 3.125E-6 -0.03403 C -0.00039 -0.02824 -0.00039 -0.02199 -0.00117 -0.01597 C -0.00144 -0.01366 -0.00287 -0.01227 -0.00339 -0.00972 C -0.00964 0.02199 0.00078 -0.01921 -0.00664 0.00879 C -0.0086 0.02361 -0.00664 0.01018 -0.0099 0.02708 C -0.01198 0.03819 -0.01172 0.03935 -0.0142 0.04977 C -0.01524 0.05393 -0.01641 0.05787 -0.01745 0.06204 C -0.02526 0.09444 -0.00925 0.03472 -0.02617 0.09699 C -0.02969 0.10995 -0.03347 0.12291 -0.03698 0.13588 C -0.03815 0.14004 -0.03894 0.14444 -0.04037 0.14815 L -0.04466 0.16065 C -0.05131 0.20416 -0.04245 0.15046 -0.05013 0.18541 C -0.05104 0.18981 -0.05144 0.19491 -0.05222 0.19954 C -0.05599 0.2206 -0.05261 0.19884 -0.05769 0.22014 C -0.0586 0.2243 -0.05912 0.22824 -0.0599 0.23264 C -0.06055 0.23588 -0.0612 0.23912 -0.06211 0.24282 C -0.06381 0.24977 -0.06615 0.25579 -0.06745 0.26342 C -0.07318 0.29537 -0.06576 0.25579 -0.07292 0.28773 C -0.07383 0.29166 -0.07409 0.29606 -0.07513 0.30023 C -0.07604 0.3037 -0.07748 0.30694 -0.07839 0.31041 C -0.07956 0.31551 -0.08256 0.33217 -0.0849 0.33935 C -0.08581 0.34236 -0.08724 0.34444 -0.08815 0.34745 C -0.08907 0.35023 -0.08933 0.35347 -0.09037 0.35579 C -0.09128 0.3581 -0.09271 0.35949 -0.09362 0.36204 C -0.09492 0.36528 -0.09558 0.36921 -0.09688 0.37199 C -0.09883 0.37685 -0.10117 0.38032 -0.10339 0.38472 C -0.1086 0.39444 -0.10599 0.39051 -0.11094 0.39699 C -0.11211 0.39954 -0.11302 0.40254 -0.1142 0.40509 C -0.11667 0.40995 -0.12006 0.41366 -0.12188 0.41921 C -0.12748 0.43727 -0.12214 0.42315 -0.12943 0.43588 C -0.13216 0.44051 -0.13425 0.44606 -0.13711 0.45023 C -0.13854 0.45231 -0.14011 0.45416 -0.14141 0.45648 C -0.14219 0.45764 -0.14284 0.45949 -0.14362 0.46041 C -0.14466 0.46204 -0.14558 0.46435 -0.14688 0.46458 C -0.16133 0.4669 -0.1793 0.46643 -0.19466 0.46643 " pathEditMode="relative" rAng="0" ptsTypes="AAAAAAAAAAAAAAAAAAAAAAAAAAAAAAAAAAAA">
                                      <p:cBhvr>
                                        <p:cTn id="1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740" y="250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65 -0.01828 L -0.00065 -0.01805 C 0.00078 -0.01203 0.00208 -0.00555 0.00364 0.00093 C 0.00429 0.00348 0.00521 0.00602 0.00586 0.00857 C 0.01068 0.03218 0.00495 0.01227 0.0112 0.03959 C 0.0125 0.04491 0.01432 0.04977 0.01562 0.0551 C 0.01679 0.05996 0.01784 0.06528 0.01888 0.07037 C 0.02005 0.07616 0.02057 0.08241 0.02213 0.08797 C 0.02357 0.09283 0.02617 0.0963 0.0276 0.10139 C 0.03268 0.12014 0.03424 0.13588 0.03945 0.15348 C 0.04114 0.1588 0.04336 0.16366 0.04492 0.16899 C 0.047 0.17616 0.05325 0.20463 0.0569 0.21528 C 0.06797 0.24769 0.06523 0.23473 0.07213 0.25787 C 0.07734 0.27477 0.07526 0.27084 0.08086 0.28658 C 0.08216 0.29075 0.08385 0.29445 0.08515 0.29838 C 0.08815 0.30741 0.09036 0.31713 0.09388 0.32547 C 0.09609 0.33056 0.09857 0.33542 0.10039 0.34098 C 0.10182 0.34514 0.10234 0.35024 0.10364 0.3544 C 0.10495 0.35857 0.10677 0.36204 0.10794 0.36598 C 0.11068 0.37477 0.11276 0.38426 0.11562 0.39306 C 0.11706 0.39769 0.11862 0.40209 0.11992 0.40672 C 0.12265 0.41551 0.12422 0.4257 0.1276 0.43357 C 0.12864 0.43635 0.12995 0.43866 0.13086 0.44144 C 0.14049 0.472 0.13424 0.45533 0.14166 0.48195 C 0.14271 0.48542 0.14388 0.48843 0.14492 0.49167 C 0.1457 0.49607 0.14635 0.5007 0.14713 0.5051 C 0.14752 0.50718 0.14804 0.50903 0.14818 0.51088 C 0.14883 0.51852 0.14883 0.52639 0.14935 0.53403 C 0.15013 0.5463 0.14831 0.54561 0.15156 0.54561 " pathEditMode="relative" rAng="0" ptsTypes="AAAAAAAAAAAAAAAAAAAAAAAAAAAAA">
                                      <p:cBhvr>
                                        <p:cTn id="1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04" y="281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833 0.01689 L 0.05833 0.01713 C 0.05429 0.02708 0.05078 0.03819 0.04635 0.04768 C 0.04453 0.05162 0.04257 0.05532 0.04088 0.05926 C 0.03893 0.06365 0.0375 0.06875 0.03541 0.07291 C 0.0332 0.07708 0.03007 0.07986 0.02786 0.08449 C 0.02565 0.08912 0.02435 0.0949 0.02239 0.09977 C 0.0207 0.10439 0.01888 0.10902 0.01692 0.11342 C 0.01523 0.11736 0.01315 0.12083 0.01158 0.125 C 0.00807 0.13379 0.00507 0.14305 0.00182 0.15208 C 0.00039 0.15602 -0.00079 0.16041 -0.00261 0.16365 C -0.00404 0.1662 -0.00573 0.16852 -0.0069 0.17129 C -0.01042 0.17939 -0.01263 0.18935 -0.01667 0.19652 C -0.01888 0.20046 -0.02123 0.20393 -0.02318 0.2081 C -0.02461 0.21111 -0.02526 0.21481 -0.02644 0.21782 C -0.02813 0.22176 -0.03008 0.22569 -0.0319 0.22939 C -0.03334 0.23217 -0.0349 0.23426 -0.03633 0.23703 C -0.03933 0.24328 -0.04206 0.25 -0.04493 0.25648 L -0.04935 0.26597 C -0.05079 0.26921 -0.05196 0.27291 -0.05365 0.27569 C -0.05469 0.27777 -0.05599 0.27939 -0.0569 0.28148 C -0.05821 0.28449 -0.05886 0.28819 -0.06016 0.2912 C -0.06146 0.29398 -0.06342 0.29583 -0.06459 0.29884 C -0.08659 0.35602 -0.06211 0.29722 -0.07644 0.33564 L -0.08946 0.37037 C -0.09102 0.3743 -0.09258 0.37801 -0.09388 0.38194 C -0.09493 0.38518 -0.09571 0.38889 -0.09714 0.39166 C -0.11498 0.42986 -0.09727 0.39004 -0.10912 0.41111 C -0.11003 0.41273 -0.11029 0.41527 -0.1112 0.41689 C -0.11211 0.41805 -0.11355 0.41782 -0.11446 0.41875 C -0.11563 0.41967 -0.11654 0.42152 -0.11771 0.42268 C -0.11954 0.42407 -0.12149 0.42477 -0.12318 0.42639 C -0.12552 0.4287 -0.12761 0.43171 -0.12969 0.43426 C -0.13086 0.43541 -0.13177 0.43703 -0.13295 0.43796 C -0.13842 0.44282 -0.13581 0.44097 -0.14063 0.44398 C -0.14128 0.44259 -0.14219 0.44166 -0.14271 0.44004 C -0.1448 0.43402 -0.14427 0.42106 -0.14271 0.41689 C -0.1418 0.41389 -0.1392 0.41551 -0.13737 0.41481 C -0.13607 0.40856 -0.13516 0.40902 -0.13737 0.40902 " pathEditMode="relative" rAng="0" ptsTypes="AAAAAAAAAAAAAAAAAAAAAAAAAAAAAAAAAAAAAAA">
                                      <p:cBhvr>
                                        <p:cTn id="1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130" y="213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0.02824 L 0.00052 0.02847 C -0.0013 0.03657 -0.003 0.04491 -0.00495 0.05324 C -0.0056 0.05602 -0.00625 0.05856 -0.00716 0.06088 C -0.00912 0.06644 -0.01172 0.07106 -0.01367 0.07639 C -0.01797 0.08843 -0.02214 0.10046 -0.02565 0.11319 C -0.02709 0.11829 -0.02826 0.12361 -0.02995 0.1287 C -0.03125 0.13218 -0.03308 0.13472 -0.03438 0.13819 C -0.0418 0.15995 -0.03607 0.14653 -0.04089 0.16343 C -0.0461 0.18218 -0.04193 0.16458 -0.0474 0.18079 C -0.0487 0.18449 -0.04948 0.18866 -0.05065 0.19236 C -0.0517 0.1956 -0.05287 0.19861 -0.05391 0.20208 C -0.06211 0.2287 -0.05274 0.19861 -0.05938 0.22523 C -0.06133 0.2331 -0.06433 0.24028 -0.06589 0.24838 C -0.06654 0.25231 -0.06719 0.25625 -0.0681 0.25995 C -0.06927 0.26528 -0.07123 0.27014 -0.0724 0.27546 C -0.0737 0.28102 -0.07409 0.2875 -0.07565 0.29282 C -0.07735 0.29861 -0.08008 0.30301 -0.08216 0.30833 C -0.08334 0.31134 -0.08412 0.31481 -0.08542 0.31782 C -0.0875 0.32269 -0.08972 0.32708 -0.09193 0.33148 C -0.1013 0.34907 -0.10078 0.34792 -0.10938 0.36042 C -0.10977 0.36227 -0.11016 0.36435 -0.11042 0.3662 C -0.1112 0.37083 -0.11159 0.37546 -0.11263 0.37986 C -0.1138 0.38449 -0.11563 0.38866 -0.11693 0.39329 C -0.11862 0.39884 -0.11966 0.40509 -0.12136 0.41065 C -0.12253 0.41481 -0.12422 0.41829 -0.12565 0.42222 C -0.12748 0.42731 -0.13112 0.43773 -0.13112 0.43796 C -0.13295 0.45069 -0.13125 0.44051 -0.13438 0.45509 C -0.13646 0.46505 -0.13503 0.46204 -0.13867 0.47639 C -0.13959 0.47986 -0.14089 0.48287 -0.14193 0.48611 C -0.14701 0.52176 -0.14349 0.50069 -0.17136 0.56713 C -0.17201 0.56852 -0.17357 0.56852 -0.17461 0.56898 C -0.17644 0.56782 -0.17852 0.56736 -0.18008 0.56528 C -0.18086 0.56389 -0.18073 0.56134 -0.18112 0.55949 C -0.18177 0.55671 -0.18255 0.5544 -0.18334 0.55162 C -0.18295 0.54213 -0.18321 0.53218 -0.18216 0.52269 C -0.18203 0.52083 -0.18021 0.5206 -0.18008 0.51875 C -0.17982 0.51551 -0.18073 0.5125 -0.18112 0.50926 C -0.18138 0.50718 -0.18151 0.50509 -0.18216 0.50347 C -0.19024 0.48542 -0.18086 0.51157 -0.18867 0.49769 L -0.18867 0.49375 " pathEditMode="relative" rAng="0" ptsTypes="AAAAAAAAAAAAAAAAAAAAAAAAAAAAAAAAAAAAAAAAA">
                                      <p:cBhvr>
                                        <p:cTn id="2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466" y="270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136 -0.00371 L -0.02136 -0.00348 C -0.01966 0.00138 -0.0181 0.00694 -0.01602 0.01157 C -0.01524 0.01342 -0.01354 0.01365 -0.01276 0.01551 C -0.00625 0.02986 -0.00925 0.02939 -0.003 0.04074 C -0.00169 0.04282 2.08333E-6 0.04444 0.00143 0.04652 C 0.00182 0.04838 0.00182 0.05046 0.00247 0.05231 C 0.00338 0.05439 0.00469 0.05601 0.00573 0.0581 C 0.0069 0.06041 0.00807 0.06296 0.00898 0.06574 C 0.00989 0.06828 0.01028 0.07106 0.0112 0.07338 C 0.01211 0.07615 0.01341 0.07847 0.01445 0.08125 C 0.01588 0.08495 0.01732 0.08888 0.01875 0.09282 C 0.01979 0.09537 0.02109 0.09768 0.022 0.10046 C 0.02448 0.1081 0.02643 0.11597 0.02851 0.12361 C 0.02995 0.12893 0.03125 0.13426 0.03294 0.13912 C 0.03398 0.14236 0.03528 0.14537 0.0362 0.14884 C 0.0375 0.15393 0.03815 0.15926 0.03945 0.16435 C 0.04036 0.16759 0.04166 0.1706 0.04271 0.17407 C 0.04804 0.19143 0.04401 0.17916 0.04818 0.19513 C 0.04909 0.19907 0.05026 0.20301 0.05143 0.20671 C 0.05364 0.22291 0.05078 0.20509 0.05573 0.22615 C 0.05664 0.22986 0.05703 0.23402 0.05794 0.23773 C 0.05885 0.24166 0.06015 0.24537 0.0612 0.2493 C 0.06237 0.2537 0.06328 0.25833 0.06445 0.26296 C 0.06614 0.26944 0.06836 0.27546 0.06979 0.28217 C 0.07096 0.28726 0.07174 0.29259 0.07304 0.29768 C 0.07396 0.30046 0.07552 0.30254 0.0763 0.30532 C 0.07734 0.30833 0.07773 0.3118 0.07851 0.31504 C 0.07956 0.31898 0.08086 0.32268 0.08177 0.32662 C 0.08333 0.33287 0.08489 0.33935 0.0862 0.34583 C 0.08685 0.34976 0.08737 0.35393 0.08828 0.35763 C 0.09127 0.36921 0.09153 0.36435 0.09375 0.375 C 0.09427 0.37731 0.0944 0.38009 0.09479 0.38263 C 0.09544 0.38588 0.09622 0.38912 0.097 0.39236 C 0.09765 0.3949 0.09857 0.39745 0.09922 0.4 C 0.10013 0.40439 0.10052 0.40902 0.1013 0.41365 C 0.10286 0.42176 0.10586 0.43449 0.10781 0.44259 C 0.10885 0.44652 0.11015 0.45023 0.11107 0.45416 C 0.1138 0.46458 0.11758 0.48287 0.12096 0.49097 L 0.12422 0.49861 C 0.12448 0.50185 0.12448 0.50532 0.12526 0.50833 C 0.12565 0.50995 0.12695 0.51064 0.12747 0.51203 C 0.12799 0.51388 0.12799 0.5162 0.12851 0.51782 C 0.13424 0.53819 0.12943 0.5206 0.13398 0.53148 C 0.13554 0.53518 0.13685 0.53912 0.13828 0.54305 C 0.13906 0.5449 0.13958 0.54722 0.14049 0.54884 L 0.147 0.56041 L 0.15026 0.5662 C 0.15091 0.56759 0.15143 0.56944 0.15247 0.57013 L 0.15898 0.57384 C 0.15963 0.57268 0.16133 0.57176 0.16107 0.57013 C 0.16054 0.56643 0.15456 0.56481 0.15351 0.56435 C 0.15221 0.55717 0.15338 0.55949 0.15026 0.55648 " pathEditMode="relative" rAng="0" ptsTypes="AAAAAAAAAAAAAAAAAAAAAAAAAAAAAAAAAAAAAAAAAAAAAAAAAAAAA">
                                      <p:cBhvr>
                                        <p:cTn id="2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15" y="288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851 0.02268 L 0.07851 0.02291 C 0.07864 0.02616 0.07917 0.0419 0.0806 0.04768 C 0.08112 0.04977 0.08216 0.05139 0.08281 0.05347 C 0.08919 0.07338 0.08021 0.04838 0.08828 0.06898 C 0.09114 0.07616 0.09583 0.09028 0.09909 0.09606 C 0.10013 0.09791 0.10143 0.09953 0.10234 0.10185 C 0.10364 0.10486 0.1043 0.10856 0.1056 0.11157 C 0.10794 0.11643 0.11094 0.12014 0.11315 0.125 C 0.11497 0.12893 0.11667 0.13287 0.11862 0.13657 C 0.12109 0.1412 0.12396 0.14514 0.1263 0.15023 C 0.12773 0.15324 0.12904 0.15671 0.1306 0.15972 C 0.1319 0.1625 0.13359 0.16481 0.13489 0.16759 C 0.13581 0.16921 0.13633 0.17153 0.13711 0.17338 C 0.13815 0.17592 0.13919 0.17847 0.14036 0.18102 C 0.14557 0.19213 0.13932 0.17639 0.14466 0.19074 C 0.14505 0.19653 0.14531 0.20231 0.14583 0.2081 C 0.14596 0.21018 0.14687 0.2118 0.14687 0.21389 C 0.14752 0.23264 0.14739 0.25139 0.14792 0.26991 C 0.14805 0.27407 0.14948 0.28796 0.15013 0.29305 C 0.15078 0.29768 0.15169 0.30208 0.15234 0.30671 C 0.15286 0.31041 0.15286 0.31435 0.15338 0.31828 C 0.15469 0.32778 0.15547 0.32963 0.15768 0.3375 C 0.15937 0.35254 0.15755 0.34236 0.16107 0.35301 C 0.16289 0.35903 0.16289 0.36273 0.1664 0.36666 C 0.16797 0.36828 0.17292 0.37106 0.17513 0.37245 C 0.17591 0.3743 0.17669 0.37616 0.17734 0.37824 C 0.17851 0.38264 0.17773 0.38541 0.1806 0.38773 C 0.1819 0.38912 0.18346 0.38912 0.18489 0.38981 C 0.19271 0.39282 0.18776 0.39028 0.19362 0.39375 L 0.19909 0.39166 " pathEditMode="relative" rAng="0" ptsTypes="AAAAAAAAAAAAAAAAAAAAAAAAAAAAAAA">
                                      <p:cBhvr>
                                        <p:cTn id="3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29" y="185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921" y="1397426"/>
            <a:ext cx="10900610" cy="5057667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أ. يلتزِمُ الطَّالِبُ المثاليُّ</a:t>
            </a:r>
            <a:endParaRPr lang="ar-BH" sz="40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ب. الطَّالِبُ النَّشيطُ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ج. يُحيّي الطَّالِبُ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د. المُعلّمُ</a:t>
            </a:r>
            <a:endParaRPr lang="ar-BH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7" name="عنوان 1">
            <a:extLst>
              <a:ext uri="{FF2B5EF4-FFF2-40B4-BE49-F238E27FC236}">
                <a16:creationId xmlns:a16="http://schemas.microsoft.com/office/drawing/2014/main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10897076" y="0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dirty="0"/>
              <a:t>أُطَبِّقُ</a:t>
            </a:r>
            <a:endParaRPr lang="en-US" dirty="0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E7D0B2B6-44A3-434A-881D-6420847B9DAD}"/>
              </a:ext>
            </a:extLst>
          </p:cNvPr>
          <p:cNvSpPr txBox="1"/>
          <p:nvPr/>
        </p:nvSpPr>
        <p:spPr>
          <a:xfrm>
            <a:off x="1351721" y="717875"/>
            <a:ext cx="94885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2. أُكملُ كُلَّ عبارةٍ ممّا يأتي لتُصبحَ كَلامًا مُفيدًا: (3 دقائق) </a:t>
            </a:r>
            <a:endParaRPr lang="ar-BH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C76CDFF6-4248-4004-85DC-F23FB68260AC}"/>
              </a:ext>
            </a:extLst>
          </p:cNvPr>
          <p:cNvSpPr txBox="1"/>
          <p:nvPr/>
        </p:nvSpPr>
        <p:spPr>
          <a:xfrm>
            <a:off x="5313332" y="1578208"/>
            <a:ext cx="3166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40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بِقوانينِ المدْرسةِ.</a:t>
            </a:r>
            <a:endParaRPr lang="en-US" sz="40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D9165BFC-1D2F-42EF-B3A5-8F3432D99B7E}"/>
              </a:ext>
            </a:extLst>
          </p:cNvPr>
          <p:cNvSpPr txBox="1"/>
          <p:nvPr/>
        </p:nvSpPr>
        <p:spPr>
          <a:xfrm>
            <a:off x="3688457" y="2663261"/>
            <a:ext cx="51891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40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يُشَارِكُ في أنشِطةِ المدْرسةِ</a:t>
            </a:r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1854DA14-C7C6-4DAB-9134-67438BF95E45}"/>
              </a:ext>
            </a:extLst>
          </p:cNvPr>
          <p:cNvSpPr txBox="1"/>
          <p:nvPr/>
        </p:nvSpPr>
        <p:spPr>
          <a:xfrm>
            <a:off x="4761121" y="3676042"/>
            <a:ext cx="41429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40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العَلَمَ في الطَّابورِ الصّباحيِّ</a:t>
            </a:r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7E76A865-5AD8-47F7-90BA-D5989F0E5DA0}"/>
              </a:ext>
            </a:extLst>
          </p:cNvPr>
          <p:cNvSpPr txBox="1"/>
          <p:nvPr/>
        </p:nvSpPr>
        <p:spPr>
          <a:xfrm>
            <a:off x="7404802" y="4752688"/>
            <a:ext cx="3166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40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قُدْوةٌ لِطُلَّابهِ</a:t>
            </a:r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</a:p>
        </p:txBody>
      </p:sp>
      <p:sp>
        <p:nvSpPr>
          <p:cNvPr id="10" name="مستطيل 4">
            <a:extLst>
              <a:ext uri="{FF2B5EF4-FFF2-40B4-BE49-F238E27FC236}">
                <a16:creationId xmlns:a16="http://schemas.microsoft.com/office/drawing/2014/main" id="{A29020DA-A2E3-43FB-8BD6-D50DA60AF94A}"/>
              </a:ext>
            </a:extLst>
          </p:cNvPr>
          <p:cNvSpPr/>
          <p:nvPr/>
        </p:nvSpPr>
        <p:spPr>
          <a:xfrm>
            <a:off x="0" y="159027"/>
            <a:ext cx="4299145" cy="45057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BH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الكلامُ المفيدُ</a:t>
            </a:r>
            <a:r>
              <a:rPr lang="ar-SA" sz="2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 الرابع الابتدائي</a:t>
            </a:r>
          </a:p>
        </p:txBody>
      </p:sp>
    </p:spTree>
    <p:extLst>
      <p:ext uri="{BB962C8B-B14F-4D97-AF65-F5344CB8AC3E}">
        <p14:creationId xmlns:p14="http://schemas.microsoft.com/office/powerpoint/2010/main" val="1777141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2883" y="1351504"/>
            <a:ext cx="10900610" cy="505766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lnSpc>
                <a:spcPct val="150000"/>
              </a:lnSpc>
              <a:buNone/>
            </a:pPr>
            <a:endParaRPr lang="ar-BH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76045" y="1351504"/>
            <a:ext cx="8639908" cy="212187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BH" sz="36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البحرين /  أمام  /  من /  يحافظ  /  سلمان  / مكتبة  /  صورة  / إلى / يزور  / مروة  / الحيّ  / حديقة  / على /  تدرس /  ليلى /  المسجد  / منزل / في /  ترسم /  المواطن </a:t>
            </a:r>
            <a:endParaRPr lang="en-US" sz="36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33930" y="3646066"/>
            <a:ext cx="832413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أ. يَزُورُ سلْمَانُ مَكْتَبَةَ الحَيِّ.  </a:t>
            </a:r>
          </a:p>
          <a:p>
            <a:pPr algn="r" rtl="1"/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ب. ترسمُ مروةُ خريطَةَ البحرينِ.</a:t>
            </a:r>
          </a:p>
          <a:p>
            <a:pPr algn="r" rtl="1"/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ج. يُحافِظُ المواطنُ عَلَى حديقَةِ الحيّ. </a:t>
            </a:r>
          </a:p>
          <a:p>
            <a:pPr algn="r" rtl="1"/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د. تَدرسُ ليلى في مكتبةِ الحيِّ. </a:t>
            </a:r>
          </a:p>
          <a:p>
            <a:pPr algn="r" rtl="1"/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ه. المسجِدُ أمامَ منزلِ سلمانَ.   </a:t>
            </a:r>
            <a:endParaRPr lang="en-US" sz="36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B8DA478A-DF70-4E6F-9FBE-C45AF01436AA}"/>
              </a:ext>
            </a:extLst>
          </p:cNvPr>
          <p:cNvSpPr txBox="1"/>
          <p:nvPr/>
        </p:nvSpPr>
        <p:spPr>
          <a:xfrm>
            <a:off x="118383" y="673321"/>
            <a:ext cx="102580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3.  أُستخدِمُ الكَلِماتَ التي في الصُّندُوقِ لِأكوَّنُ منها أربعَ جُمْلٍ مُفيدةٍ: (3 دقائق) </a:t>
            </a:r>
          </a:p>
        </p:txBody>
      </p:sp>
      <p:sp>
        <p:nvSpPr>
          <p:cNvPr id="9" name="عنوان 1">
            <a:extLst>
              <a:ext uri="{FF2B5EF4-FFF2-40B4-BE49-F238E27FC236}">
                <a16:creationId xmlns:a16="http://schemas.microsoft.com/office/drawing/2014/main" id="{659AE215-7AF8-4F01-BD18-7DCE235AF3B1}"/>
              </a:ext>
            </a:extLst>
          </p:cNvPr>
          <p:cNvSpPr txBox="1">
            <a:spLocks/>
          </p:cNvSpPr>
          <p:nvPr/>
        </p:nvSpPr>
        <p:spPr>
          <a:xfrm>
            <a:off x="10376452" y="0"/>
            <a:ext cx="1815548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77500" lnSpcReduction="20000"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dirty="0"/>
              <a:t>نشاط ختاميّ</a:t>
            </a:r>
            <a:endParaRPr lang="en-US" dirty="0"/>
          </a:p>
        </p:txBody>
      </p:sp>
      <p:sp>
        <p:nvSpPr>
          <p:cNvPr id="11" name="مستطيل 4">
            <a:extLst>
              <a:ext uri="{FF2B5EF4-FFF2-40B4-BE49-F238E27FC236}">
                <a16:creationId xmlns:a16="http://schemas.microsoft.com/office/drawing/2014/main" id="{660121F5-DD76-463E-A480-E1A8F4DA0EC6}"/>
              </a:ext>
            </a:extLst>
          </p:cNvPr>
          <p:cNvSpPr/>
          <p:nvPr/>
        </p:nvSpPr>
        <p:spPr>
          <a:xfrm>
            <a:off x="0" y="159027"/>
            <a:ext cx="4299145" cy="45057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BH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الكلامُ المفيدُ</a:t>
            </a:r>
            <a:r>
              <a:rPr lang="ar-SA" sz="2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 الرابع الابتدائي</a:t>
            </a:r>
          </a:p>
        </p:txBody>
      </p:sp>
    </p:spTree>
    <p:extLst>
      <p:ext uri="{BB962C8B-B14F-4D97-AF65-F5344CB8AC3E}">
        <p14:creationId xmlns:p14="http://schemas.microsoft.com/office/powerpoint/2010/main" val="2252915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623380" y="695703"/>
            <a:ext cx="10826416" cy="754397"/>
          </a:xfrm>
        </p:spPr>
        <p:txBody>
          <a:bodyPr>
            <a:normAutofit/>
          </a:bodyPr>
          <a:lstStyle/>
          <a:p>
            <a:pPr marL="0" indent="0" algn="r"/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1: أجعلُ كُلَّ كَلِمةٍ ممَّا يأتي في جُمْلةٍ مُفيدةٍ</a:t>
            </a:r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: (3 دقائق) 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537768" y="1781812"/>
            <a:ext cx="11279094" cy="3670871"/>
            <a:chOff x="527383" y="1663454"/>
            <a:chExt cx="10515601" cy="4376397"/>
          </a:xfrm>
        </p:grpSpPr>
        <p:sp>
          <p:nvSpPr>
            <p:cNvPr id="19" name="Freeform 18"/>
            <p:cNvSpPr/>
            <p:nvPr/>
          </p:nvSpPr>
          <p:spPr>
            <a:xfrm rot="21600000">
              <a:off x="527383" y="1804560"/>
              <a:ext cx="6729985" cy="1128842"/>
            </a:xfrm>
            <a:custGeom>
              <a:avLst/>
              <a:gdLst>
                <a:gd name="connsiteX0" fmla="*/ 188144 w 1128841"/>
                <a:gd name="connsiteY0" fmla="*/ 0 h 6729984"/>
                <a:gd name="connsiteX1" fmla="*/ 940697 w 1128841"/>
                <a:gd name="connsiteY1" fmla="*/ 0 h 6729984"/>
                <a:gd name="connsiteX2" fmla="*/ 1128841 w 1128841"/>
                <a:gd name="connsiteY2" fmla="*/ 188144 h 6729984"/>
                <a:gd name="connsiteX3" fmla="*/ 1128841 w 1128841"/>
                <a:gd name="connsiteY3" fmla="*/ 6729984 h 6729984"/>
                <a:gd name="connsiteX4" fmla="*/ 1128841 w 1128841"/>
                <a:gd name="connsiteY4" fmla="*/ 6729984 h 6729984"/>
                <a:gd name="connsiteX5" fmla="*/ 0 w 1128841"/>
                <a:gd name="connsiteY5" fmla="*/ 6729984 h 6729984"/>
                <a:gd name="connsiteX6" fmla="*/ 0 w 1128841"/>
                <a:gd name="connsiteY6" fmla="*/ 6729984 h 6729984"/>
                <a:gd name="connsiteX7" fmla="*/ 0 w 1128841"/>
                <a:gd name="connsiteY7" fmla="*/ 188144 h 6729984"/>
                <a:gd name="connsiteX8" fmla="*/ 188144 w 1128841"/>
                <a:gd name="connsiteY8" fmla="*/ 0 h 67299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28841" h="6729984">
                  <a:moveTo>
                    <a:pt x="0" y="5608295"/>
                  </a:moveTo>
                  <a:lnTo>
                    <a:pt x="0" y="1121689"/>
                  </a:lnTo>
                  <a:cubicBezTo>
                    <a:pt x="0" y="502199"/>
                    <a:pt x="14129" y="3"/>
                    <a:pt x="31558" y="3"/>
                  </a:cubicBezTo>
                  <a:lnTo>
                    <a:pt x="1128841" y="3"/>
                  </a:lnTo>
                  <a:lnTo>
                    <a:pt x="1128841" y="3"/>
                  </a:lnTo>
                  <a:lnTo>
                    <a:pt x="1128841" y="6729981"/>
                  </a:lnTo>
                  <a:lnTo>
                    <a:pt x="1128841" y="6729981"/>
                  </a:lnTo>
                  <a:lnTo>
                    <a:pt x="31558" y="6729981"/>
                  </a:lnTo>
                  <a:cubicBezTo>
                    <a:pt x="14129" y="6729981"/>
                    <a:pt x="0" y="6227785"/>
                    <a:pt x="0" y="5608295"/>
                  </a:cubicBezTo>
                  <a:close/>
                </a:path>
              </a:pathLst>
            </a:cu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72276" tIns="163690" rIns="217170" bIns="163691" numCol="1" spcCol="1270" anchor="ctr" anchorCtr="0">
              <a:noAutofit/>
            </a:bodyPr>
            <a:lstStyle/>
            <a:p>
              <a:pPr marL="0" lvl="1" algn="r" defTabSz="2533650" rtl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ar-BH" sz="44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20" name="Freeform 19"/>
            <p:cNvSpPr/>
            <p:nvPr/>
          </p:nvSpPr>
          <p:spPr>
            <a:xfrm>
              <a:off x="7257368" y="1663454"/>
              <a:ext cx="3785616" cy="1411051"/>
            </a:xfrm>
            <a:custGeom>
              <a:avLst/>
              <a:gdLst>
                <a:gd name="connsiteX0" fmla="*/ 0 w 3785616"/>
                <a:gd name="connsiteY0" fmla="*/ 235180 h 1411051"/>
                <a:gd name="connsiteX1" fmla="*/ 235180 w 3785616"/>
                <a:gd name="connsiteY1" fmla="*/ 0 h 1411051"/>
                <a:gd name="connsiteX2" fmla="*/ 3550436 w 3785616"/>
                <a:gd name="connsiteY2" fmla="*/ 0 h 1411051"/>
                <a:gd name="connsiteX3" fmla="*/ 3785616 w 3785616"/>
                <a:gd name="connsiteY3" fmla="*/ 235180 h 1411051"/>
                <a:gd name="connsiteX4" fmla="*/ 3785616 w 3785616"/>
                <a:gd name="connsiteY4" fmla="*/ 1175871 h 1411051"/>
                <a:gd name="connsiteX5" fmla="*/ 3550436 w 3785616"/>
                <a:gd name="connsiteY5" fmla="*/ 1411051 h 1411051"/>
                <a:gd name="connsiteX6" fmla="*/ 235180 w 3785616"/>
                <a:gd name="connsiteY6" fmla="*/ 1411051 h 1411051"/>
                <a:gd name="connsiteX7" fmla="*/ 0 w 3785616"/>
                <a:gd name="connsiteY7" fmla="*/ 1175871 h 1411051"/>
                <a:gd name="connsiteX8" fmla="*/ 0 w 3785616"/>
                <a:gd name="connsiteY8" fmla="*/ 235180 h 1411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85616" h="1411051">
                  <a:moveTo>
                    <a:pt x="0" y="235180"/>
                  </a:moveTo>
                  <a:cubicBezTo>
                    <a:pt x="0" y="105294"/>
                    <a:pt x="105294" y="0"/>
                    <a:pt x="235180" y="0"/>
                  </a:cubicBezTo>
                  <a:lnTo>
                    <a:pt x="3550436" y="0"/>
                  </a:lnTo>
                  <a:cubicBezTo>
                    <a:pt x="3680322" y="0"/>
                    <a:pt x="3785616" y="105294"/>
                    <a:pt x="3785616" y="235180"/>
                  </a:cubicBezTo>
                  <a:lnTo>
                    <a:pt x="3785616" y="1175871"/>
                  </a:lnTo>
                  <a:cubicBezTo>
                    <a:pt x="3785616" y="1305757"/>
                    <a:pt x="3680322" y="1411051"/>
                    <a:pt x="3550436" y="1411051"/>
                  </a:cubicBezTo>
                  <a:lnTo>
                    <a:pt x="235180" y="1411051"/>
                  </a:lnTo>
                  <a:cubicBezTo>
                    <a:pt x="105294" y="1411051"/>
                    <a:pt x="0" y="1305757"/>
                    <a:pt x="0" y="1175871"/>
                  </a:cubicBezTo>
                  <a:lnTo>
                    <a:pt x="0" y="23518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16532" tIns="192707" rIns="316532" bIns="192707" numCol="1" spcCol="1270" anchor="ctr" anchorCtr="0">
              <a:noAutofit/>
            </a:bodyPr>
            <a:lstStyle/>
            <a:p>
              <a:pPr lvl="0" algn="ctr" defTabSz="288925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BH" sz="4400" b="1" dirty="0">
                  <a:solidFill>
                    <a:schemeClr val="tx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صَبَاحُ</a:t>
              </a:r>
            </a:p>
          </p:txBody>
        </p:sp>
        <p:sp>
          <p:nvSpPr>
            <p:cNvPr id="21" name="Freeform 20"/>
            <p:cNvSpPr/>
            <p:nvPr/>
          </p:nvSpPr>
          <p:spPr>
            <a:xfrm rot="21600000">
              <a:off x="527383" y="3286164"/>
              <a:ext cx="6729985" cy="1128842"/>
            </a:xfrm>
            <a:custGeom>
              <a:avLst/>
              <a:gdLst>
                <a:gd name="connsiteX0" fmla="*/ 188144 w 1128841"/>
                <a:gd name="connsiteY0" fmla="*/ 0 h 6729984"/>
                <a:gd name="connsiteX1" fmla="*/ 940697 w 1128841"/>
                <a:gd name="connsiteY1" fmla="*/ 0 h 6729984"/>
                <a:gd name="connsiteX2" fmla="*/ 1128841 w 1128841"/>
                <a:gd name="connsiteY2" fmla="*/ 188144 h 6729984"/>
                <a:gd name="connsiteX3" fmla="*/ 1128841 w 1128841"/>
                <a:gd name="connsiteY3" fmla="*/ 6729984 h 6729984"/>
                <a:gd name="connsiteX4" fmla="*/ 1128841 w 1128841"/>
                <a:gd name="connsiteY4" fmla="*/ 6729984 h 6729984"/>
                <a:gd name="connsiteX5" fmla="*/ 0 w 1128841"/>
                <a:gd name="connsiteY5" fmla="*/ 6729984 h 6729984"/>
                <a:gd name="connsiteX6" fmla="*/ 0 w 1128841"/>
                <a:gd name="connsiteY6" fmla="*/ 6729984 h 6729984"/>
                <a:gd name="connsiteX7" fmla="*/ 0 w 1128841"/>
                <a:gd name="connsiteY7" fmla="*/ 188144 h 6729984"/>
                <a:gd name="connsiteX8" fmla="*/ 188144 w 1128841"/>
                <a:gd name="connsiteY8" fmla="*/ 0 h 67299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28841" h="6729984">
                  <a:moveTo>
                    <a:pt x="0" y="5608295"/>
                  </a:moveTo>
                  <a:lnTo>
                    <a:pt x="0" y="1121689"/>
                  </a:lnTo>
                  <a:cubicBezTo>
                    <a:pt x="0" y="502199"/>
                    <a:pt x="14129" y="3"/>
                    <a:pt x="31558" y="3"/>
                  </a:cubicBezTo>
                  <a:lnTo>
                    <a:pt x="1128841" y="3"/>
                  </a:lnTo>
                  <a:lnTo>
                    <a:pt x="1128841" y="3"/>
                  </a:lnTo>
                  <a:lnTo>
                    <a:pt x="1128841" y="6729981"/>
                  </a:lnTo>
                  <a:lnTo>
                    <a:pt x="1128841" y="6729981"/>
                  </a:lnTo>
                  <a:lnTo>
                    <a:pt x="31558" y="6729981"/>
                  </a:lnTo>
                  <a:cubicBezTo>
                    <a:pt x="14129" y="6729981"/>
                    <a:pt x="0" y="6227785"/>
                    <a:pt x="0" y="5608295"/>
                  </a:cubicBezTo>
                  <a:close/>
                </a:path>
              </a:pathLst>
            </a:cu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72276" tIns="163690" rIns="217170" bIns="163691" numCol="1" spcCol="1270" anchor="ctr" anchorCtr="0">
              <a:noAutofit/>
            </a:bodyPr>
            <a:lstStyle/>
            <a:p>
              <a:pPr marL="285750" lvl="1" indent="-285750" algn="r" defTabSz="2533650" rtl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ar-BH" sz="5700" kern="1200" dirty="0"/>
            </a:p>
          </p:txBody>
        </p:sp>
        <p:sp>
          <p:nvSpPr>
            <p:cNvPr id="22" name="Freeform 21"/>
            <p:cNvSpPr/>
            <p:nvPr/>
          </p:nvSpPr>
          <p:spPr>
            <a:xfrm>
              <a:off x="7257368" y="3145058"/>
              <a:ext cx="3785616" cy="1411051"/>
            </a:xfrm>
            <a:custGeom>
              <a:avLst/>
              <a:gdLst>
                <a:gd name="connsiteX0" fmla="*/ 0 w 3785616"/>
                <a:gd name="connsiteY0" fmla="*/ 235180 h 1411051"/>
                <a:gd name="connsiteX1" fmla="*/ 235180 w 3785616"/>
                <a:gd name="connsiteY1" fmla="*/ 0 h 1411051"/>
                <a:gd name="connsiteX2" fmla="*/ 3550436 w 3785616"/>
                <a:gd name="connsiteY2" fmla="*/ 0 h 1411051"/>
                <a:gd name="connsiteX3" fmla="*/ 3785616 w 3785616"/>
                <a:gd name="connsiteY3" fmla="*/ 235180 h 1411051"/>
                <a:gd name="connsiteX4" fmla="*/ 3785616 w 3785616"/>
                <a:gd name="connsiteY4" fmla="*/ 1175871 h 1411051"/>
                <a:gd name="connsiteX5" fmla="*/ 3550436 w 3785616"/>
                <a:gd name="connsiteY5" fmla="*/ 1411051 h 1411051"/>
                <a:gd name="connsiteX6" fmla="*/ 235180 w 3785616"/>
                <a:gd name="connsiteY6" fmla="*/ 1411051 h 1411051"/>
                <a:gd name="connsiteX7" fmla="*/ 0 w 3785616"/>
                <a:gd name="connsiteY7" fmla="*/ 1175871 h 1411051"/>
                <a:gd name="connsiteX8" fmla="*/ 0 w 3785616"/>
                <a:gd name="connsiteY8" fmla="*/ 235180 h 1411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85616" h="1411051">
                  <a:moveTo>
                    <a:pt x="0" y="235180"/>
                  </a:moveTo>
                  <a:cubicBezTo>
                    <a:pt x="0" y="105294"/>
                    <a:pt x="105294" y="0"/>
                    <a:pt x="235180" y="0"/>
                  </a:cubicBezTo>
                  <a:lnTo>
                    <a:pt x="3550436" y="0"/>
                  </a:lnTo>
                  <a:cubicBezTo>
                    <a:pt x="3680322" y="0"/>
                    <a:pt x="3785616" y="105294"/>
                    <a:pt x="3785616" y="235180"/>
                  </a:cubicBezTo>
                  <a:lnTo>
                    <a:pt x="3785616" y="1175871"/>
                  </a:lnTo>
                  <a:cubicBezTo>
                    <a:pt x="3785616" y="1305757"/>
                    <a:pt x="3680322" y="1411051"/>
                    <a:pt x="3550436" y="1411051"/>
                  </a:cubicBezTo>
                  <a:lnTo>
                    <a:pt x="235180" y="1411051"/>
                  </a:lnTo>
                  <a:cubicBezTo>
                    <a:pt x="105294" y="1411051"/>
                    <a:pt x="0" y="1305757"/>
                    <a:pt x="0" y="1175871"/>
                  </a:cubicBezTo>
                  <a:lnTo>
                    <a:pt x="0" y="23518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16532" tIns="192707" rIns="316532" bIns="192707" numCol="1" spcCol="1270" anchor="ctr" anchorCtr="0">
              <a:noAutofit/>
            </a:bodyPr>
            <a:lstStyle/>
            <a:p>
              <a:pPr lvl="0" algn="ctr" defTabSz="288925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BH" sz="4400" b="1" dirty="0">
                  <a:solidFill>
                    <a:schemeClr val="tx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القِرَاءَةُ</a:t>
              </a:r>
              <a:endParaRPr lang="ar-BH" sz="36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23" name="Freeform 22"/>
            <p:cNvSpPr/>
            <p:nvPr/>
          </p:nvSpPr>
          <p:spPr>
            <a:xfrm rot="21600000">
              <a:off x="527383" y="4767767"/>
              <a:ext cx="6729985" cy="1128842"/>
            </a:xfrm>
            <a:custGeom>
              <a:avLst/>
              <a:gdLst>
                <a:gd name="connsiteX0" fmla="*/ 188144 w 1128841"/>
                <a:gd name="connsiteY0" fmla="*/ 0 h 6729984"/>
                <a:gd name="connsiteX1" fmla="*/ 940697 w 1128841"/>
                <a:gd name="connsiteY1" fmla="*/ 0 h 6729984"/>
                <a:gd name="connsiteX2" fmla="*/ 1128841 w 1128841"/>
                <a:gd name="connsiteY2" fmla="*/ 188144 h 6729984"/>
                <a:gd name="connsiteX3" fmla="*/ 1128841 w 1128841"/>
                <a:gd name="connsiteY3" fmla="*/ 6729984 h 6729984"/>
                <a:gd name="connsiteX4" fmla="*/ 1128841 w 1128841"/>
                <a:gd name="connsiteY4" fmla="*/ 6729984 h 6729984"/>
                <a:gd name="connsiteX5" fmla="*/ 0 w 1128841"/>
                <a:gd name="connsiteY5" fmla="*/ 6729984 h 6729984"/>
                <a:gd name="connsiteX6" fmla="*/ 0 w 1128841"/>
                <a:gd name="connsiteY6" fmla="*/ 6729984 h 6729984"/>
                <a:gd name="connsiteX7" fmla="*/ 0 w 1128841"/>
                <a:gd name="connsiteY7" fmla="*/ 188144 h 6729984"/>
                <a:gd name="connsiteX8" fmla="*/ 188144 w 1128841"/>
                <a:gd name="connsiteY8" fmla="*/ 0 h 67299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28841" h="6729984">
                  <a:moveTo>
                    <a:pt x="0" y="5608295"/>
                  </a:moveTo>
                  <a:lnTo>
                    <a:pt x="0" y="1121689"/>
                  </a:lnTo>
                  <a:cubicBezTo>
                    <a:pt x="0" y="502199"/>
                    <a:pt x="14129" y="3"/>
                    <a:pt x="31558" y="3"/>
                  </a:cubicBezTo>
                  <a:lnTo>
                    <a:pt x="1128841" y="3"/>
                  </a:lnTo>
                  <a:lnTo>
                    <a:pt x="1128841" y="3"/>
                  </a:lnTo>
                  <a:lnTo>
                    <a:pt x="1128841" y="6729981"/>
                  </a:lnTo>
                  <a:lnTo>
                    <a:pt x="1128841" y="6729981"/>
                  </a:lnTo>
                  <a:lnTo>
                    <a:pt x="31558" y="6729981"/>
                  </a:lnTo>
                  <a:cubicBezTo>
                    <a:pt x="14129" y="6729981"/>
                    <a:pt x="0" y="6227785"/>
                    <a:pt x="0" y="5608295"/>
                  </a:cubicBezTo>
                  <a:close/>
                </a:path>
              </a:pathLst>
            </a:cu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72276" tIns="163691" rIns="217170" bIns="163690" numCol="1" spcCol="1270" anchor="ctr" anchorCtr="0">
              <a:noAutofit/>
            </a:bodyPr>
            <a:lstStyle/>
            <a:p>
              <a:pPr marL="285750" lvl="1" indent="-285750" algn="r" defTabSz="2533650" rtl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ar-BH" sz="5700" kern="1200" dirty="0"/>
            </a:p>
          </p:txBody>
        </p:sp>
        <p:sp>
          <p:nvSpPr>
            <p:cNvPr id="24" name="Freeform 23"/>
            <p:cNvSpPr/>
            <p:nvPr/>
          </p:nvSpPr>
          <p:spPr>
            <a:xfrm>
              <a:off x="7257368" y="4628800"/>
              <a:ext cx="3785616" cy="1411051"/>
            </a:xfrm>
            <a:custGeom>
              <a:avLst/>
              <a:gdLst>
                <a:gd name="connsiteX0" fmla="*/ 0 w 3785616"/>
                <a:gd name="connsiteY0" fmla="*/ 235180 h 1411051"/>
                <a:gd name="connsiteX1" fmla="*/ 235180 w 3785616"/>
                <a:gd name="connsiteY1" fmla="*/ 0 h 1411051"/>
                <a:gd name="connsiteX2" fmla="*/ 3550436 w 3785616"/>
                <a:gd name="connsiteY2" fmla="*/ 0 h 1411051"/>
                <a:gd name="connsiteX3" fmla="*/ 3785616 w 3785616"/>
                <a:gd name="connsiteY3" fmla="*/ 235180 h 1411051"/>
                <a:gd name="connsiteX4" fmla="*/ 3785616 w 3785616"/>
                <a:gd name="connsiteY4" fmla="*/ 1175871 h 1411051"/>
                <a:gd name="connsiteX5" fmla="*/ 3550436 w 3785616"/>
                <a:gd name="connsiteY5" fmla="*/ 1411051 h 1411051"/>
                <a:gd name="connsiteX6" fmla="*/ 235180 w 3785616"/>
                <a:gd name="connsiteY6" fmla="*/ 1411051 h 1411051"/>
                <a:gd name="connsiteX7" fmla="*/ 0 w 3785616"/>
                <a:gd name="connsiteY7" fmla="*/ 1175871 h 1411051"/>
                <a:gd name="connsiteX8" fmla="*/ 0 w 3785616"/>
                <a:gd name="connsiteY8" fmla="*/ 235180 h 1411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85616" h="1411051">
                  <a:moveTo>
                    <a:pt x="0" y="235180"/>
                  </a:moveTo>
                  <a:cubicBezTo>
                    <a:pt x="0" y="105294"/>
                    <a:pt x="105294" y="0"/>
                    <a:pt x="235180" y="0"/>
                  </a:cubicBezTo>
                  <a:lnTo>
                    <a:pt x="3550436" y="0"/>
                  </a:lnTo>
                  <a:cubicBezTo>
                    <a:pt x="3680322" y="0"/>
                    <a:pt x="3785616" y="105294"/>
                    <a:pt x="3785616" y="235180"/>
                  </a:cubicBezTo>
                  <a:lnTo>
                    <a:pt x="3785616" y="1175871"/>
                  </a:lnTo>
                  <a:cubicBezTo>
                    <a:pt x="3785616" y="1305757"/>
                    <a:pt x="3680322" y="1411051"/>
                    <a:pt x="3550436" y="1411051"/>
                  </a:cubicBezTo>
                  <a:lnTo>
                    <a:pt x="235180" y="1411051"/>
                  </a:lnTo>
                  <a:cubicBezTo>
                    <a:pt x="105294" y="1411051"/>
                    <a:pt x="0" y="1305757"/>
                    <a:pt x="0" y="1175871"/>
                  </a:cubicBezTo>
                  <a:lnTo>
                    <a:pt x="0" y="23518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16532" tIns="192707" rIns="316532" bIns="192707" numCol="1" spcCol="1270" anchor="ctr" anchorCtr="0">
              <a:noAutofit/>
            </a:bodyPr>
            <a:lstStyle/>
            <a:p>
              <a:pPr algn="ctr" defTabSz="288925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BH" sz="4400" b="1" dirty="0">
                  <a:solidFill>
                    <a:schemeClr val="tx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شُرْطِيٌّ</a:t>
              </a:r>
            </a:p>
          </p:txBody>
        </p:sp>
      </p:grpSp>
      <p:sp>
        <p:nvSpPr>
          <p:cNvPr id="3" name="Rectangle 2"/>
          <p:cNvSpPr/>
          <p:nvPr/>
        </p:nvSpPr>
        <p:spPr>
          <a:xfrm>
            <a:off x="871194" y="3265484"/>
            <a:ext cx="6607899" cy="71865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 algn="r" defTabSz="2533650" rtl="1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ar-BH" sz="44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فازَ مُحمّدٌ فِي مُسَابقةِ القِرَاءةِ بالمدرَسَةِ.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65634" y="4501567"/>
            <a:ext cx="7013458" cy="71865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 algn="r" defTabSz="2533650" rtl="1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ar-BH" sz="44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يُنظِّمُ شُرْطيُّ المُرورِ حَرَكةَ السَّيرِ في الشَّارعِ. </a:t>
            </a:r>
          </a:p>
        </p:txBody>
      </p:sp>
      <p:sp>
        <p:nvSpPr>
          <p:cNvPr id="14" name="عنوان 1">
            <a:extLst>
              <a:ext uri="{FF2B5EF4-FFF2-40B4-BE49-F238E27FC236}">
                <a16:creationId xmlns:a16="http://schemas.microsoft.com/office/drawing/2014/main" id="{22FB851C-1261-4099-AB96-CACD974C40E1}"/>
              </a:ext>
            </a:extLst>
          </p:cNvPr>
          <p:cNvSpPr txBox="1">
            <a:spLocks/>
          </p:cNvSpPr>
          <p:nvPr/>
        </p:nvSpPr>
        <p:spPr>
          <a:xfrm>
            <a:off x="10376452" y="0"/>
            <a:ext cx="1815548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77500" lnSpcReduction="20000"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dirty="0"/>
              <a:t>نشاط ختاميّ</a:t>
            </a:r>
            <a:endParaRPr lang="en-US" dirty="0"/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7C5F5D90-76BF-4B78-A1F5-32F04FF5D07F}"/>
              </a:ext>
            </a:extLst>
          </p:cNvPr>
          <p:cNvSpPr txBox="1"/>
          <p:nvPr/>
        </p:nvSpPr>
        <p:spPr>
          <a:xfrm>
            <a:off x="1637732" y="2050607"/>
            <a:ext cx="63041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40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نُحَيِّي عَلَمَ الوَطَنِ المُفَدَّى كُلَّ صباحٍ. </a:t>
            </a:r>
          </a:p>
        </p:txBody>
      </p:sp>
      <p:sp>
        <p:nvSpPr>
          <p:cNvPr id="17" name="مستطيل 4">
            <a:extLst>
              <a:ext uri="{FF2B5EF4-FFF2-40B4-BE49-F238E27FC236}">
                <a16:creationId xmlns:a16="http://schemas.microsoft.com/office/drawing/2014/main" id="{33316B17-401F-403D-9F23-52DED8C974C6}"/>
              </a:ext>
            </a:extLst>
          </p:cNvPr>
          <p:cNvSpPr/>
          <p:nvPr/>
        </p:nvSpPr>
        <p:spPr>
          <a:xfrm>
            <a:off x="0" y="159027"/>
            <a:ext cx="4299145" cy="45057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BH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الكلامُ المفيدُ</a:t>
            </a:r>
            <a:r>
              <a:rPr lang="ar-SA" sz="2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 الرابع الابتدائي</a:t>
            </a:r>
          </a:p>
        </p:txBody>
      </p:sp>
    </p:spTree>
    <p:extLst>
      <p:ext uri="{BB962C8B-B14F-4D97-AF65-F5344CB8AC3E}">
        <p14:creationId xmlns:p14="http://schemas.microsoft.com/office/powerpoint/2010/main" val="3482188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3" grpId="0"/>
      <p:bldP spid="15" grpId="0"/>
    </p:bldLst>
  </p:timing>
</p:sld>
</file>

<file path=ppt/theme/theme1.xml><?xml version="1.0" encoding="utf-8"?>
<a:theme xmlns:a="http://schemas.openxmlformats.org/drawingml/2006/main" name="قالب الدروس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" id="{9B6F7093-7B83-4D0A-BC1F-683D122F6A48}" vid="{1FAA4335-E554-4125-ACCC-D1CCCAA2166B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قالب الدروس</Template>
  <TotalTime>2418</TotalTime>
  <Words>597</Words>
  <Application>Microsoft Office PowerPoint</Application>
  <PresentationFormat>Widescreen</PresentationFormat>
  <Paragraphs>90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Sakkal Majalla</vt:lpstr>
      <vt:lpstr>Traditional Arabic</vt:lpstr>
      <vt:lpstr>قالب الدروس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1: أجعلُ كُلَّ كَلِمةٍ ممَّا يأتي في جُمْلةٍ مُفيدةٍ: (3 دقائق) </vt:lpstr>
      <vt:lpstr>انْتَهَى الدَّرْسُ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بِيئتُنَا...حَيَاتُنَا (للحفظ 1-6)</dc:title>
  <dc:creator>Hatem bin Saleh Darwish</dc:creator>
  <cp:lastModifiedBy>Hassan Mohamed Alayadhi</cp:lastModifiedBy>
  <cp:revision>232</cp:revision>
  <dcterms:created xsi:type="dcterms:W3CDTF">2020-03-04T09:54:10Z</dcterms:created>
  <dcterms:modified xsi:type="dcterms:W3CDTF">2020-07-15T06:50:57Z</dcterms:modified>
</cp:coreProperties>
</file>