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756" r:id="rId2"/>
    <p:sldMasterId id="2147483768" r:id="rId3"/>
    <p:sldMasterId id="2147483780" r:id="rId4"/>
    <p:sldMasterId id="2147483792" r:id="rId5"/>
    <p:sldMasterId id="2147483804" r:id="rId6"/>
    <p:sldMasterId id="2147483816" r:id="rId7"/>
    <p:sldMasterId id="2147483828" r:id="rId8"/>
    <p:sldMasterId id="2147483840" r:id="rId9"/>
    <p:sldMasterId id="2147483852" r:id="rId10"/>
    <p:sldMasterId id="2147483864" r:id="rId11"/>
    <p:sldMasterId id="2147483876" r:id="rId12"/>
  </p:sldMasterIdLst>
  <p:sldIdLst>
    <p:sldId id="275" r:id="rId13"/>
    <p:sldId id="256"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2" r:id="rId31"/>
    <p:sldId id="293" r:id="rId32"/>
    <p:sldId id="294" r:id="rId3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80"/>
    <p:restoredTop sz="94660"/>
  </p:normalViewPr>
  <p:slideViewPr>
    <p:cSldViewPr>
      <p:cViewPr>
        <p:scale>
          <a:sx n="90" d="100"/>
          <a:sy n="90" d="100"/>
        </p:scale>
        <p:origin x="-72"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slide" Target="slides/slide9.xml"/><Relationship Id="rId34"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t>04/01/1440</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04/01/1440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944418371"/>
      </p:ext>
    </p:extLst>
  </p:cSld>
  <p:clrMapOvr>
    <a:overrideClrMapping bg1="dk1" tx1="lt1" bg2="dk2" tx2="lt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2946940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114155302"/>
      </p:ext>
    </p:extLst>
  </p:cSld>
  <p:clrMapOvr>
    <a:overrideClrMapping bg1="dk1" tx1="lt1" bg2="dk2" tx2="lt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4651373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673323593"/>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47772330"/>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8562958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85554881"/>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0408490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813886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04/01/1440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02436264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944418371"/>
      </p:ext>
    </p:extLst>
  </p:cSld>
  <p:clrMapOvr>
    <a:overrideClrMapping bg1="dk1" tx1="lt1" bg2="dk2" tx2="lt2" accent1="accent1" accent2="accent2" accent3="accent3" accent4="accent4" accent5="accent5" accent6="accent6" hlink="hlink" folHlink="folHlink"/>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29469400"/>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114155302"/>
      </p:ext>
    </p:extLst>
  </p:cSld>
  <p:clrMapOvr>
    <a:overrideClrMapping bg1="dk1" tx1="lt1" bg2="dk2" tx2="lt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4651373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67332359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47772330"/>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8562958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85554881"/>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040849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802289941"/>
      </p:ext>
    </p:extLst>
  </p:cSld>
  <p:clrMapOvr>
    <a:overrideClrMapping bg1="dk1" tx1="lt1" bg2="dk2" tx2="lt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81388630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02436264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944418371"/>
      </p:ext>
    </p:extLst>
  </p:cSld>
  <p:clrMapOvr>
    <a:overrideClrMapping bg1="dk1" tx1="lt1" bg2="dk2" tx2="lt2" accent1="accent1" accent2="accent2" accent3="accent3" accent4="accent4" accent5="accent5" accent6="accent6" hlink="hlink" folHlink="folHlink"/>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29469400"/>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114155302"/>
      </p:ext>
    </p:extLst>
  </p:cSld>
  <p:clrMapOvr>
    <a:overrideClrMapping bg1="dk1" tx1="lt1" bg2="dk2" tx2="lt2" accent1="accent1" accent2="accent2" accent3="accent3" accent4="accent4" accent5="accent5" accent6="accent6" hlink="hlink" folHlink="folHlink"/>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46513736"/>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673323593"/>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47772330"/>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85629586"/>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85554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715592932"/>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04084906"/>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813886304"/>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0243626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389269083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2324937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1293180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9226704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3159958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91606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04/01/1440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306960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8114942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4622432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2820781250"/>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9470369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634959307"/>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5096862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7688640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07474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64374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04/01/1440</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7527743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3406184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2620047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0464329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944418371"/>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2946940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114155302"/>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4651373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67332359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47772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04/01/1440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856295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8555488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0408490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81388630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02436264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944418371"/>
      </p:ext>
    </p:extLst>
  </p:cSld>
  <p:clrMapOvr>
    <a:overrideClrMapping bg1="dk1" tx1="lt1" bg2="dk2" tx2="lt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2946940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114155302"/>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4651373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673323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04/01/1440</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4777233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856295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8555488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0408490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81388630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02436264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944418371"/>
      </p:ext>
    </p:extLst>
  </p:cSld>
  <p:clrMapOvr>
    <a:overrideClrMapping bg1="dk1" tx1="lt1" bg2="dk2" tx2="lt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2946940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114155302"/>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46513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t>04/01/1440</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67332359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4777233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8562958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8555488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0408490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81388630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02436264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944418371"/>
      </p:ext>
    </p:extLst>
  </p:cSld>
  <p:clrMapOvr>
    <a:overrideClrMapping bg1="dk1" tx1="lt1" bg2="dk2" tx2="lt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2946940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114155302"/>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04/01/1440</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4651373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67332359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4777233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8562958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8555488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0408490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81388630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02436264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944418371"/>
      </p:ext>
    </p:extLst>
  </p:cSld>
  <p:clrMapOvr>
    <a:overrideClrMapping bg1="dk1" tx1="lt1" bg2="dk2" tx2="lt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29469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04/01/1440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114155302"/>
      </p:ext>
    </p:extLst>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46513736"/>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67332359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4777233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8562958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85554881"/>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0408490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81388630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024362647"/>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19" name="Footer Placeholder 18"/>
          <p:cNvSpPr>
            <a:spLocks noGrp="1"/>
          </p:cNvSpPr>
          <p:nvPr>
            <p:ph type="ftr" sz="quarter" idx="11"/>
          </p:nvPr>
        </p:nvSpPr>
        <p:spPr/>
        <p:txBody>
          <a:bodyPr/>
          <a:lstStyle/>
          <a:p>
            <a:endParaRPr lang="ar-SA">
              <a:solidFill>
                <a:srgbClr val="DBF5F9">
                  <a:shade val="90000"/>
                </a:srgbClr>
              </a:solidFill>
            </a:endParaRPr>
          </a:p>
        </p:txBody>
      </p:sp>
      <p:sp>
        <p:nvSpPr>
          <p:cNvPr id="27" name="Slide Number Placeholder 26"/>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944418371"/>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04/01/1440</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29469400"/>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DBF5F9">
                    <a:shade val="90000"/>
                  </a:srgbClr>
                </a:solidFill>
              </a:rPr>
              <a:pPr/>
              <a:t>04/01/1440</a:t>
            </a:fld>
            <a:endParaRPr lang="ar-SA">
              <a:solidFill>
                <a:srgbClr val="DBF5F9">
                  <a:shade val="90000"/>
                </a:srgbClr>
              </a:solidFill>
            </a:endParaRPr>
          </a:p>
        </p:txBody>
      </p:sp>
      <p:sp>
        <p:nvSpPr>
          <p:cNvPr id="5" name="Footer Placeholder 4"/>
          <p:cNvSpPr>
            <a:spLocks noGrp="1"/>
          </p:cNvSpPr>
          <p:nvPr>
            <p:ph type="ftr" sz="quarter" idx="11"/>
          </p:nvPr>
        </p:nvSpPr>
        <p:spPr/>
        <p:txBody>
          <a:bodyPr/>
          <a:lstStyle/>
          <a:p>
            <a:endParaRPr lang="ar-SA">
              <a:solidFill>
                <a:srgbClr val="DBF5F9">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DBF5F9">
                    <a:shade val="90000"/>
                  </a:srgbClr>
                </a:solidFill>
              </a:rPr>
              <a:pPr/>
              <a:t>‹#›</a:t>
            </a:fld>
            <a:endParaRPr lang="ar-SA">
              <a:solidFill>
                <a:srgbClr val="DBF5F9">
                  <a:shade val="90000"/>
                </a:srgbClr>
              </a:solidFill>
            </a:endParaRPr>
          </a:p>
        </p:txBody>
      </p:sp>
    </p:spTree>
    <p:extLst>
      <p:ext uri="{BB962C8B-B14F-4D97-AF65-F5344CB8AC3E}">
        <p14:creationId xmlns:p14="http://schemas.microsoft.com/office/powerpoint/2010/main" val="1114155302"/>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146513736"/>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8" name="Footer Placeholder 7"/>
          <p:cNvSpPr>
            <a:spLocks noGrp="1"/>
          </p:cNvSpPr>
          <p:nvPr>
            <p:ph type="ftr" sz="quarter" idx="11"/>
          </p:nvPr>
        </p:nvSpPr>
        <p:spPr/>
        <p:txBody>
          <a:bodyPr/>
          <a:lstStyle/>
          <a:p>
            <a:endParaRPr lang="ar-SA">
              <a:solidFill>
                <a:srgbClr val="04617B">
                  <a:shade val="90000"/>
                </a:srgbClr>
              </a:solidFill>
            </a:endParaRPr>
          </a:p>
        </p:txBody>
      </p:sp>
      <p:sp>
        <p:nvSpPr>
          <p:cNvPr id="9" name="Slide Number Placeholder 8"/>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67332359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4" name="Footer Placeholder 3"/>
          <p:cNvSpPr>
            <a:spLocks noGrp="1"/>
          </p:cNvSpPr>
          <p:nvPr>
            <p:ph type="ftr" sz="quarter" idx="11"/>
          </p:nvPr>
        </p:nvSpPr>
        <p:spPr/>
        <p:txBody>
          <a:bodyPr/>
          <a:lstStyle/>
          <a:p>
            <a:endParaRPr lang="ar-SA">
              <a:solidFill>
                <a:srgbClr val="04617B">
                  <a:shade val="90000"/>
                </a:srgbClr>
              </a:solidFill>
            </a:endParaRPr>
          </a:p>
        </p:txBody>
      </p:sp>
      <p:sp>
        <p:nvSpPr>
          <p:cNvPr id="5" name="Slide Number Placeholder 4"/>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647772330"/>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3" name="Footer Placeholder 2"/>
          <p:cNvSpPr>
            <a:spLocks noGrp="1"/>
          </p:cNvSpPr>
          <p:nvPr>
            <p:ph type="ftr" sz="quarter" idx="11"/>
          </p:nvPr>
        </p:nvSpPr>
        <p:spPr/>
        <p:txBody>
          <a:bodyPr/>
          <a:lstStyle/>
          <a:p>
            <a:endParaRPr lang="ar-SA">
              <a:solidFill>
                <a:srgbClr val="04617B">
                  <a:shade val="90000"/>
                </a:srgbClr>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285629586"/>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58555488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6" name="Footer Placeholder 5"/>
          <p:cNvSpPr>
            <a:spLocks noGrp="1"/>
          </p:cNvSpPr>
          <p:nvPr>
            <p:ph type="ftr" sz="quarter" idx="11"/>
          </p:nvPr>
        </p:nvSpPr>
        <p:spPr/>
        <p:txBody>
          <a:bodyPr/>
          <a:lstStyle/>
          <a:p>
            <a:endParaRPr lang="ar-SA">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40408490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381388630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5" name="Footer Placeholder 4"/>
          <p:cNvSpPr>
            <a:spLocks noGrp="1"/>
          </p:cNvSpPr>
          <p:nvPr>
            <p:ph type="ftr" sz="quarter" idx="11"/>
          </p:nvPr>
        </p:nvSpPr>
        <p:spPr/>
        <p:txBody>
          <a:bodyPr/>
          <a:lstStyle/>
          <a:p>
            <a:endParaRPr lang="ar-SA">
              <a:solidFill>
                <a:srgbClr val="04617B">
                  <a:shade val="90000"/>
                </a:srgbClr>
              </a:solidFill>
            </a:endParaRPr>
          </a:p>
        </p:txBody>
      </p:sp>
      <p:sp>
        <p:nvSpPr>
          <p:cNvPr id="6" name="Slide Number Placeholder 5"/>
          <p:cNvSpPr>
            <a:spLocks noGrp="1"/>
          </p:cNvSpPr>
          <p:nvPr>
            <p:ph type="sldNum" sz="quarter" idx="12"/>
          </p:nvPr>
        </p:nvSpPr>
        <p:spPr/>
        <p:txBody>
          <a:body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spTree>
    <p:extLst>
      <p:ext uri="{BB962C8B-B14F-4D97-AF65-F5344CB8AC3E}">
        <p14:creationId xmlns:p14="http://schemas.microsoft.com/office/powerpoint/2010/main" val="4024362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t>04/01/1440</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081861118"/>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081861118"/>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081861118"/>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127901789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387163651"/>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081861118"/>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081861118"/>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081861118"/>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081861118"/>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081861118"/>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solidFill>
                  <a:srgbClr val="04617B">
                    <a:shade val="90000"/>
                  </a:srgbClr>
                </a:solidFill>
              </a:rPr>
              <a:pPr/>
              <a:t>04/01/1440</a:t>
            </a:fld>
            <a:endParaRPr lang="ar-SA">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solidFill>
                  <a:srgbClr val="04617B">
                    <a:shade val="90000"/>
                  </a:srgbClr>
                </a:solidFill>
              </a:rPr>
              <a:pPr/>
              <a:t>‹#›</a:t>
            </a:fld>
            <a:endParaRPr lang="ar-SA">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081861118"/>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42102" y="1988840"/>
            <a:ext cx="4626588" cy="1200329"/>
          </a:xfrm>
          <a:prstGeom prst="rect">
            <a:avLst/>
          </a:prstGeom>
          <a:solidFill>
            <a:srgbClr val="B258D3"/>
          </a:solidFill>
          <a:ln w="15875" cap="flat" cmpd="sng" algn="ctr">
            <a:solidFill>
              <a:srgbClr val="B258D3">
                <a:shade val="50000"/>
              </a:srgbClr>
            </a:solidFill>
            <a:prstDash val="solid"/>
          </a:ln>
          <a:effectLst/>
        </p:spPr>
        <p:txBody>
          <a:bodyPr wrap="none">
            <a:spAutoFit/>
            <a:scene3d>
              <a:camera prst="orthographicFront"/>
              <a:lightRig rig="glow" dir="tl">
                <a:rot lat="0" lon="0" rev="5400000"/>
              </a:lightRig>
            </a:scene3d>
            <a:sp3d contourW="12700">
              <a:bevelT w="25400" h="25400"/>
              <a:contourClr>
                <a:schemeClr val="accent6">
                  <a:shade val="73000"/>
                </a:schemeClr>
              </a:contourClr>
            </a:sp3d>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ar-JO" sz="7200" b="1" i="0" u="none" strike="noStrike" kern="0" normalizeH="0" baseline="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Arial" panose="020B0604020202020204" pitchFamily="34" charset="0"/>
                <a:cs typeface="Arial"/>
              </a:rPr>
              <a:t>الفصل </a:t>
            </a:r>
            <a:r>
              <a:rPr lang="ar-JO" sz="7200" b="1" kern="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ial" panose="020B0604020202020204" pitchFamily="34" charset="0"/>
                <a:cs typeface="Arial"/>
              </a:rPr>
              <a:t>السادس</a:t>
            </a:r>
            <a:endParaRPr kumimoji="0" lang="en-US" sz="1800" b="1" i="0" u="none" strike="noStrike" kern="0" normalizeH="0" baseline="0" noProof="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Tw Cen MT"/>
            </a:endParaRPr>
          </a:p>
        </p:txBody>
      </p:sp>
    </p:spTree>
    <p:extLst>
      <p:ext uri="{BB962C8B-B14F-4D97-AF65-F5344CB8AC3E}">
        <p14:creationId xmlns:p14="http://schemas.microsoft.com/office/powerpoint/2010/main" val="36215358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38072"/>
            <a:ext cx="8712968" cy="6002412"/>
          </a:xfrm>
          <a:prstGeom prst="rect">
            <a:avLst/>
          </a:prstGeom>
        </p:spPr>
        <p:txBody>
          <a:bodyPr wrap="square">
            <a:spAutoFit/>
          </a:bodyPr>
          <a:lstStyle/>
          <a:p>
            <a:pPr algn="just">
              <a:lnSpc>
                <a:spcPct val="115000"/>
              </a:lnSpc>
            </a:pPr>
            <a:r>
              <a:rPr lang="ar-SA" sz="2400" b="1" u="sng" dirty="0">
                <a:solidFill>
                  <a:srgbClr val="FF0000"/>
                </a:solidFill>
                <a:latin typeface="Arial"/>
                <a:ea typeface="Times New Roman"/>
              </a:rPr>
              <a:t>كيف ظهر التقييم العقاري؟:</a:t>
            </a:r>
            <a:endParaRPr lang="en-US" sz="2400" b="1" u="sng" dirty="0">
              <a:solidFill>
                <a:srgbClr val="FF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في بادئ الأمر كانت المزايدات هي الطريقة الوحيدة للتعامل مع أصول العقارات،</a:t>
            </a:r>
            <a:r>
              <a:rPr lang="ar-SA" sz="2400" dirty="0">
                <a:solidFill>
                  <a:srgbClr val="000000"/>
                </a:solidFill>
                <a:latin typeface="Arial"/>
                <a:ea typeface="Times New Roman"/>
              </a:rPr>
              <a:t> ومع زيادة التعامل بها ظهرت الحاجة إلى نظام تقييم مبنى على معايير محدده لتحديد قيمه العقار، إلا أن السوق العقاري لم يضع حتى الآن آلية محدده لتقييم العقارات بسبب اختلاف ظروفه وعوامله من مكان لآخر, </a:t>
            </a:r>
            <a:r>
              <a:rPr lang="ar-SA" sz="2400" b="1" dirty="0">
                <a:solidFill>
                  <a:srgbClr val="000000"/>
                </a:solidFill>
                <a:latin typeface="Arial"/>
                <a:ea typeface="Times New Roman"/>
              </a:rPr>
              <a:t>وبالتالي لا تتم عمليات التقييم إلا من خلال خبير متخصص في التقييم يعرف بـ</a:t>
            </a:r>
            <a:r>
              <a:rPr lang="ar-SA" sz="2400" b="1" dirty="0">
                <a:solidFill>
                  <a:srgbClr val="E36C0A"/>
                </a:solidFill>
                <a:latin typeface="Arial"/>
                <a:ea typeface="Times New Roman"/>
              </a:rPr>
              <a:t>"المقيم العقاري"</a:t>
            </a:r>
            <a:r>
              <a:rPr lang="ar-SA" sz="2400" b="1" dirty="0">
                <a:solidFill>
                  <a:srgbClr val="000000"/>
                </a:solidFill>
                <a:latin typeface="Arial"/>
                <a:ea typeface="Times New Roman"/>
              </a:rPr>
              <a:t>.</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يقدم الخبير تقييمه على هيئه تقرير (</a:t>
            </a:r>
            <a:r>
              <a:rPr lang="en-US" sz="2400" b="1" dirty="0">
                <a:solidFill>
                  <a:srgbClr val="000000"/>
                </a:solidFill>
                <a:latin typeface="Arial"/>
                <a:ea typeface="Times New Roman"/>
              </a:rPr>
              <a:t>Appraisal Report</a:t>
            </a:r>
            <a:r>
              <a:rPr lang="ar-SA" sz="2400" b="1" dirty="0">
                <a:solidFill>
                  <a:srgbClr val="000000"/>
                </a:solidFill>
                <a:latin typeface="Arial"/>
                <a:ea typeface="Times New Roman"/>
              </a:rPr>
              <a:t>) يوضح فيه الدراسة المستفيضة لتقدير قيمه الأملاك التي يقيمها شامله المنطقة الجغرافية والحالة الاقتصادية.</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dirty="0">
                <a:solidFill>
                  <a:srgbClr val="000000"/>
                </a:solidFill>
                <a:latin typeface="Arial"/>
                <a:ea typeface="Times New Roman"/>
              </a:rPr>
              <a:t>يجب على المقيم أن يكون قادراً على قراءة وفهم العديد من النصوص والتعاريف والعقود القانونية، وان يكون لديه قدر من المعرفة بالعلوم الهندسية لتحديد الأبعاد والخواص الطبيعية للأملاك كما يجب أن يكون ملماً بعلوم البناء والتشييد وحساب تكاليف البناء والصيانة والإدارة للأملاك وتقدير </a:t>
            </a:r>
            <a:r>
              <a:rPr lang="ar-SA" sz="2400" dirty="0" smtClean="0">
                <a:solidFill>
                  <a:srgbClr val="000000"/>
                </a:solidFill>
                <a:latin typeface="Arial"/>
                <a:ea typeface="Times New Roman"/>
              </a:rPr>
              <a:t>ما</a:t>
            </a:r>
            <a:r>
              <a:rPr lang="ar-JO" sz="2400" dirty="0" smtClean="0">
                <a:solidFill>
                  <a:srgbClr val="000000"/>
                </a:solidFill>
                <a:latin typeface="Arial"/>
                <a:ea typeface="Times New Roman"/>
              </a:rPr>
              <a:t> </a:t>
            </a:r>
            <a:r>
              <a:rPr lang="ar-SA" sz="2400" dirty="0" smtClean="0">
                <a:solidFill>
                  <a:srgbClr val="000000"/>
                </a:solidFill>
                <a:latin typeface="Arial"/>
                <a:ea typeface="Times New Roman"/>
              </a:rPr>
              <a:t>تدره </a:t>
            </a:r>
            <a:r>
              <a:rPr lang="ar-SA" sz="2400" dirty="0">
                <a:solidFill>
                  <a:srgbClr val="000000"/>
                </a:solidFill>
                <a:latin typeface="Arial"/>
                <a:ea typeface="Times New Roman"/>
              </a:rPr>
              <a:t>الأملاك من عائد، ويجب أن يلم بعلوم الهندسة والمساحة والاقتصاد والمحاسبة والإدارة والتمويل العقاري.</a:t>
            </a:r>
            <a:endParaRPr lang="en-US" sz="2400" dirty="0">
              <a:solidFill>
                <a:srgbClr val="000000"/>
              </a:solidFill>
              <a:effectLst/>
              <a:latin typeface="Arial"/>
              <a:ea typeface="Times New Roman"/>
            </a:endParaRPr>
          </a:p>
        </p:txBody>
      </p:sp>
    </p:spTree>
    <p:extLst>
      <p:ext uri="{BB962C8B-B14F-4D97-AF65-F5344CB8AC3E}">
        <p14:creationId xmlns:p14="http://schemas.microsoft.com/office/powerpoint/2010/main" val="4973664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515895"/>
            <a:ext cx="8856984" cy="5577681"/>
          </a:xfrm>
          <a:prstGeom prst="rect">
            <a:avLst/>
          </a:prstGeom>
        </p:spPr>
        <p:txBody>
          <a:bodyPr wrap="square">
            <a:spAutoFit/>
          </a:bodyPr>
          <a:lstStyle/>
          <a:p>
            <a:pPr algn="just">
              <a:lnSpc>
                <a:spcPct val="115000"/>
              </a:lnSpc>
            </a:pPr>
            <a:r>
              <a:rPr lang="ar-SA" sz="2400" b="1" u="sng" dirty="0">
                <a:solidFill>
                  <a:srgbClr val="FF0000"/>
                </a:solidFill>
                <a:latin typeface="Arial"/>
                <a:ea typeface="Times New Roman"/>
              </a:rPr>
              <a:t>أسس تحديد قيمه العقار:</a:t>
            </a:r>
            <a:endParaRPr lang="en-US" sz="2400" b="1" u="sng" dirty="0">
              <a:solidFill>
                <a:srgbClr val="FF0000"/>
              </a:solidFill>
              <a:latin typeface="Arial"/>
              <a:ea typeface="Times New Roman"/>
            </a:endParaRPr>
          </a:p>
          <a:p>
            <a:pPr algn="just">
              <a:lnSpc>
                <a:spcPct val="115000"/>
              </a:lnSpc>
            </a:pPr>
            <a:r>
              <a:rPr lang="ar-SA" sz="2400" dirty="0">
                <a:solidFill>
                  <a:srgbClr val="E36C0A"/>
                </a:solidFill>
                <a:latin typeface="Arial"/>
                <a:ea typeface="Times New Roman"/>
              </a:rPr>
              <a:t>1/ مواصفات العقار: (الموقع، الخدمات، القيمة):</a:t>
            </a:r>
            <a:endParaRPr lang="en-US" sz="2400" b="1" dirty="0">
              <a:solidFill>
                <a:srgbClr val="00B050"/>
              </a:solidFill>
              <a:latin typeface="Arial"/>
              <a:ea typeface="Times New Roman"/>
            </a:endParaRPr>
          </a:p>
          <a:p>
            <a:pPr marL="342900" lvl="0" indent="-342900" algn="just">
              <a:lnSpc>
                <a:spcPct val="115000"/>
              </a:lnSpc>
              <a:buFont typeface="Symbol"/>
              <a:buChar char=""/>
            </a:pPr>
            <a:r>
              <a:rPr lang="ar-SA" sz="2400" dirty="0">
                <a:solidFill>
                  <a:srgbClr val="000000"/>
                </a:solidFill>
                <a:latin typeface="Arial"/>
                <a:ea typeface="Times New Roman"/>
              </a:rPr>
              <a:t>من حيث الموقع، سهوله المواصلات، نسبه الازدحام السكاني، المساحة المطلوب تقدير ثمنها، شكلها، مستوى الأرض بالنسبة إلى منسوب الشارع الذي تقع فيه، وسهوله توصل المرافق العامة إليها.  </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dirty="0">
                <a:solidFill>
                  <a:srgbClr val="000000"/>
                </a:solidFill>
                <a:latin typeface="Arial"/>
                <a:ea typeface="Times New Roman"/>
              </a:rPr>
              <a:t>من حيث القيمة السوقية والعوامل المؤثرة، وزيادة الأسعار وانخفاضها حسب العرض والطلب والحالة المتوقعة.</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dirty="0">
                <a:solidFill>
                  <a:srgbClr val="000000"/>
                </a:solidFill>
                <a:latin typeface="Arial"/>
                <a:ea typeface="Times New Roman"/>
              </a:rPr>
              <a:t>من حيث عمر العقار، معدلات الإهلاك، المنافع الملحقة بالعقار كالحدائق والمساحات الخضراء </a:t>
            </a:r>
            <a:r>
              <a:rPr lang="ar-SA" sz="2400" dirty="0" smtClean="0">
                <a:solidFill>
                  <a:srgbClr val="000000"/>
                </a:solidFill>
                <a:latin typeface="Arial"/>
                <a:ea typeface="Times New Roman"/>
              </a:rPr>
              <a:t>والمواقف</a:t>
            </a:r>
            <a:r>
              <a:rPr lang="ar-SA" sz="2400" dirty="0">
                <a:solidFill>
                  <a:srgbClr val="000000"/>
                </a:solidFill>
                <a:latin typeface="Arial"/>
                <a:ea typeface="Times New Roman"/>
              </a:rPr>
              <a:t>.</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dirty="0">
                <a:solidFill>
                  <a:srgbClr val="000000"/>
                </a:solidFill>
                <a:latin typeface="Arial"/>
                <a:ea typeface="Times New Roman"/>
              </a:rPr>
              <a:t>من حيث المستندات والوثائق الخاصة بالوحدة العقارية وفحصها والوقوف على الوصف القانوني ونوع الملكية ومدى استخدام التراخيص في البناء، وكافه الإجراءات اللازمة للتسجيل في وكاله التسجيل العقاري.</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dirty="0">
                <a:solidFill>
                  <a:srgbClr val="000000"/>
                </a:solidFill>
                <a:latin typeface="Arial"/>
                <a:ea typeface="Times New Roman"/>
              </a:rPr>
              <a:t>من حيث العائد الاستثماري للعقار المطلوب تقييمه وأفضل وسائل الاستغلال المادي له.</a:t>
            </a:r>
            <a:endParaRPr lang="en-US" sz="2400" dirty="0">
              <a:solidFill>
                <a:srgbClr val="000000"/>
              </a:solidFill>
              <a:effectLst/>
              <a:latin typeface="Arial"/>
              <a:ea typeface="Times New Roman"/>
            </a:endParaRPr>
          </a:p>
        </p:txBody>
      </p:sp>
    </p:spTree>
    <p:extLst>
      <p:ext uri="{BB962C8B-B14F-4D97-AF65-F5344CB8AC3E}">
        <p14:creationId xmlns:p14="http://schemas.microsoft.com/office/powerpoint/2010/main" val="37137105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834444"/>
            <a:ext cx="9144000" cy="4728217"/>
          </a:xfrm>
          <a:prstGeom prst="rect">
            <a:avLst/>
          </a:prstGeom>
        </p:spPr>
        <p:txBody>
          <a:bodyPr wrap="square">
            <a:spAutoFit/>
          </a:bodyPr>
          <a:lstStyle/>
          <a:p>
            <a:pPr algn="just">
              <a:lnSpc>
                <a:spcPct val="115000"/>
              </a:lnSpc>
            </a:pPr>
            <a:r>
              <a:rPr lang="ar-SA" sz="2400" b="1" dirty="0">
                <a:solidFill>
                  <a:srgbClr val="FF0000"/>
                </a:solidFill>
                <a:latin typeface="Arial"/>
                <a:ea typeface="Times New Roman"/>
              </a:rPr>
              <a:t>2/ التوقع:</a:t>
            </a:r>
            <a:r>
              <a:rPr lang="ar-SA" sz="2400" dirty="0">
                <a:solidFill>
                  <a:srgbClr val="FF0000"/>
                </a:solidFill>
                <a:latin typeface="Arial"/>
                <a:ea typeface="Times New Roman"/>
              </a:rPr>
              <a:t> </a:t>
            </a:r>
            <a:r>
              <a:rPr lang="ar-SA" sz="2400" b="1" dirty="0">
                <a:solidFill>
                  <a:srgbClr val="000000"/>
                </a:solidFill>
                <a:latin typeface="Arial"/>
                <a:ea typeface="Times New Roman"/>
              </a:rPr>
              <a:t>ثمن العقار يتأثر بتوقع الأسعار مستقبلاً، وتوقع الأسعار قد يخل باتزان العرض والطلب، والتوقعات مرتبطة بنوع العقار فمثلاً:</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الوحدات السكنية مرتبطة بتوافر الخدمات والمستوى الاجتماعي بالمنطقة.</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العقارات التجارية تعتمد في سعرها على توقع السوق</a:t>
            </a:r>
            <a:r>
              <a:rPr lang="ar-SA" sz="2400" dirty="0">
                <a:solidFill>
                  <a:srgbClr val="000000"/>
                </a:solidFill>
                <a:latin typeface="Arial"/>
                <a:ea typeface="Times New Roman"/>
              </a:rPr>
              <a:t> لقدره العقار على تحقيق دخل لصاحبه.</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dirty="0">
                <a:solidFill>
                  <a:srgbClr val="000000"/>
                </a:solidFill>
                <a:latin typeface="Arial"/>
                <a:ea typeface="Times New Roman"/>
              </a:rPr>
              <a:t>العقارات بصفه عامه يرتفع سعرها على المدى الطويل ولذا يشتريها الناس لتدر دخلاً أو للحماية من الضرائب أو كمخزون للقيمة المستقبلية، وتوقع ارتفاع السعر قد يكون بسبب تناقص المعروض من الأراضي في منطقه معينه.</a:t>
            </a:r>
            <a:endParaRPr lang="en-US" sz="2400" dirty="0">
              <a:solidFill>
                <a:srgbClr val="000000"/>
              </a:solidFill>
              <a:latin typeface="Arial"/>
              <a:ea typeface="Times New Roman"/>
            </a:endParaRPr>
          </a:p>
          <a:p>
            <a:pPr algn="just">
              <a:lnSpc>
                <a:spcPct val="115000"/>
              </a:lnSpc>
            </a:pPr>
            <a:r>
              <a:rPr lang="ar-SA" sz="2400" b="1" dirty="0">
                <a:solidFill>
                  <a:srgbClr val="FF0000"/>
                </a:solidFill>
                <a:latin typeface="Arial"/>
                <a:ea typeface="Times New Roman"/>
              </a:rPr>
              <a:t>3/ التغير:</a:t>
            </a:r>
            <a:r>
              <a:rPr lang="ar-SA" sz="2400" dirty="0">
                <a:solidFill>
                  <a:srgbClr val="FF0000"/>
                </a:solidFill>
                <a:latin typeface="Arial"/>
                <a:ea typeface="Times New Roman"/>
              </a:rPr>
              <a:t> </a:t>
            </a:r>
            <a:r>
              <a:rPr lang="ar-SA" sz="2400" dirty="0">
                <a:solidFill>
                  <a:srgbClr val="000000"/>
                </a:solidFill>
                <a:latin typeface="Arial"/>
                <a:ea typeface="Times New Roman"/>
              </a:rPr>
              <a:t>السوق العقاري مثل أي سوق معرض للتغير بتأثير العوامل الطبيعية والعمر، لذا لا يمكن أن يظل ثابتاً في أي منطقه ويجب على خبير التقييم التعرف والتوقع لتأثير التغيير على حالة السوق.</a:t>
            </a:r>
            <a:endParaRPr lang="en-US" sz="2400" dirty="0">
              <a:solidFill>
                <a:srgbClr val="000000"/>
              </a:solidFill>
              <a:effectLst/>
              <a:latin typeface="Arial"/>
              <a:ea typeface="Times New Roman"/>
            </a:endParaRPr>
          </a:p>
        </p:txBody>
      </p:sp>
    </p:spTree>
    <p:extLst>
      <p:ext uri="{BB962C8B-B14F-4D97-AF65-F5344CB8AC3E}">
        <p14:creationId xmlns:p14="http://schemas.microsoft.com/office/powerpoint/2010/main" val="4973664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515895"/>
            <a:ext cx="8856984" cy="5577681"/>
          </a:xfrm>
          <a:prstGeom prst="rect">
            <a:avLst/>
          </a:prstGeom>
        </p:spPr>
        <p:txBody>
          <a:bodyPr wrap="square">
            <a:spAutoFit/>
          </a:bodyPr>
          <a:lstStyle/>
          <a:p>
            <a:pPr algn="just">
              <a:lnSpc>
                <a:spcPct val="115000"/>
              </a:lnSpc>
            </a:pPr>
            <a:r>
              <a:rPr lang="ar-SA" sz="2400" b="1" dirty="0">
                <a:solidFill>
                  <a:srgbClr val="FF0000"/>
                </a:solidFill>
                <a:latin typeface="Arial"/>
                <a:ea typeface="Times New Roman"/>
              </a:rPr>
              <a:t>4/ المنافسة:</a:t>
            </a:r>
            <a:endParaRPr lang="en-US" sz="2400" dirty="0">
              <a:solidFill>
                <a:srgbClr val="FF0000"/>
              </a:solidFill>
              <a:latin typeface="Arial"/>
              <a:ea typeface="Times New Roman"/>
            </a:endParaRPr>
          </a:p>
          <a:p>
            <a:pPr marL="342900" lvl="0" indent="-342900" algn="just">
              <a:lnSpc>
                <a:spcPct val="115000"/>
              </a:lnSpc>
              <a:buFont typeface="Symbol"/>
              <a:buChar char=""/>
            </a:pPr>
            <a:r>
              <a:rPr lang="ar-SA" sz="2400" dirty="0">
                <a:solidFill>
                  <a:srgbClr val="000000"/>
                </a:solidFill>
                <a:latin typeface="Arial"/>
                <a:ea typeface="Times New Roman"/>
              </a:rPr>
              <a:t>مبدأ المنافسة مبني على انه حين يزيد الطلب على السلعة يرتفع سعرها ويزيد هامش الربح، مما يجذب المزيد من المستثمرين لدخول الصناعة العقارية ويزيد العرض، ومن شان ذلك المساهمة في استقرار الأسعار.</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dirty="0">
                <a:solidFill>
                  <a:srgbClr val="000000"/>
                </a:solidFill>
                <a:latin typeface="Arial"/>
                <a:ea typeface="Times New Roman"/>
              </a:rPr>
              <a:t>قيمه أي عقار تتأثر بالمعروض حوله من عقارات مماثله.</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العقارات التجارية أكثر تأثيراً بمدى المنافسة</a:t>
            </a:r>
            <a:r>
              <a:rPr lang="ar-SA" sz="2400" dirty="0">
                <a:solidFill>
                  <a:srgbClr val="000000"/>
                </a:solidFill>
                <a:latin typeface="Arial"/>
                <a:ea typeface="Times New Roman"/>
              </a:rPr>
              <a:t> فمكسب تاجر ما ينتج عنه </a:t>
            </a:r>
            <a:r>
              <a:rPr lang="ar-SA" sz="2400" dirty="0" err="1" smtClean="0">
                <a:solidFill>
                  <a:srgbClr val="000000"/>
                </a:solidFill>
                <a:latin typeface="Arial"/>
                <a:ea typeface="Times New Roman"/>
              </a:rPr>
              <a:t>اجتذا</a:t>
            </a:r>
            <a:r>
              <a:rPr lang="ar-JO" sz="2400" dirty="0">
                <a:solidFill>
                  <a:srgbClr val="000000"/>
                </a:solidFill>
                <a:latin typeface="Arial"/>
                <a:ea typeface="Times New Roman"/>
              </a:rPr>
              <a:t>ب</a:t>
            </a:r>
            <a:r>
              <a:rPr lang="ar-SA" sz="2400" dirty="0" smtClean="0">
                <a:solidFill>
                  <a:srgbClr val="000000"/>
                </a:solidFill>
                <a:latin typeface="Arial"/>
                <a:ea typeface="Times New Roman"/>
              </a:rPr>
              <a:t> </a:t>
            </a:r>
            <a:r>
              <a:rPr lang="ar-SA" sz="2400" dirty="0">
                <a:solidFill>
                  <a:srgbClr val="000000"/>
                </a:solidFill>
                <a:latin typeface="Arial"/>
                <a:ea typeface="Times New Roman"/>
              </a:rPr>
              <a:t>تجار آخرين للمنطقة مما يخلق سوق عام أو قد ينتج عنه تناقص في هامش الربح.</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من أشكال المنافسة الأخرى الجودة والخدمات التي يقدمها العقار نفسه، فليس دائما التنافس على السعر. </a:t>
            </a:r>
            <a:endParaRPr lang="en-US" sz="2400" dirty="0">
              <a:solidFill>
                <a:srgbClr val="000000"/>
              </a:solidFill>
              <a:latin typeface="Arial"/>
              <a:ea typeface="Times New Roman"/>
            </a:endParaRPr>
          </a:p>
          <a:p>
            <a:pPr algn="just">
              <a:lnSpc>
                <a:spcPct val="115000"/>
              </a:lnSpc>
            </a:pPr>
            <a:r>
              <a:rPr lang="ar-SA" sz="2400" b="1" dirty="0">
                <a:solidFill>
                  <a:srgbClr val="FF0000"/>
                </a:solidFill>
                <a:latin typeface="Arial"/>
                <a:ea typeface="Times New Roman"/>
              </a:rPr>
              <a:t>5/ التوافق:</a:t>
            </a:r>
            <a:r>
              <a:rPr lang="ar-SA" sz="2400" dirty="0">
                <a:solidFill>
                  <a:srgbClr val="FF0000"/>
                </a:solidFill>
                <a:latin typeface="Arial"/>
                <a:ea typeface="Times New Roman"/>
              </a:rPr>
              <a:t> </a:t>
            </a:r>
            <a:r>
              <a:rPr lang="ar-SA" sz="2400" b="1" dirty="0">
                <a:solidFill>
                  <a:srgbClr val="000000"/>
                </a:solidFill>
                <a:latin typeface="Arial"/>
                <a:ea typeface="Times New Roman"/>
              </a:rPr>
              <a:t>توافق العقار مع المنطقة،</a:t>
            </a:r>
            <a:r>
              <a:rPr lang="ar-SA" sz="2400" dirty="0">
                <a:solidFill>
                  <a:srgbClr val="000000"/>
                </a:solidFill>
                <a:latin typeface="Arial"/>
                <a:ea typeface="Times New Roman"/>
              </a:rPr>
              <a:t> فعقار في منطقة راقية، يكون أعلى سعراً من العقار المشابه له في منطقة فقيرة. </a:t>
            </a:r>
            <a:endParaRPr lang="en-US" sz="2400" dirty="0">
              <a:solidFill>
                <a:srgbClr val="000000"/>
              </a:solidFill>
              <a:latin typeface="Arial"/>
              <a:ea typeface="Times New Roman"/>
            </a:endParaRPr>
          </a:p>
          <a:p>
            <a:pPr algn="just">
              <a:lnSpc>
                <a:spcPct val="115000"/>
              </a:lnSpc>
            </a:pPr>
            <a:r>
              <a:rPr lang="ar-SA" sz="2400" b="1" dirty="0">
                <a:solidFill>
                  <a:srgbClr val="FF0000"/>
                </a:solidFill>
                <a:latin typeface="Arial"/>
                <a:ea typeface="Times New Roman"/>
              </a:rPr>
              <a:t>6/ المساهمة: </a:t>
            </a:r>
            <a:r>
              <a:rPr lang="ar-SA" sz="2400" b="1" dirty="0">
                <a:solidFill>
                  <a:srgbClr val="000000"/>
                </a:solidFill>
                <a:latin typeface="Arial"/>
                <a:ea typeface="Times New Roman"/>
              </a:rPr>
              <a:t>أي إضافة لثمن العقار (بالبناء) تساوى فقط مساهمتها إلى ثمن العقار</a:t>
            </a:r>
            <a:r>
              <a:rPr lang="ar-SA" sz="2400" dirty="0">
                <a:solidFill>
                  <a:srgbClr val="000000"/>
                </a:solidFill>
                <a:latin typeface="Arial"/>
                <a:ea typeface="Times New Roman"/>
              </a:rPr>
              <a:t> (مساهمة الإضافة ليست بالضرورة تكلفة الإضافة وإنما مقدار تأثرها على السعر).</a:t>
            </a:r>
            <a:endParaRPr lang="en-US" sz="2400" dirty="0">
              <a:solidFill>
                <a:srgbClr val="000000"/>
              </a:solidFill>
              <a:effectLst/>
              <a:latin typeface="Arial"/>
              <a:ea typeface="Times New Roman"/>
            </a:endParaRPr>
          </a:p>
        </p:txBody>
      </p:sp>
    </p:spTree>
    <p:extLst>
      <p:ext uri="{BB962C8B-B14F-4D97-AF65-F5344CB8AC3E}">
        <p14:creationId xmlns:p14="http://schemas.microsoft.com/office/powerpoint/2010/main" val="37137105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07504" y="1299649"/>
            <a:ext cx="8856984" cy="3065455"/>
          </a:xfrm>
          <a:prstGeom prst="rect">
            <a:avLst/>
          </a:prstGeom>
        </p:spPr>
        <p:txBody>
          <a:bodyPr wrap="square">
            <a:spAutoFit/>
          </a:bodyPr>
          <a:lstStyle/>
          <a:p>
            <a:pPr algn="just">
              <a:lnSpc>
                <a:spcPct val="115000"/>
              </a:lnSpc>
            </a:pPr>
            <a:r>
              <a:rPr lang="ar-SA" sz="2400" b="1" dirty="0">
                <a:solidFill>
                  <a:srgbClr val="FF0000"/>
                </a:solidFill>
                <a:latin typeface="Arial"/>
                <a:ea typeface="Times New Roman"/>
              </a:rPr>
              <a:t>- العوامل الخارجية:</a:t>
            </a:r>
            <a:endParaRPr lang="en-US" sz="2400" dirty="0">
              <a:solidFill>
                <a:srgbClr val="FF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عوامل طبيعية وبيئية:</a:t>
            </a:r>
            <a:r>
              <a:rPr lang="ar-SA" sz="2400" dirty="0">
                <a:solidFill>
                  <a:srgbClr val="000000"/>
                </a:solidFill>
                <a:latin typeface="Arial"/>
                <a:ea typeface="Times New Roman"/>
              </a:rPr>
              <a:t> المناخ، مكان العقار...</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عوامل اقتصادية:</a:t>
            </a:r>
            <a:r>
              <a:rPr lang="ar-SA" sz="2400" dirty="0">
                <a:solidFill>
                  <a:srgbClr val="000000"/>
                </a:solidFill>
                <a:latin typeface="Arial"/>
                <a:ea typeface="Times New Roman"/>
              </a:rPr>
              <a:t> أسعار العقارات مرتبطة بدورة الاقتصاد الرأسمالي (موجات الارتفاع والانخفاض).</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القوانين الحكومية:</a:t>
            </a:r>
            <a:r>
              <a:rPr lang="ar-SA" sz="2400" dirty="0">
                <a:solidFill>
                  <a:srgbClr val="000000"/>
                </a:solidFill>
                <a:latin typeface="Arial"/>
                <a:ea typeface="Times New Roman"/>
              </a:rPr>
              <a:t> المتعلقة بالبناء والهدم والإيجارات وتخصيص المناطق.</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الظروف الاجتماعية: </a:t>
            </a:r>
            <a:r>
              <a:rPr lang="ar-SA" sz="2400" dirty="0">
                <a:solidFill>
                  <a:srgbClr val="000000"/>
                </a:solidFill>
                <a:latin typeface="Arial"/>
                <a:ea typeface="Times New Roman"/>
              </a:rPr>
              <a:t>متوسط الدخل، الذوق العام، الظروف </a:t>
            </a:r>
            <a:r>
              <a:rPr lang="ar-SA" sz="2400" dirty="0" smtClean="0">
                <a:solidFill>
                  <a:srgbClr val="000000"/>
                </a:solidFill>
                <a:latin typeface="Arial"/>
                <a:ea typeface="Times New Roman"/>
              </a:rPr>
              <a:t>الديموغرافية، </a:t>
            </a:r>
            <a:r>
              <a:rPr lang="ar-SA" sz="2400" dirty="0">
                <a:solidFill>
                  <a:srgbClr val="000000"/>
                </a:solidFill>
                <a:latin typeface="Arial"/>
                <a:ea typeface="Times New Roman"/>
              </a:rPr>
              <a:t>الوعي البيئي. </a:t>
            </a:r>
            <a:endParaRPr lang="en-US" sz="2400" dirty="0">
              <a:solidFill>
                <a:srgbClr val="000000"/>
              </a:solidFill>
              <a:effectLst/>
              <a:latin typeface="Arial"/>
              <a:ea typeface="Times New Roman"/>
            </a:endParaRPr>
          </a:p>
        </p:txBody>
      </p:sp>
    </p:spTree>
    <p:extLst>
      <p:ext uri="{BB962C8B-B14F-4D97-AF65-F5344CB8AC3E}">
        <p14:creationId xmlns:p14="http://schemas.microsoft.com/office/powerpoint/2010/main" val="497366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620688"/>
            <a:ext cx="8964488" cy="5826210"/>
          </a:xfrm>
          <a:prstGeom prst="rect">
            <a:avLst/>
          </a:prstGeom>
        </p:spPr>
        <p:txBody>
          <a:bodyPr wrap="square">
            <a:spAutoFit/>
          </a:bodyPr>
          <a:lstStyle/>
          <a:p>
            <a:pPr algn="ctr">
              <a:lnSpc>
                <a:spcPct val="115000"/>
              </a:lnSpc>
            </a:pPr>
            <a:r>
              <a:rPr lang="ar-SA" sz="2400" b="1" u="sng" dirty="0">
                <a:solidFill>
                  <a:srgbClr val="FF0000"/>
                </a:solidFill>
                <a:latin typeface="Arial"/>
                <a:ea typeface="Times New Roman"/>
              </a:rPr>
              <a:t>خطوات علمية التقييم (التثمين): </a:t>
            </a:r>
            <a:endParaRPr lang="en-US" sz="2400" b="1" u="sng" dirty="0" smtClean="0">
              <a:solidFill>
                <a:srgbClr val="FF0000"/>
              </a:solidFill>
              <a:latin typeface="Arial"/>
              <a:ea typeface="Times New Roman"/>
            </a:endParaRPr>
          </a:p>
          <a:p>
            <a:pPr algn="just">
              <a:lnSpc>
                <a:spcPct val="115000"/>
              </a:lnSpc>
            </a:pPr>
            <a:r>
              <a:rPr lang="ar-SA" sz="2000" b="1" dirty="0" smtClean="0">
                <a:solidFill>
                  <a:schemeClr val="bg1"/>
                </a:solidFill>
                <a:latin typeface="Arial"/>
                <a:ea typeface="Times New Roman"/>
              </a:rPr>
              <a:t>1</a:t>
            </a:r>
            <a:r>
              <a:rPr lang="ar-SA" sz="2000" b="1" dirty="0">
                <a:solidFill>
                  <a:schemeClr val="bg1"/>
                </a:solidFill>
                <a:latin typeface="Arial"/>
                <a:ea typeface="Times New Roman"/>
              </a:rPr>
              <a:t>/ تحديد موضوع التقييم: </a:t>
            </a:r>
            <a:endParaRPr lang="en-US" sz="2000" b="1" dirty="0">
              <a:solidFill>
                <a:schemeClr val="bg1"/>
              </a:solidFill>
              <a:latin typeface="Arial"/>
              <a:ea typeface="Times New Roman"/>
            </a:endParaRPr>
          </a:p>
          <a:p>
            <a:pPr marL="342900" lvl="0" indent="-342900" algn="just">
              <a:lnSpc>
                <a:spcPct val="115000"/>
              </a:lnSpc>
              <a:buFont typeface="Symbol"/>
              <a:buChar char=""/>
            </a:pPr>
            <a:r>
              <a:rPr lang="ar-SA" sz="2000" b="1" dirty="0">
                <a:solidFill>
                  <a:srgbClr val="002060"/>
                </a:solidFill>
                <a:latin typeface="Arial"/>
                <a:ea typeface="Times New Roman"/>
              </a:rPr>
              <a:t>التعريف بالعقار المراد تثمينه:</a:t>
            </a:r>
            <a:r>
              <a:rPr lang="ar-SA" sz="2000" dirty="0">
                <a:solidFill>
                  <a:srgbClr val="002060"/>
                </a:solidFill>
                <a:latin typeface="Arial"/>
                <a:ea typeface="Times New Roman"/>
              </a:rPr>
              <a:t> </a:t>
            </a:r>
            <a:r>
              <a:rPr lang="ar-SA" sz="2000" dirty="0">
                <a:solidFill>
                  <a:srgbClr val="000000"/>
                </a:solidFill>
                <a:latin typeface="Arial"/>
                <a:ea typeface="Times New Roman"/>
              </a:rPr>
              <a:t>من خلال التوصيف المادي للعقار: وصف للعقار المراد تثمينه، والتوصيف القانوني للعقار: وهو تحديد موقع العقار على الطبيعة وإعطاء التوصيف القانوني لحدود العقار، وعادة تستخدم الخرائط لتحديد موقع العقار على الأرض مع وجود مقياس رسم لخرائط العقار ووصف للحدود والأبعاد لأركان العقار والملاك، ويتم ذلك من خلال سند عقاري يكون مسجلاً عند كاتب العدل وتقرير مساحي يظهر حدود العقار، وإذا لم يوفر العميل هذه المعلومات يجب على الخبير أن يحصل عليها.</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b="1" dirty="0">
                <a:solidFill>
                  <a:srgbClr val="002060"/>
                </a:solidFill>
                <a:latin typeface="Arial"/>
                <a:ea typeface="Times New Roman"/>
              </a:rPr>
              <a:t>تحديد حقوق ملكية العقار المراد تثمينه:</a:t>
            </a:r>
            <a:r>
              <a:rPr lang="ar-SA" sz="2000" dirty="0">
                <a:solidFill>
                  <a:srgbClr val="002060"/>
                </a:solidFill>
                <a:latin typeface="Arial"/>
                <a:ea typeface="Times New Roman"/>
              </a:rPr>
              <a:t> </a:t>
            </a:r>
            <a:r>
              <a:rPr lang="ar-SA" sz="2000" dirty="0">
                <a:solidFill>
                  <a:srgbClr val="000000"/>
                </a:solidFill>
                <a:latin typeface="Arial"/>
                <a:ea typeface="Times New Roman"/>
              </a:rPr>
              <a:t>قد تتأثر قيمة العقار المراد تثمينه بأي عامل يحد من استعماله، مثل: عقود الإيجار والتراخيص والحدود المشتركة بين أرضين، وشروط الملكية العقارية وقوانين البناء والإسكان والتشريعات الخاصة بالاستثمار العقاري وغالباً ما نحصل على المعلومات الخاصة بعقود الإيجار والتراخيص من المالك. </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b="1" dirty="0">
                <a:solidFill>
                  <a:srgbClr val="002060"/>
                </a:solidFill>
                <a:latin typeface="Arial"/>
                <a:ea typeface="Times New Roman"/>
              </a:rPr>
              <a:t>المعلومات الأخرى نجدها في الهيئات الحكومية:</a:t>
            </a:r>
            <a:r>
              <a:rPr lang="ar-SA" sz="2000" dirty="0">
                <a:solidFill>
                  <a:srgbClr val="002060"/>
                </a:solidFill>
                <a:latin typeface="Arial"/>
                <a:ea typeface="Times New Roman"/>
              </a:rPr>
              <a:t> </a:t>
            </a:r>
            <a:r>
              <a:rPr lang="ar-SA" sz="2000" dirty="0">
                <a:solidFill>
                  <a:srgbClr val="000000"/>
                </a:solidFill>
                <a:latin typeface="Arial"/>
                <a:ea typeface="Times New Roman"/>
              </a:rPr>
              <a:t>مع مراعاة الحصول على أحدث المعلومات والتغيرات المتوقعة أو المطلوبة من الهيئات الحكومية المباشرة وأيضا المعلومات المتعلقة بالتشريعات السارية والتغيرات المتوقعة وقت عقد الصفقة مع مقارنة العقارات المشابهة مع العقار موضوع العقد للتأكد من صحة المقارنة وإذا كان العقار مؤجراً قد يكون التثمين عبارة عن تقرير لقيمة الإيجار وحقوق المالك </a:t>
            </a:r>
            <a:r>
              <a:rPr lang="ar-SA" sz="2000">
                <a:solidFill>
                  <a:srgbClr val="000000"/>
                </a:solidFill>
                <a:latin typeface="Arial"/>
                <a:ea typeface="Times New Roman"/>
              </a:rPr>
              <a:t>والحيازة </a:t>
            </a:r>
            <a:r>
              <a:rPr lang="ar-SA" sz="2000" smtClean="0">
                <a:solidFill>
                  <a:srgbClr val="000000"/>
                </a:solidFill>
                <a:latin typeface="Arial"/>
                <a:ea typeface="Times New Roman"/>
              </a:rPr>
              <a:t>وحقوق </a:t>
            </a:r>
            <a:r>
              <a:rPr lang="ar-SA" sz="2000" dirty="0">
                <a:solidFill>
                  <a:srgbClr val="000000"/>
                </a:solidFill>
                <a:latin typeface="Arial"/>
                <a:ea typeface="Times New Roman"/>
              </a:rPr>
              <a:t>المستأجر. </a:t>
            </a:r>
            <a:endParaRPr lang="en-US" sz="2000" dirty="0">
              <a:solidFill>
                <a:srgbClr val="000000"/>
              </a:solidFill>
              <a:effectLst/>
              <a:latin typeface="Arial"/>
              <a:ea typeface="Times New Roman"/>
            </a:endParaRPr>
          </a:p>
        </p:txBody>
      </p:sp>
    </p:spTree>
    <p:extLst>
      <p:ext uri="{BB962C8B-B14F-4D97-AF65-F5344CB8AC3E}">
        <p14:creationId xmlns:p14="http://schemas.microsoft.com/office/powerpoint/2010/main" val="37137105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188640"/>
            <a:ext cx="9036496" cy="6817251"/>
          </a:xfrm>
          <a:prstGeom prst="rect">
            <a:avLst/>
          </a:prstGeom>
          <a:ln>
            <a:solidFill>
              <a:schemeClr val="accent1"/>
            </a:solidFill>
          </a:ln>
        </p:spPr>
        <p:txBody>
          <a:bodyPr wrap="square">
            <a:spAutoFit/>
          </a:bodyPr>
          <a:lstStyle/>
          <a:p>
            <a:pPr marL="342900" lvl="0" indent="-342900" algn="just">
              <a:lnSpc>
                <a:spcPct val="115000"/>
              </a:lnSpc>
              <a:buFont typeface="Symbol"/>
              <a:buChar char=""/>
            </a:pPr>
            <a:r>
              <a:rPr lang="ar-SA" sz="2000" b="1" dirty="0">
                <a:solidFill>
                  <a:srgbClr val="002060"/>
                </a:solidFill>
                <a:latin typeface="Arial"/>
                <a:ea typeface="Times New Roman"/>
              </a:rPr>
              <a:t>تحديد تاريخ سريان التثمين:</a:t>
            </a:r>
            <a:r>
              <a:rPr lang="ar-SA" sz="2000" dirty="0">
                <a:solidFill>
                  <a:srgbClr val="002060"/>
                </a:solidFill>
                <a:latin typeface="Arial"/>
                <a:ea typeface="Times New Roman"/>
              </a:rPr>
              <a:t> </a:t>
            </a:r>
            <a:r>
              <a:rPr lang="ar-SA" sz="2000" dirty="0">
                <a:solidFill>
                  <a:srgbClr val="000000"/>
                </a:solidFill>
                <a:latin typeface="Arial"/>
                <a:ea typeface="Times New Roman"/>
              </a:rPr>
              <a:t>هو التاريخ الذي يصبح فيه تقدير القيمة ساري المفعول وهو مهم بسبب تغير القيمة فالقيمة تتغير دائماً، وفي معظم الحالات يكون تاريخ المفعول هو تاريخ آخر معاينة للعقار قبل إعداد تقرير التثمين.</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b="1" dirty="0">
                <a:solidFill>
                  <a:srgbClr val="002060"/>
                </a:solidFill>
                <a:latin typeface="Arial"/>
                <a:ea typeface="Times New Roman"/>
              </a:rPr>
              <a:t>تحديد القيمة المراد تقريرها: </a:t>
            </a:r>
            <a:r>
              <a:rPr lang="ar-SA" sz="2000" dirty="0">
                <a:solidFill>
                  <a:srgbClr val="000000"/>
                </a:solidFill>
                <a:latin typeface="Arial"/>
                <a:ea typeface="Times New Roman"/>
              </a:rPr>
              <a:t>قد يطلب العميل تثمينا لتقدير أي نوع من الأنواع العديدة والمختلفة من القيمة ومنها </a:t>
            </a:r>
            <a:r>
              <a:rPr lang="ar-SA" sz="2000" dirty="0">
                <a:solidFill>
                  <a:srgbClr val="FF0000"/>
                </a:solidFill>
                <a:latin typeface="Arial"/>
                <a:ea typeface="Times New Roman"/>
              </a:rPr>
              <a:t>قيمة السوق وقيمة الاستثمار والقيمة الضمنية والقيمة التأمينية ويمكن بيانها كما يلي: </a:t>
            </a:r>
            <a:endParaRPr lang="en-US" sz="2000" dirty="0">
              <a:solidFill>
                <a:srgbClr val="FF0000"/>
              </a:solidFill>
              <a:latin typeface="Arial"/>
              <a:ea typeface="Times New Roman"/>
            </a:endParaRPr>
          </a:p>
          <a:p>
            <a:pPr marL="342900" lvl="0" indent="-342900" algn="just">
              <a:lnSpc>
                <a:spcPct val="115000"/>
              </a:lnSpc>
              <a:buFont typeface="Wingdings"/>
              <a:buChar char=""/>
            </a:pPr>
            <a:r>
              <a:rPr lang="ar-SA" sz="2000" b="1" dirty="0">
                <a:solidFill>
                  <a:srgbClr val="FF0000"/>
                </a:solidFill>
                <a:latin typeface="Arial"/>
                <a:ea typeface="Times New Roman"/>
              </a:rPr>
              <a:t>قيمة السوق</a:t>
            </a:r>
            <a:r>
              <a:rPr lang="ar-SA" sz="2000" dirty="0">
                <a:solidFill>
                  <a:srgbClr val="FF0000"/>
                </a:solidFill>
                <a:latin typeface="Arial"/>
                <a:ea typeface="Times New Roman"/>
              </a:rPr>
              <a:t>:</a:t>
            </a:r>
            <a:r>
              <a:rPr lang="ar-SA" sz="2000" dirty="0">
                <a:solidFill>
                  <a:srgbClr val="000000"/>
                </a:solidFill>
                <a:latin typeface="Arial"/>
                <a:ea typeface="Times New Roman"/>
              </a:rPr>
              <a:t> القيمة السوقية هي أعلى سعر ممكن أن يصل إليه العقار في سوق تنافسي مفتوح، وفي ظل جميع الشروط المطلوبة لعقد صفقة عادلة ويكون لدى كل من البائع والمشتري المعلومات الكاملة.</a:t>
            </a:r>
            <a:endParaRPr lang="en-US" sz="2000" dirty="0">
              <a:solidFill>
                <a:srgbClr val="000000"/>
              </a:solidFill>
              <a:latin typeface="Arial"/>
              <a:ea typeface="Times New Roman"/>
            </a:endParaRPr>
          </a:p>
          <a:p>
            <a:pPr marL="342900" lvl="0" indent="-342900" algn="just">
              <a:lnSpc>
                <a:spcPct val="115000"/>
              </a:lnSpc>
              <a:buFont typeface="Wingdings"/>
              <a:buChar char=""/>
            </a:pPr>
            <a:r>
              <a:rPr lang="ar-SA" sz="2000" b="1" dirty="0">
                <a:solidFill>
                  <a:srgbClr val="FF0000"/>
                </a:solidFill>
                <a:latin typeface="Arial"/>
                <a:ea typeface="Times New Roman"/>
              </a:rPr>
              <a:t>قيمة الاستثمار:</a:t>
            </a:r>
            <a:r>
              <a:rPr lang="ar-SA" sz="2000" dirty="0">
                <a:solidFill>
                  <a:srgbClr val="000000"/>
                </a:solidFill>
                <a:latin typeface="Arial"/>
                <a:ea typeface="Times New Roman"/>
              </a:rPr>
              <a:t> هي قيمة العقار بالنسبة لمستثمر له أهداف استثمارية محددة وهذه الأهداف قد تكون الحصول على مبلغ له دفعة واحدة أو تحقيق تدفق نقدي في وقت محدد في المستقبل.</a:t>
            </a:r>
            <a:endParaRPr lang="en-US" sz="2000" dirty="0">
              <a:solidFill>
                <a:srgbClr val="000000"/>
              </a:solidFill>
              <a:latin typeface="Arial"/>
              <a:ea typeface="Times New Roman"/>
            </a:endParaRPr>
          </a:p>
          <a:p>
            <a:pPr marL="342900" lvl="0" indent="-342900" algn="just">
              <a:lnSpc>
                <a:spcPct val="115000"/>
              </a:lnSpc>
              <a:buFont typeface="Wingdings"/>
              <a:buChar char=""/>
            </a:pPr>
            <a:r>
              <a:rPr lang="ar-SA" sz="2000" b="1" dirty="0">
                <a:solidFill>
                  <a:srgbClr val="FF0000"/>
                </a:solidFill>
                <a:latin typeface="Arial"/>
                <a:ea typeface="Times New Roman"/>
              </a:rPr>
              <a:t>القيمة الضمنية:</a:t>
            </a:r>
            <a:r>
              <a:rPr lang="ar-SA" sz="2000" dirty="0">
                <a:solidFill>
                  <a:srgbClr val="000000"/>
                </a:solidFill>
                <a:latin typeface="Arial"/>
                <a:ea typeface="Times New Roman"/>
              </a:rPr>
              <a:t> هي القيمة بالنسبة لمستثمر معين اعتماداً على دوافع خاصة باحتياجات بعينها وقد يشجع هذا المشتري على دفع قيمة للعقار أكبر من قيمة السوق، فقد يقوم المشتري بدفع قيمة أكبر لعقار أكبر لعقار ملاصق له بسبب القيمة المتزايدة للقيمة الكلية للأرض نتيجة لهذا المنتج.</a:t>
            </a:r>
            <a:endParaRPr lang="en-US" sz="2000" dirty="0">
              <a:solidFill>
                <a:srgbClr val="000000"/>
              </a:solidFill>
              <a:latin typeface="Arial"/>
              <a:ea typeface="Times New Roman"/>
            </a:endParaRPr>
          </a:p>
          <a:p>
            <a:pPr marL="342900" lvl="0" indent="-342900" algn="just">
              <a:lnSpc>
                <a:spcPct val="115000"/>
              </a:lnSpc>
              <a:buFont typeface="Wingdings"/>
              <a:buChar char=""/>
            </a:pPr>
            <a:r>
              <a:rPr lang="ar-SA" sz="2000" b="1" dirty="0">
                <a:solidFill>
                  <a:srgbClr val="FF0000"/>
                </a:solidFill>
                <a:latin typeface="Arial"/>
                <a:ea typeface="Times New Roman"/>
              </a:rPr>
              <a:t>القيمة التأمينية:</a:t>
            </a:r>
            <a:r>
              <a:rPr lang="ar-SA" sz="2000" dirty="0">
                <a:solidFill>
                  <a:srgbClr val="000000"/>
                </a:solidFill>
                <a:latin typeface="Arial"/>
                <a:ea typeface="Times New Roman"/>
              </a:rPr>
              <a:t> هي تكلفة الإحلال بالنسبة للأجزاء المعرضة للتلف والانهيار في العقار.</a:t>
            </a:r>
            <a:endParaRPr lang="en-US" sz="2000" dirty="0">
              <a:solidFill>
                <a:srgbClr val="000000"/>
              </a:solidFill>
              <a:latin typeface="Arial"/>
              <a:ea typeface="Times New Roman"/>
            </a:endParaRPr>
          </a:p>
          <a:p>
            <a:pPr marL="342900" lvl="0" indent="-342900" algn="just">
              <a:lnSpc>
                <a:spcPct val="115000"/>
              </a:lnSpc>
              <a:buFont typeface="Wingdings"/>
              <a:buChar char=""/>
            </a:pPr>
            <a:r>
              <a:rPr lang="ar-SA" sz="2000" b="1" dirty="0">
                <a:solidFill>
                  <a:srgbClr val="FF0000"/>
                </a:solidFill>
                <a:latin typeface="Arial"/>
                <a:ea typeface="Times New Roman"/>
              </a:rPr>
              <a:t>القيمة الدفترية:</a:t>
            </a:r>
            <a:r>
              <a:rPr lang="ar-SA" sz="2000" dirty="0">
                <a:solidFill>
                  <a:srgbClr val="000000"/>
                </a:solidFill>
                <a:latin typeface="Arial"/>
                <a:ea typeface="Times New Roman"/>
              </a:rPr>
              <a:t> هي قيمة الأصول التي تظهر في التقارير المالية لمالك العقار وهي تساوي تكلفة الأصول مطروحاً منها قيمة الإهلاك ويؤخذ بها في الحسابات المالية.</a:t>
            </a:r>
            <a:endParaRPr lang="en-US" sz="2000" dirty="0">
              <a:solidFill>
                <a:srgbClr val="000000"/>
              </a:solidFill>
              <a:latin typeface="Arial"/>
              <a:ea typeface="Times New Roman"/>
            </a:endParaRPr>
          </a:p>
          <a:p>
            <a:pPr marL="342900" lvl="0" indent="-342900" algn="just">
              <a:lnSpc>
                <a:spcPct val="115000"/>
              </a:lnSpc>
              <a:buFont typeface="Wingdings"/>
              <a:buChar char=""/>
            </a:pPr>
            <a:r>
              <a:rPr lang="ar-SA" sz="2000" b="1" dirty="0">
                <a:solidFill>
                  <a:srgbClr val="FF0000"/>
                </a:solidFill>
                <a:latin typeface="Arial"/>
                <a:ea typeface="Times New Roman"/>
              </a:rPr>
              <a:t>القيمة العادلة:</a:t>
            </a:r>
            <a:r>
              <a:rPr lang="ar-SA" sz="2000" dirty="0">
                <a:solidFill>
                  <a:srgbClr val="000000"/>
                </a:solidFill>
                <a:latin typeface="Arial"/>
                <a:ea typeface="Times New Roman"/>
              </a:rPr>
              <a:t> هي السعر النقدي الممكن توقعه للعقار بصورة معقولة في عملية بيع عاجلة وفي ظل الظروف المطلوبة لتحقيق (بيع عادل).</a:t>
            </a:r>
            <a:endParaRPr lang="en-US" sz="2000" dirty="0">
              <a:solidFill>
                <a:srgbClr val="000000"/>
              </a:solidFill>
              <a:latin typeface="Arial"/>
              <a:ea typeface="Times New Roman"/>
            </a:endParaRPr>
          </a:p>
          <a:p>
            <a:pPr marL="342900" lvl="0" indent="-342900" algn="just">
              <a:lnSpc>
                <a:spcPct val="115000"/>
              </a:lnSpc>
              <a:buFont typeface="Wingdings"/>
              <a:buChar char=""/>
            </a:pPr>
            <a:r>
              <a:rPr lang="ar-SA" sz="2000" b="1" dirty="0">
                <a:solidFill>
                  <a:srgbClr val="FF0000"/>
                </a:solidFill>
                <a:latin typeface="Arial"/>
                <a:ea typeface="Times New Roman"/>
              </a:rPr>
              <a:t>قيمة التصفية:</a:t>
            </a:r>
            <a:r>
              <a:rPr lang="ar-SA" sz="2000" dirty="0">
                <a:solidFill>
                  <a:srgbClr val="000000"/>
                </a:solidFill>
                <a:latin typeface="Arial"/>
                <a:ea typeface="Times New Roman"/>
              </a:rPr>
              <a:t> هي السعر الذي يجب على المالك أن يقبله إذا كان لزاماً أن يباع العقار بعد العرض في السوق المفتوحة لمدة زمنية مفتوحة.</a:t>
            </a:r>
            <a:endParaRPr lang="en-US" sz="2000" dirty="0">
              <a:solidFill>
                <a:srgbClr val="000000"/>
              </a:solidFill>
              <a:effectLst/>
              <a:latin typeface="Arial"/>
              <a:ea typeface="Times New Roman"/>
            </a:endParaRPr>
          </a:p>
        </p:txBody>
      </p:sp>
    </p:spTree>
    <p:extLst>
      <p:ext uri="{BB962C8B-B14F-4D97-AF65-F5344CB8AC3E}">
        <p14:creationId xmlns:p14="http://schemas.microsoft.com/office/powerpoint/2010/main" val="4973664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5611" y="188640"/>
            <a:ext cx="8640960" cy="6250942"/>
          </a:xfrm>
          <a:prstGeom prst="rect">
            <a:avLst/>
          </a:prstGeom>
        </p:spPr>
        <p:txBody>
          <a:bodyPr wrap="square">
            <a:spAutoFit/>
          </a:bodyPr>
          <a:lstStyle/>
          <a:p>
            <a:pPr indent="165100" algn="just">
              <a:lnSpc>
                <a:spcPct val="115000"/>
              </a:lnSpc>
            </a:pPr>
            <a:r>
              <a:rPr lang="ar-SA" sz="2400" b="1" u="sng" dirty="0">
                <a:solidFill>
                  <a:srgbClr val="FF0000"/>
                </a:solidFill>
                <a:latin typeface="Arial"/>
                <a:ea typeface="Times New Roman"/>
              </a:rPr>
              <a:t>الافتراضات والشروط المقيدة للتثمين (التقييم):</a:t>
            </a:r>
            <a:endParaRPr lang="en-US" sz="2400" b="1" u="sng" dirty="0">
              <a:solidFill>
                <a:srgbClr val="FF0000"/>
              </a:solidFill>
              <a:latin typeface="Arial"/>
              <a:ea typeface="Times New Roman"/>
            </a:endParaRPr>
          </a:p>
          <a:p>
            <a:pPr algn="just">
              <a:lnSpc>
                <a:spcPct val="115000"/>
              </a:lnSpc>
            </a:pPr>
            <a:r>
              <a:rPr lang="ar-SA" sz="2000" b="1" dirty="0">
                <a:solidFill>
                  <a:srgbClr val="000000"/>
                </a:solidFill>
                <a:latin typeface="Arial"/>
                <a:ea typeface="Times New Roman"/>
              </a:rPr>
              <a:t>يجب أن يتضمن التقرير البيانات التي تم جمعها وتحليلها والوسائل المستخدمة في التثمين والشروط والافتراضات المقيدة للتثمين ويكشف عنها بدقه في مكان واضح من التقرير وقد تتضمن الافتراضات والشروط التقليدية </a:t>
            </a:r>
            <a:r>
              <a:rPr lang="ar-SA" sz="2000" b="1" dirty="0" smtClean="0">
                <a:solidFill>
                  <a:srgbClr val="000000"/>
                </a:solidFill>
                <a:latin typeface="Arial"/>
                <a:ea typeface="Times New Roman"/>
              </a:rPr>
              <a:t>ما</a:t>
            </a:r>
            <a:r>
              <a:rPr lang="en-US" sz="2000" b="1" dirty="0" smtClean="0">
                <a:solidFill>
                  <a:srgbClr val="000000"/>
                </a:solidFill>
                <a:latin typeface="Arial"/>
                <a:ea typeface="Times New Roman"/>
              </a:rPr>
              <a:t> </a:t>
            </a:r>
            <a:r>
              <a:rPr lang="ar-SA" sz="2000" b="1" dirty="0" smtClean="0">
                <a:solidFill>
                  <a:srgbClr val="000000"/>
                </a:solidFill>
                <a:latin typeface="Arial"/>
                <a:ea typeface="Times New Roman"/>
              </a:rPr>
              <a:t>يلي</a:t>
            </a:r>
            <a:r>
              <a:rPr lang="ar-SA" sz="2000" b="1" dirty="0">
                <a:solidFill>
                  <a:srgbClr val="000000"/>
                </a:solidFill>
                <a:latin typeface="Arial"/>
                <a:ea typeface="Times New Roman"/>
              </a:rPr>
              <a:t>:</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أن يكون العقار في حوزة مالك مسئول وتحت إدارة كفء.</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أن يكون تقدير القيمة معمولاً به فقط في تاريخ سريان مفعوله.</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انه يتم تثمين العقار بالنسبة لأفضل استخدام له.</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ألا تقع على الخبير المثمن أي مسؤولية عن تأثير المسائل القانونية على القيمة ألا فيما يختص بالشروط المكتوبة أو أي أمور أخرى يحددها العميل.</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أن نفترض أن حق الملكية قابل للبيع وان يكون التوصيف القانوني صحيحاً.</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أن نفترض أن القياسات المذكورة في المسح أو الخرائط صحيحة وألا يكون هناك أي حدود متداخلة مع أرض الغير واعتداء على حقوق الغير.</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أن نستخدم الرسومات والخرائط فقط للمساعدة على تكوين تصور للعقار وليس لأي غرض أخرى.</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أن يكون تقسيم وحدود العقار التي يمكن تطبيقها عمليا قد روجعت مع السلطات الحكومية والخبير المثمن ليس مسئولا عن الأخطاء التي يرتكبها الآخرون .</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ألا يكون هناك عيوب خفيه أو مواصفات مغايرة بالنسبة للتربة.</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dirty="0">
                <a:solidFill>
                  <a:srgbClr val="000000"/>
                </a:solidFill>
                <a:latin typeface="Arial"/>
                <a:ea typeface="Times New Roman"/>
              </a:rPr>
              <a:t>يكون التثمين لصالح العميل فقط ولا يجوز إطلاع الآخرين على محتويات تقرير التثمين.</a:t>
            </a:r>
            <a:endParaRPr lang="en-US" sz="2000" dirty="0">
              <a:solidFill>
                <a:srgbClr val="000000"/>
              </a:solidFill>
              <a:effectLst/>
              <a:latin typeface="Arial"/>
              <a:ea typeface="Times New Roman"/>
            </a:endParaRPr>
          </a:p>
        </p:txBody>
      </p:sp>
    </p:spTree>
    <p:extLst>
      <p:ext uri="{BB962C8B-B14F-4D97-AF65-F5344CB8AC3E}">
        <p14:creationId xmlns:p14="http://schemas.microsoft.com/office/powerpoint/2010/main" val="37137105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834444"/>
            <a:ext cx="8424936" cy="4764381"/>
          </a:xfrm>
          <a:prstGeom prst="rect">
            <a:avLst/>
          </a:prstGeom>
        </p:spPr>
        <p:txBody>
          <a:bodyPr wrap="square">
            <a:spAutoFit/>
          </a:bodyPr>
          <a:lstStyle/>
          <a:p>
            <a:pPr algn="just">
              <a:lnSpc>
                <a:spcPct val="115000"/>
              </a:lnSpc>
            </a:pPr>
            <a:r>
              <a:rPr lang="ar-SA" sz="2400" b="1" dirty="0">
                <a:solidFill>
                  <a:srgbClr val="002060"/>
                </a:solidFill>
                <a:latin typeface="Arial"/>
                <a:ea typeface="Times New Roman"/>
              </a:rPr>
              <a:t>2/ تحديد المعلومات المطلوبة ومكان الحصول عليها:</a:t>
            </a:r>
            <a:endParaRPr lang="en-US" sz="2400" b="1" dirty="0">
              <a:solidFill>
                <a:srgbClr val="002060"/>
              </a:solidFill>
              <a:latin typeface="Arial"/>
              <a:ea typeface="Times New Roman"/>
            </a:endParaRPr>
          </a:p>
          <a:p>
            <a:pPr algn="just">
              <a:lnSpc>
                <a:spcPct val="115000"/>
              </a:lnSpc>
            </a:pPr>
            <a:r>
              <a:rPr lang="ar-SA" sz="2400" dirty="0">
                <a:solidFill>
                  <a:srgbClr val="000000"/>
                </a:solidFill>
                <a:latin typeface="Arial"/>
                <a:ea typeface="Times New Roman"/>
              </a:rPr>
              <a:t>بعد أن يتم تحديد نوع التقييم يتم تحديد نوعية المعلومات المطلوبة والمناسبة لكل طريقه ويجب أن يكون المقيم ملم بكيفية جمع </a:t>
            </a:r>
            <a:r>
              <a:rPr lang="ar-SA" sz="2400" dirty="0" smtClean="0">
                <a:solidFill>
                  <a:srgbClr val="000000"/>
                </a:solidFill>
                <a:latin typeface="Arial"/>
                <a:ea typeface="Times New Roman"/>
              </a:rPr>
              <a:t>المعلومات </a:t>
            </a:r>
            <a:r>
              <a:rPr lang="ar-SA" sz="2400" dirty="0">
                <a:solidFill>
                  <a:srgbClr val="000000"/>
                </a:solidFill>
                <a:latin typeface="Arial"/>
                <a:ea typeface="Times New Roman"/>
              </a:rPr>
              <a:t>ومصادرها جمع وتسجيل والتحقق من المعلومات، ويمكن تقسيم المعلومات إلى: </a:t>
            </a:r>
            <a:endParaRPr lang="en-US" sz="2400" dirty="0">
              <a:solidFill>
                <a:srgbClr val="000000"/>
              </a:solidFill>
              <a:latin typeface="Arial"/>
              <a:ea typeface="Times New Roman"/>
            </a:endParaRPr>
          </a:p>
          <a:p>
            <a:pPr algn="just">
              <a:lnSpc>
                <a:spcPct val="115000"/>
              </a:lnSpc>
            </a:pPr>
            <a:r>
              <a:rPr lang="ar-SA" sz="2400" b="1" dirty="0">
                <a:solidFill>
                  <a:srgbClr val="E36C0A"/>
                </a:solidFill>
                <a:latin typeface="Arial"/>
                <a:ea typeface="Times New Roman"/>
              </a:rPr>
              <a:t>أ/ معلومات عامه:</a:t>
            </a:r>
            <a:r>
              <a:rPr lang="ar-SA" sz="2400" dirty="0">
                <a:solidFill>
                  <a:srgbClr val="000000"/>
                </a:solidFill>
                <a:latin typeface="Arial"/>
                <a:ea typeface="Times New Roman"/>
              </a:rPr>
              <a:t> البلد - المحافظة - المدينة - الحي - المنطقة المجاورة.</a:t>
            </a:r>
            <a:endParaRPr lang="en-US" sz="2400" dirty="0">
              <a:solidFill>
                <a:srgbClr val="000000"/>
              </a:solidFill>
              <a:latin typeface="Arial"/>
              <a:ea typeface="Times New Roman"/>
            </a:endParaRPr>
          </a:p>
          <a:p>
            <a:pPr algn="just">
              <a:lnSpc>
                <a:spcPct val="115000"/>
              </a:lnSpc>
            </a:pPr>
            <a:r>
              <a:rPr lang="ar-SA" sz="2400" b="1" dirty="0">
                <a:solidFill>
                  <a:srgbClr val="E36C0A"/>
                </a:solidFill>
                <a:latin typeface="Arial"/>
                <a:ea typeface="Times New Roman"/>
              </a:rPr>
              <a:t>ب/ معلومات خاصة بالعقار:</a:t>
            </a:r>
            <a:r>
              <a:rPr lang="ar-SA" sz="2400" dirty="0">
                <a:solidFill>
                  <a:srgbClr val="000000"/>
                </a:solidFill>
                <a:latin typeface="Arial"/>
                <a:ea typeface="Times New Roman"/>
              </a:rPr>
              <a:t> الموقع مساحته - البناء مساحته – أمر البناء.</a:t>
            </a:r>
            <a:endParaRPr lang="en-US" sz="2400" dirty="0">
              <a:solidFill>
                <a:srgbClr val="000000"/>
              </a:solidFill>
              <a:latin typeface="Arial"/>
              <a:ea typeface="Times New Roman"/>
            </a:endParaRPr>
          </a:p>
          <a:p>
            <a:pPr algn="just">
              <a:lnSpc>
                <a:spcPct val="115000"/>
              </a:lnSpc>
            </a:pPr>
            <a:r>
              <a:rPr lang="ar-SA" sz="2400" b="1" dirty="0">
                <a:solidFill>
                  <a:srgbClr val="E36C0A"/>
                </a:solidFill>
                <a:latin typeface="Arial"/>
                <a:ea typeface="Times New Roman"/>
              </a:rPr>
              <a:t>ج/ معلومات خاصة بطريقة التقييم:</a:t>
            </a:r>
            <a:endParaRPr lang="en-US" sz="2400" dirty="0">
              <a:solidFill>
                <a:srgbClr val="000000"/>
              </a:solidFill>
              <a:latin typeface="Arial"/>
              <a:ea typeface="Times New Roman"/>
            </a:endParaRPr>
          </a:p>
          <a:p>
            <a:pPr marL="342900" lvl="0" indent="-342900" algn="just">
              <a:lnSpc>
                <a:spcPct val="115000"/>
              </a:lnSpc>
              <a:buFont typeface="Wingdings"/>
              <a:buChar char=""/>
            </a:pPr>
            <a:r>
              <a:rPr lang="ar-SA" sz="2400" b="1" dirty="0">
                <a:solidFill>
                  <a:srgbClr val="000000"/>
                </a:solidFill>
                <a:latin typeface="Arial"/>
                <a:ea typeface="Times New Roman"/>
              </a:rPr>
              <a:t>طريقة التكلفة.</a:t>
            </a:r>
            <a:endParaRPr lang="en-US" sz="2400" dirty="0">
              <a:solidFill>
                <a:srgbClr val="000000"/>
              </a:solidFill>
              <a:latin typeface="Arial"/>
              <a:ea typeface="Times New Roman"/>
            </a:endParaRPr>
          </a:p>
          <a:p>
            <a:pPr marL="342900" lvl="0" indent="-342900" algn="just">
              <a:lnSpc>
                <a:spcPct val="115000"/>
              </a:lnSpc>
              <a:buFont typeface="Wingdings"/>
              <a:buChar char=""/>
            </a:pPr>
            <a:r>
              <a:rPr lang="ar-SA" sz="2400" b="1" dirty="0">
                <a:solidFill>
                  <a:srgbClr val="000000"/>
                </a:solidFill>
                <a:latin typeface="Arial"/>
                <a:ea typeface="Times New Roman"/>
              </a:rPr>
              <a:t>طريقة البيع السابق.</a:t>
            </a:r>
            <a:endParaRPr lang="en-US" sz="2400" dirty="0">
              <a:solidFill>
                <a:srgbClr val="000000"/>
              </a:solidFill>
              <a:latin typeface="Arial"/>
              <a:ea typeface="Times New Roman"/>
            </a:endParaRPr>
          </a:p>
          <a:p>
            <a:pPr marL="342900" lvl="0" indent="-342900" algn="just">
              <a:lnSpc>
                <a:spcPct val="115000"/>
              </a:lnSpc>
              <a:buFont typeface="Wingdings"/>
              <a:buChar char=""/>
            </a:pPr>
            <a:r>
              <a:rPr lang="ar-SA" sz="2400" b="1" dirty="0">
                <a:solidFill>
                  <a:srgbClr val="000000"/>
                </a:solidFill>
                <a:latin typeface="Arial"/>
                <a:ea typeface="Times New Roman"/>
              </a:rPr>
              <a:t>طريقة رأسمال الدخل والمصروفات.</a:t>
            </a:r>
            <a:endParaRPr lang="en-US" sz="2400" dirty="0">
              <a:solidFill>
                <a:srgbClr val="000000"/>
              </a:solidFill>
              <a:latin typeface="Arial"/>
              <a:ea typeface="Times New Roman"/>
            </a:endParaRPr>
          </a:p>
          <a:p>
            <a:pPr algn="just">
              <a:lnSpc>
                <a:spcPct val="115000"/>
              </a:lnSpc>
            </a:pPr>
            <a:r>
              <a:rPr lang="ar-SA" sz="2400" b="1" dirty="0">
                <a:solidFill>
                  <a:srgbClr val="002060"/>
                </a:solidFill>
                <a:latin typeface="Arial"/>
                <a:ea typeface="Times New Roman"/>
              </a:rPr>
              <a:t>3/ تجميع المعلومات المطلوبة: </a:t>
            </a:r>
            <a:r>
              <a:rPr lang="ar-SA" sz="2400" dirty="0">
                <a:solidFill>
                  <a:srgbClr val="000000"/>
                </a:solidFill>
                <a:latin typeface="Arial"/>
                <a:ea typeface="Times New Roman"/>
              </a:rPr>
              <a:t>مقارنه بين المصادر المختلفة للبيانات</a:t>
            </a:r>
            <a:r>
              <a:rPr lang="ar-SA" sz="2400" dirty="0" smtClean="0">
                <a:solidFill>
                  <a:srgbClr val="000000"/>
                </a:solidFill>
                <a:latin typeface="Arial"/>
                <a:ea typeface="Times New Roman"/>
              </a:rPr>
              <a:t>.</a:t>
            </a:r>
            <a:endParaRPr lang="en-US" sz="2400" dirty="0">
              <a:solidFill>
                <a:srgbClr val="000000"/>
              </a:solidFill>
              <a:latin typeface="Arial"/>
              <a:ea typeface="Times New Roman"/>
            </a:endParaRPr>
          </a:p>
        </p:txBody>
      </p:sp>
    </p:spTree>
    <p:extLst>
      <p:ext uri="{BB962C8B-B14F-4D97-AF65-F5344CB8AC3E}">
        <p14:creationId xmlns:p14="http://schemas.microsoft.com/office/powerpoint/2010/main" val="4973664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99044" y="188640"/>
            <a:ext cx="8352928" cy="6427144"/>
          </a:xfrm>
          <a:prstGeom prst="rect">
            <a:avLst/>
          </a:prstGeom>
        </p:spPr>
        <p:txBody>
          <a:bodyPr wrap="square">
            <a:spAutoFit/>
          </a:bodyPr>
          <a:lstStyle/>
          <a:p>
            <a:pPr algn="just">
              <a:lnSpc>
                <a:spcPct val="115000"/>
              </a:lnSpc>
            </a:pPr>
            <a:r>
              <a:rPr lang="ar-SA" sz="2400" b="1" dirty="0">
                <a:solidFill>
                  <a:srgbClr val="002060"/>
                </a:solidFill>
                <a:latin typeface="Arial"/>
                <a:ea typeface="Times New Roman"/>
              </a:rPr>
              <a:t>4/ تحديد أقصى وأفضل استخدام للعقار: </a:t>
            </a:r>
            <a:endParaRPr lang="en-US" sz="2400" b="1" dirty="0">
              <a:solidFill>
                <a:srgbClr val="002060"/>
              </a:solidFill>
              <a:latin typeface="Arial"/>
              <a:ea typeface="Times New Roman"/>
            </a:endParaRPr>
          </a:p>
          <a:p>
            <a:pPr algn="just">
              <a:lnSpc>
                <a:spcPct val="115000"/>
              </a:lnSpc>
            </a:pPr>
            <a:r>
              <a:rPr lang="ar-SA" sz="2400" dirty="0">
                <a:solidFill>
                  <a:srgbClr val="000000"/>
                </a:solidFill>
                <a:latin typeface="Arial"/>
                <a:ea typeface="Times New Roman"/>
              </a:rPr>
              <a:t>لتحديد قوى السوق الضاغطة لاستغلال العقار لأقصى وأفضل استخدام (أعلى ربحيه في استخدام العقار) هذا التحليل يقتضي مراعاة الموقع, أبعاد قطعة الأرض, نوعية ومسطح البناء, جميع الخواص الطبيعية الأخرى ومدى مواءمة هذه الخواص لمقتضيات السوق.</a:t>
            </a:r>
            <a:endParaRPr lang="en-US" sz="2400" dirty="0">
              <a:solidFill>
                <a:srgbClr val="000000"/>
              </a:solidFill>
              <a:latin typeface="Arial"/>
              <a:ea typeface="Times New Roman"/>
            </a:endParaRPr>
          </a:p>
          <a:p>
            <a:pPr algn="just">
              <a:lnSpc>
                <a:spcPct val="115000"/>
              </a:lnSpc>
            </a:pPr>
            <a:r>
              <a:rPr lang="ar-SA" sz="2400" b="1" dirty="0">
                <a:solidFill>
                  <a:srgbClr val="002060"/>
                </a:solidFill>
                <a:latin typeface="Arial"/>
                <a:ea typeface="Times New Roman"/>
              </a:rPr>
              <a:t>5/ تقدير قيمة الأرض: </a:t>
            </a:r>
            <a:endParaRPr lang="en-US" sz="2400" b="1" dirty="0">
              <a:solidFill>
                <a:srgbClr val="002060"/>
              </a:solidFill>
              <a:latin typeface="Arial"/>
              <a:ea typeface="Times New Roman"/>
            </a:endParaRPr>
          </a:p>
          <a:p>
            <a:pPr algn="just">
              <a:lnSpc>
                <a:spcPct val="115000"/>
              </a:lnSpc>
            </a:pPr>
            <a:r>
              <a:rPr lang="ar-SA" sz="2400" dirty="0">
                <a:solidFill>
                  <a:srgbClr val="000000"/>
                </a:solidFill>
                <a:latin typeface="Arial"/>
                <a:ea typeface="Times New Roman"/>
              </a:rPr>
              <a:t>يتم في هذه المرحلة مقارنة الخواص الطبيعية والخدمات المجاورة للموقع (غير شامله للبناء) بمثيلاتها بالمواقع القريبة التي لها أفضل وأحسن استخدام مماثل، وبناء على </a:t>
            </a:r>
            <a:r>
              <a:rPr lang="ar-SA" sz="2400" dirty="0" smtClean="0">
                <a:solidFill>
                  <a:srgbClr val="000000"/>
                </a:solidFill>
                <a:latin typeface="Arial"/>
                <a:ea typeface="Times New Roman"/>
              </a:rPr>
              <a:t>ما</a:t>
            </a:r>
            <a:r>
              <a:rPr lang="en-US" sz="2400" dirty="0" smtClean="0">
                <a:solidFill>
                  <a:srgbClr val="000000"/>
                </a:solidFill>
                <a:latin typeface="Arial"/>
                <a:ea typeface="Times New Roman"/>
              </a:rPr>
              <a:t> </a:t>
            </a:r>
            <a:r>
              <a:rPr lang="ar-SA" sz="2400" dirty="0" smtClean="0">
                <a:solidFill>
                  <a:srgbClr val="000000"/>
                </a:solidFill>
                <a:latin typeface="Arial"/>
                <a:ea typeface="Times New Roman"/>
              </a:rPr>
              <a:t>سبق </a:t>
            </a:r>
            <a:r>
              <a:rPr lang="ar-SA" sz="2400" dirty="0">
                <a:solidFill>
                  <a:srgbClr val="000000"/>
                </a:solidFill>
                <a:latin typeface="Arial"/>
                <a:ea typeface="Times New Roman"/>
              </a:rPr>
              <a:t>يتم تعديل سعر الأرض لتعكس الاختلافات الجوهرية بين موقع التقييم والمواقع المقارنة، ومن هذه المقارنة وبالحكم على أسعار المواقع المجاورة يتم تحديد سعر الأرض (تقييم الموقع).</a:t>
            </a:r>
            <a:endParaRPr lang="en-US" sz="2400" dirty="0">
              <a:solidFill>
                <a:srgbClr val="000000"/>
              </a:solidFill>
              <a:latin typeface="Arial"/>
              <a:ea typeface="Times New Roman"/>
            </a:endParaRPr>
          </a:p>
          <a:p>
            <a:pPr algn="just">
              <a:lnSpc>
                <a:spcPct val="115000"/>
              </a:lnSpc>
            </a:pPr>
            <a:r>
              <a:rPr lang="ar-SA" sz="2400" b="1" dirty="0">
                <a:solidFill>
                  <a:srgbClr val="002060"/>
                </a:solidFill>
                <a:latin typeface="Arial"/>
                <a:ea typeface="Times New Roman"/>
              </a:rPr>
              <a:t>6</a:t>
            </a:r>
            <a:r>
              <a:rPr lang="ar-SA" sz="2000" b="1" dirty="0">
                <a:solidFill>
                  <a:srgbClr val="002060"/>
                </a:solidFill>
              </a:rPr>
              <a:t>/ تقدير قيمة المبنى (التحسينات): </a:t>
            </a:r>
            <a:r>
              <a:rPr lang="ar-SA" sz="2400" dirty="0">
                <a:solidFill>
                  <a:srgbClr val="000000"/>
                </a:solidFill>
                <a:latin typeface="Arial"/>
                <a:ea typeface="Times New Roman"/>
              </a:rPr>
              <a:t>بأحد الطرق الثلاث المعروفة: </a:t>
            </a:r>
            <a:endParaRPr lang="en-US" sz="2400" dirty="0">
              <a:solidFill>
                <a:srgbClr val="000000"/>
              </a:solidFill>
              <a:latin typeface="Arial"/>
              <a:ea typeface="Times New Roman"/>
            </a:endParaRPr>
          </a:p>
          <a:p>
            <a:pPr indent="165100" algn="just">
              <a:lnSpc>
                <a:spcPct val="115000"/>
              </a:lnSpc>
            </a:pPr>
            <a:r>
              <a:rPr lang="ar-SA" sz="2400" b="1" dirty="0">
                <a:solidFill>
                  <a:srgbClr val="E36C0A"/>
                </a:solidFill>
                <a:latin typeface="Arial"/>
                <a:ea typeface="Times New Roman"/>
              </a:rPr>
              <a:t>أ/ طريقة التكلفة.</a:t>
            </a:r>
            <a:endParaRPr lang="en-US" sz="2400" b="1" dirty="0">
              <a:solidFill>
                <a:srgbClr val="E36C0A"/>
              </a:solidFill>
              <a:latin typeface="Arial"/>
              <a:ea typeface="Times New Roman"/>
            </a:endParaRPr>
          </a:p>
          <a:p>
            <a:pPr indent="165100" algn="just">
              <a:lnSpc>
                <a:spcPct val="115000"/>
              </a:lnSpc>
            </a:pPr>
            <a:r>
              <a:rPr lang="ar-SA" sz="2400" b="1" dirty="0">
                <a:solidFill>
                  <a:srgbClr val="E36C0A"/>
                </a:solidFill>
                <a:latin typeface="Arial"/>
                <a:ea typeface="Times New Roman"/>
              </a:rPr>
              <a:t>ب/ طريقة المقارنة بالبيوع السابقة.</a:t>
            </a:r>
            <a:endParaRPr lang="en-US" sz="2400" b="1" dirty="0">
              <a:solidFill>
                <a:srgbClr val="E36C0A"/>
              </a:solidFill>
              <a:latin typeface="Arial"/>
              <a:ea typeface="Times New Roman"/>
            </a:endParaRPr>
          </a:p>
          <a:p>
            <a:pPr indent="165100" algn="just">
              <a:lnSpc>
                <a:spcPct val="115000"/>
              </a:lnSpc>
            </a:pPr>
            <a:r>
              <a:rPr lang="ar-SA" sz="2400" b="1" dirty="0">
                <a:solidFill>
                  <a:srgbClr val="E36C0A"/>
                </a:solidFill>
                <a:latin typeface="Arial"/>
                <a:ea typeface="Times New Roman"/>
              </a:rPr>
              <a:t>ج/ طريقة حساب القيمة الرأسمالية للدخل (تحديد مقدار الدخل لتحديد القيمة).</a:t>
            </a:r>
            <a:endParaRPr lang="en-US" sz="2400" b="1" dirty="0">
              <a:solidFill>
                <a:srgbClr val="E36C0A"/>
              </a:solidFill>
              <a:effectLst/>
              <a:latin typeface="Arial"/>
              <a:ea typeface="Times New Roman"/>
            </a:endParaRPr>
          </a:p>
        </p:txBody>
      </p:sp>
    </p:spTree>
    <p:extLst>
      <p:ext uri="{BB962C8B-B14F-4D97-AF65-F5344CB8AC3E}">
        <p14:creationId xmlns:p14="http://schemas.microsoft.com/office/powerpoint/2010/main" val="37137105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84325" y="836712"/>
            <a:ext cx="8640960" cy="4905958"/>
          </a:xfrm>
          <a:prstGeom prst="rect">
            <a:avLst/>
          </a:prstGeom>
        </p:spPr>
        <p:txBody>
          <a:bodyPr wrap="square">
            <a:spAutoFit/>
          </a:bodyPr>
          <a:lstStyle/>
          <a:p>
            <a:pPr algn="just">
              <a:lnSpc>
                <a:spcPct val="115000"/>
              </a:lnSpc>
            </a:pPr>
            <a:r>
              <a:rPr lang="ar-SA" sz="2800" b="1" u="sng" dirty="0">
                <a:solidFill>
                  <a:srgbClr val="FF0000"/>
                </a:solidFill>
                <a:latin typeface="Arial"/>
                <a:ea typeface="Times New Roman"/>
              </a:rPr>
              <a:t>ثالثاً: حسب درجة المساهمة الحكومية:</a:t>
            </a:r>
            <a:endParaRPr lang="en-US" sz="2800" b="1" u="sng" dirty="0">
              <a:solidFill>
                <a:srgbClr val="FF0000"/>
              </a:solidFill>
              <a:latin typeface="Arial"/>
              <a:ea typeface="Times New Roman"/>
            </a:endParaRPr>
          </a:p>
          <a:p>
            <a:pPr algn="just">
              <a:lnSpc>
                <a:spcPct val="115000"/>
              </a:lnSpc>
            </a:pPr>
            <a:r>
              <a:rPr lang="ar-SA" sz="2400" b="1" dirty="0">
                <a:solidFill>
                  <a:schemeClr val="bg1"/>
                </a:solidFill>
                <a:latin typeface="Arial"/>
                <a:ea typeface="Times New Roman"/>
              </a:rPr>
              <a:t>1/ التمويل الحكومي.</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2/ التمويل التقليدي:</a:t>
            </a:r>
            <a:r>
              <a:rPr lang="ar-SA" sz="2400" dirty="0">
                <a:solidFill>
                  <a:schemeClr val="bg1"/>
                </a:solidFill>
                <a:latin typeface="Arial"/>
                <a:ea typeface="Times New Roman"/>
              </a:rPr>
              <a:t> قروض غير حكومية تنقسم إلى: </a:t>
            </a:r>
            <a:r>
              <a:rPr lang="ar-SA" sz="2400" b="1" dirty="0">
                <a:solidFill>
                  <a:schemeClr val="bg1"/>
                </a:solidFill>
                <a:latin typeface="Arial"/>
                <a:ea typeface="Times New Roman"/>
              </a:rPr>
              <a:t>(قروض نموذجية، قروض غير نموذجية، قروض ضخمة، قروض اقل تميزاً، قروض غير رسمية</a:t>
            </a:r>
            <a:r>
              <a:rPr lang="ar-SA" sz="2400" b="1" dirty="0" smtClean="0">
                <a:solidFill>
                  <a:schemeClr val="bg1"/>
                </a:solidFill>
                <a:latin typeface="Arial"/>
                <a:ea typeface="Times New Roman"/>
              </a:rPr>
              <a:t>).</a:t>
            </a:r>
            <a:endParaRPr lang="ar-JO" sz="2400" b="1" dirty="0" smtClean="0">
              <a:solidFill>
                <a:schemeClr val="bg1"/>
              </a:solidFill>
              <a:latin typeface="Arial"/>
              <a:ea typeface="Times New Roman"/>
            </a:endParaRPr>
          </a:p>
          <a:p>
            <a:pPr algn="just">
              <a:lnSpc>
                <a:spcPct val="115000"/>
              </a:lnSpc>
            </a:pPr>
            <a:endParaRPr lang="en-US" sz="2400" dirty="0">
              <a:solidFill>
                <a:schemeClr val="bg1"/>
              </a:solidFill>
              <a:latin typeface="Arial"/>
              <a:ea typeface="Times New Roman"/>
            </a:endParaRPr>
          </a:p>
          <a:p>
            <a:pPr algn="just">
              <a:lnSpc>
                <a:spcPct val="115000"/>
              </a:lnSpc>
            </a:pPr>
            <a:r>
              <a:rPr lang="ar-SA" sz="2800" b="1" dirty="0">
                <a:solidFill>
                  <a:srgbClr val="92D050"/>
                </a:solidFill>
                <a:latin typeface="Arial"/>
                <a:ea typeface="Times New Roman"/>
              </a:rPr>
              <a:t>الوسيط العقاري:</a:t>
            </a:r>
            <a:endParaRPr lang="en-US" sz="2800" b="1" dirty="0">
              <a:solidFill>
                <a:srgbClr val="92D050"/>
              </a:solidFill>
              <a:latin typeface="Arial"/>
              <a:ea typeface="Times New Roman"/>
            </a:endParaRPr>
          </a:p>
          <a:p>
            <a:pPr algn="just">
              <a:lnSpc>
                <a:spcPct val="115000"/>
              </a:lnSpc>
            </a:pPr>
            <a:r>
              <a:rPr lang="ar-SA" sz="2400" b="1" dirty="0">
                <a:solidFill>
                  <a:schemeClr val="bg1"/>
                </a:solidFill>
                <a:latin typeface="Arial"/>
                <a:ea typeface="Times New Roman"/>
              </a:rPr>
              <a:t>الوسيط يوفق بين رغبات المشتري وبائع العقار مقابل الحصول على عمولة (سمسرة) منهما لمساعدتهما في الحصول على التمويل اللازم من الممول في عملية تنشئة وضمان الرهن العقاري، ويرتبط بهذا المفهوم كل من:</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b="1" dirty="0">
                <a:solidFill>
                  <a:srgbClr val="FF0000"/>
                </a:solidFill>
                <a:latin typeface="Arial"/>
                <a:ea typeface="Times New Roman"/>
              </a:rPr>
              <a:t>السمسرة.</a:t>
            </a:r>
            <a:endParaRPr lang="en-US" sz="2400" b="1" dirty="0">
              <a:solidFill>
                <a:srgbClr val="FF0000"/>
              </a:solidFill>
              <a:latin typeface="Arial"/>
              <a:ea typeface="Times New Roman"/>
            </a:endParaRPr>
          </a:p>
          <a:p>
            <a:pPr marL="342900" lvl="0" indent="-342900" algn="just">
              <a:lnSpc>
                <a:spcPct val="115000"/>
              </a:lnSpc>
              <a:buFont typeface="Symbol"/>
              <a:buChar char=""/>
            </a:pPr>
            <a:r>
              <a:rPr lang="ar-SA" sz="2400" b="1" dirty="0">
                <a:solidFill>
                  <a:srgbClr val="FF0000"/>
                </a:solidFill>
                <a:latin typeface="Arial"/>
                <a:ea typeface="Times New Roman"/>
              </a:rPr>
              <a:t>الوكالة.</a:t>
            </a:r>
            <a:endParaRPr lang="en-US" sz="2400" b="1" dirty="0">
              <a:solidFill>
                <a:srgbClr val="FF0000"/>
              </a:solidFill>
              <a:effectLst/>
              <a:latin typeface="Arial"/>
              <a:ea typeface="Times New Roman"/>
            </a:endParaRPr>
          </a:p>
        </p:txBody>
      </p:sp>
    </p:spTree>
    <p:extLst>
      <p:ext uri="{BB962C8B-B14F-4D97-AF65-F5344CB8AC3E}">
        <p14:creationId xmlns:p14="http://schemas.microsoft.com/office/powerpoint/2010/main" val="363139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75476" y="620688"/>
            <a:ext cx="8640960" cy="5152949"/>
          </a:xfrm>
          <a:prstGeom prst="rect">
            <a:avLst/>
          </a:prstGeom>
        </p:spPr>
        <p:txBody>
          <a:bodyPr wrap="square">
            <a:spAutoFit/>
          </a:bodyPr>
          <a:lstStyle/>
          <a:p>
            <a:pPr algn="just">
              <a:lnSpc>
                <a:spcPct val="115000"/>
              </a:lnSpc>
            </a:pPr>
            <a:r>
              <a:rPr lang="ar-SA" sz="2400" b="1" dirty="0">
                <a:solidFill>
                  <a:srgbClr val="E36C0A"/>
                </a:solidFill>
                <a:latin typeface="Arial"/>
                <a:ea typeface="Times New Roman"/>
              </a:rPr>
              <a:t>أ/ طريقة حساب التكلفة:</a:t>
            </a:r>
            <a:r>
              <a:rPr lang="ar-SA" sz="2400" dirty="0">
                <a:solidFill>
                  <a:srgbClr val="000000"/>
                </a:solidFill>
                <a:latin typeface="Arial"/>
                <a:ea typeface="Times New Roman"/>
              </a:rPr>
              <a:t> تعتمد على حساب الآتي :</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حساب قيمة الأرض باستخدام تحليل "أعلى وأفضل استخدام".</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حساب المنشآت بطريقة التكاليف</a:t>
            </a:r>
            <a:r>
              <a:rPr lang="ar-SA" sz="2400" dirty="0">
                <a:solidFill>
                  <a:srgbClr val="000000"/>
                </a:solidFill>
                <a:latin typeface="Arial"/>
                <a:ea typeface="Times New Roman"/>
              </a:rPr>
              <a:t> سواء بالحصر – خاصة للأعمال الغير مكتملة – أو طريقة المعامل النقدي للإنشاءات، أو بحساب سعر وحدة البناء – التي تعتمد على نوعية البناء ومستوى التشطيبات وإجمالي مسطح المنشأ.</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حساب</a:t>
            </a:r>
            <a:r>
              <a:rPr lang="ar-SA" sz="2400" dirty="0">
                <a:solidFill>
                  <a:srgbClr val="000000"/>
                </a:solidFill>
                <a:latin typeface="Arial"/>
                <a:ea typeface="Times New Roman"/>
              </a:rPr>
              <a:t> </a:t>
            </a:r>
            <a:r>
              <a:rPr lang="ar-SA" sz="2400" b="1" dirty="0">
                <a:solidFill>
                  <a:srgbClr val="000000"/>
                </a:solidFill>
                <a:latin typeface="Arial"/>
                <a:ea typeface="Times New Roman"/>
              </a:rPr>
              <a:t>معامل إهلاك للمنشأ الذي يعتمد على العمر الفعال للمنشأ</a:t>
            </a:r>
            <a:r>
              <a:rPr lang="ar-SA" sz="2400" dirty="0">
                <a:solidFill>
                  <a:srgbClr val="000000"/>
                </a:solidFill>
                <a:latin typeface="Arial"/>
                <a:ea typeface="Times New Roman"/>
              </a:rPr>
              <a:t> (المنشأ مقصود به العقار) وليس فقط العمر الاقتصادي للمنشأ، </a:t>
            </a:r>
            <a:r>
              <a:rPr lang="ar-SA" sz="2400" b="1" dirty="0">
                <a:solidFill>
                  <a:srgbClr val="FF0000"/>
                </a:solidFill>
                <a:latin typeface="Arial"/>
                <a:ea typeface="Times New Roman"/>
              </a:rPr>
              <a:t>وهذا المعامل يمكن أن يقسم إلى: </a:t>
            </a:r>
            <a:endParaRPr lang="en-US" sz="2400" b="1" dirty="0">
              <a:solidFill>
                <a:srgbClr val="FF0000"/>
              </a:solidFill>
              <a:latin typeface="Arial"/>
              <a:ea typeface="Times New Roman"/>
            </a:endParaRPr>
          </a:p>
          <a:p>
            <a:pPr marL="342900" lvl="0" indent="-342900" algn="just">
              <a:lnSpc>
                <a:spcPct val="115000"/>
              </a:lnSpc>
              <a:buFont typeface="Wingdings"/>
              <a:buChar char=""/>
            </a:pPr>
            <a:r>
              <a:rPr lang="ar-SA" sz="2400" dirty="0" err="1">
                <a:solidFill>
                  <a:srgbClr val="FF0000"/>
                </a:solidFill>
                <a:latin typeface="Arial"/>
                <a:ea typeface="Times New Roman"/>
              </a:rPr>
              <a:t>اهلاكات</a:t>
            </a:r>
            <a:r>
              <a:rPr lang="ar-SA" sz="2400" dirty="0">
                <a:solidFill>
                  <a:srgbClr val="FF0000"/>
                </a:solidFill>
                <a:latin typeface="Arial"/>
                <a:ea typeface="Times New Roman"/>
              </a:rPr>
              <a:t> </a:t>
            </a:r>
            <a:r>
              <a:rPr lang="ar-SA" sz="2400" dirty="0" err="1">
                <a:solidFill>
                  <a:srgbClr val="FF0000"/>
                </a:solidFill>
                <a:latin typeface="Arial"/>
                <a:ea typeface="Times New Roman"/>
              </a:rPr>
              <a:t>طبيعيه</a:t>
            </a:r>
            <a:r>
              <a:rPr lang="ar-SA" sz="2400" dirty="0">
                <a:solidFill>
                  <a:srgbClr val="FF0000"/>
                </a:solidFill>
                <a:latin typeface="Arial"/>
                <a:ea typeface="Times New Roman"/>
              </a:rPr>
              <a:t> تنتج من الاستخدام:</a:t>
            </a:r>
            <a:r>
              <a:rPr lang="ar-SA" sz="2400" dirty="0">
                <a:solidFill>
                  <a:srgbClr val="000000"/>
                </a:solidFill>
                <a:latin typeface="Arial"/>
                <a:ea typeface="Times New Roman"/>
              </a:rPr>
              <a:t> يمكن ترميم المنشأ وبالتالي يمكن علاجه.</a:t>
            </a:r>
            <a:endParaRPr lang="en-US" sz="2400" dirty="0">
              <a:solidFill>
                <a:srgbClr val="000000"/>
              </a:solidFill>
              <a:latin typeface="Arial"/>
              <a:ea typeface="Times New Roman"/>
            </a:endParaRPr>
          </a:p>
          <a:p>
            <a:pPr marL="342900" lvl="0" indent="-342900" algn="just">
              <a:lnSpc>
                <a:spcPct val="115000"/>
              </a:lnSpc>
              <a:buFont typeface="Wingdings"/>
              <a:buChar char=""/>
            </a:pPr>
            <a:r>
              <a:rPr lang="ar-SA" sz="2400" dirty="0" err="1">
                <a:solidFill>
                  <a:srgbClr val="FF0000"/>
                </a:solidFill>
                <a:latin typeface="Arial"/>
                <a:ea typeface="Times New Roman"/>
              </a:rPr>
              <a:t>اهلاكات</a:t>
            </a:r>
            <a:r>
              <a:rPr lang="ar-SA" sz="2400" dirty="0">
                <a:solidFill>
                  <a:srgbClr val="FF0000"/>
                </a:solidFill>
                <a:latin typeface="Arial"/>
                <a:ea typeface="Times New Roman"/>
              </a:rPr>
              <a:t> في الأداء التي قد تنتج من تغير احتياجات المجتمع:</a:t>
            </a:r>
            <a:r>
              <a:rPr lang="ar-SA" sz="2400" dirty="0">
                <a:solidFill>
                  <a:srgbClr val="000000"/>
                </a:solidFill>
                <a:latin typeface="Arial"/>
                <a:ea typeface="Times New Roman"/>
              </a:rPr>
              <a:t> يمكن تكييف العقار بما يلبي الحاجات المتجددة للناس أو المجتمع.</a:t>
            </a:r>
            <a:endParaRPr lang="en-US" sz="2400" dirty="0">
              <a:solidFill>
                <a:srgbClr val="000000"/>
              </a:solidFill>
              <a:latin typeface="Arial"/>
              <a:ea typeface="Times New Roman"/>
            </a:endParaRPr>
          </a:p>
          <a:p>
            <a:pPr marL="342900" lvl="0" indent="-342900" algn="just">
              <a:lnSpc>
                <a:spcPct val="115000"/>
              </a:lnSpc>
              <a:buFont typeface="Wingdings"/>
              <a:buChar char=""/>
            </a:pPr>
            <a:r>
              <a:rPr lang="ar-SA" sz="2400" dirty="0" err="1">
                <a:solidFill>
                  <a:srgbClr val="FF0000"/>
                </a:solidFill>
                <a:latin typeface="Arial"/>
                <a:ea typeface="Times New Roman"/>
              </a:rPr>
              <a:t>اهلاكات</a:t>
            </a:r>
            <a:r>
              <a:rPr lang="ar-SA" sz="2400" dirty="0">
                <a:solidFill>
                  <a:srgbClr val="FF0000"/>
                </a:solidFill>
                <a:latin typeface="Arial"/>
                <a:ea typeface="Times New Roman"/>
              </a:rPr>
              <a:t> نتيجة عوامل خارجية:</a:t>
            </a:r>
            <a:r>
              <a:rPr lang="ar-SA" sz="2400" dirty="0">
                <a:solidFill>
                  <a:srgbClr val="000000"/>
                </a:solidFill>
                <a:latin typeface="Arial"/>
                <a:ea typeface="Times New Roman"/>
              </a:rPr>
              <a:t> مثل تغير استخدام المنطقة - للأسوأ مثلاً- وهذه غالباً لا يمكن علاجها.</a:t>
            </a:r>
            <a:endParaRPr lang="en-US" sz="2400" dirty="0">
              <a:solidFill>
                <a:srgbClr val="000000"/>
              </a:solidFill>
              <a:effectLst/>
              <a:latin typeface="Arial"/>
              <a:ea typeface="Times New Roman"/>
            </a:endParaRPr>
          </a:p>
        </p:txBody>
      </p:sp>
    </p:spTree>
    <p:extLst>
      <p:ext uri="{BB962C8B-B14F-4D97-AF65-F5344CB8AC3E}">
        <p14:creationId xmlns:p14="http://schemas.microsoft.com/office/powerpoint/2010/main" val="4973664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675169"/>
            <a:ext cx="8640960" cy="5189113"/>
          </a:xfrm>
          <a:prstGeom prst="rect">
            <a:avLst/>
          </a:prstGeom>
        </p:spPr>
        <p:txBody>
          <a:bodyPr wrap="square">
            <a:spAutoFit/>
          </a:bodyPr>
          <a:lstStyle/>
          <a:p>
            <a:pPr algn="just">
              <a:lnSpc>
                <a:spcPct val="115000"/>
              </a:lnSpc>
            </a:pPr>
            <a:r>
              <a:rPr lang="ar-SA" sz="2400" b="1" dirty="0">
                <a:solidFill>
                  <a:srgbClr val="E36C0A"/>
                </a:solidFill>
                <a:latin typeface="Arial"/>
                <a:ea typeface="Times New Roman"/>
              </a:rPr>
              <a:t>ب/ طريقة البيوع السابقة:</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000000"/>
                </a:solidFill>
                <a:latin typeface="Arial"/>
                <a:ea typeface="Times New Roman"/>
              </a:rPr>
              <a:t>تعتمد هذه الطريقة أساساً على أسعار السوق الحالية لبيع عقارات مماثلة للعقار.</a:t>
            </a:r>
            <a:endParaRPr lang="en-US" sz="2400" dirty="0">
              <a:solidFill>
                <a:srgbClr val="000000"/>
              </a:solidFill>
              <a:latin typeface="Arial"/>
              <a:ea typeface="Times New Roman"/>
            </a:endParaRPr>
          </a:p>
          <a:p>
            <a:pPr lvl="0" algn="just">
              <a:lnSpc>
                <a:spcPct val="115000"/>
              </a:lnSpc>
            </a:pPr>
            <a:r>
              <a:rPr lang="ar-SA" sz="2400" dirty="0">
                <a:solidFill>
                  <a:srgbClr val="000000"/>
                </a:solidFill>
                <a:latin typeface="Arial"/>
                <a:ea typeface="Times New Roman"/>
              </a:rPr>
              <a:t>مواضيع التقييم (عقارات مقارنه) وحيث انه من المستحيل إيجاد عقارين متماثلين تماماً </a:t>
            </a:r>
            <a:r>
              <a:rPr lang="ar-SA" sz="2400" b="1" dirty="0">
                <a:solidFill>
                  <a:srgbClr val="000000"/>
                </a:solidFill>
                <a:latin typeface="Arial"/>
                <a:ea typeface="Times New Roman"/>
              </a:rPr>
              <a:t>فيجب عمل التعديلات المناسبة على أسعار العقارات المقارنة بخصم قيمة البنود التي تمثل ميزه للعقار المقارن وإضافة قيمة البنود التي تمثل ميزه لعقار التقييم. </a:t>
            </a:r>
            <a:endParaRPr lang="en-US" sz="2400" dirty="0">
              <a:solidFill>
                <a:srgbClr val="000000"/>
              </a:solidFill>
              <a:latin typeface="Arial"/>
              <a:ea typeface="Times New Roman"/>
            </a:endParaRPr>
          </a:p>
          <a:p>
            <a:pPr algn="just">
              <a:lnSpc>
                <a:spcPct val="115000"/>
              </a:lnSpc>
            </a:pPr>
            <a:r>
              <a:rPr lang="ar-SA" sz="2400" b="1" dirty="0">
                <a:solidFill>
                  <a:srgbClr val="E36C0A"/>
                </a:solidFill>
                <a:latin typeface="Arial"/>
                <a:ea typeface="Times New Roman"/>
              </a:rPr>
              <a:t>ج/ طريقة حساب راس مال الدخل:</a:t>
            </a:r>
            <a:endParaRPr lang="en-US" sz="2400" dirty="0">
              <a:solidFill>
                <a:srgbClr val="000000"/>
              </a:solidFill>
              <a:latin typeface="Arial"/>
              <a:ea typeface="Times New Roman"/>
            </a:endParaRPr>
          </a:p>
          <a:p>
            <a:pPr algn="just">
              <a:lnSpc>
                <a:spcPct val="115000"/>
              </a:lnSpc>
            </a:pPr>
            <a:r>
              <a:rPr lang="ar-SA" sz="2400" dirty="0">
                <a:solidFill>
                  <a:srgbClr val="000000"/>
                </a:solidFill>
                <a:latin typeface="Arial"/>
                <a:ea typeface="Times New Roman"/>
              </a:rPr>
              <a:t>هذه طريقه تنجح غالباً في تقييم العقارات التجارية وتعتمد على حساب القيمة الحالية لرأس </a:t>
            </a:r>
            <a:r>
              <a:rPr lang="ar-JO" sz="2400" dirty="0" smtClean="0">
                <a:solidFill>
                  <a:srgbClr val="000000"/>
                </a:solidFill>
                <a:latin typeface="Arial"/>
                <a:ea typeface="Times New Roman"/>
              </a:rPr>
              <a:t>ال</a:t>
            </a:r>
            <a:r>
              <a:rPr lang="ar-SA" sz="2400" dirty="0" smtClean="0">
                <a:solidFill>
                  <a:srgbClr val="000000"/>
                </a:solidFill>
                <a:latin typeface="Arial"/>
                <a:ea typeface="Times New Roman"/>
              </a:rPr>
              <a:t>مال </a:t>
            </a:r>
            <a:r>
              <a:rPr lang="ar-JO" sz="2400" dirty="0" smtClean="0">
                <a:solidFill>
                  <a:srgbClr val="000000"/>
                </a:solidFill>
                <a:latin typeface="Arial"/>
                <a:ea typeface="Times New Roman"/>
              </a:rPr>
              <a:t>(ال</a:t>
            </a:r>
            <a:r>
              <a:rPr lang="ar-SA" sz="2400" dirty="0" smtClean="0">
                <a:solidFill>
                  <a:srgbClr val="000000"/>
                </a:solidFill>
                <a:latin typeface="Arial"/>
                <a:ea typeface="Times New Roman"/>
              </a:rPr>
              <a:t>صافي </a:t>
            </a:r>
            <a:r>
              <a:rPr lang="ar-SA" sz="2400" dirty="0">
                <a:solidFill>
                  <a:srgbClr val="000000"/>
                </a:solidFill>
                <a:latin typeface="Arial"/>
                <a:ea typeface="Times New Roman"/>
              </a:rPr>
              <a:t>التدفقات </a:t>
            </a:r>
            <a:r>
              <a:rPr lang="ar-SA" sz="2400" dirty="0" smtClean="0">
                <a:solidFill>
                  <a:srgbClr val="000000"/>
                </a:solidFill>
                <a:latin typeface="Arial"/>
                <a:ea typeface="Times New Roman"/>
              </a:rPr>
              <a:t>النقدية</a:t>
            </a:r>
            <a:r>
              <a:rPr lang="ar-JO" sz="2400" smtClean="0">
                <a:solidFill>
                  <a:srgbClr val="000000"/>
                </a:solidFill>
                <a:latin typeface="Arial"/>
                <a:ea typeface="Times New Roman"/>
              </a:rPr>
              <a:t>)</a:t>
            </a:r>
            <a:r>
              <a:rPr lang="ar-SA" sz="2400" smtClean="0">
                <a:solidFill>
                  <a:srgbClr val="000000"/>
                </a:solidFill>
                <a:latin typeface="Arial"/>
                <a:ea typeface="Times New Roman"/>
              </a:rPr>
              <a:t> </a:t>
            </a:r>
            <a:r>
              <a:rPr lang="ar-SA" sz="2400" dirty="0">
                <a:solidFill>
                  <a:srgbClr val="000000"/>
                </a:solidFill>
                <a:latin typeface="Arial"/>
                <a:ea typeface="Times New Roman"/>
              </a:rPr>
              <a:t>التي يشغلها العقار خلال عمره الاقتصادي، وتقتضي الطريقة الإلمام بإيرادات ومصروفات </a:t>
            </a:r>
            <a:r>
              <a:rPr lang="ar-SA" sz="2400" dirty="0" smtClean="0">
                <a:solidFill>
                  <a:srgbClr val="000000"/>
                </a:solidFill>
                <a:latin typeface="Arial"/>
                <a:ea typeface="Times New Roman"/>
              </a:rPr>
              <a:t>واهلاك </a:t>
            </a:r>
            <a:r>
              <a:rPr lang="ar-SA" sz="2400" dirty="0">
                <a:solidFill>
                  <a:srgbClr val="000000"/>
                </a:solidFill>
                <a:latin typeface="Arial"/>
                <a:ea typeface="Times New Roman"/>
              </a:rPr>
              <a:t>العقار ومعدل سعر الخصم المقبول على هذا النوع من الاستثمارات للوصول إلى رأس </a:t>
            </a:r>
            <a:r>
              <a:rPr lang="ar-JO" sz="2400" dirty="0" smtClean="0">
                <a:solidFill>
                  <a:srgbClr val="000000"/>
                </a:solidFill>
                <a:latin typeface="Arial"/>
                <a:ea typeface="Times New Roman"/>
              </a:rPr>
              <a:t>ال</a:t>
            </a:r>
            <a:r>
              <a:rPr lang="ar-SA" sz="2400" dirty="0" smtClean="0">
                <a:solidFill>
                  <a:srgbClr val="000000"/>
                </a:solidFill>
                <a:latin typeface="Arial"/>
                <a:ea typeface="Times New Roman"/>
              </a:rPr>
              <a:t>مال </a:t>
            </a:r>
            <a:r>
              <a:rPr lang="ar-JO" sz="2400" dirty="0" smtClean="0">
                <a:solidFill>
                  <a:srgbClr val="000000"/>
                </a:solidFill>
                <a:latin typeface="Arial"/>
                <a:ea typeface="Times New Roman"/>
              </a:rPr>
              <a:t>(</a:t>
            </a:r>
            <a:r>
              <a:rPr lang="ar-SA" sz="2400" dirty="0" smtClean="0">
                <a:solidFill>
                  <a:srgbClr val="000000"/>
                </a:solidFill>
                <a:latin typeface="Arial"/>
                <a:ea typeface="Times New Roman"/>
              </a:rPr>
              <a:t>التدفقات النقدية</a:t>
            </a:r>
            <a:r>
              <a:rPr lang="ar-JO" sz="2400" dirty="0" smtClean="0">
                <a:solidFill>
                  <a:srgbClr val="000000"/>
                </a:solidFill>
                <a:latin typeface="Arial"/>
                <a:ea typeface="Times New Roman"/>
              </a:rPr>
              <a:t>)</a:t>
            </a:r>
            <a:r>
              <a:rPr lang="ar-SA" sz="2400" dirty="0" smtClean="0">
                <a:solidFill>
                  <a:srgbClr val="000000"/>
                </a:solidFill>
                <a:latin typeface="Arial"/>
                <a:ea typeface="Times New Roman"/>
              </a:rPr>
              <a:t> </a:t>
            </a:r>
            <a:r>
              <a:rPr lang="ar-SA" sz="2400" dirty="0">
                <a:solidFill>
                  <a:srgbClr val="000000"/>
                </a:solidFill>
                <a:latin typeface="Arial"/>
                <a:ea typeface="Times New Roman"/>
              </a:rPr>
              <a:t>خلال عمر العقار، والمعتاد ألا تتفق هذه النتائج، وعلى خبير التقييم المفاضلة بينها للوصول إلى أفضل قيمة تعبر عن حالة العقار.</a:t>
            </a:r>
            <a:endParaRPr lang="en-US" sz="2400" dirty="0">
              <a:solidFill>
                <a:srgbClr val="000000"/>
              </a:solidFill>
              <a:effectLst/>
              <a:latin typeface="Arial"/>
              <a:ea typeface="Times New Roman"/>
            </a:endParaRPr>
          </a:p>
        </p:txBody>
      </p:sp>
    </p:spTree>
    <p:extLst>
      <p:ext uri="{BB962C8B-B14F-4D97-AF65-F5344CB8AC3E}">
        <p14:creationId xmlns:p14="http://schemas.microsoft.com/office/powerpoint/2010/main" val="37137105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834444"/>
            <a:ext cx="9036496" cy="5613845"/>
          </a:xfrm>
          <a:prstGeom prst="rect">
            <a:avLst/>
          </a:prstGeom>
        </p:spPr>
        <p:txBody>
          <a:bodyPr wrap="square">
            <a:spAutoFit/>
          </a:bodyPr>
          <a:lstStyle/>
          <a:p>
            <a:pPr algn="just">
              <a:lnSpc>
                <a:spcPct val="115000"/>
              </a:lnSpc>
            </a:pPr>
            <a:r>
              <a:rPr lang="ar-SA" sz="2400" b="1" dirty="0">
                <a:solidFill>
                  <a:srgbClr val="00B050"/>
                </a:solidFill>
                <a:latin typeface="Arial"/>
                <a:ea typeface="Times New Roman"/>
              </a:rPr>
              <a:t>مستويات وكالات السمسرة:</a:t>
            </a:r>
            <a:endParaRPr lang="en-US" sz="2400" b="1" dirty="0">
              <a:solidFill>
                <a:srgbClr val="00B050"/>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وكالة سمسرة شاملة.</a:t>
            </a:r>
            <a:endParaRPr lang="en-US" sz="2400" b="1" dirty="0">
              <a:solidFill>
                <a:schemeClr val="bg1"/>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وكالة سمسرة عامة.</a:t>
            </a:r>
            <a:endParaRPr lang="en-US" sz="2400" b="1" dirty="0">
              <a:solidFill>
                <a:schemeClr val="bg1"/>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وكالة سمسرة خاصة.</a:t>
            </a:r>
            <a:endParaRPr lang="en-US" sz="2400" b="1" dirty="0">
              <a:solidFill>
                <a:schemeClr val="bg1"/>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وكالة سمسرة بالندب.</a:t>
            </a:r>
            <a:endParaRPr lang="en-US" sz="2400" b="1" dirty="0">
              <a:solidFill>
                <a:schemeClr val="bg1"/>
              </a:solidFill>
              <a:latin typeface="Arial"/>
              <a:ea typeface="Times New Roman"/>
            </a:endParaRPr>
          </a:p>
          <a:p>
            <a:pPr algn="just">
              <a:lnSpc>
                <a:spcPct val="115000"/>
              </a:lnSpc>
            </a:pPr>
            <a:r>
              <a:rPr lang="ar-SA" sz="2400" b="1" dirty="0">
                <a:solidFill>
                  <a:srgbClr val="FF0000"/>
                </a:solidFill>
                <a:latin typeface="Arial"/>
                <a:ea typeface="Times New Roman"/>
              </a:rPr>
              <a:t>علاقات الوكالات: </a:t>
            </a:r>
            <a:endParaRPr lang="en-US" sz="2400" b="1" dirty="0">
              <a:solidFill>
                <a:srgbClr val="FF0000"/>
              </a:solidFill>
              <a:latin typeface="Arial"/>
              <a:ea typeface="Times New Roman"/>
            </a:endParaRPr>
          </a:p>
          <a:p>
            <a:pPr algn="just">
              <a:lnSpc>
                <a:spcPct val="115000"/>
              </a:lnSpc>
            </a:pPr>
            <a:r>
              <a:rPr lang="ar-SA" sz="2400" b="1" dirty="0">
                <a:solidFill>
                  <a:schemeClr val="bg1"/>
                </a:solidFill>
                <a:latin typeface="Arial"/>
                <a:ea typeface="Times New Roman"/>
              </a:rPr>
              <a:t>1/ البائع هو الأصيل:</a:t>
            </a:r>
            <a:r>
              <a:rPr lang="ar-SA" sz="2400" dirty="0">
                <a:solidFill>
                  <a:schemeClr val="bg1"/>
                </a:solidFill>
                <a:latin typeface="Arial"/>
                <a:ea typeface="Times New Roman"/>
              </a:rPr>
              <a:t> فهو يحرر الاتفاق مع السمسار، ويقوم السمسار بالتفاوض مع المشتري لمصلحة البائع.</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2/ المشتري هو الأصيل:</a:t>
            </a:r>
            <a:r>
              <a:rPr lang="ar-SA" sz="2400" dirty="0">
                <a:solidFill>
                  <a:schemeClr val="bg1"/>
                </a:solidFill>
                <a:latin typeface="Arial"/>
                <a:ea typeface="Times New Roman"/>
              </a:rPr>
              <a:t> فهو يحرر الاتفاق مع الوكيل (السمسار) ثم يتفاوض الوكيل مع البائع لمصلحة المشتري.</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3/ السمسار هو وكيل مزدوج للطرفين للمشتري والبائع معاً:</a:t>
            </a:r>
            <a:r>
              <a:rPr lang="ar-SA" sz="2400" dirty="0">
                <a:solidFill>
                  <a:schemeClr val="bg1"/>
                </a:solidFill>
                <a:latin typeface="Arial"/>
                <a:ea typeface="Times New Roman"/>
              </a:rPr>
              <a:t> فهو يفاوض الاثنين معاً.</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4/ البائع هو الأصيل وهو من يحرر الاتفاق مع السمسار ثم يندب السمسار:</a:t>
            </a:r>
            <a:r>
              <a:rPr lang="ar-SA" sz="2400" dirty="0">
                <a:solidFill>
                  <a:schemeClr val="bg1"/>
                </a:solidFill>
                <a:latin typeface="Arial"/>
                <a:ea typeface="Times New Roman"/>
              </a:rPr>
              <a:t> أو يقوم بإعطاء وكالة للبيع بالندب الذي يتفاوض مع المشتري لمصلحة </a:t>
            </a:r>
            <a:r>
              <a:rPr lang="ar-SA" sz="2400" dirty="0" smtClean="0">
                <a:solidFill>
                  <a:schemeClr val="bg1"/>
                </a:solidFill>
                <a:latin typeface="Arial"/>
                <a:ea typeface="Times New Roman"/>
              </a:rPr>
              <a:t>البائع</a:t>
            </a:r>
            <a:endParaRPr lang="en-US" sz="2400" dirty="0">
              <a:solidFill>
                <a:schemeClr val="bg1"/>
              </a:solidFill>
              <a:effectLst/>
              <a:latin typeface="Arial"/>
              <a:ea typeface="Times New Roman"/>
            </a:endParaRPr>
          </a:p>
        </p:txBody>
      </p:sp>
    </p:spTree>
    <p:extLst>
      <p:ext uri="{BB962C8B-B14F-4D97-AF65-F5344CB8AC3E}">
        <p14:creationId xmlns:p14="http://schemas.microsoft.com/office/powerpoint/2010/main" val="21487630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00728" y="836712"/>
            <a:ext cx="8424936" cy="5826210"/>
          </a:xfrm>
          <a:prstGeom prst="rect">
            <a:avLst/>
          </a:prstGeom>
        </p:spPr>
        <p:txBody>
          <a:bodyPr wrap="square">
            <a:spAutoFit/>
          </a:bodyPr>
          <a:lstStyle/>
          <a:p>
            <a:pPr algn="just">
              <a:lnSpc>
                <a:spcPct val="115000"/>
              </a:lnSpc>
            </a:pPr>
            <a:r>
              <a:rPr lang="ar-SA" sz="2800" b="1" dirty="0">
                <a:solidFill>
                  <a:srgbClr val="92D050"/>
                </a:solidFill>
                <a:latin typeface="Arial"/>
                <a:ea typeface="Times New Roman"/>
              </a:rPr>
              <a:t>خبير التقييم العقاري</a:t>
            </a:r>
            <a:r>
              <a:rPr lang="ar-SA" sz="2800" b="1" dirty="0" smtClean="0">
                <a:solidFill>
                  <a:srgbClr val="92D050"/>
                </a:solidFill>
                <a:latin typeface="Arial"/>
                <a:ea typeface="Times New Roman"/>
              </a:rPr>
              <a:t>:</a:t>
            </a:r>
            <a:endParaRPr lang="ar-JO" sz="2800" b="1" dirty="0" smtClean="0">
              <a:solidFill>
                <a:srgbClr val="92D050"/>
              </a:solidFill>
              <a:latin typeface="Arial"/>
              <a:ea typeface="Times New Roman"/>
            </a:endParaRPr>
          </a:p>
          <a:p>
            <a:pPr algn="just">
              <a:lnSpc>
                <a:spcPct val="115000"/>
              </a:lnSpc>
            </a:pPr>
            <a:endParaRPr lang="en-US" sz="2800" b="1" dirty="0">
              <a:solidFill>
                <a:srgbClr val="92D050"/>
              </a:solidFill>
              <a:latin typeface="Arial"/>
              <a:ea typeface="Times New Roman"/>
            </a:endParaRPr>
          </a:p>
          <a:p>
            <a:pPr algn="just">
              <a:lnSpc>
                <a:spcPct val="115000"/>
              </a:lnSpc>
            </a:pPr>
            <a:r>
              <a:rPr lang="ar-SA" sz="2400" b="1" dirty="0">
                <a:solidFill>
                  <a:srgbClr val="000000"/>
                </a:solidFill>
                <a:latin typeface="Arial"/>
                <a:ea typeface="Times New Roman"/>
              </a:rPr>
              <a:t>يقوم بالتقييم الدقيق لقيمة العقار حتى يكون ضمان كافي للقرض المقدم للمشتري, ويقدم تقرير تقييم:</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FF0000"/>
                </a:solidFill>
                <a:latin typeface="Arial"/>
                <a:ea typeface="Times New Roman"/>
              </a:rPr>
              <a:t>مؤهلات خبير التقييم.</a:t>
            </a:r>
            <a:endParaRPr lang="en-US" sz="2400" b="1" dirty="0">
              <a:solidFill>
                <a:srgbClr val="FF0000"/>
              </a:solidFill>
              <a:latin typeface="Arial"/>
              <a:ea typeface="Times New Roman"/>
            </a:endParaRPr>
          </a:p>
          <a:p>
            <a:pPr marL="342900" lvl="0" indent="-342900" algn="just">
              <a:lnSpc>
                <a:spcPct val="115000"/>
              </a:lnSpc>
              <a:buFont typeface="Symbol"/>
              <a:buChar char=""/>
            </a:pPr>
            <a:r>
              <a:rPr lang="ar-SA" sz="2400" b="1" dirty="0">
                <a:solidFill>
                  <a:srgbClr val="FF0000"/>
                </a:solidFill>
                <a:latin typeface="Arial"/>
                <a:ea typeface="Times New Roman"/>
              </a:rPr>
              <a:t>خبرة الخبير.</a:t>
            </a:r>
            <a:endParaRPr lang="en-US" sz="2400" b="1" dirty="0">
              <a:solidFill>
                <a:srgbClr val="FF0000"/>
              </a:solidFill>
              <a:latin typeface="Arial"/>
              <a:ea typeface="Times New Roman"/>
            </a:endParaRPr>
          </a:p>
          <a:p>
            <a:pPr marL="342900" lvl="0" indent="-342900" algn="just">
              <a:lnSpc>
                <a:spcPct val="115000"/>
              </a:lnSpc>
              <a:buFont typeface="Symbol"/>
              <a:buChar char=""/>
            </a:pPr>
            <a:r>
              <a:rPr lang="ar-SA" sz="2400" b="1" dirty="0">
                <a:solidFill>
                  <a:srgbClr val="FF0000"/>
                </a:solidFill>
                <a:latin typeface="Arial"/>
                <a:ea typeface="Times New Roman"/>
              </a:rPr>
              <a:t>أغراض التقييم.</a:t>
            </a:r>
            <a:endParaRPr lang="en-US" sz="2400" b="1" dirty="0">
              <a:solidFill>
                <a:srgbClr val="FF0000"/>
              </a:solidFill>
              <a:latin typeface="Arial"/>
              <a:ea typeface="Times New Roman"/>
            </a:endParaRPr>
          </a:p>
          <a:p>
            <a:pPr marL="342900" lvl="0" indent="-342900" algn="just">
              <a:lnSpc>
                <a:spcPct val="115000"/>
              </a:lnSpc>
              <a:buFont typeface="Symbol"/>
              <a:buChar char=""/>
            </a:pPr>
            <a:r>
              <a:rPr lang="ar-SA" sz="2400" b="1" dirty="0">
                <a:solidFill>
                  <a:srgbClr val="FF0000"/>
                </a:solidFill>
                <a:latin typeface="Arial"/>
                <a:ea typeface="Times New Roman"/>
              </a:rPr>
              <a:t>تصاريح مزاولة المهنة</a:t>
            </a:r>
            <a:r>
              <a:rPr lang="ar-SA" sz="2400" b="1" dirty="0" smtClean="0">
                <a:solidFill>
                  <a:srgbClr val="FF0000"/>
                </a:solidFill>
                <a:latin typeface="Arial"/>
                <a:ea typeface="Times New Roman"/>
              </a:rPr>
              <a:t>.</a:t>
            </a:r>
            <a:endParaRPr lang="ar-JO" sz="2400" b="1" dirty="0" smtClean="0">
              <a:solidFill>
                <a:srgbClr val="FF0000"/>
              </a:solidFill>
              <a:latin typeface="Arial"/>
              <a:ea typeface="Times New Roman"/>
            </a:endParaRPr>
          </a:p>
          <a:p>
            <a:pPr marL="342900" lvl="0" indent="-342900" algn="just">
              <a:lnSpc>
                <a:spcPct val="115000"/>
              </a:lnSpc>
              <a:buFont typeface="Symbol"/>
              <a:buChar char=""/>
            </a:pPr>
            <a:endParaRPr lang="en-US" sz="2400" b="1" dirty="0">
              <a:solidFill>
                <a:srgbClr val="FF0000"/>
              </a:solidFill>
              <a:latin typeface="Arial"/>
              <a:ea typeface="Times New Roman"/>
            </a:endParaRPr>
          </a:p>
          <a:p>
            <a:pPr algn="just">
              <a:lnSpc>
                <a:spcPct val="115000"/>
              </a:lnSpc>
            </a:pPr>
            <a:r>
              <a:rPr lang="ar-SA" sz="2800" b="1" dirty="0">
                <a:solidFill>
                  <a:srgbClr val="92D050"/>
                </a:solidFill>
                <a:latin typeface="Arial"/>
                <a:ea typeface="Times New Roman"/>
              </a:rPr>
              <a:t>الوكيل العقاري:</a:t>
            </a:r>
            <a:endParaRPr lang="en-US" sz="2800" b="1" dirty="0">
              <a:solidFill>
                <a:srgbClr val="92D050"/>
              </a:solidFill>
              <a:latin typeface="Arial"/>
              <a:ea typeface="Times New Roman"/>
            </a:endParaRPr>
          </a:p>
          <a:p>
            <a:pPr algn="just">
              <a:lnSpc>
                <a:spcPct val="115000"/>
              </a:lnSpc>
            </a:pPr>
            <a:r>
              <a:rPr lang="ar-SA" sz="2400" dirty="0">
                <a:solidFill>
                  <a:srgbClr val="000000"/>
                </a:solidFill>
                <a:latin typeface="Arial"/>
                <a:ea typeface="Times New Roman"/>
              </a:rPr>
              <a:t>يتولى فحص ومراجعة كافة المستندات والإجراءات من الناحية القانونية ليضمن سلامة تنشئة القرض العقاري وضمان التمويل بالرهن العقاري, واتخاذ الإجراءات القانونية اللازمة لإتمام وتسوية التمويل العقاري </a:t>
            </a:r>
            <a:r>
              <a:rPr lang="ar-SA" sz="2400" b="1" dirty="0">
                <a:solidFill>
                  <a:srgbClr val="000000"/>
                </a:solidFill>
                <a:latin typeface="Arial"/>
                <a:ea typeface="Times New Roman"/>
              </a:rPr>
              <a:t>(إجراءاته قانونية).</a:t>
            </a:r>
            <a:endParaRPr lang="en-US" sz="2400" dirty="0">
              <a:solidFill>
                <a:srgbClr val="000000"/>
              </a:solidFill>
              <a:effectLst/>
              <a:latin typeface="Arial"/>
              <a:ea typeface="Times New Roman"/>
            </a:endParaRPr>
          </a:p>
        </p:txBody>
      </p:sp>
    </p:spTree>
    <p:extLst>
      <p:ext uri="{BB962C8B-B14F-4D97-AF65-F5344CB8AC3E}">
        <p14:creationId xmlns:p14="http://schemas.microsoft.com/office/powerpoint/2010/main" val="4973664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2158" y="1124744"/>
            <a:ext cx="9036496" cy="4905958"/>
          </a:xfrm>
          <a:prstGeom prst="rect">
            <a:avLst/>
          </a:prstGeom>
        </p:spPr>
        <p:txBody>
          <a:bodyPr wrap="square">
            <a:spAutoFit/>
          </a:bodyPr>
          <a:lstStyle/>
          <a:p>
            <a:pPr algn="just">
              <a:lnSpc>
                <a:spcPct val="115000"/>
              </a:lnSpc>
            </a:pPr>
            <a:r>
              <a:rPr lang="ar-SA" sz="2800" b="1" dirty="0">
                <a:solidFill>
                  <a:srgbClr val="FF0000"/>
                </a:solidFill>
                <a:latin typeface="Arial"/>
                <a:ea typeface="Times New Roman"/>
              </a:rPr>
              <a:t>شركات التأمين:</a:t>
            </a:r>
            <a:endParaRPr lang="en-US" sz="2800" b="1" dirty="0">
              <a:solidFill>
                <a:srgbClr val="FF0000"/>
              </a:solidFill>
              <a:latin typeface="Arial"/>
              <a:ea typeface="Times New Roman"/>
            </a:endParaRPr>
          </a:p>
          <a:p>
            <a:pPr algn="just">
              <a:lnSpc>
                <a:spcPct val="115000"/>
              </a:lnSpc>
            </a:pPr>
            <a:r>
              <a:rPr lang="ar-SA" sz="2400" b="1" dirty="0">
                <a:solidFill>
                  <a:srgbClr val="000000"/>
                </a:solidFill>
                <a:latin typeface="Arial"/>
                <a:ea typeface="Times New Roman"/>
              </a:rPr>
              <a:t>تقدم شركات التأمين عدد من المنتجات التأمينية في مجال الرهن العقاري منها: </a:t>
            </a:r>
            <a:endParaRPr lang="en-US" sz="2400" dirty="0">
              <a:solidFill>
                <a:srgbClr val="000000"/>
              </a:solidFill>
              <a:latin typeface="Arial"/>
              <a:ea typeface="Times New Roman"/>
            </a:endParaRPr>
          </a:p>
          <a:p>
            <a:pPr marL="342900" lvl="0" indent="-342900" algn="just">
              <a:lnSpc>
                <a:spcPct val="115000"/>
              </a:lnSpc>
              <a:buFont typeface="Symbol"/>
              <a:buChar char=""/>
            </a:pPr>
            <a:r>
              <a:rPr lang="ar-SA" sz="2400" b="1" dirty="0">
                <a:solidFill>
                  <a:srgbClr val="92D050"/>
                </a:solidFill>
                <a:latin typeface="Arial"/>
                <a:ea typeface="Times New Roman"/>
              </a:rPr>
              <a:t>تأمين الرهن العقاري.</a:t>
            </a:r>
            <a:endParaRPr lang="en-US" sz="2400" b="1" dirty="0">
              <a:solidFill>
                <a:srgbClr val="92D050"/>
              </a:solidFill>
              <a:latin typeface="Arial"/>
              <a:ea typeface="Times New Roman"/>
            </a:endParaRPr>
          </a:p>
          <a:p>
            <a:pPr marL="342900" lvl="0" indent="-342900" algn="just">
              <a:lnSpc>
                <a:spcPct val="115000"/>
              </a:lnSpc>
              <a:buFont typeface="Symbol"/>
              <a:buChar char=""/>
            </a:pPr>
            <a:r>
              <a:rPr lang="ar-SA" sz="2400" b="1" dirty="0">
                <a:solidFill>
                  <a:srgbClr val="92D050"/>
                </a:solidFill>
                <a:latin typeface="Arial"/>
                <a:ea typeface="Times New Roman"/>
              </a:rPr>
              <a:t>تأمين حق ملكية العقار.</a:t>
            </a:r>
            <a:endParaRPr lang="en-US" sz="2400" b="1" dirty="0">
              <a:solidFill>
                <a:srgbClr val="92D050"/>
              </a:solidFill>
              <a:latin typeface="Arial"/>
              <a:ea typeface="Times New Roman"/>
            </a:endParaRPr>
          </a:p>
          <a:p>
            <a:pPr marL="342900" lvl="0" indent="-342900" algn="just">
              <a:lnSpc>
                <a:spcPct val="115000"/>
              </a:lnSpc>
              <a:buFont typeface="Symbol"/>
              <a:buChar char=""/>
            </a:pPr>
            <a:r>
              <a:rPr lang="ar-SA" sz="2400" b="1" dirty="0">
                <a:solidFill>
                  <a:srgbClr val="92D050"/>
                </a:solidFill>
                <a:latin typeface="Arial"/>
                <a:ea typeface="Times New Roman"/>
              </a:rPr>
              <a:t>تأمين المخاطر</a:t>
            </a:r>
            <a:r>
              <a:rPr lang="ar-SA" sz="2400" b="1" dirty="0" smtClean="0">
                <a:solidFill>
                  <a:srgbClr val="E36C0A"/>
                </a:solidFill>
                <a:latin typeface="Arial"/>
                <a:ea typeface="Times New Roman"/>
              </a:rPr>
              <a:t>.</a:t>
            </a:r>
            <a:endParaRPr lang="en-US" sz="2400" b="1" dirty="0" smtClean="0">
              <a:solidFill>
                <a:srgbClr val="E36C0A"/>
              </a:solidFill>
              <a:latin typeface="Arial"/>
              <a:ea typeface="Times New Roman"/>
            </a:endParaRPr>
          </a:p>
          <a:p>
            <a:pPr marL="342900" lvl="0" indent="-342900" algn="just">
              <a:lnSpc>
                <a:spcPct val="115000"/>
              </a:lnSpc>
              <a:buFont typeface="Symbol"/>
              <a:buChar char=""/>
            </a:pPr>
            <a:endParaRPr lang="en-US" sz="2400" b="1" dirty="0">
              <a:solidFill>
                <a:srgbClr val="E36C0A"/>
              </a:solidFill>
              <a:latin typeface="Arial"/>
              <a:ea typeface="Times New Roman"/>
            </a:endParaRPr>
          </a:p>
          <a:p>
            <a:pPr algn="just">
              <a:lnSpc>
                <a:spcPct val="115000"/>
              </a:lnSpc>
            </a:pPr>
            <a:r>
              <a:rPr lang="ar-SA" sz="2800" b="1" dirty="0">
                <a:solidFill>
                  <a:srgbClr val="FF0000"/>
                </a:solidFill>
                <a:latin typeface="Arial"/>
                <a:ea typeface="Times New Roman"/>
              </a:rPr>
              <a:t>التسويق العقاري يركز على:</a:t>
            </a:r>
            <a:endParaRPr lang="en-US" sz="2800" b="1" dirty="0">
              <a:solidFill>
                <a:srgbClr val="FF0000"/>
              </a:solidFill>
              <a:latin typeface="Arial"/>
              <a:ea typeface="Times New Roman"/>
            </a:endParaRPr>
          </a:p>
          <a:p>
            <a:pPr marL="342900" lvl="0" indent="-342900" algn="just">
              <a:lnSpc>
                <a:spcPct val="115000"/>
              </a:lnSpc>
              <a:buFont typeface="Symbol"/>
              <a:buChar char=""/>
            </a:pPr>
            <a:r>
              <a:rPr lang="ar-SA" sz="2400" b="1" dirty="0">
                <a:solidFill>
                  <a:srgbClr val="92D050"/>
                </a:solidFill>
                <a:latin typeface="Arial"/>
                <a:ea typeface="Times New Roman"/>
              </a:rPr>
              <a:t>الخدمات العقارية المختلفة.</a:t>
            </a:r>
            <a:endParaRPr lang="en-US" sz="2400" b="1" dirty="0">
              <a:solidFill>
                <a:srgbClr val="92D050"/>
              </a:solidFill>
              <a:latin typeface="Arial"/>
              <a:ea typeface="Times New Roman"/>
            </a:endParaRPr>
          </a:p>
          <a:p>
            <a:pPr marL="342900" lvl="0" indent="-342900" algn="just">
              <a:lnSpc>
                <a:spcPct val="115000"/>
              </a:lnSpc>
              <a:buFont typeface="Symbol"/>
              <a:buChar char=""/>
            </a:pPr>
            <a:r>
              <a:rPr lang="ar-SA" sz="2400" b="1" dirty="0">
                <a:solidFill>
                  <a:srgbClr val="92D050"/>
                </a:solidFill>
                <a:latin typeface="Arial"/>
                <a:ea typeface="Times New Roman"/>
              </a:rPr>
              <a:t>الخواص المميزة للعقارات.</a:t>
            </a:r>
            <a:endParaRPr lang="en-US" sz="2400" b="1" dirty="0">
              <a:solidFill>
                <a:srgbClr val="92D050"/>
              </a:solidFill>
              <a:latin typeface="Arial"/>
              <a:ea typeface="Times New Roman"/>
            </a:endParaRPr>
          </a:p>
          <a:p>
            <a:pPr marL="342900" lvl="0" indent="-342900" algn="just">
              <a:lnSpc>
                <a:spcPct val="115000"/>
              </a:lnSpc>
              <a:buFont typeface="Symbol"/>
              <a:buChar char=""/>
            </a:pPr>
            <a:r>
              <a:rPr lang="ar-SA" sz="2400" b="1" dirty="0">
                <a:solidFill>
                  <a:srgbClr val="92D050"/>
                </a:solidFill>
                <a:latin typeface="Arial"/>
                <a:ea typeface="Times New Roman"/>
              </a:rPr>
              <a:t>سوق العقارات.</a:t>
            </a:r>
            <a:endParaRPr lang="en-US" sz="2400" b="1" dirty="0">
              <a:solidFill>
                <a:srgbClr val="92D050"/>
              </a:solidFill>
              <a:latin typeface="Arial"/>
              <a:ea typeface="Times New Roman"/>
            </a:endParaRPr>
          </a:p>
          <a:p>
            <a:pPr marL="342900" lvl="0" indent="-342900" algn="just">
              <a:lnSpc>
                <a:spcPct val="115000"/>
              </a:lnSpc>
              <a:buFont typeface="Symbol"/>
              <a:buChar char=""/>
            </a:pPr>
            <a:r>
              <a:rPr lang="ar-SA" sz="2400" b="1" dirty="0">
                <a:solidFill>
                  <a:srgbClr val="92D050"/>
                </a:solidFill>
                <a:latin typeface="Arial"/>
                <a:ea typeface="Times New Roman"/>
              </a:rPr>
              <a:t>بعض التعاريف العقارية.</a:t>
            </a:r>
            <a:endParaRPr lang="en-US" sz="2400" b="1" dirty="0">
              <a:solidFill>
                <a:srgbClr val="92D050"/>
              </a:solidFill>
              <a:effectLst/>
              <a:latin typeface="Arial"/>
              <a:ea typeface="Times New Roman"/>
            </a:endParaRPr>
          </a:p>
        </p:txBody>
      </p:sp>
    </p:spTree>
    <p:extLst>
      <p:ext uri="{BB962C8B-B14F-4D97-AF65-F5344CB8AC3E}">
        <p14:creationId xmlns:p14="http://schemas.microsoft.com/office/powerpoint/2010/main" val="37137105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480501"/>
            <a:ext cx="8964488" cy="5896999"/>
          </a:xfrm>
          <a:prstGeom prst="rect">
            <a:avLst/>
          </a:prstGeom>
        </p:spPr>
        <p:txBody>
          <a:bodyPr wrap="square">
            <a:spAutoFit/>
          </a:bodyPr>
          <a:lstStyle/>
          <a:p>
            <a:pPr algn="just">
              <a:lnSpc>
                <a:spcPct val="115000"/>
              </a:lnSpc>
            </a:pPr>
            <a:r>
              <a:rPr lang="ar-SA" sz="2400" b="1" u="sng" dirty="0">
                <a:solidFill>
                  <a:srgbClr val="92D050"/>
                </a:solidFill>
                <a:latin typeface="Arial"/>
                <a:ea typeface="Times New Roman"/>
              </a:rPr>
              <a:t>الخدمات العقارية المختلفة: </a:t>
            </a:r>
            <a:endParaRPr lang="en-US" sz="2400" b="1" u="sng" dirty="0">
              <a:solidFill>
                <a:srgbClr val="92D050"/>
              </a:solidFill>
              <a:latin typeface="Arial"/>
              <a:ea typeface="Times New Roman"/>
            </a:endParaRPr>
          </a:p>
          <a:p>
            <a:pPr marL="342900" lvl="0" indent="-342900" algn="just">
              <a:lnSpc>
                <a:spcPct val="115000"/>
              </a:lnSpc>
              <a:buFont typeface="Symbol"/>
              <a:buChar char=""/>
            </a:pPr>
            <a:r>
              <a:rPr lang="ar-SA" sz="2000" b="1" dirty="0">
                <a:solidFill>
                  <a:srgbClr val="C00000"/>
                </a:solidFill>
                <a:latin typeface="Arial"/>
                <a:ea typeface="Times New Roman"/>
              </a:rPr>
              <a:t>التسويق العقاري.</a:t>
            </a:r>
            <a:endParaRPr lang="en-US" sz="2000" b="1" dirty="0">
              <a:solidFill>
                <a:srgbClr val="C00000"/>
              </a:solidFill>
              <a:latin typeface="Arial"/>
              <a:ea typeface="Times New Roman"/>
            </a:endParaRPr>
          </a:p>
          <a:p>
            <a:pPr marL="342900" lvl="0" indent="-342900" algn="just">
              <a:lnSpc>
                <a:spcPct val="115000"/>
              </a:lnSpc>
              <a:buFont typeface="Symbol"/>
              <a:buChar char=""/>
            </a:pPr>
            <a:r>
              <a:rPr lang="ar-SA" sz="2000" b="1" dirty="0">
                <a:solidFill>
                  <a:srgbClr val="C00000"/>
                </a:solidFill>
                <a:latin typeface="Arial"/>
                <a:ea typeface="Times New Roman"/>
              </a:rPr>
              <a:t>التقييم والتسعير.</a:t>
            </a:r>
            <a:endParaRPr lang="en-US" sz="2000" b="1" dirty="0">
              <a:solidFill>
                <a:srgbClr val="C00000"/>
              </a:solidFill>
              <a:latin typeface="Arial"/>
              <a:ea typeface="Times New Roman"/>
            </a:endParaRPr>
          </a:p>
          <a:p>
            <a:pPr marL="342900" lvl="0" indent="-342900" algn="just">
              <a:lnSpc>
                <a:spcPct val="115000"/>
              </a:lnSpc>
              <a:buFont typeface="Symbol"/>
              <a:buChar char=""/>
            </a:pPr>
            <a:r>
              <a:rPr lang="ar-SA" sz="2000" b="1" dirty="0">
                <a:solidFill>
                  <a:srgbClr val="C00000"/>
                </a:solidFill>
                <a:latin typeface="Arial"/>
                <a:ea typeface="Times New Roman"/>
              </a:rPr>
              <a:t>المستشار العقاري.</a:t>
            </a:r>
            <a:endParaRPr lang="en-US" sz="2000" b="1" dirty="0">
              <a:solidFill>
                <a:srgbClr val="C00000"/>
              </a:solidFill>
              <a:latin typeface="Arial"/>
              <a:ea typeface="Times New Roman"/>
            </a:endParaRPr>
          </a:p>
          <a:p>
            <a:pPr marL="342900" lvl="0" indent="-342900" algn="just">
              <a:lnSpc>
                <a:spcPct val="115000"/>
              </a:lnSpc>
              <a:buFont typeface="Symbol"/>
              <a:buChar char=""/>
            </a:pPr>
            <a:r>
              <a:rPr lang="ar-SA" sz="2000" b="1" dirty="0">
                <a:solidFill>
                  <a:srgbClr val="C00000"/>
                </a:solidFill>
                <a:latin typeface="Arial"/>
                <a:ea typeface="Times New Roman"/>
              </a:rPr>
              <a:t>التعليم.</a:t>
            </a:r>
            <a:endParaRPr lang="en-US" sz="2000" b="1" dirty="0">
              <a:solidFill>
                <a:srgbClr val="C00000"/>
              </a:solidFill>
              <a:latin typeface="Arial"/>
              <a:ea typeface="Times New Roman"/>
            </a:endParaRPr>
          </a:p>
          <a:p>
            <a:pPr marL="342900" lvl="0" indent="-342900" algn="just">
              <a:lnSpc>
                <a:spcPct val="115000"/>
              </a:lnSpc>
              <a:buFont typeface="Symbol"/>
              <a:buChar char=""/>
            </a:pPr>
            <a:r>
              <a:rPr lang="ar-SA" sz="2000" b="1" dirty="0">
                <a:solidFill>
                  <a:srgbClr val="C00000"/>
                </a:solidFill>
                <a:latin typeface="Arial"/>
                <a:ea typeface="Times New Roman"/>
              </a:rPr>
              <a:t>التمويل.</a:t>
            </a:r>
            <a:endParaRPr lang="en-US" sz="2000" b="1" dirty="0">
              <a:solidFill>
                <a:srgbClr val="C00000"/>
              </a:solidFill>
              <a:latin typeface="Arial"/>
              <a:ea typeface="Times New Roman"/>
            </a:endParaRPr>
          </a:p>
          <a:p>
            <a:pPr marL="342900" lvl="0" indent="-342900" algn="just">
              <a:lnSpc>
                <a:spcPct val="115000"/>
              </a:lnSpc>
              <a:buFont typeface="Symbol"/>
              <a:buChar char=""/>
            </a:pPr>
            <a:r>
              <a:rPr lang="ar-SA" sz="2000" b="1" dirty="0">
                <a:solidFill>
                  <a:srgbClr val="C00000"/>
                </a:solidFill>
                <a:latin typeface="Arial"/>
                <a:ea typeface="Times New Roman"/>
              </a:rPr>
              <a:t>التنمية العقارية.</a:t>
            </a:r>
            <a:endParaRPr lang="en-US" sz="2000" b="1" dirty="0">
              <a:solidFill>
                <a:srgbClr val="C00000"/>
              </a:solidFill>
              <a:latin typeface="Arial"/>
              <a:ea typeface="Times New Roman"/>
            </a:endParaRPr>
          </a:p>
          <a:p>
            <a:pPr marL="342900" lvl="0" indent="-342900" algn="just">
              <a:lnSpc>
                <a:spcPct val="115000"/>
              </a:lnSpc>
              <a:buFont typeface="Symbol"/>
              <a:buChar char=""/>
            </a:pPr>
            <a:r>
              <a:rPr lang="ar-SA" sz="2000" b="1" dirty="0">
                <a:solidFill>
                  <a:srgbClr val="C00000"/>
                </a:solidFill>
                <a:latin typeface="Arial"/>
                <a:ea typeface="Times New Roman"/>
              </a:rPr>
              <a:t>إدارة الأملاك.</a:t>
            </a:r>
            <a:endParaRPr lang="en-US" sz="2000" b="1" dirty="0">
              <a:solidFill>
                <a:srgbClr val="C00000"/>
              </a:solidFill>
              <a:latin typeface="Arial"/>
              <a:ea typeface="Times New Roman"/>
            </a:endParaRPr>
          </a:p>
          <a:p>
            <a:pPr algn="just">
              <a:lnSpc>
                <a:spcPct val="115000"/>
              </a:lnSpc>
            </a:pPr>
            <a:r>
              <a:rPr lang="ar-SA" sz="2400" b="1" u="sng" dirty="0">
                <a:solidFill>
                  <a:srgbClr val="92D050"/>
                </a:solidFill>
                <a:latin typeface="Arial"/>
                <a:ea typeface="Times New Roman"/>
              </a:rPr>
              <a:t>المنظمات المهنية: </a:t>
            </a:r>
            <a:endParaRPr lang="en-US" sz="2400" b="1" u="sng" dirty="0">
              <a:solidFill>
                <a:srgbClr val="92D050"/>
              </a:solidFill>
              <a:latin typeface="Arial"/>
              <a:ea typeface="Times New Roman"/>
            </a:endParaRPr>
          </a:p>
          <a:p>
            <a:pPr algn="just">
              <a:lnSpc>
                <a:spcPct val="115000"/>
              </a:lnSpc>
            </a:pPr>
            <a:r>
              <a:rPr lang="ar-SA" sz="2000" b="1" dirty="0">
                <a:solidFill>
                  <a:srgbClr val="000000"/>
                </a:solidFill>
                <a:latin typeface="Arial"/>
                <a:ea typeface="Times New Roman"/>
              </a:rPr>
              <a:t>توجد بالولايات المتحدة أربعة جمعيات مهنية لخدمة الأطراف المتصلة لجهة التمويل والرهن العقاري،</a:t>
            </a:r>
            <a:r>
              <a:rPr lang="ar-SA" sz="2000" dirty="0">
                <a:solidFill>
                  <a:srgbClr val="000000"/>
                </a:solidFill>
                <a:latin typeface="Arial"/>
                <a:ea typeface="Times New Roman"/>
              </a:rPr>
              <a:t> وهذه الجمعيات المختلفة تتفاعل مع الهيئات التشريعية لوضع قوانين العقارات، </a:t>
            </a:r>
            <a:r>
              <a:rPr lang="ar-SA" sz="2000" b="1" dirty="0">
                <a:solidFill>
                  <a:srgbClr val="000000"/>
                </a:solidFill>
                <a:latin typeface="Arial"/>
                <a:ea typeface="Times New Roman"/>
              </a:rPr>
              <a:t>ووضع اللوائح المنظمة لحماية الجمهور (قانون الأخلاقيات)، والجمعيات هي:</a:t>
            </a:r>
            <a:endParaRPr lang="en-US" sz="2000" dirty="0">
              <a:solidFill>
                <a:srgbClr val="000000"/>
              </a:solidFill>
              <a:latin typeface="Arial"/>
              <a:ea typeface="Times New Roman"/>
            </a:endParaRPr>
          </a:p>
          <a:p>
            <a:pPr marL="342900" lvl="0" indent="-342900" algn="just">
              <a:lnSpc>
                <a:spcPct val="115000"/>
              </a:lnSpc>
              <a:buFont typeface="Symbol"/>
              <a:buChar char=""/>
            </a:pPr>
            <a:r>
              <a:rPr lang="ar-SA" sz="2000" b="1" dirty="0">
                <a:solidFill>
                  <a:srgbClr val="FF0000"/>
                </a:solidFill>
                <a:latin typeface="Arial"/>
                <a:ea typeface="Times New Roman"/>
              </a:rPr>
              <a:t>جمعية مصرفي الرهن العقاري.</a:t>
            </a:r>
            <a:endParaRPr lang="en-US" sz="2000" b="1" dirty="0">
              <a:solidFill>
                <a:srgbClr val="FF0000"/>
              </a:solidFill>
              <a:latin typeface="Arial"/>
              <a:ea typeface="Times New Roman"/>
            </a:endParaRPr>
          </a:p>
          <a:p>
            <a:pPr marL="342900" lvl="0" indent="-342900" algn="just">
              <a:lnSpc>
                <a:spcPct val="115000"/>
              </a:lnSpc>
              <a:buFont typeface="Symbol"/>
              <a:buChar char=""/>
            </a:pPr>
            <a:r>
              <a:rPr lang="ar-SA" sz="2000" b="1" dirty="0">
                <a:solidFill>
                  <a:srgbClr val="FF0000"/>
                </a:solidFill>
                <a:latin typeface="Arial"/>
                <a:ea typeface="Times New Roman"/>
              </a:rPr>
              <a:t>الجمعية الوطنية للعقاريين.</a:t>
            </a:r>
            <a:endParaRPr lang="en-US" sz="2000" b="1" dirty="0">
              <a:solidFill>
                <a:srgbClr val="FF0000"/>
              </a:solidFill>
              <a:latin typeface="Arial"/>
              <a:ea typeface="Times New Roman"/>
            </a:endParaRPr>
          </a:p>
          <a:p>
            <a:pPr marL="342900" lvl="0" indent="-342900" algn="just">
              <a:lnSpc>
                <a:spcPct val="115000"/>
              </a:lnSpc>
              <a:buFont typeface="Symbol"/>
              <a:buChar char=""/>
            </a:pPr>
            <a:r>
              <a:rPr lang="ar-SA" sz="2000" b="1" dirty="0">
                <a:solidFill>
                  <a:srgbClr val="FF0000"/>
                </a:solidFill>
                <a:latin typeface="Arial"/>
                <a:ea typeface="Times New Roman"/>
              </a:rPr>
              <a:t>جمعية المصرفيين الأمريكيين.</a:t>
            </a:r>
            <a:endParaRPr lang="en-US" sz="2000" b="1" dirty="0">
              <a:solidFill>
                <a:srgbClr val="FF0000"/>
              </a:solidFill>
              <a:latin typeface="Arial"/>
              <a:ea typeface="Times New Roman"/>
            </a:endParaRPr>
          </a:p>
          <a:p>
            <a:pPr marL="342900" lvl="0" indent="-342900" algn="just">
              <a:lnSpc>
                <a:spcPct val="115000"/>
              </a:lnSpc>
              <a:buFont typeface="Symbol"/>
              <a:buChar char=""/>
            </a:pPr>
            <a:r>
              <a:rPr lang="ar-SA" sz="2000" b="1" dirty="0">
                <a:solidFill>
                  <a:srgbClr val="FF0000"/>
                </a:solidFill>
                <a:latin typeface="Arial"/>
                <a:ea typeface="Times New Roman"/>
              </a:rPr>
              <a:t>الجمعية الوطنية لبنائي المنازل.</a:t>
            </a:r>
            <a:endParaRPr lang="en-US" sz="2000" b="1" dirty="0">
              <a:solidFill>
                <a:srgbClr val="FF0000"/>
              </a:solidFill>
              <a:effectLst/>
              <a:latin typeface="Arial"/>
              <a:ea typeface="Times New Roman"/>
            </a:endParaRPr>
          </a:p>
        </p:txBody>
      </p:sp>
    </p:spTree>
    <p:extLst>
      <p:ext uri="{BB962C8B-B14F-4D97-AF65-F5344CB8AC3E}">
        <p14:creationId xmlns:p14="http://schemas.microsoft.com/office/powerpoint/2010/main" val="4973664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1135295"/>
            <a:ext cx="8784976" cy="4905958"/>
          </a:xfrm>
          <a:prstGeom prst="rect">
            <a:avLst/>
          </a:prstGeom>
        </p:spPr>
        <p:txBody>
          <a:bodyPr wrap="square">
            <a:spAutoFit/>
          </a:bodyPr>
          <a:lstStyle/>
          <a:p>
            <a:pPr algn="just">
              <a:lnSpc>
                <a:spcPct val="115000"/>
              </a:lnSpc>
            </a:pPr>
            <a:r>
              <a:rPr lang="ar-SA" sz="2800" b="1" u="sng" dirty="0">
                <a:solidFill>
                  <a:srgbClr val="FF0000"/>
                </a:solidFill>
                <a:latin typeface="Arial"/>
                <a:ea typeface="Times New Roman"/>
              </a:rPr>
              <a:t>التقييم العقاري: </a:t>
            </a:r>
            <a:endParaRPr lang="ar-JO" sz="2800" b="1" u="sng" dirty="0" smtClean="0">
              <a:solidFill>
                <a:srgbClr val="FF0000"/>
              </a:solidFill>
              <a:latin typeface="Arial"/>
              <a:ea typeface="Times New Roman"/>
            </a:endParaRPr>
          </a:p>
          <a:p>
            <a:pPr algn="just">
              <a:lnSpc>
                <a:spcPct val="115000"/>
              </a:lnSpc>
            </a:pPr>
            <a:endParaRPr lang="en-US" sz="2800" b="1" dirty="0">
              <a:solidFill>
                <a:srgbClr val="FF0000"/>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التقييم (التثمين) العقاري هو تقدير قيمة العقارات أو الأراضي بناءً على دراسة </a:t>
            </a:r>
            <a:r>
              <a:rPr lang="ar-JO" sz="2400" b="1" smtClean="0">
                <a:solidFill>
                  <a:schemeClr val="bg1"/>
                </a:solidFill>
                <a:latin typeface="Arial"/>
                <a:ea typeface="Times New Roman"/>
              </a:rPr>
              <a:t>ا</a:t>
            </a:r>
            <a:r>
              <a:rPr lang="ar-SA" sz="2400" b="1" smtClean="0">
                <a:solidFill>
                  <a:schemeClr val="bg1"/>
                </a:solidFill>
                <a:latin typeface="Arial"/>
                <a:ea typeface="Times New Roman"/>
              </a:rPr>
              <a:t>لمكان </a:t>
            </a:r>
            <a:r>
              <a:rPr lang="ar-SA" sz="2400" b="1" dirty="0">
                <a:solidFill>
                  <a:schemeClr val="bg1"/>
                </a:solidFill>
                <a:latin typeface="Arial"/>
                <a:ea typeface="Times New Roman"/>
              </a:rPr>
              <a:t>وطبيعة وحالة العقار لأغراض البيع والشراء والرهن والتقسيم والتأمين وما شابهه من تعاملات تجارية</a:t>
            </a:r>
            <a:r>
              <a:rPr lang="ar-SA" sz="2400" dirty="0">
                <a:solidFill>
                  <a:schemeClr val="bg1"/>
                </a:solidFill>
                <a:latin typeface="Arial"/>
                <a:ea typeface="Times New Roman"/>
              </a:rPr>
              <a:t>.</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dirty="0">
                <a:solidFill>
                  <a:schemeClr val="bg1"/>
                </a:solidFill>
                <a:latin typeface="Arial"/>
                <a:ea typeface="Times New Roman"/>
              </a:rPr>
              <a:t>يعتبر من أهم الأسس الاقتصادية لمعرفة قيمة وثمن الممتلكات، ومعرفة القيمة الاقتصادية لمعظم مركِّبات الاقتصاد.</a:t>
            </a:r>
            <a:endParaRPr lang="en-US" sz="2400" dirty="0">
              <a:solidFill>
                <a:schemeClr val="bg1"/>
              </a:solidFill>
              <a:latin typeface="Arial"/>
              <a:ea typeface="Times New Roman"/>
            </a:endParaRPr>
          </a:p>
          <a:p>
            <a:pPr marL="342900" lvl="0" indent="-342900" algn="just">
              <a:lnSpc>
                <a:spcPct val="115000"/>
              </a:lnSpc>
              <a:buFont typeface="Symbol"/>
              <a:buChar char=""/>
            </a:pPr>
            <a:r>
              <a:rPr lang="ar-SA" sz="2400" b="1" dirty="0">
                <a:solidFill>
                  <a:schemeClr val="bg1"/>
                </a:solidFill>
                <a:latin typeface="Arial"/>
                <a:ea typeface="Times New Roman"/>
              </a:rPr>
              <a:t>أسس التقييم لا يقوم بها عالميا إلا مؤسسات أو أشخاص مرخصون بعد اجتياز امتحانات مهنية،</a:t>
            </a:r>
            <a:r>
              <a:rPr lang="ar-SA" sz="2400" dirty="0">
                <a:solidFill>
                  <a:schemeClr val="bg1"/>
                </a:solidFill>
                <a:latin typeface="Arial"/>
                <a:ea typeface="Times New Roman"/>
              </a:rPr>
              <a:t> وترتبط معظمها بنظام جباية الضرائب حيث أن جميع عقارات مواطني البلد يتم تقييمها من قبل جهة رسمية لمعرفة نسبة الضريبة عليها ولكل فرد أو مؤسسة على حدة، ثم تأتي بعدها ممارسة البنوك للرهن والتمويل العقاري.</a:t>
            </a:r>
            <a:endParaRPr lang="en-US" sz="2400" dirty="0">
              <a:solidFill>
                <a:schemeClr val="bg1"/>
              </a:solidFill>
              <a:effectLst/>
              <a:latin typeface="Arial"/>
              <a:ea typeface="Times New Roman"/>
            </a:endParaRPr>
          </a:p>
        </p:txBody>
      </p:sp>
    </p:spTree>
    <p:extLst>
      <p:ext uri="{BB962C8B-B14F-4D97-AF65-F5344CB8AC3E}">
        <p14:creationId xmlns:p14="http://schemas.microsoft.com/office/powerpoint/2010/main" val="37137105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07504" y="460495"/>
            <a:ext cx="8856984" cy="5392245"/>
          </a:xfrm>
          <a:prstGeom prst="rect">
            <a:avLst/>
          </a:prstGeom>
        </p:spPr>
        <p:txBody>
          <a:bodyPr wrap="square">
            <a:spAutoFit/>
          </a:bodyPr>
          <a:lstStyle/>
          <a:p>
            <a:pPr marL="342900" lvl="0" indent="-342900" algn="just">
              <a:lnSpc>
                <a:spcPct val="115000"/>
              </a:lnSpc>
              <a:buFont typeface="Symbol"/>
              <a:buChar char=""/>
            </a:pPr>
            <a:r>
              <a:rPr lang="ar-SA" sz="2400" b="1" dirty="0">
                <a:solidFill>
                  <a:srgbClr val="000000"/>
                </a:solidFill>
                <a:latin typeface="Arial"/>
                <a:ea typeface="Times New Roman"/>
              </a:rPr>
              <a:t>تركز عمليه التقييم على: </a:t>
            </a:r>
            <a:r>
              <a:rPr lang="ar-SA" sz="2400" b="1" dirty="0">
                <a:solidFill>
                  <a:srgbClr val="E36C0A"/>
                </a:solidFill>
                <a:latin typeface="Arial"/>
                <a:ea typeface="Times New Roman"/>
              </a:rPr>
              <a:t>المبنى نفسه (معرفه الخواص الطبيعية للمبنى):</a:t>
            </a:r>
            <a:r>
              <a:rPr lang="ar-SA" sz="2400" b="1" dirty="0">
                <a:solidFill>
                  <a:srgbClr val="000000"/>
                </a:solidFill>
                <a:latin typeface="Arial"/>
                <a:ea typeface="Times New Roman"/>
              </a:rPr>
              <a:t> مثل </a:t>
            </a:r>
            <a:r>
              <a:rPr lang="ar-SA" sz="2400" dirty="0">
                <a:solidFill>
                  <a:srgbClr val="000000"/>
                </a:solidFill>
                <a:latin typeface="Arial"/>
                <a:ea typeface="Times New Roman"/>
              </a:rPr>
              <a:t>مساحه الأرض ومساحه البناء واستعمال المبنى واستعمال الأراضي حوله وإطلاله على الشوارع المحيطة ومدى الاستفادة من استغلال المبنى أو استثناؤه من انظمه البناء وحالته الإنشائية وجودته والعمر الزمني لمواد التنفيذ وأية مميزات إضافية، </a:t>
            </a:r>
            <a:r>
              <a:rPr lang="ar-SA" sz="2400" b="1" dirty="0">
                <a:solidFill>
                  <a:srgbClr val="E36C0A"/>
                </a:solidFill>
                <a:latin typeface="Arial"/>
                <a:ea typeface="Times New Roman"/>
              </a:rPr>
              <a:t>والخواص المالية:</a:t>
            </a:r>
            <a:r>
              <a:rPr lang="ar-SA" sz="2400" dirty="0">
                <a:solidFill>
                  <a:srgbClr val="000000"/>
                </a:solidFill>
                <a:latin typeface="Arial"/>
                <a:ea typeface="Times New Roman"/>
              </a:rPr>
              <a:t> مثل طريقه التمويل والديون المتبقية ومعدل التأجير السنوي ومعدل الفائدة، وتحليل التكلفة ومقارنتها بالبيع المباشر أو عن طريق الوسيط أو التسويق والإعلان والعائد الايجاري الشهري والسنوي مع معدل فائدة وتضخم </a:t>
            </a:r>
            <a:r>
              <a:rPr lang="ar-SA" sz="2400" dirty="0" smtClean="0">
                <a:solidFill>
                  <a:srgbClr val="000000"/>
                </a:solidFill>
                <a:latin typeface="Arial"/>
                <a:ea typeface="Times New Roman"/>
              </a:rPr>
              <a:t>، </a:t>
            </a:r>
            <a:r>
              <a:rPr lang="ar-SA" sz="2400" dirty="0">
                <a:solidFill>
                  <a:srgbClr val="000000"/>
                </a:solidFill>
                <a:latin typeface="Arial"/>
                <a:ea typeface="Times New Roman"/>
              </a:rPr>
              <a:t>وراس المال الإضافي المتحصل عليه بسبب حيازة المبنى، </a:t>
            </a:r>
            <a:r>
              <a:rPr lang="ar-SA" sz="2400" b="1" dirty="0">
                <a:solidFill>
                  <a:srgbClr val="E36C0A"/>
                </a:solidFill>
                <a:latin typeface="Arial"/>
                <a:ea typeface="Times New Roman"/>
              </a:rPr>
              <a:t>والخواص القانونية:</a:t>
            </a:r>
            <a:r>
              <a:rPr lang="ar-SA" sz="2400" dirty="0">
                <a:solidFill>
                  <a:srgbClr val="000000"/>
                </a:solidFill>
                <a:latin typeface="Arial"/>
                <a:ea typeface="Times New Roman"/>
              </a:rPr>
              <a:t> كفك الرهن واحتمالات تغير الأنظمة البلدية للحي أو وجود كود للبناء.</a:t>
            </a:r>
            <a:endParaRPr lang="en-US" sz="2400" dirty="0">
              <a:solidFill>
                <a:srgbClr val="000000"/>
              </a:solidFill>
              <a:latin typeface="Arial"/>
              <a:ea typeface="Times New Roman"/>
            </a:endParaRPr>
          </a:p>
          <a:p>
            <a:r>
              <a:rPr lang="ar-SA" sz="2400" b="1" dirty="0">
                <a:solidFill>
                  <a:srgbClr val="000000"/>
                </a:solidFill>
                <a:ea typeface="Times New Roman"/>
                <a:cs typeface="Arial"/>
              </a:rPr>
              <a:t>طرق التقييم تختلف من دوله إلى أخرى</a:t>
            </a:r>
            <a:r>
              <a:rPr lang="ar-SA" sz="2400" dirty="0">
                <a:solidFill>
                  <a:srgbClr val="000000"/>
                </a:solidFill>
                <a:ea typeface="Times New Roman"/>
                <a:cs typeface="Arial"/>
              </a:rPr>
              <a:t> حسب الأنظمة الاقتصادية والمحاسبية التي تحكمها، ولها علاقتها القوية بموضوع التمويل والائتمان والقروض، لذلك فان إيجاد هيئة أو جمعية وطنية تشرف على موضوع التقييم وتضع أساسياته وتراقبه هو أمر مهم لأنها تؤثر على الاقتصاد الوطني</a:t>
            </a:r>
            <a:endParaRPr lang="en-US" sz="2400" dirty="0"/>
          </a:p>
        </p:txBody>
      </p:sp>
    </p:spTree>
    <p:extLst>
      <p:ext uri="{BB962C8B-B14F-4D97-AF65-F5344CB8AC3E}">
        <p14:creationId xmlns:p14="http://schemas.microsoft.com/office/powerpoint/2010/main" val="4973664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993718"/>
            <a:ext cx="8856984" cy="5189113"/>
          </a:xfrm>
          <a:prstGeom prst="rect">
            <a:avLst/>
          </a:prstGeom>
        </p:spPr>
        <p:txBody>
          <a:bodyPr wrap="square">
            <a:spAutoFit/>
          </a:bodyPr>
          <a:lstStyle/>
          <a:p>
            <a:pPr algn="just">
              <a:lnSpc>
                <a:spcPct val="115000"/>
              </a:lnSpc>
            </a:pPr>
            <a:r>
              <a:rPr lang="ar-SA" sz="2400" b="1" u="sng" dirty="0">
                <a:solidFill>
                  <a:srgbClr val="FF0000"/>
                </a:solidFill>
                <a:latin typeface="Arial"/>
                <a:ea typeface="Times New Roman"/>
              </a:rPr>
              <a:t>أهمية التقييم العقاري</a:t>
            </a:r>
            <a:r>
              <a:rPr lang="ar-SA" sz="2400" b="1" u="sng" dirty="0" smtClean="0">
                <a:solidFill>
                  <a:srgbClr val="FF0000"/>
                </a:solidFill>
                <a:latin typeface="Arial"/>
                <a:ea typeface="Times New Roman"/>
              </a:rPr>
              <a:t>:</a:t>
            </a:r>
            <a:endParaRPr lang="ar-JO" sz="2400" b="1" u="sng" dirty="0" smtClean="0">
              <a:solidFill>
                <a:srgbClr val="FF0000"/>
              </a:solidFill>
              <a:latin typeface="Arial"/>
              <a:ea typeface="Times New Roman"/>
            </a:endParaRPr>
          </a:p>
          <a:p>
            <a:pPr algn="just">
              <a:lnSpc>
                <a:spcPct val="115000"/>
              </a:lnSpc>
            </a:pPr>
            <a:endParaRPr lang="en-US" sz="2400" b="1" dirty="0">
              <a:solidFill>
                <a:srgbClr val="FF0000"/>
              </a:solidFill>
              <a:latin typeface="Arial"/>
              <a:ea typeface="Times New Roman"/>
            </a:endParaRPr>
          </a:p>
          <a:p>
            <a:pPr algn="just">
              <a:lnSpc>
                <a:spcPct val="115000"/>
              </a:lnSpc>
            </a:pPr>
            <a:r>
              <a:rPr lang="ar-SA" sz="2400" b="1" dirty="0">
                <a:solidFill>
                  <a:schemeClr val="bg1"/>
                </a:solidFill>
                <a:latin typeface="Arial"/>
                <a:ea typeface="Times New Roman"/>
              </a:rPr>
              <a:t>1/ تتضح أهميته من الطبيعة المتغيرة للممتلكات العقارية:</a:t>
            </a:r>
            <a:r>
              <a:rPr lang="ar-SA" sz="2400" dirty="0">
                <a:solidFill>
                  <a:schemeClr val="bg1"/>
                </a:solidFill>
                <a:latin typeface="Arial"/>
                <a:ea typeface="Times New Roman"/>
              </a:rPr>
              <a:t> وخصوصاً في التعامل معها كسلعه استثماريه، حيث أن كل عقار له قيمته الخاصة.</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2/ يعد من أهم مراحل عمليه الاستثمار العقارية:</a:t>
            </a:r>
            <a:r>
              <a:rPr lang="ar-SA" sz="2400" dirty="0">
                <a:solidFill>
                  <a:schemeClr val="bg1"/>
                </a:solidFill>
                <a:latin typeface="Arial"/>
                <a:ea typeface="Times New Roman"/>
              </a:rPr>
              <a:t> لان ممارسه التقييم من جهات غير مخصصه تلحق الضرر بأطراف كثيرة في العملية العقارية وتلحق الظلم بعدة أطراف، مما يضعف السوق العقاري نتيجة إعطاء السلعة العقارية أثماناً مغايرة لثمنها الحقيقي وبروز العشوائيات في تحديد القيمة.</a:t>
            </a:r>
            <a:endParaRPr lang="en-US" sz="2400" dirty="0">
              <a:solidFill>
                <a:schemeClr val="bg1"/>
              </a:solidFill>
              <a:latin typeface="Arial"/>
              <a:ea typeface="Times New Roman"/>
            </a:endParaRPr>
          </a:p>
          <a:p>
            <a:pPr algn="just">
              <a:lnSpc>
                <a:spcPct val="115000"/>
              </a:lnSpc>
            </a:pPr>
            <a:r>
              <a:rPr lang="ar-SA" sz="2400" b="1" dirty="0">
                <a:solidFill>
                  <a:schemeClr val="bg1"/>
                </a:solidFill>
                <a:latin typeface="Arial"/>
                <a:ea typeface="Times New Roman"/>
              </a:rPr>
              <a:t>3/ لمعرفه نصيب الزكاة أو قيمه الضرائب:</a:t>
            </a:r>
            <a:r>
              <a:rPr lang="ar-SA" sz="2400" dirty="0">
                <a:solidFill>
                  <a:schemeClr val="bg1"/>
                </a:solidFill>
                <a:latin typeface="Arial"/>
                <a:ea typeface="Times New Roman"/>
              </a:rPr>
              <a:t> حيث انه أساس في احتساب القيمة الأساسية للممتلكات سواء لعمليات التمويل أو دراسات الجدوى الاقتصادية، وله آثاره الايجابية على المجتمع، كما أن له آثاره السلبية إذا </a:t>
            </a:r>
            <a:r>
              <a:rPr lang="ar-SA" sz="2400" dirty="0" smtClean="0">
                <a:solidFill>
                  <a:schemeClr val="bg1"/>
                </a:solidFill>
                <a:latin typeface="Arial"/>
                <a:ea typeface="Times New Roman"/>
              </a:rPr>
              <a:t>ما</a:t>
            </a:r>
            <a:r>
              <a:rPr lang="ar-JO" sz="2400" dirty="0" smtClean="0">
                <a:solidFill>
                  <a:schemeClr val="bg1"/>
                </a:solidFill>
                <a:latin typeface="Arial"/>
                <a:ea typeface="Times New Roman"/>
              </a:rPr>
              <a:t> </a:t>
            </a:r>
            <a:r>
              <a:rPr lang="ar-SA" sz="2400" dirty="0" smtClean="0">
                <a:solidFill>
                  <a:schemeClr val="bg1"/>
                </a:solidFill>
                <a:latin typeface="Arial"/>
                <a:ea typeface="Times New Roman"/>
              </a:rPr>
              <a:t>تم </a:t>
            </a:r>
            <a:r>
              <a:rPr lang="ar-SA" sz="2400" dirty="0">
                <a:solidFill>
                  <a:schemeClr val="bg1"/>
                </a:solidFill>
                <a:latin typeface="Arial"/>
                <a:ea typeface="Times New Roman"/>
              </a:rPr>
              <a:t>تقنينه ووضع الأسس التي تضمن عدالته في التقييم.</a:t>
            </a:r>
            <a:endParaRPr lang="en-US" sz="2400" dirty="0">
              <a:solidFill>
                <a:schemeClr val="bg1"/>
              </a:solidFill>
              <a:effectLst/>
              <a:latin typeface="Arial"/>
              <a:ea typeface="Times New Roman"/>
            </a:endParaRPr>
          </a:p>
        </p:txBody>
      </p:sp>
    </p:spTree>
    <p:extLst>
      <p:ext uri="{BB962C8B-B14F-4D97-AF65-F5344CB8AC3E}">
        <p14:creationId xmlns:p14="http://schemas.microsoft.com/office/powerpoint/2010/main" val="37137105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12.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0.xml><?xml version="1.0" encoding="utf-8"?>
<a:theme xmlns:a="http://schemas.openxmlformats.org/drawingml/2006/main" name="9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1.xml><?xml version="1.0" encoding="utf-8"?>
<a:theme xmlns:a="http://schemas.openxmlformats.org/drawingml/2006/main" name="10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12.xml><?xml version="1.0" encoding="utf-8"?>
<a:theme xmlns:a="http://schemas.openxmlformats.org/drawingml/2006/main" name="11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8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1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2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3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6.xml><?xml version="1.0" encoding="utf-8"?>
<a:theme xmlns:a="http://schemas.openxmlformats.org/drawingml/2006/main" name="4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7.xml><?xml version="1.0" encoding="utf-8"?>
<a:theme xmlns:a="http://schemas.openxmlformats.org/drawingml/2006/main" name="5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8.xml><?xml version="1.0" encoding="utf-8"?>
<a:theme xmlns:a="http://schemas.openxmlformats.org/drawingml/2006/main" name="6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9.xml><?xml version="1.0" encoding="utf-8"?>
<a:theme xmlns:a="http://schemas.openxmlformats.org/drawingml/2006/main" name="7_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179</TotalTime>
  <Words>2600</Words>
  <Application>Microsoft Office PowerPoint</Application>
  <PresentationFormat>On-screen Show (4:3)</PresentationFormat>
  <Paragraphs>149</Paragraphs>
  <Slides>21</Slides>
  <Notes>0</Notes>
  <HiddenSlides>0</HiddenSlides>
  <MMClips>0</MMClips>
  <ScaleCrop>false</ScaleCrop>
  <HeadingPairs>
    <vt:vector size="4" baseType="variant">
      <vt:variant>
        <vt:lpstr>Theme</vt:lpstr>
      </vt:variant>
      <vt:variant>
        <vt:i4>12</vt:i4>
      </vt:variant>
      <vt:variant>
        <vt:lpstr>Slide Titles</vt:lpstr>
      </vt:variant>
      <vt:variant>
        <vt:i4>21</vt:i4>
      </vt:variant>
    </vt:vector>
  </HeadingPairs>
  <TitlesOfParts>
    <vt:vector size="33" baseType="lpstr">
      <vt:lpstr>تدفق</vt:lpstr>
      <vt:lpstr>8_تدفق</vt:lpstr>
      <vt:lpstr>1_تدفق</vt:lpstr>
      <vt:lpstr>2_تدفق</vt:lpstr>
      <vt:lpstr>3_تدفق</vt:lpstr>
      <vt:lpstr>4_تدفق</vt:lpstr>
      <vt:lpstr>5_تدفق</vt:lpstr>
      <vt:lpstr>6_تدفق</vt:lpstr>
      <vt:lpstr>7_تدفق</vt:lpstr>
      <vt:lpstr>9_تدفق</vt:lpstr>
      <vt:lpstr>10_تدفق</vt:lpstr>
      <vt:lpstr>11_تدفق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dr.zyood</dc:creator>
  <cp:lastModifiedBy>Dell</cp:lastModifiedBy>
  <cp:revision>66</cp:revision>
  <dcterms:created xsi:type="dcterms:W3CDTF">2016-11-17T18:10:00Z</dcterms:created>
  <dcterms:modified xsi:type="dcterms:W3CDTF">2018-09-14T15:14:18Z</dcterms:modified>
</cp:coreProperties>
</file>