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351" r:id="rId5"/>
    <p:sldId id="348" r:id="rId6"/>
    <p:sldId id="349" r:id="rId7"/>
    <p:sldId id="259" r:id="rId8"/>
    <p:sldId id="260" r:id="rId9"/>
    <p:sldId id="262" r:id="rId10"/>
    <p:sldId id="263" r:id="rId11"/>
    <p:sldId id="264" r:id="rId12"/>
    <p:sldId id="265" r:id="rId13"/>
    <p:sldId id="352" r:id="rId14"/>
    <p:sldId id="353" r:id="rId15"/>
    <p:sldId id="34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8" autoAdjust="0"/>
    <p:restoredTop sz="95448" autoAdjust="0"/>
  </p:normalViewPr>
  <p:slideViewPr>
    <p:cSldViewPr snapToGrid="0">
      <p:cViewPr varScale="1">
        <p:scale>
          <a:sx n="64" d="100"/>
          <a:sy n="64" d="100"/>
        </p:scale>
        <p:origin x="83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5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E40E99-A36E-4213-88CF-95E8B3C92BC0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98116-2912-44CD-A3C6-1B1E7CFEB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722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B98116-2912-44CD-A3C6-1B1E7CFEB4D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92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B98116-2912-44CD-A3C6-1B1E7CFEB4D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187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B2866-A006-48FE-9190-69207BBE1A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EAFD99-DA8D-45B3-B3EA-E37350F938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EACEA-D1E0-4DCD-9F4D-43B5DA0EA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CF5F-3501-4D57-B73B-65096119FBCC}" type="datetimeFigureOut">
              <a:rPr lang="en-US" smtClean="0"/>
              <a:pPr/>
              <a:t>3/3/2021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7853F-BF5C-4368-B7F9-52973F7C3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BDB07-3ACF-4AAB-8849-429BF8689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4421-D528-49DD-8A8F-7F0971C18E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25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6DC61-567A-4A5A-AED5-E6478620D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663B5C-1051-4DAE-B2F1-6DFF8CA97E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556DDF-03DC-42AB-8039-EFB9B0161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CF5F-3501-4D57-B73B-65096119FBCC}" type="datetimeFigureOut">
              <a:rPr lang="en-US" smtClean="0"/>
              <a:pPr/>
              <a:t>3/3/2021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8AC8B-A49C-4885-B6F3-D3581E797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D4EE2-B5C6-45DF-9E0D-8C21E42E3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4421-D528-49DD-8A8F-7F0971C18E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887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739C42-A724-4269-B446-B7E7A08DF8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3BB90C-BAD3-46B0-A4E4-80D1E2000D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586F84-4A62-4507-8AC1-B310F5B20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CF5F-3501-4D57-B73B-65096119FBCC}" type="datetimeFigureOut">
              <a:rPr lang="en-US" smtClean="0"/>
              <a:pPr/>
              <a:t>3/3/2021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359D5-08A4-4E27-BFAC-6D1F96C09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10A86-1FFF-45AD-BC37-BCE10938A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4421-D528-49DD-8A8F-7F0971C18E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7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D8860-7BA9-4371-8BB2-BB0823DB8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20D85-08A1-414B-A923-82A63F999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F3D043-895B-4277-A220-3640CD268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CF5F-3501-4D57-B73B-65096119FBCC}" type="datetimeFigureOut">
              <a:rPr lang="en-US" smtClean="0"/>
              <a:pPr/>
              <a:t>3/3/2021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F5785-2941-4888-9970-2B3B6881C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42490-2BAC-4793-8582-F105B287F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4421-D528-49DD-8A8F-7F0971C18E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21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BBDE1-EBB8-462D-99BE-ED36FB2AB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D361C2-08C3-46BA-8F49-D9A3A8F278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A3A18-D448-46EF-9476-43E5D076F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CF5F-3501-4D57-B73B-65096119FBCC}" type="datetimeFigureOut">
              <a:rPr lang="en-US" smtClean="0"/>
              <a:pPr/>
              <a:t>3/3/2021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5451F-A659-4BBE-96C5-3B5C7918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F3FE0-6678-4EF3-AE55-9DE32067C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4421-D528-49DD-8A8F-7F0971C18E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045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C6203-8588-4F82-8A0F-0EA76B3EC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C9E67-5052-4531-B23F-30BE7B8493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F16815-68E8-4925-931B-397A128900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A8FC5-E9A1-44AA-B529-5DB8CEC1A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CF5F-3501-4D57-B73B-65096119FBCC}" type="datetimeFigureOut">
              <a:rPr lang="en-US" smtClean="0"/>
              <a:pPr/>
              <a:t>3/3/2021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33E088-ED4F-4A94-8DE1-E89600134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EFEC1C-C6B2-4432-B029-7EAAD59CD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4421-D528-49DD-8A8F-7F0971C18E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617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C37FB-2D18-43A5-B2A9-E1178E09C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317A06-FBFF-4699-8C94-A475A7386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741A0E-B393-4124-A727-9D7C2EBEA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FA747B-3969-4DEF-A56D-FADB894C24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83DDC0-165D-4788-8C5C-1AD12A198A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D4050D-6157-43DD-9F3D-8ED24B3C6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CF5F-3501-4D57-B73B-65096119FBCC}" type="datetimeFigureOut">
              <a:rPr lang="en-US" smtClean="0"/>
              <a:pPr/>
              <a:t>3/3/2021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4EEDF2-AB9D-45FF-8BB5-FC3FE6526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AE0320-2EB9-49FF-8B03-45B08A1EB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4421-D528-49DD-8A8F-7F0971C18E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641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C0D1C-9E81-466A-ACFA-F53030142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E13816-254E-4EBD-A822-1F5ABA23C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CF5F-3501-4D57-B73B-65096119FBCC}" type="datetimeFigureOut">
              <a:rPr lang="en-US" smtClean="0"/>
              <a:pPr/>
              <a:t>3/3/2021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D0DA8A-79DB-4D2E-884B-4B7E9CDC8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18D806-B5AA-499A-89AA-41B8BE83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4421-D528-49DD-8A8F-7F0971C18E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11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382DDB-D360-4AD8-8D2E-77985024E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CF5F-3501-4D57-B73B-65096119FBCC}" type="datetimeFigureOut">
              <a:rPr lang="en-US" smtClean="0"/>
              <a:pPr/>
              <a:t>3/3/2021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DAAF5-1B65-48A9-A5EF-D1B7D9DC7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9D7381-B7C9-4E5F-B754-0A4F5272A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4421-D528-49DD-8A8F-7F0971C18E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583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F0D0A-A893-48A1-A0B4-93673A8B9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3EC8C-9046-48BA-9D73-CA215B601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791389-1159-4406-8A75-6CD800CFE8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4153B2-ACE5-42D2-93F7-29FAF6ED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CF5F-3501-4D57-B73B-65096119FBCC}" type="datetimeFigureOut">
              <a:rPr lang="en-US" smtClean="0"/>
              <a:pPr/>
              <a:t>3/3/2021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BF5D6A-5DBD-4D28-8223-169F1B107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8AEE26-D199-4784-A75C-6A0DD3FB4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4421-D528-49DD-8A8F-7F0971C18E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919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6D5F6-C85A-4B3A-9C26-464329BCC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6CCD14-5891-4194-AE6B-D4AE498535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EA9BED-BFF0-427D-8CC0-37EA3DF31C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2AC850-2883-45E8-AE7B-DECBA2D17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CF5F-3501-4D57-B73B-65096119FBCC}" type="datetimeFigureOut">
              <a:rPr lang="en-US" smtClean="0"/>
              <a:pPr/>
              <a:t>3/3/2021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925697-F55F-4A37-B3C6-570298D77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497FC9-1DBD-4944-9127-FFE1E50DF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4421-D528-49DD-8A8F-7F0971C18E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284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731C2A-92B3-408B-99C0-969B485C5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89E799-E122-4B28-A3BA-CB0C39B81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32938E-C8D9-4345-B628-2BC50AB4E8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5CF5F-3501-4D57-B73B-65096119FBCC}" type="datetimeFigureOut">
              <a:rPr lang="en-US" smtClean="0"/>
              <a:pPr/>
              <a:t>3/3/2021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162DF-610F-4DE2-978A-2B4FD7CFB5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1759E-7DCB-4F53-8255-088FD9E55B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4421-D528-49DD-8A8F-7F0971C18E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9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5C2841B-BFE1-466A-A82E-6A17E2F0CC1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514600" y="204019"/>
            <a:ext cx="7162800" cy="118221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62BF380-667A-44EE-845F-44C5E88B9F39}"/>
              </a:ext>
            </a:extLst>
          </p:cNvPr>
          <p:cNvSpPr/>
          <p:nvPr/>
        </p:nvSpPr>
        <p:spPr>
          <a:xfrm>
            <a:off x="1347057" y="1610246"/>
            <a:ext cx="978130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BH" sz="9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حديث أركان البيعة</a:t>
            </a:r>
          </a:p>
          <a:p>
            <a:pPr algn="ctr"/>
            <a:r>
              <a:rPr lang="ar-BH" sz="6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(حديث شريف)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FA1BA0-1A2F-4C19-81E8-64AF0BF79F22}"/>
              </a:ext>
            </a:extLst>
          </p:cNvPr>
          <p:cNvSpPr/>
          <p:nvPr/>
        </p:nvSpPr>
        <p:spPr>
          <a:xfrm>
            <a:off x="4712918" y="4371136"/>
            <a:ext cx="2967479" cy="1754326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2400" b="1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التربية الإسلامية – الجزء الثاني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ا</a:t>
            </a:r>
            <a:r>
              <a:rPr kumimoji="0" lang="ar-BH" sz="2400" b="1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لصف </a:t>
            </a:r>
            <a:r>
              <a:rPr kumimoji="0" lang="ar-SA" sz="2400" b="1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</a:t>
            </a:r>
            <a:r>
              <a:rPr kumimoji="0" lang="ar-BH" sz="2400" b="1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الابتدائي</a:t>
            </a:r>
            <a:endParaRPr kumimoji="0" lang="ar-SA" sz="2400" b="1" i="0" u="none" strike="noStrike" kern="1200" cap="none" spc="0" normalizeH="0" baseline="0" noProof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BH" sz="240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  <a:sym typeface="Arial"/>
              </a:rPr>
              <a:t>الفصل الدراسي الثاني</a:t>
            </a:r>
            <a:endParaRPr lang="ar-BH" sz="2400" b="1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41291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>
            <a:extLst>
              <a:ext uri="{FF2B5EF4-FFF2-40B4-BE49-F238E27FC236}">
                <a16:creationId xmlns:a16="http://schemas.microsoft.com/office/drawing/2014/main" id="{CABE73E7-A138-4B10-8BCC-12F9CBFE6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633" y="2513781"/>
            <a:ext cx="11672733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FF0000"/>
            </a:solidFill>
            <a:prstDash val="sysDash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ar-SA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عَدّد </a:t>
            </a:r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ركان البيعة التي بايع الرسول عليه الصلاة والسلام عليها</a:t>
            </a:r>
            <a:r>
              <a:rPr lang="ar-SA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أصحابه والمؤمنين في بيعة العقبة الأولى .</a:t>
            </a:r>
          </a:p>
        </p:txBody>
      </p:sp>
      <p:sp>
        <p:nvSpPr>
          <p:cNvPr id="5" name="مستطيل مستدير الزوايا 1">
            <a:extLst>
              <a:ext uri="{FF2B5EF4-FFF2-40B4-BE49-F238E27FC236}">
                <a16:creationId xmlns:a16="http://schemas.microsoft.com/office/drawing/2014/main" id="{EBE08F1A-227B-4798-8694-B85EC4C3CFE3}"/>
              </a:ext>
            </a:extLst>
          </p:cNvPr>
          <p:cNvSpPr/>
          <p:nvPr/>
        </p:nvSpPr>
        <p:spPr>
          <a:xfrm>
            <a:off x="8591552" y="638226"/>
            <a:ext cx="2614863" cy="71637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000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نشاط (4)</a:t>
            </a:r>
            <a:endParaRPr lang="ar-SA" sz="4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Text Box 14">
            <a:extLst>
              <a:ext uri="{FF2B5EF4-FFF2-40B4-BE49-F238E27FC236}">
                <a16:creationId xmlns:a16="http://schemas.microsoft.com/office/drawing/2014/main" id="{979D02DC-86A8-4B20-9716-706DEA474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633" y="1892344"/>
            <a:ext cx="11672733" cy="43088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FF0000"/>
            </a:solidFill>
            <a:prstDash val="sysDash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ar-SA" sz="3200" b="1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 </a:t>
            </a:r>
            <a:r>
              <a:rPr lang="ar-BH" sz="3200" b="1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3200" b="1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ركان البيعة التي بايع الرسول </a:t>
            </a:r>
            <a:r>
              <a:rPr lang="ar-SA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  <a:sym typeface="AGA Arabesque" panose="05010101010101010101" pitchFamily="2" charset="2"/>
              </a:rPr>
              <a:t> </a:t>
            </a:r>
            <a:r>
              <a:rPr lang="ar-SA" sz="3200" b="1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عليها أصحابه والمؤمنين في بيعة العقبة الأولى هي: </a:t>
            </a:r>
          </a:p>
          <a:p>
            <a:pPr defTabSz="457200">
              <a:spcBef>
                <a:spcPts val="1000"/>
              </a:spcBef>
              <a:buClr>
                <a:srgbClr val="A53010"/>
              </a:buClr>
            </a:pP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</a:t>
            </a:r>
            <a:r>
              <a:rPr lang="ar-SA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</a:t>
            </a:r>
            <a:r>
              <a:rPr lang="ar-SA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عدم سرقة أموال الناس.</a:t>
            </a: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2 - </a:t>
            </a:r>
            <a:r>
              <a:rPr lang="ar-SA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الإيمان بالله وحده وعدم الإشراك به.</a:t>
            </a: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3 -  </a:t>
            </a:r>
            <a:r>
              <a:rPr lang="ar-SA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عدم الاعتداء على أعراض الناس بزنا ونحوه .</a:t>
            </a: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4 -  </a:t>
            </a:r>
            <a:r>
              <a:rPr lang="ar-SA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عدم قتل الأولاد خشية الفقر أو العار .</a:t>
            </a: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5 -  </a:t>
            </a:r>
            <a:r>
              <a:rPr lang="ar-SA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عدم الكذب والافتراء على الناس. </a:t>
            </a: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6 -  </a:t>
            </a:r>
            <a:r>
              <a:rPr lang="ar-SA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طاعة ولي الأمر في المعروف.</a:t>
            </a:r>
            <a:endParaRPr lang="en-US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ستطيل مستدير الزوايا 1">
            <a:extLst>
              <a:ext uri="{FF2B5EF4-FFF2-40B4-BE49-F238E27FC236}">
                <a16:creationId xmlns:a16="http://schemas.microsoft.com/office/drawing/2014/main" id="{D7A72C7F-BFAB-491B-BB99-43963C7DED52}"/>
              </a:ext>
            </a:extLst>
          </p:cNvPr>
          <p:cNvSpPr/>
          <p:nvPr/>
        </p:nvSpPr>
        <p:spPr>
          <a:xfrm>
            <a:off x="8445165" y="656784"/>
            <a:ext cx="3335141" cy="71637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000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</a:t>
            </a:r>
            <a:r>
              <a:rPr kumimoji="0" lang="ar-BH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إجابة النشاط (</a:t>
            </a: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4)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EE2FB87B-BD7E-451A-9D2B-0287536F9092}"/>
              </a:ext>
            </a:extLst>
          </p:cNvPr>
          <p:cNvSpPr txBox="1"/>
          <p:nvPr/>
        </p:nvSpPr>
        <p:spPr>
          <a:xfrm>
            <a:off x="211016" y="238116"/>
            <a:ext cx="3401614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20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حديث أركان البيعة / التربية الإسلامية  </a:t>
            </a:r>
            <a:endParaRPr lang="en-US" sz="20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10725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32" descr="Pink tissue paper">
            <a:extLst>
              <a:ext uri="{FF2B5EF4-FFF2-40B4-BE49-F238E27FC236}">
                <a16:creationId xmlns:a16="http://schemas.microsoft.com/office/drawing/2014/main" id="{4E7CEEAD-B444-46AB-9ADD-9FBCD87D6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4904" y="1351950"/>
            <a:ext cx="7120303" cy="1301261"/>
          </a:xfrm>
          <a:prstGeom prst="downArrowCallout">
            <a:avLst>
              <a:gd name="adj1" fmla="val 76363"/>
              <a:gd name="adj2" fmla="val 76477"/>
              <a:gd name="adj3" fmla="val 16644"/>
              <a:gd name="adj4" fmla="val 66667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ar-BH" sz="2800" b="1" dirty="0">
                <a:solidFill>
                  <a:srgbClr val="0000FF"/>
                </a:solidFill>
                <a:sym typeface="Wingdings" pitchFamily="2" charset="2"/>
              </a:rPr>
              <a:t> 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  <a:sym typeface="Wingdings" pitchFamily="2" charset="2"/>
              </a:rPr>
              <a:t>يرشد الحديث الشريف إلى عدة أمور، منها:</a:t>
            </a:r>
          </a:p>
        </p:txBody>
      </p:sp>
      <p:sp>
        <p:nvSpPr>
          <p:cNvPr id="3" name="AutoShape 25" descr="Parchment">
            <a:extLst>
              <a:ext uri="{FF2B5EF4-FFF2-40B4-BE49-F238E27FC236}">
                <a16:creationId xmlns:a16="http://schemas.microsoft.com/office/drawing/2014/main" id="{95AA34BE-366D-47E1-9C1D-1656B23B1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9238" y="3115582"/>
            <a:ext cx="5526646" cy="1697050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r" defTabSz="457200" rtl="1">
              <a:spcBef>
                <a:spcPts val="1000"/>
              </a:spcBef>
              <a:buClr>
                <a:srgbClr val="A53010"/>
              </a:buClr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ضرورة المبايعة لإمام مسلم يُقيم شريعة الله.</a:t>
            </a:r>
            <a:endParaRPr lang="ar-SA" sz="32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AutoShape 25" descr="Parchment">
            <a:extLst>
              <a:ext uri="{FF2B5EF4-FFF2-40B4-BE49-F238E27FC236}">
                <a16:creationId xmlns:a16="http://schemas.microsoft.com/office/drawing/2014/main" id="{E0B150AD-6BBE-4BCA-A329-AB1D5808A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016" y="3115582"/>
            <a:ext cx="5884984" cy="1697050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r" defTabSz="457200" rtl="1">
              <a:spcBef>
                <a:spcPts val="1000"/>
              </a:spcBef>
              <a:buClr>
                <a:srgbClr val="A53010"/>
              </a:buClr>
            </a:pPr>
            <a:endParaRPr lang="ar-SA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  <a:cs typeface="Tahoma" panose="020B0604030504040204" pitchFamily="34" charset="0"/>
            </a:endParaRPr>
          </a:p>
          <a:p>
            <a:pPr lvl="0" algn="r" defTabSz="457200" rtl="1">
              <a:spcBef>
                <a:spcPts val="1000"/>
              </a:spcBef>
              <a:buClr>
                <a:srgbClr val="A53010"/>
              </a:buClr>
            </a:pPr>
            <a:endParaRPr lang="ar-SA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  <a:cs typeface="Tahoma" panose="020B0604030504040204" pitchFamily="34" charset="0"/>
            </a:endParaRPr>
          </a:p>
          <a:p>
            <a:pPr marL="342900" lvl="0" indent="-342900" algn="r" defTabSz="457200" rtl="1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endParaRPr lang="ar-SA" sz="28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lvl="0" algn="r" defTabSz="457200" rtl="1">
              <a:spcBef>
                <a:spcPts val="1000"/>
              </a:spcBef>
              <a:buClr>
                <a:srgbClr val="A53010"/>
              </a:buClr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محبة الأنصار واجبة؛ لأنهم أطاعوا رسول الله ﷺ</a:t>
            </a:r>
          </a:p>
          <a:p>
            <a:pPr lvl="0" algn="r" defTabSz="457200" rtl="1">
              <a:spcBef>
                <a:spcPts val="1000"/>
              </a:spcBef>
              <a:buClr>
                <a:srgbClr val="A53010"/>
              </a:buClr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فيما أمرهم،ونصروه وآزروه لم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 هاجر إليهم.</a:t>
            </a:r>
            <a:endParaRPr lang="ar-SA" sz="32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ar-BH" sz="3600" b="1" dirty="0">
              <a:solidFill>
                <a:schemeClr val="tx1"/>
              </a:solidFill>
            </a:endParaRPr>
          </a:p>
          <a:p>
            <a:pPr algn="ctr"/>
            <a:endParaRPr lang="ar-BH" sz="3200" b="1" dirty="0">
              <a:solidFill>
                <a:schemeClr val="tx1"/>
              </a:solidFill>
            </a:endParaRPr>
          </a:p>
          <a:p>
            <a:pPr algn="r"/>
            <a:endParaRPr lang="en-US" sz="2400" dirty="0"/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19EEB231-98AB-478D-9A19-BB546D8C1A5B}"/>
              </a:ext>
            </a:extLst>
          </p:cNvPr>
          <p:cNvSpPr txBox="1"/>
          <p:nvPr/>
        </p:nvSpPr>
        <p:spPr>
          <a:xfrm>
            <a:off x="211016" y="238116"/>
            <a:ext cx="3401614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20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حديث أركان البيعة / التربية الإسلامية  </a:t>
            </a:r>
            <a:endParaRPr lang="en-US" sz="20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1595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>
            <a:extLst>
              <a:ext uri="{FF2B5EF4-FFF2-40B4-BE49-F238E27FC236}">
                <a16:creationId xmlns:a16="http://schemas.microsoft.com/office/drawing/2014/main" id="{050F31F8-94A2-4C55-8DA2-DD164CBAD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410" y="1664677"/>
            <a:ext cx="11135179" cy="36625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FF0000"/>
            </a:solidFill>
            <a:prstDash val="sysDash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ar-BH" sz="4000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استنتج فائدتين أخريين للحديث الشريف</a:t>
            </a:r>
            <a:r>
              <a:rPr lang="ar-SA" sz="4000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</a:t>
            </a:r>
          </a:p>
          <a:p>
            <a:pPr>
              <a:lnSpc>
                <a:spcPct val="200000"/>
              </a:lnSpc>
            </a:pPr>
            <a:r>
              <a:rPr lang="ar-SA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1- ..........................................................................................</a:t>
            </a:r>
          </a:p>
          <a:p>
            <a:pPr>
              <a:lnSpc>
                <a:spcPct val="200000"/>
              </a:lnSpc>
            </a:pPr>
            <a:r>
              <a:rPr lang="ar-SA" sz="4000" b="1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2- .........................................................................................</a:t>
            </a:r>
            <a:endParaRPr lang="ar-BH" sz="32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endParaRPr lang="ar-BH" sz="32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AD5E49D-D2CC-4985-B1C2-CBFB63DE0801}"/>
              </a:ext>
            </a:extLst>
          </p:cNvPr>
          <p:cNvSpPr/>
          <p:nvPr/>
        </p:nvSpPr>
        <p:spPr>
          <a:xfrm>
            <a:off x="1162015" y="2911274"/>
            <a:ext cx="10386646" cy="172329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r">
              <a:lnSpc>
                <a:spcPct val="150000"/>
              </a:lnSpc>
            </a:pPr>
            <a:r>
              <a:rPr lang="ar-SA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1-خطورة الشرك بالله تعالى.</a:t>
            </a:r>
          </a:p>
          <a:p>
            <a:pPr algn="r">
              <a:lnSpc>
                <a:spcPct val="150000"/>
              </a:lnSpc>
            </a:pPr>
            <a:r>
              <a:rPr lang="ar-SA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2-وجوب طاعة ولي الأمر في غير معصية الله.</a:t>
            </a:r>
            <a:endParaRPr lang="en-US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ستطيل مستدير الزوايا 1">
            <a:extLst>
              <a:ext uri="{FF2B5EF4-FFF2-40B4-BE49-F238E27FC236}">
                <a16:creationId xmlns:a16="http://schemas.microsoft.com/office/drawing/2014/main" id="{9E6358BE-6570-427C-B8FA-FE899E4A1121}"/>
              </a:ext>
            </a:extLst>
          </p:cNvPr>
          <p:cNvSpPr/>
          <p:nvPr/>
        </p:nvSpPr>
        <p:spPr>
          <a:xfrm>
            <a:off x="7120582" y="368460"/>
            <a:ext cx="2481489" cy="91451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000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نشاط (5)</a:t>
            </a:r>
            <a:endParaRPr lang="ar-BH" sz="4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ستطيل مستدير الزوايا 1">
            <a:extLst>
              <a:ext uri="{FF2B5EF4-FFF2-40B4-BE49-F238E27FC236}">
                <a16:creationId xmlns:a16="http://schemas.microsoft.com/office/drawing/2014/main" id="{C656FFB3-2895-4869-9EFA-B9A6484495DB}"/>
              </a:ext>
            </a:extLst>
          </p:cNvPr>
          <p:cNvSpPr/>
          <p:nvPr/>
        </p:nvSpPr>
        <p:spPr>
          <a:xfrm>
            <a:off x="6705601" y="362240"/>
            <a:ext cx="3368842" cy="92073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000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</a:t>
            </a:r>
            <a:r>
              <a:rPr lang="ar-SA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إجابة ال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(5)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0930AC-7048-45DA-9C0C-866B2D585966}"/>
              </a:ext>
            </a:extLst>
          </p:cNvPr>
          <p:cNvSpPr txBox="1"/>
          <p:nvPr/>
        </p:nvSpPr>
        <p:spPr>
          <a:xfrm>
            <a:off x="211016" y="238116"/>
            <a:ext cx="3401614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20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حديث أركان البيعة / التربية الإسلامية  </a:t>
            </a:r>
            <a:endParaRPr lang="en-US" sz="20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80514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مستطيل 22">
            <a:extLst>
              <a:ext uri="{FF2B5EF4-FFF2-40B4-BE49-F238E27FC236}">
                <a16:creationId xmlns:a16="http://schemas.microsoft.com/office/drawing/2014/main" id="{5FC30E8E-A4EB-4069-9D11-CF341E7EBBB4}"/>
              </a:ext>
            </a:extLst>
          </p:cNvPr>
          <p:cNvSpPr/>
          <p:nvPr/>
        </p:nvSpPr>
        <p:spPr>
          <a:xfrm>
            <a:off x="291546" y="1244003"/>
            <a:ext cx="11688417" cy="6493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BH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 </a:t>
            </a: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ضع علامة ( √  ) أمام العبارة الصحيحة وعلامة ( × ) أمام العبارة غير الصحيحة فيما يأتي: 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938EA619-1ADE-436B-8923-FB574048B981}"/>
              </a:ext>
            </a:extLst>
          </p:cNvPr>
          <p:cNvSpPr/>
          <p:nvPr/>
        </p:nvSpPr>
        <p:spPr>
          <a:xfrm>
            <a:off x="291546" y="1977493"/>
            <a:ext cx="11688417" cy="54168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أ-  </a:t>
            </a:r>
            <a:r>
              <a:rPr lang="ar-BH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قد</a:t>
            </a: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 الصحابي عبادة بن الصامت رضي الله عنه مع وفد الأنصار ليُبايعوا النبي ﷺ بيعة العقبة الثانية</a:t>
            </a: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                                       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9E7D4656-06CF-4D86-AA5D-AA1010D8B839}"/>
              </a:ext>
            </a:extLst>
          </p:cNvPr>
          <p:cNvSpPr/>
          <p:nvPr/>
        </p:nvSpPr>
        <p:spPr>
          <a:xfrm>
            <a:off x="291546" y="1989574"/>
            <a:ext cx="848139" cy="54106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×</a:t>
            </a:r>
            <a:endParaRPr lang="en-US" sz="28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7D732D90-151A-45FD-802D-FBB8E6692C90}"/>
              </a:ext>
            </a:extLst>
          </p:cNvPr>
          <p:cNvSpPr/>
          <p:nvPr/>
        </p:nvSpPr>
        <p:spPr>
          <a:xfrm>
            <a:off x="291547" y="2771715"/>
            <a:ext cx="11688417" cy="53630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BH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ب- الأعراض مصونة في الإسلام، لا يجوز الاعتداء عليها</a:t>
            </a: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                                                                                        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7" name="مستطيل 26">
            <a:extLst>
              <a:ext uri="{FF2B5EF4-FFF2-40B4-BE49-F238E27FC236}">
                <a16:creationId xmlns:a16="http://schemas.microsoft.com/office/drawing/2014/main" id="{8185EFD4-E3B3-46D0-BDC0-E7F3AA76180A}"/>
              </a:ext>
            </a:extLst>
          </p:cNvPr>
          <p:cNvSpPr/>
          <p:nvPr/>
        </p:nvSpPr>
        <p:spPr>
          <a:xfrm>
            <a:off x="291546" y="2771715"/>
            <a:ext cx="848139" cy="5363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√</a:t>
            </a:r>
            <a:endParaRPr lang="en-US" sz="2800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8" name="مستطيل 27">
            <a:extLst>
              <a:ext uri="{FF2B5EF4-FFF2-40B4-BE49-F238E27FC236}">
                <a16:creationId xmlns:a16="http://schemas.microsoft.com/office/drawing/2014/main" id="{6E8FCA55-7D8D-4DA7-BDBA-EA3BDC3BABE5}"/>
              </a:ext>
            </a:extLst>
          </p:cNvPr>
          <p:cNvSpPr/>
          <p:nvPr/>
        </p:nvSpPr>
        <p:spPr>
          <a:xfrm>
            <a:off x="291546" y="3670773"/>
            <a:ext cx="11688417" cy="6054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BH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2- </a:t>
            </a: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</a:t>
            </a:r>
            <a:r>
              <a:rPr lang="ar-BH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ذكر أربع</a:t>
            </a: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ةً </a:t>
            </a:r>
            <a:r>
              <a:rPr lang="ar-BH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من أركان بيعة العقبة الأولى؟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9" name="مستطيل 28">
            <a:extLst>
              <a:ext uri="{FF2B5EF4-FFF2-40B4-BE49-F238E27FC236}">
                <a16:creationId xmlns:a16="http://schemas.microsoft.com/office/drawing/2014/main" id="{F336490A-8B9A-4A8B-BA1D-DC293DD960BE}"/>
              </a:ext>
            </a:extLst>
          </p:cNvPr>
          <p:cNvSpPr/>
          <p:nvPr/>
        </p:nvSpPr>
        <p:spPr>
          <a:xfrm>
            <a:off x="291547" y="4408227"/>
            <a:ext cx="11688416" cy="197612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 defTabSz="457200">
              <a:spcBef>
                <a:spcPts val="1000"/>
              </a:spcBef>
              <a:buClr>
                <a:srgbClr val="A53010"/>
              </a:buClr>
            </a:pPr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 الإيمان بالله وحده وعدم الإشراك به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          </a:t>
            </a:r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 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 2  </a:t>
            </a:r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-عدم سرقة أموال الناس.</a:t>
            </a:r>
          </a:p>
          <a:p>
            <a:pPr lvl="0" algn="r" defTabSz="457200">
              <a:spcBef>
                <a:spcPts val="1000"/>
              </a:spcBef>
              <a:buClr>
                <a:srgbClr val="A53010"/>
              </a:buClr>
            </a:pPr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3-عدم الاعتداء على أعراض الناس بزنا ونحوه.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  4- </a:t>
            </a:r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عدم قتل الأولاد خشية الفقر أو العار .</a:t>
            </a:r>
          </a:p>
          <a:p>
            <a:pPr lvl="0" algn="r" defTabSz="457200">
              <a:spcBef>
                <a:spcPts val="1000"/>
              </a:spcBef>
              <a:buClr>
                <a:srgbClr val="A53010"/>
              </a:buClr>
            </a:pPr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800" b="1" u="sng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5-عدم الكذب والافتراء على الناس. </a:t>
            </a:r>
            <a:r>
              <a:rPr lang="ar-BH" sz="2800" b="1" u="sng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     </a:t>
            </a:r>
            <a:r>
              <a:rPr lang="ar-SA" sz="2800" b="1" u="sng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           </a:t>
            </a:r>
            <a:r>
              <a:rPr lang="ar-BH" sz="2800" b="1" u="sng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800" b="1" u="sng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 </a:t>
            </a:r>
            <a:r>
              <a:rPr lang="ar-BH" sz="2800" b="1" u="sng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6 </a:t>
            </a:r>
            <a:r>
              <a:rPr lang="ar-SA" sz="2800" b="1" u="sng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-طاعة ولي الأمر في المعروف.</a:t>
            </a:r>
            <a:endParaRPr lang="en-US" sz="4800" b="1" u="sng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0" name="Cloud 3">
            <a:extLst>
              <a:ext uri="{FF2B5EF4-FFF2-40B4-BE49-F238E27FC236}">
                <a16:creationId xmlns:a16="http://schemas.microsoft.com/office/drawing/2014/main" id="{060F3B10-647F-4CF1-96BD-E844EA2236B5}"/>
              </a:ext>
            </a:extLst>
          </p:cNvPr>
          <p:cNvSpPr/>
          <p:nvPr/>
        </p:nvSpPr>
        <p:spPr>
          <a:xfrm>
            <a:off x="7946236" y="386551"/>
            <a:ext cx="2123268" cy="803616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الإجابة</a:t>
            </a:r>
            <a:endParaRPr lang="fr-FR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1" name="Hexagon 13">
            <a:extLst>
              <a:ext uri="{FF2B5EF4-FFF2-40B4-BE49-F238E27FC236}">
                <a16:creationId xmlns:a16="http://schemas.microsoft.com/office/drawing/2014/main" id="{30D732EF-AE26-4082-A3BC-78A09502A189}"/>
              </a:ext>
            </a:extLst>
          </p:cNvPr>
          <p:cNvSpPr/>
          <p:nvPr/>
        </p:nvSpPr>
        <p:spPr>
          <a:xfrm>
            <a:off x="4485861" y="280118"/>
            <a:ext cx="3220278" cy="642589"/>
          </a:xfrm>
          <a:prstGeom prst="hexagon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endParaRPr lang="ar-SA" sz="3200" b="1" dirty="0">
              <a:solidFill>
                <a:schemeClr val="tx1"/>
              </a:solidFill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algn="ctr" rtl="1"/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التقويم الختامي</a:t>
            </a:r>
          </a:p>
          <a:p>
            <a:pPr algn="ctr" rtl="1"/>
            <a:endParaRPr lang="ar-BH" sz="3200" b="1" dirty="0">
              <a:solidFill>
                <a:schemeClr val="tx1"/>
              </a:solidFill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65EA6BE8-4AE4-46C0-AA89-20197D553409}"/>
              </a:ext>
            </a:extLst>
          </p:cNvPr>
          <p:cNvSpPr txBox="1"/>
          <p:nvPr/>
        </p:nvSpPr>
        <p:spPr>
          <a:xfrm>
            <a:off x="211016" y="238116"/>
            <a:ext cx="3401614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20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حديث أركان البيعة / التربية الإسلامية  </a:t>
            </a:r>
            <a:endParaRPr lang="en-US" sz="20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03490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4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4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exagon 1"/>
          <p:cNvSpPr/>
          <p:nvPr/>
        </p:nvSpPr>
        <p:spPr>
          <a:xfrm>
            <a:off x="4446629" y="174496"/>
            <a:ext cx="3220278" cy="642589"/>
          </a:xfrm>
          <a:prstGeom prst="hexagon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endParaRPr lang="ar-SA" sz="3000" b="1" dirty="0">
              <a:solidFill>
                <a:schemeClr val="tx1"/>
              </a:solidFill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algn="ctr" rtl="1"/>
            <a:r>
              <a:rPr lang="ar-SA" sz="3000" b="1" dirty="0">
                <a:solidFill>
                  <a:schemeClr val="tx1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تابع التقويم الختامي</a:t>
            </a:r>
          </a:p>
          <a:p>
            <a:pPr algn="ctr" rtl="1"/>
            <a:endParaRPr lang="ar-BH" sz="3000" b="1" dirty="0">
              <a:solidFill>
                <a:schemeClr val="tx1"/>
              </a:solidFill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B8D6EA80-9F03-40BF-B33B-242DFB229511}"/>
              </a:ext>
            </a:extLst>
          </p:cNvPr>
          <p:cNvSpPr/>
          <p:nvPr/>
        </p:nvSpPr>
        <p:spPr>
          <a:xfrm>
            <a:off x="370485" y="1474564"/>
            <a:ext cx="11597545" cy="24696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endParaRPr lang="ar-SA" sz="25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lvl="0" algn="just" rtl="1"/>
            <a:r>
              <a:rPr lang="ar-BH" sz="2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</a:t>
            </a:r>
            <a:r>
              <a:rPr lang="ar-SA" sz="2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 </a:t>
            </a:r>
            <a:r>
              <a:rPr lang="ar-BH" sz="2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أكمل الحديث الشريف: </a:t>
            </a:r>
          </a:p>
          <a:p>
            <a:pPr lvl="0" algn="just" rtl="1"/>
            <a:r>
              <a:rPr lang="ar-SA" sz="32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عن عبادة بن الصامت رضي الله </a:t>
            </a:r>
            <a:r>
              <a:rPr lang="ar-BH" sz="32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عنه</a:t>
            </a:r>
            <a:r>
              <a:rPr lang="ar-SA" sz="32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أن رسول الله صلى الله عليه وسلم قال وحوله ع</a:t>
            </a:r>
            <a:r>
              <a:rPr lang="ar-BH" sz="32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SA" sz="32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صابة</a:t>
            </a:r>
            <a:r>
              <a:rPr lang="ar-BH" sz="32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ٌ</a:t>
            </a:r>
            <a:r>
              <a:rPr lang="ar-SA" sz="32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من أصحابه:</a:t>
            </a:r>
            <a:r>
              <a:rPr lang="ar-BH" sz="32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«تَعَالَوْا بَايِعُونِي عَلَى أَنْ.................................................................................................................................... ..........................................................................................................................................................................‏"‏‏.‏ قَالَ فَبَايَعْتُهُ عَلَى ذَلِكَ‏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                                              </a:t>
            </a:r>
            <a:r>
              <a:rPr lang="ar-SA" sz="32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متفق عليه واللفظ للبخاري .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</a:t>
            </a:r>
            <a:endParaRPr lang="ar-BH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just" rtl="1"/>
            <a:endParaRPr lang="en-US" sz="25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ستطيل: زوايا مستديرة 18">
            <a:extLst>
              <a:ext uri="{FF2B5EF4-FFF2-40B4-BE49-F238E27FC236}">
                <a16:creationId xmlns:a16="http://schemas.microsoft.com/office/drawing/2014/main" id="{48E86E86-4849-47BB-8F55-B71292B491D7}"/>
              </a:ext>
            </a:extLst>
          </p:cNvPr>
          <p:cNvSpPr/>
          <p:nvPr/>
        </p:nvSpPr>
        <p:spPr>
          <a:xfrm>
            <a:off x="370483" y="5171806"/>
            <a:ext cx="7660104" cy="130736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 defTabSz="457200" rtl="1">
              <a:spcBef>
                <a:spcPts val="1000"/>
              </a:spcBef>
              <a:buClr>
                <a:srgbClr val="A53010"/>
              </a:buClr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محبة الأنصار واجبة؛ لأنَّهم أطاعوا رسول الله ﷺ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ar-BH" sz="32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lvl="0" algn="r" defTabSz="457200" rtl="1">
              <a:spcBef>
                <a:spcPts val="1000"/>
              </a:spcBef>
              <a:buClr>
                <a:srgbClr val="A53010"/>
              </a:buClr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فيما أمرهم،</a:t>
            </a:r>
            <a:r>
              <a:rPr lang="en-US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ونصروه وآزروه لما هاجر إليهم.</a:t>
            </a:r>
            <a:endParaRPr lang="ar-SA" sz="32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ستطيل: زوايا مستديرة 19">
            <a:extLst>
              <a:ext uri="{FF2B5EF4-FFF2-40B4-BE49-F238E27FC236}">
                <a16:creationId xmlns:a16="http://schemas.microsoft.com/office/drawing/2014/main" id="{4AAC9795-ABB8-4019-945F-50DF88061B5E}"/>
              </a:ext>
            </a:extLst>
          </p:cNvPr>
          <p:cNvSpPr/>
          <p:nvPr/>
        </p:nvSpPr>
        <p:spPr>
          <a:xfrm>
            <a:off x="370484" y="4339568"/>
            <a:ext cx="7660104" cy="87720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 defTabSz="457200" rtl="1">
              <a:spcBef>
                <a:spcPts val="1000"/>
              </a:spcBef>
              <a:buClr>
                <a:srgbClr val="A53010"/>
              </a:buClr>
            </a:pPr>
            <a:r>
              <a:rPr lang="ar-BH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ضرورة المبايعة لإمام مسلم يُقيم شريعة الله.</a:t>
            </a:r>
            <a:endParaRPr lang="ar-SA" sz="32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223970" y="920696"/>
            <a:ext cx="11759345" cy="33468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r" defTabSz="457200" rtl="1">
              <a:spcBef>
                <a:spcPts val="1000"/>
              </a:spcBef>
              <a:buClr>
                <a:srgbClr val="A53010"/>
              </a:buClr>
            </a:pPr>
            <a:r>
              <a:rPr lang="ar-BH" sz="36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3- أكمل الحديث الشريف:</a:t>
            </a:r>
          </a:p>
          <a:p>
            <a:pPr lvl="0" algn="ctr" defTabSz="457200" rtl="1">
              <a:spcBef>
                <a:spcPts val="1000"/>
              </a:spcBef>
              <a:buClr>
                <a:srgbClr val="A53010"/>
              </a:buClr>
            </a:pPr>
            <a:r>
              <a:rPr lang="ar-SA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عن عبادة بن الصامت رضي الله </a:t>
            </a:r>
            <a:r>
              <a:rPr lang="ar-BH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عنه</a:t>
            </a:r>
            <a:r>
              <a:rPr lang="ar-SA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أن رسول الله صلى الله عليه وسلم قال وحوله ع</a:t>
            </a:r>
            <a:r>
              <a:rPr lang="ar-BH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SA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صابة</a:t>
            </a:r>
            <a:r>
              <a:rPr lang="ar-BH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ٌ</a:t>
            </a:r>
            <a:r>
              <a:rPr lang="ar-SA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من أصحابه:</a:t>
            </a:r>
            <a:r>
              <a:rPr lang="ar-BH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" </a:t>
            </a:r>
            <a:r>
              <a:rPr lang="ar-BH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تَعَالَوْا بَايِعُونِي عَلَى أَنْ </a:t>
            </a:r>
            <a:r>
              <a:rPr lang="ar-BH" sz="3600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لاَ تُشْرِكُوا بِاللَّهِ شَيْئًا، وَلاَ تَسْرِقُوا، وَلاَ تَزْنُوا، وَلاَ تَقْتُلُوا أَوْلاَدَكُمْ، وَلاَ تَأْتُو</a:t>
            </a:r>
            <a:r>
              <a:rPr lang="ar-SA" sz="3600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</a:t>
            </a:r>
            <a:r>
              <a:rPr lang="ar-BH" sz="3600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بِبُهْتَانٍ تَفْتَرُونَهُ بَيْنَ أَيْدِيكُمْ وَأَرْجُلِكُمْ، وَلاَ تَعْصُونِي فِي مَعْرُوفٍ....‏</a:t>
            </a:r>
            <a:r>
              <a:rPr lang="ar-BH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"‏‏.‏ قَالَ فَبَايَعْتُهُ عَلَى ذَلِكَ‏</a:t>
            </a:r>
            <a:r>
              <a:rPr lang="ar-SA" sz="3600" b="1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".                                    </a:t>
            </a:r>
            <a:r>
              <a:rPr lang="ar-SA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متفق عليه واللفظ للبخاري.</a:t>
            </a:r>
            <a:r>
              <a:rPr lang="ar-SA" sz="3200" b="1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</a:t>
            </a:r>
          </a:p>
        </p:txBody>
      </p:sp>
      <p:sp>
        <p:nvSpPr>
          <p:cNvPr id="10" name="Cloud 3">
            <a:extLst>
              <a:ext uri="{FF2B5EF4-FFF2-40B4-BE49-F238E27FC236}">
                <a16:creationId xmlns:a16="http://schemas.microsoft.com/office/drawing/2014/main" id="{BA9F75DD-B429-4ADF-89F8-7E93E8C0ECC1}"/>
              </a:ext>
            </a:extLst>
          </p:cNvPr>
          <p:cNvSpPr/>
          <p:nvPr/>
        </p:nvSpPr>
        <p:spPr>
          <a:xfrm>
            <a:off x="8851721" y="201470"/>
            <a:ext cx="2123268" cy="803616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الإجابة</a:t>
            </a:r>
            <a:endParaRPr lang="fr-FR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3312739-8E7D-4F78-A893-C5A5448786DE}"/>
              </a:ext>
            </a:extLst>
          </p:cNvPr>
          <p:cNvSpPr/>
          <p:nvPr/>
        </p:nvSpPr>
        <p:spPr>
          <a:xfrm>
            <a:off x="8851721" y="4339568"/>
            <a:ext cx="3131594" cy="2022798"/>
          </a:xfrm>
          <a:prstGeom prst="ellipse">
            <a:avLst/>
          </a:prstGeom>
          <a:solidFill>
            <a:srgbClr val="D7AFFF"/>
          </a:solidFill>
          <a:ln w="76200">
            <a:solidFill>
              <a:srgbClr val="CC99FF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BH" sz="32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4- </a:t>
            </a:r>
            <a:r>
              <a:rPr lang="ar-SA" sz="32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استخلص </a:t>
            </a:r>
            <a:r>
              <a:rPr lang="ar-BH" sz="32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بع</a:t>
            </a:r>
            <a:r>
              <a:rPr lang="ar-SA" sz="32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ضًا من</a:t>
            </a:r>
            <a:r>
              <a:rPr lang="ar-BH" sz="32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فوائد الحديث</a:t>
            </a:r>
            <a:r>
              <a:rPr lang="ar-SA" sz="3600" b="1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sz="3600" b="1" dirty="0">
              <a:solidFill>
                <a:prstClr val="black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8">
            <a:extLst>
              <a:ext uri="{FF2B5EF4-FFF2-40B4-BE49-F238E27FC236}">
                <a16:creationId xmlns:a16="http://schemas.microsoft.com/office/drawing/2014/main" id="{916322FB-3A76-4294-B8B4-66299D74965C}"/>
              </a:ext>
            </a:extLst>
          </p:cNvPr>
          <p:cNvSpPr txBox="1"/>
          <p:nvPr/>
        </p:nvSpPr>
        <p:spPr>
          <a:xfrm>
            <a:off x="211016" y="238116"/>
            <a:ext cx="3401614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20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حديث أركان البيعة / التربية الإسلامية  </a:t>
            </a:r>
            <a:endParaRPr lang="en-US" sz="20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30529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6" presetClass="entr" presetSubtype="1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500"/>
                            </p:stCondLst>
                            <p:childTnLst>
                              <p:par>
                                <p:cTn id="5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25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9" grpId="0" animBg="1"/>
      <p:bldP spid="17" grpId="0" animBg="1"/>
      <p:bldP spid="10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n Ribbon 4"/>
          <p:cNvSpPr/>
          <p:nvPr/>
        </p:nvSpPr>
        <p:spPr bwMode="auto">
          <a:xfrm>
            <a:off x="1367205" y="1963711"/>
            <a:ext cx="10058400" cy="2379689"/>
          </a:xfrm>
          <a:prstGeom prst="ribbon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انتهى الدرس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مع تمنياتنا لكم بدوام النجاح والتوفيق</a:t>
            </a:r>
          </a:p>
        </p:txBody>
      </p:sp>
    </p:spTree>
    <p:extLst>
      <p:ext uri="{BB962C8B-B14F-4D97-AF65-F5344CB8AC3E}">
        <p14:creationId xmlns:p14="http://schemas.microsoft.com/office/powerpoint/2010/main" val="1679733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9DAA1AD-602D-43E5-B1FC-33C96843C5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2443" y="20121"/>
            <a:ext cx="1899557" cy="12680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DEDD137-4669-4361-8491-84595999C7A4}"/>
              </a:ext>
            </a:extLst>
          </p:cNvPr>
          <p:cNvSpPr txBox="1"/>
          <p:nvPr/>
        </p:nvSpPr>
        <p:spPr>
          <a:xfrm>
            <a:off x="4295775" y="420737"/>
            <a:ext cx="4199914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ar-BH" sz="4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أهداف الدرس</a:t>
            </a:r>
            <a:endParaRPr lang="en-US" sz="48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Rounded Rectangle 15">
            <a:extLst>
              <a:ext uri="{FF2B5EF4-FFF2-40B4-BE49-F238E27FC236}">
                <a16:creationId xmlns:a16="http://schemas.microsoft.com/office/drawing/2014/main" id="{E349B658-8A05-4522-9648-23C6ABD227D7}"/>
              </a:ext>
            </a:extLst>
          </p:cNvPr>
          <p:cNvSpPr/>
          <p:nvPr/>
        </p:nvSpPr>
        <p:spPr>
          <a:xfrm>
            <a:off x="1406134" y="2316371"/>
            <a:ext cx="9332864" cy="68974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 cap="rnd" cmpd="sng" algn="ctr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rtlCol="0" anchor="ctr"/>
          <a:lstStyle/>
          <a:p>
            <a:pPr lvl="0" algn="r" rtl="1">
              <a:lnSpc>
                <a:spcPct val="150000"/>
              </a:lnSpc>
              <a:defRPr/>
            </a:pPr>
            <a:r>
              <a:rPr kumimoji="0" lang="ar-BH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1. </a:t>
            </a:r>
            <a:r>
              <a:rPr lang="ar-KW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قراءة الحديث الشريف قراءة صحيحة، وحفظه عن ظهر قلب.</a:t>
            </a:r>
            <a:endParaRPr kumimoji="0" lang="ar-SA" sz="3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Rounded Rectangle 15">
            <a:extLst>
              <a:ext uri="{FF2B5EF4-FFF2-40B4-BE49-F238E27FC236}">
                <a16:creationId xmlns:a16="http://schemas.microsoft.com/office/drawing/2014/main" id="{C1415EDF-514D-45C1-9BAF-D9479C776528}"/>
              </a:ext>
            </a:extLst>
          </p:cNvPr>
          <p:cNvSpPr/>
          <p:nvPr/>
        </p:nvSpPr>
        <p:spPr>
          <a:xfrm>
            <a:off x="1421102" y="4865446"/>
            <a:ext cx="9332864" cy="68974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 cap="rnd" cmpd="sng" algn="ctr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ar-BH" sz="2800" b="1" kern="0" spc="50" dirty="0">
                <a:ln w="0"/>
                <a:solidFill>
                  <a:srgbClr val="FF00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4</a:t>
            </a:r>
            <a:r>
              <a:rPr lang="ar-BH" sz="3200" b="1" kern="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شرح</a:t>
            </a:r>
            <a:r>
              <a:rPr lang="ar-KW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المعنى الإجمالي للحديث. </a:t>
            </a:r>
            <a:r>
              <a:rPr lang="ar-BH" sz="3200" b="1" kern="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ar-SA" sz="3200" b="1" kern="0" dirty="0">
              <a:solidFill>
                <a:prstClr val="black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Rounded Rectangle 15">
            <a:extLst>
              <a:ext uri="{FF2B5EF4-FFF2-40B4-BE49-F238E27FC236}">
                <a16:creationId xmlns:a16="http://schemas.microsoft.com/office/drawing/2014/main" id="{6F99580D-2631-48AC-8F65-D17306E42C9A}"/>
              </a:ext>
            </a:extLst>
          </p:cNvPr>
          <p:cNvSpPr/>
          <p:nvPr/>
        </p:nvSpPr>
        <p:spPr>
          <a:xfrm>
            <a:off x="1406134" y="5722055"/>
            <a:ext cx="9332864" cy="68974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 cap="rnd" cmpd="sng" algn="ctr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ar-BH" sz="2800" b="1" kern="0" spc="50" dirty="0">
                <a:ln w="0"/>
                <a:solidFill>
                  <a:srgbClr val="FF00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5</a:t>
            </a:r>
            <a:r>
              <a:rPr lang="ar-BH" sz="3200" b="1" kern="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  <a:r>
              <a:rPr lang="ar-KW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استنتاج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الأمور المستفادة </a:t>
            </a:r>
            <a:r>
              <a:rPr lang="ar-KW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من الحديث.</a:t>
            </a:r>
            <a:r>
              <a:rPr lang="ar-BH" sz="3200" b="1" kern="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ar-SA" sz="3200" b="1" kern="0" dirty="0">
              <a:solidFill>
                <a:prstClr val="black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BDFF9394-5C28-4081-82B0-FF164BA51210}"/>
              </a:ext>
            </a:extLst>
          </p:cNvPr>
          <p:cNvSpPr/>
          <p:nvPr/>
        </p:nvSpPr>
        <p:spPr>
          <a:xfrm>
            <a:off x="1156306" y="1458965"/>
            <a:ext cx="9862457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ar-BH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عزيزي الطالب من المتوقع في نهاية الدرس أن تكون قادرًا على:</a:t>
            </a:r>
          </a:p>
        </p:txBody>
      </p:sp>
      <p:sp>
        <p:nvSpPr>
          <p:cNvPr id="11" name="Rounded Rectangle 15">
            <a:extLst>
              <a:ext uri="{FF2B5EF4-FFF2-40B4-BE49-F238E27FC236}">
                <a16:creationId xmlns:a16="http://schemas.microsoft.com/office/drawing/2014/main" id="{CE320991-51EB-4914-911A-6B244849EE20}"/>
              </a:ext>
            </a:extLst>
          </p:cNvPr>
          <p:cNvSpPr/>
          <p:nvPr/>
        </p:nvSpPr>
        <p:spPr>
          <a:xfrm>
            <a:off x="1406134" y="3176893"/>
            <a:ext cx="9332864" cy="68974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 cap="rnd" cmpd="sng" algn="ctr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endParaRPr kumimoji="0" lang="ar-BH" sz="3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>
              <a:lnSpc>
                <a:spcPct val="150000"/>
              </a:lnSpc>
              <a:defRPr/>
            </a:pPr>
            <a:r>
              <a:rPr lang="ar-BH" sz="3200" b="1" kern="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</a:t>
            </a:r>
            <a:r>
              <a:rPr kumimoji="0" lang="ar-BH" sz="3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  <a:r>
              <a:rPr lang="ar-KW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تعرُّف نبذة مختصرة عن راوي الحديث.</a:t>
            </a:r>
            <a:endParaRPr lang="en-GB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lvl="0" algn="r" rtl="1">
              <a:lnSpc>
                <a:spcPct val="150000"/>
              </a:lnSpc>
              <a:defRPr/>
            </a:pPr>
            <a:endParaRPr kumimoji="0" lang="ar-SA" sz="3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Rounded Rectangle 15">
            <a:extLst>
              <a:ext uri="{FF2B5EF4-FFF2-40B4-BE49-F238E27FC236}">
                <a16:creationId xmlns:a16="http://schemas.microsoft.com/office/drawing/2014/main" id="{877FEDC5-CD99-4335-BDCC-4F6B76DE275D}"/>
              </a:ext>
            </a:extLst>
          </p:cNvPr>
          <p:cNvSpPr/>
          <p:nvPr/>
        </p:nvSpPr>
        <p:spPr>
          <a:xfrm>
            <a:off x="1406134" y="4037415"/>
            <a:ext cx="9332864" cy="68974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 cap="rnd" cmpd="sng" algn="ctr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rtlCol="0" anchor="ctr"/>
          <a:lstStyle/>
          <a:p>
            <a:pPr algn="r" rtl="1">
              <a:lnSpc>
                <a:spcPct val="150000"/>
              </a:lnSpc>
            </a:pPr>
            <a:r>
              <a:rPr lang="ar-BH" sz="3200" b="1" kern="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</a:t>
            </a:r>
            <a:r>
              <a:rPr lang="ar-SA" sz="3200" b="1" kern="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بيان</a:t>
            </a:r>
            <a:r>
              <a:rPr lang="ar-KW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معاني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المفردات</a:t>
            </a:r>
            <a:r>
              <a:rPr lang="ar-KW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الجديدة في </a:t>
            </a:r>
            <a:r>
              <a:rPr lang="ar-KW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الحديث.</a:t>
            </a:r>
            <a:r>
              <a:rPr lang="ar-SA" sz="3200" b="1" kern="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D6E48184-8C22-4EB7-9AEB-6B82CC0353E4}"/>
              </a:ext>
            </a:extLst>
          </p:cNvPr>
          <p:cNvSpPr txBox="1"/>
          <p:nvPr/>
        </p:nvSpPr>
        <p:spPr>
          <a:xfrm>
            <a:off x="211016" y="238116"/>
            <a:ext cx="3401614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20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حديث أركان البيعة / التربية الإسلامية  </a:t>
            </a:r>
            <a:endParaRPr lang="en-US" sz="20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02677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8C408C5F-1344-46BF-9B28-A2583B32EF7A}"/>
              </a:ext>
            </a:extLst>
          </p:cNvPr>
          <p:cNvSpPr/>
          <p:nvPr/>
        </p:nvSpPr>
        <p:spPr>
          <a:xfrm>
            <a:off x="4676932" y="379037"/>
            <a:ext cx="5066676" cy="108999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أقرأ وأحفظ الحديث الشريف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3172BC-B836-42F1-A476-B8CAF7988931}"/>
              </a:ext>
            </a:extLst>
          </p:cNvPr>
          <p:cNvSpPr/>
          <p:nvPr/>
        </p:nvSpPr>
        <p:spPr>
          <a:xfrm>
            <a:off x="470152" y="1682111"/>
            <a:ext cx="11251695" cy="44063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ctr" defTabSz="457200" rtl="1">
              <a:lnSpc>
                <a:spcPct val="150000"/>
              </a:lnSpc>
              <a:spcBef>
                <a:spcPts val="1000"/>
              </a:spcBef>
              <a:buClr>
                <a:srgbClr val="A53010"/>
              </a:buClr>
            </a:pPr>
            <a:r>
              <a:rPr lang="ar-SA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عن عبادة بن الصامت رضي الله </a:t>
            </a:r>
            <a:r>
              <a:rPr lang="ar-BH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عنه</a:t>
            </a:r>
            <a:r>
              <a:rPr lang="ar-SA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أن رسول الله </a:t>
            </a:r>
            <a:r>
              <a:rPr lang="ar-SA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  <a:sym typeface="AGA Arabesque" panose="05010101010101010101" pitchFamily="2" charset="2"/>
              </a:rPr>
              <a:t> </a:t>
            </a:r>
            <a:r>
              <a:rPr lang="ar-SA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قال وحوله ع</a:t>
            </a:r>
            <a:r>
              <a:rPr lang="ar-BH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SA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صابة</a:t>
            </a:r>
            <a:r>
              <a:rPr lang="ar-BH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ٌ</a:t>
            </a:r>
            <a:r>
              <a:rPr lang="ar-SA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من أصحابه:</a:t>
            </a:r>
            <a:r>
              <a:rPr lang="ar-BH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" </a:t>
            </a:r>
            <a:r>
              <a:rPr lang="ar-BH" sz="4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تَعَالَوْا بَايِعُونِي عَلَى أَنْ لاَ تُشْرِكُوا بِاللَّهِ شَيْئًا، وَلاَ تَسْرِقُوا، وَلاَ تَزْنُوا، وَلاَ تَقْتُلُوا أَوْلاَدَكُمْ، وَلاَ تَأْتُو</a:t>
            </a:r>
            <a:r>
              <a:rPr lang="ar-SA" sz="4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 </a:t>
            </a:r>
            <a:r>
              <a:rPr lang="ar-BH" sz="4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بِبُهْتَانٍ تَفْتَرُونَهُ بَيْنَ أَيْدِيكُمْ وَأَرْجُلِكُمْ، وَلاَ تَعْصُونِي فِي مَعْرُوفٍ....</a:t>
            </a:r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‏"‏‏.‏ قَالَ</a:t>
            </a:r>
            <a:r>
              <a:rPr lang="ar-SA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فَبَايَعْتُهُ عَلَى ذَلِكَ</a:t>
            </a:r>
            <a:r>
              <a:rPr lang="ar-SA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   </a:t>
            </a:r>
            <a:r>
              <a:rPr lang="ar-SA" sz="36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</a:t>
            </a:r>
            <a:r>
              <a:rPr lang="ar-SA" sz="36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متفق عليه واللفظ للبخاري -</a:t>
            </a:r>
            <a:endParaRPr lang="ar-SA" sz="36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lvl="0" algn="ctr" defTabSz="457200" rtl="1">
              <a:spcBef>
                <a:spcPts val="1000"/>
              </a:spcBef>
              <a:buClr>
                <a:srgbClr val="A53010"/>
              </a:buClr>
            </a:pPr>
            <a:endParaRPr lang="en-US" sz="1400" b="1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pPr algn="justLow" rtl="1"/>
            <a:r>
              <a:rPr lang="ar-SA" dirty="0"/>
              <a:t>							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1FC1A79E-65C6-4253-9F36-3B7CFB92F4F3}"/>
              </a:ext>
            </a:extLst>
          </p:cNvPr>
          <p:cNvSpPr txBox="1"/>
          <p:nvPr/>
        </p:nvSpPr>
        <p:spPr>
          <a:xfrm>
            <a:off x="211016" y="238116"/>
            <a:ext cx="3401614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20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حديث أركان البيعة / التربية الإسلامية  </a:t>
            </a:r>
            <a:endParaRPr lang="en-US" sz="20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97119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DC64174-7108-4CDD-90CA-D7E06CD8FE3C}"/>
              </a:ext>
            </a:extLst>
          </p:cNvPr>
          <p:cNvSpPr/>
          <p:nvPr/>
        </p:nvSpPr>
        <p:spPr>
          <a:xfrm>
            <a:off x="211016" y="1682111"/>
            <a:ext cx="11836605" cy="44063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ctr" defTabSz="457200" rtl="1">
              <a:lnSpc>
                <a:spcPct val="150000"/>
              </a:lnSpc>
              <a:spcBef>
                <a:spcPts val="1000"/>
              </a:spcBef>
              <a:buClr>
                <a:srgbClr val="A53010"/>
              </a:buClr>
            </a:pPr>
            <a:r>
              <a:rPr lang="ar-SA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عن عبادة بن الصامت رضي الله </a:t>
            </a:r>
            <a:r>
              <a:rPr lang="ar-BH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عنه</a:t>
            </a:r>
            <a:r>
              <a:rPr lang="ar-SA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أن رسول الله </a:t>
            </a:r>
            <a:r>
              <a:rPr lang="ar-SA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  <a:sym typeface="AGA Arabesque" panose="05010101010101010101" pitchFamily="2" charset="2"/>
              </a:rPr>
              <a:t> </a:t>
            </a:r>
            <a:r>
              <a:rPr lang="ar-SA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قال وحوله ع</a:t>
            </a:r>
            <a:r>
              <a:rPr lang="ar-BH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SA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صابة</a:t>
            </a:r>
            <a:r>
              <a:rPr lang="ar-BH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ٌ</a:t>
            </a:r>
            <a:r>
              <a:rPr lang="ar-SA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من أصحابه:</a:t>
            </a:r>
            <a:r>
              <a:rPr lang="ar-BH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" </a:t>
            </a:r>
            <a:r>
              <a:rPr lang="ar-BH" sz="4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تَعَالَوْا بَايِعُونِي عَلَى أَنْ لاَ تُشْرِكُوا بِاللَّهِ شَيْئًا، وَلاَ تَسْرِقُوا، وَلاَ تَزْنُوا، وَلاَ تَقْتُلُوا أَوْلاَدَكُمْ، وَلاَ تَأْتُو</a:t>
            </a:r>
            <a:r>
              <a:rPr lang="ar-SA" sz="4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 ...................................................................................................</a:t>
            </a:r>
            <a:r>
              <a:rPr lang="ar-BH" sz="4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 وَلاَ تَعْصُونِي فِي مَعْرُوفٍ....</a:t>
            </a:r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‏"‏‏.‏ قَالَ</a:t>
            </a:r>
            <a:r>
              <a:rPr lang="ar-SA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فَبَايَعْتُهُ عَلَى ذَلِكَ</a:t>
            </a:r>
            <a:r>
              <a:rPr lang="ar-SA" sz="4000" b="1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   </a:t>
            </a:r>
            <a:r>
              <a:rPr lang="ar-SA" sz="36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</a:t>
            </a:r>
            <a:r>
              <a:rPr lang="ar-SA" sz="36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متفق عليه واللفظ للبخاري -</a:t>
            </a:r>
            <a:endParaRPr lang="ar-SA" sz="36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lvl="0" algn="ctr" defTabSz="457200" rtl="1">
              <a:spcBef>
                <a:spcPts val="1000"/>
              </a:spcBef>
              <a:buClr>
                <a:srgbClr val="A53010"/>
              </a:buClr>
            </a:pPr>
            <a:endParaRPr lang="en-US" sz="1400" b="1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pPr algn="justLow" rtl="1"/>
            <a:r>
              <a:rPr lang="ar-SA" dirty="0"/>
              <a:t>							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7" name="مستطيل مستدير الزوايا 1">
            <a:extLst>
              <a:ext uri="{FF2B5EF4-FFF2-40B4-BE49-F238E27FC236}">
                <a16:creationId xmlns:a16="http://schemas.microsoft.com/office/drawing/2014/main" id="{EBC7594C-FD2B-47A8-A94C-38758397CD69}"/>
              </a:ext>
            </a:extLst>
          </p:cNvPr>
          <p:cNvSpPr/>
          <p:nvPr/>
        </p:nvSpPr>
        <p:spPr>
          <a:xfrm>
            <a:off x="3885264" y="256305"/>
            <a:ext cx="6727771" cy="83244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000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نشاط (1) أكمل الحديث الشريف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2A6D6BC-67CF-417F-B0BB-254274093A41}"/>
              </a:ext>
            </a:extLst>
          </p:cNvPr>
          <p:cNvSpPr/>
          <p:nvPr/>
        </p:nvSpPr>
        <p:spPr>
          <a:xfrm>
            <a:off x="211016" y="1682111"/>
            <a:ext cx="11868688" cy="45257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just" defTabSz="457200" rtl="1">
              <a:lnSpc>
                <a:spcPct val="150000"/>
              </a:lnSpc>
              <a:spcBef>
                <a:spcPts val="1000"/>
              </a:spcBef>
              <a:buClr>
                <a:srgbClr val="A53010"/>
              </a:buClr>
            </a:pPr>
            <a:r>
              <a:rPr lang="ar-SA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عن عبادة بن الصامت رضي الله </a:t>
            </a:r>
            <a:r>
              <a:rPr lang="ar-BH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عنه</a:t>
            </a:r>
            <a:r>
              <a:rPr lang="ar-SA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أن رسول الله </a:t>
            </a:r>
            <a:r>
              <a:rPr lang="ar-SA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  <a:sym typeface="AGA Arabesque" panose="05010101010101010101" pitchFamily="2" charset="2"/>
              </a:rPr>
              <a:t> </a:t>
            </a:r>
            <a:r>
              <a:rPr lang="ar-SA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قال وحوله ع</a:t>
            </a:r>
            <a:r>
              <a:rPr lang="ar-BH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SA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صابة</a:t>
            </a:r>
            <a:r>
              <a:rPr lang="ar-BH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ٌ</a:t>
            </a:r>
            <a:r>
              <a:rPr lang="ar-SA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من أصحابه:</a:t>
            </a:r>
            <a:r>
              <a:rPr lang="ar-BH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«</a:t>
            </a:r>
            <a:r>
              <a:rPr lang="ar-BH" sz="4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تَعَالَوْا بَايِعُونِي عَلَى أَنْ لاَ تُشْرِكُوا بِاللَّهِ شَيْئًا، وَلاَ تَسْرِقُوا، </a:t>
            </a:r>
            <a:r>
              <a:rPr lang="ar-BH" sz="44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وَلاَ تَزْنُوا</a:t>
            </a:r>
            <a:r>
              <a:rPr lang="ar-BH" sz="4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وَلاَ تَقْتُلُوا أَوْلاَدَكُمْ، </a:t>
            </a:r>
            <a:r>
              <a:rPr lang="ar-BH" sz="44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وَلاَ تَأْتُو</a:t>
            </a:r>
            <a:r>
              <a:rPr lang="ar-SA" sz="44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</a:t>
            </a:r>
            <a:r>
              <a:rPr lang="ar-BH" sz="44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بِبُهْتَانٍ تَفْتَرُونَهُ بَيْنَ أَيْدِيكُمْ وَأَرْجُلِكُمْ</a:t>
            </a:r>
            <a:r>
              <a:rPr lang="ar-BH" sz="4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وَلاَ تَعْصُونِي فِي مَعْرُوفٍ....‏"‏‏.‏ قَالَ فَبَايَعْتُهُ عَلَى ذَلِكَ</a:t>
            </a:r>
            <a:r>
              <a:rPr lang="ar-SA" sz="4400" b="1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 </a:t>
            </a:r>
            <a:r>
              <a:rPr lang="ar-SA" sz="36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متفق عليه واللفظ للبخاري </a:t>
            </a:r>
            <a:r>
              <a:rPr lang="ar-SA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	</a:t>
            </a:r>
            <a:r>
              <a:rPr lang="ar-SA" dirty="0"/>
              <a:t>							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12" name="مستطيل مستدير الزوايا 1">
            <a:extLst>
              <a:ext uri="{FF2B5EF4-FFF2-40B4-BE49-F238E27FC236}">
                <a16:creationId xmlns:a16="http://schemas.microsoft.com/office/drawing/2014/main" id="{804AF547-8AE9-45BD-8449-61749D3DC32D}"/>
              </a:ext>
            </a:extLst>
          </p:cNvPr>
          <p:cNvSpPr/>
          <p:nvPr/>
        </p:nvSpPr>
        <p:spPr>
          <a:xfrm>
            <a:off x="3885263" y="238116"/>
            <a:ext cx="6727771" cy="83244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000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إجابة 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(1)</a:t>
            </a:r>
            <a:endParaRPr lang="ar-BH" sz="4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TextBox 8">
            <a:extLst>
              <a:ext uri="{FF2B5EF4-FFF2-40B4-BE49-F238E27FC236}">
                <a16:creationId xmlns:a16="http://schemas.microsoft.com/office/drawing/2014/main" id="{6E396E70-B4E9-42A6-B7C9-52E14C7F1808}"/>
              </a:ext>
            </a:extLst>
          </p:cNvPr>
          <p:cNvSpPr txBox="1"/>
          <p:nvPr/>
        </p:nvSpPr>
        <p:spPr>
          <a:xfrm>
            <a:off x="211016" y="238116"/>
            <a:ext cx="3401614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20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حديث أركان البيعة / التربية الإسلامية  </a:t>
            </a:r>
            <a:endParaRPr lang="en-US" sz="20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26377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>
            <a:extLst>
              <a:ext uri="{FF2B5EF4-FFF2-40B4-BE49-F238E27FC236}">
                <a16:creationId xmlns:a16="http://schemas.microsoft.com/office/drawing/2014/main" id="{34DD6DB3-DDA9-4515-98D6-C25A1AAE4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016" y="1252789"/>
            <a:ext cx="11820563" cy="50860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FF0000"/>
            </a:solidFill>
            <a:prstDash val="sysDash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0" defTabSz="457200">
              <a:lnSpc>
                <a:spcPct val="150000"/>
              </a:lnSpc>
              <a:spcBef>
                <a:spcPts val="1000"/>
              </a:spcBef>
              <a:buClr>
                <a:srgbClr val="A53010"/>
              </a:buClr>
            </a:pPr>
            <a:r>
              <a:rPr lang="ar-SA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عبادة بن الصامت صحابي من قبيلة الخزرج،</a:t>
            </a:r>
            <a:r>
              <a:rPr lang="ar-BH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ولد بيثرب قبل الهجرة بثمان وثلاثين </a:t>
            </a:r>
            <a:r>
              <a:rPr lang="ar-BH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سنة</a:t>
            </a:r>
            <a:r>
              <a:rPr lang="ar-SA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</a:t>
            </a:r>
            <a:r>
              <a:rPr lang="ar-BH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قدم مع وفد الأنصار </a:t>
            </a:r>
            <a:r>
              <a:rPr lang="ar-BH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</a:t>
            </a:r>
            <a:r>
              <a:rPr lang="ar-SA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لى مكة ليبايعوا الرسول </a:t>
            </a:r>
            <a:r>
              <a:rPr lang="ar-SA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  <a:sym typeface="AGA Arabesque" panose="05010101010101010101" pitchFamily="2" charset="2"/>
              </a:rPr>
              <a:t></a:t>
            </a:r>
            <a:r>
              <a:rPr lang="ar-SA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بيعة العقبة الأولى، وكان من أحد ال</a:t>
            </a:r>
            <a:r>
              <a:rPr lang="ar-BH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</a:t>
            </a:r>
            <a:r>
              <a:rPr lang="ar-SA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ثني عشر الذي اتخذهم رسول الله </a:t>
            </a:r>
            <a:r>
              <a:rPr lang="ar-SA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  <a:sym typeface="AGA Arabesque" panose="05010101010101010101" pitchFamily="2" charset="2"/>
              </a:rPr>
              <a:t> </a:t>
            </a:r>
            <a:r>
              <a:rPr lang="ar-SA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نقباء (</a:t>
            </a:r>
            <a:r>
              <a:rPr lang="ar-BH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مراء)</a:t>
            </a:r>
            <a:r>
              <a:rPr lang="ar-BH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على </a:t>
            </a:r>
            <a:r>
              <a:rPr lang="ar-BH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هليهم</a:t>
            </a:r>
            <a:r>
              <a:rPr lang="ar-SA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وعشائرهم. حضر المشاهد كلها مع الرسول </a:t>
            </a:r>
            <a:r>
              <a:rPr lang="ar-SA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  <a:sym typeface="AGA Arabesque" panose="05010101010101010101" pitchFamily="2" charset="2"/>
              </a:rPr>
              <a:t> </a:t>
            </a:r>
            <a:r>
              <a:rPr lang="ar-SA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وتوفي عام 34</a:t>
            </a:r>
            <a:r>
              <a:rPr lang="ar-BH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من الهجرة،</a:t>
            </a:r>
            <a:r>
              <a:rPr lang="ar-SA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وعمره 72 عام</a:t>
            </a:r>
            <a:r>
              <a:rPr lang="ar-BH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ً</a:t>
            </a:r>
            <a:r>
              <a:rPr lang="ar-SA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ا. </a:t>
            </a: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B97B6170-35B7-4D68-8FD0-8946E0E94F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5589" y="142926"/>
            <a:ext cx="5299337" cy="990600"/>
          </a:xfrm>
          <a:prstGeom prst="downArrowCallout">
            <a:avLst>
              <a:gd name="adj1" fmla="val 139015"/>
              <a:gd name="adj2" fmla="val 139015"/>
              <a:gd name="adj3" fmla="val 16667"/>
              <a:gd name="adj4" fmla="val 66667"/>
            </a:avLst>
          </a:prstGeom>
          <a:solidFill>
            <a:schemeClr val="accent5">
              <a:lumMod val="20000"/>
              <a:lumOff val="80000"/>
            </a:schemeClr>
          </a:solidFill>
          <a:ln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ar-SA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نبذة مختصرة عن راوي الحديث:</a:t>
            </a:r>
            <a:endParaRPr lang="en-GB" sz="40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AD25F427-9807-4AD5-B0B2-E2379CDF8077}"/>
              </a:ext>
            </a:extLst>
          </p:cNvPr>
          <p:cNvSpPr txBox="1"/>
          <p:nvPr/>
        </p:nvSpPr>
        <p:spPr>
          <a:xfrm>
            <a:off x="211016" y="238116"/>
            <a:ext cx="3401614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20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حديث أركان البيعة / التربية الإسلامية  </a:t>
            </a:r>
            <a:endParaRPr lang="en-US" sz="20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7247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>
            <a:extLst>
              <a:ext uri="{FF2B5EF4-FFF2-40B4-BE49-F238E27FC236}">
                <a16:creationId xmlns:a16="http://schemas.microsoft.com/office/drawing/2014/main" id="{34DD6DB3-DDA9-4515-98D6-C25A1AAE4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707" y="2677517"/>
            <a:ext cx="11142451" cy="27084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FF0000"/>
            </a:solidFill>
            <a:prstDash val="sysDash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justLow"/>
            <a:r>
              <a:rPr lang="ar-BH" sz="3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(       ) </a:t>
            </a:r>
            <a:r>
              <a:rPr lang="ar-SA" sz="3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عبادة بن الصامت من قبيلة دوس. </a:t>
            </a:r>
          </a:p>
          <a:p>
            <a:pPr algn="justLow"/>
            <a:r>
              <a:rPr lang="ar-BH" sz="3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(       ) </a:t>
            </a:r>
            <a:r>
              <a:rPr lang="ar-SA" sz="3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ولد بيثرب بعد الهجرة بثمان وثلاثين عام.</a:t>
            </a:r>
          </a:p>
          <a:p>
            <a:pPr algn="justLow"/>
            <a:r>
              <a:rPr lang="ar-BH" sz="3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(  </a:t>
            </a:r>
            <a:r>
              <a:rPr lang="ar-BH" sz="3400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</a:t>
            </a:r>
            <a:r>
              <a:rPr lang="ar-BH" sz="3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) </a:t>
            </a:r>
            <a:r>
              <a:rPr lang="ar-SA" sz="3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عبادة بن الصامت هو احد النقباء الذي اختارهم رسول الله عليه الصلاة والسلام. </a:t>
            </a:r>
          </a:p>
          <a:p>
            <a:pPr algn="justLow"/>
            <a:r>
              <a:rPr lang="ar-BH" sz="3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4- (       ) </a:t>
            </a:r>
            <a:r>
              <a:rPr lang="ar-SA" sz="3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توفي عبادة بن الصامت رضي الله عنه وعمره 72.</a:t>
            </a:r>
          </a:p>
          <a:p>
            <a:pPr algn="justLow"/>
            <a:r>
              <a:rPr lang="ar-BH" sz="3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5- (       )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  <a:cs typeface="Tahoma" panose="020B0604030504040204" pitchFamily="34" charset="0"/>
              </a:rPr>
              <a:t> </a:t>
            </a:r>
            <a:r>
              <a:rPr lang="ar-SA" sz="3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توفي عبادة بن الصامت رضي الله عنه عام 34هجرية.</a:t>
            </a:r>
            <a:endParaRPr lang="ar-BH" sz="3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مستطيل مستدير الزوايا 1">
                <a:extLst>
                  <a:ext uri="{FF2B5EF4-FFF2-40B4-BE49-F238E27FC236}">
                    <a16:creationId xmlns:a16="http://schemas.microsoft.com/office/drawing/2014/main" id="{C2177DE6-18E1-4A12-8362-B85EEFFE9298}"/>
                  </a:ext>
                </a:extLst>
              </p:cNvPr>
              <p:cNvSpPr/>
              <p:nvPr/>
            </p:nvSpPr>
            <p:spPr>
              <a:xfrm>
                <a:off x="562707" y="806291"/>
                <a:ext cx="11162662" cy="1086276"/>
              </a:xfrm>
              <a:prstGeom prst="round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38100">
                <a:solidFill>
                  <a:srgbClr val="FF0000"/>
                </a:solidFill>
                <a:prstDash val="sysDash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justLow" rtl="1"/>
                <a:r>
                  <a:rPr lang="ar-BH" sz="3600" b="1" dirty="0">
                    <a:solidFill>
                      <a:srgbClr val="FF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نشاط (2)</a:t>
                </a:r>
              </a:p>
              <a:p>
                <a:pPr algn="justLow" rtl="1"/>
                <a:r>
                  <a:rPr lang="ar-SA" sz="3000" b="1" dirty="0">
                    <a:solidFill>
                      <a:srgbClr val="FF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- </a:t>
                </a:r>
                <a:r>
                  <a:rPr lang="ar-BH" sz="3000" b="1" dirty="0">
                    <a:solidFill>
                      <a:srgbClr val="FF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ضع علامة (</a:t>
                </a:r>
                <a14:m>
                  <m:oMath xmlns:m="http://schemas.openxmlformats.org/officeDocument/2006/math">
                    <m:r>
                      <a:rPr lang="ar-BH" sz="30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√</m:t>
                    </m:r>
                  </m:oMath>
                </a14:m>
                <a:r>
                  <a:rPr lang="ar-BH" sz="3000" b="1" dirty="0">
                    <a:solidFill>
                      <a:srgbClr val="FF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) أمام العبارة الصحيحة وعلامة (</a:t>
                </a:r>
                <a:r>
                  <a:rPr lang="en-US" sz="3000" b="1" dirty="0">
                    <a:solidFill>
                      <a:srgbClr val="FF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X</a:t>
                </a:r>
                <a:r>
                  <a:rPr lang="ar-BH" sz="3000" b="1" dirty="0">
                    <a:solidFill>
                      <a:srgbClr val="FF0000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) أمام العبارة غير الصحيحة فيما يأتي:</a:t>
                </a:r>
                <a:endParaRPr lang="en-US" sz="30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</p:txBody>
          </p:sp>
        </mc:Choice>
        <mc:Fallback xmlns="">
          <p:sp>
            <p:nvSpPr>
              <p:cNvPr id="6" name="مستطيل مستدير الزوايا 1">
                <a:extLst>
                  <a:ext uri="{FF2B5EF4-FFF2-40B4-BE49-F238E27FC236}">
                    <a16:creationId xmlns:a16="http://schemas.microsoft.com/office/drawing/2014/main" id="{C2177DE6-18E1-4A12-8362-B85EEFFE92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707" y="806291"/>
                <a:ext cx="11162662" cy="1086276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 w="38100">
                <a:solidFill>
                  <a:srgbClr val="FF0000"/>
                </a:solidFill>
                <a:prstDash val="sysDash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 Box 14">
            <a:extLst>
              <a:ext uri="{FF2B5EF4-FFF2-40B4-BE49-F238E27FC236}">
                <a16:creationId xmlns:a16="http://schemas.microsoft.com/office/drawing/2014/main" id="{1E2262E5-9B00-4F5C-8E00-8D9FC0AF83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706" y="2050347"/>
            <a:ext cx="11142451" cy="393954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FF0000"/>
            </a:solidFill>
            <a:prstDash val="sysDash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justLow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إجابة النشاط (2)</a:t>
            </a:r>
          </a:p>
          <a:p>
            <a:pPr lvl="0" rtl="0"/>
            <a:r>
              <a:rPr lang="ar-BH" sz="34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 (       ) </a:t>
            </a:r>
            <a:r>
              <a:rPr lang="ar-SA" sz="34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عبادة بن الصامت من قبيلة دوس. </a:t>
            </a:r>
          </a:p>
          <a:p>
            <a:pPr lvl="0" rtl="0"/>
            <a:r>
              <a:rPr lang="ar-BH" sz="34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2- (       ) </a:t>
            </a:r>
            <a:r>
              <a:rPr lang="ar-SA" sz="34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ولد بيثرب بعد الهجرة بثمان وثلاثين عام.</a:t>
            </a:r>
          </a:p>
          <a:p>
            <a:pPr lvl="0" rtl="0"/>
            <a:r>
              <a:rPr lang="ar-BH" sz="34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3- (  </a:t>
            </a:r>
            <a:r>
              <a:rPr lang="ar-BH" sz="3400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</a:t>
            </a:r>
            <a:r>
              <a:rPr lang="ar-BH" sz="34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4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) </a:t>
            </a:r>
            <a:r>
              <a:rPr lang="ar-SA" sz="34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عبادة بن الصامت هو أحد النقباء الذي اختارهم رسول الله </a:t>
            </a:r>
            <a:r>
              <a:rPr lang="ar-SA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Sakkal Majalla" panose="02000000000000000000" pitchFamily="2" charset="-78"/>
                <a:cs typeface="Sakkal Majalla" panose="02000000000000000000" pitchFamily="2" charset="-78"/>
                <a:sym typeface="AGA Arabesque" panose="05010101010101010101" pitchFamily="2" charset="2"/>
              </a:rPr>
              <a:t></a:t>
            </a:r>
            <a:r>
              <a:rPr lang="ar-SA" sz="34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</a:p>
          <a:p>
            <a:pPr lvl="0" rtl="0"/>
            <a:r>
              <a:rPr lang="ar-BH" sz="34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4- (       ) </a:t>
            </a:r>
            <a:r>
              <a:rPr lang="ar-SA" sz="34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توفي عبادة بن الصامت رضي الله عنه وعمره 72.</a:t>
            </a:r>
          </a:p>
          <a:p>
            <a:pPr lvl="0" rtl="0"/>
            <a:r>
              <a:rPr lang="ar-BH" sz="34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5- (       )</a:t>
            </a:r>
            <a:r>
              <a:rPr lang="ar-SA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  <a:cs typeface="Tahoma" panose="020B0604030504040204" pitchFamily="34" charset="0"/>
              </a:rPr>
              <a:t> </a:t>
            </a:r>
            <a:r>
              <a:rPr lang="ar-SA" sz="3400" dirty="0">
                <a:solidFill>
                  <a:prstClr val="black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توفي عبادة بن الصامت رضي الله عنه عام 34هجرية.</a:t>
            </a:r>
            <a:endParaRPr lang="ar-BH" sz="3400" dirty="0">
              <a:solidFill>
                <a:prstClr val="black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ar-BH" sz="3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8" name="صورة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3168" y="2546485"/>
            <a:ext cx="740882" cy="959503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3835" y="3169294"/>
            <a:ext cx="740882" cy="959503"/>
          </a:xfrm>
          <a:prstGeom prst="rect">
            <a:avLst/>
          </a:prstGeom>
        </p:spPr>
      </p:pic>
      <p:pic>
        <p:nvPicPr>
          <p:cNvPr id="11" name="صورة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81406" y="3781115"/>
            <a:ext cx="321859" cy="449388"/>
          </a:xfrm>
          <a:prstGeom prst="rect">
            <a:avLst/>
          </a:prstGeom>
        </p:spPr>
      </p:pic>
      <p:pic>
        <p:nvPicPr>
          <p:cNvPr id="12" name="صورة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99067" y="4771743"/>
            <a:ext cx="321859" cy="449388"/>
          </a:xfrm>
          <a:prstGeom prst="rect">
            <a:avLst/>
          </a:prstGeom>
        </p:spPr>
      </p:pic>
      <p:pic>
        <p:nvPicPr>
          <p:cNvPr id="13" name="صورة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131" y="4245992"/>
            <a:ext cx="321859" cy="449388"/>
          </a:xfrm>
          <a:prstGeom prst="rect">
            <a:avLst/>
          </a:prstGeom>
        </p:spPr>
      </p:pic>
      <p:sp>
        <p:nvSpPr>
          <p:cNvPr id="14" name="TextBox 8">
            <a:extLst>
              <a:ext uri="{FF2B5EF4-FFF2-40B4-BE49-F238E27FC236}">
                <a16:creationId xmlns:a16="http://schemas.microsoft.com/office/drawing/2014/main" id="{BBAA9135-F52C-4E48-AC91-64169DD5EC7A}"/>
              </a:ext>
            </a:extLst>
          </p:cNvPr>
          <p:cNvSpPr txBox="1"/>
          <p:nvPr/>
        </p:nvSpPr>
        <p:spPr>
          <a:xfrm>
            <a:off x="211016" y="238116"/>
            <a:ext cx="3401614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20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حديث أركان البيعة / التربية الإسلامية  </a:t>
            </a:r>
            <a:endParaRPr lang="en-US" sz="20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42275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FD9A694-F2DC-4293-8CBC-7C90F7DDE2CD}"/>
              </a:ext>
            </a:extLst>
          </p:cNvPr>
          <p:cNvSpPr/>
          <p:nvPr/>
        </p:nvSpPr>
        <p:spPr>
          <a:xfrm>
            <a:off x="5749266" y="638226"/>
            <a:ext cx="3779520" cy="100753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معاني المفردات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99CB70E-CFA7-4A50-B12D-BFF9F7FE7C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121903"/>
              </p:ext>
            </p:extLst>
          </p:nvPr>
        </p:nvGraphicFramePr>
        <p:xfrm>
          <a:off x="770060" y="2074096"/>
          <a:ext cx="10507540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95550">
                  <a:extLst>
                    <a:ext uri="{9D8B030D-6E8A-4147-A177-3AD203B41FA5}">
                      <a16:colId xmlns:a16="http://schemas.microsoft.com/office/drawing/2014/main" val="1850569242"/>
                    </a:ext>
                  </a:extLst>
                </a:gridCol>
                <a:gridCol w="8011990">
                  <a:extLst>
                    <a:ext uri="{9D8B030D-6E8A-4147-A177-3AD203B41FA5}">
                      <a16:colId xmlns:a16="http://schemas.microsoft.com/office/drawing/2014/main" val="985989779"/>
                    </a:ext>
                  </a:extLst>
                </a:gridCol>
              </a:tblGrid>
              <a:tr h="584820">
                <a:tc>
                  <a:txBody>
                    <a:bodyPr/>
                    <a:lstStyle/>
                    <a:p>
                      <a:pPr algn="ctr" rtl="1"/>
                      <a:r>
                        <a:rPr lang="ar-BH" sz="4000" b="1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الكلمة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4000" b="1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معـناهـا 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146664"/>
                  </a:ext>
                </a:extLst>
              </a:tr>
              <a:tr h="533966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C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ع</a:t>
                      </a:r>
                      <a:r>
                        <a:rPr lang="ar-BH" sz="3600" b="1" dirty="0">
                          <a:solidFill>
                            <a:srgbClr val="C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</a:t>
                      </a:r>
                      <a:r>
                        <a:rPr lang="ar-SA" sz="3600" b="1" dirty="0">
                          <a:solidFill>
                            <a:srgbClr val="C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صابة</a:t>
                      </a:r>
                      <a:endParaRPr lang="ar-BH" sz="3600" b="1" dirty="0">
                        <a:solidFill>
                          <a:srgbClr val="C0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جماعة</a:t>
                      </a:r>
                      <a:endParaRPr lang="ar-BH" sz="36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726689"/>
                  </a:ext>
                </a:extLst>
              </a:tr>
              <a:tr h="533966">
                <a:tc>
                  <a:txBody>
                    <a:bodyPr/>
                    <a:lstStyle/>
                    <a:p>
                      <a:pPr algn="ctr" rtl="1"/>
                      <a:r>
                        <a:rPr lang="ar-BH" sz="3600" b="1" dirty="0">
                          <a:solidFill>
                            <a:srgbClr val="C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بايعوني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6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عاهدوني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352086"/>
                  </a:ext>
                </a:extLst>
              </a:tr>
              <a:tr h="533966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C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بهتان</a:t>
                      </a:r>
                      <a:endParaRPr lang="ar-BH" sz="3600" b="1" dirty="0">
                        <a:solidFill>
                          <a:srgbClr val="C0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كذب</a:t>
                      </a:r>
                      <a:endParaRPr lang="ar-BH" sz="36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2450808"/>
                  </a:ext>
                </a:extLst>
              </a:tr>
              <a:tr h="533966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solidFill>
                            <a:srgbClr val="C0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تفترونه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ترتكبونه</a:t>
                      </a:r>
                      <a:endParaRPr lang="ar-BH" sz="36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930475"/>
                  </a:ext>
                </a:extLst>
              </a:tr>
            </a:tbl>
          </a:graphicData>
        </a:graphic>
      </p:graphicFrame>
      <p:sp>
        <p:nvSpPr>
          <p:cNvPr id="6" name="TextBox 8">
            <a:extLst>
              <a:ext uri="{FF2B5EF4-FFF2-40B4-BE49-F238E27FC236}">
                <a16:creationId xmlns:a16="http://schemas.microsoft.com/office/drawing/2014/main" id="{A8354225-6DEB-490E-801A-47CF033260E0}"/>
              </a:ext>
            </a:extLst>
          </p:cNvPr>
          <p:cNvSpPr txBox="1"/>
          <p:nvPr/>
        </p:nvSpPr>
        <p:spPr>
          <a:xfrm>
            <a:off x="211016" y="238116"/>
            <a:ext cx="3401614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20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حديث أركان البيعة / التربية الإسلامية  </a:t>
            </a:r>
            <a:endParaRPr lang="en-US" sz="20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85775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>
            <a:extLst>
              <a:ext uri="{FF2B5EF4-FFF2-40B4-BE49-F238E27FC236}">
                <a16:creationId xmlns:a16="http://schemas.microsoft.com/office/drawing/2014/main" id="{FBCDDABB-352C-4F91-90A1-17F528F69518}"/>
              </a:ext>
            </a:extLst>
          </p:cNvPr>
          <p:cNvSpPr/>
          <p:nvPr/>
        </p:nvSpPr>
        <p:spPr>
          <a:xfrm>
            <a:off x="1877765" y="1168084"/>
            <a:ext cx="8588868" cy="66186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000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(3) 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اختر الكلمة المناسبة للمعاني في الجدول أدناه:</a:t>
            </a:r>
          </a:p>
        </p:txBody>
      </p:sp>
      <p:sp>
        <p:nvSpPr>
          <p:cNvPr id="5" name="مستطيل 1">
            <a:extLst>
              <a:ext uri="{FF2B5EF4-FFF2-40B4-BE49-F238E27FC236}">
                <a16:creationId xmlns:a16="http://schemas.microsoft.com/office/drawing/2014/main" id="{FB2F90DE-D96B-41CE-9854-61BE98F1AFAE}"/>
              </a:ext>
            </a:extLst>
          </p:cNvPr>
          <p:cNvSpPr/>
          <p:nvPr/>
        </p:nvSpPr>
        <p:spPr>
          <a:xfrm>
            <a:off x="4145782" y="2015672"/>
            <a:ext cx="1688036" cy="685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SA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بهتان</a:t>
            </a:r>
            <a:endParaRPr lang="ar-BH" sz="32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ستطيل 1">
            <a:extLst>
              <a:ext uri="{FF2B5EF4-FFF2-40B4-BE49-F238E27FC236}">
                <a16:creationId xmlns:a16="http://schemas.microsoft.com/office/drawing/2014/main" id="{478630DC-D6A9-4939-8223-74EE206CDEB6}"/>
              </a:ext>
            </a:extLst>
          </p:cNvPr>
          <p:cNvSpPr/>
          <p:nvPr/>
        </p:nvSpPr>
        <p:spPr>
          <a:xfrm>
            <a:off x="8778597" y="2015672"/>
            <a:ext cx="1688036" cy="685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SA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</a:t>
            </a:r>
            <a:r>
              <a:rPr lang="ar-BH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SA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صابة</a:t>
            </a:r>
            <a:endParaRPr lang="ar-BH" sz="32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7" name="جدول 2">
            <a:extLst>
              <a:ext uri="{FF2B5EF4-FFF2-40B4-BE49-F238E27FC236}">
                <a16:creationId xmlns:a16="http://schemas.microsoft.com/office/drawing/2014/main" id="{9699B947-F6AF-4502-9BFE-07E2647A7A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32185"/>
              </p:ext>
            </p:extLst>
          </p:nvPr>
        </p:nvGraphicFramePr>
        <p:xfrm>
          <a:off x="1030793" y="2887192"/>
          <a:ext cx="10282813" cy="3218156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2782277">
                  <a:extLst>
                    <a:ext uri="{9D8B030D-6E8A-4147-A177-3AD203B41FA5}">
                      <a16:colId xmlns:a16="http://schemas.microsoft.com/office/drawing/2014/main" val="661141545"/>
                    </a:ext>
                  </a:extLst>
                </a:gridCol>
                <a:gridCol w="7500536">
                  <a:extLst>
                    <a:ext uri="{9D8B030D-6E8A-4147-A177-3AD203B41FA5}">
                      <a16:colId xmlns:a16="http://schemas.microsoft.com/office/drawing/2014/main" val="1368387956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algn="justLow" defTabSz="685800" rtl="1" eaLnBrk="1" latinLnBrk="0" hangingPunct="1"/>
                      <a:r>
                        <a:rPr lang="ar-BH" sz="3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ar-BH" sz="3600" b="1" kern="1200" dirty="0">
                          <a:solidFill>
                            <a:schemeClr val="lt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الكلمة</a:t>
                      </a:r>
                      <a:r>
                        <a:rPr lang="ar-BH" sz="3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</a:p>
                  </a:txBody>
                  <a:tcPr marL="121920" marR="12192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685800" rtl="1" eaLnBrk="1" latinLnBrk="0" hangingPunct="1"/>
                      <a:r>
                        <a:rPr lang="ar-BH" sz="3600" b="1" kern="1200" dirty="0">
                          <a:solidFill>
                            <a:schemeClr val="lt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        المعنى</a:t>
                      </a:r>
                    </a:p>
                  </a:txBody>
                  <a:tcPr marL="121920" marR="12192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7499086"/>
                  </a:ext>
                </a:extLst>
              </a:tr>
              <a:tr h="644519">
                <a:tc>
                  <a:txBody>
                    <a:bodyPr/>
                    <a:lstStyle/>
                    <a:p>
                      <a:pPr algn="r" rtl="1"/>
                      <a:endParaRPr lang="ar-BH" dirty="0">
                        <a:solidFill>
                          <a:srgbClr val="FF0000"/>
                        </a:solidFill>
                      </a:endParaRPr>
                    </a:p>
                  </a:txBody>
                  <a:tcPr marL="121920" marR="12192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8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جماعة</a:t>
                      </a:r>
                      <a:endParaRPr lang="ar-BH" sz="28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121920" marR="12192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1470500"/>
                  </a:ext>
                </a:extLst>
              </a:tr>
              <a:tr h="644519">
                <a:tc>
                  <a:txBody>
                    <a:bodyPr/>
                    <a:lstStyle/>
                    <a:p>
                      <a:pPr algn="r" rtl="1"/>
                      <a:endParaRPr lang="ar-BH" dirty="0">
                        <a:solidFill>
                          <a:srgbClr val="FF0000"/>
                        </a:solidFill>
                      </a:endParaRPr>
                    </a:p>
                  </a:txBody>
                  <a:tcPr marL="121920" marR="12192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2800" b="0" kern="1200" dirty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عاهدوني</a:t>
                      </a:r>
                      <a:endParaRPr lang="ar-BH"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121920" marR="12192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572362"/>
                  </a:ext>
                </a:extLst>
              </a:tr>
              <a:tr h="644519">
                <a:tc>
                  <a:txBody>
                    <a:bodyPr/>
                    <a:lstStyle/>
                    <a:p>
                      <a:pPr algn="r" rtl="1"/>
                      <a:endParaRPr lang="ar-BH" dirty="0">
                        <a:solidFill>
                          <a:srgbClr val="FF0000"/>
                        </a:solidFill>
                      </a:endParaRPr>
                    </a:p>
                  </a:txBody>
                  <a:tcPr marL="121920" marR="12192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800" b="0" kern="1200" dirty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كذب</a:t>
                      </a:r>
                      <a:endParaRPr lang="ar-BH" sz="28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marL="121920" marR="12192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1771504"/>
                  </a:ext>
                </a:extLst>
              </a:tr>
              <a:tr h="644519">
                <a:tc>
                  <a:txBody>
                    <a:bodyPr/>
                    <a:lstStyle/>
                    <a:p>
                      <a:pPr algn="r" rtl="1"/>
                      <a:endParaRPr lang="ar-BH" dirty="0">
                        <a:solidFill>
                          <a:srgbClr val="FF0000"/>
                        </a:solidFill>
                      </a:endParaRPr>
                    </a:p>
                  </a:txBody>
                  <a:tcPr marL="121920" marR="12192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6858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800" kern="1200" dirty="0">
                          <a:solidFill>
                            <a:schemeClr val="dk1"/>
                          </a:solidFill>
                          <a:effectLst/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ترتكبونه</a:t>
                      </a:r>
                      <a:endParaRPr lang="ar-BH" sz="28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121920" marR="12192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013272"/>
                  </a:ext>
                </a:extLst>
              </a:tr>
            </a:tbl>
          </a:graphicData>
        </a:graphic>
      </p:graphicFrame>
      <p:sp>
        <p:nvSpPr>
          <p:cNvPr id="9" name="مستطيل 1">
            <a:extLst>
              <a:ext uri="{FF2B5EF4-FFF2-40B4-BE49-F238E27FC236}">
                <a16:creationId xmlns:a16="http://schemas.microsoft.com/office/drawing/2014/main" id="{2B500054-0C1E-4673-984B-C3DA98D0D9D9}"/>
              </a:ext>
            </a:extLst>
          </p:cNvPr>
          <p:cNvSpPr/>
          <p:nvPr/>
        </p:nvSpPr>
        <p:spPr>
          <a:xfrm>
            <a:off x="1877765" y="2012199"/>
            <a:ext cx="1756172" cy="685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SA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تفترونه</a:t>
            </a:r>
            <a:endParaRPr lang="ar-BH" sz="32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ستطيل 1">
            <a:extLst>
              <a:ext uri="{FF2B5EF4-FFF2-40B4-BE49-F238E27FC236}">
                <a16:creationId xmlns:a16="http://schemas.microsoft.com/office/drawing/2014/main" id="{A8564170-8AE4-4D7A-A3AE-BC212D1279EA}"/>
              </a:ext>
            </a:extLst>
          </p:cNvPr>
          <p:cNvSpPr/>
          <p:nvPr/>
        </p:nvSpPr>
        <p:spPr>
          <a:xfrm>
            <a:off x="6428122" y="2015672"/>
            <a:ext cx="1756171" cy="685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BH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بايعوني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44142D-DB41-4917-B7A8-DE2EED6F0B5B}"/>
              </a:ext>
            </a:extLst>
          </p:cNvPr>
          <p:cNvSpPr/>
          <p:nvPr/>
        </p:nvSpPr>
        <p:spPr>
          <a:xfrm>
            <a:off x="8598981" y="3532752"/>
            <a:ext cx="2647950" cy="25521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صابة</a:t>
            </a:r>
          </a:p>
          <a:p>
            <a:pPr algn="ctr"/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بايعوني</a:t>
            </a:r>
            <a:endParaRPr lang="ar-SA" sz="36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بهتان</a:t>
            </a:r>
          </a:p>
          <a:p>
            <a:pPr algn="ctr"/>
            <a:r>
              <a:rPr lang="ar-SA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تفترونه</a:t>
            </a:r>
            <a:endParaRPr lang="ar-SA" sz="38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مستطيل مستدير الزوايا 1">
            <a:extLst>
              <a:ext uri="{FF2B5EF4-FFF2-40B4-BE49-F238E27FC236}">
                <a16:creationId xmlns:a16="http://schemas.microsoft.com/office/drawing/2014/main" id="{F2F7D612-1650-48B7-AC3A-9563B022F5F3}"/>
              </a:ext>
            </a:extLst>
          </p:cNvPr>
          <p:cNvSpPr/>
          <p:nvPr/>
        </p:nvSpPr>
        <p:spPr>
          <a:xfrm>
            <a:off x="1877765" y="1161138"/>
            <a:ext cx="8588868" cy="66186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000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إجابة ال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(3)</a:t>
            </a:r>
          </a:p>
        </p:txBody>
      </p:sp>
      <p:sp>
        <p:nvSpPr>
          <p:cNvPr id="14" name="TextBox 8">
            <a:extLst>
              <a:ext uri="{FF2B5EF4-FFF2-40B4-BE49-F238E27FC236}">
                <a16:creationId xmlns:a16="http://schemas.microsoft.com/office/drawing/2014/main" id="{379E8C4E-4808-4905-9F31-1C270182A4B0}"/>
              </a:ext>
            </a:extLst>
          </p:cNvPr>
          <p:cNvSpPr txBox="1"/>
          <p:nvPr/>
        </p:nvSpPr>
        <p:spPr>
          <a:xfrm>
            <a:off x="211016" y="238116"/>
            <a:ext cx="3401614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20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حديث أركان البيعة / التربية الإسلامية  </a:t>
            </a:r>
            <a:endParaRPr lang="en-US" sz="20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1546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">
            <a:extLst>
              <a:ext uri="{FF2B5EF4-FFF2-40B4-BE49-F238E27FC236}">
                <a16:creationId xmlns:a16="http://schemas.microsoft.com/office/drawing/2014/main" id="{D2C79ED0-52C3-464E-90A5-774A94069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015" y="802105"/>
            <a:ext cx="11836605" cy="561179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0" algn="ctr" defTabSz="457200">
              <a:spcBef>
                <a:spcPts val="1000"/>
              </a:spcBef>
              <a:buClr>
                <a:srgbClr val="A53010"/>
              </a:buClr>
            </a:pPr>
            <a:r>
              <a:rPr lang="ar-BH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بايع </a:t>
            </a:r>
            <a:r>
              <a:rPr lang="ar-SA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الرسول </a:t>
            </a:r>
            <a:r>
              <a:rPr lang="ar-SA" sz="3200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  <a:sym typeface="AGA Arabesque" panose="05010101010101010101" pitchFamily="2" charset="2"/>
              </a:rPr>
              <a:t> </a:t>
            </a:r>
            <a:r>
              <a:rPr lang="ar-SA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أصحابه والمؤمنين </a:t>
            </a:r>
            <a:r>
              <a:rPr lang="ar-BH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به </a:t>
            </a:r>
            <a:r>
              <a:rPr lang="ar-SA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إلى يوم القيام</a:t>
            </a:r>
            <a:r>
              <a:rPr lang="ar-BH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ة على أمور</a:t>
            </a:r>
            <a:r>
              <a:rPr lang="ar-SA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كبرى</a:t>
            </a:r>
            <a:r>
              <a:rPr lang="ar-BH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 وقواعد عظمى، </a:t>
            </a:r>
            <a:r>
              <a:rPr lang="ar-SA" sz="32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ترسخ العقيدة وتصان بها الأموال وتحفظ بها الأعراض وتحقن الدماء وتسمو الأخلاق.</a:t>
            </a: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ar-SA" sz="32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أركان البيعة:</a:t>
            </a: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جاءت مرتبه على النحو ا</a:t>
            </a:r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لآتي</a:t>
            </a: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الإيمان بالله وحده وعدم الإشراك به .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2-عدم سرقة أموال الناس .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3-عدم الاعتداء على أعراض الناس بزنا ونحوه .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4-عدم قتل الأولاد خشية الفقر أو العار .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5-عدم الكذب والافتراء على الناس . </a:t>
            </a:r>
          </a:p>
          <a:p>
            <a:pPr marL="342900" lvl="0" indent="-342900" defTabSz="457200">
              <a:spcBef>
                <a:spcPts val="1000"/>
              </a:spcBef>
              <a:buClr>
                <a:srgbClr val="A53010"/>
              </a:buClr>
              <a:buFont typeface="Wingdings 3" charset="2"/>
              <a:buChar char=""/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6-طاعة ولي الأمر في المعروف . </a:t>
            </a:r>
            <a:endParaRPr lang="en-GB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AutoShape 2">
            <a:extLst>
              <a:ext uri="{FF2B5EF4-FFF2-40B4-BE49-F238E27FC236}">
                <a16:creationId xmlns:a16="http://schemas.microsoft.com/office/drawing/2014/main" id="{7B249B68-8F01-46C8-A62F-488A8F68C1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2732" y="68432"/>
            <a:ext cx="4853354" cy="733673"/>
          </a:xfrm>
          <a:prstGeom prst="downArrowCallout">
            <a:avLst>
              <a:gd name="adj1" fmla="val 139015"/>
              <a:gd name="adj2" fmla="val 139015"/>
              <a:gd name="adj3" fmla="val 16667"/>
              <a:gd name="adj4" fmla="val 66667"/>
            </a:avLst>
          </a:prstGeom>
          <a:solidFill>
            <a:schemeClr val="accent5">
              <a:lumMod val="20000"/>
              <a:lumOff val="80000"/>
            </a:schemeClr>
          </a:solidFill>
          <a:ln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ar-BH" altLang="en-US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المعنى الإجمالي للحديث</a:t>
            </a:r>
            <a:endParaRPr lang="en-US" altLang="en-US" sz="40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B1590DEC-1AA6-4CCB-BD93-7AACF89068A1}"/>
              </a:ext>
            </a:extLst>
          </p:cNvPr>
          <p:cNvSpPr txBox="1"/>
          <p:nvPr/>
        </p:nvSpPr>
        <p:spPr>
          <a:xfrm>
            <a:off x="211016" y="238116"/>
            <a:ext cx="3401614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BH" sz="20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حديث أركان البيعة / التربية الإسلامية  </a:t>
            </a:r>
            <a:endParaRPr lang="en-US" sz="20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67744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1238</Words>
  <Application>Microsoft Office PowerPoint</Application>
  <PresentationFormat>Widescreen</PresentationFormat>
  <Paragraphs>141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Century Gothic</vt:lpstr>
      <vt:lpstr>Sakkal Majalla</vt:lpstr>
      <vt:lpstr>Traditional Arabic</vt:lpstr>
      <vt:lpstr>Wingdings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Abdulrahim Alsharifi</dc:creator>
  <cp:lastModifiedBy>Abdulrahim Alsharifi</cp:lastModifiedBy>
  <cp:revision>84</cp:revision>
  <dcterms:created xsi:type="dcterms:W3CDTF">2021-01-20T05:08:23Z</dcterms:created>
  <dcterms:modified xsi:type="dcterms:W3CDTF">2021-03-03T09:07:43Z</dcterms:modified>
</cp:coreProperties>
</file>