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82" r:id="rId4"/>
    <p:sldId id="274" r:id="rId5"/>
    <p:sldId id="275" r:id="rId6"/>
    <p:sldId id="260" r:id="rId7"/>
    <p:sldId id="276" r:id="rId8"/>
    <p:sldId id="277" r:id="rId9"/>
    <p:sldId id="278" r:id="rId10"/>
    <p:sldId id="279" r:id="rId11"/>
    <p:sldId id="280" r:id="rId12"/>
    <p:sldId id="281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4196936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69062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296434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6067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496635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98733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567538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951595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140380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35656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4051446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26D7D-58E2-4111-966E-5215A42EF059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4069077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gifted\Desktop\شعار_جامعة_طيبة.gif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71414"/>
            <a:ext cx="1512168" cy="174541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عنوان فرعي 2"/>
          <p:cNvSpPr>
            <a:spLocks noGrp="1"/>
          </p:cNvSpPr>
          <p:nvPr>
            <p:ph type="subTitle" idx="1"/>
          </p:nvPr>
        </p:nvSpPr>
        <p:spPr>
          <a:xfrm>
            <a:off x="6444208" y="2162575"/>
            <a:ext cx="2699792" cy="4002729"/>
          </a:xfrm>
        </p:spPr>
        <p:txBody>
          <a:bodyPr>
            <a:noAutofit/>
          </a:bodyPr>
          <a:lstStyle/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المملكة العربية السعودية</a:t>
            </a: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وزارة التعليم العالي</a:t>
            </a: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جامعة طيبة</a:t>
            </a: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عمادة الخدمات التعليمية</a:t>
            </a: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السنة التحضيرية</a:t>
            </a:r>
          </a:p>
          <a:p>
            <a:pPr algn="ctr" rtl="0"/>
            <a:endParaRPr lang="ar-SA" sz="2000" b="1" dirty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sz="2000" b="1" dirty="0" smtClean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مادة مهارات اللغة </a:t>
            </a:r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العربية</a:t>
            </a: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endParaRPr lang="ar-SA" sz="2000" b="1" dirty="0" smtClean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ar-SA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أ.</a:t>
            </a:r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 مشاعل الصاعدي </a:t>
            </a:r>
            <a:endParaRPr lang="ar-SA" sz="2000" b="1" dirty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عنوان فرعي 2"/>
          <p:cNvSpPr txBox="1">
            <a:spLocks/>
          </p:cNvSpPr>
          <p:nvPr/>
        </p:nvSpPr>
        <p:spPr>
          <a:xfrm>
            <a:off x="683568" y="2276872"/>
            <a:ext cx="4968552" cy="2332735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ar-SA" sz="9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anose="02020603050405020304" pitchFamily="18" charset="0"/>
              </a:rPr>
              <a:t>أقسام الكلام</a:t>
            </a:r>
            <a:endParaRPr lang="ar-SA" sz="9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810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17"/>
          <p:cNvSpPr>
            <a:spLocks noChangeArrowheads="1"/>
          </p:cNvSpPr>
          <p:nvPr/>
        </p:nvSpPr>
        <p:spPr bwMode="auto">
          <a:xfrm>
            <a:off x="4716016" y="404665"/>
            <a:ext cx="2808363" cy="647700"/>
          </a:xfrm>
          <a:prstGeom prst="plaque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49000">
                <a:schemeClr val="bg1"/>
              </a:gs>
              <a:gs pos="100000">
                <a:schemeClr val="accent5">
                  <a:lumMod val="60000"/>
                  <a:lumOff val="40000"/>
                </a:schemeClr>
              </a:gs>
            </a:gsLst>
          </a:gra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sz="2400" b="1" dirty="0" smtClean="0"/>
              <a:t>ثالثاً : فعل الأمر</a:t>
            </a:r>
            <a:endParaRPr lang="en-US" altLang="ar-SA" sz="2400" b="1" dirty="0"/>
          </a:p>
        </p:txBody>
      </p:sp>
      <p:sp>
        <p:nvSpPr>
          <p:cNvPr id="10" name="AutoShape 20"/>
          <p:cNvSpPr>
            <a:spLocks noChangeArrowheads="1"/>
          </p:cNvSpPr>
          <p:nvPr/>
        </p:nvSpPr>
        <p:spPr bwMode="auto">
          <a:xfrm rot="10800000">
            <a:off x="755576" y="1268760"/>
            <a:ext cx="6009638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r>
              <a:rPr lang="ar-SA" b="1" dirty="0" smtClean="0">
                <a:solidFill>
                  <a:srgbClr val="FF0000"/>
                </a:solidFill>
              </a:rPr>
              <a:t>قبول دخول  </a:t>
            </a:r>
            <a:r>
              <a:rPr lang="ar-SA" b="1" dirty="0">
                <a:solidFill>
                  <a:srgbClr val="FF0000"/>
                </a:solidFill>
              </a:rPr>
              <a:t>ياء </a:t>
            </a:r>
            <a:r>
              <a:rPr lang="ar-SA" b="1" dirty="0" smtClean="0">
                <a:solidFill>
                  <a:srgbClr val="FF0000"/>
                </a:solidFill>
              </a:rPr>
              <a:t>المخاطبة </a:t>
            </a:r>
            <a:r>
              <a:rPr lang="ar-SA" b="1" dirty="0"/>
              <a:t>مثلُ قوله تعالى </a:t>
            </a:r>
            <a:r>
              <a:rPr lang="ar-SA" b="1" dirty="0" smtClean="0"/>
              <a:t>: ( فكلي واشربي وقري عيناً)  </a:t>
            </a:r>
            <a:r>
              <a:rPr lang="ar-SA" b="1" dirty="0"/>
              <a:t>مريم </a:t>
            </a:r>
            <a:endParaRPr lang="en-US" b="1" dirty="0"/>
          </a:p>
        </p:txBody>
      </p:sp>
      <p:sp>
        <p:nvSpPr>
          <p:cNvPr id="11" name="AutoShape 49"/>
          <p:cNvSpPr>
            <a:spLocks noChangeArrowheads="1"/>
          </p:cNvSpPr>
          <p:nvPr/>
        </p:nvSpPr>
        <p:spPr bwMode="auto">
          <a:xfrm rot="16200000">
            <a:off x="4977172" y="2691172"/>
            <a:ext cx="6858000" cy="1475656"/>
          </a:xfrm>
          <a:prstGeom prst="upArrowCallout">
            <a:avLst>
              <a:gd name="adj1" fmla="val 122052"/>
              <a:gd name="adj2" fmla="val 72611"/>
              <a:gd name="adj3" fmla="val 22764"/>
              <a:gd name="adj4" fmla="val 6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SA" sz="6000" b="1" dirty="0" smtClean="0"/>
              <a:t>علامات الفعل</a:t>
            </a:r>
            <a:endParaRPr lang="en-US" altLang="ar-SA" sz="6000" b="1" dirty="0"/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 rot="10800000">
            <a:off x="755576" y="2099060"/>
            <a:ext cx="6009638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b="1" dirty="0" smtClean="0">
                <a:solidFill>
                  <a:srgbClr val="FF0000"/>
                </a:solidFill>
              </a:rPr>
              <a:t>قبول دخول نون التوكيد</a:t>
            </a:r>
          </a:p>
          <a:p>
            <a:pPr algn="ctr"/>
            <a:r>
              <a:rPr lang="ar-SA" altLang="ar-SA" b="1" dirty="0" smtClean="0"/>
              <a:t>مثل : </a:t>
            </a:r>
            <a:r>
              <a:rPr lang="ar-SA" b="1" dirty="0"/>
              <a:t>ارضيَنَّ بما قسم الله لكنَّ  </a:t>
            </a:r>
            <a:r>
              <a:rPr lang="ar-SA" b="1" dirty="0" smtClean="0"/>
              <a:t>.</a:t>
            </a:r>
            <a:endParaRPr lang="en-US" b="1" dirty="0"/>
          </a:p>
        </p:txBody>
      </p:sp>
      <p:cxnSp>
        <p:nvCxnSpPr>
          <p:cNvPr id="3" name="رابط مستقيم 2"/>
          <p:cNvCxnSpPr/>
          <p:nvPr/>
        </p:nvCxnSpPr>
        <p:spPr>
          <a:xfrm>
            <a:off x="7067179" y="1063513"/>
            <a:ext cx="0" cy="1365759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>
            <a:stCxn id="18" idx="1"/>
          </p:cNvCxnSpPr>
          <p:nvPr/>
        </p:nvCxnSpPr>
        <p:spPr>
          <a:xfrm>
            <a:off x="6765214" y="2422910"/>
            <a:ext cx="301965" cy="63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/>
          <p:nvPr/>
        </p:nvCxnSpPr>
        <p:spPr>
          <a:xfrm>
            <a:off x="6766631" y="1586248"/>
            <a:ext cx="301965" cy="63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99985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Shape 49"/>
          <p:cNvSpPr>
            <a:spLocks noChangeArrowheads="1"/>
          </p:cNvSpPr>
          <p:nvPr/>
        </p:nvSpPr>
        <p:spPr bwMode="auto">
          <a:xfrm rot="16200000">
            <a:off x="4977172" y="2691172"/>
            <a:ext cx="6858000" cy="1475656"/>
          </a:xfrm>
          <a:prstGeom prst="upArrowCallout">
            <a:avLst>
              <a:gd name="adj1" fmla="val 122052"/>
              <a:gd name="adj2" fmla="val 72611"/>
              <a:gd name="adj3" fmla="val 22764"/>
              <a:gd name="adj4" fmla="val 6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SA" sz="6000" b="1" dirty="0" smtClean="0"/>
              <a:t>علامات الفعل</a:t>
            </a:r>
            <a:endParaRPr lang="en-US" altLang="ar-SA" sz="6000" b="1" dirty="0"/>
          </a:p>
        </p:txBody>
      </p:sp>
      <p:sp>
        <p:nvSpPr>
          <p:cNvPr id="12" name="AutoShape 17"/>
          <p:cNvSpPr>
            <a:spLocks noChangeArrowheads="1"/>
          </p:cNvSpPr>
          <p:nvPr/>
        </p:nvSpPr>
        <p:spPr bwMode="auto">
          <a:xfrm>
            <a:off x="755576" y="1268760"/>
            <a:ext cx="6768803" cy="864094"/>
          </a:xfrm>
          <a:prstGeom prst="plaque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49000">
                <a:schemeClr val="bg1"/>
              </a:gs>
              <a:gs pos="100000">
                <a:schemeClr val="accent5">
                  <a:lumMod val="60000"/>
                  <a:lumOff val="40000"/>
                </a:schemeClr>
              </a:gs>
            </a:gsLst>
          </a:gra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sz="2400" b="1" dirty="0" smtClean="0"/>
              <a:t>رابعاً علامات يشترك فيها (الفعل الماضي والمضارع فقط</a:t>
            </a:r>
            <a:r>
              <a:rPr lang="ar-SA" sz="2400" b="1" dirty="0" err="1" smtClean="0"/>
              <a:t>)</a:t>
            </a:r>
            <a:endParaRPr lang="en-US" altLang="ar-SA" sz="2400" b="1" dirty="0"/>
          </a:p>
        </p:txBody>
      </p:sp>
      <p:sp>
        <p:nvSpPr>
          <p:cNvPr id="13" name="AutoShape 20"/>
          <p:cNvSpPr>
            <a:spLocks noChangeArrowheads="1"/>
          </p:cNvSpPr>
          <p:nvPr/>
        </p:nvSpPr>
        <p:spPr bwMode="auto">
          <a:xfrm rot="10800000">
            <a:off x="971600" y="2708920"/>
            <a:ext cx="6009638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r>
              <a:rPr lang="ar-SA" b="1" dirty="0" smtClean="0">
                <a:solidFill>
                  <a:srgbClr val="FF0000"/>
                </a:solidFill>
              </a:rPr>
              <a:t>(</a:t>
            </a:r>
            <a:r>
              <a:rPr lang="ar-SA" sz="2000" b="1" dirty="0" smtClean="0">
                <a:solidFill>
                  <a:srgbClr val="FF0000"/>
                </a:solidFill>
              </a:rPr>
              <a:t>قد</a:t>
            </a:r>
            <a:r>
              <a:rPr lang="ar-SA" sz="2000" b="1" dirty="0" smtClean="0"/>
              <a:t>) مثل قوله تعالى (قد أفلح المؤمنون ) المؤمنون</a:t>
            </a:r>
          </a:p>
          <a:p>
            <a:r>
              <a:rPr lang="ar-SA" sz="2000" b="1" dirty="0" smtClean="0"/>
              <a:t>ومثل قوله تعالى (قد نرى تقلب وجهك في السماء ) البقرة </a:t>
            </a:r>
            <a:endParaRPr lang="en-US" sz="2000" b="1" dirty="0"/>
          </a:p>
        </p:txBody>
      </p:sp>
      <p:cxnSp>
        <p:nvCxnSpPr>
          <p:cNvPr id="14" name="رابط مستقيم 13"/>
          <p:cNvCxnSpPr/>
          <p:nvPr/>
        </p:nvCxnSpPr>
        <p:spPr>
          <a:xfrm>
            <a:off x="7164288" y="2132856"/>
            <a:ext cx="1417" cy="594744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رابط مستقيم 14"/>
          <p:cNvCxnSpPr/>
          <p:nvPr/>
        </p:nvCxnSpPr>
        <p:spPr>
          <a:xfrm>
            <a:off x="6876256" y="2708920"/>
            <a:ext cx="301965" cy="63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AutoShape 17"/>
          <p:cNvSpPr>
            <a:spLocks noChangeArrowheads="1"/>
          </p:cNvSpPr>
          <p:nvPr/>
        </p:nvSpPr>
        <p:spPr bwMode="auto">
          <a:xfrm>
            <a:off x="755576" y="4293096"/>
            <a:ext cx="6768803" cy="864094"/>
          </a:xfrm>
          <a:prstGeom prst="plaque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49000">
                <a:schemeClr val="bg1"/>
              </a:gs>
              <a:gs pos="100000">
                <a:schemeClr val="accent5">
                  <a:lumMod val="60000"/>
                  <a:lumOff val="40000"/>
                </a:schemeClr>
              </a:gs>
            </a:gsLst>
          </a:gra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sz="2400" b="1" dirty="0" err="1" smtClean="0"/>
              <a:t>خامساً </a:t>
            </a:r>
            <a:r>
              <a:rPr lang="ar-SA" sz="2400" b="1" dirty="0" smtClean="0"/>
              <a:t>: علامات يشترك فيها (الفعل المضارع والأمر فقط)</a:t>
            </a:r>
            <a:endParaRPr lang="en-US" altLang="ar-SA" sz="2400" b="1" dirty="0"/>
          </a:p>
        </p:txBody>
      </p:sp>
      <p:sp>
        <p:nvSpPr>
          <p:cNvPr id="22" name="AutoShape 20"/>
          <p:cNvSpPr>
            <a:spLocks noChangeArrowheads="1"/>
          </p:cNvSpPr>
          <p:nvPr/>
        </p:nvSpPr>
        <p:spPr bwMode="auto">
          <a:xfrm rot="10800000">
            <a:off x="755577" y="5589611"/>
            <a:ext cx="6009638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r>
              <a:rPr lang="ar-SA" sz="2000" b="1" dirty="0"/>
              <a:t>ياء المخاطبة ونونا التوكيد ، مثل : تفعلينَ الخيرَ ، وافْعَلْنَ الخيرَ .</a:t>
            </a:r>
            <a:endParaRPr lang="en-US" sz="2000" b="1" dirty="0"/>
          </a:p>
        </p:txBody>
      </p:sp>
      <p:cxnSp>
        <p:nvCxnSpPr>
          <p:cNvPr id="24" name="رابط مستقيم 23"/>
          <p:cNvCxnSpPr/>
          <p:nvPr/>
        </p:nvCxnSpPr>
        <p:spPr>
          <a:xfrm>
            <a:off x="7092280" y="5229200"/>
            <a:ext cx="1417" cy="594744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رابط مستقيم 24"/>
          <p:cNvCxnSpPr/>
          <p:nvPr/>
        </p:nvCxnSpPr>
        <p:spPr>
          <a:xfrm>
            <a:off x="6804248" y="5805264"/>
            <a:ext cx="301965" cy="63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07605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21" grpId="0" animBg="1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20"/>
          <p:cNvSpPr>
            <a:spLocks noChangeArrowheads="1"/>
          </p:cNvSpPr>
          <p:nvPr/>
        </p:nvSpPr>
        <p:spPr bwMode="auto">
          <a:xfrm rot="10800000">
            <a:off x="971600" y="1844824"/>
            <a:ext cx="6009638" cy="3240362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endParaRPr lang="ar-SA" sz="2400" b="1" dirty="0" smtClean="0"/>
          </a:p>
          <a:p>
            <a:pPr algn="ctr"/>
            <a:endParaRPr lang="ar-SA" sz="2400" b="1" dirty="0" smtClean="0"/>
          </a:p>
          <a:p>
            <a:pPr algn="ctr"/>
            <a:endParaRPr lang="ar-SA" sz="2400" b="1" dirty="0" smtClean="0"/>
          </a:p>
          <a:p>
            <a:pPr algn="ctr"/>
            <a:endParaRPr lang="ar-SA" sz="2400" b="1" dirty="0" smtClean="0"/>
          </a:p>
          <a:p>
            <a:pPr algn="ctr"/>
            <a:r>
              <a:rPr lang="ar-SA" sz="2400" b="1" dirty="0" smtClean="0"/>
              <a:t>أما الحرفُ فلا يقبلُ علاماتِ الاسم أو الفعل</a:t>
            </a:r>
          </a:p>
          <a:p>
            <a:pPr algn="ctr"/>
            <a:r>
              <a:rPr lang="ar-SA" sz="2400" b="1" dirty="0" smtClean="0"/>
              <a:t>وليست له علامة لذلك قال بعض </a:t>
            </a:r>
            <a:r>
              <a:rPr lang="ar-SA" sz="2400" b="1" dirty="0" err="1" smtClean="0"/>
              <a:t>العلماء:</a:t>
            </a:r>
            <a:endParaRPr lang="ar-SA" sz="2400" b="1" dirty="0" smtClean="0"/>
          </a:p>
          <a:p>
            <a:pPr algn="ctr"/>
            <a:endParaRPr lang="ar-SA" sz="2400" b="1" dirty="0" smtClean="0"/>
          </a:p>
          <a:p>
            <a:pPr algn="ctr"/>
            <a:r>
              <a:rPr lang="ar-SA" sz="2400" b="1" dirty="0" smtClean="0"/>
              <a:t>الحرف( </a:t>
            </a:r>
            <a:r>
              <a:rPr lang="ar-SA" sz="2400" b="1" dirty="0" err="1" smtClean="0"/>
              <a:t>ما </a:t>
            </a:r>
            <a:r>
              <a:rPr lang="ar-SA" sz="2400" b="1" dirty="0" smtClean="0"/>
              <a:t>) ليست </a:t>
            </a:r>
            <a:r>
              <a:rPr lang="ar-SA" sz="2400" b="1" dirty="0" smtClean="0"/>
              <a:t>له علامة    ترك العلامة له علامة </a:t>
            </a:r>
          </a:p>
          <a:p>
            <a:pPr algn="ctr"/>
            <a:endParaRPr lang="ar-SA" sz="2400" b="1" dirty="0" smtClean="0"/>
          </a:p>
          <a:p>
            <a:pPr algn="ctr"/>
            <a:endParaRPr lang="ar-SA" sz="2400" b="1" dirty="0" smtClean="0"/>
          </a:p>
          <a:p>
            <a:pPr algn="ctr"/>
            <a:endParaRPr lang="ar-SA" sz="2400" b="1" dirty="0" smtClean="0"/>
          </a:p>
          <a:p>
            <a:pPr algn="ctr"/>
            <a:endParaRPr lang="ar-SA" sz="2400" b="1" dirty="0" smtClean="0"/>
          </a:p>
          <a:p>
            <a:pPr algn="ctr"/>
            <a:endParaRPr lang="ar-SA" sz="2400" b="1" dirty="0"/>
          </a:p>
        </p:txBody>
      </p:sp>
      <p:sp>
        <p:nvSpPr>
          <p:cNvPr id="11" name="AutoShape 49"/>
          <p:cNvSpPr>
            <a:spLocks noChangeArrowheads="1"/>
          </p:cNvSpPr>
          <p:nvPr/>
        </p:nvSpPr>
        <p:spPr bwMode="auto">
          <a:xfrm rot="16200000">
            <a:off x="4977172" y="2691172"/>
            <a:ext cx="6858000" cy="1475656"/>
          </a:xfrm>
          <a:prstGeom prst="upArrowCallout">
            <a:avLst>
              <a:gd name="adj1" fmla="val 122052"/>
              <a:gd name="adj2" fmla="val 72611"/>
              <a:gd name="adj3" fmla="val 22764"/>
              <a:gd name="adj4" fmla="val 6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SA" sz="6000" b="1" dirty="0" smtClean="0"/>
              <a:t>علامات الحرف</a:t>
            </a:r>
            <a:endParaRPr lang="en-US" altLang="ar-SA" sz="6000" b="1" dirty="0"/>
          </a:p>
        </p:txBody>
      </p:sp>
    </p:spTree>
    <p:extLst>
      <p:ext uri="{BB962C8B-B14F-4D97-AF65-F5344CB8AC3E}">
        <p14:creationId xmlns:p14="http://schemas.microsoft.com/office/powerpoint/2010/main" xmlns="" val="28821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0"/>
          <p:cNvSpPr>
            <a:spLocks noChangeArrowheads="1"/>
          </p:cNvSpPr>
          <p:nvPr/>
        </p:nvSpPr>
        <p:spPr bwMode="auto">
          <a:xfrm rot="10800000">
            <a:off x="1979712" y="404664"/>
            <a:ext cx="4535760" cy="1583729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الكــلام 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5" name="AutoShape 20"/>
          <p:cNvSpPr>
            <a:spLocks noChangeArrowheads="1"/>
          </p:cNvSpPr>
          <p:nvPr/>
        </p:nvSpPr>
        <p:spPr bwMode="auto">
          <a:xfrm rot="10800000">
            <a:off x="467544" y="2306933"/>
            <a:ext cx="7416080" cy="2922266"/>
          </a:xfrm>
          <a:prstGeom prst="round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10800000" anchor="ctr"/>
          <a:lstStyle/>
          <a:p>
            <a:pPr algn="just"/>
            <a:r>
              <a:rPr lang="ar-SA" sz="3600" b="1" dirty="0" err="1"/>
              <a:t>الكَلامُ </a:t>
            </a:r>
            <a:r>
              <a:rPr lang="ar-SA" sz="3600" b="1" dirty="0" smtClean="0"/>
              <a:t>:هو اللفظ الذي يفيد </a:t>
            </a:r>
            <a:r>
              <a:rPr lang="ar-SA" sz="3600" b="1" dirty="0" smtClean="0"/>
              <a:t>معناً يحسن </a:t>
            </a:r>
            <a:r>
              <a:rPr lang="ar-SA" sz="3600" b="1" dirty="0" smtClean="0"/>
              <a:t>السكوت عليه، ويتألف من كلمتين فصاعدا.</a:t>
            </a:r>
          </a:p>
          <a:p>
            <a:pPr algn="just"/>
            <a:r>
              <a:rPr lang="ar-SA" sz="3600" b="1" dirty="0" smtClean="0"/>
              <a:t>( الله </a:t>
            </a:r>
            <a:r>
              <a:rPr lang="ar-SA" sz="3600" b="1" dirty="0" err="1" smtClean="0"/>
              <a:t>الصمد )  </a:t>
            </a:r>
            <a:r>
              <a:rPr lang="ar-SA" sz="3600" b="1" dirty="0" smtClean="0"/>
              <a:t>_ إذا رأيت صديقك </a:t>
            </a:r>
          </a:p>
          <a:p>
            <a:pPr algn="just"/>
            <a:r>
              <a:rPr lang="ar-SA" sz="3600" b="1" dirty="0" smtClean="0"/>
              <a:t>(وقعت </a:t>
            </a:r>
            <a:r>
              <a:rPr lang="ar-SA" sz="3600" b="1" dirty="0" err="1" smtClean="0"/>
              <a:t>الواقعة ) </a:t>
            </a:r>
            <a:r>
              <a:rPr lang="ar-SA" sz="3600" b="1" dirty="0" smtClean="0"/>
              <a:t>– جاء اليوم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2706666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0"/>
          <p:cNvSpPr>
            <a:spLocks noChangeArrowheads="1"/>
          </p:cNvSpPr>
          <p:nvPr/>
        </p:nvSpPr>
        <p:spPr bwMode="auto">
          <a:xfrm rot="10800000">
            <a:off x="1979712" y="404664"/>
            <a:ext cx="4535760" cy="1583729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</a:rPr>
              <a:t>أقسام الكلام 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5" name="AutoShape 20"/>
          <p:cNvSpPr>
            <a:spLocks noChangeArrowheads="1"/>
          </p:cNvSpPr>
          <p:nvPr/>
        </p:nvSpPr>
        <p:spPr bwMode="auto">
          <a:xfrm rot="10800000">
            <a:off x="467544" y="2276872"/>
            <a:ext cx="7416080" cy="2922266"/>
          </a:xfrm>
          <a:prstGeom prst="round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10800000" anchor="ctr"/>
          <a:lstStyle/>
          <a:p>
            <a:pPr algn="ctr"/>
            <a:r>
              <a:rPr lang="ar-SA" sz="3600" b="1" dirty="0" smtClean="0"/>
              <a:t>إلى كم قسم ينقسم </a:t>
            </a:r>
            <a:r>
              <a:rPr lang="ar-SA" sz="3600" b="1" dirty="0" err="1" smtClean="0"/>
              <a:t>الكلام ؟</a:t>
            </a:r>
            <a:r>
              <a:rPr lang="ar-SA" sz="3600" b="1" dirty="0" smtClean="0"/>
              <a:t>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2706666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6011863" y="2278063"/>
            <a:ext cx="1584325" cy="1439862"/>
          </a:xfrm>
          <a:prstGeom prst="pentagon">
            <a:avLst/>
          </a:prstGeom>
          <a:gradFill rotWithShape="1">
            <a:gsLst>
              <a:gs pos="0">
                <a:srgbClr val="96AB94">
                  <a:alpha val="30000"/>
                </a:srgbClr>
              </a:gs>
              <a:gs pos="17000">
                <a:srgbClr val="D4DEFF">
                  <a:alpha val="41900"/>
                </a:srgbClr>
              </a:gs>
              <a:gs pos="47000">
                <a:srgbClr val="D4DEFF">
                  <a:alpha val="62900"/>
                </a:srgbClr>
              </a:gs>
              <a:gs pos="100000">
                <a:srgbClr val="8488C4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/>
            <a:r>
              <a:rPr lang="ar-SA" altLang="ar-SA" sz="4000" b="1" dirty="0" smtClean="0"/>
              <a:t>اسم</a:t>
            </a:r>
            <a:endParaRPr lang="en-US" altLang="ar-SA" sz="4000" b="1" dirty="0"/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1331913" y="2493963"/>
            <a:ext cx="1584325" cy="1439862"/>
          </a:xfrm>
          <a:prstGeom prst="pentagon">
            <a:avLst/>
          </a:prstGeom>
          <a:gradFill rotWithShape="1">
            <a:gsLst>
              <a:gs pos="0">
                <a:srgbClr val="96AB94">
                  <a:alpha val="30000"/>
                </a:srgbClr>
              </a:gs>
              <a:gs pos="17000">
                <a:srgbClr val="D4DEFF">
                  <a:alpha val="41900"/>
                </a:srgbClr>
              </a:gs>
              <a:gs pos="47000">
                <a:srgbClr val="D4DEFF">
                  <a:alpha val="62900"/>
                </a:srgbClr>
              </a:gs>
              <a:gs pos="100000">
                <a:srgbClr val="8488C4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/>
            <a:r>
              <a:rPr lang="ar-SA" altLang="ar-SA" sz="3600" b="1" dirty="0" smtClean="0"/>
              <a:t>حرف</a:t>
            </a:r>
            <a:endParaRPr lang="en-US" altLang="ar-SA" sz="3600" b="1" dirty="0"/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3635375" y="4365625"/>
            <a:ext cx="1584325" cy="1439863"/>
          </a:xfrm>
          <a:prstGeom prst="pentagon">
            <a:avLst/>
          </a:prstGeom>
          <a:gradFill rotWithShape="1">
            <a:gsLst>
              <a:gs pos="0">
                <a:srgbClr val="96AB94">
                  <a:alpha val="30000"/>
                </a:srgbClr>
              </a:gs>
              <a:gs pos="17000">
                <a:srgbClr val="D4DEFF">
                  <a:alpha val="41900"/>
                </a:srgbClr>
              </a:gs>
              <a:gs pos="47000">
                <a:srgbClr val="D4DEFF">
                  <a:alpha val="62900"/>
                </a:srgbClr>
              </a:gs>
              <a:gs pos="100000">
                <a:srgbClr val="8488C4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/>
            <a:r>
              <a:rPr lang="ar-SA" altLang="ar-SA" sz="4000" b="1" dirty="0" smtClean="0"/>
              <a:t>فعل</a:t>
            </a:r>
            <a:endParaRPr lang="en-US" altLang="ar-SA" sz="4000" b="1" dirty="0"/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4860925" y="2492375"/>
            <a:ext cx="935038" cy="504825"/>
          </a:xfrm>
          <a:prstGeom prst="notchedRightArrow">
            <a:avLst>
              <a:gd name="adj1" fmla="val 50000"/>
              <a:gd name="adj2" fmla="val 46305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ar-SA"/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 rot="5400000">
            <a:off x="3994944" y="3285331"/>
            <a:ext cx="935038" cy="504825"/>
          </a:xfrm>
          <a:prstGeom prst="notchedRightArrow">
            <a:avLst>
              <a:gd name="adj1" fmla="val 50000"/>
              <a:gd name="adj2" fmla="val 46305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ar-SA"/>
          </a:p>
        </p:txBody>
      </p: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2195513" y="908050"/>
            <a:ext cx="4537075" cy="1657350"/>
          </a:xfrm>
          <a:prstGeom prst="downArrowCallout">
            <a:avLst>
              <a:gd name="adj1" fmla="val 68439"/>
              <a:gd name="adj2" fmla="val 39428"/>
              <a:gd name="adj3" fmla="val 16667"/>
              <a:gd name="adj4" fmla="val 66667"/>
            </a:avLst>
          </a:prstGeom>
          <a:gradFill rotWithShape="1">
            <a:gsLst>
              <a:gs pos="0">
                <a:srgbClr val="CCCCFF"/>
              </a:gs>
              <a:gs pos="17999">
                <a:srgbClr val="99CCFF">
                  <a:alpha val="83801"/>
                </a:srgbClr>
              </a:gs>
              <a:gs pos="36000">
                <a:srgbClr val="9966FF">
                  <a:alpha val="67600"/>
                </a:srgbClr>
              </a:gs>
              <a:gs pos="61000">
                <a:srgbClr val="CC99FF">
                  <a:alpha val="45100"/>
                </a:srgbClr>
              </a:gs>
              <a:gs pos="82001">
                <a:srgbClr val="99CCFF">
                  <a:alpha val="26200"/>
                </a:srgbClr>
              </a:gs>
              <a:gs pos="100000">
                <a:srgbClr val="CCCCFF">
                  <a:alpha val="10001"/>
                </a:srgbClr>
              </a:gs>
            </a:gsLst>
            <a:lin ang="540000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ar-SA" sz="2800" b="1" dirty="0"/>
              <a:t>للكلمةِ ثلاثةُ أقسامٍ :</a:t>
            </a:r>
            <a:endParaRPr lang="en-US" sz="2800" b="1" dirty="0"/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 rot="10800000">
            <a:off x="3059113" y="2492375"/>
            <a:ext cx="935037" cy="504825"/>
          </a:xfrm>
          <a:prstGeom prst="notchedRightArrow">
            <a:avLst>
              <a:gd name="adj1" fmla="val 50000"/>
              <a:gd name="adj2" fmla="val 46305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596698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6444208" y="260946"/>
            <a:ext cx="1584325" cy="1439862"/>
          </a:xfrm>
          <a:prstGeom prst="pentagon">
            <a:avLst/>
          </a:prstGeom>
          <a:gradFill rotWithShape="1">
            <a:gsLst>
              <a:gs pos="0">
                <a:srgbClr val="96AB94">
                  <a:alpha val="30000"/>
                </a:srgbClr>
              </a:gs>
              <a:gs pos="17000">
                <a:srgbClr val="D4DEFF">
                  <a:alpha val="41900"/>
                </a:srgbClr>
              </a:gs>
              <a:gs pos="47000">
                <a:srgbClr val="D4DEFF">
                  <a:alpha val="62900"/>
                </a:srgbClr>
              </a:gs>
              <a:gs pos="100000">
                <a:srgbClr val="8488C4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/>
            <a:r>
              <a:rPr lang="ar-SA" altLang="ar-SA" sz="4000" b="1" dirty="0" smtClean="0"/>
              <a:t>اسم</a:t>
            </a:r>
            <a:endParaRPr lang="en-US" altLang="ar-SA" sz="4000" b="1" dirty="0"/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6444206" y="4797152"/>
            <a:ext cx="1584325" cy="1439862"/>
          </a:xfrm>
          <a:prstGeom prst="pentagon">
            <a:avLst/>
          </a:prstGeom>
          <a:gradFill rotWithShape="1">
            <a:gsLst>
              <a:gs pos="0">
                <a:srgbClr val="96AB94">
                  <a:alpha val="30000"/>
                </a:srgbClr>
              </a:gs>
              <a:gs pos="17000">
                <a:srgbClr val="D4DEFF">
                  <a:alpha val="41900"/>
                </a:srgbClr>
              </a:gs>
              <a:gs pos="47000">
                <a:srgbClr val="D4DEFF">
                  <a:alpha val="62900"/>
                </a:srgbClr>
              </a:gs>
              <a:gs pos="100000">
                <a:srgbClr val="8488C4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/>
            <a:r>
              <a:rPr lang="ar-SA" altLang="ar-SA" sz="3600" b="1" dirty="0" smtClean="0"/>
              <a:t>حرف</a:t>
            </a:r>
            <a:endParaRPr lang="en-US" altLang="ar-SA" sz="3600" b="1" dirty="0"/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6444207" y="2484100"/>
            <a:ext cx="1584325" cy="1439863"/>
          </a:xfrm>
          <a:prstGeom prst="pentagon">
            <a:avLst/>
          </a:prstGeom>
          <a:gradFill rotWithShape="1">
            <a:gsLst>
              <a:gs pos="0">
                <a:srgbClr val="96AB94">
                  <a:alpha val="30000"/>
                </a:srgbClr>
              </a:gs>
              <a:gs pos="17000">
                <a:srgbClr val="D4DEFF">
                  <a:alpha val="41900"/>
                </a:srgbClr>
              </a:gs>
              <a:gs pos="47000">
                <a:srgbClr val="D4DEFF">
                  <a:alpha val="62900"/>
                </a:srgbClr>
              </a:gs>
              <a:gs pos="100000">
                <a:srgbClr val="8488C4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/>
            <a:r>
              <a:rPr lang="ar-SA" altLang="ar-SA" sz="4000" b="1" dirty="0" smtClean="0"/>
              <a:t>فعل</a:t>
            </a:r>
            <a:endParaRPr lang="en-US" altLang="ar-SA" sz="4000" b="1" dirty="0"/>
          </a:p>
        </p:txBody>
      </p:sp>
      <p:sp>
        <p:nvSpPr>
          <p:cNvPr id="15" name="AutoShape 4"/>
          <p:cNvSpPr>
            <a:spLocks noChangeArrowheads="1"/>
          </p:cNvSpPr>
          <p:nvPr/>
        </p:nvSpPr>
        <p:spPr bwMode="auto">
          <a:xfrm>
            <a:off x="468313" y="369106"/>
            <a:ext cx="5831879" cy="1331702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ar-SA" sz="2000" b="1" dirty="0"/>
              <a:t>أ </a:t>
            </a:r>
            <a:r>
              <a:rPr lang="ar-SA" sz="2000" b="1" dirty="0">
                <a:solidFill>
                  <a:srgbClr val="00B050"/>
                </a:solidFill>
              </a:rPr>
              <a:t>ـ اسمٌ : </a:t>
            </a:r>
            <a:r>
              <a:rPr lang="ar-SA" sz="2000" b="1" dirty="0"/>
              <a:t>وهو ما دلَّ على </a:t>
            </a:r>
            <a:r>
              <a:rPr lang="ar-SA" sz="2000" b="1" dirty="0">
                <a:solidFill>
                  <a:srgbClr val="FF0000"/>
                </a:solidFill>
              </a:rPr>
              <a:t>معنىً </a:t>
            </a:r>
            <a:r>
              <a:rPr lang="ar-SA" sz="2000" b="1" dirty="0" smtClean="0"/>
              <a:t>أو </a:t>
            </a:r>
            <a:r>
              <a:rPr lang="ar-SA" sz="2000" b="1" dirty="0" smtClean="0">
                <a:solidFill>
                  <a:srgbClr val="FF0000"/>
                </a:solidFill>
              </a:rPr>
              <a:t>ذات</a:t>
            </a:r>
            <a:r>
              <a:rPr lang="ar-SA" sz="2000" b="1" dirty="0" smtClean="0"/>
              <a:t> غيرِ </a:t>
            </a:r>
            <a:r>
              <a:rPr lang="ar-SA" sz="2000" b="1" dirty="0"/>
              <a:t>مُقترنٍ </a:t>
            </a:r>
            <a:r>
              <a:rPr lang="ar-SA" sz="2000" b="1" dirty="0" err="1" smtClean="0"/>
              <a:t>بزمنٍ   </a:t>
            </a:r>
            <a:r>
              <a:rPr lang="ar-SA" sz="2000" b="1" dirty="0"/>
              <a:t>، مثلُ : </a:t>
            </a:r>
            <a:r>
              <a:rPr lang="ar-SA" sz="2000" b="1" dirty="0" smtClean="0"/>
              <a:t>أحمد</a:t>
            </a:r>
            <a:r>
              <a:rPr lang="ar-SA" sz="2000" b="1" dirty="0"/>
              <a:t>، ليث ، سعاد ، بيت ، مزرعة ، مروءة ، </a:t>
            </a:r>
            <a:r>
              <a:rPr lang="ar-SA" sz="2000" b="1" dirty="0" err="1"/>
              <a:t>حرية </a:t>
            </a:r>
            <a:r>
              <a:rPr lang="ar-SA" sz="2000" b="1" dirty="0" err="1" smtClean="0"/>
              <a:t>،عقل .</a:t>
            </a:r>
            <a:endParaRPr lang="en-US" sz="2000" b="1" dirty="0"/>
          </a:p>
        </p:txBody>
      </p:sp>
      <p:sp>
        <p:nvSpPr>
          <p:cNvPr id="16" name="AutoShape 4"/>
          <p:cNvSpPr>
            <a:spLocks noChangeArrowheads="1"/>
          </p:cNvSpPr>
          <p:nvPr/>
        </p:nvSpPr>
        <p:spPr bwMode="auto">
          <a:xfrm>
            <a:off x="440120" y="2592260"/>
            <a:ext cx="5831879" cy="1331703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ar-SA" sz="2000" b="1" dirty="0">
                <a:solidFill>
                  <a:schemeClr val="tx1"/>
                </a:solidFill>
              </a:rPr>
              <a:t>ب ـ </a:t>
            </a:r>
            <a:r>
              <a:rPr lang="ar-SA" sz="2000" b="1" dirty="0">
                <a:solidFill>
                  <a:srgbClr val="00B050"/>
                </a:solidFill>
              </a:rPr>
              <a:t>فعلٌ : </a:t>
            </a:r>
            <a:r>
              <a:rPr lang="ar-SA" sz="2000" b="1" dirty="0">
                <a:solidFill>
                  <a:schemeClr val="tx1"/>
                </a:solidFill>
              </a:rPr>
              <a:t>وهو ما دلَّ على </a:t>
            </a:r>
            <a:r>
              <a:rPr lang="ar-SA" sz="2000" b="1" dirty="0">
                <a:solidFill>
                  <a:srgbClr val="FF0000"/>
                </a:solidFill>
              </a:rPr>
              <a:t>حدثٍ</a:t>
            </a:r>
            <a:r>
              <a:rPr lang="ar-SA" sz="2000" b="1" dirty="0">
                <a:solidFill>
                  <a:schemeClr val="tx1"/>
                </a:solidFill>
              </a:rPr>
              <a:t> مقترنٍ  بزمنٍ ماضٍ ، أو مضارعٍ ، أو مستقبلٍ ، مثلُ : </a:t>
            </a:r>
            <a:r>
              <a:rPr lang="ar-SA" sz="2000" b="1" dirty="0" smtClean="0">
                <a:solidFill>
                  <a:schemeClr val="tx1"/>
                </a:solidFill>
              </a:rPr>
              <a:t>قرأَ ، يكتبُ ، ادْرسْ .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7" name="AutoShape 4"/>
          <p:cNvSpPr>
            <a:spLocks noChangeArrowheads="1"/>
          </p:cNvSpPr>
          <p:nvPr/>
        </p:nvSpPr>
        <p:spPr bwMode="auto">
          <a:xfrm>
            <a:off x="468313" y="4851231"/>
            <a:ext cx="5831879" cy="1331703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ar-SA" sz="2000" b="1" dirty="0">
                <a:solidFill>
                  <a:schemeClr val="tx1"/>
                </a:solidFill>
              </a:rPr>
              <a:t>جـ ـ </a:t>
            </a:r>
            <a:r>
              <a:rPr lang="ar-SA" sz="2000" b="1" dirty="0">
                <a:solidFill>
                  <a:srgbClr val="00B050"/>
                </a:solidFill>
              </a:rPr>
              <a:t>حرفٌ : </a:t>
            </a:r>
            <a:r>
              <a:rPr lang="ar-SA" sz="2000" b="1" dirty="0">
                <a:solidFill>
                  <a:schemeClr val="tx1"/>
                </a:solidFill>
              </a:rPr>
              <a:t>وهو ما دلَّ على </a:t>
            </a:r>
            <a:r>
              <a:rPr lang="ar-SA" sz="2000" b="1" dirty="0">
                <a:solidFill>
                  <a:srgbClr val="FF0000"/>
                </a:solidFill>
              </a:rPr>
              <a:t>معنىً في غيره </a:t>
            </a:r>
            <a:r>
              <a:rPr lang="ar-SA" sz="2000" b="1" dirty="0">
                <a:solidFill>
                  <a:schemeClr val="tx1"/>
                </a:solidFill>
              </a:rPr>
              <a:t>، فالحرفُ كلمةٌ لا تظهرُ دلالتُها إلَّا بارتباطِها بغيرها ، مثلُ : من ، إلى ، في ، على .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4746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دبوس زينة 1"/>
          <p:cNvSpPr/>
          <p:nvPr/>
        </p:nvSpPr>
        <p:spPr>
          <a:xfrm>
            <a:off x="2195736" y="764704"/>
            <a:ext cx="4176464" cy="936104"/>
          </a:xfrm>
          <a:prstGeom prst="plaqu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000" b="1" dirty="0" smtClean="0">
                <a:cs typeface="+mj-cs"/>
              </a:rPr>
              <a:t>علامات الاسم والفعل</a:t>
            </a:r>
            <a:endParaRPr lang="ar-SA" sz="3000" b="1" dirty="0">
              <a:cs typeface="+mj-cs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251520" y="2780928"/>
            <a:ext cx="797551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5400" b="1" dirty="0"/>
              <a:t>للتَّمييزِ بينَ الاسمِ والفعلِ هناك علاماتٌ دالةٌ على كليهما </a:t>
            </a:r>
          </a:p>
        </p:txBody>
      </p:sp>
    </p:spTree>
    <p:extLst>
      <p:ext uri="{BB962C8B-B14F-4D97-AF65-F5344CB8AC3E}">
        <p14:creationId xmlns:p14="http://schemas.microsoft.com/office/powerpoint/2010/main" xmlns="" val="2635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3"/>
          <p:cNvSpPr>
            <a:spLocks noChangeArrowheads="1"/>
          </p:cNvSpPr>
          <p:nvPr/>
        </p:nvSpPr>
        <p:spPr bwMode="auto">
          <a:xfrm>
            <a:off x="4716016" y="5085184"/>
            <a:ext cx="2808363" cy="647700"/>
          </a:xfrm>
          <a:prstGeom prst="plaque">
            <a:avLst/>
          </a:prstGeom>
          <a:gradFill flip="none" rotWithShape="1">
            <a:gsLst>
              <a:gs pos="0">
                <a:srgbClr val="92D050"/>
              </a:gs>
              <a:gs pos="53000">
                <a:schemeClr val="bg1"/>
              </a:gs>
              <a:gs pos="100000">
                <a:srgbClr val="92D050"/>
              </a:gs>
            </a:gsLst>
            <a:lin ang="5400000" scaled="1"/>
            <a:tileRect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ar-SA" sz="2400" b="1" dirty="0"/>
              <a:t>قبول دخول أدوات النداء </a:t>
            </a:r>
            <a:endParaRPr lang="en-US" altLang="ar-SA" sz="2400" b="1" dirty="0"/>
          </a:p>
        </p:txBody>
      </p:sp>
      <p:sp>
        <p:nvSpPr>
          <p:cNvPr id="6" name="AutoShape 14"/>
          <p:cNvSpPr>
            <a:spLocks noChangeArrowheads="1"/>
          </p:cNvSpPr>
          <p:nvPr/>
        </p:nvSpPr>
        <p:spPr bwMode="auto">
          <a:xfrm>
            <a:off x="4860032" y="1988840"/>
            <a:ext cx="2808363" cy="647700"/>
          </a:xfrm>
          <a:prstGeom prst="plaque">
            <a:avLst/>
          </a:prstGeom>
          <a:gradFill flip="none" rotWithShape="1">
            <a:gsLst>
              <a:gs pos="0">
                <a:srgbClr val="92D050"/>
              </a:gs>
              <a:gs pos="53000">
                <a:schemeClr val="bg1"/>
              </a:gs>
              <a:gs pos="100000">
                <a:srgbClr val="92D050"/>
              </a:gs>
            </a:gsLst>
            <a:lin ang="5400000" scaled="1"/>
            <a:tileRect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ar-SA" sz="2400" b="1" dirty="0"/>
              <a:t>قبولِ علامةِ </a:t>
            </a:r>
            <a:r>
              <a:rPr lang="ar-SA" sz="2400" b="1" dirty="0" smtClean="0"/>
              <a:t>التَّنوينِ  </a:t>
            </a:r>
            <a:r>
              <a:rPr lang="ar-SA" sz="2400" b="1" dirty="0" smtClean="0">
                <a:solidFill>
                  <a:srgbClr val="FFFF00"/>
                </a:solidFill>
              </a:rPr>
              <a:t>*</a:t>
            </a:r>
            <a:endParaRPr lang="en-US" altLang="ar-SA" sz="2400" b="1" dirty="0">
              <a:solidFill>
                <a:srgbClr val="FFFF00"/>
              </a:solidFill>
            </a:endParaRPr>
          </a:p>
        </p:txBody>
      </p:sp>
      <p:sp>
        <p:nvSpPr>
          <p:cNvPr id="7" name="AutoShape 15"/>
          <p:cNvSpPr>
            <a:spLocks noChangeArrowheads="1"/>
          </p:cNvSpPr>
          <p:nvPr/>
        </p:nvSpPr>
        <p:spPr bwMode="auto">
          <a:xfrm>
            <a:off x="4860032" y="3356992"/>
            <a:ext cx="2808363" cy="647700"/>
          </a:xfrm>
          <a:prstGeom prst="plaque">
            <a:avLst/>
          </a:prstGeom>
          <a:gradFill flip="none" rotWithShape="1">
            <a:gsLst>
              <a:gs pos="0">
                <a:srgbClr val="92D050"/>
              </a:gs>
              <a:gs pos="53000">
                <a:schemeClr val="bg1"/>
              </a:gs>
              <a:gs pos="100000">
                <a:srgbClr val="92D050"/>
              </a:gs>
            </a:gsLst>
            <a:lin ang="5400000" scaled="1"/>
            <a:tileRect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ar-SA" sz="2400" b="1" dirty="0" smtClean="0"/>
              <a:t>قبولِ دخول </a:t>
            </a:r>
            <a:r>
              <a:rPr lang="ar-SA" sz="2400" b="1" dirty="0"/>
              <a:t>أل التعريفِ </a:t>
            </a:r>
            <a:endParaRPr lang="en-US" altLang="ar-SA" sz="2400" b="1" dirty="0"/>
          </a:p>
        </p:txBody>
      </p:sp>
      <p:sp>
        <p:nvSpPr>
          <p:cNvPr id="9" name="AutoShape 17"/>
          <p:cNvSpPr>
            <a:spLocks noChangeArrowheads="1"/>
          </p:cNvSpPr>
          <p:nvPr/>
        </p:nvSpPr>
        <p:spPr bwMode="auto">
          <a:xfrm>
            <a:off x="4716016" y="404665"/>
            <a:ext cx="2808363" cy="647700"/>
          </a:xfrm>
          <a:prstGeom prst="plaque">
            <a:avLst/>
          </a:prstGeom>
          <a:gradFill flip="none" rotWithShape="1">
            <a:gsLst>
              <a:gs pos="0">
                <a:srgbClr val="92D050"/>
              </a:gs>
              <a:gs pos="53000">
                <a:schemeClr val="bg1"/>
              </a:gs>
              <a:gs pos="100000">
                <a:srgbClr val="92D050"/>
              </a:gs>
            </a:gsLst>
            <a:lin ang="5400000" scaled="1"/>
            <a:tileRect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ar-SA" sz="2400" b="1" dirty="0"/>
              <a:t>دخولِ حروفِ الجرِّ </a:t>
            </a:r>
            <a:endParaRPr lang="en-US" altLang="ar-SA" sz="2400" b="1" dirty="0"/>
          </a:p>
        </p:txBody>
      </p:sp>
      <p:sp>
        <p:nvSpPr>
          <p:cNvPr id="10" name="AutoShape 20"/>
          <p:cNvSpPr>
            <a:spLocks noChangeArrowheads="1"/>
          </p:cNvSpPr>
          <p:nvPr/>
        </p:nvSpPr>
        <p:spPr bwMode="auto">
          <a:xfrm rot="10800000">
            <a:off x="107504" y="404665"/>
            <a:ext cx="4535760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sz="2000" b="1" dirty="0"/>
              <a:t>المهاجرون من </a:t>
            </a:r>
            <a:r>
              <a:rPr lang="ar-SA" sz="2000" b="1" dirty="0">
                <a:solidFill>
                  <a:srgbClr val="FF0000"/>
                </a:solidFill>
              </a:rPr>
              <a:t>مكةَ</a:t>
            </a:r>
            <a:r>
              <a:rPr lang="ar-SA" sz="2000" b="1" dirty="0"/>
              <a:t> إلى </a:t>
            </a:r>
            <a:r>
              <a:rPr lang="ar-SA" sz="2000" b="1" dirty="0">
                <a:solidFill>
                  <a:srgbClr val="FF0000"/>
                </a:solidFill>
              </a:rPr>
              <a:t>المدينةِ</a:t>
            </a:r>
            <a:r>
              <a:rPr lang="ar-SA" sz="2000" b="1" dirty="0"/>
              <a:t> إخوةُ الأنصارِ </a:t>
            </a:r>
            <a:endParaRPr lang="en-US" altLang="ar-SA" sz="2000" b="1" dirty="0"/>
          </a:p>
        </p:txBody>
      </p:sp>
      <p:sp>
        <p:nvSpPr>
          <p:cNvPr id="11" name="AutoShape 49"/>
          <p:cNvSpPr>
            <a:spLocks noChangeArrowheads="1"/>
          </p:cNvSpPr>
          <p:nvPr/>
        </p:nvSpPr>
        <p:spPr bwMode="auto">
          <a:xfrm rot="16200000">
            <a:off x="4977172" y="2691172"/>
            <a:ext cx="6858000" cy="1475656"/>
          </a:xfrm>
          <a:prstGeom prst="upArrowCallout">
            <a:avLst>
              <a:gd name="adj1" fmla="val 122052"/>
              <a:gd name="adj2" fmla="val 72611"/>
              <a:gd name="adj3" fmla="val 22764"/>
              <a:gd name="adj4" fmla="val 6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SA" sz="6000" b="1" dirty="0" smtClean="0"/>
              <a:t>علامات الاسم</a:t>
            </a:r>
            <a:endParaRPr lang="en-US" altLang="ar-SA" sz="6000" b="1" dirty="0"/>
          </a:p>
        </p:txBody>
      </p:sp>
      <p:sp>
        <p:nvSpPr>
          <p:cNvPr id="13" name="AutoShape 20"/>
          <p:cNvSpPr>
            <a:spLocks noChangeArrowheads="1"/>
          </p:cNvSpPr>
          <p:nvPr/>
        </p:nvSpPr>
        <p:spPr bwMode="auto">
          <a:xfrm rot="10800000">
            <a:off x="179512" y="1988840"/>
            <a:ext cx="4535760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sz="2000" b="1" dirty="0" err="1" smtClean="0"/>
              <a:t>مثلُ: </a:t>
            </a:r>
            <a:r>
              <a:rPr lang="ar-SA" sz="2000" b="1" dirty="0" smtClean="0"/>
              <a:t>(مسلماتٍٍٍٍ مؤمناتٍٍٍ قانتاتٍٍٍ تائباتٍٍٍ عابداتٍٍٍ سائحاتٍٍ ثيباتٍٍ </a:t>
            </a:r>
            <a:r>
              <a:rPr lang="ar-SA" sz="2000" b="1" dirty="0" err="1" smtClean="0"/>
              <a:t>وأبكاراً )</a:t>
            </a:r>
            <a:endParaRPr lang="en-US" altLang="ar-SA" sz="2000" b="1" dirty="0"/>
          </a:p>
        </p:txBody>
      </p:sp>
      <p:sp>
        <p:nvSpPr>
          <p:cNvPr id="14" name="AutoShape 20"/>
          <p:cNvSpPr>
            <a:spLocks noChangeArrowheads="1"/>
          </p:cNvSpPr>
          <p:nvPr/>
        </p:nvSpPr>
        <p:spPr bwMode="auto">
          <a:xfrm rot="10800000">
            <a:off x="179512" y="2924944"/>
            <a:ext cx="4535760" cy="1583729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sz="2000" b="1" dirty="0">
                <a:solidFill>
                  <a:srgbClr val="FF0000"/>
                </a:solidFill>
              </a:rPr>
              <a:t>الجامعة ، المكتبة ، </a:t>
            </a:r>
            <a:r>
              <a:rPr lang="ar-SA" sz="2000" b="1" dirty="0" smtClean="0">
                <a:solidFill>
                  <a:srgbClr val="FF0000"/>
                </a:solidFill>
              </a:rPr>
              <a:t>الحديقة</a:t>
            </a:r>
          </a:p>
          <a:p>
            <a:pPr algn="just"/>
            <a:r>
              <a:rPr lang="ar-SA" sz="1900" b="1" dirty="0"/>
              <a:t>ولا يجتمع التنوين وأل التعريف في الاسم معًا ، فلا نقول : القلمٌ ، </a:t>
            </a:r>
            <a:endParaRPr lang="ar-SA" sz="1900" b="1" dirty="0" smtClean="0"/>
          </a:p>
          <a:p>
            <a:pPr algn="just"/>
            <a:r>
              <a:rPr lang="ar-SA" sz="1900" b="1" dirty="0" smtClean="0"/>
              <a:t>والصوابُ </a:t>
            </a:r>
            <a:r>
              <a:rPr lang="ar-SA" sz="1900" b="1" dirty="0"/>
              <a:t>: </a:t>
            </a:r>
            <a:r>
              <a:rPr lang="ar-SA" sz="1900" b="1" dirty="0">
                <a:solidFill>
                  <a:srgbClr val="FF0000"/>
                </a:solidFill>
              </a:rPr>
              <a:t>القلمُ</a:t>
            </a:r>
            <a:r>
              <a:rPr lang="ar-SA" sz="1900" b="1" dirty="0"/>
              <a:t> بالضم دون تنوين ، أو قلمٌ دون أل</a:t>
            </a:r>
            <a:r>
              <a:rPr lang="ar-SA" sz="1900" b="1" dirty="0" smtClean="0"/>
              <a:t> .</a:t>
            </a:r>
            <a:endParaRPr lang="en-US" altLang="ar-SA" sz="1900" b="1" dirty="0"/>
          </a:p>
        </p:txBody>
      </p:sp>
      <p:sp>
        <p:nvSpPr>
          <p:cNvPr id="15" name="AutoShape 20"/>
          <p:cNvSpPr>
            <a:spLocks noChangeArrowheads="1"/>
          </p:cNvSpPr>
          <p:nvPr/>
        </p:nvSpPr>
        <p:spPr bwMode="auto">
          <a:xfrm rot="10800000">
            <a:off x="467544" y="5085184"/>
            <a:ext cx="3960440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</a:rPr>
              <a:t>يا</a:t>
            </a:r>
            <a:r>
              <a:rPr lang="ar-SA" sz="2000" b="1" dirty="0">
                <a:solidFill>
                  <a:srgbClr val="FF0000"/>
                </a:solidFill>
              </a:rPr>
              <a:t> إبراهيمُ </a:t>
            </a:r>
            <a:r>
              <a:rPr lang="ar-SA" sz="2000" b="1" dirty="0"/>
              <a:t>، أيا </a:t>
            </a:r>
            <a:r>
              <a:rPr lang="ar-SA" sz="2000" b="1" dirty="0" err="1" smtClean="0">
                <a:solidFill>
                  <a:srgbClr val="FF0000"/>
                </a:solidFill>
              </a:rPr>
              <a:t>سعيدُ </a:t>
            </a:r>
            <a:r>
              <a:rPr lang="ar-SA" sz="2000" b="1" dirty="0" smtClean="0">
                <a:solidFill>
                  <a:srgbClr val="FF0000"/>
                </a:solidFill>
              </a:rPr>
              <a:t>، </a:t>
            </a:r>
            <a:r>
              <a:rPr lang="ar-SA" sz="2000" b="1" dirty="0" smtClean="0">
                <a:solidFill>
                  <a:schemeClr val="tx1"/>
                </a:solidFill>
              </a:rPr>
              <a:t>أي</a:t>
            </a:r>
            <a:r>
              <a:rPr lang="ar-SA" sz="2000" b="1" dirty="0" smtClean="0">
                <a:solidFill>
                  <a:srgbClr val="FF0000"/>
                </a:solidFill>
              </a:rPr>
              <a:t> عصام  </a:t>
            </a:r>
            <a:endParaRPr lang="en-US" altLang="ar-SA" sz="2000" b="1" dirty="0">
              <a:solidFill>
                <a:srgbClr val="FF0000"/>
              </a:solidFill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107504" y="6237312"/>
            <a:ext cx="792088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dirty="0" smtClean="0"/>
              <a:t>* التنوين : نونٌ </a:t>
            </a:r>
            <a:r>
              <a:rPr lang="ar-SA" sz="1200" dirty="0"/>
              <a:t>ساكنةٌ تلحقُ الأسماءَ المعربةَ نُطقًا لا كتابةً في حالاتِ : الرفعِ ، والنَّصْبِ ، والجَرِّ </a:t>
            </a:r>
            <a:endParaRPr lang="ar-SA" sz="1200" dirty="0" smtClean="0"/>
          </a:p>
        </p:txBody>
      </p:sp>
    </p:spTree>
    <p:extLst>
      <p:ext uri="{BB962C8B-B14F-4D97-AF65-F5344CB8AC3E}">
        <p14:creationId xmlns:p14="http://schemas.microsoft.com/office/powerpoint/2010/main" xmlns="" val="754200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17"/>
          <p:cNvSpPr>
            <a:spLocks noChangeArrowheads="1"/>
          </p:cNvSpPr>
          <p:nvPr/>
        </p:nvSpPr>
        <p:spPr bwMode="auto">
          <a:xfrm>
            <a:off x="4716016" y="404665"/>
            <a:ext cx="2808363" cy="647700"/>
          </a:xfrm>
          <a:prstGeom prst="plaque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49000">
                <a:schemeClr val="bg1"/>
              </a:gs>
              <a:gs pos="100000">
                <a:schemeClr val="accent5">
                  <a:lumMod val="60000"/>
                  <a:lumOff val="40000"/>
                </a:schemeClr>
              </a:gs>
            </a:gsLst>
          </a:gra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sz="2400" b="1" dirty="0" smtClean="0"/>
              <a:t>أولاً : الفعل الماضي </a:t>
            </a:r>
            <a:endParaRPr lang="en-US" altLang="ar-SA" sz="2400" b="1" dirty="0"/>
          </a:p>
        </p:txBody>
      </p:sp>
      <p:sp>
        <p:nvSpPr>
          <p:cNvPr id="10" name="AutoShape 20"/>
          <p:cNvSpPr>
            <a:spLocks noChangeArrowheads="1"/>
          </p:cNvSpPr>
          <p:nvPr/>
        </p:nvSpPr>
        <p:spPr bwMode="auto">
          <a:xfrm rot="10800000">
            <a:off x="755576" y="1268760"/>
            <a:ext cx="6009638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sz="2000" b="1" dirty="0" smtClean="0"/>
              <a:t>يقبل دخول : تاء </a:t>
            </a:r>
            <a:r>
              <a:rPr lang="ar-SA" sz="2000" b="1" dirty="0"/>
              <a:t>الفاعل ، مثل : صلَّيْتُ ، دعوتُ .</a:t>
            </a:r>
            <a:endParaRPr lang="en-US" altLang="ar-SA" sz="2000" b="1" dirty="0"/>
          </a:p>
        </p:txBody>
      </p:sp>
      <p:sp>
        <p:nvSpPr>
          <p:cNvPr id="11" name="AutoShape 49"/>
          <p:cNvSpPr>
            <a:spLocks noChangeArrowheads="1"/>
          </p:cNvSpPr>
          <p:nvPr/>
        </p:nvSpPr>
        <p:spPr bwMode="auto">
          <a:xfrm rot="16200000">
            <a:off x="4977172" y="2691172"/>
            <a:ext cx="6858000" cy="1475656"/>
          </a:xfrm>
          <a:prstGeom prst="upArrowCallout">
            <a:avLst>
              <a:gd name="adj1" fmla="val 122052"/>
              <a:gd name="adj2" fmla="val 72611"/>
              <a:gd name="adj3" fmla="val 22764"/>
              <a:gd name="adj4" fmla="val 6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SA" sz="6000" b="1" dirty="0" smtClean="0"/>
              <a:t>علامات الفعل</a:t>
            </a:r>
            <a:endParaRPr lang="en-US" altLang="ar-SA" sz="6000" b="1" dirty="0"/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 rot="10800000">
            <a:off x="755576" y="2099060"/>
            <a:ext cx="6009638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sz="2000" b="1" dirty="0"/>
              <a:t>يقبل دخول : </a:t>
            </a:r>
            <a:r>
              <a:rPr lang="ar-SA" sz="2000" b="1" dirty="0" smtClean="0"/>
              <a:t>تاء </a:t>
            </a:r>
            <a:r>
              <a:rPr lang="ar-SA" sz="2000" b="1" dirty="0"/>
              <a:t>التأنيث الساكنة ، مثل : صلَّتْ ، دعتْ .</a:t>
            </a:r>
            <a:endParaRPr lang="en-US" altLang="ar-SA" sz="2000" b="1" dirty="0"/>
          </a:p>
        </p:txBody>
      </p:sp>
      <p:cxnSp>
        <p:nvCxnSpPr>
          <p:cNvPr id="3" name="رابط مستقيم 2"/>
          <p:cNvCxnSpPr/>
          <p:nvPr/>
        </p:nvCxnSpPr>
        <p:spPr>
          <a:xfrm>
            <a:off x="7067179" y="1063513"/>
            <a:ext cx="0" cy="1365759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>
            <a:stCxn id="18" idx="1"/>
          </p:cNvCxnSpPr>
          <p:nvPr/>
        </p:nvCxnSpPr>
        <p:spPr>
          <a:xfrm>
            <a:off x="6765214" y="2422910"/>
            <a:ext cx="301965" cy="63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/>
          <p:nvPr/>
        </p:nvCxnSpPr>
        <p:spPr>
          <a:xfrm>
            <a:off x="6766631" y="1586248"/>
            <a:ext cx="301965" cy="63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0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17"/>
          <p:cNvSpPr>
            <a:spLocks noChangeArrowheads="1"/>
          </p:cNvSpPr>
          <p:nvPr/>
        </p:nvSpPr>
        <p:spPr bwMode="auto">
          <a:xfrm>
            <a:off x="4716016" y="116632"/>
            <a:ext cx="2808363" cy="647700"/>
          </a:xfrm>
          <a:prstGeom prst="plaque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49000">
                <a:schemeClr val="bg1"/>
              </a:gs>
              <a:gs pos="100000">
                <a:schemeClr val="accent5">
                  <a:lumMod val="60000"/>
                  <a:lumOff val="40000"/>
                </a:schemeClr>
              </a:gs>
            </a:gsLst>
          </a:gra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sz="2400" b="1" dirty="0" smtClean="0"/>
              <a:t>ثانياً : الفعل المضارع</a:t>
            </a:r>
            <a:endParaRPr lang="en-US" altLang="ar-SA" sz="2400" b="1" dirty="0"/>
          </a:p>
        </p:txBody>
      </p:sp>
      <p:sp>
        <p:nvSpPr>
          <p:cNvPr id="10" name="AutoShape 20"/>
          <p:cNvSpPr>
            <a:spLocks noChangeArrowheads="1"/>
          </p:cNvSpPr>
          <p:nvPr/>
        </p:nvSpPr>
        <p:spPr bwMode="auto">
          <a:xfrm rot="10800000">
            <a:off x="251520" y="980727"/>
            <a:ext cx="6513694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just"/>
            <a:r>
              <a:rPr lang="ar-SA" b="1" dirty="0">
                <a:solidFill>
                  <a:srgbClr val="FF0000"/>
                </a:solidFill>
              </a:rPr>
              <a:t>قبول دخول أدوات </a:t>
            </a:r>
            <a:r>
              <a:rPr lang="ar-SA" b="1" dirty="0" smtClean="0">
                <a:solidFill>
                  <a:srgbClr val="FF0000"/>
                </a:solidFill>
              </a:rPr>
              <a:t>النصب </a:t>
            </a:r>
            <a:r>
              <a:rPr lang="ar-SA" b="1" dirty="0" smtClean="0"/>
              <a:t>مثل قوله تعالى (لن تنالوا البر حتى تنفقوا مما تحبون) آل عمران </a:t>
            </a:r>
          </a:p>
        </p:txBody>
      </p:sp>
      <p:sp>
        <p:nvSpPr>
          <p:cNvPr id="11" name="AutoShape 49"/>
          <p:cNvSpPr>
            <a:spLocks noChangeArrowheads="1"/>
          </p:cNvSpPr>
          <p:nvPr/>
        </p:nvSpPr>
        <p:spPr bwMode="auto">
          <a:xfrm rot="16200000">
            <a:off x="4977172" y="2691172"/>
            <a:ext cx="6858000" cy="1475656"/>
          </a:xfrm>
          <a:prstGeom prst="upArrowCallout">
            <a:avLst>
              <a:gd name="adj1" fmla="val 122052"/>
              <a:gd name="adj2" fmla="val 72611"/>
              <a:gd name="adj3" fmla="val 22764"/>
              <a:gd name="adj4" fmla="val 6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SA" sz="6000" b="1" dirty="0" smtClean="0"/>
              <a:t>علامات الفعل</a:t>
            </a:r>
            <a:endParaRPr lang="en-US" altLang="ar-SA" sz="6000" b="1" dirty="0"/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 rot="10800000">
            <a:off x="179512" y="1700808"/>
            <a:ext cx="6513694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just"/>
            <a:r>
              <a:rPr lang="ar-SA" b="1" dirty="0" smtClean="0">
                <a:solidFill>
                  <a:srgbClr val="FF0000"/>
                </a:solidFill>
              </a:rPr>
              <a:t>قبول دخول أدوات الجزم </a:t>
            </a:r>
            <a:r>
              <a:rPr lang="ar-SA" b="1" dirty="0" smtClean="0"/>
              <a:t>مثل قوله </a:t>
            </a:r>
            <a:r>
              <a:rPr lang="ar-SA" b="1" dirty="0" err="1" smtClean="0"/>
              <a:t>تعالى: </a:t>
            </a:r>
            <a:r>
              <a:rPr lang="ar-SA" b="1" dirty="0" smtClean="0"/>
              <a:t>(لم يلد ولم </a:t>
            </a:r>
            <a:r>
              <a:rPr lang="ar-SA" b="1" dirty="0" err="1" smtClean="0"/>
              <a:t>يولد )</a:t>
            </a:r>
            <a:r>
              <a:rPr lang="ar-SA" b="1" dirty="0" smtClean="0"/>
              <a:t>      </a:t>
            </a:r>
            <a:endParaRPr lang="ar-SA" b="1" dirty="0"/>
          </a:p>
        </p:txBody>
      </p:sp>
      <p:cxnSp>
        <p:nvCxnSpPr>
          <p:cNvPr id="3" name="رابط مستقيم 2"/>
          <p:cNvCxnSpPr/>
          <p:nvPr/>
        </p:nvCxnSpPr>
        <p:spPr>
          <a:xfrm flipH="1">
            <a:off x="7051400" y="775480"/>
            <a:ext cx="15779" cy="560584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>
            <a:stCxn id="18" idx="1"/>
          </p:cNvCxnSpPr>
          <p:nvPr/>
        </p:nvCxnSpPr>
        <p:spPr>
          <a:xfrm>
            <a:off x="6693206" y="2024658"/>
            <a:ext cx="301965" cy="63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>
            <a:stCxn id="10" idx="1"/>
          </p:cNvCxnSpPr>
          <p:nvPr/>
        </p:nvCxnSpPr>
        <p:spPr>
          <a:xfrm>
            <a:off x="6765214" y="1304577"/>
            <a:ext cx="301965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AutoShape 20"/>
          <p:cNvSpPr>
            <a:spLocks noChangeArrowheads="1"/>
          </p:cNvSpPr>
          <p:nvPr/>
        </p:nvSpPr>
        <p:spPr bwMode="auto">
          <a:xfrm rot="10800000">
            <a:off x="251520" y="2420888"/>
            <a:ext cx="6513694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just"/>
            <a:r>
              <a:rPr lang="ar-SA" b="1" dirty="0">
                <a:solidFill>
                  <a:srgbClr val="FF0000"/>
                </a:solidFill>
              </a:rPr>
              <a:t>قبول </a:t>
            </a:r>
            <a:r>
              <a:rPr lang="ar-SA" b="1" dirty="0" smtClean="0">
                <a:solidFill>
                  <a:srgbClr val="FF0000"/>
                </a:solidFill>
              </a:rPr>
              <a:t>دخول قد </a:t>
            </a:r>
            <a:r>
              <a:rPr lang="ar-SA" b="1" dirty="0"/>
              <a:t>، مثل قوله تعالى </a:t>
            </a:r>
            <a:r>
              <a:rPr lang="ar-SA" b="1" dirty="0" smtClean="0"/>
              <a:t>: (قد يعلم الله المعوقين منكم) الأحزاب</a:t>
            </a:r>
            <a:endParaRPr lang="ar-SA" b="1" dirty="0"/>
          </a:p>
        </p:txBody>
      </p:sp>
      <p:sp>
        <p:nvSpPr>
          <p:cNvPr id="13" name="AutoShape 20"/>
          <p:cNvSpPr>
            <a:spLocks noChangeArrowheads="1"/>
          </p:cNvSpPr>
          <p:nvPr/>
        </p:nvSpPr>
        <p:spPr bwMode="auto">
          <a:xfrm rot="10800000">
            <a:off x="251520" y="3140597"/>
            <a:ext cx="6513694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just"/>
            <a:r>
              <a:rPr lang="ar-SA" b="1" dirty="0">
                <a:solidFill>
                  <a:srgbClr val="FF0000"/>
                </a:solidFill>
              </a:rPr>
              <a:t>قبول </a:t>
            </a:r>
            <a:r>
              <a:rPr lang="ar-SA" b="1" dirty="0" smtClean="0">
                <a:solidFill>
                  <a:srgbClr val="FF0000"/>
                </a:solidFill>
              </a:rPr>
              <a:t>دخول السين </a:t>
            </a:r>
            <a:r>
              <a:rPr lang="ar-SA" b="1" dirty="0"/>
              <a:t>، مثل قوله تعالى </a:t>
            </a:r>
            <a:r>
              <a:rPr lang="ar-SA" b="1" dirty="0" smtClean="0"/>
              <a:t>: ( سنريهم آياتنا في الآفاق وفي أنفسهم) فصلت</a:t>
            </a:r>
            <a:endParaRPr lang="ar-SA" b="1" dirty="0"/>
          </a:p>
        </p:txBody>
      </p:sp>
      <p:sp>
        <p:nvSpPr>
          <p:cNvPr id="14" name="AutoShape 20"/>
          <p:cNvSpPr>
            <a:spLocks noChangeArrowheads="1"/>
          </p:cNvSpPr>
          <p:nvPr/>
        </p:nvSpPr>
        <p:spPr bwMode="auto">
          <a:xfrm rot="10800000">
            <a:off x="251520" y="3860677"/>
            <a:ext cx="6513694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just"/>
            <a:r>
              <a:rPr lang="ar-SA" b="1" dirty="0">
                <a:solidFill>
                  <a:srgbClr val="FF0000"/>
                </a:solidFill>
              </a:rPr>
              <a:t>قبول دخول سوف</a:t>
            </a:r>
            <a:r>
              <a:rPr lang="ar-SA" b="1" dirty="0"/>
              <a:t>، مثل قوله تعالى </a:t>
            </a:r>
            <a:r>
              <a:rPr lang="ar-SA" b="1" dirty="0" smtClean="0"/>
              <a:t>: ( ولسوف يعطيك ربك </a:t>
            </a:r>
            <a:r>
              <a:rPr lang="ar-SA" b="1" dirty="0" err="1" smtClean="0"/>
              <a:t>فترضى )</a:t>
            </a:r>
            <a:r>
              <a:rPr lang="ar-SA" b="1" dirty="0" smtClean="0"/>
              <a:t> </a:t>
            </a:r>
            <a:endParaRPr lang="ar-SA" b="1" dirty="0"/>
          </a:p>
        </p:txBody>
      </p:sp>
      <p:sp>
        <p:nvSpPr>
          <p:cNvPr id="15" name="AutoShape 20"/>
          <p:cNvSpPr>
            <a:spLocks noChangeArrowheads="1"/>
          </p:cNvSpPr>
          <p:nvPr/>
        </p:nvSpPr>
        <p:spPr bwMode="auto">
          <a:xfrm rot="10800000">
            <a:off x="251521" y="4581499"/>
            <a:ext cx="6513694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just"/>
            <a:r>
              <a:rPr lang="ar-SA" b="1" dirty="0">
                <a:solidFill>
                  <a:srgbClr val="FF0000"/>
                </a:solidFill>
              </a:rPr>
              <a:t>قبول </a:t>
            </a:r>
            <a:r>
              <a:rPr lang="ar-SA" b="1" dirty="0" smtClean="0">
                <a:solidFill>
                  <a:srgbClr val="FF0000"/>
                </a:solidFill>
              </a:rPr>
              <a:t>نونا التوكيد </a:t>
            </a:r>
            <a:r>
              <a:rPr lang="ar-SA" b="1" dirty="0" smtClean="0"/>
              <a:t>، مثل قوله تعالى (ليسجننّ وليكونا من الصاغرين)يوسف</a:t>
            </a:r>
            <a:endParaRPr lang="ar-SA" b="1" dirty="0"/>
          </a:p>
        </p:txBody>
      </p:sp>
      <p:sp>
        <p:nvSpPr>
          <p:cNvPr id="16" name="AutoShape 20"/>
          <p:cNvSpPr>
            <a:spLocks noChangeArrowheads="1"/>
          </p:cNvSpPr>
          <p:nvPr/>
        </p:nvSpPr>
        <p:spPr bwMode="auto">
          <a:xfrm rot="10800000">
            <a:off x="251521" y="5301208"/>
            <a:ext cx="6513694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just"/>
            <a:r>
              <a:rPr lang="ar-SA" b="1" dirty="0">
                <a:solidFill>
                  <a:srgbClr val="FF0000"/>
                </a:solidFill>
              </a:rPr>
              <a:t>قبول ياء المخاطبة</a:t>
            </a:r>
            <a:r>
              <a:rPr lang="ar-SA" b="1" dirty="0"/>
              <a:t> ، مثل قوله تعالى </a:t>
            </a:r>
            <a:r>
              <a:rPr lang="ar-SA" b="1" dirty="0" smtClean="0"/>
              <a:t>: (فناداها من تحتها ألا تحزني قد جعل ربك تحتك سرياً ) مريم</a:t>
            </a:r>
            <a:endParaRPr lang="ar-SA" b="1" dirty="0"/>
          </a:p>
        </p:txBody>
      </p:sp>
      <p:sp>
        <p:nvSpPr>
          <p:cNvPr id="17" name="AutoShape 20"/>
          <p:cNvSpPr>
            <a:spLocks noChangeArrowheads="1"/>
          </p:cNvSpPr>
          <p:nvPr/>
        </p:nvSpPr>
        <p:spPr bwMode="auto">
          <a:xfrm rot="10800000">
            <a:off x="251521" y="6021288"/>
            <a:ext cx="6513694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just"/>
            <a:r>
              <a:rPr lang="ar-SA" b="1" dirty="0">
                <a:solidFill>
                  <a:srgbClr val="FF0000"/>
                </a:solidFill>
              </a:rPr>
              <a:t>قبول المضارع دخول أحرف المضارعة </a:t>
            </a:r>
            <a:r>
              <a:rPr lang="ar-SA" b="1" dirty="0"/>
              <a:t>الأربعة المجموعة في كلمة ( أنيت ) أكتبُ ، نكتبُ ، يكتبُ ، تكتبُ .</a:t>
            </a:r>
            <a:endParaRPr lang="en-US" b="1" dirty="0"/>
          </a:p>
        </p:txBody>
      </p:sp>
      <p:cxnSp>
        <p:nvCxnSpPr>
          <p:cNvPr id="19" name="رابط مستقيم 18"/>
          <p:cNvCxnSpPr>
            <a:stCxn id="12" idx="1"/>
          </p:cNvCxnSpPr>
          <p:nvPr/>
        </p:nvCxnSpPr>
        <p:spPr>
          <a:xfrm>
            <a:off x="6765214" y="2744738"/>
            <a:ext cx="268991" cy="63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رابط مستقيم 20"/>
          <p:cNvCxnSpPr>
            <a:stCxn id="13" idx="1"/>
          </p:cNvCxnSpPr>
          <p:nvPr/>
        </p:nvCxnSpPr>
        <p:spPr>
          <a:xfrm>
            <a:off x="6765214" y="3464447"/>
            <a:ext cx="301965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رابط مستقيم 24"/>
          <p:cNvCxnSpPr>
            <a:stCxn id="14" idx="1"/>
          </p:cNvCxnSpPr>
          <p:nvPr/>
        </p:nvCxnSpPr>
        <p:spPr>
          <a:xfrm>
            <a:off x="6765214" y="4184527"/>
            <a:ext cx="30338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رابط مستقيم 27"/>
          <p:cNvCxnSpPr>
            <a:stCxn id="15" idx="1"/>
          </p:cNvCxnSpPr>
          <p:nvPr/>
        </p:nvCxnSpPr>
        <p:spPr>
          <a:xfrm>
            <a:off x="6765215" y="4905349"/>
            <a:ext cx="26899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رابط مستقيم 30"/>
          <p:cNvCxnSpPr>
            <a:stCxn id="16" idx="1"/>
          </p:cNvCxnSpPr>
          <p:nvPr/>
        </p:nvCxnSpPr>
        <p:spPr>
          <a:xfrm>
            <a:off x="6765215" y="5625058"/>
            <a:ext cx="286185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رابط مستقيم 32"/>
          <p:cNvCxnSpPr>
            <a:stCxn id="17" idx="1"/>
          </p:cNvCxnSpPr>
          <p:nvPr/>
        </p:nvCxnSpPr>
        <p:spPr>
          <a:xfrm>
            <a:off x="6765215" y="6345138"/>
            <a:ext cx="26899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217871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8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563</Words>
  <Application>Microsoft Office PowerPoint</Application>
  <PresentationFormat>عرض على الشاشة (3:4)‏</PresentationFormat>
  <Paragraphs>78</Paragraphs>
  <Slides>12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نسق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O M A R</dc:creator>
  <cp:lastModifiedBy>Acer</cp:lastModifiedBy>
  <cp:revision>40</cp:revision>
  <dcterms:created xsi:type="dcterms:W3CDTF">2014-08-31T20:03:12Z</dcterms:created>
  <dcterms:modified xsi:type="dcterms:W3CDTF">2017-02-14T12:18:59Z</dcterms:modified>
</cp:coreProperties>
</file>