
<file path=[Content_Types].xml><?xml version="1.0" encoding="utf-8"?>
<Types xmlns="http://schemas.openxmlformats.org/package/2006/content-types">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notesSlide+xml" PartName="/ppt/notesSlides/notesSlide137.xml"/>
  <Override ContentType="application/vnd.openxmlformats-officedocument.presentationml.notesSlide+xml" PartName="/ppt/notesSlides/notesSlide138.xml"/>
  <Override ContentType="application/vnd.openxmlformats-officedocument.presentationml.notesSlide+xml" PartName="/ppt/notesSlides/notesSlide139.xml"/>
  <Override ContentType="application/vnd.openxmlformats-officedocument.presentationml.notesSlide+xml" PartName="/ppt/notesSlides/notesSlide140.xml"/>
  <Override ContentType="application/vnd.openxmlformats-officedocument.presentationml.notesSlide+xml" PartName="/ppt/notesSlides/notesSlide141.xml"/>
  <Override ContentType="application/vnd.openxmlformats-officedocument.presentationml.notesSlide+xml" PartName="/ppt/notesSlides/notesSlide142.xml"/>
  <Override ContentType="application/vnd.openxmlformats-officedocument.presentationml.notesSlide+xml" PartName="/ppt/notesSlides/notesSlide143.xml"/>
  <Override ContentType="application/vnd.openxmlformats-officedocument.presentationml.notesSlide+xml" PartName="/ppt/notesSlides/notesSlide144.xml"/>
  <Override ContentType="application/vnd.openxmlformats-officedocument.presentationml.notesSlide+xml" PartName="/ppt/notesSlides/notesSlide145.xml"/>
  <Override ContentType="application/vnd.openxmlformats-officedocument.presentationml.notesSlide+xml" PartName="/ppt/notesSlides/notesSlide146.xml"/>
  <Override ContentType="application/vnd.openxmlformats-officedocument.presentationml.notesSlide+xml" PartName="/ppt/notesSlides/notesSlide147.xml"/>
  <Override ContentType="application/vnd.openxmlformats-officedocument.presentationml.notesSlide+xml" PartName="/ppt/notesSlides/notesSlide148.xml"/>
  <Override ContentType="application/vnd.openxmlformats-officedocument.presentationml.notesSlide+xml" PartName="/ppt/notesSlides/notesSlide149.xml"/>
  <Override ContentType="application/vnd.openxmlformats-officedocument.presentationml.notesSlide+xml" PartName="/ppt/notesSlides/notesSlide150.xml"/>
  <Override ContentType="application/vnd.openxmlformats-officedocument.presentationml.notesSlide+xml" PartName="/ppt/notesSlides/notesSlide151.xml"/>
  <Override ContentType="application/vnd.openxmlformats-officedocument.presentationml.notesSlide+xml" PartName="/ppt/notesSlides/notesSlide152.xml"/>
  <Override ContentType="application/vnd.openxmlformats-officedocument.presentationml.notesSlide+xml" PartName="/ppt/notesSlides/notesSlide153.xml"/>
  <Override ContentType="application/vnd.openxmlformats-officedocument.presentationml.notesSlide+xml" PartName="/ppt/notesSlides/notesSlide154.xml"/>
  <Override ContentType="application/vnd.openxmlformats-officedocument.presentationml.notesSlide+xml" PartName="/ppt/notesSlides/notesSlide155.xml"/>
  <Override ContentType="application/vnd.openxmlformats-officedocument.presentationml.notesSlide+xml" PartName="/ppt/notesSlides/notesSlide156.xml"/>
  <Override ContentType="application/vnd.openxmlformats-officedocument.presentationml.notesSlide+xml" PartName="/ppt/notesSlides/notesSlide157.xml"/>
  <Override ContentType="application/vnd.openxmlformats-officedocument.presentationml.notesSlide+xml" PartName="/ppt/notesSlides/notesSlide158.xml"/>
  <Override ContentType="application/vnd.openxmlformats-officedocument.presentationml.notesSlide+xml" PartName="/ppt/notesSlides/notesSlide159.xml"/>
  <Override ContentType="application/vnd.openxmlformats-officedocument.presentationml.notesSlide+xml" PartName="/ppt/notesSlides/notesSlide160.xml"/>
  <Override ContentType="application/vnd.openxmlformats-officedocument.presentationml.notesSlide+xml" PartName="/ppt/notesSlides/notesSlide161.xml"/>
  <Override ContentType="application/vnd.openxmlformats-officedocument.presentationml.notesSlide+xml" PartName="/ppt/notesSlides/notesSlide162.xml"/>
  <Override ContentType="application/vnd.openxmlformats-officedocument.presentationml.notesSlide+xml" PartName="/ppt/notesSlides/notesSlide163.xml"/>
  <Override ContentType="application/vnd.openxmlformats-officedocument.presentationml.notesSlide+xml" PartName="/ppt/notesSlides/notesSlide164.xml"/>
  <Override ContentType="application/vnd.openxmlformats-officedocument.presentationml.notesSlide+xml" PartName="/ppt/notesSlides/notesSlide165.xml"/>
  <Override ContentType="application/vnd.openxmlformats-officedocument.presentationml.notesSlide+xml" PartName="/ppt/notesSlides/notesSlide166.xml"/>
  <Override ContentType="application/vnd.openxmlformats-officedocument.presentationml.notesSlide+xml" PartName="/ppt/notesSlides/notesSlide167.xml"/>
  <Override ContentType="application/vnd.openxmlformats-officedocument.presentationml.notesSlide+xml" PartName="/ppt/notesSlides/notesSlide168.xml"/>
  <Override ContentType="application/vnd.openxmlformats-officedocument.presentationml.notesSlide+xml" PartName="/ppt/notesSlides/notesSlide169.xml"/>
  <Override ContentType="application/vnd.openxmlformats-officedocument.presentationml.notesSlide+xml" PartName="/ppt/notesSlides/notesSlide170.xml"/>
  <Override ContentType="application/vnd.openxmlformats-officedocument.presentationml.notesSlide+xml" PartName="/ppt/notesSlides/notesSlide171.xml"/>
  <Override ContentType="application/vnd.openxmlformats-officedocument.presentationml.notesSlide+xml" PartName="/ppt/notesSlides/notesSlide172.xml"/>
  <Override ContentType="application/vnd.openxmlformats-officedocument.presentationml.notesSlide+xml" PartName="/ppt/notesSlides/notesSlide173.xml"/>
  <Override ContentType="application/vnd.openxmlformats-officedocument.presentationml.notesSlide+xml" PartName="/ppt/notesSlides/notesSlide174.xml"/>
  <Override ContentType="application/vnd.openxmlformats-officedocument.presentationml.notesSlide+xml" PartName="/ppt/notesSlides/notesSlide175.xml"/>
  <Override ContentType="application/vnd.openxmlformats-officedocument.presentationml.notesSlide+xml" PartName="/ppt/notesSlides/notesSlide176.xml"/>
  <Override ContentType="application/vnd.openxmlformats-officedocument.presentationml.notesSlide+xml" PartName="/ppt/notesSlides/notesSlide177.xml"/>
  <Override ContentType="application/vnd.openxmlformats-officedocument.presentationml.notesSlide+xml" PartName="/ppt/notesSlides/notesSlide178.xml"/>
  <Override ContentType="application/vnd.openxmlformats-officedocument.presentationml.notesSlide+xml" PartName="/ppt/notesSlides/notesSlide179.xml"/>
  <Override ContentType="application/vnd.openxmlformats-officedocument.presentationml.notesSlide+xml" PartName="/ppt/notesSlides/notesSlide180.xml"/>
  <Override ContentType="application/vnd.openxmlformats-officedocument.presentationml.notesSlide+xml" PartName="/ppt/notesSlides/notesSlide181.xml"/>
  <Override ContentType="application/vnd.openxmlformats-officedocument.presentationml.notesSlide+xml" PartName="/ppt/notesSlides/notesSlide182.xml"/>
  <Override ContentType="application/vnd.openxmlformats-officedocument.presentationml.notesSlide+xml" PartName="/ppt/notesSlides/notesSlide183.xml"/>
  <Override ContentType="application/vnd.openxmlformats-officedocument.presentationml.notesSlide+xml" PartName="/ppt/notesSlides/notesSlide184.xml"/>
  <Override ContentType="application/vnd.openxmlformats-officedocument.presentationml.notesSlide+xml" PartName="/ppt/notesSlides/notesSlide185.xml"/>
  <Override ContentType="application/vnd.openxmlformats-officedocument.presentationml.notesSlide+xml" PartName="/ppt/notesSlides/notesSlide186.xml"/>
  <Override ContentType="application/vnd.openxmlformats-officedocument.presentationml.notesSlide+xml" PartName="/ppt/notesSlides/notesSlide187.xml"/>
  <Override ContentType="application/vnd.openxmlformats-officedocument.presentationml.notesSlide+xml" PartName="/ppt/notesSlides/notesSlide188.xml"/>
  <Override ContentType="application/vnd.openxmlformats-officedocument.presentationml.notesSlide+xml" PartName="/ppt/notesSlides/notesSlide189.xml"/>
  <Override ContentType="application/vnd.openxmlformats-officedocument.presentationml.notesSlide+xml" PartName="/ppt/notesSlides/notesSlide190.xml"/>
  <Override ContentType="application/vnd.openxmlformats-officedocument.presentationml.notesSlide+xml" PartName="/ppt/notesSlides/notesSlide191.xml"/>
  <Override ContentType="application/vnd.openxmlformats-officedocument.presentationml.notesSlide+xml" PartName="/ppt/notesSlides/notesSlide192.xml"/>
  <Override ContentType="application/vnd.openxmlformats-officedocument.presentationml.notesSlide+xml" PartName="/ppt/notesSlides/notesSlide193.xml"/>
  <Override ContentType="application/vnd.openxmlformats-officedocument.presentationml.notesSlide+xml" PartName="/ppt/notesSlides/notesSlide194.xml"/>
  <Override ContentType="application/vnd.openxmlformats-officedocument.presentationml.notesSlide+xml" PartName="/ppt/notesSlides/notesSlide195.xml"/>
  <Override ContentType="application/vnd.openxmlformats-officedocument.presentationml.notesSlide+xml" PartName="/ppt/notesSlides/notesSlide196.xml"/>
  <Override ContentType="application/vnd.openxmlformats-officedocument.presentationml.notesSlide+xml" PartName="/ppt/notesSlides/notesSlide197.xml"/>
  <Override ContentType="application/vnd.openxmlformats-officedocument.presentationml.notesSlide+xml" PartName="/ppt/notesSlides/notesSlide198.xml"/>
  <Override ContentType="application/vnd.openxmlformats-officedocument.presentationml.notesSlide+xml" PartName="/ppt/notesSlides/notesSlide199.xml"/>
  <Override ContentType="application/vnd.openxmlformats-officedocument.presentationml.notesSlide+xml" PartName="/ppt/notesSlides/notesSlide200.xml"/>
  <Override ContentType="application/vnd.openxmlformats-officedocument.presentationml.notesSlide+xml" PartName="/ppt/notesSlides/notesSlide201.xml"/>
  <Override ContentType="application/vnd.openxmlformats-officedocument.presentationml.notesSlide+xml" PartName="/ppt/notesSlides/notesSlide202.xml"/>
  <Override ContentType="application/vnd.openxmlformats-officedocument.presentationml.notesSlide+xml" PartName="/ppt/notesSlides/notesSlide203.xml"/>
  <Override ContentType="application/vnd.openxmlformats-officedocument.presentationml.notesSlide+xml" PartName="/ppt/notesSlides/notesSlide204.xml"/>
  <Override ContentType="application/vnd.openxmlformats-officedocument.presentationml.notesSlide+xml" PartName="/ppt/notesSlides/notesSlide205.xml"/>
  <Override ContentType="application/vnd.openxmlformats-officedocument.presentationml.notesSlide+xml" PartName="/ppt/notesSlides/notesSlide206.xml"/>
  <Override ContentType="application/vnd.openxmlformats-officedocument.presentationml.notesSlide+xml" PartName="/ppt/notesSlides/notesSlide207.xml"/>
  <Override ContentType="application/vnd.openxmlformats-officedocument.presentationml.notesSlide+xml" PartName="/ppt/notesSlides/notesSlide208.xml"/>
  <Override ContentType="application/vnd.openxmlformats-officedocument.presentationml.notesSlide+xml" PartName="/ppt/notesSlides/notesSlide209.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210.xml"/>
  <Override ContentType="application/vnd.openxmlformats-officedocument.presentationml.notesSlide+xml" PartName="/ppt/notesSlides/notesSlide211.xml"/>
  <Override ContentType="application/vnd.openxmlformats-officedocument.presentationml.notesSlide+xml" PartName="/ppt/notesSlides/notesSlide212.xml"/>
  <Override ContentType="application/vnd.openxmlformats-officedocument.presentationml.notesSlide+xml" PartName="/ppt/notesSlides/notesSlide213.xml"/>
  <Override ContentType="application/vnd.openxmlformats-officedocument.presentationml.notesSlide+xml" PartName="/ppt/notesSlides/notesSlide214.xml"/>
  <Override ContentType="application/vnd.openxmlformats-officedocument.presentationml.notesSlide+xml" PartName="/ppt/notesSlides/notesSlide215.xml"/>
  <Override ContentType="application/vnd.openxmlformats-officedocument.presentationml.notesSlide+xml" PartName="/ppt/notesSlides/notesSlide216.xml"/>
  <Override ContentType="application/vnd.openxmlformats-officedocument.presentationml.notesSlide+xml" PartName="/ppt/notesSlides/notesSlide217.xml"/>
  <Override ContentType="application/vnd.openxmlformats-officedocument.presentationml.notesSlide+xml" PartName="/ppt/notesSlides/notesSlide218.xml"/>
  <Override ContentType="application/vnd.openxmlformats-officedocument.presentationml.notesSlide+xml" PartName="/ppt/notesSlides/notesSlide219.xml"/>
  <Override ContentType="application/vnd.openxmlformats-officedocument.presentationml.notesSlide+xml" PartName="/ppt/notesSlides/notesSlide220.xml"/>
  <Override ContentType="application/vnd.openxmlformats-officedocument.presentationml.notesSlide+xml" PartName="/ppt/notesSlides/notesSlide221.xml"/>
  <Override ContentType="application/vnd.openxmlformats-officedocument.presentationml.notesSlide+xml" PartName="/ppt/notesSlides/notesSlide222.xml"/>
  <Override ContentType="application/vnd.openxmlformats-officedocument.presentationml.notesSlide+xml" PartName="/ppt/notesSlides/notesSlide223.xml"/>
  <Override ContentType="application/vnd.openxmlformats-officedocument.presentationml.notesSlide+xml" PartName="/ppt/notesSlides/notesSlide224.xml"/>
  <Override ContentType="application/vnd.openxmlformats-officedocument.presentationml.notesSlide+xml" PartName="/ppt/notesSlides/notesSlide225.xml"/>
  <Override ContentType="application/vnd.openxmlformats-officedocument.presentationml.notesSlide+xml" PartName="/ppt/notesSlides/notesSlide226.xml"/>
  <Override ContentType="application/vnd.openxmlformats-officedocument.presentationml.notesSlide+xml" PartName="/ppt/notesSlides/notesSlide227.xml"/>
  <Override ContentType="application/vnd.openxmlformats-officedocument.presentationml.notesSlide+xml" PartName="/ppt/notesSlides/notesSlide228.xml"/>
  <Override ContentType="application/vnd.openxmlformats-officedocument.presentationml.notesSlide+xml" PartName="/ppt/notesSlides/notesSlide229.xml"/>
  <Override ContentType="application/vnd.openxmlformats-officedocument.presentationml.notesSlide+xml" PartName="/ppt/notesSlides/notesSlide230.xml"/>
  <Override ContentType="application/vnd.openxmlformats-officedocument.presentationml.notesSlide+xml" PartName="/ppt/notesSlides/notesSlide231.xml"/>
  <Override ContentType="application/vnd.openxmlformats-officedocument.presentationml.notesSlide+xml" PartName="/ppt/notesSlides/notesSlide232.xml"/>
  <Override ContentType="application/vnd.openxmlformats-officedocument.presentationml.notesSlide+xml" PartName="/ppt/notesSlides/notesSlide233.xml"/>
  <Override ContentType="application/vnd.openxmlformats-officedocument.presentationml.notesSlide+xml" PartName="/ppt/notesSlides/notesSlide234.xml"/>
  <Override ContentType="application/vnd.openxmlformats-officedocument.presentationml.notesSlide+xml" PartName="/ppt/notesSlides/notesSlide235.xml"/>
  <Override ContentType="application/vnd.openxmlformats-officedocument.presentationml.notesSlide+xml" PartName="/ppt/notesSlides/notesSlide236.xml"/>
  <Override ContentType="application/vnd.openxmlformats-officedocument.presentationml.notesSlide+xml" PartName="/ppt/notesSlides/notesSlide237.xml"/>
  <Override ContentType="application/vnd.openxmlformats-officedocument.presentationml.notesSlide+xml" PartName="/ppt/notesSlides/notesSlide238.xml"/>
  <Override ContentType="application/vnd.openxmlformats-officedocument.presentationml.presProps+xml" PartName="/ppt/presProps1.xml"/>
  <Override ContentType="application/vnd.openxmlformats-officedocument.presentationml.presentation.main+xml" PartName="/ppt/presentation.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slide+xml" PartName="/ppt/slides/slide220.xml"/>
  <Override ContentType="application/vnd.openxmlformats-officedocument.presentationml.slide+xml" PartName="/ppt/slides/slide221.xml"/>
  <Override ContentType="application/vnd.openxmlformats-officedocument.presentationml.slide+xml" PartName="/ppt/slides/slide222.xml"/>
  <Override ContentType="application/vnd.openxmlformats-officedocument.presentationml.slide+xml" PartName="/ppt/slides/slide223.xml"/>
  <Override ContentType="application/vnd.openxmlformats-officedocument.presentationml.slide+xml" PartName="/ppt/slides/slide224.xml"/>
  <Override ContentType="application/vnd.openxmlformats-officedocument.presentationml.slide+xml" PartName="/ppt/slides/slide225.xml"/>
  <Override ContentType="application/vnd.openxmlformats-officedocument.presentationml.slide+xml" PartName="/ppt/slides/slide226.xml"/>
  <Override ContentType="application/vnd.openxmlformats-officedocument.presentationml.slide+xml" PartName="/ppt/slides/slide227.xml"/>
  <Override ContentType="application/vnd.openxmlformats-officedocument.presentationml.slide+xml" PartName="/ppt/slides/slide228.xml"/>
  <Override ContentType="application/vnd.openxmlformats-officedocument.presentationml.slide+xml" PartName="/ppt/slides/slide229.xml"/>
  <Override ContentType="application/vnd.openxmlformats-officedocument.presentationml.slide+xml" PartName="/ppt/slides/slide230.xml"/>
  <Override ContentType="application/vnd.openxmlformats-officedocument.presentationml.slide+xml" PartName="/ppt/slides/slide231.xml"/>
  <Override ContentType="application/vnd.openxmlformats-officedocument.presentationml.slide+xml" PartName="/ppt/slides/slide232.xml"/>
  <Override ContentType="application/vnd.openxmlformats-officedocument.presentationml.slide+xml" PartName="/ppt/slides/slide233.xml"/>
  <Override ContentType="application/vnd.openxmlformats-officedocument.presentationml.slide+xml" PartName="/ppt/slides/slide234.xml"/>
  <Override ContentType="application/vnd.openxmlformats-officedocument.presentationml.slide+xml" PartName="/ppt/slides/slide235.xml"/>
  <Override ContentType="application/vnd.openxmlformats-officedocument.presentationml.slide+xml" PartName="/ppt/slides/slide236.xml"/>
  <Override ContentType="application/vnd.openxmlformats-officedocument.presentationml.slide+xml" PartName="/ppt/slides/slide237.xml"/>
  <Override ContentType="application/vnd.openxmlformats-officedocument.presentationml.slide+xml" PartName="/ppt/slides/slide238.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Master+xml" PartName="/ppt/slideMasters/slideMaster13.xml"/>
  <Override ContentType="application/vnd.openxmlformats-officedocument.presentationml.slideMaster+xml" PartName="/ppt/slideMasters/slideMaster14.xml"/>
  <Override ContentType="application/vnd.openxmlformats-officedocument.presentationml.slideMaster+xml" PartName="/ppt/slideMasters/slideMaster15.xml"/>
  <Override ContentType="application/vnd.openxmlformats-officedocument.presentationml.slideMaster+xml" PartName="/ppt/slideMasters/slideMaster16.xml"/>
  <Override ContentType="application/vnd.openxmlformats-officedocument.presentationml.slideMaster+xml" PartName="/ppt/slideMasters/slideMaster17.xml"/>
  <Override ContentType="application/vnd.openxmlformats-officedocument.presentationml.slideMaster+xml" PartName="/ppt/slideMasters/slideMaster18.xml"/>
  <Override ContentType="application/vnd.openxmlformats-officedocument.presentationml.slideMaster+xml" PartName="/ppt/slideMasters/slideMaster19.xml"/>
  <Override ContentType="application/vnd.openxmlformats-officedocument.presentationml.slideMaster+xml" PartName="/ppt/slideMasters/slideMaster20.xml"/>
  <Override ContentType="application/vnd.openxmlformats-officedocument.presentationml.slideMaster+xml" PartName="/ppt/slideMasters/slideMaster21.xml"/>
  <Override ContentType="application/vnd.openxmlformats-officedocument.presentationml.slideMaster+xml" PartName="/ppt/slideMasters/slideMaster22.xml"/>
  <Override ContentType="application/vnd.openxmlformats-officedocument.presentationml.slideMaster+xml" PartName="/ppt/slideMasters/slideMaster23.xml"/>
  <Override ContentType="application/vnd.openxmlformats-officedocument.presentationml.slideMaster+xml" PartName="/ppt/slideMasters/slideMaster24.xml"/>
  <Override ContentType="application/vnd.openxmlformats-officedocument.presentationml.slideMaster+xml" PartName="/ppt/slideMasters/slideMaster25.xml"/>
  <Override ContentType="application/vnd.openxmlformats-officedocument.presentationml.slideMaster+xml" PartName="/ppt/slideMasters/slideMaster26.xml"/>
  <Override ContentType="application/vnd.openxmlformats-officedocument.presentationml.slideMaster+xml" PartName="/ppt/slideMasters/slideMaster27.xml"/>
  <Override ContentType="application/vnd.openxmlformats-officedocument.presentationml.slideMaster+xml" PartName="/ppt/slideMasters/slideMaster28.xml"/>
  <Override ContentType="application/vnd.openxmlformats-officedocument.presentationml.slideMaster+xml" PartName="/ppt/slideMasters/slideMaster29.xml"/>
  <Override ContentType="application/vnd.openxmlformats-officedocument.presentationml.slideMaster+xml" PartName="/ppt/slideMasters/slideMaster30.xml"/>
  <Override ContentType="application/vnd.openxmlformats-officedocument.presentationml.slideMaster+xml" PartName="/ppt/slideMasters/slideMaster31.xml"/>
  <Override ContentType="application/vnd.openxmlformats-officedocument.presentationml.slideMaster+xml" PartName="/ppt/slideMasters/slideMaster32.xml"/>
  <Override ContentType="application/vnd.openxmlformats-officedocument.presentationml.slideMaster+xml" PartName="/ppt/slideMasters/slideMaster33.xml"/>
  <Override ContentType="application/vnd.openxmlformats-officedocument.presentationml.slideMaster+xml" PartName="/ppt/slideMasters/slideMaster34.xml"/>
  <Override ContentType="application/vnd.openxmlformats-officedocument.presentationml.slideMaster+xml" PartName="/ppt/slideMasters/slideMaster35.xml"/>
  <Override ContentType="application/vnd.openxmlformats-officedocument.presentationml.slideMaster+xml" PartName="/ppt/slideMasters/slideMaster36.xml"/>
  <Override ContentType="application/vnd.openxmlformats-officedocument.presentationml.tableStyles+xml" PartName="/ppt/tableStyles1.xml"/>
  <Override ContentType="application/vnd.openxmlformats-officedocument.presentationml.viewProps+xml" PartName="/ppt/viewProps1.xml"/>
  <Override ContentType="application/vnd.openxmlformats-officedocument.theme+xml" PartName="/ppt/theme/theme10.xml"/>
  <Override ContentType="application/vnd.openxmlformats-officedocument.theme+xml" PartName="/ppt/theme/theme11.xml"/>
  <Override ContentType="application/vnd.openxmlformats-officedocument.theme+xml" PartName="/ppt/theme/theme12.xml"/>
  <Override ContentType="application/vnd.openxmlformats-officedocument.theme+xml" PartName="/ppt/theme/theme13.xml"/>
  <Override ContentType="application/vnd.openxmlformats-officedocument.theme+xml" PartName="/ppt/theme/theme14.xml"/>
  <Override ContentType="application/vnd.openxmlformats-officedocument.theme+xml" PartName="/ppt/theme/theme15.xml"/>
  <Override ContentType="application/vnd.openxmlformats-officedocument.theme+xml" PartName="/ppt/theme/theme16.xml"/>
  <Override ContentType="application/vnd.openxmlformats-officedocument.theme+xml" PartName="/ppt/theme/theme17.xml"/>
  <Override ContentType="application/vnd.openxmlformats-officedocument.theme+xml" PartName="/ppt/theme/theme18.xml"/>
  <Override ContentType="application/vnd.openxmlformats-officedocument.theme+xml" PartName="/ppt/theme/theme19.xml"/>
  <Override ContentType="application/vnd.openxmlformats-officedocument.theme+xml" PartName="/ppt/theme/theme20.xml"/>
  <Override ContentType="application/vnd.openxmlformats-officedocument.theme+xml" PartName="/ppt/theme/theme21.xml"/>
  <Override ContentType="application/vnd.openxmlformats-officedocument.theme+xml" PartName="/ppt/theme/theme22.xml"/>
  <Override ContentType="application/vnd.openxmlformats-officedocument.theme+xml" PartName="/ppt/theme/theme23.xml"/>
  <Override ContentType="application/vnd.openxmlformats-officedocument.theme+xml" PartName="/ppt/theme/theme24.xml"/>
  <Override ContentType="application/vnd.openxmlformats-officedocument.theme+xml" PartName="/ppt/theme/theme25.xml"/>
  <Override ContentType="application/vnd.openxmlformats-officedocument.theme+xml" PartName="/ppt/theme/theme26.xml"/>
  <Override ContentType="application/vnd.openxmlformats-officedocument.theme+xml" PartName="/ppt/theme/theme27.xml"/>
  <Override ContentType="application/vnd.openxmlformats-officedocument.theme+xml" PartName="/ppt/theme/theme28.xml"/>
  <Override ContentType="application/vnd.openxmlformats-officedocument.theme+xml" PartName="/ppt/theme/theme29.xml"/>
  <Override ContentType="application/vnd.openxmlformats-officedocument.theme+xml" PartName="/ppt/theme/theme30.xml"/>
  <Override ContentType="application/vnd.openxmlformats-officedocument.theme+xml" PartName="/ppt/theme/theme31.xml"/>
  <Override ContentType="application/vnd.openxmlformats-officedocument.theme+xml" PartName="/ppt/theme/theme32.xml"/>
  <Override ContentType="application/vnd.openxmlformats-officedocument.theme+xml" PartName="/ppt/theme/theme33.xml"/>
  <Override ContentType="application/vnd.openxmlformats-officedocument.theme+xml" PartName="/ppt/theme/theme34.xml"/>
  <Override ContentType="application/vnd.openxmlformats-officedocument.theme+xml" PartName="/ppt/theme/theme3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36.xml"/>
  <Override ContentType="application/vnd.openxmlformats-officedocument.theme+xml" PartName="/ppt/theme/theme6.xml"/>
  <Override ContentType="application/vnd.openxmlformats-officedocument.theme+xml" PartName="/ppt/theme/theme7.xml"/>
  <Override ContentType="application/vnd.openxmlformats-officedocument.theme+xml" PartName="/ppt/theme/theme8.xml"/>
  <Override ContentType="application/vnd.openxmlformats-officedocument.theme+xml" PartName="/ppt/theme/theme9.xml"/>
  <Override ContentType="application/vnd.openxmlformats-officedocument.theme+xml" PartName="/ppt/theme/theme37.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4" r:id="rId5"/>
    <p:sldMasterId id="2147483685" r:id="rId6"/>
    <p:sldMasterId id="2147483686" r:id="rId7"/>
    <p:sldMasterId id="2147483687" r:id="rId8"/>
    <p:sldMasterId id="2147483688" r:id="rId9"/>
    <p:sldMasterId id="2147483689" r:id="rId10"/>
    <p:sldMasterId id="2147483690" r:id="rId11"/>
    <p:sldMasterId id="2147483691" r:id="rId12"/>
    <p:sldMasterId id="2147483692" r:id="rId13"/>
    <p:sldMasterId id="2147483693" r:id="rId14"/>
    <p:sldMasterId id="2147483694" r:id="rId15"/>
    <p:sldMasterId id="2147483695" r:id="rId16"/>
    <p:sldMasterId id="2147483696" r:id="rId17"/>
    <p:sldMasterId id="2147483697" r:id="rId18"/>
    <p:sldMasterId id="2147483698" r:id="rId19"/>
    <p:sldMasterId id="2147483699" r:id="rId20"/>
    <p:sldMasterId id="2147483700" r:id="rId21"/>
    <p:sldMasterId id="2147483701" r:id="rId22"/>
    <p:sldMasterId id="2147483702" r:id="rId23"/>
    <p:sldMasterId id="2147483703" r:id="rId24"/>
    <p:sldMasterId id="2147483704" r:id="rId25"/>
    <p:sldMasterId id="2147483705" r:id="rId26"/>
    <p:sldMasterId id="2147483706" r:id="rId27"/>
    <p:sldMasterId id="2147483707" r:id="rId28"/>
    <p:sldMasterId id="2147483708" r:id="rId29"/>
    <p:sldMasterId id="2147483709" r:id="rId30"/>
    <p:sldMasterId id="2147483710" r:id="rId31"/>
    <p:sldMasterId id="2147483711" r:id="rId32"/>
    <p:sldMasterId id="2147483712" r:id="rId33"/>
    <p:sldMasterId id="2147483713" r:id="rId34"/>
    <p:sldMasterId id="2147483714" r:id="rId35"/>
    <p:sldMasterId id="2147483715" r:id="rId36"/>
    <p:sldMasterId id="2147483716" r:id="rId37"/>
    <p:sldMasterId id="2147483717" r:id="rId38"/>
    <p:sldMasterId id="2147483718" r:id="rId39"/>
    <p:sldMasterId id="2147483719" r:id="rId40"/>
  </p:sldMasterIdLst>
  <p:notesMasterIdLst>
    <p:notesMasterId r:id="rId41"/>
  </p:notesMasterIdLst>
  <p:sldIdLst>
    <p:sldId id="256" r:id="rId42"/>
    <p:sldId id="257" r:id="rId43"/>
    <p:sldId id="258" r:id="rId44"/>
    <p:sldId id="259" r:id="rId45"/>
    <p:sldId id="260" r:id="rId46"/>
    <p:sldId id="261" r:id="rId47"/>
    <p:sldId id="262" r:id="rId48"/>
    <p:sldId id="263" r:id="rId49"/>
    <p:sldId id="264" r:id="rId50"/>
    <p:sldId id="265" r:id="rId51"/>
    <p:sldId id="266" r:id="rId52"/>
    <p:sldId id="267" r:id="rId53"/>
    <p:sldId id="268" r:id="rId54"/>
    <p:sldId id="269" r:id="rId55"/>
    <p:sldId id="270" r:id="rId56"/>
    <p:sldId id="271" r:id="rId57"/>
    <p:sldId id="272" r:id="rId58"/>
    <p:sldId id="273" r:id="rId59"/>
    <p:sldId id="274" r:id="rId60"/>
    <p:sldId id="275" r:id="rId61"/>
    <p:sldId id="276" r:id="rId62"/>
    <p:sldId id="277" r:id="rId63"/>
    <p:sldId id="278" r:id="rId64"/>
    <p:sldId id="279" r:id="rId65"/>
    <p:sldId id="280" r:id="rId66"/>
    <p:sldId id="281" r:id="rId67"/>
    <p:sldId id="282" r:id="rId68"/>
    <p:sldId id="283" r:id="rId69"/>
    <p:sldId id="284" r:id="rId70"/>
    <p:sldId id="285"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 id="298" r:id="rId84"/>
    <p:sldId id="299" r:id="rId85"/>
    <p:sldId id="300" r:id="rId86"/>
    <p:sldId id="301" r:id="rId87"/>
    <p:sldId id="302" r:id="rId88"/>
    <p:sldId id="303" r:id="rId89"/>
    <p:sldId id="304" r:id="rId90"/>
    <p:sldId id="305" r:id="rId91"/>
    <p:sldId id="306" r:id="rId92"/>
    <p:sldId id="307" r:id="rId93"/>
    <p:sldId id="308" r:id="rId94"/>
    <p:sldId id="309" r:id="rId95"/>
    <p:sldId id="310" r:id="rId96"/>
    <p:sldId id="311" r:id="rId97"/>
    <p:sldId id="312" r:id="rId98"/>
    <p:sldId id="313" r:id="rId99"/>
    <p:sldId id="314" r:id="rId100"/>
    <p:sldId id="315" r:id="rId101"/>
    <p:sldId id="316" r:id="rId102"/>
    <p:sldId id="317" r:id="rId103"/>
    <p:sldId id="318" r:id="rId104"/>
    <p:sldId id="319" r:id="rId105"/>
    <p:sldId id="320" r:id="rId106"/>
    <p:sldId id="321" r:id="rId107"/>
    <p:sldId id="322" r:id="rId108"/>
    <p:sldId id="323" r:id="rId109"/>
    <p:sldId id="324" r:id="rId110"/>
    <p:sldId id="325" r:id="rId111"/>
    <p:sldId id="326" r:id="rId112"/>
    <p:sldId id="327" r:id="rId113"/>
    <p:sldId id="328" r:id="rId114"/>
    <p:sldId id="329" r:id="rId115"/>
    <p:sldId id="330" r:id="rId116"/>
    <p:sldId id="331" r:id="rId117"/>
    <p:sldId id="332" r:id="rId118"/>
    <p:sldId id="333" r:id="rId119"/>
    <p:sldId id="334" r:id="rId120"/>
    <p:sldId id="335" r:id="rId121"/>
    <p:sldId id="336" r:id="rId122"/>
    <p:sldId id="337" r:id="rId123"/>
    <p:sldId id="338" r:id="rId124"/>
    <p:sldId id="339" r:id="rId125"/>
    <p:sldId id="340" r:id="rId126"/>
    <p:sldId id="341" r:id="rId127"/>
    <p:sldId id="342" r:id="rId128"/>
    <p:sldId id="343" r:id="rId129"/>
    <p:sldId id="344" r:id="rId130"/>
    <p:sldId id="345" r:id="rId131"/>
    <p:sldId id="346" r:id="rId132"/>
    <p:sldId id="347" r:id="rId133"/>
    <p:sldId id="348" r:id="rId134"/>
    <p:sldId id="349" r:id="rId135"/>
    <p:sldId id="350" r:id="rId136"/>
    <p:sldId id="351" r:id="rId137"/>
    <p:sldId id="352" r:id="rId138"/>
    <p:sldId id="353" r:id="rId139"/>
    <p:sldId id="354" r:id="rId140"/>
    <p:sldId id="355" r:id="rId141"/>
    <p:sldId id="356" r:id="rId142"/>
    <p:sldId id="357" r:id="rId143"/>
    <p:sldId id="358" r:id="rId144"/>
    <p:sldId id="359" r:id="rId145"/>
    <p:sldId id="360" r:id="rId146"/>
    <p:sldId id="361" r:id="rId147"/>
    <p:sldId id="362" r:id="rId148"/>
    <p:sldId id="363" r:id="rId149"/>
    <p:sldId id="364" r:id="rId150"/>
    <p:sldId id="365" r:id="rId151"/>
    <p:sldId id="366" r:id="rId152"/>
    <p:sldId id="367" r:id="rId153"/>
    <p:sldId id="368" r:id="rId154"/>
    <p:sldId id="369" r:id="rId155"/>
    <p:sldId id="370" r:id="rId156"/>
    <p:sldId id="371" r:id="rId157"/>
    <p:sldId id="372" r:id="rId158"/>
    <p:sldId id="373" r:id="rId159"/>
    <p:sldId id="374" r:id="rId160"/>
    <p:sldId id="375" r:id="rId161"/>
    <p:sldId id="376" r:id="rId162"/>
    <p:sldId id="377" r:id="rId163"/>
    <p:sldId id="378" r:id="rId164"/>
    <p:sldId id="379" r:id="rId165"/>
    <p:sldId id="380" r:id="rId166"/>
    <p:sldId id="381" r:id="rId167"/>
    <p:sldId id="382" r:id="rId168"/>
    <p:sldId id="383" r:id="rId169"/>
    <p:sldId id="384" r:id="rId170"/>
    <p:sldId id="385" r:id="rId171"/>
    <p:sldId id="386" r:id="rId172"/>
    <p:sldId id="387" r:id="rId173"/>
    <p:sldId id="388" r:id="rId174"/>
    <p:sldId id="389" r:id="rId175"/>
    <p:sldId id="390" r:id="rId176"/>
    <p:sldId id="391" r:id="rId177"/>
    <p:sldId id="392" r:id="rId178"/>
    <p:sldId id="393" r:id="rId179"/>
    <p:sldId id="394" r:id="rId180"/>
    <p:sldId id="395" r:id="rId181"/>
    <p:sldId id="396" r:id="rId182"/>
    <p:sldId id="397" r:id="rId183"/>
    <p:sldId id="398" r:id="rId184"/>
    <p:sldId id="399" r:id="rId185"/>
    <p:sldId id="400" r:id="rId186"/>
    <p:sldId id="401" r:id="rId187"/>
    <p:sldId id="402" r:id="rId188"/>
    <p:sldId id="403" r:id="rId189"/>
    <p:sldId id="404" r:id="rId190"/>
    <p:sldId id="405" r:id="rId191"/>
    <p:sldId id="406" r:id="rId192"/>
    <p:sldId id="407" r:id="rId193"/>
    <p:sldId id="408" r:id="rId194"/>
    <p:sldId id="409" r:id="rId195"/>
    <p:sldId id="410" r:id="rId196"/>
    <p:sldId id="411" r:id="rId197"/>
    <p:sldId id="412" r:id="rId198"/>
    <p:sldId id="413" r:id="rId199"/>
    <p:sldId id="414" r:id="rId200"/>
    <p:sldId id="415" r:id="rId201"/>
    <p:sldId id="416" r:id="rId202"/>
    <p:sldId id="417" r:id="rId203"/>
    <p:sldId id="418" r:id="rId204"/>
    <p:sldId id="419" r:id="rId205"/>
    <p:sldId id="420" r:id="rId206"/>
    <p:sldId id="421" r:id="rId207"/>
    <p:sldId id="422" r:id="rId208"/>
    <p:sldId id="423" r:id="rId209"/>
    <p:sldId id="424" r:id="rId210"/>
    <p:sldId id="425" r:id="rId211"/>
    <p:sldId id="426" r:id="rId212"/>
    <p:sldId id="427" r:id="rId213"/>
    <p:sldId id="428" r:id="rId214"/>
    <p:sldId id="429" r:id="rId215"/>
    <p:sldId id="430" r:id="rId216"/>
    <p:sldId id="431" r:id="rId217"/>
    <p:sldId id="432" r:id="rId218"/>
    <p:sldId id="433" r:id="rId219"/>
    <p:sldId id="434" r:id="rId220"/>
    <p:sldId id="435" r:id="rId221"/>
    <p:sldId id="436" r:id="rId222"/>
    <p:sldId id="437" r:id="rId223"/>
    <p:sldId id="438" r:id="rId224"/>
    <p:sldId id="439" r:id="rId225"/>
    <p:sldId id="440" r:id="rId226"/>
    <p:sldId id="441" r:id="rId227"/>
    <p:sldId id="442" r:id="rId228"/>
    <p:sldId id="443" r:id="rId229"/>
    <p:sldId id="444" r:id="rId230"/>
    <p:sldId id="445" r:id="rId231"/>
    <p:sldId id="446" r:id="rId232"/>
    <p:sldId id="447" r:id="rId233"/>
    <p:sldId id="448" r:id="rId234"/>
    <p:sldId id="449" r:id="rId235"/>
    <p:sldId id="450" r:id="rId236"/>
    <p:sldId id="451" r:id="rId237"/>
    <p:sldId id="452" r:id="rId238"/>
    <p:sldId id="453" r:id="rId239"/>
    <p:sldId id="454" r:id="rId240"/>
    <p:sldId id="455" r:id="rId241"/>
    <p:sldId id="456" r:id="rId242"/>
    <p:sldId id="457" r:id="rId243"/>
    <p:sldId id="458" r:id="rId244"/>
    <p:sldId id="459" r:id="rId245"/>
    <p:sldId id="460" r:id="rId246"/>
    <p:sldId id="461" r:id="rId247"/>
    <p:sldId id="462" r:id="rId248"/>
    <p:sldId id="463" r:id="rId249"/>
    <p:sldId id="464" r:id="rId250"/>
    <p:sldId id="465" r:id="rId251"/>
    <p:sldId id="466" r:id="rId252"/>
    <p:sldId id="467" r:id="rId253"/>
    <p:sldId id="468" r:id="rId254"/>
    <p:sldId id="469" r:id="rId255"/>
    <p:sldId id="470" r:id="rId256"/>
    <p:sldId id="471" r:id="rId257"/>
    <p:sldId id="472" r:id="rId258"/>
    <p:sldId id="473" r:id="rId259"/>
    <p:sldId id="474" r:id="rId260"/>
    <p:sldId id="475" r:id="rId261"/>
    <p:sldId id="476" r:id="rId262"/>
    <p:sldId id="477" r:id="rId263"/>
    <p:sldId id="478" r:id="rId264"/>
    <p:sldId id="479" r:id="rId265"/>
    <p:sldId id="480" r:id="rId266"/>
    <p:sldId id="481" r:id="rId267"/>
    <p:sldId id="482" r:id="rId268"/>
    <p:sldId id="483" r:id="rId269"/>
    <p:sldId id="484" r:id="rId270"/>
    <p:sldId id="485" r:id="rId271"/>
    <p:sldId id="486" r:id="rId272"/>
    <p:sldId id="487" r:id="rId273"/>
    <p:sldId id="488" r:id="rId274"/>
    <p:sldId id="489" r:id="rId275"/>
    <p:sldId id="490" r:id="rId276"/>
    <p:sldId id="491" r:id="rId277"/>
    <p:sldId id="492" r:id="rId278"/>
    <p:sldId id="493" r:id="rId27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F67DAF25-D715-4E9D-86D1-D32F5C3133F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Master" Target="slideMasters/slideMaster36.xml"/><Relationship Id="rId190" Type="http://schemas.openxmlformats.org/officeDocument/2006/relationships/slide" Target="slides/slide149.xml"/><Relationship Id="rId42" Type="http://schemas.openxmlformats.org/officeDocument/2006/relationships/slide" Target="slides/slide1.xml"/><Relationship Id="rId41" Type="http://schemas.openxmlformats.org/officeDocument/2006/relationships/notesMaster" Target="notesMasters/notesMaster1.xml"/><Relationship Id="rId44" Type="http://schemas.openxmlformats.org/officeDocument/2006/relationships/slide" Target="slides/slide3.xml"/><Relationship Id="rId194" Type="http://schemas.openxmlformats.org/officeDocument/2006/relationships/slide" Target="slides/slide153.xml"/><Relationship Id="rId43" Type="http://schemas.openxmlformats.org/officeDocument/2006/relationships/slide" Target="slides/slide2.xml"/><Relationship Id="rId193" Type="http://schemas.openxmlformats.org/officeDocument/2006/relationships/slide" Target="slides/slide152.xml"/><Relationship Id="rId46" Type="http://schemas.openxmlformats.org/officeDocument/2006/relationships/slide" Target="slides/slide5.xml"/><Relationship Id="rId192" Type="http://schemas.openxmlformats.org/officeDocument/2006/relationships/slide" Target="slides/slide151.xml"/><Relationship Id="rId45" Type="http://schemas.openxmlformats.org/officeDocument/2006/relationships/slide" Target="slides/slide4.xml"/><Relationship Id="rId191" Type="http://schemas.openxmlformats.org/officeDocument/2006/relationships/slide" Target="slides/slide150.xml"/><Relationship Id="rId48" Type="http://schemas.openxmlformats.org/officeDocument/2006/relationships/slide" Target="slides/slide7.xml"/><Relationship Id="rId187" Type="http://schemas.openxmlformats.org/officeDocument/2006/relationships/slide" Target="slides/slide146.xml"/><Relationship Id="rId47" Type="http://schemas.openxmlformats.org/officeDocument/2006/relationships/slide" Target="slides/slide6.xml"/><Relationship Id="rId186" Type="http://schemas.openxmlformats.org/officeDocument/2006/relationships/slide" Target="slides/slide145.xml"/><Relationship Id="rId185" Type="http://schemas.openxmlformats.org/officeDocument/2006/relationships/slide" Target="slides/slide144.xml"/><Relationship Id="rId49" Type="http://schemas.openxmlformats.org/officeDocument/2006/relationships/slide" Target="slides/slide8.xml"/><Relationship Id="rId184" Type="http://schemas.openxmlformats.org/officeDocument/2006/relationships/slide" Target="slides/slide143.xml"/><Relationship Id="rId189" Type="http://schemas.openxmlformats.org/officeDocument/2006/relationships/slide" Target="slides/slide148.xml"/><Relationship Id="rId188" Type="http://schemas.openxmlformats.org/officeDocument/2006/relationships/slide" Target="slides/slide147.xml"/><Relationship Id="rId31" Type="http://schemas.openxmlformats.org/officeDocument/2006/relationships/slideMaster" Target="slideMasters/slideMaster27.xml"/><Relationship Id="rId30" Type="http://schemas.openxmlformats.org/officeDocument/2006/relationships/slideMaster" Target="slideMasters/slideMaster26.xml"/><Relationship Id="rId33" Type="http://schemas.openxmlformats.org/officeDocument/2006/relationships/slideMaster" Target="slideMasters/slideMaster29.xml"/><Relationship Id="rId183" Type="http://schemas.openxmlformats.org/officeDocument/2006/relationships/slide" Target="slides/slide142.xml"/><Relationship Id="rId32" Type="http://schemas.openxmlformats.org/officeDocument/2006/relationships/slideMaster" Target="slideMasters/slideMaster28.xml"/><Relationship Id="rId182" Type="http://schemas.openxmlformats.org/officeDocument/2006/relationships/slide" Target="slides/slide141.xml"/><Relationship Id="rId35" Type="http://schemas.openxmlformats.org/officeDocument/2006/relationships/slideMaster" Target="slideMasters/slideMaster31.xml"/><Relationship Id="rId181" Type="http://schemas.openxmlformats.org/officeDocument/2006/relationships/slide" Target="slides/slide140.xml"/><Relationship Id="rId34" Type="http://schemas.openxmlformats.org/officeDocument/2006/relationships/slideMaster" Target="slideMasters/slideMaster30.xml"/><Relationship Id="rId180" Type="http://schemas.openxmlformats.org/officeDocument/2006/relationships/slide" Target="slides/slide139.xml"/><Relationship Id="rId37" Type="http://schemas.openxmlformats.org/officeDocument/2006/relationships/slideMaster" Target="slideMasters/slideMaster33.xml"/><Relationship Id="rId176" Type="http://schemas.openxmlformats.org/officeDocument/2006/relationships/slide" Target="slides/slide135.xml"/><Relationship Id="rId36" Type="http://schemas.openxmlformats.org/officeDocument/2006/relationships/slideMaster" Target="slideMasters/slideMaster32.xml"/><Relationship Id="rId175" Type="http://schemas.openxmlformats.org/officeDocument/2006/relationships/slide" Target="slides/slide134.xml"/><Relationship Id="rId39" Type="http://schemas.openxmlformats.org/officeDocument/2006/relationships/slideMaster" Target="slideMasters/slideMaster35.xml"/><Relationship Id="rId174" Type="http://schemas.openxmlformats.org/officeDocument/2006/relationships/slide" Target="slides/slide133.xml"/><Relationship Id="rId38" Type="http://schemas.openxmlformats.org/officeDocument/2006/relationships/slideMaster" Target="slideMasters/slideMaster34.xml"/><Relationship Id="rId173" Type="http://schemas.openxmlformats.org/officeDocument/2006/relationships/slide" Target="slides/slide132.xml"/><Relationship Id="rId179" Type="http://schemas.openxmlformats.org/officeDocument/2006/relationships/slide" Target="slides/slide138.xml"/><Relationship Id="rId178" Type="http://schemas.openxmlformats.org/officeDocument/2006/relationships/slide" Target="slides/slide137.xml"/><Relationship Id="rId177" Type="http://schemas.openxmlformats.org/officeDocument/2006/relationships/slide" Target="slides/slide136.xml"/><Relationship Id="rId20" Type="http://schemas.openxmlformats.org/officeDocument/2006/relationships/slideMaster" Target="slideMasters/slideMaster16.xml"/><Relationship Id="rId22" Type="http://schemas.openxmlformats.org/officeDocument/2006/relationships/slideMaster" Target="slideMasters/slideMaster18.xml"/><Relationship Id="rId21" Type="http://schemas.openxmlformats.org/officeDocument/2006/relationships/slideMaster" Target="slideMasters/slideMaster17.xml"/><Relationship Id="rId24" Type="http://schemas.openxmlformats.org/officeDocument/2006/relationships/slideMaster" Target="slideMasters/slideMaster20.xml"/><Relationship Id="rId23" Type="http://schemas.openxmlformats.org/officeDocument/2006/relationships/slideMaster" Target="slideMasters/slideMaster19.xml"/><Relationship Id="rId26" Type="http://schemas.openxmlformats.org/officeDocument/2006/relationships/slideMaster" Target="slideMasters/slideMaster22.xml"/><Relationship Id="rId25" Type="http://schemas.openxmlformats.org/officeDocument/2006/relationships/slideMaster" Target="slideMasters/slideMaster21.xml"/><Relationship Id="rId28" Type="http://schemas.openxmlformats.org/officeDocument/2006/relationships/slideMaster" Target="slideMasters/slideMaster24.xml"/><Relationship Id="rId27" Type="http://schemas.openxmlformats.org/officeDocument/2006/relationships/slideMaster" Target="slideMasters/slideMaster23.xml"/><Relationship Id="rId29" Type="http://schemas.openxmlformats.org/officeDocument/2006/relationships/slideMaster" Target="slideMasters/slideMaster25.xml"/><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Master" Target="slideMasters/slideMaster9.xml"/><Relationship Id="rId12" Type="http://schemas.openxmlformats.org/officeDocument/2006/relationships/slideMaster" Target="slideMasters/slideMaster8.xml"/><Relationship Id="rId15" Type="http://schemas.openxmlformats.org/officeDocument/2006/relationships/slideMaster" Target="slideMasters/slideMaster11.xml"/><Relationship Id="rId198" Type="http://schemas.openxmlformats.org/officeDocument/2006/relationships/slide" Target="slides/slide157.xml"/><Relationship Id="rId14" Type="http://schemas.openxmlformats.org/officeDocument/2006/relationships/slideMaster" Target="slideMasters/slideMaster10.xml"/><Relationship Id="rId197" Type="http://schemas.openxmlformats.org/officeDocument/2006/relationships/slide" Target="slides/slide156.xml"/><Relationship Id="rId17" Type="http://schemas.openxmlformats.org/officeDocument/2006/relationships/slideMaster" Target="slideMasters/slideMaster13.xml"/><Relationship Id="rId196" Type="http://schemas.openxmlformats.org/officeDocument/2006/relationships/slide" Target="slides/slide155.xml"/><Relationship Id="rId16" Type="http://schemas.openxmlformats.org/officeDocument/2006/relationships/slideMaster" Target="slideMasters/slideMaster12.xml"/><Relationship Id="rId195" Type="http://schemas.openxmlformats.org/officeDocument/2006/relationships/slide" Target="slides/slide154.xml"/><Relationship Id="rId19" Type="http://schemas.openxmlformats.org/officeDocument/2006/relationships/slideMaster" Target="slideMasters/slideMaster15.xml"/><Relationship Id="rId18" Type="http://schemas.openxmlformats.org/officeDocument/2006/relationships/slideMaster" Target="slideMasters/slideMaster14.xml"/><Relationship Id="rId199" Type="http://schemas.openxmlformats.org/officeDocument/2006/relationships/slide" Target="slides/slide158.xml"/><Relationship Id="rId84" Type="http://schemas.openxmlformats.org/officeDocument/2006/relationships/slide" Target="slides/slide43.xml"/><Relationship Id="rId83" Type="http://schemas.openxmlformats.org/officeDocument/2006/relationships/slide" Target="slides/slide42.xml"/><Relationship Id="rId86" Type="http://schemas.openxmlformats.org/officeDocument/2006/relationships/slide" Target="slides/slide45.xml"/><Relationship Id="rId85" Type="http://schemas.openxmlformats.org/officeDocument/2006/relationships/slide" Target="slides/slide44.xml"/><Relationship Id="rId88" Type="http://schemas.openxmlformats.org/officeDocument/2006/relationships/slide" Target="slides/slide47.xml"/><Relationship Id="rId150" Type="http://schemas.openxmlformats.org/officeDocument/2006/relationships/slide" Target="slides/slide109.xml"/><Relationship Id="rId271" Type="http://schemas.openxmlformats.org/officeDocument/2006/relationships/slide" Target="slides/slide230.xml"/><Relationship Id="rId87" Type="http://schemas.openxmlformats.org/officeDocument/2006/relationships/slide" Target="slides/slide46.xml"/><Relationship Id="rId270" Type="http://schemas.openxmlformats.org/officeDocument/2006/relationships/slide" Target="slides/slide229.xml"/><Relationship Id="rId89" Type="http://schemas.openxmlformats.org/officeDocument/2006/relationships/slide" Target="slides/slide48.xml"/><Relationship Id="rId80" Type="http://schemas.openxmlformats.org/officeDocument/2006/relationships/slide" Target="slides/slide39.xml"/><Relationship Id="rId82" Type="http://schemas.openxmlformats.org/officeDocument/2006/relationships/slide" Target="slides/slide41.xml"/><Relationship Id="rId81" Type="http://schemas.openxmlformats.org/officeDocument/2006/relationships/slide" Target="slides/slide40.xml"/><Relationship Id="rId1" Type="http://schemas.openxmlformats.org/officeDocument/2006/relationships/theme" Target="theme/theme33.xml"/><Relationship Id="rId2" Type="http://schemas.openxmlformats.org/officeDocument/2006/relationships/viewProps" Target="viewProps1.xml"/><Relationship Id="rId3" Type="http://schemas.openxmlformats.org/officeDocument/2006/relationships/presProps" Target="presProps1.xml"/><Relationship Id="rId149" Type="http://schemas.openxmlformats.org/officeDocument/2006/relationships/slide" Target="slides/slide108.xml"/><Relationship Id="rId4" Type="http://schemas.openxmlformats.org/officeDocument/2006/relationships/tableStyles" Target="tableStyles1.xml"/><Relationship Id="rId148" Type="http://schemas.openxmlformats.org/officeDocument/2006/relationships/slide" Target="slides/slide107.xml"/><Relationship Id="rId269" Type="http://schemas.openxmlformats.org/officeDocument/2006/relationships/slide" Target="slides/slide228.xml"/><Relationship Id="rId9" Type="http://schemas.openxmlformats.org/officeDocument/2006/relationships/slideMaster" Target="slideMasters/slideMaster5.xml"/><Relationship Id="rId143" Type="http://schemas.openxmlformats.org/officeDocument/2006/relationships/slide" Target="slides/slide102.xml"/><Relationship Id="rId264" Type="http://schemas.openxmlformats.org/officeDocument/2006/relationships/slide" Target="slides/slide223.xml"/><Relationship Id="rId142" Type="http://schemas.openxmlformats.org/officeDocument/2006/relationships/slide" Target="slides/slide101.xml"/><Relationship Id="rId263" Type="http://schemas.openxmlformats.org/officeDocument/2006/relationships/slide" Target="slides/slide222.xml"/><Relationship Id="rId141" Type="http://schemas.openxmlformats.org/officeDocument/2006/relationships/slide" Target="slides/slide100.xml"/><Relationship Id="rId262" Type="http://schemas.openxmlformats.org/officeDocument/2006/relationships/slide" Target="slides/slide221.xml"/><Relationship Id="rId140" Type="http://schemas.openxmlformats.org/officeDocument/2006/relationships/slide" Target="slides/slide99.xml"/><Relationship Id="rId261" Type="http://schemas.openxmlformats.org/officeDocument/2006/relationships/slide" Target="slides/slide220.xml"/><Relationship Id="rId5" Type="http://schemas.openxmlformats.org/officeDocument/2006/relationships/slideMaster" Target="slideMasters/slideMaster1.xml"/><Relationship Id="rId147" Type="http://schemas.openxmlformats.org/officeDocument/2006/relationships/slide" Target="slides/slide106.xml"/><Relationship Id="rId268" Type="http://schemas.openxmlformats.org/officeDocument/2006/relationships/slide" Target="slides/slide227.xml"/><Relationship Id="rId6" Type="http://schemas.openxmlformats.org/officeDocument/2006/relationships/slideMaster" Target="slideMasters/slideMaster2.xml"/><Relationship Id="rId146" Type="http://schemas.openxmlformats.org/officeDocument/2006/relationships/slide" Target="slides/slide105.xml"/><Relationship Id="rId267" Type="http://schemas.openxmlformats.org/officeDocument/2006/relationships/slide" Target="slides/slide226.xml"/><Relationship Id="rId7" Type="http://schemas.openxmlformats.org/officeDocument/2006/relationships/slideMaster" Target="slideMasters/slideMaster3.xml"/><Relationship Id="rId145" Type="http://schemas.openxmlformats.org/officeDocument/2006/relationships/slide" Target="slides/slide104.xml"/><Relationship Id="rId266" Type="http://schemas.openxmlformats.org/officeDocument/2006/relationships/slide" Target="slides/slide225.xml"/><Relationship Id="rId8" Type="http://schemas.openxmlformats.org/officeDocument/2006/relationships/slideMaster" Target="slideMasters/slideMaster4.xml"/><Relationship Id="rId144" Type="http://schemas.openxmlformats.org/officeDocument/2006/relationships/slide" Target="slides/slide103.xml"/><Relationship Id="rId265" Type="http://schemas.openxmlformats.org/officeDocument/2006/relationships/slide" Target="slides/slide224.xml"/><Relationship Id="rId73" Type="http://schemas.openxmlformats.org/officeDocument/2006/relationships/slide" Target="slides/slide32.xml"/><Relationship Id="rId72" Type="http://schemas.openxmlformats.org/officeDocument/2006/relationships/slide" Target="slides/slide31.xml"/><Relationship Id="rId75" Type="http://schemas.openxmlformats.org/officeDocument/2006/relationships/slide" Target="slides/slide34.xml"/><Relationship Id="rId74" Type="http://schemas.openxmlformats.org/officeDocument/2006/relationships/slide" Target="slides/slide33.xml"/><Relationship Id="rId77" Type="http://schemas.openxmlformats.org/officeDocument/2006/relationships/slide" Target="slides/slide36.xml"/><Relationship Id="rId260" Type="http://schemas.openxmlformats.org/officeDocument/2006/relationships/slide" Target="slides/slide219.xml"/><Relationship Id="rId76" Type="http://schemas.openxmlformats.org/officeDocument/2006/relationships/slide" Target="slides/slide35.xml"/><Relationship Id="rId79" Type="http://schemas.openxmlformats.org/officeDocument/2006/relationships/slide" Target="slides/slide38.xml"/><Relationship Id="rId78" Type="http://schemas.openxmlformats.org/officeDocument/2006/relationships/slide" Target="slides/slide37.xml"/><Relationship Id="rId71" Type="http://schemas.openxmlformats.org/officeDocument/2006/relationships/slide" Target="slides/slide30.xml"/><Relationship Id="rId70" Type="http://schemas.openxmlformats.org/officeDocument/2006/relationships/slide" Target="slides/slide29.xml"/><Relationship Id="rId139" Type="http://schemas.openxmlformats.org/officeDocument/2006/relationships/slide" Target="slides/slide98.xml"/><Relationship Id="rId138" Type="http://schemas.openxmlformats.org/officeDocument/2006/relationships/slide" Target="slides/slide97.xml"/><Relationship Id="rId259" Type="http://schemas.openxmlformats.org/officeDocument/2006/relationships/slide" Target="slides/slide218.xml"/><Relationship Id="rId137" Type="http://schemas.openxmlformats.org/officeDocument/2006/relationships/slide" Target="slides/slide96.xml"/><Relationship Id="rId258" Type="http://schemas.openxmlformats.org/officeDocument/2006/relationships/slide" Target="slides/slide217.xml"/><Relationship Id="rId132" Type="http://schemas.openxmlformats.org/officeDocument/2006/relationships/slide" Target="slides/slide91.xml"/><Relationship Id="rId253" Type="http://schemas.openxmlformats.org/officeDocument/2006/relationships/slide" Target="slides/slide212.xml"/><Relationship Id="rId131" Type="http://schemas.openxmlformats.org/officeDocument/2006/relationships/slide" Target="slides/slide90.xml"/><Relationship Id="rId252" Type="http://schemas.openxmlformats.org/officeDocument/2006/relationships/slide" Target="slides/slide211.xml"/><Relationship Id="rId130" Type="http://schemas.openxmlformats.org/officeDocument/2006/relationships/slide" Target="slides/slide89.xml"/><Relationship Id="rId251" Type="http://schemas.openxmlformats.org/officeDocument/2006/relationships/slide" Target="slides/slide210.xml"/><Relationship Id="rId250" Type="http://schemas.openxmlformats.org/officeDocument/2006/relationships/slide" Target="slides/slide209.xml"/><Relationship Id="rId136" Type="http://schemas.openxmlformats.org/officeDocument/2006/relationships/slide" Target="slides/slide95.xml"/><Relationship Id="rId257" Type="http://schemas.openxmlformats.org/officeDocument/2006/relationships/slide" Target="slides/slide216.xml"/><Relationship Id="rId135" Type="http://schemas.openxmlformats.org/officeDocument/2006/relationships/slide" Target="slides/slide94.xml"/><Relationship Id="rId256" Type="http://schemas.openxmlformats.org/officeDocument/2006/relationships/slide" Target="slides/slide215.xml"/><Relationship Id="rId134" Type="http://schemas.openxmlformats.org/officeDocument/2006/relationships/slide" Target="slides/slide93.xml"/><Relationship Id="rId255" Type="http://schemas.openxmlformats.org/officeDocument/2006/relationships/slide" Target="slides/slide214.xml"/><Relationship Id="rId133" Type="http://schemas.openxmlformats.org/officeDocument/2006/relationships/slide" Target="slides/slide92.xml"/><Relationship Id="rId254" Type="http://schemas.openxmlformats.org/officeDocument/2006/relationships/slide" Target="slides/slide213.xml"/><Relationship Id="rId62" Type="http://schemas.openxmlformats.org/officeDocument/2006/relationships/slide" Target="slides/slide21.xml"/><Relationship Id="rId61" Type="http://schemas.openxmlformats.org/officeDocument/2006/relationships/slide" Target="slides/slide20.xml"/><Relationship Id="rId64" Type="http://schemas.openxmlformats.org/officeDocument/2006/relationships/slide" Target="slides/slide23.xml"/><Relationship Id="rId63" Type="http://schemas.openxmlformats.org/officeDocument/2006/relationships/slide" Target="slides/slide22.xml"/><Relationship Id="rId66" Type="http://schemas.openxmlformats.org/officeDocument/2006/relationships/slide" Target="slides/slide25.xml"/><Relationship Id="rId172" Type="http://schemas.openxmlformats.org/officeDocument/2006/relationships/slide" Target="slides/slide131.xml"/><Relationship Id="rId65" Type="http://schemas.openxmlformats.org/officeDocument/2006/relationships/slide" Target="slides/slide24.xml"/><Relationship Id="rId171" Type="http://schemas.openxmlformats.org/officeDocument/2006/relationships/slide" Target="slides/slide130.xml"/><Relationship Id="rId68" Type="http://schemas.openxmlformats.org/officeDocument/2006/relationships/slide" Target="slides/slide27.xml"/><Relationship Id="rId170" Type="http://schemas.openxmlformats.org/officeDocument/2006/relationships/slide" Target="slides/slide129.xml"/><Relationship Id="rId67" Type="http://schemas.openxmlformats.org/officeDocument/2006/relationships/slide" Target="slides/slide26.xml"/><Relationship Id="rId60" Type="http://schemas.openxmlformats.org/officeDocument/2006/relationships/slide" Target="slides/slide19.xml"/><Relationship Id="rId165" Type="http://schemas.openxmlformats.org/officeDocument/2006/relationships/slide" Target="slides/slide124.xml"/><Relationship Id="rId69" Type="http://schemas.openxmlformats.org/officeDocument/2006/relationships/slide" Target="slides/slide28.xml"/><Relationship Id="rId164" Type="http://schemas.openxmlformats.org/officeDocument/2006/relationships/slide" Target="slides/slide123.xml"/><Relationship Id="rId163" Type="http://schemas.openxmlformats.org/officeDocument/2006/relationships/slide" Target="slides/slide122.xml"/><Relationship Id="rId162" Type="http://schemas.openxmlformats.org/officeDocument/2006/relationships/slide" Target="slides/slide121.xml"/><Relationship Id="rId169" Type="http://schemas.openxmlformats.org/officeDocument/2006/relationships/slide" Target="slides/slide128.xml"/><Relationship Id="rId168" Type="http://schemas.openxmlformats.org/officeDocument/2006/relationships/slide" Target="slides/slide127.xml"/><Relationship Id="rId167" Type="http://schemas.openxmlformats.org/officeDocument/2006/relationships/slide" Target="slides/slide126.xml"/><Relationship Id="rId166" Type="http://schemas.openxmlformats.org/officeDocument/2006/relationships/slide" Target="slides/slide125.xml"/><Relationship Id="rId51" Type="http://schemas.openxmlformats.org/officeDocument/2006/relationships/slide" Target="slides/slide10.xml"/><Relationship Id="rId50" Type="http://schemas.openxmlformats.org/officeDocument/2006/relationships/slide" Target="slides/slide9.xml"/><Relationship Id="rId53" Type="http://schemas.openxmlformats.org/officeDocument/2006/relationships/slide" Target="slides/slide12.xml"/><Relationship Id="rId52" Type="http://schemas.openxmlformats.org/officeDocument/2006/relationships/slide" Target="slides/slide11.xml"/><Relationship Id="rId55" Type="http://schemas.openxmlformats.org/officeDocument/2006/relationships/slide" Target="slides/slide14.xml"/><Relationship Id="rId161" Type="http://schemas.openxmlformats.org/officeDocument/2006/relationships/slide" Target="slides/slide120.xml"/><Relationship Id="rId54" Type="http://schemas.openxmlformats.org/officeDocument/2006/relationships/slide" Target="slides/slide13.xml"/><Relationship Id="rId160" Type="http://schemas.openxmlformats.org/officeDocument/2006/relationships/slide" Target="slides/slide119.xml"/><Relationship Id="rId57" Type="http://schemas.openxmlformats.org/officeDocument/2006/relationships/slide" Target="slides/slide16.xml"/><Relationship Id="rId56" Type="http://schemas.openxmlformats.org/officeDocument/2006/relationships/slide" Target="slides/slide15.xml"/><Relationship Id="rId159" Type="http://schemas.openxmlformats.org/officeDocument/2006/relationships/slide" Target="slides/slide118.xml"/><Relationship Id="rId59" Type="http://schemas.openxmlformats.org/officeDocument/2006/relationships/slide" Target="slides/slide18.xml"/><Relationship Id="rId154" Type="http://schemas.openxmlformats.org/officeDocument/2006/relationships/slide" Target="slides/slide113.xml"/><Relationship Id="rId275" Type="http://schemas.openxmlformats.org/officeDocument/2006/relationships/slide" Target="slides/slide234.xml"/><Relationship Id="rId58" Type="http://schemas.openxmlformats.org/officeDocument/2006/relationships/slide" Target="slides/slide17.xml"/><Relationship Id="rId153" Type="http://schemas.openxmlformats.org/officeDocument/2006/relationships/slide" Target="slides/slide112.xml"/><Relationship Id="rId274" Type="http://schemas.openxmlformats.org/officeDocument/2006/relationships/slide" Target="slides/slide233.xml"/><Relationship Id="rId152" Type="http://schemas.openxmlformats.org/officeDocument/2006/relationships/slide" Target="slides/slide111.xml"/><Relationship Id="rId273" Type="http://schemas.openxmlformats.org/officeDocument/2006/relationships/slide" Target="slides/slide232.xml"/><Relationship Id="rId151" Type="http://schemas.openxmlformats.org/officeDocument/2006/relationships/slide" Target="slides/slide110.xml"/><Relationship Id="rId272" Type="http://schemas.openxmlformats.org/officeDocument/2006/relationships/slide" Target="slides/slide231.xml"/><Relationship Id="rId158" Type="http://schemas.openxmlformats.org/officeDocument/2006/relationships/slide" Target="slides/slide117.xml"/><Relationship Id="rId279" Type="http://schemas.openxmlformats.org/officeDocument/2006/relationships/slide" Target="slides/slide238.xml"/><Relationship Id="rId157" Type="http://schemas.openxmlformats.org/officeDocument/2006/relationships/slide" Target="slides/slide116.xml"/><Relationship Id="rId278" Type="http://schemas.openxmlformats.org/officeDocument/2006/relationships/slide" Target="slides/slide237.xml"/><Relationship Id="rId156" Type="http://schemas.openxmlformats.org/officeDocument/2006/relationships/slide" Target="slides/slide115.xml"/><Relationship Id="rId277" Type="http://schemas.openxmlformats.org/officeDocument/2006/relationships/slide" Target="slides/slide236.xml"/><Relationship Id="rId155" Type="http://schemas.openxmlformats.org/officeDocument/2006/relationships/slide" Target="slides/slide114.xml"/><Relationship Id="rId276" Type="http://schemas.openxmlformats.org/officeDocument/2006/relationships/slide" Target="slides/slide235.xml"/><Relationship Id="rId107" Type="http://schemas.openxmlformats.org/officeDocument/2006/relationships/slide" Target="slides/slide66.xml"/><Relationship Id="rId228" Type="http://schemas.openxmlformats.org/officeDocument/2006/relationships/slide" Target="slides/slide187.xml"/><Relationship Id="rId106" Type="http://schemas.openxmlformats.org/officeDocument/2006/relationships/slide" Target="slides/slide65.xml"/><Relationship Id="rId227" Type="http://schemas.openxmlformats.org/officeDocument/2006/relationships/slide" Target="slides/slide186.xml"/><Relationship Id="rId105" Type="http://schemas.openxmlformats.org/officeDocument/2006/relationships/slide" Target="slides/slide64.xml"/><Relationship Id="rId226" Type="http://schemas.openxmlformats.org/officeDocument/2006/relationships/slide" Target="slides/slide185.xml"/><Relationship Id="rId104" Type="http://schemas.openxmlformats.org/officeDocument/2006/relationships/slide" Target="slides/slide63.xml"/><Relationship Id="rId225" Type="http://schemas.openxmlformats.org/officeDocument/2006/relationships/slide" Target="slides/slide184.xml"/><Relationship Id="rId109" Type="http://schemas.openxmlformats.org/officeDocument/2006/relationships/slide" Target="slides/slide68.xml"/><Relationship Id="rId108" Type="http://schemas.openxmlformats.org/officeDocument/2006/relationships/slide" Target="slides/slide67.xml"/><Relationship Id="rId229" Type="http://schemas.openxmlformats.org/officeDocument/2006/relationships/slide" Target="slides/slide188.xml"/><Relationship Id="rId220" Type="http://schemas.openxmlformats.org/officeDocument/2006/relationships/slide" Target="slides/slide179.xml"/><Relationship Id="rId103" Type="http://schemas.openxmlformats.org/officeDocument/2006/relationships/slide" Target="slides/slide62.xml"/><Relationship Id="rId224" Type="http://schemas.openxmlformats.org/officeDocument/2006/relationships/slide" Target="slides/slide183.xml"/><Relationship Id="rId102" Type="http://schemas.openxmlformats.org/officeDocument/2006/relationships/slide" Target="slides/slide61.xml"/><Relationship Id="rId223" Type="http://schemas.openxmlformats.org/officeDocument/2006/relationships/slide" Target="slides/slide182.xml"/><Relationship Id="rId101" Type="http://schemas.openxmlformats.org/officeDocument/2006/relationships/slide" Target="slides/slide60.xml"/><Relationship Id="rId222" Type="http://schemas.openxmlformats.org/officeDocument/2006/relationships/slide" Target="slides/slide181.xml"/><Relationship Id="rId100" Type="http://schemas.openxmlformats.org/officeDocument/2006/relationships/slide" Target="slides/slide59.xml"/><Relationship Id="rId221" Type="http://schemas.openxmlformats.org/officeDocument/2006/relationships/slide" Target="slides/slide180.xml"/><Relationship Id="rId217" Type="http://schemas.openxmlformats.org/officeDocument/2006/relationships/slide" Target="slides/slide176.xml"/><Relationship Id="rId216" Type="http://schemas.openxmlformats.org/officeDocument/2006/relationships/slide" Target="slides/slide175.xml"/><Relationship Id="rId215" Type="http://schemas.openxmlformats.org/officeDocument/2006/relationships/slide" Target="slides/slide174.xml"/><Relationship Id="rId214" Type="http://schemas.openxmlformats.org/officeDocument/2006/relationships/slide" Target="slides/slide173.xml"/><Relationship Id="rId219" Type="http://schemas.openxmlformats.org/officeDocument/2006/relationships/slide" Target="slides/slide178.xml"/><Relationship Id="rId218" Type="http://schemas.openxmlformats.org/officeDocument/2006/relationships/slide" Target="slides/slide177.xml"/><Relationship Id="rId213" Type="http://schemas.openxmlformats.org/officeDocument/2006/relationships/slide" Target="slides/slide172.xml"/><Relationship Id="rId212" Type="http://schemas.openxmlformats.org/officeDocument/2006/relationships/slide" Target="slides/slide171.xml"/><Relationship Id="rId211" Type="http://schemas.openxmlformats.org/officeDocument/2006/relationships/slide" Target="slides/slide170.xml"/><Relationship Id="rId210" Type="http://schemas.openxmlformats.org/officeDocument/2006/relationships/slide" Target="slides/slide169.xml"/><Relationship Id="rId129" Type="http://schemas.openxmlformats.org/officeDocument/2006/relationships/slide" Target="slides/slide88.xml"/><Relationship Id="rId128" Type="http://schemas.openxmlformats.org/officeDocument/2006/relationships/slide" Target="slides/slide87.xml"/><Relationship Id="rId249" Type="http://schemas.openxmlformats.org/officeDocument/2006/relationships/slide" Target="slides/slide208.xml"/><Relationship Id="rId127" Type="http://schemas.openxmlformats.org/officeDocument/2006/relationships/slide" Target="slides/slide86.xml"/><Relationship Id="rId248" Type="http://schemas.openxmlformats.org/officeDocument/2006/relationships/slide" Target="slides/slide207.xml"/><Relationship Id="rId126" Type="http://schemas.openxmlformats.org/officeDocument/2006/relationships/slide" Target="slides/slide85.xml"/><Relationship Id="rId247" Type="http://schemas.openxmlformats.org/officeDocument/2006/relationships/slide" Target="slides/slide206.xml"/><Relationship Id="rId121" Type="http://schemas.openxmlformats.org/officeDocument/2006/relationships/slide" Target="slides/slide80.xml"/><Relationship Id="rId242" Type="http://schemas.openxmlformats.org/officeDocument/2006/relationships/slide" Target="slides/slide201.xml"/><Relationship Id="rId120" Type="http://schemas.openxmlformats.org/officeDocument/2006/relationships/slide" Target="slides/slide79.xml"/><Relationship Id="rId241" Type="http://schemas.openxmlformats.org/officeDocument/2006/relationships/slide" Target="slides/slide200.xml"/><Relationship Id="rId240" Type="http://schemas.openxmlformats.org/officeDocument/2006/relationships/slide" Target="slides/slide199.xml"/><Relationship Id="rId125" Type="http://schemas.openxmlformats.org/officeDocument/2006/relationships/slide" Target="slides/slide84.xml"/><Relationship Id="rId246" Type="http://schemas.openxmlformats.org/officeDocument/2006/relationships/slide" Target="slides/slide205.xml"/><Relationship Id="rId124" Type="http://schemas.openxmlformats.org/officeDocument/2006/relationships/slide" Target="slides/slide83.xml"/><Relationship Id="rId245" Type="http://schemas.openxmlformats.org/officeDocument/2006/relationships/slide" Target="slides/slide204.xml"/><Relationship Id="rId123" Type="http://schemas.openxmlformats.org/officeDocument/2006/relationships/slide" Target="slides/slide82.xml"/><Relationship Id="rId244" Type="http://schemas.openxmlformats.org/officeDocument/2006/relationships/slide" Target="slides/slide203.xml"/><Relationship Id="rId122" Type="http://schemas.openxmlformats.org/officeDocument/2006/relationships/slide" Target="slides/slide81.xml"/><Relationship Id="rId243" Type="http://schemas.openxmlformats.org/officeDocument/2006/relationships/slide" Target="slides/slide202.xml"/><Relationship Id="rId95" Type="http://schemas.openxmlformats.org/officeDocument/2006/relationships/slide" Target="slides/slide54.xml"/><Relationship Id="rId94" Type="http://schemas.openxmlformats.org/officeDocument/2006/relationships/slide" Target="slides/slide53.xml"/><Relationship Id="rId97" Type="http://schemas.openxmlformats.org/officeDocument/2006/relationships/slide" Target="slides/slide56.xml"/><Relationship Id="rId96" Type="http://schemas.openxmlformats.org/officeDocument/2006/relationships/slide" Target="slides/slide55.xml"/><Relationship Id="rId99" Type="http://schemas.openxmlformats.org/officeDocument/2006/relationships/slide" Target="slides/slide58.xml"/><Relationship Id="rId98" Type="http://schemas.openxmlformats.org/officeDocument/2006/relationships/slide" Target="slides/slide57.xml"/><Relationship Id="rId91" Type="http://schemas.openxmlformats.org/officeDocument/2006/relationships/slide" Target="slides/slide50.xml"/><Relationship Id="rId90" Type="http://schemas.openxmlformats.org/officeDocument/2006/relationships/slide" Target="slides/slide49.xml"/><Relationship Id="rId93" Type="http://schemas.openxmlformats.org/officeDocument/2006/relationships/slide" Target="slides/slide52.xml"/><Relationship Id="rId92" Type="http://schemas.openxmlformats.org/officeDocument/2006/relationships/slide" Target="slides/slide51.xml"/><Relationship Id="rId118" Type="http://schemas.openxmlformats.org/officeDocument/2006/relationships/slide" Target="slides/slide77.xml"/><Relationship Id="rId239" Type="http://schemas.openxmlformats.org/officeDocument/2006/relationships/slide" Target="slides/slide198.xml"/><Relationship Id="rId117" Type="http://schemas.openxmlformats.org/officeDocument/2006/relationships/slide" Target="slides/slide76.xml"/><Relationship Id="rId238" Type="http://schemas.openxmlformats.org/officeDocument/2006/relationships/slide" Target="slides/slide197.xml"/><Relationship Id="rId116" Type="http://schemas.openxmlformats.org/officeDocument/2006/relationships/slide" Target="slides/slide75.xml"/><Relationship Id="rId237" Type="http://schemas.openxmlformats.org/officeDocument/2006/relationships/slide" Target="slides/slide196.xml"/><Relationship Id="rId115" Type="http://schemas.openxmlformats.org/officeDocument/2006/relationships/slide" Target="slides/slide74.xml"/><Relationship Id="rId236" Type="http://schemas.openxmlformats.org/officeDocument/2006/relationships/slide" Target="slides/slide195.xml"/><Relationship Id="rId119" Type="http://schemas.openxmlformats.org/officeDocument/2006/relationships/slide" Target="slides/slide78.xml"/><Relationship Id="rId110" Type="http://schemas.openxmlformats.org/officeDocument/2006/relationships/slide" Target="slides/slide69.xml"/><Relationship Id="rId231" Type="http://schemas.openxmlformats.org/officeDocument/2006/relationships/slide" Target="slides/slide190.xml"/><Relationship Id="rId230" Type="http://schemas.openxmlformats.org/officeDocument/2006/relationships/slide" Target="slides/slide189.xml"/><Relationship Id="rId114" Type="http://schemas.openxmlformats.org/officeDocument/2006/relationships/slide" Target="slides/slide73.xml"/><Relationship Id="rId235" Type="http://schemas.openxmlformats.org/officeDocument/2006/relationships/slide" Target="slides/slide194.xml"/><Relationship Id="rId113" Type="http://schemas.openxmlformats.org/officeDocument/2006/relationships/slide" Target="slides/slide72.xml"/><Relationship Id="rId234" Type="http://schemas.openxmlformats.org/officeDocument/2006/relationships/slide" Target="slides/slide193.xml"/><Relationship Id="rId112" Type="http://schemas.openxmlformats.org/officeDocument/2006/relationships/slide" Target="slides/slide71.xml"/><Relationship Id="rId233" Type="http://schemas.openxmlformats.org/officeDocument/2006/relationships/slide" Target="slides/slide192.xml"/><Relationship Id="rId111" Type="http://schemas.openxmlformats.org/officeDocument/2006/relationships/slide" Target="slides/slide70.xml"/><Relationship Id="rId232" Type="http://schemas.openxmlformats.org/officeDocument/2006/relationships/slide" Target="slides/slide191.xml"/><Relationship Id="rId206" Type="http://schemas.openxmlformats.org/officeDocument/2006/relationships/slide" Target="slides/slide165.xml"/><Relationship Id="rId205" Type="http://schemas.openxmlformats.org/officeDocument/2006/relationships/slide" Target="slides/slide164.xml"/><Relationship Id="rId204" Type="http://schemas.openxmlformats.org/officeDocument/2006/relationships/slide" Target="slides/slide163.xml"/><Relationship Id="rId203" Type="http://schemas.openxmlformats.org/officeDocument/2006/relationships/slide" Target="slides/slide162.xml"/><Relationship Id="rId209" Type="http://schemas.openxmlformats.org/officeDocument/2006/relationships/slide" Target="slides/slide168.xml"/><Relationship Id="rId208" Type="http://schemas.openxmlformats.org/officeDocument/2006/relationships/slide" Target="slides/slide167.xml"/><Relationship Id="rId207" Type="http://schemas.openxmlformats.org/officeDocument/2006/relationships/slide" Target="slides/slide166.xml"/><Relationship Id="rId202" Type="http://schemas.openxmlformats.org/officeDocument/2006/relationships/slide" Target="slides/slide161.xml"/><Relationship Id="rId201" Type="http://schemas.openxmlformats.org/officeDocument/2006/relationships/slide" Target="slides/slide160.xml"/><Relationship Id="rId200" Type="http://schemas.openxmlformats.org/officeDocument/2006/relationships/slide" Target="slides/slide1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1" i="0" sz="12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10: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577" name="Google Shape;57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78" name="Google Shape;57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3" name="Shape 2033"/>
        <p:cNvGrpSpPr/>
        <p:nvPr/>
      </p:nvGrpSpPr>
      <p:grpSpPr>
        <a:xfrm>
          <a:off x="0" y="0"/>
          <a:ext cx="0" cy="0"/>
          <a:chOff x="0" y="0"/>
          <a:chExt cx="0" cy="0"/>
        </a:xfrm>
      </p:grpSpPr>
      <p:sp>
        <p:nvSpPr>
          <p:cNvPr id="2034" name="Google Shape;2034;p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5" name="Google Shape;2035;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0" name="Shape 2040"/>
        <p:cNvGrpSpPr/>
        <p:nvPr/>
      </p:nvGrpSpPr>
      <p:grpSpPr>
        <a:xfrm>
          <a:off x="0" y="0"/>
          <a:ext cx="0" cy="0"/>
          <a:chOff x="0" y="0"/>
          <a:chExt cx="0" cy="0"/>
        </a:xfrm>
      </p:grpSpPr>
      <p:sp>
        <p:nvSpPr>
          <p:cNvPr id="2041" name="Google Shape;2041;p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2" name="Google Shape;2042;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6" name="Shape 2046"/>
        <p:cNvGrpSpPr/>
        <p:nvPr/>
      </p:nvGrpSpPr>
      <p:grpSpPr>
        <a:xfrm>
          <a:off x="0" y="0"/>
          <a:ext cx="0" cy="0"/>
          <a:chOff x="0" y="0"/>
          <a:chExt cx="0" cy="0"/>
        </a:xfrm>
      </p:grpSpPr>
      <p:sp>
        <p:nvSpPr>
          <p:cNvPr id="2047" name="Google Shape;2047;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48" name="Google Shape;2048;p10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9" name="Google Shape;2049;p10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4" name="Shape 2054"/>
        <p:cNvGrpSpPr/>
        <p:nvPr/>
      </p:nvGrpSpPr>
      <p:grpSpPr>
        <a:xfrm>
          <a:off x="0" y="0"/>
          <a:ext cx="0" cy="0"/>
          <a:chOff x="0" y="0"/>
          <a:chExt cx="0" cy="0"/>
        </a:xfrm>
      </p:grpSpPr>
      <p:sp>
        <p:nvSpPr>
          <p:cNvPr id="2055" name="Google Shape;2055;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056" name="Google Shape;2056;p1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7" name="Google Shape;2057;p10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1" name="Shape 2061"/>
        <p:cNvGrpSpPr/>
        <p:nvPr/>
      </p:nvGrpSpPr>
      <p:grpSpPr>
        <a:xfrm>
          <a:off x="0" y="0"/>
          <a:ext cx="0" cy="0"/>
          <a:chOff x="0" y="0"/>
          <a:chExt cx="0" cy="0"/>
        </a:xfrm>
      </p:grpSpPr>
      <p:sp>
        <p:nvSpPr>
          <p:cNvPr id="2062" name="Google Shape;2062;p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3" name="Google Shape;2063;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8" name="Shape 2068"/>
        <p:cNvGrpSpPr/>
        <p:nvPr/>
      </p:nvGrpSpPr>
      <p:grpSpPr>
        <a:xfrm>
          <a:off x="0" y="0"/>
          <a:ext cx="0" cy="0"/>
          <a:chOff x="0" y="0"/>
          <a:chExt cx="0" cy="0"/>
        </a:xfrm>
      </p:grpSpPr>
      <p:sp>
        <p:nvSpPr>
          <p:cNvPr id="2069" name="Google Shape;2069;p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0" name="Google Shape;2070;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4" name="Shape 2074"/>
        <p:cNvGrpSpPr/>
        <p:nvPr/>
      </p:nvGrpSpPr>
      <p:grpSpPr>
        <a:xfrm>
          <a:off x="0" y="0"/>
          <a:ext cx="0" cy="0"/>
          <a:chOff x="0" y="0"/>
          <a:chExt cx="0" cy="0"/>
        </a:xfrm>
      </p:grpSpPr>
      <p:sp>
        <p:nvSpPr>
          <p:cNvPr id="2075" name="Google Shape;2075;p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6" name="Google Shape;2076;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0" name="Shape 2080"/>
        <p:cNvGrpSpPr/>
        <p:nvPr/>
      </p:nvGrpSpPr>
      <p:grpSpPr>
        <a:xfrm>
          <a:off x="0" y="0"/>
          <a:ext cx="0" cy="0"/>
          <a:chOff x="0" y="0"/>
          <a:chExt cx="0" cy="0"/>
        </a:xfrm>
      </p:grpSpPr>
      <p:sp>
        <p:nvSpPr>
          <p:cNvPr id="2081" name="Google Shape;2081;p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2" name="Google Shape;2082;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6" name="Shape 2086"/>
        <p:cNvGrpSpPr/>
        <p:nvPr/>
      </p:nvGrpSpPr>
      <p:grpSpPr>
        <a:xfrm>
          <a:off x="0" y="0"/>
          <a:ext cx="0" cy="0"/>
          <a:chOff x="0" y="0"/>
          <a:chExt cx="0" cy="0"/>
        </a:xfrm>
      </p:grpSpPr>
      <p:sp>
        <p:nvSpPr>
          <p:cNvPr id="2087" name="Google Shape;2087;p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8" name="Google Shape;2088;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5" name="Shape 2105"/>
        <p:cNvGrpSpPr/>
        <p:nvPr/>
      </p:nvGrpSpPr>
      <p:grpSpPr>
        <a:xfrm>
          <a:off x="0" y="0"/>
          <a:ext cx="0" cy="0"/>
          <a:chOff x="0" y="0"/>
          <a:chExt cx="0" cy="0"/>
        </a:xfrm>
      </p:grpSpPr>
      <p:sp>
        <p:nvSpPr>
          <p:cNvPr id="2106" name="Google Shape;2106;p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7" name="Google Shape;2107;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3" name="Shape 2123"/>
        <p:cNvGrpSpPr/>
        <p:nvPr/>
      </p:nvGrpSpPr>
      <p:grpSpPr>
        <a:xfrm>
          <a:off x="0" y="0"/>
          <a:ext cx="0" cy="0"/>
          <a:chOff x="0" y="0"/>
          <a:chExt cx="0" cy="0"/>
        </a:xfrm>
      </p:grpSpPr>
      <p:sp>
        <p:nvSpPr>
          <p:cNvPr id="2124" name="Google Shape;2124;p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5" name="Google Shape;2125;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3" name="Shape 2173"/>
        <p:cNvGrpSpPr/>
        <p:nvPr/>
      </p:nvGrpSpPr>
      <p:grpSpPr>
        <a:xfrm>
          <a:off x="0" y="0"/>
          <a:ext cx="0" cy="0"/>
          <a:chOff x="0" y="0"/>
          <a:chExt cx="0" cy="0"/>
        </a:xfrm>
      </p:grpSpPr>
      <p:sp>
        <p:nvSpPr>
          <p:cNvPr id="2174" name="Google Shape;2174;p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5" name="Google Shape;2175;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0" name="Shape 2180"/>
        <p:cNvGrpSpPr/>
        <p:nvPr/>
      </p:nvGrpSpPr>
      <p:grpSpPr>
        <a:xfrm>
          <a:off x="0" y="0"/>
          <a:ext cx="0" cy="0"/>
          <a:chOff x="0" y="0"/>
          <a:chExt cx="0" cy="0"/>
        </a:xfrm>
      </p:grpSpPr>
      <p:sp>
        <p:nvSpPr>
          <p:cNvPr id="2181" name="Google Shape;2181;p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2" name="Google Shape;2182;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5" name="Shape 2195"/>
        <p:cNvGrpSpPr/>
        <p:nvPr/>
      </p:nvGrpSpPr>
      <p:grpSpPr>
        <a:xfrm>
          <a:off x="0" y="0"/>
          <a:ext cx="0" cy="0"/>
          <a:chOff x="0" y="0"/>
          <a:chExt cx="0" cy="0"/>
        </a:xfrm>
      </p:grpSpPr>
      <p:sp>
        <p:nvSpPr>
          <p:cNvPr id="2196" name="Google Shape;2196;p1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7" name="Google Shape;2197;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1" name="Shape 2201"/>
        <p:cNvGrpSpPr/>
        <p:nvPr/>
      </p:nvGrpSpPr>
      <p:grpSpPr>
        <a:xfrm>
          <a:off x="0" y="0"/>
          <a:ext cx="0" cy="0"/>
          <a:chOff x="0" y="0"/>
          <a:chExt cx="0" cy="0"/>
        </a:xfrm>
      </p:grpSpPr>
      <p:sp>
        <p:nvSpPr>
          <p:cNvPr id="2202" name="Google Shape;2202;p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3" name="Google Shape;2203;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1" name="Shape 2211"/>
        <p:cNvGrpSpPr/>
        <p:nvPr/>
      </p:nvGrpSpPr>
      <p:grpSpPr>
        <a:xfrm>
          <a:off x="0" y="0"/>
          <a:ext cx="0" cy="0"/>
          <a:chOff x="0" y="0"/>
          <a:chExt cx="0" cy="0"/>
        </a:xfrm>
      </p:grpSpPr>
      <p:sp>
        <p:nvSpPr>
          <p:cNvPr id="2212" name="Google Shape;2212;p1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3" name="Google Shape;2213;p1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1" name="Shape 2251"/>
        <p:cNvGrpSpPr/>
        <p:nvPr/>
      </p:nvGrpSpPr>
      <p:grpSpPr>
        <a:xfrm>
          <a:off x="0" y="0"/>
          <a:ext cx="0" cy="0"/>
          <a:chOff x="0" y="0"/>
          <a:chExt cx="0" cy="0"/>
        </a:xfrm>
      </p:grpSpPr>
      <p:sp>
        <p:nvSpPr>
          <p:cNvPr id="2252" name="Google Shape;2252;p1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3" name="Google Shape;2253;p1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1" name="Shape 2281"/>
        <p:cNvGrpSpPr/>
        <p:nvPr/>
      </p:nvGrpSpPr>
      <p:grpSpPr>
        <a:xfrm>
          <a:off x="0" y="0"/>
          <a:ext cx="0" cy="0"/>
          <a:chOff x="0" y="0"/>
          <a:chExt cx="0" cy="0"/>
        </a:xfrm>
      </p:grpSpPr>
      <p:sp>
        <p:nvSpPr>
          <p:cNvPr id="2282" name="Google Shape;2282;p1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3" name="Google Shape;2283;p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5" name="Shape 2325"/>
        <p:cNvGrpSpPr/>
        <p:nvPr/>
      </p:nvGrpSpPr>
      <p:grpSpPr>
        <a:xfrm>
          <a:off x="0" y="0"/>
          <a:ext cx="0" cy="0"/>
          <a:chOff x="0" y="0"/>
          <a:chExt cx="0" cy="0"/>
        </a:xfrm>
      </p:grpSpPr>
      <p:sp>
        <p:nvSpPr>
          <p:cNvPr id="2326" name="Google Shape;2326;p1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7" name="Google Shape;2327;p1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6" name="Shape 2356"/>
        <p:cNvGrpSpPr/>
        <p:nvPr/>
      </p:nvGrpSpPr>
      <p:grpSpPr>
        <a:xfrm>
          <a:off x="0" y="0"/>
          <a:ext cx="0" cy="0"/>
          <a:chOff x="0" y="0"/>
          <a:chExt cx="0" cy="0"/>
        </a:xfrm>
      </p:grpSpPr>
      <p:sp>
        <p:nvSpPr>
          <p:cNvPr id="2357" name="Google Shape;2357;p1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58" name="Google Shape;2358;p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9" name="Google Shape;2359;p11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p12: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726" name="Google Shape;72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27" name="Google Shape;72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5" name="Shape 2365"/>
        <p:cNvGrpSpPr/>
        <p:nvPr/>
      </p:nvGrpSpPr>
      <p:grpSpPr>
        <a:xfrm>
          <a:off x="0" y="0"/>
          <a:ext cx="0" cy="0"/>
          <a:chOff x="0" y="0"/>
          <a:chExt cx="0" cy="0"/>
        </a:xfrm>
      </p:grpSpPr>
      <p:sp>
        <p:nvSpPr>
          <p:cNvPr id="2366" name="Google Shape;2366;p1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367" name="Google Shape;2367;p1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8" name="Google Shape;2368;p12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9" name="Shape 2399"/>
        <p:cNvGrpSpPr/>
        <p:nvPr/>
      </p:nvGrpSpPr>
      <p:grpSpPr>
        <a:xfrm>
          <a:off x="0" y="0"/>
          <a:ext cx="0" cy="0"/>
          <a:chOff x="0" y="0"/>
          <a:chExt cx="0" cy="0"/>
        </a:xfrm>
      </p:grpSpPr>
      <p:sp>
        <p:nvSpPr>
          <p:cNvPr id="2400" name="Google Shape;2400;p1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1" name="Google Shape;2401;p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5" name="Shape 2405"/>
        <p:cNvGrpSpPr/>
        <p:nvPr/>
      </p:nvGrpSpPr>
      <p:grpSpPr>
        <a:xfrm>
          <a:off x="0" y="0"/>
          <a:ext cx="0" cy="0"/>
          <a:chOff x="0" y="0"/>
          <a:chExt cx="0" cy="0"/>
        </a:xfrm>
      </p:grpSpPr>
      <p:sp>
        <p:nvSpPr>
          <p:cNvPr id="2406" name="Google Shape;2406;p1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7" name="Google Shape;2407;p1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0" name="Shape 2410"/>
        <p:cNvGrpSpPr/>
        <p:nvPr/>
      </p:nvGrpSpPr>
      <p:grpSpPr>
        <a:xfrm>
          <a:off x="0" y="0"/>
          <a:ext cx="0" cy="0"/>
          <a:chOff x="0" y="0"/>
          <a:chExt cx="0" cy="0"/>
        </a:xfrm>
      </p:grpSpPr>
      <p:sp>
        <p:nvSpPr>
          <p:cNvPr id="2411" name="Google Shape;2411;p1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2" name="Google Shape;2412;p1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5" name="Shape 2425"/>
        <p:cNvGrpSpPr/>
        <p:nvPr/>
      </p:nvGrpSpPr>
      <p:grpSpPr>
        <a:xfrm>
          <a:off x="0" y="0"/>
          <a:ext cx="0" cy="0"/>
          <a:chOff x="0" y="0"/>
          <a:chExt cx="0" cy="0"/>
        </a:xfrm>
      </p:grpSpPr>
      <p:sp>
        <p:nvSpPr>
          <p:cNvPr id="2426" name="Google Shape;2426;p1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7" name="Google Shape;2427;p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1" name="Shape 2431"/>
        <p:cNvGrpSpPr/>
        <p:nvPr/>
      </p:nvGrpSpPr>
      <p:grpSpPr>
        <a:xfrm>
          <a:off x="0" y="0"/>
          <a:ext cx="0" cy="0"/>
          <a:chOff x="0" y="0"/>
          <a:chExt cx="0" cy="0"/>
        </a:xfrm>
      </p:grpSpPr>
      <p:sp>
        <p:nvSpPr>
          <p:cNvPr id="2432" name="Google Shape;2432;p1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3" name="Google Shape;2433;p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5" name="Shape 2475"/>
        <p:cNvGrpSpPr/>
        <p:nvPr/>
      </p:nvGrpSpPr>
      <p:grpSpPr>
        <a:xfrm>
          <a:off x="0" y="0"/>
          <a:ext cx="0" cy="0"/>
          <a:chOff x="0" y="0"/>
          <a:chExt cx="0" cy="0"/>
        </a:xfrm>
      </p:grpSpPr>
      <p:sp>
        <p:nvSpPr>
          <p:cNvPr id="2476" name="Google Shape;2476;p1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477" name="Google Shape;2477;p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8" name="Google Shape;2478;p1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7" name="Shape 2507"/>
        <p:cNvGrpSpPr/>
        <p:nvPr/>
      </p:nvGrpSpPr>
      <p:grpSpPr>
        <a:xfrm>
          <a:off x="0" y="0"/>
          <a:ext cx="0" cy="0"/>
          <a:chOff x="0" y="0"/>
          <a:chExt cx="0" cy="0"/>
        </a:xfrm>
      </p:grpSpPr>
      <p:sp>
        <p:nvSpPr>
          <p:cNvPr id="2508" name="Google Shape;2508;p1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9" name="Google Shape;2509;p1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3" name="Shape 2513"/>
        <p:cNvGrpSpPr/>
        <p:nvPr/>
      </p:nvGrpSpPr>
      <p:grpSpPr>
        <a:xfrm>
          <a:off x="0" y="0"/>
          <a:ext cx="0" cy="0"/>
          <a:chOff x="0" y="0"/>
          <a:chExt cx="0" cy="0"/>
        </a:xfrm>
      </p:grpSpPr>
      <p:sp>
        <p:nvSpPr>
          <p:cNvPr id="2514" name="Google Shape;2514;p1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5" name="Google Shape;2515;p1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0" name="Shape 2520"/>
        <p:cNvGrpSpPr/>
        <p:nvPr/>
      </p:nvGrpSpPr>
      <p:grpSpPr>
        <a:xfrm>
          <a:off x="0" y="0"/>
          <a:ext cx="0" cy="0"/>
          <a:chOff x="0" y="0"/>
          <a:chExt cx="0" cy="0"/>
        </a:xfrm>
      </p:grpSpPr>
      <p:sp>
        <p:nvSpPr>
          <p:cNvPr id="2521" name="Google Shape;2521;p1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2" name="Google Shape;2522;p1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9" name="Shape 739"/>
        <p:cNvGrpSpPr/>
        <p:nvPr/>
      </p:nvGrpSpPr>
      <p:grpSpPr>
        <a:xfrm>
          <a:off x="0" y="0"/>
          <a:ext cx="0" cy="0"/>
          <a:chOff x="0" y="0"/>
          <a:chExt cx="0" cy="0"/>
        </a:xfrm>
      </p:grpSpPr>
      <p:sp>
        <p:nvSpPr>
          <p:cNvPr id="740" name="Google Shape;740;p13: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741" name="Google Shape;74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42" name="Google Shape;74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7" name="Shape 2537"/>
        <p:cNvGrpSpPr/>
        <p:nvPr/>
      </p:nvGrpSpPr>
      <p:grpSpPr>
        <a:xfrm>
          <a:off x="0" y="0"/>
          <a:ext cx="0" cy="0"/>
          <a:chOff x="0" y="0"/>
          <a:chExt cx="0" cy="0"/>
        </a:xfrm>
      </p:grpSpPr>
      <p:sp>
        <p:nvSpPr>
          <p:cNvPr id="2538" name="Google Shape;2538;p1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39" name="Google Shape;2539;p1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0" name="Google Shape;2540;p13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6" name="Shape 2546"/>
        <p:cNvGrpSpPr/>
        <p:nvPr/>
      </p:nvGrpSpPr>
      <p:grpSpPr>
        <a:xfrm>
          <a:off x="0" y="0"/>
          <a:ext cx="0" cy="0"/>
          <a:chOff x="0" y="0"/>
          <a:chExt cx="0" cy="0"/>
        </a:xfrm>
      </p:grpSpPr>
      <p:sp>
        <p:nvSpPr>
          <p:cNvPr id="2547" name="Google Shape;2547;p1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8" name="Google Shape;2548;p1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5" name="Shape 2565"/>
        <p:cNvGrpSpPr/>
        <p:nvPr/>
      </p:nvGrpSpPr>
      <p:grpSpPr>
        <a:xfrm>
          <a:off x="0" y="0"/>
          <a:ext cx="0" cy="0"/>
          <a:chOff x="0" y="0"/>
          <a:chExt cx="0" cy="0"/>
        </a:xfrm>
      </p:grpSpPr>
      <p:sp>
        <p:nvSpPr>
          <p:cNvPr id="2566" name="Google Shape;2566;p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67" name="Google Shape;2567;p1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8" name="Google Shape;2568;p13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9" name="Shape 2599"/>
        <p:cNvGrpSpPr/>
        <p:nvPr/>
      </p:nvGrpSpPr>
      <p:grpSpPr>
        <a:xfrm>
          <a:off x="0" y="0"/>
          <a:ext cx="0" cy="0"/>
          <a:chOff x="0" y="0"/>
          <a:chExt cx="0" cy="0"/>
        </a:xfrm>
      </p:grpSpPr>
      <p:sp>
        <p:nvSpPr>
          <p:cNvPr id="2600" name="Google Shape;2600;p1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1" name="Google Shape;2601;p1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8" name="Shape 2638"/>
        <p:cNvGrpSpPr/>
        <p:nvPr/>
      </p:nvGrpSpPr>
      <p:grpSpPr>
        <a:xfrm>
          <a:off x="0" y="0"/>
          <a:ext cx="0" cy="0"/>
          <a:chOff x="0" y="0"/>
          <a:chExt cx="0" cy="0"/>
        </a:xfrm>
      </p:grpSpPr>
      <p:sp>
        <p:nvSpPr>
          <p:cNvPr id="2639" name="Google Shape;2639;p1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40" name="Google Shape;2640;p1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1" name="Google Shape;2641;p13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7" name="Shape 2647"/>
        <p:cNvGrpSpPr/>
        <p:nvPr/>
      </p:nvGrpSpPr>
      <p:grpSpPr>
        <a:xfrm>
          <a:off x="0" y="0"/>
          <a:ext cx="0" cy="0"/>
          <a:chOff x="0" y="0"/>
          <a:chExt cx="0" cy="0"/>
        </a:xfrm>
      </p:grpSpPr>
      <p:sp>
        <p:nvSpPr>
          <p:cNvPr id="2648" name="Google Shape;2648;p1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49" name="Google Shape;2649;p1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0" name="Google Shape;2650;p13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6" name="Shape 2656"/>
        <p:cNvGrpSpPr/>
        <p:nvPr/>
      </p:nvGrpSpPr>
      <p:grpSpPr>
        <a:xfrm>
          <a:off x="0" y="0"/>
          <a:ext cx="0" cy="0"/>
          <a:chOff x="0" y="0"/>
          <a:chExt cx="0" cy="0"/>
        </a:xfrm>
      </p:grpSpPr>
      <p:sp>
        <p:nvSpPr>
          <p:cNvPr id="2657" name="Google Shape;2657;p1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658" name="Google Shape;2658;p1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9" name="Google Shape;2659;p13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6" name="Shape 2696"/>
        <p:cNvGrpSpPr/>
        <p:nvPr/>
      </p:nvGrpSpPr>
      <p:grpSpPr>
        <a:xfrm>
          <a:off x="0" y="0"/>
          <a:ext cx="0" cy="0"/>
          <a:chOff x="0" y="0"/>
          <a:chExt cx="0" cy="0"/>
        </a:xfrm>
      </p:grpSpPr>
      <p:sp>
        <p:nvSpPr>
          <p:cNvPr id="2697" name="Google Shape;2697;p1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8" name="Google Shape;2698;p1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3" name="Shape 2703"/>
        <p:cNvGrpSpPr/>
        <p:nvPr/>
      </p:nvGrpSpPr>
      <p:grpSpPr>
        <a:xfrm>
          <a:off x="0" y="0"/>
          <a:ext cx="0" cy="0"/>
          <a:chOff x="0" y="0"/>
          <a:chExt cx="0" cy="0"/>
        </a:xfrm>
      </p:grpSpPr>
      <p:sp>
        <p:nvSpPr>
          <p:cNvPr id="2704" name="Google Shape;2704;p1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5" name="Google Shape;2705;p1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8" name="Shape 2708"/>
        <p:cNvGrpSpPr/>
        <p:nvPr/>
      </p:nvGrpSpPr>
      <p:grpSpPr>
        <a:xfrm>
          <a:off x="0" y="0"/>
          <a:ext cx="0" cy="0"/>
          <a:chOff x="0" y="0"/>
          <a:chExt cx="0" cy="0"/>
        </a:xfrm>
      </p:grpSpPr>
      <p:sp>
        <p:nvSpPr>
          <p:cNvPr id="2709" name="Google Shape;2709;p1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0" name="Google Shape;2710;p1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5" name="Shape 745"/>
        <p:cNvGrpSpPr/>
        <p:nvPr/>
      </p:nvGrpSpPr>
      <p:grpSpPr>
        <a:xfrm>
          <a:off x="0" y="0"/>
          <a:ext cx="0" cy="0"/>
          <a:chOff x="0" y="0"/>
          <a:chExt cx="0" cy="0"/>
        </a:xfrm>
      </p:grpSpPr>
      <p:sp>
        <p:nvSpPr>
          <p:cNvPr id="746" name="Google Shape;74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4" name="Shape 2714"/>
        <p:cNvGrpSpPr/>
        <p:nvPr/>
      </p:nvGrpSpPr>
      <p:grpSpPr>
        <a:xfrm>
          <a:off x="0" y="0"/>
          <a:ext cx="0" cy="0"/>
          <a:chOff x="0" y="0"/>
          <a:chExt cx="0" cy="0"/>
        </a:xfrm>
      </p:grpSpPr>
      <p:sp>
        <p:nvSpPr>
          <p:cNvPr id="2715" name="Google Shape;2715;p1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6" name="Google Shape;2716;p1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0" name="Shape 2720"/>
        <p:cNvGrpSpPr/>
        <p:nvPr/>
      </p:nvGrpSpPr>
      <p:grpSpPr>
        <a:xfrm>
          <a:off x="0" y="0"/>
          <a:ext cx="0" cy="0"/>
          <a:chOff x="0" y="0"/>
          <a:chExt cx="0" cy="0"/>
        </a:xfrm>
      </p:grpSpPr>
      <p:sp>
        <p:nvSpPr>
          <p:cNvPr id="2721" name="Google Shape;2721;p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2" name="Google Shape;2722;p1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6" name="Shape 2726"/>
        <p:cNvGrpSpPr/>
        <p:nvPr/>
      </p:nvGrpSpPr>
      <p:grpSpPr>
        <a:xfrm>
          <a:off x="0" y="0"/>
          <a:ext cx="0" cy="0"/>
          <a:chOff x="0" y="0"/>
          <a:chExt cx="0" cy="0"/>
        </a:xfrm>
      </p:grpSpPr>
      <p:sp>
        <p:nvSpPr>
          <p:cNvPr id="2727" name="Google Shape;2727;p1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8" name="Google Shape;2728;p1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2" name="Shape 2732"/>
        <p:cNvGrpSpPr/>
        <p:nvPr/>
      </p:nvGrpSpPr>
      <p:grpSpPr>
        <a:xfrm>
          <a:off x="0" y="0"/>
          <a:ext cx="0" cy="0"/>
          <a:chOff x="0" y="0"/>
          <a:chExt cx="0" cy="0"/>
        </a:xfrm>
      </p:grpSpPr>
      <p:sp>
        <p:nvSpPr>
          <p:cNvPr id="2733" name="Google Shape;2733;p1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4" name="Google Shape;2734;p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8" name="Shape 2738"/>
        <p:cNvGrpSpPr/>
        <p:nvPr/>
      </p:nvGrpSpPr>
      <p:grpSpPr>
        <a:xfrm>
          <a:off x="0" y="0"/>
          <a:ext cx="0" cy="0"/>
          <a:chOff x="0" y="0"/>
          <a:chExt cx="0" cy="0"/>
        </a:xfrm>
      </p:grpSpPr>
      <p:sp>
        <p:nvSpPr>
          <p:cNvPr id="2739" name="Google Shape;2739;p144: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740" name="Google Shape;2740;p1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41" name="Google Shape;2741;p1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5" name="Shape 2745"/>
        <p:cNvGrpSpPr/>
        <p:nvPr/>
      </p:nvGrpSpPr>
      <p:grpSpPr>
        <a:xfrm>
          <a:off x="0" y="0"/>
          <a:ext cx="0" cy="0"/>
          <a:chOff x="0" y="0"/>
          <a:chExt cx="0" cy="0"/>
        </a:xfrm>
      </p:grpSpPr>
      <p:sp>
        <p:nvSpPr>
          <p:cNvPr id="2746" name="Google Shape;2746;p145: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747" name="Google Shape;2747;p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48" name="Google Shape;2748;p1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1" name="Shape 2751"/>
        <p:cNvGrpSpPr/>
        <p:nvPr/>
      </p:nvGrpSpPr>
      <p:grpSpPr>
        <a:xfrm>
          <a:off x="0" y="0"/>
          <a:ext cx="0" cy="0"/>
          <a:chOff x="0" y="0"/>
          <a:chExt cx="0" cy="0"/>
        </a:xfrm>
      </p:grpSpPr>
      <p:sp>
        <p:nvSpPr>
          <p:cNvPr id="2752" name="Google Shape;2752;p146: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753" name="Google Shape;2753;p1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54" name="Google Shape;2754;p1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0" name="Shape 2760"/>
        <p:cNvGrpSpPr/>
        <p:nvPr/>
      </p:nvGrpSpPr>
      <p:grpSpPr>
        <a:xfrm>
          <a:off x="0" y="0"/>
          <a:ext cx="0" cy="0"/>
          <a:chOff x="0" y="0"/>
          <a:chExt cx="0" cy="0"/>
        </a:xfrm>
      </p:grpSpPr>
      <p:sp>
        <p:nvSpPr>
          <p:cNvPr id="2761" name="Google Shape;2761;p147: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762" name="Google Shape;2762;p1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63" name="Google Shape;2763;p1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2" name="Shape 2772"/>
        <p:cNvGrpSpPr/>
        <p:nvPr/>
      </p:nvGrpSpPr>
      <p:grpSpPr>
        <a:xfrm>
          <a:off x="0" y="0"/>
          <a:ext cx="0" cy="0"/>
          <a:chOff x="0" y="0"/>
          <a:chExt cx="0" cy="0"/>
        </a:xfrm>
      </p:grpSpPr>
      <p:sp>
        <p:nvSpPr>
          <p:cNvPr id="2773" name="Google Shape;2773;p14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774" name="Google Shape;2774;p1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75" name="Google Shape;2775;p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5" name="Shape 2785"/>
        <p:cNvGrpSpPr/>
        <p:nvPr/>
      </p:nvGrpSpPr>
      <p:grpSpPr>
        <a:xfrm>
          <a:off x="0" y="0"/>
          <a:ext cx="0" cy="0"/>
          <a:chOff x="0" y="0"/>
          <a:chExt cx="0" cy="0"/>
        </a:xfrm>
      </p:grpSpPr>
      <p:sp>
        <p:nvSpPr>
          <p:cNvPr id="2786" name="Google Shape;2786;p149: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787" name="Google Shape;2787;p1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88" name="Google Shape;2788;p1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p15: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752" name="Google Shape;75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753" name="Google Shape;753;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1" name="Shape 2791"/>
        <p:cNvGrpSpPr/>
        <p:nvPr/>
      </p:nvGrpSpPr>
      <p:grpSpPr>
        <a:xfrm>
          <a:off x="0" y="0"/>
          <a:ext cx="0" cy="0"/>
          <a:chOff x="0" y="0"/>
          <a:chExt cx="0" cy="0"/>
        </a:xfrm>
      </p:grpSpPr>
      <p:sp>
        <p:nvSpPr>
          <p:cNvPr id="2792" name="Google Shape;2792;p150: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793" name="Google Shape;2793;p1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94" name="Google Shape;2794;p1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7" name="Shape 2797"/>
        <p:cNvGrpSpPr/>
        <p:nvPr/>
      </p:nvGrpSpPr>
      <p:grpSpPr>
        <a:xfrm>
          <a:off x="0" y="0"/>
          <a:ext cx="0" cy="0"/>
          <a:chOff x="0" y="0"/>
          <a:chExt cx="0" cy="0"/>
        </a:xfrm>
      </p:grpSpPr>
      <p:sp>
        <p:nvSpPr>
          <p:cNvPr id="2798" name="Google Shape;2798;p1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9" name="Google Shape;2799;p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2" name="Shape 2802"/>
        <p:cNvGrpSpPr/>
        <p:nvPr/>
      </p:nvGrpSpPr>
      <p:grpSpPr>
        <a:xfrm>
          <a:off x="0" y="0"/>
          <a:ext cx="0" cy="0"/>
          <a:chOff x="0" y="0"/>
          <a:chExt cx="0" cy="0"/>
        </a:xfrm>
      </p:grpSpPr>
      <p:sp>
        <p:nvSpPr>
          <p:cNvPr id="2803" name="Google Shape;2803;p152: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2804" name="Google Shape;2804;p1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805" name="Google Shape;2805;p1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8" name="Shape 2808"/>
        <p:cNvGrpSpPr/>
        <p:nvPr/>
      </p:nvGrpSpPr>
      <p:grpSpPr>
        <a:xfrm>
          <a:off x="0" y="0"/>
          <a:ext cx="0" cy="0"/>
          <a:chOff x="0" y="0"/>
          <a:chExt cx="0" cy="0"/>
        </a:xfrm>
      </p:grpSpPr>
      <p:sp>
        <p:nvSpPr>
          <p:cNvPr id="2809" name="Google Shape;2809;p1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0" name="Google Shape;2810;p1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8" name="Shape 2848"/>
        <p:cNvGrpSpPr/>
        <p:nvPr/>
      </p:nvGrpSpPr>
      <p:grpSpPr>
        <a:xfrm>
          <a:off x="0" y="0"/>
          <a:ext cx="0" cy="0"/>
          <a:chOff x="0" y="0"/>
          <a:chExt cx="0" cy="0"/>
        </a:xfrm>
      </p:grpSpPr>
      <p:sp>
        <p:nvSpPr>
          <p:cNvPr id="2849" name="Google Shape;2849;p1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0" name="Google Shape;2850;p1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3" name="Shape 2853"/>
        <p:cNvGrpSpPr/>
        <p:nvPr/>
      </p:nvGrpSpPr>
      <p:grpSpPr>
        <a:xfrm>
          <a:off x="0" y="0"/>
          <a:ext cx="0" cy="0"/>
          <a:chOff x="0" y="0"/>
          <a:chExt cx="0" cy="0"/>
        </a:xfrm>
      </p:grpSpPr>
      <p:sp>
        <p:nvSpPr>
          <p:cNvPr id="2854" name="Google Shape;2854;p1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5" name="Google Shape;2855;p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4" name="Shape 2894"/>
        <p:cNvGrpSpPr/>
        <p:nvPr/>
      </p:nvGrpSpPr>
      <p:grpSpPr>
        <a:xfrm>
          <a:off x="0" y="0"/>
          <a:ext cx="0" cy="0"/>
          <a:chOff x="0" y="0"/>
          <a:chExt cx="0" cy="0"/>
        </a:xfrm>
      </p:grpSpPr>
      <p:sp>
        <p:nvSpPr>
          <p:cNvPr id="2895" name="Google Shape;2895;p1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6" name="Google Shape;2896;p1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9" name="Shape 2899"/>
        <p:cNvGrpSpPr/>
        <p:nvPr/>
      </p:nvGrpSpPr>
      <p:grpSpPr>
        <a:xfrm>
          <a:off x="0" y="0"/>
          <a:ext cx="0" cy="0"/>
          <a:chOff x="0" y="0"/>
          <a:chExt cx="0" cy="0"/>
        </a:xfrm>
      </p:grpSpPr>
      <p:sp>
        <p:nvSpPr>
          <p:cNvPr id="2900" name="Google Shape;2900;p1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1" name="Google Shape;2901;p1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4" name="Shape 2904"/>
        <p:cNvGrpSpPr/>
        <p:nvPr/>
      </p:nvGrpSpPr>
      <p:grpSpPr>
        <a:xfrm>
          <a:off x="0" y="0"/>
          <a:ext cx="0" cy="0"/>
          <a:chOff x="0" y="0"/>
          <a:chExt cx="0" cy="0"/>
        </a:xfrm>
      </p:grpSpPr>
      <p:sp>
        <p:nvSpPr>
          <p:cNvPr id="2905" name="Google Shape;2905;p1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6" name="Google Shape;2906;p1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9" name="Shape 2909"/>
        <p:cNvGrpSpPr/>
        <p:nvPr/>
      </p:nvGrpSpPr>
      <p:grpSpPr>
        <a:xfrm>
          <a:off x="0" y="0"/>
          <a:ext cx="0" cy="0"/>
          <a:chOff x="0" y="0"/>
          <a:chExt cx="0" cy="0"/>
        </a:xfrm>
      </p:grpSpPr>
      <p:sp>
        <p:nvSpPr>
          <p:cNvPr id="2910" name="Google Shape;2910;p1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1" name="Google Shape;2911;p1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8" name="Google Shape;75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4" name="Shape 2914"/>
        <p:cNvGrpSpPr/>
        <p:nvPr/>
      </p:nvGrpSpPr>
      <p:grpSpPr>
        <a:xfrm>
          <a:off x="0" y="0"/>
          <a:ext cx="0" cy="0"/>
          <a:chOff x="0" y="0"/>
          <a:chExt cx="0" cy="0"/>
        </a:xfrm>
      </p:grpSpPr>
      <p:sp>
        <p:nvSpPr>
          <p:cNvPr id="2915" name="Google Shape;2915;p1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6" name="Google Shape;2916;p1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9" name="Shape 2919"/>
        <p:cNvGrpSpPr/>
        <p:nvPr/>
      </p:nvGrpSpPr>
      <p:grpSpPr>
        <a:xfrm>
          <a:off x="0" y="0"/>
          <a:ext cx="0" cy="0"/>
          <a:chOff x="0" y="0"/>
          <a:chExt cx="0" cy="0"/>
        </a:xfrm>
      </p:grpSpPr>
      <p:sp>
        <p:nvSpPr>
          <p:cNvPr id="2920" name="Google Shape;2920;p1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1" name="Google Shape;2921;p1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4" name="Shape 2924"/>
        <p:cNvGrpSpPr/>
        <p:nvPr/>
      </p:nvGrpSpPr>
      <p:grpSpPr>
        <a:xfrm>
          <a:off x="0" y="0"/>
          <a:ext cx="0" cy="0"/>
          <a:chOff x="0" y="0"/>
          <a:chExt cx="0" cy="0"/>
        </a:xfrm>
      </p:grpSpPr>
      <p:sp>
        <p:nvSpPr>
          <p:cNvPr id="2925" name="Google Shape;2925;p1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6" name="Google Shape;2926;p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9" name="Shape 2929"/>
        <p:cNvGrpSpPr/>
        <p:nvPr/>
      </p:nvGrpSpPr>
      <p:grpSpPr>
        <a:xfrm>
          <a:off x="0" y="0"/>
          <a:ext cx="0" cy="0"/>
          <a:chOff x="0" y="0"/>
          <a:chExt cx="0" cy="0"/>
        </a:xfrm>
      </p:grpSpPr>
      <p:sp>
        <p:nvSpPr>
          <p:cNvPr id="2930" name="Google Shape;2930;p1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1" name="Google Shape;2931;p1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5" name="Shape 2935"/>
        <p:cNvGrpSpPr/>
        <p:nvPr/>
      </p:nvGrpSpPr>
      <p:grpSpPr>
        <a:xfrm>
          <a:off x="0" y="0"/>
          <a:ext cx="0" cy="0"/>
          <a:chOff x="0" y="0"/>
          <a:chExt cx="0" cy="0"/>
        </a:xfrm>
      </p:grpSpPr>
      <p:sp>
        <p:nvSpPr>
          <p:cNvPr id="2936" name="Google Shape;2936;p1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7" name="Google Shape;2937;p1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1" name="Shape 2941"/>
        <p:cNvGrpSpPr/>
        <p:nvPr/>
      </p:nvGrpSpPr>
      <p:grpSpPr>
        <a:xfrm>
          <a:off x="0" y="0"/>
          <a:ext cx="0" cy="0"/>
          <a:chOff x="0" y="0"/>
          <a:chExt cx="0" cy="0"/>
        </a:xfrm>
      </p:grpSpPr>
      <p:sp>
        <p:nvSpPr>
          <p:cNvPr id="2942" name="Google Shape;2942;p1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3" name="Google Shape;2943;p1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1" name="Shape 2961"/>
        <p:cNvGrpSpPr/>
        <p:nvPr/>
      </p:nvGrpSpPr>
      <p:grpSpPr>
        <a:xfrm>
          <a:off x="0" y="0"/>
          <a:ext cx="0" cy="0"/>
          <a:chOff x="0" y="0"/>
          <a:chExt cx="0" cy="0"/>
        </a:xfrm>
      </p:grpSpPr>
      <p:sp>
        <p:nvSpPr>
          <p:cNvPr id="2962" name="Google Shape;2962;p1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3" name="Google Shape;2963;p1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8" name="Shape 2968"/>
        <p:cNvGrpSpPr/>
        <p:nvPr/>
      </p:nvGrpSpPr>
      <p:grpSpPr>
        <a:xfrm>
          <a:off x="0" y="0"/>
          <a:ext cx="0" cy="0"/>
          <a:chOff x="0" y="0"/>
          <a:chExt cx="0" cy="0"/>
        </a:xfrm>
      </p:grpSpPr>
      <p:sp>
        <p:nvSpPr>
          <p:cNvPr id="2969" name="Google Shape;2969;p1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0" name="Google Shape;2970;p1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4" name="Shape 2974"/>
        <p:cNvGrpSpPr/>
        <p:nvPr/>
      </p:nvGrpSpPr>
      <p:grpSpPr>
        <a:xfrm>
          <a:off x="0" y="0"/>
          <a:ext cx="0" cy="0"/>
          <a:chOff x="0" y="0"/>
          <a:chExt cx="0" cy="0"/>
        </a:xfrm>
      </p:grpSpPr>
      <p:sp>
        <p:nvSpPr>
          <p:cNvPr id="2975" name="Google Shape;2975;p1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6" name="Google Shape;2976;p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0" name="Shape 2980"/>
        <p:cNvGrpSpPr/>
        <p:nvPr/>
      </p:nvGrpSpPr>
      <p:grpSpPr>
        <a:xfrm>
          <a:off x="0" y="0"/>
          <a:ext cx="0" cy="0"/>
          <a:chOff x="0" y="0"/>
          <a:chExt cx="0" cy="0"/>
        </a:xfrm>
      </p:grpSpPr>
      <p:sp>
        <p:nvSpPr>
          <p:cNvPr id="2981" name="Google Shape;2981;p1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2" name="Google Shape;2982;p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3" name="Shape 863"/>
        <p:cNvGrpSpPr/>
        <p:nvPr/>
      </p:nvGrpSpPr>
      <p:grpSpPr>
        <a:xfrm>
          <a:off x="0" y="0"/>
          <a:ext cx="0" cy="0"/>
          <a:chOff x="0" y="0"/>
          <a:chExt cx="0" cy="0"/>
        </a:xfrm>
      </p:grpSpPr>
      <p:sp>
        <p:nvSpPr>
          <p:cNvPr id="864" name="Google Shape;864;p17: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865" name="Google Shape;86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6" name="Google Shape;866;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6" name="Shape 2986"/>
        <p:cNvGrpSpPr/>
        <p:nvPr/>
      </p:nvGrpSpPr>
      <p:grpSpPr>
        <a:xfrm>
          <a:off x="0" y="0"/>
          <a:ext cx="0" cy="0"/>
          <a:chOff x="0" y="0"/>
          <a:chExt cx="0" cy="0"/>
        </a:xfrm>
      </p:grpSpPr>
      <p:sp>
        <p:nvSpPr>
          <p:cNvPr id="2987" name="Google Shape;2987;p1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8" name="Google Shape;2988;p1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1" name="Shape 2991"/>
        <p:cNvGrpSpPr/>
        <p:nvPr/>
      </p:nvGrpSpPr>
      <p:grpSpPr>
        <a:xfrm>
          <a:off x="0" y="0"/>
          <a:ext cx="0" cy="0"/>
          <a:chOff x="0" y="0"/>
          <a:chExt cx="0" cy="0"/>
        </a:xfrm>
      </p:grpSpPr>
      <p:sp>
        <p:nvSpPr>
          <p:cNvPr id="2992" name="Google Shape;2992;p17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3" name="Google Shape;2993;p1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7" name="Shape 2997"/>
        <p:cNvGrpSpPr/>
        <p:nvPr/>
      </p:nvGrpSpPr>
      <p:grpSpPr>
        <a:xfrm>
          <a:off x="0" y="0"/>
          <a:ext cx="0" cy="0"/>
          <a:chOff x="0" y="0"/>
          <a:chExt cx="0" cy="0"/>
        </a:xfrm>
      </p:grpSpPr>
      <p:sp>
        <p:nvSpPr>
          <p:cNvPr id="2998" name="Google Shape;2998;p1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9" name="Google Shape;2999;p1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7" name="Shape 3027"/>
        <p:cNvGrpSpPr/>
        <p:nvPr/>
      </p:nvGrpSpPr>
      <p:grpSpPr>
        <a:xfrm>
          <a:off x="0" y="0"/>
          <a:ext cx="0" cy="0"/>
          <a:chOff x="0" y="0"/>
          <a:chExt cx="0" cy="0"/>
        </a:xfrm>
      </p:grpSpPr>
      <p:sp>
        <p:nvSpPr>
          <p:cNvPr id="3028" name="Google Shape;3028;p1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9" name="Google Shape;3029;p1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0" name="Shape 3040"/>
        <p:cNvGrpSpPr/>
        <p:nvPr/>
      </p:nvGrpSpPr>
      <p:grpSpPr>
        <a:xfrm>
          <a:off x="0" y="0"/>
          <a:ext cx="0" cy="0"/>
          <a:chOff x="0" y="0"/>
          <a:chExt cx="0" cy="0"/>
        </a:xfrm>
      </p:grpSpPr>
      <p:sp>
        <p:nvSpPr>
          <p:cNvPr id="3041" name="Google Shape;3041;p174: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3042" name="Google Shape;3042;p1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43" name="Google Shape;3043;p1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8" name="Shape 3068"/>
        <p:cNvGrpSpPr/>
        <p:nvPr/>
      </p:nvGrpSpPr>
      <p:grpSpPr>
        <a:xfrm>
          <a:off x="0" y="0"/>
          <a:ext cx="0" cy="0"/>
          <a:chOff x="0" y="0"/>
          <a:chExt cx="0" cy="0"/>
        </a:xfrm>
      </p:grpSpPr>
      <p:sp>
        <p:nvSpPr>
          <p:cNvPr id="3069" name="Google Shape;3069;p1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0" name="Google Shape;3070;p1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4" name="Shape 3074"/>
        <p:cNvGrpSpPr/>
        <p:nvPr/>
      </p:nvGrpSpPr>
      <p:grpSpPr>
        <a:xfrm>
          <a:off x="0" y="0"/>
          <a:ext cx="0" cy="0"/>
          <a:chOff x="0" y="0"/>
          <a:chExt cx="0" cy="0"/>
        </a:xfrm>
      </p:grpSpPr>
      <p:sp>
        <p:nvSpPr>
          <p:cNvPr id="3075" name="Google Shape;3075;p1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6" name="Google Shape;3076;p1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3" name="Shape 3103"/>
        <p:cNvGrpSpPr/>
        <p:nvPr/>
      </p:nvGrpSpPr>
      <p:grpSpPr>
        <a:xfrm>
          <a:off x="0" y="0"/>
          <a:ext cx="0" cy="0"/>
          <a:chOff x="0" y="0"/>
          <a:chExt cx="0" cy="0"/>
        </a:xfrm>
      </p:grpSpPr>
      <p:sp>
        <p:nvSpPr>
          <p:cNvPr id="3104" name="Google Shape;3104;p1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5" name="Google Shape;3105;p1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6" name="Shape 3116"/>
        <p:cNvGrpSpPr/>
        <p:nvPr/>
      </p:nvGrpSpPr>
      <p:grpSpPr>
        <a:xfrm>
          <a:off x="0" y="0"/>
          <a:ext cx="0" cy="0"/>
          <a:chOff x="0" y="0"/>
          <a:chExt cx="0" cy="0"/>
        </a:xfrm>
      </p:grpSpPr>
      <p:sp>
        <p:nvSpPr>
          <p:cNvPr id="3117" name="Google Shape;3117;p17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3118" name="Google Shape;3118;p1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19" name="Google Shape;3119;p1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5" name="Shape 3145"/>
        <p:cNvGrpSpPr/>
        <p:nvPr/>
      </p:nvGrpSpPr>
      <p:grpSpPr>
        <a:xfrm>
          <a:off x="0" y="0"/>
          <a:ext cx="0" cy="0"/>
          <a:chOff x="0" y="0"/>
          <a:chExt cx="0" cy="0"/>
        </a:xfrm>
      </p:grpSpPr>
      <p:sp>
        <p:nvSpPr>
          <p:cNvPr id="3146" name="Google Shape;3146;p1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7" name="Google Shape;3147;p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9" name="Shape 869"/>
        <p:cNvGrpSpPr/>
        <p:nvPr/>
      </p:nvGrpSpPr>
      <p:grpSpPr>
        <a:xfrm>
          <a:off x="0" y="0"/>
          <a:ext cx="0" cy="0"/>
          <a:chOff x="0" y="0"/>
          <a:chExt cx="0" cy="0"/>
        </a:xfrm>
      </p:grpSpPr>
      <p:sp>
        <p:nvSpPr>
          <p:cNvPr id="870" name="Google Shape;870;p1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871" name="Google Shape;87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72" name="Google Shape;87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1" name="Shape 3151"/>
        <p:cNvGrpSpPr/>
        <p:nvPr/>
      </p:nvGrpSpPr>
      <p:grpSpPr>
        <a:xfrm>
          <a:off x="0" y="0"/>
          <a:ext cx="0" cy="0"/>
          <a:chOff x="0" y="0"/>
          <a:chExt cx="0" cy="0"/>
        </a:xfrm>
      </p:grpSpPr>
      <p:sp>
        <p:nvSpPr>
          <p:cNvPr id="3152" name="Google Shape;3152;p1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3" name="Google Shape;3153;p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7" name="Shape 3157"/>
        <p:cNvGrpSpPr/>
        <p:nvPr/>
      </p:nvGrpSpPr>
      <p:grpSpPr>
        <a:xfrm>
          <a:off x="0" y="0"/>
          <a:ext cx="0" cy="0"/>
          <a:chOff x="0" y="0"/>
          <a:chExt cx="0" cy="0"/>
        </a:xfrm>
      </p:grpSpPr>
      <p:sp>
        <p:nvSpPr>
          <p:cNvPr id="3158" name="Google Shape;3158;p1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9" name="Google Shape;3159;p1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6" name="Shape 3186"/>
        <p:cNvGrpSpPr/>
        <p:nvPr/>
      </p:nvGrpSpPr>
      <p:grpSpPr>
        <a:xfrm>
          <a:off x="0" y="0"/>
          <a:ext cx="0" cy="0"/>
          <a:chOff x="0" y="0"/>
          <a:chExt cx="0" cy="0"/>
        </a:xfrm>
      </p:grpSpPr>
      <p:sp>
        <p:nvSpPr>
          <p:cNvPr id="3187" name="Google Shape;3187;p1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8" name="Google Shape;3188;p1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5" name="Shape 3205"/>
        <p:cNvGrpSpPr/>
        <p:nvPr/>
      </p:nvGrpSpPr>
      <p:grpSpPr>
        <a:xfrm>
          <a:off x="0" y="0"/>
          <a:ext cx="0" cy="0"/>
          <a:chOff x="0" y="0"/>
          <a:chExt cx="0" cy="0"/>
        </a:xfrm>
      </p:grpSpPr>
      <p:sp>
        <p:nvSpPr>
          <p:cNvPr id="3206" name="Google Shape;3206;p1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7" name="Google Shape;3207;p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1" name="Shape 3211"/>
        <p:cNvGrpSpPr/>
        <p:nvPr/>
      </p:nvGrpSpPr>
      <p:grpSpPr>
        <a:xfrm>
          <a:off x="0" y="0"/>
          <a:ext cx="0" cy="0"/>
          <a:chOff x="0" y="0"/>
          <a:chExt cx="0" cy="0"/>
        </a:xfrm>
      </p:grpSpPr>
      <p:sp>
        <p:nvSpPr>
          <p:cNvPr id="3212" name="Google Shape;3212;p1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3" name="Google Shape;3213;p1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8" name="Shape 3228"/>
        <p:cNvGrpSpPr/>
        <p:nvPr/>
      </p:nvGrpSpPr>
      <p:grpSpPr>
        <a:xfrm>
          <a:off x="0" y="0"/>
          <a:ext cx="0" cy="0"/>
          <a:chOff x="0" y="0"/>
          <a:chExt cx="0" cy="0"/>
        </a:xfrm>
      </p:grpSpPr>
      <p:sp>
        <p:nvSpPr>
          <p:cNvPr id="3229" name="Google Shape;3229;p1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0" name="Google Shape;3230;p1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4" name="Shape 3234"/>
        <p:cNvGrpSpPr/>
        <p:nvPr/>
      </p:nvGrpSpPr>
      <p:grpSpPr>
        <a:xfrm>
          <a:off x="0" y="0"/>
          <a:ext cx="0" cy="0"/>
          <a:chOff x="0" y="0"/>
          <a:chExt cx="0" cy="0"/>
        </a:xfrm>
      </p:grpSpPr>
      <p:sp>
        <p:nvSpPr>
          <p:cNvPr id="3235" name="Google Shape;3235;p1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6" name="Google Shape;3236;p1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1" name="Shape 3241"/>
        <p:cNvGrpSpPr/>
        <p:nvPr/>
      </p:nvGrpSpPr>
      <p:grpSpPr>
        <a:xfrm>
          <a:off x="0" y="0"/>
          <a:ext cx="0" cy="0"/>
          <a:chOff x="0" y="0"/>
          <a:chExt cx="0" cy="0"/>
        </a:xfrm>
      </p:grpSpPr>
      <p:sp>
        <p:nvSpPr>
          <p:cNvPr id="3242" name="Google Shape;3242;p1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3" name="Google Shape;3243;p1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0" name="Shape 3280"/>
        <p:cNvGrpSpPr/>
        <p:nvPr/>
      </p:nvGrpSpPr>
      <p:grpSpPr>
        <a:xfrm>
          <a:off x="0" y="0"/>
          <a:ext cx="0" cy="0"/>
          <a:chOff x="0" y="0"/>
          <a:chExt cx="0" cy="0"/>
        </a:xfrm>
      </p:grpSpPr>
      <p:sp>
        <p:nvSpPr>
          <p:cNvPr id="3281" name="Google Shape;3281;p1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2" name="Google Shape;3282;p1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6" name="Shape 3286"/>
        <p:cNvGrpSpPr/>
        <p:nvPr/>
      </p:nvGrpSpPr>
      <p:grpSpPr>
        <a:xfrm>
          <a:off x="0" y="0"/>
          <a:ext cx="0" cy="0"/>
          <a:chOff x="0" y="0"/>
          <a:chExt cx="0" cy="0"/>
        </a:xfrm>
      </p:grpSpPr>
      <p:sp>
        <p:nvSpPr>
          <p:cNvPr id="3287" name="Google Shape;3287;p1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8" name="Google Shape;3288;p1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5" name="Shape 875"/>
        <p:cNvGrpSpPr/>
        <p:nvPr/>
      </p:nvGrpSpPr>
      <p:grpSpPr>
        <a:xfrm>
          <a:off x="0" y="0"/>
          <a:ext cx="0" cy="0"/>
          <a:chOff x="0" y="0"/>
          <a:chExt cx="0" cy="0"/>
        </a:xfrm>
      </p:grpSpPr>
      <p:sp>
        <p:nvSpPr>
          <p:cNvPr id="876" name="Google Shape;876;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7" name="Google Shape;87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2" name="Shape 3292"/>
        <p:cNvGrpSpPr/>
        <p:nvPr/>
      </p:nvGrpSpPr>
      <p:grpSpPr>
        <a:xfrm>
          <a:off x="0" y="0"/>
          <a:ext cx="0" cy="0"/>
          <a:chOff x="0" y="0"/>
          <a:chExt cx="0" cy="0"/>
        </a:xfrm>
      </p:grpSpPr>
      <p:sp>
        <p:nvSpPr>
          <p:cNvPr id="3293" name="Google Shape;3293;p1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4" name="Google Shape;3294;p1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8" name="Shape 3298"/>
        <p:cNvGrpSpPr/>
        <p:nvPr/>
      </p:nvGrpSpPr>
      <p:grpSpPr>
        <a:xfrm>
          <a:off x="0" y="0"/>
          <a:ext cx="0" cy="0"/>
          <a:chOff x="0" y="0"/>
          <a:chExt cx="0" cy="0"/>
        </a:xfrm>
      </p:grpSpPr>
      <p:sp>
        <p:nvSpPr>
          <p:cNvPr id="3299" name="Google Shape;3299;p1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0" name="Google Shape;3300;p1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4" name="Shape 3304"/>
        <p:cNvGrpSpPr/>
        <p:nvPr/>
      </p:nvGrpSpPr>
      <p:grpSpPr>
        <a:xfrm>
          <a:off x="0" y="0"/>
          <a:ext cx="0" cy="0"/>
          <a:chOff x="0" y="0"/>
          <a:chExt cx="0" cy="0"/>
        </a:xfrm>
      </p:grpSpPr>
      <p:sp>
        <p:nvSpPr>
          <p:cNvPr id="3305" name="Google Shape;3305;p1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6" name="Google Shape;3306;p1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2" name="Shape 3312"/>
        <p:cNvGrpSpPr/>
        <p:nvPr/>
      </p:nvGrpSpPr>
      <p:grpSpPr>
        <a:xfrm>
          <a:off x="0" y="0"/>
          <a:ext cx="0" cy="0"/>
          <a:chOff x="0" y="0"/>
          <a:chExt cx="0" cy="0"/>
        </a:xfrm>
      </p:grpSpPr>
      <p:sp>
        <p:nvSpPr>
          <p:cNvPr id="3313" name="Google Shape;3313;p1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4" name="Google Shape;3314;p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8" name="Shape 3318"/>
        <p:cNvGrpSpPr/>
        <p:nvPr/>
      </p:nvGrpSpPr>
      <p:grpSpPr>
        <a:xfrm>
          <a:off x="0" y="0"/>
          <a:ext cx="0" cy="0"/>
          <a:chOff x="0" y="0"/>
          <a:chExt cx="0" cy="0"/>
        </a:xfrm>
      </p:grpSpPr>
      <p:sp>
        <p:nvSpPr>
          <p:cNvPr id="3319" name="Google Shape;3319;p1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0" name="Google Shape;3320;p1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4" name="Shape 3324"/>
        <p:cNvGrpSpPr/>
        <p:nvPr/>
      </p:nvGrpSpPr>
      <p:grpSpPr>
        <a:xfrm>
          <a:off x="0" y="0"/>
          <a:ext cx="0" cy="0"/>
          <a:chOff x="0" y="0"/>
          <a:chExt cx="0" cy="0"/>
        </a:xfrm>
      </p:grpSpPr>
      <p:sp>
        <p:nvSpPr>
          <p:cNvPr id="3325" name="Google Shape;3325;p195: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3326" name="Google Shape;3326;p1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27" name="Google Shape;3327;p19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9" name="Shape 3349"/>
        <p:cNvGrpSpPr/>
        <p:nvPr/>
      </p:nvGrpSpPr>
      <p:grpSpPr>
        <a:xfrm>
          <a:off x="0" y="0"/>
          <a:ext cx="0" cy="0"/>
          <a:chOff x="0" y="0"/>
          <a:chExt cx="0" cy="0"/>
        </a:xfrm>
      </p:grpSpPr>
      <p:sp>
        <p:nvSpPr>
          <p:cNvPr id="3350" name="Google Shape;3350;p1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1" name="Google Shape;3351;p1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5" name="Shape 3355"/>
        <p:cNvGrpSpPr/>
        <p:nvPr/>
      </p:nvGrpSpPr>
      <p:grpSpPr>
        <a:xfrm>
          <a:off x="0" y="0"/>
          <a:ext cx="0" cy="0"/>
          <a:chOff x="0" y="0"/>
          <a:chExt cx="0" cy="0"/>
        </a:xfrm>
      </p:grpSpPr>
      <p:sp>
        <p:nvSpPr>
          <p:cNvPr id="3356" name="Google Shape;3356;p197: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3357" name="Google Shape;3357;p1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58" name="Google Shape;3358;p19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9" name="Shape 3379"/>
        <p:cNvGrpSpPr/>
        <p:nvPr/>
      </p:nvGrpSpPr>
      <p:grpSpPr>
        <a:xfrm>
          <a:off x="0" y="0"/>
          <a:ext cx="0" cy="0"/>
          <a:chOff x="0" y="0"/>
          <a:chExt cx="0" cy="0"/>
        </a:xfrm>
      </p:grpSpPr>
      <p:sp>
        <p:nvSpPr>
          <p:cNvPr id="3380" name="Google Shape;3380;p1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1" name="Google Shape;3381;p1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4" name="Shape 3384"/>
        <p:cNvGrpSpPr/>
        <p:nvPr/>
      </p:nvGrpSpPr>
      <p:grpSpPr>
        <a:xfrm>
          <a:off x="0" y="0"/>
          <a:ext cx="0" cy="0"/>
          <a:chOff x="0" y="0"/>
          <a:chExt cx="0" cy="0"/>
        </a:xfrm>
      </p:grpSpPr>
      <p:sp>
        <p:nvSpPr>
          <p:cNvPr id="3385" name="Google Shape;3385;p199: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3386" name="Google Shape;3386;p1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87" name="Google Shape;3387;p19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Google Shape;48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0" name="Shape 880"/>
        <p:cNvGrpSpPr/>
        <p:nvPr/>
      </p:nvGrpSpPr>
      <p:grpSpPr>
        <a:xfrm>
          <a:off x="0" y="0"/>
          <a:ext cx="0" cy="0"/>
          <a:chOff x="0" y="0"/>
          <a:chExt cx="0" cy="0"/>
        </a:xfrm>
      </p:grpSpPr>
      <p:sp>
        <p:nvSpPr>
          <p:cNvPr id="881" name="Google Shape;881;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2" name="Google Shape;88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6" name="Shape 3416"/>
        <p:cNvGrpSpPr/>
        <p:nvPr/>
      </p:nvGrpSpPr>
      <p:grpSpPr>
        <a:xfrm>
          <a:off x="0" y="0"/>
          <a:ext cx="0" cy="0"/>
          <a:chOff x="0" y="0"/>
          <a:chExt cx="0" cy="0"/>
        </a:xfrm>
      </p:grpSpPr>
      <p:sp>
        <p:nvSpPr>
          <p:cNvPr id="3417" name="Google Shape;3417;p200: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3418" name="Google Shape;3418;p2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19" name="Google Shape;3419;p20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8" name="Shape 3448"/>
        <p:cNvGrpSpPr/>
        <p:nvPr/>
      </p:nvGrpSpPr>
      <p:grpSpPr>
        <a:xfrm>
          <a:off x="0" y="0"/>
          <a:ext cx="0" cy="0"/>
          <a:chOff x="0" y="0"/>
          <a:chExt cx="0" cy="0"/>
        </a:xfrm>
      </p:grpSpPr>
      <p:sp>
        <p:nvSpPr>
          <p:cNvPr id="3449" name="Google Shape;3449;p2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0" name="Google Shape;3450;p2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5" name="Shape 3455"/>
        <p:cNvGrpSpPr/>
        <p:nvPr/>
      </p:nvGrpSpPr>
      <p:grpSpPr>
        <a:xfrm>
          <a:off x="0" y="0"/>
          <a:ext cx="0" cy="0"/>
          <a:chOff x="0" y="0"/>
          <a:chExt cx="0" cy="0"/>
        </a:xfrm>
      </p:grpSpPr>
      <p:sp>
        <p:nvSpPr>
          <p:cNvPr id="3456" name="Google Shape;3456;p2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7" name="Google Shape;3457;p2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2" name="Shape 3462"/>
        <p:cNvGrpSpPr/>
        <p:nvPr/>
      </p:nvGrpSpPr>
      <p:grpSpPr>
        <a:xfrm>
          <a:off x="0" y="0"/>
          <a:ext cx="0" cy="0"/>
          <a:chOff x="0" y="0"/>
          <a:chExt cx="0" cy="0"/>
        </a:xfrm>
      </p:grpSpPr>
      <p:sp>
        <p:nvSpPr>
          <p:cNvPr id="3463" name="Google Shape;3463;p2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64" name="Google Shape;3464;p2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8" name="Shape 3468"/>
        <p:cNvGrpSpPr/>
        <p:nvPr/>
      </p:nvGrpSpPr>
      <p:grpSpPr>
        <a:xfrm>
          <a:off x="0" y="0"/>
          <a:ext cx="0" cy="0"/>
          <a:chOff x="0" y="0"/>
          <a:chExt cx="0" cy="0"/>
        </a:xfrm>
      </p:grpSpPr>
      <p:sp>
        <p:nvSpPr>
          <p:cNvPr id="3469" name="Google Shape;3469;p2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0" name="Google Shape;3470;p2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5" name="Shape 3475"/>
        <p:cNvGrpSpPr/>
        <p:nvPr/>
      </p:nvGrpSpPr>
      <p:grpSpPr>
        <a:xfrm>
          <a:off x="0" y="0"/>
          <a:ext cx="0" cy="0"/>
          <a:chOff x="0" y="0"/>
          <a:chExt cx="0" cy="0"/>
        </a:xfrm>
      </p:grpSpPr>
      <p:sp>
        <p:nvSpPr>
          <p:cNvPr id="3476" name="Google Shape;3476;p2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7" name="Google Shape;3477;p2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2" name="Shape 3482"/>
        <p:cNvGrpSpPr/>
        <p:nvPr/>
      </p:nvGrpSpPr>
      <p:grpSpPr>
        <a:xfrm>
          <a:off x="0" y="0"/>
          <a:ext cx="0" cy="0"/>
          <a:chOff x="0" y="0"/>
          <a:chExt cx="0" cy="0"/>
        </a:xfrm>
      </p:grpSpPr>
      <p:sp>
        <p:nvSpPr>
          <p:cNvPr id="3483" name="Google Shape;3483;p2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4" name="Google Shape;3484;p2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8" name="Shape 3488"/>
        <p:cNvGrpSpPr/>
        <p:nvPr/>
      </p:nvGrpSpPr>
      <p:grpSpPr>
        <a:xfrm>
          <a:off x="0" y="0"/>
          <a:ext cx="0" cy="0"/>
          <a:chOff x="0" y="0"/>
          <a:chExt cx="0" cy="0"/>
        </a:xfrm>
      </p:grpSpPr>
      <p:sp>
        <p:nvSpPr>
          <p:cNvPr id="3489" name="Google Shape;3489;p2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0" name="Google Shape;3490;p2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5" name="Shape 3495"/>
        <p:cNvGrpSpPr/>
        <p:nvPr/>
      </p:nvGrpSpPr>
      <p:grpSpPr>
        <a:xfrm>
          <a:off x="0" y="0"/>
          <a:ext cx="0" cy="0"/>
          <a:chOff x="0" y="0"/>
          <a:chExt cx="0" cy="0"/>
        </a:xfrm>
      </p:grpSpPr>
      <p:sp>
        <p:nvSpPr>
          <p:cNvPr id="3496" name="Google Shape;3496;p2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7" name="Google Shape;3497;p2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0" name="Shape 3500"/>
        <p:cNvGrpSpPr/>
        <p:nvPr/>
      </p:nvGrpSpPr>
      <p:grpSpPr>
        <a:xfrm>
          <a:off x="0" y="0"/>
          <a:ext cx="0" cy="0"/>
          <a:chOff x="0" y="0"/>
          <a:chExt cx="0" cy="0"/>
        </a:xfrm>
      </p:grpSpPr>
      <p:sp>
        <p:nvSpPr>
          <p:cNvPr id="3501" name="Google Shape;3501;p2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2" name="Google Shape;3502;p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7" name="Shape 987"/>
        <p:cNvGrpSpPr/>
        <p:nvPr/>
      </p:nvGrpSpPr>
      <p:grpSpPr>
        <a:xfrm>
          <a:off x="0" y="0"/>
          <a:ext cx="0" cy="0"/>
          <a:chOff x="0" y="0"/>
          <a:chExt cx="0" cy="0"/>
        </a:xfrm>
      </p:grpSpPr>
      <p:sp>
        <p:nvSpPr>
          <p:cNvPr id="988" name="Google Shape;988;p21: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989" name="Google Shape;98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990" name="Google Shape;990;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5" name="Shape 3505"/>
        <p:cNvGrpSpPr/>
        <p:nvPr/>
      </p:nvGrpSpPr>
      <p:grpSpPr>
        <a:xfrm>
          <a:off x="0" y="0"/>
          <a:ext cx="0" cy="0"/>
          <a:chOff x="0" y="0"/>
          <a:chExt cx="0" cy="0"/>
        </a:xfrm>
      </p:grpSpPr>
      <p:sp>
        <p:nvSpPr>
          <p:cNvPr id="3506" name="Google Shape;3506;p2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7" name="Google Shape;3507;p2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1" name="Shape 3511"/>
        <p:cNvGrpSpPr/>
        <p:nvPr/>
      </p:nvGrpSpPr>
      <p:grpSpPr>
        <a:xfrm>
          <a:off x="0" y="0"/>
          <a:ext cx="0" cy="0"/>
          <a:chOff x="0" y="0"/>
          <a:chExt cx="0" cy="0"/>
        </a:xfrm>
      </p:grpSpPr>
      <p:sp>
        <p:nvSpPr>
          <p:cNvPr id="3512" name="Google Shape;3512;p2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3" name="Google Shape;3513;p2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7" name="Shape 3517"/>
        <p:cNvGrpSpPr/>
        <p:nvPr/>
      </p:nvGrpSpPr>
      <p:grpSpPr>
        <a:xfrm>
          <a:off x="0" y="0"/>
          <a:ext cx="0" cy="0"/>
          <a:chOff x="0" y="0"/>
          <a:chExt cx="0" cy="0"/>
        </a:xfrm>
      </p:grpSpPr>
      <p:sp>
        <p:nvSpPr>
          <p:cNvPr id="3518" name="Google Shape;3518;p2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9" name="Google Shape;3519;p2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3" name="Shape 3523"/>
        <p:cNvGrpSpPr/>
        <p:nvPr/>
      </p:nvGrpSpPr>
      <p:grpSpPr>
        <a:xfrm>
          <a:off x="0" y="0"/>
          <a:ext cx="0" cy="0"/>
          <a:chOff x="0" y="0"/>
          <a:chExt cx="0" cy="0"/>
        </a:xfrm>
      </p:grpSpPr>
      <p:sp>
        <p:nvSpPr>
          <p:cNvPr id="3524" name="Google Shape;3524;p2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5" name="Google Shape;3525;p2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9" name="Shape 3529"/>
        <p:cNvGrpSpPr/>
        <p:nvPr/>
      </p:nvGrpSpPr>
      <p:grpSpPr>
        <a:xfrm>
          <a:off x="0" y="0"/>
          <a:ext cx="0" cy="0"/>
          <a:chOff x="0" y="0"/>
          <a:chExt cx="0" cy="0"/>
        </a:xfrm>
      </p:grpSpPr>
      <p:sp>
        <p:nvSpPr>
          <p:cNvPr id="3530" name="Google Shape;3530;p2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1" name="Google Shape;3531;p2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5" name="Shape 3535"/>
        <p:cNvGrpSpPr/>
        <p:nvPr/>
      </p:nvGrpSpPr>
      <p:grpSpPr>
        <a:xfrm>
          <a:off x="0" y="0"/>
          <a:ext cx="0" cy="0"/>
          <a:chOff x="0" y="0"/>
          <a:chExt cx="0" cy="0"/>
        </a:xfrm>
      </p:grpSpPr>
      <p:sp>
        <p:nvSpPr>
          <p:cNvPr id="3536" name="Google Shape;3536;p2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7" name="Google Shape;3537;p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0" name="Shape 3540"/>
        <p:cNvGrpSpPr/>
        <p:nvPr/>
      </p:nvGrpSpPr>
      <p:grpSpPr>
        <a:xfrm>
          <a:off x="0" y="0"/>
          <a:ext cx="0" cy="0"/>
          <a:chOff x="0" y="0"/>
          <a:chExt cx="0" cy="0"/>
        </a:xfrm>
      </p:grpSpPr>
      <p:sp>
        <p:nvSpPr>
          <p:cNvPr id="3541" name="Google Shape;3541;p2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2" name="Google Shape;3542;p2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6" name="Shape 3546"/>
        <p:cNvGrpSpPr/>
        <p:nvPr/>
      </p:nvGrpSpPr>
      <p:grpSpPr>
        <a:xfrm>
          <a:off x="0" y="0"/>
          <a:ext cx="0" cy="0"/>
          <a:chOff x="0" y="0"/>
          <a:chExt cx="0" cy="0"/>
        </a:xfrm>
      </p:grpSpPr>
      <p:sp>
        <p:nvSpPr>
          <p:cNvPr id="3547" name="Google Shape;3547;p2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8" name="Google Shape;3548;p2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3" name="Shape 3553"/>
        <p:cNvGrpSpPr/>
        <p:nvPr/>
      </p:nvGrpSpPr>
      <p:grpSpPr>
        <a:xfrm>
          <a:off x="0" y="0"/>
          <a:ext cx="0" cy="0"/>
          <a:chOff x="0" y="0"/>
          <a:chExt cx="0" cy="0"/>
        </a:xfrm>
      </p:grpSpPr>
      <p:sp>
        <p:nvSpPr>
          <p:cNvPr id="3554" name="Google Shape;3554;p21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1"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3555" name="Google Shape;3555;p2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56" name="Google Shape;3556;p2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0" name="Shape 3560"/>
        <p:cNvGrpSpPr/>
        <p:nvPr/>
      </p:nvGrpSpPr>
      <p:grpSpPr>
        <a:xfrm>
          <a:off x="0" y="0"/>
          <a:ext cx="0" cy="0"/>
          <a:chOff x="0" y="0"/>
          <a:chExt cx="0" cy="0"/>
        </a:xfrm>
      </p:grpSpPr>
      <p:sp>
        <p:nvSpPr>
          <p:cNvPr id="3561" name="Google Shape;3561;p2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2" name="Google Shape;3562;p2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3" name="Shape 993"/>
        <p:cNvGrpSpPr/>
        <p:nvPr/>
      </p:nvGrpSpPr>
      <p:grpSpPr>
        <a:xfrm>
          <a:off x="0" y="0"/>
          <a:ext cx="0" cy="0"/>
          <a:chOff x="0" y="0"/>
          <a:chExt cx="0" cy="0"/>
        </a:xfrm>
      </p:grpSpPr>
      <p:sp>
        <p:nvSpPr>
          <p:cNvPr id="994" name="Google Shape;994;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5" name="Google Shape;9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5" name="Shape 3565"/>
        <p:cNvGrpSpPr/>
        <p:nvPr/>
      </p:nvGrpSpPr>
      <p:grpSpPr>
        <a:xfrm>
          <a:off x="0" y="0"/>
          <a:ext cx="0" cy="0"/>
          <a:chOff x="0" y="0"/>
          <a:chExt cx="0" cy="0"/>
        </a:xfrm>
      </p:grpSpPr>
      <p:sp>
        <p:nvSpPr>
          <p:cNvPr id="3566" name="Google Shape;3566;p2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7" name="Google Shape;3567;p2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0" name="Shape 3570"/>
        <p:cNvGrpSpPr/>
        <p:nvPr/>
      </p:nvGrpSpPr>
      <p:grpSpPr>
        <a:xfrm>
          <a:off x="0" y="0"/>
          <a:ext cx="0" cy="0"/>
          <a:chOff x="0" y="0"/>
          <a:chExt cx="0" cy="0"/>
        </a:xfrm>
      </p:grpSpPr>
      <p:sp>
        <p:nvSpPr>
          <p:cNvPr id="3571" name="Google Shape;3571;p2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2" name="Google Shape;3572;p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5" name="Shape 3575"/>
        <p:cNvGrpSpPr/>
        <p:nvPr/>
      </p:nvGrpSpPr>
      <p:grpSpPr>
        <a:xfrm>
          <a:off x="0" y="0"/>
          <a:ext cx="0" cy="0"/>
          <a:chOff x="0" y="0"/>
          <a:chExt cx="0" cy="0"/>
        </a:xfrm>
      </p:grpSpPr>
      <p:sp>
        <p:nvSpPr>
          <p:cNvPr id="3576" name="Google Shape;3576;p2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7" name="Google Shape;3577;p2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0" name="Shape 3580"/>
        <p:cNvGrpSpPr/>
        <p:nvPr/>
      </p:nvGrpSpPr>
      <p:grpSpPr>
        <a:xfrm>
          <a:off x="0" y="0"/>
          <a:ext cx="0" cy="0"/>
          <a:chOff x="0" y="0"/>
          <a:chExt cx="0" cy="0"/>
        </a:xfrm>
      </p:grpSpPr>
      <p:sp>
        <p:nvSpPr>
          <p:cNvPr id="3581" name="Google Shape;3581;p2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2" name="Google Shape;3582;p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6" name="Shape 3586"/>
        <p:cNvGrpSpPr/>
        <p:nvPr/>
      </p:nvGrpSpPr>
      <p:grpSpPr>
        <a:xfrm>
          <a:off x="0" y="0"/>
          <a:ext cx="0" cy="0"/>
          <a:chOff x="0" y="0"/>
          <a:chExt cx="0" cy="0"/>
        </a:xfrm>
      </p:grpSpPr>
      <p:sp>
        <p:nvSpPr>
          <p:cNvPr id="3587" name="Google Shape;3587;p2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8" name="Google Shape;3588;p2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0" name="Shape 3610"/>
        <p:cNvGrpSpPr/>
        <p:nvPr/>
      </p:nvGrpSpPr>
      <p:grpSpPr>
        <a:xfrm>
          <a:off x="0" y="0"/>
          <a:ext cx="0" cy="0"/>
          <a:chOff x="0" y="0"/>
          <a:chExt cx="0" cy="0"/>
        </a:xfrm>
      </p:grpSpPr>
      <p:sp>
        <p:nvSpPr>
          <p:cNvPr id="3611" name="Google Shape;3611;p2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2" name="Google Shape;3612;p2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6" name="Shape 3616"/>
        <p:cNvGrpSpPr/>
        <p:nvPr/>
      </p:nvGrpSpPr>
      <p:grpSpPr>
        <a:xfrm>
          <a:off x="0" y="0"/>
          <a:ext cx="0" cy="0"/>
          <a:chOff x="0" y="0"/>
          <a:chExt cx="0" cy="0"/>
        </a:xfrm>
      </p:grpSpPr>
      <p:sp>
        <p:nvSpPr>
          <p:cNvPr id="3617" name="Google Shape;3617;p2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8" name="Google Shape;3618;p2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1" name="Shape 3661"/>
        <p:cNvGrpSpPr/>
        <p:nvPr/>
      </p:nvGrpSpPr>
      <p:grpSpPr>
        <a:xfrm>
          <a:off x="0" y="0"/>
          <a:ext cx="0" cy="0"/>
          <a:chOff x="0" y="0"/>
          <a:chExt cx="0" cy="0"/>
        </a:xfrm>
      </p:grpSpPr>
      <p:sp>
        <p:nvSpPr>
          <p:cNvPr id="3662" name="Google Shape;3662;p2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3" name="Google Shape;3663;p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7" name="Shape 3667"/>
        <p:cNvGrpSpPr/>
        <p:nvPr/>
      </p:nvGrpSpPr>
      <p:grpSpPr>
        <a:xfrm>
          <a:off x="0" y="0"/>
          <a:ext cx="0" cy="0"/>
          <a:chOff x="0" y="0"/>
          <a:chExt cx="0" cy="0"/>
        </a:xfrm>
      </p:grpSpPr>
      <p:sp>
        <p:nvSpPr>
          <p:cNvPr id="3668" name="Google Shape;3668;p2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9" name="Google Shape;3669;p2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2" name="Shape 3702"/>
        <p:cNvGrpSpPr/>
        <p:nvPr/>
      </p:nvGrpSpPr>
      <p:grpSpPr>
        <a:xfrm>
          <a:off x="0" y="0"/>
          <a:ext cx="0" cy="0"/>
          <a:chOff x="0" y="0"/>
          <a:chExt cx="0" cy="0"/>
        </a:xfrm>
      </p:grpSpPr>
      <p:sp>
        <p:nvSpPr>
          <p:cNvPr id="3703" name="Google Shape;3703;p2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4" name="Google Shape;3704;p2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8" name="Shape 998"/>
        <p:cNvGrpSpPr/>
        <p:nvPr/>
      </p:nvGrpSpPr>
      <p:grpSpPr>
        <a:xfrm>
          <a:off x="0" y="0"/>
          <a:ext cx="0" cy="0"/>
          <a:chOff x="0" y="0"/>
          <a:chExt cx="0" cy="0"/>
        </a:xfrm>
      </p:grpSpPr>
      <p:sp>
        <p:nvSpPr>
          <p:cNvPr id="999" name="Google Shape;999;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0" name="Google Shape;100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8" name="Shape 3708"/>
        <p:cNvGrpSpPr/>
        <p:nvPr/>
      </p:nvGrpSpPr>
      <p:grpSpPr>
        <a:xfrm>
          <a:off x="0" y="0"/>
          <a:ext cx="0" cy="0"/>
          <a:chOff x="0" y="0"/>
          <a:chExt cx="0" cy="0"/>
        </a:xfrm>
      </p:grpSpPr>
      <p:sp>
        <p:nvSpPr>
          <p:cNvPr id="3709" name="Google Shape;3709;p2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0" name="Google Shape;3710;p2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6" name="Shape 3726"/>
        <p:cNvGrpSpPr/>
        <p:nvPr/>
      </p:nvGrpSpPr>
      <p:grpSpPr>
        <a:xfrm>
          <a:off x="0" y="0"/>
          <a:ext cx="0" cy="0"/>
          <a:chOff x="0" y="0"/>
          <a:chExt cx="0" cy="0"/>
        </a:xfrm>
      </p:grpSpPr>
      <p:sp>
        <p:nvSpPr>
          <p:cNvPr id="3727" name="Google Shape;3727;p2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8" name="Google Shape;3728;p2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3" name="Shape 3763"/>
        <p:cNvGrpSpPr/>
        <p:nvPr/>
      </p:nvGrpSpPr>
      <p:grpSpPr>
        <a:xfrm>
          <a:off x="0" y="0"/>
          <a:ext cx="0" cy="0"/>
          <a:chOff x="0" y="0"/>
          <a:chExt cx="0" cy="0"/>
        </a:xfrm>
      </p:grpSpPr>
      <p:sp>
        <p:nvSpPr>
          <p:cNvPr id="3764" name="Google Shape;3764;p2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5" name="Google Shape;3765;p2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9" name="Shape 3769"/>
        <p:cNvGrpSpPr/>
        <p:nvPr/>
      </p:nvGrpSpPr>
      <p:grpSpPr>
        <a:xfrm>
          <a:off x="0" y="0"/>
          <a:ext cx="0" cy="0"/>
          <a:chOff x="0" y="0"/>
          <a:chExt cx="0" cy="0"/>
        </a:xfrm>
      </p:grpSpPr>
      <p:sp>
        <p:nvSpPr>
          <p:cNvPr id="3770" name="Google Shape;3770;p2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1" name="Google Shape;3771;p2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4" name="Shape 3774"/>
        <p:cNvGrpSpPr/>
        <p:nvPr/>
      </p:nvGrpSpPr>
      <p:grpSpPr>
        <a:xfrm>
          <a:off x="0" y="0"/>
          <a:ext cx="0" cy="0"/>
          <a:chOff x="0" y="0"/>
          <a:chExt cx="0" cy="0"/>
        </a:xfrm>
      </p:grpSpPr>
      <p:sp>
        <p:nvSpPr>
          <p:cNvPr id="3775" name="Google Shape;3775;p2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6" name="Google Shape;3776;p2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0" name="Shape 3780"/>
        <p:cNvGrpSpPr/>
        <p:nvPr/>
      </p:nvGrpSpPr>
      <p:grpSpPr>
        <a:xfrm>
          <a:off x="0" y="0"/>
          <a:ext cx="0" cy="0"/>
          <a:chOff x="0" y="0"/>
          <a:chExt cx="0" cy="0"/>
        </a:xfrm>
      </p:grpSpPr>
      <p:sp>
        <p:nvSpPr>
          <p:cNvPr id="3781" name="Google Shape;3781;p2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2" name="Google Shape;3782;p2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6" name="Shape 3786"/>
        <p:cNvGrpSpPr/>
        <p:nvPr/>
      </p:nvGrpSpPr>
      <p:grpSpPr>
        <a:xfrm>
          <a:off x="0" y="0"/>
          <a:ext cx="0" cy="0"/>
          <a:chOff x="0" y="0"/>
          <a:chExt cx="0" cy="0"/>
        </a:xfrm>
      </p:grpSpPr>
      <p:sp>
        <p:nvSpPr>
          <p:cNvPr id="3787" name="Google Shape;3787;p2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8" name="Google Shape;3788;p2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3" name="Shape 3793"/>
        <p:cNvGrpSpPr/>
        <p:nvPr/>
      </p:nvGrpSpPr>
      <p:grpSpPr>
        <a:xfrm>
          <a:off x="0" y="0"/>
          <a:ext cx="0" cy="0"/>
          <a:chOff x="0" y="0"/>
          <a:chExt cx="0" cy="0"/>
        </a:xfrm>
      </p:grpSpPr>
      <p:sp>
        <p:nvSpPr>
          <p:cNvPr id="3794" name="Google Shape;3794;p2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5" name="Google Shape;3795;p2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7" name="Shape 3807"/>
        <p:cNvGrpSpPr/>
        <p:nvPr/>
      </p:nvGrpSpPr>
      <p:grpSpPr>
        <a:xfrm>
          <a:off x="0" y="0"/>
          <a:ext cx="0" cy="0"/>
          <a:chOff x="0" y="0"/>
          <a:chExt cx="0" cy="0"/>
        </a:xfrm>
      </p:grpSpPr>
      <p:sp>
        <p:nvSpPr>
          <p:cNvPr id="3808" name="Google Shape;3808;p2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9" name="Google Shape;3809;p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9" name="Shape 1009"/>
        <p:cNvGrpSpPr/>
        <p:nvPr/>
      </p:nvGrpSpPr>
      <p:grpSpPr>
        <a:xfrm>
          <a:off x="0" y="0"/>
          <a:ext cx="0" cy="0"/>
          <a:chOff x="0" y="0"/>
          <a:chExt cx="0" cy="0"/>
        </a:xfrm>
      </p:grpSpPr>
      <p:sp>
        <p:nvSpPr>
          <p:cNvPr id="1010" name="Google Shape;101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1" name="Google Shape;101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4" name="Shape 1014"/>
        <p:cNvGrpSpPr/>
        <p:nvPr/>
      </p:nvGrpSpPr>
      <p:grpSpPr>
        <a:xfrm>
          <a:off x="0" y="0"/>
          <a:ext cx="0" cy="0"/>
          <a:chOff x="0" y="0"/>
          <a:chExt cx="0" cy="0"/>
        </a:xfrm>
      </p:grpSpPr>
      <p:sp>
        <p:nvSpPr>
          <p:cNvPr id="1015" name="Google Shape;1015;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6" name="Google Shape;1016;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5" name="Shape 1025"/>
        <p:cNvGrpSpPr/>
        <p:nvPr/>
      </p:nvGrpSpPr>
      <p:grpSpPr>
        <a:xfrm>
          <a:off x="0" y="0"/>
          <a:ext cx="0" cy="0"/>
          <a:chOff x="0" y="0"/>
          <a:chExt cx="0" cy="0"/>
        </a:xfrm>
      </p:grpSpPr>
      <p:sp>
        <p:nvSpPr>
          <p:cNvPr id="1026" name="Google Shape;102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7" name="Google Shape;102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6" name="Shape 1036"/>
        <p:cNvGrpSpPr/>
        <p:nvPr/>
      </p:nvGrpSpPr>
      <p:grpSpPr>
        <a:xfrm>
          <a:off x="0" y="0"/>
          <a:ext cx="0" cy="0"/>
          <a:chOff x="0" y="0"/>
          <a:chExt cx="0" cy="0"/>
        </a:xfrm>
      </p:grpSpPr>
      <p:sp>
        <p:nvSpPr>
          <p:cNvPr id="1037" name="Google Shape;1037;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8" name="Google Shape;103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4" name="Shape 1044"/>
        <p:cNvGrpSpPr/>
        <p:nvPr/>
      </p:nvGrpSpPr>
      <p:grpSpPr>
        <a:xfrm>
          <a:off x="0" y="0"/>
          <a:ext cx="0" cy="0"/>
          <a:chOff x="0" y="0"/>
          <a:chExt cx="0" cy="0"/>
        </a:xfrm>
      </p:grpSpPr>
      <p:sp>
        <p:nvSpPr>
          <p:cNvPr id="1045" name="Google Shape;1045;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6" name="Google Shape;104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9" name="Shape 1049"/>
        <p:cNvGrpSpPr/>
        <p:nvPr/>
      </p:nvGrpSpPr>
      <p:grpSpPr>
        <a:xfrm>
          <a:off x="0" y="0"/>
          <a:ext cx="0" cy="0"/>
          <a:chOff x="0" y="0"/>
          <a:chExt cx="0" cy="0"/>
        </a:xfrm>
      </p:grpSpPr>
      <p:sp>
        <p:nvSpPr>
          <p:cNvPr id="1050" name="Google Shape;1050;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1" name="Google Shape;105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9" name="Shape 1089"/>
        <p:cNvGrpSpPr/>
        <p:nvPr/>
      </p:nvGrpSpPr>
      <p:grpSpPr>
        <a:xfrm>
          <a:off x="0" y="0"/>
          <a:ext cx="0" cy="0"/>
          <a:chOff x="0" y="0"/>
          <a:chExt cx="0" cy="0"/>
        </a:xfrm>
      </p:grpSpPr>
      <p:sp>
        <p:nvSpPr>
          <p:cNvPr id="1090" name="Google Shape;1090;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1" name="Google Shape;109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4" name="Shape 1094"/>
        <p:cNvGrpSpPr/>
        <p:nvPr/>
      </p:nvGrpSpPr>
      <p:grpSpPr>
        <a:xfrm>
          <a:off x="0" y="0"/>
          <a:ext cx="0" cy="0"/>
          <a:chOff x="0" y="0"/>
          <a:chExt cx="0" cy="0"/>
        </a:xfrm>
      </p:grpSpPr>
      <p:sp>
        <p:nvSpPr>
          <p:cNvPr id="1095" name="Google Shape;109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6" name="Google Shape;109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9" name="Shape 1099"/>
        <p:cNvGrpSpPr/>
        <p:nvPr/>
      </p:nvGrpSpPr>
      <p:grpSpPr>
        <a:xfrm>
          <a:off x="0" y="0"/>
          <a:ext cx="0" cy="0"/>
          <a:chOff x="0" y="0"/>
          <a:chExt cx="0" cy="0"/>
        </a:xfrm>
      </p:grpSpPr>
      <p:sp>
        <p:nvSpPr>
          <p:cNvPr id="1100" name="Google Shape;110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1" name="Google Shape;110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4" name="Shape 1104"/>
        <p:cNvGrpSpPr/>
        <p:nvPr/>
      </p:nvGrpSpPr>
      <p:grpSpPr>
        <a:xfrm>
          <a:off x="0" y="0"/>
          <a:ext cx="0" cy="0"/>
          <a:chOff x="0" y="0"/>
          <a:chExt cx="0" cy="0"/>
        </a:xfrm>
      </p:grpSpPr>
      <p:sp>
        <p:nvSpPr>
          <p:cNvPr id="1105" name="Google Shape;110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6" name="Google Shape;110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9" name="Shape 1109"/>
        <p:cNvGrpSpPr/>
        <p:nvPr/>
      </p:nvGrpSpPr>
      <p:grpSpPr>
        <a:xfrm>
          <a:off x="0" y="0"/>
          <a:ext cx="0" cy="0"/>
          <a:chOff x="0" y="0"/>
          <a:chExt cx="0" cy="0"/>
        </a:xfrm>
      </p:grpSpPr>
      <p:sp>
        <p:nvSpPr>
          <p:cNvPr id="1110" name="Google Shape;1110;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1" name="Google Shape;111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5" name="Shape 1115"/>
        <p:cNvGrpSpPr/>
        <p:nvPr/>
      </p:nvGrpSpPr>
      <p:grpSpPr>
        <a:xfrm>
          <a:off x="0" y="0"/>
          <a:ext cx="0" cy="0"/>
          <a:chOff x="0" y="0"/>
          <a:chExt cx="0" cy="0"/>
        </a:xfrm>
      </p:grpSpPr>
      <p:sp>
        <p:nvSpPr>
          <p:cNvPr id="1116" name="Google Shape;111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7" name="Google Shape;111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0" name="Shape 1120"/>
        <p:cNvGrpSpPr/>
        <p:nvPr/>
      </p:nvGrpSpPr>
      <p:grpSpPr>
        <a:xfrm>
          <a:off x="0" y="0"/>
          <a:ext cx="0" cy="0"/>
          <a:chOff x="0" y="0"/>
          <a:chExt cx="0" cy="0"/>
        </a:xfrm>
      </p:grpSpPr>
      <p:sp>
        <p:nvSpPr>
          <p:cNvPr id="1121" name="Google Shape;1121;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 name="Google Shape;112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5" name="Shape 1125"/>
        <p:cNvGrpSpPr/>
        <p:nvPr/>
      </p:nvGrpSpPr>
      <p:grpSpPr>
        <a:xfrm>
          <a:off x="0" y="0"/>
          <a:ext cx="0" cy="0"/>
          <a:chOff x="0" y="0"/>
          <a:chExt cx="0" cy="0"/>
        </a:xfrm>
      </p:grpSpPr>
      <p:sp>
        <p:nvSpPr>
          <p:cNvPr id="1126" name="Google Shape;1126;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7" name="Google Shape;112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0" name="Shape 1130"/>
        <p:cNvGrpSpPr/>
        <p:nvPr/>
      </p:nvGrpSpPr>
      <p:grpSpPr>
        <a:xfrm>
          <a:off x="0" y="0"/>
          <a:ext cx="0" cy="0"/>
          <a:chOff x="0" y="0"/>
          <a:chExt cx="0" cy="0"/>
        </a:xfrm>
      </p:grpSpPr>
      <p:sp>
        <p:nvSpPr>
          <p:cNvPr id="1131" name="Google Shape;1131;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2" name="Google Shape;113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3" name="Shape 1173"/>
        <p:cNvGrpSpPr/>
        <p:nvPr/>
      </p:nvGrpSpPr>
      <p:grpSpPr>
        <a:xfrm>
          <a:off x="0" y="0"/>
          <a:ext cx="0" cy="0"/>
          <a:chOff x="0" y="0"/>
          <a:chExt cx="0" cy="0"/>
        </a:xfrm>
      </p:grpSpPr>
      <p:sp>
        <p:nvSpPr>
          <p:cNvPr id="1174" name="Google Shape;1174;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5" name="Google Shape;1175;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Google Shape;495;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8" name="Shape 1178"/>
        <p:cNvGrpSpPr/>
        <p:nvPr/>
      </p:nvGrpSpPr>
      <p:grpSpPr>
        <a:xfrm>
          <a:off x="0" y="0"/>
          <a:ext cx="0" cy="0"/>
          <a:chOff x="0" y="0"/>
          <a:chExt cx="0" cy="0"/>
        </a:xfrm>
      </p:grpSpPr>
      <p:sp>
        <p:nvSpPr>
          <p:cNvPr id="1179" name="Google Shape;1179;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0" name="Google Shape;1180;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3" name="Shape 1183"/>
        <p:cNvGrpSpPr/>
        <p:nvPr/>
      </p:nvGrpSpPr>
      <p:grpSpPr>
        <a:xfrm>
          <a:off x="0" y="0"/>
          <a:ext cx="0" cy="0"/>
          <a:chOff x="0" y="0"/>
          <a:chExt cx="0" cy="0"/>
        </a:xfrm>
      </p:grpSpPr>
      <p:sp>
        <p:nvSpPr>
          <p:cNvPr id="1184" name="Google Shape;1184;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5" name="Google Shape;1185;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8" name="Shape 1188"/>
        <p:cNvGrpSpPr/>
        <p:nvPr/>
      </p:nvGrpSpPr>
      <p:grpSpPr>
        <a:xfrm>
          <a:off x="0" y="0"/>
          <a:ext cx="0" cy="0"/>
          <a:chOff x="0" y="0"/>
          <a:chExt cx="0" cy="0"/>
        </a:xfrm>
      </p:grpSpPr>
      <p:sp>
        <p:nvSpPr>
          <p:cNvPr id="1189" name="Google Shape;1189;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0" name="Google Shape;1190;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3" name="Shape 1193"/>
        <p:cNvGrpSpPr/>
        <p:nvPr/>
      </p:nvGrpSpPr>
      <p:grpSpPr>
        <a:xfrm>
          <a:off x="0" y="0"/>
          <a:ext cx="0" cy="0"/>
          <a:chOff x="0" y="0"/>
          <a:chExt cx="0" cy="0"/>
        </a:xfrm>
      </p:grpSpPr>
      <p:sp>
        <p:nvSpPr>
          <p:cNvPr id="1194" name="Google Shape;1194;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5" name="Google Shape;119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8" name="Shape 1198"/>
        <p:cNvGrpSpPr/>
        <p:nvPr/>
      </p:nvGrpSpPr>
      <p:grpSpPr>
        <a:xfrm>
          <a:off x="0" y="0"/>
          <a:ext cx="0" cy="0"/>
          <a:chOff x="0" y="0"/>
          <a:chExt cx="0" cy="0"/>
        </a:xfrm>
      </p:grpSpPr>
      <p:sp>
        <p:nvSpPr>
          <p:cNvPr id="1199" name="Google Shape;1199;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0" name="Google Shape;120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3" name="Shape 1203"/>
        <p:cNvGrpSpPr/>
        <p:nvPr/>
      </p:nvGrpSpPr>
      <p:grpSpPr>
        <a:xfrm>
          <a:off x="0" y="0"/>
          <a:ext cx="0" cy="0"/>
          <a:chOff x="0" y="0"/>
          <a:chExt cx="0" cy="0"/>
        </a:xfrm>
      </p:grpSpPr>
      <p:sp>
        <p:nvSpPr>
          <p:cNvPr id="1204" name="Google Shape;1204;p45: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1205" name="Google Shape;1205;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206" name="Google Shape;1206;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9" name="Shape 1209"/>
        <p:cNvGrpSpPr/>
        <p:nvPr/>
      </p:nvGrpSpPr>
      <p:grpSpPr>
        <a:xfrm>
          <a:off x="0" y="0"/>
          <a:ext cx="0" cy="0"/>
          <a:chOff x="0" y="0"/>
          <a:chExt cx="0" cy="0"/>
        </a:xfrm>
      </p:grpSpPr>
      <p:sp>
        <p:nvSpPr>
          <p:cNvPr id="1210" name="Google Shape;1210;p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4" name="Shape 1214"/>
        <p:cNvGrpSpPr/>
        <p:nvPr/>
      </p:nvGrpSpPr>
      <p:grpSpPr>
        <a:xfrm>
          <a:off x="0" y="0"/>
          <a:ext cx="0" cy="0"/>
          <a:chOff x="0" y="0"/>
          <a:chExt cx="0" cy="0"/>
        </a:xfrm>
      </p:grpSpPr>
      <p:sp>
        <p:nvSpPr>
          <p:cNvPr id="1215" name="Google Shape;1215;p4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6" name="Google Shape;121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9" name="Shape 1219"/>
        <p:cNvGrpSpPr/>
        <p:nvPr/>
      </p:nvGrpSpPr>
      <p:grpSpPr>
        <a:xfrm>
          <a:off x="0" y="0"/>
          <a:ext cx="0" cy="0"/>
          <a:chOff x="0" y="0"/>
          <a:chExt cx="0" cy="0"/>
        </a:xfrm>
      </p:grpSpPr>
      <p:sp>
        <p:nvSpPr>
          <p:cNvPr id="1220" name="Google Shape;1220;p4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1" name="Google Shape;1221;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6" name="Shape 1226"/>
        <p:cNvGrpSpPr/>
        <p:nvPr/>
      </p:nvGrpSpPr>
      <p:grpSpPr>
        <a:xfrm>
          <a:off x="0" y="0"/>
          <a:ext cx="0" cy="0"/>
          <a:chOff x="0" y="0"/>
          <a:chExt cx="0" cy="0"/>
        </a:xfrm>
      </p:grpSpPr>
      <p:sp>
        <p:nvSpPr>
          <p:cNvPr id="1227" name="Google Shape;1227;p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8" name="Google Shape;1228;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3" name="Shape 1233"/>
        <p:cNvGrpSpPr/>
        <p:nvPr/>
      </p:nvGrpSpPr>
      <p:grpSpPr>
        <a:xfrm>
          <a:off x="0" y="0"/>
          <a:ext cx="0" cy="0"/>
          <a:chOff x="0" y="0"/>
          <a:chExt cx="0" cy="0"/>
        </a:xfrm>
      </p:grpSpPr>
      <p:sp>
        <p:nvSpPr>
          <p:cNvPr id="1234" name="Google Shape;1234;p5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5" name="Google Shape;1235;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0" name="Shape 1240"/>
        <p:cNvGrpSpPr/>
        <p:nvPr/>
      </p:nvGrpSpPr>
      <p:grpSpPr>
        <a:xfrm>
          <a:off x="0" y="0"/>
          <a:ext cx="0" cy="0"/>
          <a:chOff x="0" y="0"/>
          <a:chExt cx="0" cy="0"/>
        </a:xfrm>
      </p:grpSpPr>
      <p:sp>
        <p:nvSpPr>
          <p:cNvPr id="1241" name="Google Shape;1241;p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2" name="Google Shape;124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7" name="Shape 1247"/>
        <p:cNvGrpSpPr/>
        <p:nvPr/>
      </p:nvGrpSpPr>
      <p:grpSpPr>
        <a:xfrm>
          <a:off x="0" y="0"/>
          <a:ext cx="0" cy="0"/>
          <a:chOff x="0" y="0"/>
          <a:chExt cx="0" cy="0"/>
        </a:xfrm>
      </p:grpSpPr>
      <p:sp>
        <p:nvSpPr>
          <p:cNvPr id="1248" name="Google Shape;1248;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9" name="Google Shape;1249;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5" name="Shape 1255"/>
        <p:cNvGrpSpPr/>
        <p:nvPr/>
      </p:nvGrpSpPr>
      <p:grpSpPr>
        <a:xfrm>
          <a:off x="0" y="0"/>
          <a:ext cx="0" cy="0"/>
          <a:chOff x="0" y="0"/>
          <a:chExt cx="0" cy="0"/>
        </a:xfrm>
      </p:grpSpPr>
      <p:sp>
        <p:nvSpPr>
          <p:cNvPr id="1256" name="Google Shape;1256;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7" name="Google Shape;1257;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7" name="Shape 1267"/>
        <p:cNvGrpSpPr/>
        <p:nvPr/>
      </p:nvGrpSpPr>
      <p:grpSpPr>
        <a:xfrm>
          <a:off x="0" y="0"/>
          <a:ext cx="0" cy="0"/>
          <a:chOff x="0" y="0"/>
          <a:chExt cx="0" cy="0"/>
        </a:xfrm>
      </p:grpSpPr>
      <p:sp>
        <p:nvSpPr>
          <p:cNvPr id="1268" name="Google Shape;1268;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9" name="Google Shape;126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7" name="Shape 1277"/>
        <p:cNvGrpSpPr/>
        <p:nvPr/>
      </p:nvGrpSpPr>
      <p:grpSpPr>
        <a:xfrm>
          <a:off x="0" y="0"/>
          <a:ext cx="0" cy="0"/>
          <a:chOff x="0" y="0"/>
          <a:chExt cx="0" cy="0"/>
        </a:xfrm>
      </p:grpSpPr>
      <p:sp>
        <p:nvSpPr>
          <p:cNvPr id="1278" name="Google Shape;1278;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9" name="Google Shape;1279;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3" name="Shape 1283"/>
        <p:cNvGrpSpPr/>
        <p:nvPr/>
      </p:nvGrpSpPr>
      <p:grpSpPr>
        <a:xfrm>
          <a:off x="0" y="0"/>
          <a:ext cx="0" cy="0"/>
          <a:chOff x="0" y="0"/>
          <a:chExt cx="0" cy="0"/>
        </a:xfrm>
      </p:grpSpPr>
      <p:sp>
        <p:nvSpPr>
          <p:cNvPr id="1284" name="Google Shape;1284;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5" name="Google Shape;1285;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4" name="Shape 1354"/>
        <p:cNvGrpSpPr/>
        <p:nvPr/>
      </p:nvGrpSpPr>
      <p:grpSpPr>
        <a:xfrm>
          <a:off x="0" y="0"/>
          <a:ext cx="0" cy="0"/>
          <a:chOff x="0" y="0"/>
          <a:chExt cx="0" cy="0"/>
        </a:xfrm>
      </p:grpSpPr>
      <p:sp>
        <p:nvSpPr>
          <p:cNvPr id="1355" name="Google Shape;1355;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6" name="Google Shape;1356;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9" name="Shape 1359"/>
        <p:cNvGrpSpPr/>
        <p:nvPr/>
      </p:nvGrpSpPr>
      <p:grpSpPr>
        <a:xfrm>
          <a:off x="0" y="0"/>
          <a:ext cx="0" cy="0"/>
          <a:chOff x="0" y="0"/>
          <a:chExt cx="0" cy="0"/>
        </a:xfrm>
      </p:grpSpPr>
      <p:sp>
        <p:nvSpPr>
          <p:cNvPr id="1360" name="Google Shape;1360;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1" name="Google Shape;1361;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1" name="Shape 1421"/>
        <p:cNvGrpSpPr/>
        <p:nvPr/>
      </p:nvGrpSpPr>
      <p:grpSpPr>
        <a:xfrm>
          <a:off x="0" y="0"/>
          <a:ext cx="0" cy="0"/>
          <a:chOff x="0" y="0"/>
          <a:chExt cx="0" cy="0"/>
        </a:xfrm>
      </p:grpSpPr>
      <p:sp>
        <p:nvSpPr>
          <p:cNvPr id="1422" name="Google Shape;1422;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3" name="Google Shape;1423;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Google Shape;509;p6: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510" name="Google Shape;5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11" name="Google Shape;51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3" name="Shape 1453"/>
        <p:cNvGrpSpPr/>
        <p:nvPr/>
      </p:nvGrpSpPr>
      <p:grpSpPr>
        <a:xfrm>
          <a:off x="0" y="0"/>
          <a:ext cx="0" cy="0"/>
          <a:chOff x="0" y="0"/>
          <a:chExt cx="0" cy="0"/>
        </a:xfrm>
      </p:grpSpPr>
      <p:sp>
        <p:nvSpPr>
          <p:cNvPr id="1454" name="Google Shape;1454;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5" name="Google Shape;1455;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3" name="Shape 1483"/>
        <p:cNvGrpSpPr/>
        <p:nvPr/>
      </p:nvGrpSpPr>
      <p:grpSpPr>
        <a:xfrm>
          <a:off x="0" y="0"/>
          <a:ext cx="0" cy="0"/>
          <a:chOff x="0" y="0"/>
          <a:chExt cx="0" cy="0"/>
        </a:xfrm>
      </p:grpSpPr>
      <p:sp>
        <p:nvSpPr>
          <p:cNvPr id="1484" name="Google Shape;1484;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5" name="Google Shape;1485;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9" name="Shape 1489"/>
        <p:cNvGrpSpPr/>
        <p:nvPr/>
      </p:nvGrpSpPr>
      <p:grpSpPr>
        <a:xfrm>
          <a:off x="0" y="0"/>
          <a:ext cx="0" cy="0"/>
          <a:chOff x="0" y="0"/>
          <a:chExt cx="0" cy="0"/>
        </a:xfrm>
      </p:grpSpPr>
      <p:sp>
        <p:nvSpPr>
          <p:cNvPr id="1490" name="Google Shape;1490;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1" name="Google Shape;1491;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7" name="Shape 1497"/>
        <p:cNvGrpSpPr/>
        <p:nvPr/>
      </p:nvGrpSpPr>
      <p:grpSpPr>
        <a:xfrm>
          <a:off x="0" y="0"/>
          <a:ext cx="0" cy="0"/>
          <a:chOff x="0" y="0"/>
          <a:chExt cx="0" cy="0"/>
        </a:xfrm>
      </p:grpSpPr>
      <p:sp>
        <p:nvSpPr>
          <p:cNvPr id="1498" name="Google Shape;1498;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9" name="Google Shape;1499;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7" name="Shape 1527"/>
        <p:cNvGrpSpPr/>
        <p:nvPr/>
      </p:nvGrpSpPr>
      <p:grpSpPr>
        <a:xfrm>
          <a:off x="0" y="0"/>
          <a:ext cx="0" cy="0"/>
          <a:chOff x="0" y="0"/>
          <a:chExt cx="0" cy="0"/>
        </a:xfrm>
      </p:grpSpPr>
      <p:sp>
        <p:nvSpPr>
          <p:cNvPr id="1528" name="Google Shape;1528;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9" name="Google Shape;1529;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3" name="Shape 1533"/>
        <p:cNvGrpSpPr/>
        <p:nvPr/>
      </p:nvGrpSpPr>
      <p:grpSpPr>
        <a:xfrm>
          <a:off x="0" y="0"/>
          <a:ext cx="0" cy="0"/>
          <a:chOff x="0" y="0"/>
          <a:chExt cx="0" cy="0"/>
        </a:xfrm>
      </p:grpSpPr>
      <p:sp>
        <p:nvSpPr>
          <p:cNvPr id="1534" name="Google Shape;1534;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5" name="Google Shape;1535;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1" name="Shape 1541"/>
        <p:cNvGrpSpPr/>
        <p:nvPr/>
      </p:nvGrpSpPr>
      <p:grpSpPr>
        <a:xfrm>
          <a:off x="0" y="0"/>
          <a:ext cx="0" cy="0"/>
          <a:chOff x="0" y="0"/>
          <a:chExt cx="0" cy="0"/>
        </a:xfrm>
      </p:grpSpPr>
      <p:sp>
        <p:nvSpPr>
          <p:cNvPr id="1542" name="Google Shape;1542;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3" name="Google Shape;1543;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0" name="Shape 1570"/>
        <p:cNvGrpSpPr/>
        <p:nvPr/>
      </p:nvGrpSpPr>
      <p:grpSpPr>
        <a:xfrm>
          <a:off x="0" y="0"/>
          <a:ext cx="0" cy="0"/>
          <a:chOff x="0" y="0"/>
          <a:chExt cx="0" cy="0"/>
        </a:xfrm>
      </p:grpSpPr>
      <p:sp>
        <p:nvSpPr>
          <p:cNvPr id="1571" name="Google Shape;1571;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2" name="Google Shape;1572;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5" name="Shape 1575"/>
        <p:cNvGrpSpPr/>
        <p:nvPr/>
      </p:nvGrpSpPr>
      <p:grpSpPr>
        <a:xfrm>
          <a:off x="0" y="0"/>
          <a:ext cx="0" cy="0"/>
          <a:chOff x="0" y="0"/>
          <a:chExt cx="0" cy="0"/>
        </a:xfrm>
      </p:grpSpPr>
      <p:sp>
        <p:nvSpPr>
          <p:cNvPr id="1576" name="Google Shape;1576;p6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1577" name="Google Shape;1577;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578" name="Google Shape;1578;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6" name="Shape 1606"/>
        <p:cNvGrpSpPr/>
        <p:nvPr/>
      </p:nvGrpSpPr>
      <p:grpSpPr>
        <a:xfrm>
          <a:off x="0" y="0"/>
          <a:ext cx="0" cy="0"/>
          <a:chOff x="0" y="0"/>
          <a:chExt cx="0" cy="0"/>
        </a:xfrm>
      </p:grpSpPr>
      <p:sp>
        <p:nvSpPr>
          <p:cNvPr id="1607" name="Google Shape;1607;p69: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2400"/>
              <a:buFont typeface="Arial"/>
              <a:buNone/>
            </a:pPr>
            <a:fld id="{00000000-1234-1234-1234-123412341234}" type="slidenum">
              <a:rPr b="1" i="0" lang="en-US" sz="2400" u="none">
                <a:solidFill>
                  <a:srgbClr val="000000"/>
                </a:solidFill>
                <a:latin typeface="Arial"/>
                <a:ea typeface="Arial"/>
                <a:cs typeface="Arial"/>
                <a:sym typeface="Arial"/>
              </a:rPr>
              <a:t>‹#›</a:t>
            </a:fld>
            <a:endParaRPr/>
          </a:p>
        </p:txBody>
      </p:sp>
      <p:sp>
        <p:nvSpPr>
          <p:cNvPr id="1608" name="Google Shape;160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09" name="Google Shape;160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7: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516" name="Google Shape;51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17" name="Google Shape;517;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2" name="Shape 1612"/>
        <p:cNvGrpSpPr/>
        <p:nvPr/>
      </p:nvGrpSpPr>
      <p:grpSpPr>
        <a:xfrm>
          <a:off x="0" y="0"/>
          <a:ext cx="0" cy="0"/>
          <a:chOff x="0" y="0"/>
          <a:chExt cx="0" cy="0"/>
        </a:xfrm>
      </p:grpSpPr>
      <p:sp>
        <p:nvSpPr>
          <p:cNvPr id="1613" name="Google Shape;1613;p70: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1614" name="Google Shape;1614;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15" name="Google Shape;1615;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0" name="Shape 1620"/>
        <p:cNvGrpSpPr/>
        <p:nvPr/>
      </p:nvGrpSpPr>
      <p:grpSpPr>
        <a:xfrm>
          <a:off x="0" y="0"/>
          <a:ext cx="0" cy="0"/>
          <a:chOff x="0" y="0"/>
          <a:chExt cx="0" cy="0"/>
        </a:xfrm>
      </p:grpSpPr>
      <p:sp>
        <p:nvSpPr>
          <p:cNvPr id="1621" name="Google Shape;1621;p71: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1622" name="Google Shape;1622;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23" name="Google Shape;1623;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6" name="Shape 1626"/>
        <p:cNvGrpSpPr/>
        <p:nvPr/>
      </p:nvGrpSpPr>
      <p:grpSpPr>
        <a:xfrm>
          <a:off x="0" y="0"/>
          <a:ext cx="0" cy="0"/>
          <a:chOff x="0" y="0"/>
          <a:chExt cx="0" cy="0"/>
        </a:xfrm>
      </p:grpSpPr>
      <p:sp>
        <p:nvSpPr>
          <p:cNvPr id="1627" name="Google Shape;1627;p72: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1628" name="Google Shape;1628;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29" name="Google Shape;1629;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7" name="Shape 1637"/>
        <p:cNvGrpSpPr/>
        <p:nvPr/>
      </p:nvGrpSpPr>
      <p:grpSpPr>
        <a:xfrm>
          <a:off x="0" y="0"/>
          <a:ext cx="0" cy="0"/>
          <a:chOff x="0" y="0"/>
          <a:chExt cx="0" cy="0"/>
        </a:xfrm>
      </p:grpSpPr>
      <p:sp>
        <p:nvSpPr>
          <p:cNvPr id="1638" name="Google Shape;1638;p73: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1639" name="Google Shape;1639;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40" name="Google Shape;1640;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6" name="Shape 1676"/>
        <p:cNvGrpSpPr/>
        <p:nvPr/>
      </p:nvGrpSpPr>
      <p:grpSpPr>
        <a:xfrm>
          <a:off x="0" y="0"/>
          <a:ext cx="0" cy="0"/>
          <a:chOff x="0" y="0"/>
          <a:chExt cx="0" cy="0"/>
        </a:xfrm>
      </p:grpSpPr>
      <p:sp>
        <p:nvSpPr>
          <p:cNvPr id="1677" name="Google Shape;1677;p74: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1678" name="Google Shape;1678;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679" name="Google Shape;1679;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2" name="Shape 1682"/>
        <p:cNvGrpSpPr/>
        <p:nvPr/>
      </p:nvGrpSpPr>
      <p:grpSpPr>
        <a:xfrm>
          <a:off x="0" y="0"/>
          <a:ext cx="0" cy="0"/>
          <a:chOff x="0" y="0"/>
          <a:chExt cx="0" cy="0"/>
        </a:xfrm>
      </p:grpSpPr>
      <p:sp>
        <p:nvSpPr>
          <p:cNvPr id="1683" name="Google Shape;1683;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4" name="Google Shape;1684;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9" name="Shape 1689"/>
        <p:cNvGrpSpPr/>
        <p:nvPr/>
      </p:nvGrpSpPr>
      <p:grpSpPr>
        <a:xfrm>
          <a:off x="0" y="0"/>
          <a:ext cx="0" cy="0"/>
          <a:chOff x="0" y="0"/>
          <a:chExt cx="0" cy="0"/>
        </a:xfrm>
      </p:grpSpPr>
      <p:sp>
        <p:nvSpPr>
          <p:cNvPr id="1690" name="Google Shape;1690;p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1" name="Google Shape;1691;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5" name="Shape 1695"/>
        <p:cNvGrpSpPr/>
        <p:nvPr/>
      </p:nvGrpSpPr>
      <p:grpSpPr>
        <a:xfrm>
          <a:off x="0" y="0"/>
          <a:ext cx="0" cy="0"/>
          <a:chOff x="0" y="0"/>
          <a:chExt cx="0" cy="0"/>
        </a:xfrm>
      </p:grpSpPr>
      <p:sp>
        <p:nvSpPr>
          <p:cNvPr id="1696" name="Google Shape;1696;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7" name="Google Shape;1697;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6" name="Shape 1766"/>
        <p:cNvGrpSpPr/>
        <p:nvPr/>
      </p:nvGrpSpPr>
      <p:grpSpPr>
        <a:xfrm>
          <a:off x="0" y="0"/>
          <a:ext cx="0" cy="0"/>
          <a:chOff x="0" y="0"/>
          <a:chExt cx="0" cy="0"/>
        </a:xfrm>
      </p:grpSpPr>
      <p:sp>
        <p:nvSpPr>
          <p:cNvPr id="1767" name="Google Shape;1767;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8" name="Google Shape;1768;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1" name="Shape 1771"/>
        <p:cNvGrpSpPr/>
        <p:nvPr/>
      </p:nvGrpSpPr>
      <p:grpSpPr>
        <a:xfrm>
          <a:off x="0" y="0"/>
          <a:ext cx="0" cy="0"/>
          <a:chOff x="0" y="0"/>
          <a:chExt cx="0" cy="0"/>
        </a:xfrm>
      </p:grpSpPr>
      <p:sp>
        <p:nvSpPr>
          <p:cNvPr id="1772" name="Google Shape;1772;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3" name="Google Shape;1773;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p8:notes"/>
          <p:cNvSpPr txBox="1"/>
          <p:nvPr/>
        </p:nvSpPr>
        <p:spPr>
          <a:xfrm>
            <a:off x="1587"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Times New Roman"/>
              <a:buNone/>
            </a:pPr>
            <a:fld id="{00000000-1234-1234-1234-123412341234}" type="slidenum">
              <a:rPr b="1" i="0" lang="en-US" sz="2400" u="none">
                <a:solidFill>
                  <a:srgbClr val="000000"/>
                </a:solidFill>
                <a:latin typeface="Times New Roman"/>
                <a:ea typeface="Times New Roman"/>
                <a:cs typeface="Times New Roman"/>
                <a:sym typeface="Times New Roman"/>
              </a:rPr>
              <a:t>‹#›</a:t>
            </a:fld>
            <a:endParaRPr/>
          </a:p>
        </p:txBody>
      </p:sp>
      <p:sp>
        <p:nvSpPr>
          <p:cNvPr id="522" name="Google Shape;52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23" name="Google Shape;52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3" name="Shape 1833"/>
        <p:cNvGrpSpPr/>
        <p:nvPr/>
      </p:nvGrpSpPr>
      <p:grpSpPr>
        <a:xfrm>
          <a:off x="0" y="0"/>
          <a:ext cx="0" cy="0"/>
          <a:chOff x="0" y="0"/>
          <a:chExt cx="0" cy="0"/>
        </a:xfrm>
      </p:grpSpPr>
      <p:sp>
        <p:nvSpPr>
          <p:cNvPr id="1834" name="Google Shape;1834;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5" name="Google Shape;1835;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4" name="Shape 1904"/>
        <p:cNvGrpSpPr/>
        <p:nvPr/>
      </p:nvGrpSpPr>
      <p:grpSpPr>
        <a:xfrm>
          <a:off x="0" y="0"/>
          <a:ext cx="0" cy="0"/>
          <a:chOff x="0" y="0"/>
          <a:chExt cx="0" cy="0"/>
        </a:xfrm>
      </p:grpSpPr>
      <p:sp>
        <p:nvSpPr>
          <p:cNvPr id="1905" name="Google Shape;1905;p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6" name="Google Shape;1906;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6" name="Shape 1936"/>
        <p:cNvGrpSpPr/>
        <p:nvPr/>
      </p:nvGrpSpPr>
      <p:grpSpPr>
        <a:xfrm>
          <a:off x="0" y="0"/>
          <a:ext cx="0" cy="0"/>
          <a:chOff x="0" y="0"/>
          <a:chExt cx="0" cy="0"/>
        </a:xfrm>
      </p:grpSpPr>
      <p:sp>
        <p:nvSpPr>
          <p:cNvPr id="1937" name="Google Shape;1937;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8" name="Google Shape;1938;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2" name="Shape 1942"/>
        <p:cNvGrpSpPr/>
        <p:nvPr/>
      </p:nvGrpSpPr>
      <p:grpSpPr>
        <a:xfrm>
          <a:off x="0" y="0"/>
          <a:ext cx="0" cy="0"/>
          <a:chOff x="0" y="0"/>
          <a:chExt cx="0" cy="0"/>
        </a:xfrm>
      </p:grpSpPr>
      <p:sp>
        <p:nvSpPr>
          <p:cNvPr id="1943" name="Google Shape;1943;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4" name="Google Shape;1944;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8" name="Shape 1948"/>
        <p:cNvGrpSpPr/>
        <p:nvPr/>
      </p:nvGrpSpPr>
      <p:grpSpPr>
        <a:xfrm>
          <a:off x="0" y="0"/>
          <a:ext cx="0" cy="0"/>
          <a:chOff x="0" y="0"/>
          <a:chExt cx="0" cy="0"/>
        </a:xfrm>
      </p:grpSpPr>
      <p:sp>
        <p:nvSpPr>
          <p:cNvPr id="1949" name="Google Shape;1949;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0" name="Google Shape;1950;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4" name="Shape 1954"/>
        <p:cNvGrpSpPr/>
        <p:nvPr/>
      </p:nvGrpSpPr>
      <p:grpSpPr>
        <a:xfrm>
          <a:off x="0" y="0"/>
          <a:ext cx="0" cy="0"/>
          <a:chOff x="0" y="0"/>
          <a:chExt cx="0" cy="0"/>
        </a:xfrm>
      </p:grpSpPr>
      <p:sp>
        <p:nvSpPr>
          <p:cNvPr id="1955" name="Google Shape;1955;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6" name="Google Shape;1956;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9" name="Shape 1959"/>
        <p:cNvGrpSpPr/>
        <p:nvPr/>
      </p:nvGrpSpPr>
      <p:grpSpPr>
        <a:xfrm>
          <a:off x="0" y="0"/>
          <a:ext cx="0" cy="0"/>
          <a:chOff x="0" y="0"/>
          <a:chExt cx="0" cy="0"/>
        </a:xfrm>
      </p:grpSpPr>
      <p:sp>
        <p:nvSpPr>
          <p:cNvPr id="1960" name="Google Shape;1960;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1" name="Google Shape;1961;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5" name="Shape 1965"/>
        <p:cNvGrpSpPr/>
        <p:nvPr/>
      </p:nvGrpSpPr>
      <p:grpSpPr>
        <a:xfrm>
          <a:off x="0" y="0"/>
          <a:ext cx="0" cy="0"/>
          <a:chOff x="0" y="0"/>
          <a:chExt cx="0" cy="0"/>
        </a:xfrm>
      </p:grpSpPr>
      <p:sp>
        <p:nvSpPr>
          <p:cNvPr id="1966" name="Google Shape;1966;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7" name="Google Shape;1967;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0" name="Shape 1970"/>
        <p:cNvGrpSpPr/>
        <p:nvPr/>
      </p:nvGrpSpPr>
      <p:grpSpPr>
        <a:xfrm>
          <a:off x="0" y="0"/>
          <a:ext cx="0" cy="0"/>
          <a:chOff x="0" y="0"/>
          <a:chExt cx="0" cy="0"/>
        </a:xfrm>
      </p:grpSpPr>
      <p:sp>
        <p:nvSpPr>
          <p:cNvPr id="1971" name="Google Shape;1971;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2" name="Google Shape;1972;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5" name="Shape 1975"/>
        <p:cNvGrpSpPr/>
        <p:nvPr/>
      </p:nvGrpSpPr>
      <p:grpSpPr>
        <a:xfrm>
          <a:off x="0" y="0"/>
          <a:ext cx="0" cy="0"/>
          <a:chOff x="0" y="0"/>
          <a:chExt cx="0" cy="0"/>
        </a:xfrm>
      </p:grpSpPr>
      <p:sp>
        <p:nvSpPr>
          <p:cNvPr id="1976" name="Google Shape;1976;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7" name="Google Shape;1977;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1" name="Shape 1981"/>
        <p:cNvGrpSpPr/>
        <p:nvPr/>
      </p:nvGrpSpPr>
      <p:grpSpPr>
        <a:xfrm>
          <a:off x="0" y="0"/>
          <a:ext cx="0" cy="0"/>
          <a:chOff x="0" y="0"/>
          <a:chExt cx="0" cy="0"/>
        </a:xfrm>
      </p:grpSpPr>
      <p:sp>
        <p:nvSpPr>
          <p:cNvPr id="1982" name="Google Shape;1982;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3" name="Google Shape;1983;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7" name="Shape 1987"/>
        <p:cNvGrpSpPr/>
        <p:nvPr/>
      </p:nvGrpSpPr>
      <p:grpSpPr>
        <a:xfrm>
          <a:off x="0" y="0"/>
          <a:ext cx="0" cy="0"/>
          <a:chOff x="0" y="0"/>
          <a:chExt cx="0" cy="0"/>
        </a:xfrm>
      </p:grpSpPr>
      <p:sp>
        <p:nvSpPr>
          <p:cNvPr id="1988" name="Google Shape;1988;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9" name="Google Shape;1989;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2" name="Shape 1992"/>
        <p:cNvGrpSpPr/>
        <p:nvPr/>
      </p:nvGrpSpPr>
      <p:grpSpPr>
        <a:xfrm>
          <a:off x="0" y="0"/>
          <a:ext cx="0" cy="0"/>
          <a:chOff x="0" y="0"/>
          <a:chExt cx="0" cy="0"/>
        </a:xfrm>
      </p:grpSpPr>
      <p:sp>
        <p:nvSpPr>
          <p:cNvPr id="1993" name="Google Shape;1993;p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4" name="Google Shape;1994;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7" name="Shape 1997"/>
        <p:cNvGrpSpPr/>
        <p:nvPr/>
      </p:nvGrpSpPr>
      <p:grpSpPr>
        <a:xfrm>
          <a:off x="0" y="0"/>
          <a:ext cx="0" cy="0"/>
          <a:chOff x="0" y="0"/>
          <a:chExt cx="0" cy="0"/>
        </a:xfrm>
      </p:grpSpPr>
      <p:sp>
        <p:nvSpPr>
          <p:cNvPr id="1998" name="Google Shape;1998;p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9" name="Google Shape;1999;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2" name="Shape 2002"/>
        <p:cNvGrpSpPr/>
        <p:nvPr/>
      </p:nvGrpSpPr>
      <p:grpSpPr>
        <a:xfrm>
          <a:off x="0" y="0"/>
          <a:ext cx="0" cy="0"/>
          <a:chOff x="0" y="0"/>
          <a:chExt cx="0" cy="0"/>
        </a:xfrm>
      </p:grpSpPr>
      <p:sp>
        <p:nvSpPr>
          <p:cNvPr id="2003" name="Google Shape;2003;p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4" name="Google Shape;2004;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7" name="Shape 2007"/>
        <p:cNvGrpSpPr/>
        <p:nvPr/>
      </p:nvGrpSpPr>
      <p:grpSpPr>
        <a:xfrm>
          <a:off x="0" y="0"/>
          <a:ext cx="0" cy="0"/>
          <a:chOff x="0" y="0"/>
          <a:chExt cx="0" cy="0"/>
        </a:xfrm>
      </p:grpSpPr>
      <p:sp>
        <p:nvSpPr>
          <p:cNvPr id="2008" name="Google Shape;2008;p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9" name="Google Shape;2009;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2" name="Shape 2012"/>
        <p:cNvGrpSpPr/>
        <p:nvPr/>
      </p:nvGrpSpPr>
      <p:grpSpPr>
        <a:xfrm>
          <a:off x="0" y="0"/>
          <a:ext cx="0" cy="0"/>
          <a:chOff x="0" y="0"/>
          <a:chExt cx="0" cy="0"/>
        </a:xfrm>
      </p:grpSpPr>
      <p:sp>
        <p:nvSpPr>
          <p:cNvPr id="2013" name="Google Shape;2013;p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4" name="Google Shape;2014;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7" name="Shape 2017"/>
        <p:cNvGrpSpPr/>
        <p:nvPr/>
      </p:nvGrpSpPr>
      <p:grpSpPr>
        <a:xfrm>
          <a:off x="0" y="0"/>
          <a:ext cx="0" cy="0"/>
          <a:chOff x="0" y="0"/>
          <a:chExt cx="0" cy="0"/>
        </a:xfrm>
      </p:grpSpPr>
      <p:sp>
        <p:nvSpPr>
          <p:cNvPr id="2018" name="Google Shape;2018;p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9" name="Google Shape;2019;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2" name="Shape 2022"/>
        <p:cNvGrpSpPr/>
        <p:nvPr/>
      </p:nvGrpSpPr>
      <p:grpSpPr>
        <a:xfrm>
          <a:off x="0" y="0"/>
          <a:ext cx="0" cy="0"/>
          <a:chOff x="0" y="0"/>
          <a:chExt cx="0" cy="0"/>
        </a:xfrm>
      </p:grpSpPr>
      <p:sp>
        <p:nvSpPr>
          <p:cNvPr id="2023" name="Google Shape;2023;p9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4" name="Google Shape;2024;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7" name="Shape 2027"/>
        <p:cNvGrpSpPr/>
        <p:nvPr/>
      </p:nvGrpSpPr>
      <p:grpSpPr>
        <a:xfrm>
          <a:off x="0" y="0"/>
          <a:ext cx="0" cy="0"/>
          <a:chOff x="0" y="0"/>
          <a:chExt cx="0" cy="0"/>
        </a:xfrm>
      </p:grpSpPr>
      <p:sp>
        <p:nvSpPr>
          <p:cNvPr id="2028" name="Google Shape;2028;p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9" name="Google Shape;2029;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0" name="Shape 20"/>
        <p:cNvGrpSpPr/>
        <p:nvPr/>
      </p:nvGrpSpPr>
      <p:grpSpPr>
        <a:xfrm>
          <a:off x="0" y="0"/>
          <a:ext cx="0" cy="0"/>
          <a:chOff x="0" y="0"/>
          <a:chExt cx="0" cy="0"/>
        </a:xfrm>
      </p:grpSpPr>
      <p:sp>
        <p:nvSpPr>
          <p:cNvPr id="21" name="Google Shape;21;p2"/>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 name="Google Shape;22;p2"/>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20040" lvl="0" marL="457200" rtl="0" algn="l">
              <a:spcBef>
                <a:spcPts val="600"/>
              </a:spcBef>
              <a:spcAft>
                <a:spcPts val="0"/>
              </a:spcAft>
              <a:buSzPts val="1440"/>
              <a:buChar char="⚫"/>
              <a:defRPr/>
            </a:lvl1pPr>
            <a:lvl2pPr indent="-342900" lvl="1" marL="914400" rtl="0" algn="l">
              <a:spcBef>
                <a:spcPts val="55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3" name="Google Shape;23;p2"/>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4" name="Google Shape;24;p2"/>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 name="Google Shape;25;p2"/>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ين" type="twoObj">
  <p:cSld name="TWO_OBJECTS">
    <p:spTree>
      <p:nvGrpSpPr>
        <p:cNvPr id="112" name="Shape 112"/>
        <p:cNvGrpSpPr/>
        <p:nvPr/>
      </p:nvGrpSpPr>
      <p:grpSpPr>
        <a:xfrm>
          <a:off x="0" y="0"/>
          <a:ext cx="0" cy="0"/>
          <a:chOff x="0" y="0"/>
          <a:chExt cx="0" cy="0"/>
        </a:xfrm>
      </p:grpSpPr>
      <p:sp>
        <p:nvSpPr>
          <p:cNvPr id="113" name="Google Shape;113;p1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14" name="Google Shape;114;p1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15" name="Google Shape;115;p1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16" name="Google Shape;116;p16"/>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1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18"/>
          <p:cNvSpPr txBox="1"/>
          <p:nvPr>
            <p:ph type="title"/>
          </p:nvPr>
        </p:nvSpPr>
        <p:spPr>
          <a:xfrm>
            <a:off x="457200" y="216778"/>
            <a:ext cx="3810000" cy="1162200"/>
          </a:xfrm>
          <a:prstGeom prst="rect">
            <a:avLst/>
          </a:prstGeom>
          <a:noFill/>
          <a:ln>
            <a:noFill/>
          </a:ln>
        </p:spPr>
        <p:txBody>
          <a:bodyPr anchorCtr="0" anchor="b" bIns="45700" lIns="91425" spcFirstLastPara="1" rIns="91425" wrap="square" tIns="45700">
            <a:normAutofit/>
          </a:bodyPr>
          <a:lstStyle>
            <a:lvl1pPr lvl="0" rtl="0" algn="l">
              <a:lnSpc>
                <a:spcPct val="90909"/>
              </a:lnSpc>
              <a:spcBef>
                <a:spcPts val="0"/>
              </a:spcBef>
              <a:spcAft>
                <a:spcPts val="0"/>
              </a:spcAft>
              <a:buClr>
                <a:srgbClr val="572314"/>
              </a:buClr>
              <a:buSzPts val="2200"/>
              <a:buFont typeface="Gill Sans"/>
              <a:buNone/>
              <a:defRPr b="1" sz="22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18"/>
          <p:cNvSpPr txBox="1"/>
          <p:nvPr>
            <p:ph idx="1" type="body"/>
          </p:nvPr>
        </p:nvSpPr>
        <p:spPr>
          <a:xfrm>
            <a:off x="457200" y="1406964"/>
            <a:ext cx="3810000" cy="6984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SzPts val="1120"/>
              <a:buNone/>
              <a:defRPr sz="1400"/>
            </a:lvl1pPr>
            <a:lvl2pPr indent="-228600" lvl="1" marL="914400" rtl="0" algn="l">
              <a:spcBef>
                <a:spcPts val="550"/>
              </a:spcBef>
              <a:spcAft>
                <a:spcPts val="0"/>
              </a:spcAft>
              <a:buSzPts val="1200"/>
              <a:buNone/>
              <a:defRPr sz="1200"/>
            </a:lvl2pPr>
            <a:lvl3pPr indent="-228600" lvl="2" marL="1371600" rtl="0" algn="l">
              <a:spcBef>
                <a:spcPts val="200"/>
              </a:spcBef>
              <a:spcAft>
                <a:spcPts val="0"/>
              </a:spcAft>
              <a:buSzPts val="1000"/>
              <a:buNone/>
              <a:defRPr sz="1000"/>
            </a:lvl3pPr>
            <a:lvl4pPr indent="-228600" lvl="3" marL="1828800" rtl="0" algn="l">
              <a:spcBef>
                <a:spcPts val="180"/>
              </a:spcBef>
              <a:spcAft>
                <a:spcPts val="0"/>
              </a:spcAft>
              <a:buSzPts val="900"/>
              <a:buNone/>
              <a:defRPr sz="900"/>
            </a:lvl4pPr>
            <a:lvl5pPr indent="-228600" lvl="4" marL="2286000" rtl="0" algn="l">
              <a:spcBef>
                <a:spcPts val="180"/>
              </a:spcBef>
              <a:spcAft>
                <a:spcPts val="0"/>
              </a:spcAft>
              <a:buSzPts val="900"/>
              <a:buNone/>
              <a:defRPr sz="9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128" name="Google Shape;128;p18"/>
          <p:cNvSpPr txBox="1"/>
          <p:nvPr>
            <p:ph idx="2" type="body"/>
          </p:nvPr>
        </p:nvSpPr>
        <p:spPr>
          <a:xfrm>
            <a:off x="457200" y="2133600"/>
            <a:ext cx="8153400" cy="3992700"/>
          </a:xfrm>
          <a:prstGeom prst="rect">
            <a:avLst/>
          </a:prstGeom>
          <a:noFill/>
          <a:ln>
            <a:noFill/>
          </a:ln>
        </p:spPr>
        <p:txBody>
          <a:bodyPr anchorCtr="0" anchor="t" bIns="45700" lIns="91425" spcFirstLastPara="1" rIns="91425" wrap="square" tIns="45700">
            <a:noAutofit/>
          </a:bodyPr>
          <a:lstStyle>
            <a:lvl1pPr indent="-391160" lvl="0" marL="457200" rtl="0" algn="l">
              <a:spcBef>
                <a:spcPts val="600"/>
              </a:spcBef>
              <a:spcAft>
                <a:spcPts val="0"/>
              </a:spcAft>
              <a:buSzPts val="2560"/>
              <a:buChar char="⚫"/>
              <a:defRPr sz="3200"/>
            </a:lvl1pPr>
            <a:lvl2pPr indent="-406400" lvl="1" marL="914400" rtl="0" algn="l">
              <a:spcBef>
                <a:spcPts val="550"/>
              </a:spcBef>
              <a:spcAft>
                <a:spcPts val="0"/>
              </a:spcAft>
              <a:buSzPts val="2800"/>
              <a:buChar char="◦"/>
              <a:defRPr sz="2800"/>
            </a:lvl2pPr>
            <a:lvl3pPr indent="-381000" lvl="2" marL="1371600" rtl="0" algn="l">
              <a:spcBef>
                <a:spcPts val="480"/>
              </a:spcBef>
              <a:spcAft>
                <a:spcPts val="0"/>
              </a:spcAft>
              <a:buSzPts val="2400"/>
              <a:buChar char="●"/>
              <a:defRPr sz="2400"/>
            </a:lvl3pPr>
            <a:lvl4pPr indent="-355600" lvl="3" marL="1828800" rtl="0" algn="l">
              <a:spcBef>
                <a:spcPts val="400"/>
              </a:spcBef>
              <a:spcAft>
                <a:spcPts val="0"/>
              </a:spcAft>
              <a:buSzPts val="2000"/>
              <a:buChar char="●"/>
              <a:defRPr sz="2000"/>
            </a:lvl4pPr>
            <a:lvl5pPr indent="-355600" lvl="4" marL="2286000" rtl="0" algn="l">
              <a:spcBef>
                <a:spcPts val="400"/>
              </a:spcBef>
              <a:spcAft>
                <a:spcPts val="0"/>
              </a:spcAft>
              <a:buSzPts val="2000"/>
              <a:buChar char="●"/>
              <a:defRPr sz="20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129" name="Google Shape;129;p18"/>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0" name="Google Shape;130;p18"/>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18"/>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138" name="Shape 138"/>
        <p:cNvGrpSpPr/>
        <p:nvPr/>
      </p:nvGrpSpPr>
      <p:grpSpPr>
        <a:xfrm>
          <a:off x="0" y="0"/>
          <a:ext cx="0" cy="0"/>
          <a:chOff x="0" y="0"/>
          <a:chExt cx="0" cy="0"/>
        </a:xfrm>
      </p:grpSpPr>
      <p:sp>
        <p:nvSpPr>
          <p:cNvPr id="139" name="Google Shape;139;p2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40" name="Google Shape;140;p20"/>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41" name="Google Shape;141;p20"/>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p2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3" name="Google Shape;143;p20"/>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150" name="Shape 150"/>
        <p:cNvGrpSpPr/>
        <p:nvPr/>
      </p:nvGrpSpPr>
      <p:grpSpPr>
        <a:xfrm>
          <a:off x="0" y="0"/>
          <a:ext cx="0" cy="0"/>
          <a:chOff x="0" y="0"/>
          <a:chExt cx="0" cy="0"/>
        </a:xfrm>
      </p:grpSpPr>
      <p:sp>
        <p:nvSpPr>
          <p:cNvPr id="151" name="Google Shape;151;p2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52" name="Google Shape;152;p2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53" name="Google Shape;153;p22"/>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p2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5" name="Google Shape;155;p2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ين" type="twoObj">
  <p:cSld name="TWO_OBJECTS">
    <p:spTree>
      <p:nvGrpSpPr>
        <p:cNvPr id="162" name="Shape 162"/>
        <p:cNvGrpSpPr/>
        <p:nvPr/>
      </p:nvGrpSpPr>
      <p:grpSpPr>
        <a:xfrm>
          <a:off x="0" y="0"/>
          <a:ext cx="0" cy="0"/>
          <a:chOff x="0" y="0"/>
          <a:chExt cx="0" cy="0"/>
        </a:xfrm>
      </p:grpSpPr>
      <p:sp>
        <p:nvSpPr>
          <p:cNvPr id="163" name="Google Shape;163;p2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64" name="Google Shape;164;p24"/>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65" name="Google Shape;165;p24"/>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66" name="Google Shape;166;p24"/>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2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8" name="Google Shape;168;p2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type="secHead">
  <p:cSld name="SECTION_HEADER">
    <p:spTree>
      <p:nvGrpSpPr>
        <p:cNvPr id="203" name="Shape 203"/>
        <p:cNvGrpSpPr/>
        <p:nvPr/>
      </p:nvGrpSpPr>
      <p:grpSpPr>
        <a:xfrm>
          <a:off x="0" y="0"/>
          <a:ext cx="0" cy="0"/>
          <a:chOff x="0" y="0"/>
          <a:chExt cx="0" cy="0"/>
        </a:xfrm>
      </p:grpSpPr>
      <p:sp>
        <p:nvSpPr>
          <p:cNvPr id="204" name="Google Shape;204;p30"/>
          <p:cNvSpPr txBox="1"/>
          <p:nvPr>
            <p:ph type="title"/>
          </p:nvPr>
        </p:nvSpPr>
        <p:spPr>
          <a:xfrm>
            <a:off x="2578392" y="2600325"/>
            <a:ext cx="6400800" cy="2286000"/>
          </a:xfrm>
          <a:prstGeom prst="rect">
            <a:avLst/>
          </a:prstGeom>
          <a:noFill/>
          <a:ln>
            <a:noFill/>
          </a:ln>
        </p:spPr>
        <p:txBody>
          <a:bodyPr anchorCtr="0" anchor="t" bIns="45700" lIns="91425" spcFirstLastPara="1" rIns="91425" wrap="square" tIns="45700">
            <a:normAutofit/>
          </a:bodyPr>
          <a:lstStyle>
            <a:lvl1pPr lvl="0" rtl="0" algn="l">
              <a:lnSpc>
                <a:spcPct val="112500"/>
              </a:lnSpc>
              <a:spcBef>
                <a:spcPts val="0"/>
              </a:spcBef>
              <a:spcAft>
                <a:spcPts val="0"/>
              </a:spcAft>
              <a:buClr>
                <a:srgbClr val="572314"/>
              </a:buClr>
              <a:buSzPts val="4000"/>
              <a:buFont typeface="Gill Sans"/>
              <a:buNone/>
              <a:defRPr b="1"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5" name="Google Shape;205;p30"/>
          <p:cNvSpPr txBox="1"/>
          <p:nvPr>
            <p:ph idx="1" type="body"/>
          </p:nvPr>
        </p:nvSpPr>
        <p:spPr>
          <a:xfrm>
            <a:off x="2578392" y="1066800"/>
            <a:ext cx="6400800" cy="1509600"/>
          </a:xfrm>
          <a:prstGeom prst="rect">
            <a:avLst/>
          </a:prstGeom>
          <a:noFill/>
          <a:ln>
            <a:noFill/>
          </a:ln>
        </p:spPr>
        <p:txBody>
          <a:bodyPr anchorCtr="0" anchor="b" bIns="45700" lIns="91425" spcFirstLastPara="1" rIns="91425" wrap="square" tIns="45700">
            <a:noAutofit/>
          </a:bodyPr>
          <a:lstStyle>
            <a:lvl1pPr indent="-228600" lvl="0" marL="457200" rtl="0" algn="l">
              <a:lnSpc>
                <a:spcPct val="115000"/>
              </a:lnSpc>
              <a:spcBef>
                <a:spcPts val="0"/>
              </a:spcBef>
              <a:spcAft>
                <a:spcPts val="0"/>
              </a:spcAft>
              <a:buSzPts val="1600"/>
              <a:buNone/>
              <a:defRPr sz="2000">
                <a:solidFill>
                  <a:srgbClr val="341108"/>
                </a:solidFill>
              </a:defRPr>
            </a:lvl1pPr>
            <a:lvl2pPr indent="-228600" lvl="1" marL="914400" rtl="0" algn="l">
              <a:spcBef>
                <a:spcPts val="550"/>
              </a:spcBef>
              <a:spcAft>
                <a:spcPts val="0"/>
              </a:spcAft>
              <a:buSzPts val="1800"/>
              <a:buNone/>
              <a:defRPr sz="1800">
                <a:solidFill>
                  <a:srgbClr val="888888"/>
                </a:solidFill>
              </a:defRPr>
            </a:lvl2pPr>
            <a:lvl3pPr indent="-228600" lvl="2" marL="1371600" rtl="0" algn="l">
              <a:spcBef>
                <a:spcPts val="320"/>
              </a:spcBef>
              <a:spcAft>
                <a:spcPts val="0"/>
              </a:spcAft>
              <a:buSzPts val="1600"/>
              <a:buNone/>
              <a:defRPr sz="1600">
                <a:solidFill>
                  <a:srgbClr val="888888"/>
                </a:solidFill>
              </a:defRPr>
            </a:lvl3pPr>
            <a:lvl4pPr indent="-228600" lvl="3" marL="1828800" rtl="0" algn="l">
              <a:spcBef>
                <a:spcPts val="280"/>
              </a:spcBef>
              <a:spcAft>
                <a:spcPts val="0"/>
              </a:spcAft>
              <a:buSzPts val="1400"/>
              <a:buNone/>
              <a:defRPr sz="1400">
                <a:solidFill>
                  <a:srgbClr val="888888"/>
                </a:solidFill>
              </a:defRPr>
            </a:lvl4pPr>
            <a:lvl5pPr indent="-228600" lvl="4" marL="2286000" rtl="0" algn="l">
              <a:spcBef>
                <a:spcPts val="280"/>
              </a:spcBef>
              <a:spcAft>
                <a:spcPts val="0"/>
              </a:spcAft>
              <a:buSzPts val="1400"/>
              <a:buNone/>
              <a:defRPr sz="1400">
                <a:solidFill>
                  <a:srgbClr val="888888"/>
                </a:solidFill>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06" name="Google Shape;206;p30"/>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7" name="Google Shape;207;p30"/>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8" name="Google Shape;208;p30"/>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showMasterSp="0" type="twoTxTwoObj">
  <p:cSld name="TWO_OBJECTS_WITH_TEXT">
    <p:spTree>
      <p:nvGrpSpPr>
        <p:cNvPr id="215" name="Shape 215"/>
        <p:cNvGrpSpPr/>
        <p:nvPr/>
      </p:nvGrpSpPr>
      <p:grpSpPr>
        <a:xfrm>
          <a:off x="0" y="0"/>
          <a:ext cx="0" cy="0"/>
          <a:chOff x="0" y="0"/>
          <a:chExt cx="0" cy="0"/>
        </a:xfrm>
      </p:grpSpPr>
      <p:sp>
        <p:nvSpPr>
          <p:cNvPr id="216" name="Google Shape;216;p32"/>
          <p:cNvSpPr txBox="1"/>
          <p:nvPr>
            <p:ph type="title"/>
          </p:nvPr>
        </p:nvSpPr>
        <p:spPr>
          <a:xfrm>
            <a:off x="457200" y="5160336"/>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SzPts val="1400"/>
              <a:buNone/>
              <a:defRPr b="1" sz="45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2"/>
          <p:cNvSpPr txBox="1"/>
          <p:nvPr>
            <p:ph idx="1" type="body"/>
          </p:nvPr>
        </p:nvSpPr>
        <p:spPr>
          <a:xfrm>
            <a:off x="457200" y="328278"/>
            <a:ext cx="4023300" cy="64020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indent="-228600" lvl="0" marL="457200" rtl="0" algn="l">
              <a:lnSpc>
                <a:spcPct val="100000"/>
              </a:lnSpc>
              <a:spcBef>
                <a:spcPts val="100"/>
              </a:spcBef>
              <a:spcAft>
                <a:spcPts val="0"/>
              </a:spcAft>
              <a:buSzPts val="1520"/>
              <a:buNone/>
              <a:defRPr b="0" sz="1900">
                <a:solidFill>
                  <a:schemeClr val="dk1"/>
                </a:solidFill>
              </a:defRPr>
            </a:lvl1pPr>
            <a:lvl2pPr indent="-228600" lvl="1" marL="914400" rtl="0" algn="l">
              <a:spcBef>
                <a:spcPts val="55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18" name="Google Shape;218;p32"/>
          <p:cNvSpPr txBox="1"/>
          <p:nvPr>
            <p:ph idx="2" type="body"/>
          </p:nvPr>
        </p:nvSpPr>
        <p:spPr>
          <a:xfrm>
            <a:off x="4663440" y="328278"/>
            <a:ext cx="4023300" cy="640200"/>
          </a:xfrm>
          <a:prstGeom prst="rect">
            <a:avLst/>
          </a:prstGeom>
          <a:solidFill>
            <a:schemeClr val="lt1"/>
          </a:solidFill>
          <a:ln cap="flat" cmpd="sng" w="107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lvl1pPr indent="-228600" lvl="0" marL="457200" rtl="0" algn="l">
              <a:lnSpc>
                <a:spcPct val="100000"/>
              </a:lnSpc>
              <a:spcBef>
                <a:spcPts val="100"/>
              </a:spcBef>
              <a:spcAft>
                <a:spcPts val="0"/>
              </a:spcAft>
              <a:buSzPts val="1520"/>
              <a:buNone/>
              <a:defRPr b="0" sz="1900">
                <a:solidFill>
                  <a:schemeClr val="dk1"/>
                </a:solidFill>
              </a:defRPr>
            </a:lvl1pPr>
            <a:lvl2pPr indent="-228600" lvl="1" marL="914400" rtl="0" algn="l">
              <a:spcBef>
                <a:spcPts val="550"/>
              </a:spcBef>
              <a:spcAft>
                <a:spcPts val="0"/>
              </a:spcAft>
              <a:buSzPts val="2000"/>
              <a:buNone/>
              <a:defRPr b="1" sz="2000"/>
            </a:lvl2pPr>
            <a:lvl3pPr indent="-228600" lvl="2" marL="1371600" rtl="0" algn="l">
              <a:spcBef>
                <a:spcPts val="360"/>
              </a:spcBef>
              <a:spcAft>
                <a:spcPts val="0"/>
              </a:spcAft>
              <a:buSzPts val="1800"/>
              <a:buNone/>
              <a:defRPr b="1" sz="1800"/>
            </a:lvl3pPr>
            <a:lvl4pPr indent="-228600" lvl="3" marL="1828800" rtl="0" algn="l">
              <a:spcBef>
                <a:spcPts val="320"/>
              </a:spcBef>
              <a:spcAft>
                <a:spcPts val="0"/>
              </a:spcAft>
              <a:buSzPts val="1600"/>
              <a:buNone/>
              <a:defRPr b="1" sz="1600"/>
            </a:lvl4pPr>
            <a:lvl5pPr indent="-228600" lvl="4" marL="2286000" rtl="0" algn="l">
              <a:spcBef>
                <a:spcPts val="320"/>
              </a:spcBef>
              <a:spcAft>
                <a:spcPts val="0"/>
              </a:spcAft>
              <a:buSzPts val="1600"/>
              <a:buNone/>
              <a:defRPr b="1"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19" name="Google Shape;219;p32"/>
          <p:cNvSpPr txBox="1"/>
          <p:nvPr>
            <p:ph idx="3" type="body"/>
          </p:nvPr>
        </p:nvSpPr>
        <p:spPr>
          <a:xfrm>
            <a:off x="457200" y="969336"/>
            <a:ext cx="402330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Autofit/>
          </a:bodyPr>
          <a:lstStyle>
            <a:lvl1pPr indent="-350520" lvl="0" marL="457200" rtl="0" algn="l">
              <a:lnSpc>
                <a:spcPct val="100000"/>
              </a:lnSpc>
              <a:spcBef>
                <a:spcPts val="700"/>
              </a:spcBef>
              <a:spcAft>
                <a:spcPts val="0"/>
              </a:spcAft>
              <a:buSzPts val="1920"/>
              <a:buChar char="⚫"/>
              <a:defRPr sz="2400"/>
            </a:lvl1pPr>
            <a:lvl2pPr indent="-355600" lvl="1" marL="914400" rtl="0" algn="l">
              <a:lnSpc>
                <a:spcPct val="100000"/>
              </a:lnSpc>
              <a:spcBef>
                <a:spcPts val="700"/>
              </a:spcBef>
              <a:spcAft>
                <a:spcPts val="0"/>
              </a:spcAft>
              <a:buSzPts val="2000"/>
              <a:buChar char="◦"/>
              <a:defRPr sz="2000"/>
            </a:lvl2pPr>
            <a:lvl3pPr indent="-342900" lvl="2" marL="1371600" rtl="0" algn="l">
              <a:lnSpc>
                <a:spcPct val="100000"/>
              </a:lnSpc>
              <a:spcBef>
                <a:spcPts val="700"/>
              </a:spcBef>
              <a:spcAft>
                <a:spcPts val="0"/>
              </a:spcAft>
              <a:buSzPts val="1800"/>
              <a:buChar char="●"/>
              <a:defRPr sz="1800"/>
            </a:lvl3pPr>
            <a:lvl4pPr indent="-330200" lvl="3" marL="1828800" rtl="0" algn="l">
              <a:lnSpc>
                <a:spcPct val="100000"/>
              </a:lnSpc>
              <a:spcBef>
                <a:spcPts val="700"/>
              </a:spcBef>
              <a:spcAft>
                <a:spcPts val="0"/>
              </a:spcAft>
              <a:buSzPts val="1600"/>
              <a:buChar char="●"/>
              <a:defRPr sz="1600"/>
            </a:lvl4pPr>
            <a:lvl5pPr indent="-330200" lvl="4" marL="2286000" rtl="0" algn="l">
              <a:lnSpc>
                <a:spcPct val="100000"/>
              </a:lnSpc>
              <a:spcBef>
                <a:spcPts val="700"/>
              </a:spcBef>
              <a:spcAft>
                <a:spcPts val="0"/>
              </a:spcAft>
              <a:buSzPts val="1600"/>
              <a:buChar char="●"/>
              <a:defRPr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20" name="Google Shape;220;p32"/>
          <p:cNvSpPr txBox="1"/>
          <p:nvPr>
            <p:ph idx="4" type="body"/>
          </p:nvPr>
        </p:nvSpPr>
        <p:spPr>
          <a:xfrm>
            <a:off x="4663440" y="969336"/>
            <a:ext cx="4023300" cy="4114800"/>
          </a:xfrm>
          <a:prstGeom prst="rect">
            <a:avLst/>
          </a:prstGeom>
          <a:noFill/>
          <a:ln cap="flat" cmpd="sng" w="10775">
            <a:solidFill>
              <a:schemeClr val="lt1"/>
            </a:solidFill>
            <a:prstDash val="dash"/>
            <a:miter lim="800000"/>
            <a:headEnd len="sm" w="sm" type="none"/>
            <a:tailEnd len="sm" w="sm" type="none"/>
          </a:ln>
        </p:spPr>
        <p:txBody>
          <a:bodyPr anchorCtr="0" anchor="t" bIns="45700" lIns="91425" spcFirstLastPara="1" rIns="91425" wrap="square" tIns="45700">
            <a:noAutofit/>
          </a:bodyPr>
          <a:lstStyle>
            <a:lvl1pPr indent="-350520" lvl="0" marL="457200" rtl="0" algn="l">
              <a:lnSpc>
                <a:spcPct val="100000"/>
              </a:lnSpc>
              <a:spcBef>
                <a:spcPts val="700"/>
              </a:spcBef>
              <a:spcAft>
                <a:spcPts val="0"/>
              </a:spcAft>
              <a:buSzPts val="1920"/>
              <a:buChar char="⚫"/>
              <a:defRPr sz="2400"/>
            </a:lvl1pPr>
            <a:lvl2pPr indent="-355600" lvl="1" marL="914400" rtl="0" algn="l">
              <a:lnSpc>
                <a:spcPct val="100000"/>
              </a:lnSpc>
              <a:spcBef>
                <a:spcPts val="700"/>
              </a:spcBef>
              <a:spcAft>
                <a:spcPts val="0"/>
              </a:spcAft>
              <a:buSzPts val="2000"/>
              <a:buChar char="◦"/>
              <a:defRPr sz="2000"/>
            </a:lvl2pPr>
            <a:lvl3pPr indent="-342900" lvl="2" marL="1371600" rtl="0" algn="l">
              <a:lnSpc>
                <a:spcPct val="100000"/>
              </a:lnSpc>
              <a:spcBef>
                <a:spcPts val="700"/>
              </a:spcBef>
              <a:spcAft>
                <a:spcPts val="0"/>
              </a:spcAft>
              <a:buSzPts val="1800"/>
              <a:buChar char="●"/>
              <a:defRPr sz="1800"/>
            </a:lvl3pPr>
            <a:lvl4pPr indent="-330200" lvl="3" marL="1828800" rtl="0" algn="l">
              <a:lnSpc>
                <a:spcPct val="100000"/>
              </a:lnSpc>
              <a:spcBef>
                <a:spcPts val="700"/>
              </a:spcBef>
              <a:spcAft>
                <a:spcPts val="0"/>
              </a:spcAft>
              <a:buSzPts val="1600"/>
              <a:buChar char="●"/>
              <a:defRPr sz="1600"/>
            </a:lvl4pPr>
            <a:lvl5pPr indent="-330200" lvl="4" marL="2286000" rtl="0" algn="l">
              <a:lnSpc>
                <a:spcPct val="100000"/>
              </a:lnSpc>
              <a:spcBef>
                <a:spcPts val="700"/>
              </a:spcBef>
              <a:spcAft>
                <a:spcPts val="0"/>
              </a:spcAft>
              <a:buSzPts val="1600"/>
              <a:buChar char="●"/>
              <a:defRPr sz="16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21" name="Google Shape;221;p32"/>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2" name="Google Shape;222;p32"/>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23" name="Google Shape;223;p32"/>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233" name="Shape 233"/>
        <p:cNvGrpSpPr/>
        <p:nvPr/>
      </p:nvGrpSpPr>
      <p:grpSpPr>
        <a:xfrm>
          <a:off x="0" y="0"/>
          <a:ext cx="0" cy="0"/>
          <a:chOff x="0" y="0"/>
          <a:chExt cx="0" cy="0"/>
        </a:xfrm>
      </p:grpSpPr>
      <p:sp>
        <p:nvSpPr>
          <p:cNvPr id="234" name="Google Shape;234;p34"/>
          <p:cNvSpPr txBox="1"/>
          <p:nvPr>
            <p:ph type="title"/>
          </p:nvPr>
        </p:nvSpPr>
        <p:spPr>
          <a:xfrm>
            <a:off x="5886896" y="1066800"/>
            <a:ext cx="2743200" cy="1981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Clr>
                <a:srgbClr val="572314"/>
              </a:buClr>
              <a:buSzPts val="2100"/>
              <a:buFont typeface="Gill Sans"/>
              <a:buNone/>
              <a:defRPr b="1" sz="21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5" name="Google Shape;235;p34"/>
          <p:cNvSpPr/>
          <p:nvPr>
            <p:ph idx="2" type="pic"/>
          </p:nvPr>
        </p:nvSpPr>
        <p:spPr>
          <a:xfrm>
            <a:off x="838200" y="1143003"/>
            <a:ext cx="4419600" cy="3514500"/>
          </a:xfrm>
          <a:prstGeom prst="roundRect">
            <a:avLst>
              <a:gd fmla="val 783" name="adj"/>
            </a:avLst>
          </a:prstGeom>
          <a:solidFill>
            <a:schemeClr val="lt2"/>
          </a:solidFill>
          <a:ln>
            <a:noFill/>
          </a:ln>
        </p:spPr>
        <p:txBody>
          <a:bodyPr anchorCtr="0" anchor="t" bIns="45700" lIns="91425" spcFirstLastPara="1" rIns="91425" wrap="square" tIns="274300">
            <a:normAutofit/>
          </a:bodyPr>
          <a:lstStyle>
            <a:lvl1pPr lvl="0" marR="0" rtl="0" algn="l">
              <a:spcBef>
                <a:spcPts val="600"/>
              </a:spcBef>
              <a:spcAft>
                <a:spcPts val="0"/>
              </a:spcAft>
              <a:buClr>
                <a:schemeClr val="accent1"/>
              </a:buClr>
              <a:buSzPts val="2560"/>
              <a:buFont typeface="Noto Sans Symbols"/>
              <a:buNone/>
              <a:defRPr b="0" i="0" sz="3200" u="none" cap="none" strike="noStrike">
                <a:solidFill>
                  <a:schemeClr val="dk1"/>
                </a:solidFill>
                <a:latin typeface="Gill Sans"/>
                <a:ea typeface="Gill Sans"/>
                <a:cs typeface="Gill Sans"/>
                <a:sym typeface="Gill Sans"/>
              </a:defRPr>
            </a:lvl1pPr>
            <a:lvl2pPr lvl="1"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lvl="2"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lvl="3"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lvl="4"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lvl="5"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lvl="6"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lvl="7"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lvl="8"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236" name="Google Shape;236;p34"/>
          <p:cNvSpPr txBox="1"/>
          <p:nvPr>
            <p:ph idx="1" type="body"/>
          </p:nvPr>
        </p:nvSpPr>
        <p:spPr>
          <a:xfrm>
            <a:off x="838200" y="4800600"/>
            <a:ext cx="4419600" cy="762000"/>
          </a:xfrm>
          <a:prstGeom prst="rect">
            <a:avLst/>
          </a:prstGeom>
          <a:noFill/>
          <a:ln>
            <a:noFill/>
          </a:ln>
        </p:spPr>
        <p:txBody>
          <a:bodyPr anchorCtr="0" anchor="ctr" bIns="45700" lIns="91425" spcFirstLastPara="1" rIns="91425" wrap="square" tIns="45700">
            <a:noAutofit/>
          </a:bodyPr>
          <a:lstStyle>
            <a:lvl1pPr indent="-228600" lvl="0" marL="457200" rtl="0" algn="l">
              <a:lnSpc>
                <a:spcPct val="114285"/>
              </a:lnSpc>
              <a:spcBef>
                <a:spcPts val="0"/>
              </a:spcBef>
              <a:spcAft>
                <a:spcPts val="0"/>
              </a:spcAft>
              <a:buSzPts val="1120"/>
              <a:buNone/>
              <a:defRPr sz="1400">
                <a:solidFill>
                  <a:srgbClr val="777777"/>
                </a:solidFill>
              </a:defRPr>
            </a:lvl1pPr>
            <a:lvl2pPr indent="-304800" lvl="1" marL="914400" rtl="0" algn="l">
              <a:spcBef>
                <a:spcPts val="550"/>
              </a:spcBef>
              <a:spcAft>
                <a:spcPts val="0"/>
              </a:spcAft>
              <a:buSzPts val="1200"/>
              <a:buChar char="◦"/>
              <a:defRPr sz="1200"/>
            </a:lvl2pPr>
            <a:lvl3pPr indent="-292100" lvl="2" marL="1371600" rtl="0" algn="l">
              <a:spcBef>
                <a:spcPts val="200"/>
              </a:spcBef>
              <a:spcAft>
                <a:spcPts val="0"/>
              </a:spcAft>
              <a:buSzPts val="1000"/>
              <a:buChar char="●"/>
              <a:defRPr sz="1000"/>
            </a:lvl3pPr>
            <a:lvl4pPr indent="-285750" lvl="3" marL="1828800" rtl="0" algn="l">
              <a:spcBef>
                <a:spcPts val="180"/>
              </a:spcBef>
              <a:spcAft>
                <a:spcPts val="0"/>
              </a:spcAft>
              <a:buSzPts val="900"/>
              <a:buChar char="●"/>
              <a:defRPr sz="900"/>
            </a:lvl4pPr>
            <a:lvl5pPr indent="-285750" lvl="4" marL="2286000" rtl="0" algn="l">
              <a:spcBef>
                <a:spcPts val="180"/>
              </a:spcBef>
              <a:spcAft>
                <a:spcPts val="0"/>
              </a:spcAft>
              <a:buSzPts val="900"/>
              <a:buChar char="●"/>
              <a:defRPr sz="9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237" name="Google Shape;237;p34"/>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8" name="Google Shape;238;p34"/>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39" name="Google Shape;239;p34"/>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type="title">
  <p:cSld name="TITLE">
    <p:spTree>
      <p:nvGrpSpPr>
        <p:cNvPr id="246" name="Shape 246"/>
        <p:cNvGrpSpPr/>
        <p:nvPr/>
      </p:nvGrpSpPr>
      <p:grpSpPr>
        <a:xfrm>
          <a:off x="0" y="0"/>
          <a:ext cx="0" cy="0"/>
          <a:chOff x="0" y="0"/>
          <a:chExt cx="0" cy="0"/>
        </a:xfrm>
      </p:grpSpPr>
      <p:sp>
        <p:nvSpPr>
          <p:cNvPr id="247" name="Google Shape;247;p36"/>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48" name="Google Shape;248;p3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249" name="Google Shape;249;p36"/>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0" name="Google Shape;250;p3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51" name="Google Shape;251;p3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type="secHead">
  <p:cSld name="SECTION_HEADER">
    <p:spTree>
      <p:nvGrpSpPr>
        <p:cNvPr id="258" name="Shape 258"/>
        <p:cNvGrpSpPr/>
        <p:nvPr/>
      </p:nvGrpSpPr>
      <p:grpSpPr>
        <a:xfrm>
          <a:off x="0" y="0"/>
          <a:ext cx="0" cy="0"/>
          <a:chOff x="0" y="0"/>
          <a:chExt cx="0" cy="0"/>
        </a:xfrm>
      </p:grpSpPr>
      <p:sp>
        <p:nvSpPr>
          <p:cNvPr id="259" name="Google Shape;259;p38"/>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4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60" name="Google Shape;260;p38"/>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261" name="Google Shape;261;p38"/>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2" name="Google Shape;262;p3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3" name="Google Shape;263;p38"/>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3"/>
          <p:cNvSpPr txBox="1"/>
          <p:nvPr>
            <p:ph type="title"/>
          </p:nvPr>
        </p:nvSpPr>
        <p:spPr>
          <a:xfrm>
            <a:off x="1435608" y="274320"/>
            <a:ext cx="74982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3"/>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 name="Google Shape;29;p3"/>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 name="Google Shape;30;p3"/>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قارنة" type="twoTxTwoObj">
  <p:cSld name="TWO_OBJECTS_WITH_TEXT">
    <p:spTree>
      <p:nvGrpSpPr>
        <p:cNvPr id="270" name="Shape 270"/>
        <p:cNvGrpSpPr/>
        <p:nvPr/>
      </p:nvGrpSpPr>
      <p:grpSpPr>
        <a:xfrm>
          <a:off x="0" y="0"/>
          <a:ext cx="0" cy="0"/>
          <a:chOff x="0" y="0"/>
          <a:chExt cx="0" cy="0"/>
        </a:xfrm>
      </p:grpSpPr>
      <p:sp>
        <p:nvSpPr>
          <p:cNvPr id="271" name="Google Shape;271;p4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72" name="Google Shape;272;p4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273" name="Google Shape;273;p4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274" name="Google Shape;274;p4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275" name="Google Shape;275;p40"/>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276" name="Google Shape;276;p40"/>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7" name="Google Shape;277;p4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8" name="Google Shape;278;p40"/>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type="titleOnly">
  <p:cSld name="TITLE_ONLY">
    <p:spTree>
      <p:nvGrpSpPr>
        <p:cNvPr id="285" name="Shape 285"/>
        <p:cNvGrpSpPr/>
        <p:nvPr/>
      </p:nvGrpSpPr>
      <p:grpSpPr>
        <a:xfrm>
          <a:off x="0" y="0"/>
          <a:ext cx="0" cy="0"/>
          <a:chOff x="0" y="0"/>
          <a:chExt cx="0" cy="0"/>
        </a:xfrm>
      </p:grpSpPr>
      <p:sp>
        <p:nvSpPr>
          <p:cNvPr id="286" name="Google Shape;286;p4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287" name="Google Shape;287;p42"/>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8" name="Google Shape;288;p4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9" name="Google Shape;289;p4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type="blank">
  <p:cSld name="BLANK">
    <p:spTree>
      <p:nvGrpSpPr>
        <p:cNvPr id="296" name="Shape 296"/>
        <p:cNvGrpSpPr/>
        <p:nvPr/>
      </p:nvGrpSpPr>
      <p:grpSpPr>
        <a:xfrm>
          <a:off x="0" y="0"/>
          <a:ext cx="0" cy="0"/>
          <a:chOff x="0" y="0"/>
          <a:chExt cx="0" cy="0"/>
        </a:xfrm>
      </p:grpSpPr>
      <p:sp>
        <p:nvSpPr>
          <p:cNvPr id="297" name="Google Shape;297;p44"/>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8" name="Google Shape;298;p4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9" name="Google Shape;299;p4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type="objTx">
  <p:cSld name="OBJECT_WITH_CAPTION_TEXT">
    <p:spTree>
      <p:nvGrpSpPr>
        <p:cNvPr id="306" name="Shape 306"/>
        <p:cNvGrpSpPr/>
        <p:nvPr/>
      </p:nvGrpSpPr>
      <p:grpSpPr>
        <a:xfrm>
          <a:off x="0" y="0"/>
          <a:ext cx="0" cy="0"/>
          <a:chOff x="0" y="0"/>
          <a:chExt cx="0" cy="0"/>
        </a:xfrm>
      </p:grpSpPr>
      <p:sp>
        <p:nvSpPr>
          <p:cNvPr id="307" name="Google Shape;307;p46"/>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08" name="Google Shape;308;p46"/>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309" name="Google Shape;309;p46"/>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310" name="Google Shape;310;p46"/>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1" name="Google Shape;311;p4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2" name="Google Shape;312;p4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ذو تسمية توضيحية" type="picTx">
  <p:cSld name="PICTURE_WITH_CAPTION_TEXT">
    <p:spTree>
      <p:nvGrpSpPr>
        <p:cNvPr id="319" name="Shape 319"/>
        <p:cNvGrpSpPr/>
        <p:nvPr/>
      </p:nvGrpSpPr>
      <p:grpSpPr>
        <a:xfrm>
          <a:off x="0" y="0"/>
          <a:ext cx="0" cy="0"/>
          <a:chOff x="0" y="0"/>
          <a:chExt cx="0" cy="0"/>
        </a:xfrm>
      </p:grpSpPr>
      <p:sp>
        <p:nvSpPr>
          <p:cNvPr id="320" name="Google Shape;320;p48"/>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21" name="Google Shape;321;p4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322" name="Google Shape;322;p48"/>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323" name="Google Shape;323;p48"/>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4" name="Google Shape;324;p4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5" name="Google Shape;325;p48"/>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type="vertTx">
  <p:cSld name="VERTICAL_TEXT">
    <p:spTree>
      <p:nvGrpSpPr>
        <p:cNvPr id="332" name="Shape 332"/>
        <p:cNvGrpSpPr/>
        <p:nvPr/>
      </p:nvGrpSpPr>
      <p:grpSpPr>
        <a:xfrm>
          <a:off x="0" y="0"/>
          <a:ext cx="0" cy="0"/>
          <a:chOff x="0" y="0"/>
          <a:chExt cx="0" cy="0"/>
        </a:xfrm>
      </p:grpSpPr>
      <p:sp>
        <p:nvSpPr>
          <p:cNvPr id="333" name="Google Shape;333;p5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34" name="Google Shape;334;p50"/>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335" name="Google Shape;335;p50"/>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6" name="Google Shape;336;p5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7" name="Google Shape;337;p50"/>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type="vertTitleAndTx">
  <p:cSld name="VERTICAL_TITLE_AND_VERTICAL_TEXT">
    <p:spTree>
      <p:nvGrpSpPr>
        <p:cNvPr id="344" name="Shape 344"/>
        <p:cNvGrpSpPr/>
        <p:nvPr/>
      </p:nvGrpSpPr>
      <p:grpSpPr>
        <a:xfrm>
          <a:off x="0" y="0"/>
          <a:ext cx="0" cy="0"/>
          <a:chOff x="0" y="0"/>
          <a:chExt cx="0" cy="0"/>
        </a:xfrm>
      </p:grpSpPr>
      <p:sp>
        <p:nvSpPr>
          <p:cNvPr id="345" name="Google Shape;345;p52"/>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46" name="Google Shape;346;p52"/>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347" name="Google Shape;347;p52"/>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8" name="Google Shape;348;p5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9" name="Google Shape;349;p5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شريحة عنوان" type="title">
  <p:cSld name="TITLE">
    <p:spTree>
      <p:nvGrpSpPr>
        <p:cNvPr id="356" name="Shape 356"/>
        <p:cNvGrpSpPr/>
        <p:nvPr/>
      </p:nvGrpSpPr>
      <p:grpSpPr>
        <a:xfrm>
          <a:off x="0" y="0"/>
          <a:ext cx="0" cy="0"/>
          <a:chOff x="0" y="0"/>
          <a:chExt cx="0" cy="0"/>
        </a:xfrm>
      </p:grpSpPr>
      <p:sp>
        <p:nvSpPr>
          <p:cNvPr id="357" name="Google Shape;357;p54"/>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58" name="Google Shape;358;p5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359" name="Google Shape;359;p54"/>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0" name="Google Shape;360;p5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1" name="Google Shape;361;p5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368" name="Shape 368"/>
        <p:cNvGrpSpPr/>
        <p:nvPr/>
      </p:nvGrpSpPr>
      <p:grpSpPr>
        <a:xfrm>
          <a:off x="0" y="0"/>
          <a:ext cx="0" cy="0"/>
          <a:chOff x="0" y="0"/>
          <a:chExt cx="0" cy="0"/>
        </a:xfrm>
      </p:grpSpPr>
      <p:sp>
        <p:nvSpPr>
          <p:cNvPr id="369" name="Google Shape;369;p5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70" name="Google Shape;370;p5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371" name="Google Shape;371;p56"/>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2" name="Google Shape;372;p5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3" name="Google Shape;373;p5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المقطع" type="secHead">
  <p:cSld name="SECTION_HEADER">
    <p:spTree>
      <p:nvGrpSpPr>
        <p:cNvPr id="380" name="Shape 380"/>
        <p:cNvGrpSpPr/>
        <p:nvPr/>
      </p:nvGrpSpPr>
      <p:grpSpPr>
        <a:xfrm>
          <a:off x="0" y="0"/>
          <a:ext cx="0" cy="0"/>
          <a:chOff x="0" y="0"/>
          <a:chExt cx="0" cy="0"/>
        </a:xfrm>
      </p:grpSpPr>
      <p:sp>
        <p:nvSpPr>
          <p:cNvPr id="381" name="Google Shape;381;p58"/>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4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82" name="Google Shape;382;p58"/>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383" name="Google Shape;383;p58"/>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4" name="Google Shape;384;p5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5" name="Google Shape;385;p58"/>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1" name="Shape 31"/>
        <p:cNvGrpSpPr/>
        <p:nvPr/>
      </p:nvGrpSpPr>
      <p:grpSpPr>
        <a:xfrm>
          <a:off x="0" y="0"/>
          <a:ext cx="0" cy="0"/>
          <a:chOff x="0" y="0"/>
          <a:chExt cx="0" cy="0"/>
        </a:xfrm>
      </p:grpSpPr>
      <p:sp>
        <p:nvSpPr>
          <p:cNvPr id="32" name="Google Shape;32;p4"/>
          <p:cNvSpPr txBox="1"/>
          <p:nvPr>
            <p:ph type="title"/>
          </p:nvPr>
        </p:nvSpPr>
        <p:spPr>
          <a:xfrm>
            <a:off x="1435608" y="274320"/>
            <a:ext cx="74982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 name="Google Shape;33;p4"/>
          <p:cNvSpPr txBox="1"/>
          <p:nvPr>
            <p:ph idx="1" type="body"/>
          </p:nvPr>
        </p:nvSpPr>
        <p:spPr>
          <a:xfrm>
            <a:off x="1435608" y="1524000"/>
            <a:ext cx="3657600" cy="4663500"/>
          </a:xfrm>
          <a:prstGeom prst="rect">
            <a:avLst/>
          </a:prstGeom>
          <a:noFill/>
          <a:ln>
            <a:noFill/>
          </a:ln>
        </p:spPr>
        <p:txBody>
          <a:bodyPr anchorCtr="0" anchor="t" bIns="45700" lIns="91425" spcFirstLastPara="1" rIns="91425" wrap="square" tIns="45700">
            <a:noAutofit/>
          </a:bodyPr>
          <a:lstStyle>
            <a:lvl1pPr indent="-370840" lvl="0" marL="457200" rtl="0" algn="l">
              <a:spcBef>
                <a:spcPts val="600"/>
              </a:spcBef>
              <a:spcAft>
                <a:spcPts val="0"/>
              </a:spcAft>
              <a:buSzPts val="2240"/>
              <a:buChar char="⚫"/>
              <a:defRPr sz="2800"/>
            </a:lvl1pPr>
            <a:lvl2pPr indent="-381000" lvl="1" marL="914400" rtl="0" algn="l">
              <a:spcBef>
                <a:spcPts val="550"/>
              </a:spcBef>
              <a:spcAft>
                <a:spcPts val="0"/>
              </a:spcAft>
              <a:buSzPts val="2400"/>
              <a:buChar char="◦"/>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34" name="Google Shape;34;p4"/>
          <p:cNvSpPr txBox="1"/>
          <p:nvPr>
            <p:ph idx="2" type="body"/>
          </p:nvPr>
        </p:nvSpPr>
        <p:spPr>
          <a:xfrm>
            <a:off x="5276088" y="1524000"/>
            <a:ext cx="3657600" cy="4663500"/>
          </a:xfrm>
          <a:prstGeom prst="rect">
            <a:avLst/>
          </a:prstGeom>
          <a:noFill/>
          <a:ln>
            <a:noFill/>
          </a:ln>
        </p:spPr>
        <p:txBody>
          <a:bodyPr anchorCtr="0" anchor="t" bIns="45700" lIns="91425" spcFirstLastPara="1" rIns="91425" wrap="square" tIns="45700">
            <a:noAutofit/>
          </a:bodyPr>
          <a:lstStyle>
            <a:lvl1pPr indent="-370840" lvl="0" marL="457200" rtl="0" algn="l">
              <a:spcBef>
                <a:spcPts val="600"/>
              </a:spcBef>
              <a:spcAft>
                <a:spcPts val="0"/>
              </a:spcAft>
              <a:buSzPts val="2240"/>
              <a:buChar char="⚫"/>
              <a:defRPr sz="2800"/>
            </a:lvl1pPr>
            <a:lvl2pPr indent="-381000" lvl="1" marL="914400" rtl="0" algn="l">
              <a:spcBef>
                <a:spcPts val="550"/>
              </a:spcBef>
              <a:spcAft>
                <a:spcPts val="0"/>
              </a:spcAft>
              <a:buSzPts val="2400"/>
              <a:buChar char="◦"/>
              <a:defRPr sz="2400"/>
            </a:lvl2pPr>
            <a:lvl3pPr indent="-355600" lvl="2" marL="1371600" rtl="0" algn="l">
              <a:spcBef>
                <a:spcPts val="400"/>
              </a:spcBef>
              <a:spcAft>
                <a:spcPts val="0"/>
              </a:spcAft>
              <a:buSzPts val="2000"/>
              <a:buChar char="●"/>
              <a:defRPr sz="2000"/>
            </a:lvl3pPr>
            <a:lvl4pPr indent="-342900" lvl="3" marL="1828800" rtl="0" algn="l">
              <a:spcBef>
                <a:spcPts val="360"/>
              </a:spcBef>
              <a:spcAft>
                <a:spcPts val="0"/>
              </a:spcAft>
              <a:buSzPts val="1800"/>
              <a:buChar char="●"/>
              <a:defRPr sz="1800"/>
            </a:lvl4pPr>
            <a:lvl5pPr indent="-342900" lvl="4" marL="2286000" rtl="0" algn="l">
              <a:spcBef>
                <a:spcPts val="360"/>
              </a:spcBef>
              <a:spcAft>
                <a:spcPts val="0"/>
              </a:spcAft>
              <a:buSzPts val="1800"/>
              <a:buChar char="●"/>
              <a:defRPr sz="1800"/>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35" name="Google Shape;35;p4"/>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 name="Google Shape;36;p4"/>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 name="Google Shape;37;p4"/>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قارنة" type="twoTxTwoObj">
  <p:cSld name="TWO_OBJECTS_WITH_TEXT">
    <p:spTree>
      <p:nvGrpSpPr>
        <p:cNvPr id="392" name="Shape 392"/>
        <p:cNvGrpSpPr/>
        <p:nvPr/>
      </p:nvGrpSpPr>
      <p:grpSpPr>
        <a:xfrm>
          <a:off x="0" y="0"/>
          <a:ext cx="0" cy="0"/>
          <a:chOff x="0" y="0"/>
          <a:chExt cx="0" cy="0"/>
        </a:xfrm>
      </p:grpSpPr>
      <p:sp>
        <p:nvSpPr>
          <p:cNvPr id="393" name="Google Shape;393;p6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394" name="Google Shape;394;p6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395" name="Google Shape;395;p6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396" name="Google Shape;396;p6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397" name="Google Shape;397;p60"/>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398" name="Google Shape;398;p60"/>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9" name="Google Shape;399;p6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0" name="Google Shape;400;p60"/>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فقط" type="titleOnly">
  <p:cSld name="TITLE_ONLY">
    <p:spTree>
      <p:nvGrpSpPr>
        <p:cNvPr id="407" name="Shape 407"/>
        <p:cNvGrpSpPr/>
        <p:nvPr/>
      </p:nvGrpSpPr>
      <p:grpSpPr>
        <a:xfrm>
          <a:off x="0" y="0"/>
          <a:ext cx="0" cy="0"/>
          <a:chOff x="0" y="0"/>
          <a:chExt cx="0" cy="0"/>
        </a:xfrm>
      </p:grpSpPr>
      <p:sp>
        <p:nvSpPr>
          <p:cNvPr id="408" name="Google Shape;408;p6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09" name="Google Shape;409;p62"/>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0" name="Google Shape;410;p6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1" name="Google Shape;411;p6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فارغ" type="blank">
  <p:cSld name="BLANK">
    <p:spTree>
      <p:nvGrpSpPr>
        <p:cNvPr id="418" name="Shape 418"/>
        <p:cNvGrpSpPr/>
        <p:nvPr/>
      </p:nvGrpSpPr>
      <p:grpSpPr>
        <a:xfrm>
          <a:off x="0" y="0"/>
          <a:ext cx="0" cy="0"/>
          <a:chOff x="0" y="0"/>
          <a:chExt cx="0" cy="0"/>
        </a:xfrm>
      </p:grpSpPr>
      <p:sp>
        <p:nvSpPr>
          <p:cNvPr id="419" name="Google Shape;419;p64"/>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0" name="Google Shape;420;p6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1" name="Google Shape;421;p6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ى ذو تسمية توضيحية" type="objTx">
  <p:cSld name="OBJECT_WITH_CAPTION_TEXT">
    <p:spTree>
      <p:nvGrpSpPr>
        <p:cNvPr id="428" name="Shape 428"/>
        <p:cNvGrpSpPr/>
        <p:nvPr/>
      </p:nvGrpSpPr>
      <p:grpSpPr>
        <a:xfrm>
          <a:off x="0" y="0"/>
          <a:ext cx="0" cy="0"/>
          <a:chOff x="0" y="0"/>
          <a:chExt cx="0" cy="0"/>
        </a:xfrm>
      </p:grpSpPr>
      <p:sp>
        <p:nvSpPr>
          <p:cNvPr id="429" name="Google Shape;429;p66"/>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30" name="Google Shape;430;p66"/>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431" name="Google Shape;431;p66"/>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432" name="Google Shape;432;p66"/>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3" name="Google Shape;433;p6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4" name="Google Shape;434;p6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صورة ذو تسمية توضيحية" type="picTx">
  <p:cSld name="PICTURE_WITH_CAPTION_TEXT">
    <p:spTree>
      <p:nvGrpSpPr>
        <p:cNvPr id="441" name="Shape 441"/>
        <p:cNvGrpSpPr/>
        <p:nvPr/>
      </p:nvGrpSpPr>
      <p:grpSpPr>
        <a:xfrm>
          <a:off x="0" y="0"/>
          <a:ext cx="0" cy="0"/>
          <a:chOff x="0" y="0"/>
          <a:chExt cx="0" cy="0"/>
        </a:xfrm>
      </p:grpSpPr>
      <p:sp>
        <p:nvSpPr>
          <p:cNvPr id="442" name="Google Shape;442;p68"/>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43" name="Google Shape;443;p68"/>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44" name="Google Shape;444;p68"/>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445" name="Google Shape;445;p68"/>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6" name="Google Shape;446;p6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7" name="Google Shape;447;p68"/>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 type="vertTx">
  <p:cSld name="VERTICAL_TEXT">
    <p:spTree>
      <p:nvGrpSpPr>
        <p:cNvPr id="454" name="Shape 454"/>
        <p:cNvGrpSpPr/>
        <p:nvPr/>
      </p:nvGrpSpPr>
      <p:grpSpPr>
        <a:xfrm>
          <a:off x="0" y="0"/>
          <a:ext cx="0" cy="0"/>
          <a:chOff x="0" y="0"/>
          <a:chExt cx="0" cy="0"/>
        </a:xfrm>
      </p:grpSpPr>
      <p:sp>
        <p:nvSpPr>
          <p:cNvPr id="455" name="Google Shape;455;p7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56" name="Google Shape;456;p70"/>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457" name="Google Shape;457;p70"/>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8" name="Google Shape;458;p7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9" name="Google Shape;459;p70"/>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نص عموديان" type="vertTitleAndTx">
  <p:cSld name="VERTICAL_TITLE_AND_VERTICAL_TEXT">
    <p:spTree>
      <p:nvGrpSpPr>
        <p:cNvPr id="466" name="Shape 466"/>
        <p:cNvGrpSpPr/>
        <p:nvPr/>
      </p:nvGrpSpPr>
      <p:grpSpPr>
        <a:xfrm>
          <a:off x="0" y="0"/>
          <a:ext cx="0" cy="0"/>
          <a:chOff x="0" y="0"/>
          <a:chExt cx="0" cy="0"/>
        </a:xfrm>
      </p:grpSpPr>
      <p:sp>
        <p:nvSpPr>
          <p:cNvPr id="467" name="Google Shape;467;p72"/>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468" name="Google Shape;468;p72"/>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469" name="Google Shape;469;p72"/>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0" name="Google Shape;470;p7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71" name="Google Shape;471;p7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38" name="Shape 38"/>
        <p:cNvGrpSpPr/>
        <p:nvPr/>
      </p:nvGrpSpPr>
      <p:grpSpPr>
        <a:xfrm>
          <a:off x="0" y="0"/>
          <a:ext cx="0" cy="0"/>
          <a:chOff x="0" y="0"/>
          <a:chExt cx="0" cy="0"/>
        </a:xfrm>
      </p:grpSpPr>
      <p:sp>
        <p:nvSpPr>
          <p:cNvPr id="39" name="Google Shape;39;p5"/>
          <p:cNvSpPr txBox="1"/>
          <p:nvPr>
            <p:ph type="title"/>
          </p:nvPr>
        </p:nvSpPr>
        <p:spPr>
          <a:xfrm rot="5400000">
            <a:off x="4846650" y="2285989"/>
            <a:ext cx="5851500" cy="18288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 name="Google Shape;40;p5"/>
          <p:cNvSpPr txBox="1"/>
          <p:nvPr>
            <p:ph idx="1" type="body"/>
          </p:nvPr>
        </p:nvSpPr>
        <p:spPr>
          <a:xfrm rot="5400000">
            <a:off x="998550" y="419090"/>
            <a:ext cx="5851500" cy="5562600"/>
          </a:xfrm>
          <a:prstGeom prst="rect">
            <a:avLst/>
          </a:prstGeom>
          <a:noFill/>
          <a:ln>
            <a:noFill/>
          </a:ln>
        </p:spPr>
        <p:txBody>
          <a:bodyPr anchorCtr="0" anchor="t" bIns="45700" lIns="91425" spcFirstLastPara="1" rIns="91425" wrap="square" tIns="45700">
            <a:noAutofit/>
          </a:bodyPr>
          <a:lstStyle>
            <a:lvl1pPr indent="-320040" lvl="0" marL="457200" rtl="0" algn="l">
              <a:spcBef>
                <a:spcPts val="600"/>
              </a:spcBef>
              <a:spcAft>
                <a:spcPts val="0"/>
              </a:spcAft>
              <a:buSzPts val="1440"/>
              <a:buChar char="⚫"/>
              <a:defRPr/>
            </a:lvl1pPr>
            <a:lvl2pPr indent="-342900" lvl="1" marL="914400" rtl="0" algn="l">
              <a:spcBef>
                <a:spcPts val="55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1" name="Google Shape;41;p5"/>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 name="Google Shape;42;p5"/>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 name="Google Shape;43;p5"/>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44" name="Shape 44"/>
        <p:cNvGrpSpPr/>
        <p:nvPr/>
      </p:nvGrpSpPr>
      <p:grpSpPr>
        <a:xfrm>
          <a:off x="0" y="0"/>
          <a:ext cx="0" cy="0"/>
          <a:chOff x="0" y="0"/>
          <a:chExt cx="0" cy="0"/>
        </a:xfrm>
      </p:grpSpPr>
      <p:sp>
        <p:nvSpPr>
          <p:cNvPr id="45" name="Google Shape;45;p6"/>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 name="Google Shape;46;p6"/>
          <p:cNvSpPr txBox="1"/>
          <p:nvPr>
            <p:ph idx="1" type="body"/>
          </p:nvPr>
        </p:nvSpPr>
        <p:spPr>
          <a:xfrm rot="5400000">
            <a:off x="2784450" y="98400"/>
            <a:ext cx="4800600" cy="7499400"/>
          </a:xfrm>
          <a:prstGeom prst="rect">
            <a:avLst/>
          </a:prstGeom>
          <a:noFill/>
          <a:ln>
            <a:noFill/>
          </a:ln>
        </p:spPr>
        <p:txBody>
          <a:bodyPr anchorCtr="0" anchor="t" bIns="45700" lIns="91425" spcFirstLastPara="1" rIns="91425" wrap="square" tIns="45700">
            <a:noAutofit/>
          </a:bodyPr>
          <a:lstStyle>
            <a:lvl1pPr indent="-320040" lvl="0" marL="457200" rtl="0" algn="l">
              <a:spcBef>
                <a:spcPts val="600"/>
              </a:spcBef>
              <a:spcAft>
                <a:spcPts val="0"/>
              </a:spcAft>
              <a:buSzPts val="1440"/>
              <a:buChar char="⚫"/>
              <a:defRPr/>
            </a:lvl1pPr>
            <a:lvl2pPr indent="-342900" lvl="1" marL="914400" rtl="0" algn="l">
              <a:spcBef>
                <a:spcPts val="550"/>
              </a:spcBef>
              <a:spcAft>
                <a:spcPts val="0"/>
              </a:spcAft>
              <a:buSzPts val="1800"/>
              <a:buChar char="◦"/>
              <a:defRPr/>
            </a:lvl2pPr>
            <a:lvl3pPr indent="-342900" lvl="2" marL="1371600" rtl="0" algn="l">
              <a:spcBef>
                <a:spcPts val="360"/>
              </a:spcBef>
              <a:spcAft>
                <a:spcPts val="0"/>
              </a:spcAft>
              <a:buSzPts val="1800"/>
              <a:buChar char="●"/>
              <a:defRPr/>
            </a:lvl3pPr>
            <a:lvl4pPr indent="-342900" lvl="3" marL="1828800" rtl="0" algn="l">
              <a:spcBef>
                <a:spcPts val="360"/>
              </a:spcBef>
              <a:spcAft>
                <a:spcPts val="0"/>
              </a:spcAft>
              <a:buSzPts val="1800"/>
              <a:buChar char="●"/>
              <a:defRPr/>
            </a:lvl4pPr>
            <a:lvl5pPr indent="-342900" lvl="4" marL="2286000" rtl="0" algn="l">
              <a:spcBef>
                <a:spcPts val="360"/>
              </a:spcBef>
              <a:spcAft>
                <a:spcPts val="0"/>
              </a:spcAft>
              <a:buSzPts val="1800"/>
              <a:buChar char="●"/>
              <a:defRPr/>
            </a:lvl5pPr>
            <a:lvl6pPr indent="-342900" lvl="5" marL="2743200" rtl="0" algn="l">
              <a:lnSpc>
                <a:spcPct val="100000"/>
              </a:lnSpc>
              <a:spcBef>
                <a:spcPts val="360"/>
              </a:spcBef>
              <a:spcAft>
                <a:spcPts val="0"/>
              </a:spcAft>
              <a:buSzPts val="1800"/>
              <a:buChar char="●"/>
              <a:defRPr/>
            </a:lvl6pPr>
            <a:lvl7pPr indent="-342900" lvl="6" marL="3200400" rtl="0" algn="l">
              <a:lnSpc>
                <a:spcPct val="100000"/>
              </a:lnSpc>
              <a:spcBef>
                <a:spcPts val="360"/>
              </a:spcBef>
              <a:spcAft>
                <a:spcPts val="0"/>
              </a:spcAft>
              <a:buSzPts val="1800"/>
              <a:buChar char="●"/>
              <a:defRPr/>
            </a:lvl7pPr>
            <a:lvl8pPr indent="-342900" lvl="7" marL="3657600" rtl="0" algn="l">
              <a:lnSpc>
                <a:spcPct val="100000"/>
              </a:lnSpc>
              <a:spcBef>
                <a:spcPts val="360"/>
              </a:spcBef>
              <a:spcAft>
                <a:spcPts val="0"/>
              </a:spcAft>
              <a:buSzPts val="1800"/>
              <a:buChar char="●"/>
              <a:defRPr/>
            </a:lvl8pPr>
            <a:lvl9pPr indent="-342900" lvl="8" marL="4114800" rtl="0" algn="l">
              <a:lnSpc>
                <a:spcPct val="100000"/>
              </a:lnSpc>
              <a:spcBef>
                <a:spcPts val="360"/>
              </a:spcBef>
              <a:spcAft>
                <a:spcPts val="0"/>
              </a:spcAft>
              <a:buSzPts val="1800"/>
              <a:buChar char="●"/>
              <a:defRPr/>
            </a:lvl9pPr>
          </a:lstStyle>
          <a:p/>
        </p:txBody>
      </p:sp>
      <p:sp>
        <p:nvSpPr>
          <p:cNvPr id="47" name="Google Shape;47;p6"/>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8" name="Google Shape;48;p6"/>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9" name="Google Shape;49;p6"/>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8"/>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8"/>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1" name="Google Shape;61;p8"/>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5" name="Shape 75"/>
        <p:cNvGrpSpPr/>
        <p:nvPr/>
      </p:nvGrpSpPr>
      <p:grpSpPr>
        <a:xfrm>
          <a:off x="0" y="0"/>
          <a:ext cx="0" cy="0"/>
          <a:chOff x="0" y="0"/>
          <a:chExt cx="0" cy="0"/>
        </a:xfrm>
      </p:grpSpPr>
      <p:sp>
        <p:nvSpPr>
          <p:cNvPr id="76" name="Google Shape;76;p10"/>
          <p:cNvSpPr txBox="1"/>
          <p:nvPr>
            <p:ph type="ctrTitle"/>
          </p:nvPr>
        </p:nvSpPr>
        <p:spPr>
          <a:xfrm>
            <a:off x="1432560" y="359898"/>
            <a:ext cx="7406700" cy="1472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0"/>
          <p:cNvSpPr txBox="1"/>
          <p:nvPr>
            <p:ph idx="1" type="subTitle"/>
          </p:nvPr>
        </p:nvSpPr>
        <p:spPr>
          <a:xfrm>
            <a:off x="1432560" y="1850064"/>
            <a:ext cx="7406700" cy="1752600"/>
          </a:xfrm>
          <a:prstGeom prst="rect">
            <a:avLst/>
          </a:prstGeom>
          <a:noFill/>
          <a:ln>
            <a:noFill/>
          </a:ln>
        </p:spPr>
        <p:txBody>
          <a:bodyPr anchorCtr="0" anchor="t" bIns="45700" lIns="91425" spcFirstLastPara="1" rIns="91425" wrap="square" tIns="0">
            <a:noAutofit/>
          </a:bodyPr>
          <a:lstStyle>
            <a:lvl1pPr lvl="0" rtl="0" algn="l">
              <a:spcBef>
                <a:spcPts val="600"/>
              </a:spcBef>
              <a:spcAft>
                <a:spcPts val="0"/>
              </a:spcAft>
              <a:buSzPts val="2080"/>
              <a:buNone/>
              <a:defRPr sz="2600">
                <a:solidFill>
                  <a:srgbClr val="341108"/>
                </a:solidFill>
              </a:defRPr>
            </a:lvl1pPr>
            <a:lvl2pPr lvl="1" rtl="0" algn="ctr">
              <a:spcBef>
                <a:spcPts val="550"/>
              </a:spcBef>
              <a:spcAft>
                <a:spcPts val="0"/>
              </a:spcAft>
              <a:buSzPts val="1800"/>
              <a:buNone/>
              <a:defRPr/>
            </a:lvl2pPr>
            <a:lvl3pPr lvl="2" rtl="0" algn="ctr">
              <a:spcBef>
                <a:spcPts val="360"/>
              </a:spcBef>
              <a:spcAft>
                <a:spcPts val="0"/>
              </a:spcAft>
              <a:buSzPts val="1800"/>
              <a:buNone/>
              <a:defRPr/>
            </a:lvl3pPr>
            <a:lvl4pPr lvl="3" rtl="0" algn="ctr">
              <a:spcBef>
                <a:spcPts val="360"/>
              </a:spcBef>
              <a:spcAft>
                <a:spcPts val="0"/>
              </a:spcAft>
              <a:buSzPts val="1800"/>
              <a:buNone/>
              <a:defRPr/>
            </a:lvl4pPr>
            <a:lvl5pPr lvl="4" rtl="0" algn="ctr">
              <a:spcBef>
                <a:spcPts val="360"/>
              </a:spcBef>
              <a:spcAft>
                <a:spcPts val="0"/>
              </a:spcAft>
              <a:buSzPts val="1800"/>
              <a:buNone/>
              <a:defRPr/>
            </a:lvl5pPr>
            <a:lvl6pPr lvl="5" rtl="0" algn="ctr">
              <a:lnSpc>
                <a:spcPct val="100000"/>
              </a:lnSpc>
              <a:spcBef>
                <a:spcPts val="360"/>
              </a:spcBef>
              <a:spcAft>
                <a:spcPts val="0"/>
              </a:spcAft>
              <a:buSzPts val="1800"/>
              <a:buNone/>
              <a:defRPr/>
            </a:lvl6pPr>
            <a:lvl7pPr lvl="6" rtl="0" algn="ctr">
              <a:lnSpc>
                <a:spcPct val="100000"/>
              </a:lnSpc>
              <a:spcBef>
                <a:spcPts val="360"/>
              </a:spcBef>
              <a:spcAft>
                <a:spcPts val="0"/>
              </a:spcAft>
              <a:buSzPts val="1800"/>
              <a:buNone/>
              <a:defRPr/>
            </a:lvl7pPr>
            <a:lvl8pPr lvl="7" rtl="0" algn="ctr">
              <a:lnSpc>
                <a:spcPct val="100000"/>
              </a:lnSpc>
              <a:spcBef>
                <a:spcPts val="360"/>
              </a:spcBef>
              <a:spcAft>
                <a:spcPts val="0"/>
              </a:spcAft>
              <a:buSzPts val="1800"/>
              <a:buNone/>
              <a:defRPr/>
            </a:lvl8pPr>
            <a:lvl9pPr lvl="8" rtl="0" algn="ctr">
              <a:lnSpc>
                <a:spcPct val="100000"/>
              </a:lnSpc>
              <a:spcBef>
                <a:spcPts val="360"/>
              </a:spcBef>
              <a:spcAft>
                <a:spcPts val="0"/>
              </a:spcAft>
              <a:buSzPts val="1800"/>
              <a:buNone/>
              <a:defRPr/>
            </a:lvl9pPr>
          </a:lstStyle>
          <a:p/>
        </p:txBody>
      </p:sp>
      <p:sp>
        <p:nvSpPr>
          <p:cNvPr id="78" name="Google Shape;78;p10"/>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9" name="Google Shape;79;p10"/>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10"/>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عنوان ومحتوى" type="obj">
  <p:cSld name="OBJECT">
    <p:spTree>
      <p:nvGrpSpPr>
        <p:cNvPr id="87" name="Shape 87"/>
        <p:cNvGrpSpPr/>
        <p:nvPr/>
      </p:nvGrpSpPr>
      <p:grpSpPr>
        <a:xfrm>
          <a:off x="0" y="0"/>
          <a:ext cx="0" cy="0"/>
          <a:chOff x="0" y="0"/>
          <a:chExt cx="0" cy="0"/>
        </a:xfrm>
      </p:grpSpPr>
      <p:sp>
        <p:nvSpPr>
          <p:cNvPr id="88" name="Google Shape;88;p1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89" name="Google Shape;89;p12"/>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90" name="Google Shape;90;p12"/>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1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12"/>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محتويين" type="twoObj">
  <p:cSld name="TWO_OBJECTS">
    <p:spTree>
      <p:nvGrpSpPr>
        <p:cNvPr id="99" name="Shape 99"/>
        <p:cNvGrpSpPr/>
        <p:nvPr/>
      </p:nvGrpSpPr>
      <p:grpSpPr>
        <a:xfrm>
          <a:off x="0" y="0"/>
          <a:ext cx="0" cy="0"/>
          <a:chOff x="0" y="0"/>
          <a:chExt cx="0" cy="0"/>
        </a:xfrm>
      </p:grpSpPr>
      <p:sp>
        <p:nvSpPr>
          <p:cNvPr id="100" name="Google Shape;100;p1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01" name="Google Shape;101;p14"/>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02" name="Google Shape;102;p14"/>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03" name="Google Shape;103;p14"/>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4" name="Google Shape;104;p1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sz="1200">
                <a:solidFill>
                  <a:srgbClr val="898989"/>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14"/>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3.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5.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2.xml.rels><?xml version="1.0" encoding="UTF-8" standalone="yes"?><Relationships xmlns="http://schemas.openxmlformats.org/package/2006/relationships"><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theme" Target="../theme/theme9.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5.xml"/><Relationship Id="rId3" Type="http://schemas.openxmlformats.org/officeDocument/2006/relationships/theme" Target="../theme/theme32.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6.xml"/><Relationship Id="rId3" Type="http://schemas.openxmlformats.org/officeDocument/2006/relationships/theme" Target="../theme/theme15.xml"/></Relationships>
</file>

<file path=ppt/slideMasters/_rels/slideMaster17.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7.xml"/><Relationship Id="rId3" Type="http://schemas.openxmlformats.org/officeDocument/2006/relationships/theme" Target="../theme/theme30.xml"/></Relationships>
</file>

<file path=ppt/slideMasters/_rels/slideMaster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21.xml"/></Relationships>
</file>

<file path=ppt/slideMasters/_rels/slideMaster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6.xml"/><Relationship Id="rId3" Type="http://schemas.openxmlformats.org/officeDocument/2006/relationships/theme" Target="../theme/theme26.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13.xml"/></Relationships>
</file>

<file path=ppt/slideMasters/_rels/slideMaster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10.xml"/></Relationships>
</file>

<file path=ppt/slideMasters/_rels/slideMaster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16.xml"/></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2.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34.xml"/></Relationships>
</file>

<file path=ppt/slideMasters/_rels/slideMaster2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24.xml"/></Relationships>
</file>

<file path=ppt/slideMasters/_rels/slideMaster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22.xml"/></Relationships>
</file>

<file path=ppt/slideMasters/_rels/slideMaster2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theme" Target="../theme/theme6.xml"/></Relationships>
</file>

<file path=ppt/slideMasters/_rels/slideMaster2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25.xml"/></Relationships>
</file>

<file path=ppt/slideMasters/_rels/slideMaster2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theme" Target="../theme/theme36.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7.xml"/><Relationship Id="rId3" Type="http://schemas.openxmlformats.org/officeDocument/2006/relationships/theme" Target="../theme/theme18.xml"/></Relationships>
</file>

<file path=ppt/slideMasters/_rels/slideMaster3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theme" Target="../theme/theme28.xml"/></Relationships>
</file>

<file path=ppt/slideMasters/_rels/slideMaster31.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theme" Target="../theme/theme3.xml"/></Relationships>
</file>

<file path=ppt/slideMasters/_rels/slideMaster3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theme" Target="../theme/theme7.xml"/></Relationships>
</file>

<file path=ppt/slideMasters/_rels/slideMaster3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theme" Target="../theme/theme4.xml"/></Relationships>
</file>

<file path=ppt/slideMasters/_rels/slideMaster3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theme" Target="../theme/theme37.xml"/></Relationships>
</file>

<file path=ppt/slideMasters/_rels/slideMaster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theme" Target="../theme/theme27.xml"/></Relationships>
</file>

<file path=ppt/slideMasters/_rels/slideMaster3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theme" Target="../theme/theme1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19.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1.xml"/><Relationship Id="rId3" Type="http://schemas.openxmlformats.org/officeDocument/2006/relationships/theme" Target="../theme/theme14.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9.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p:nvPr/>
        </p:nvSpPr>
        <p:spPr>
          <a:xfrm>
            <a:off x="-815975" y="-815975"/>
            <a:ext cx="1638300" cy="1638300"/>
          </a:xfrm>
          <a:custGeom>
            <a:rect b="b" l="l" r="r" t="t"/>
            <a:pathLst>
              <a:path extrusionOk="0" h="1638300" w="163830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50"/>
            </a:srgbClr>
          </a:solidFill>
          <a:ln cap="rnd" cmpd="sng" w="9525">
            <a:solidFill>
              <a:srgbClr val="D2C3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1" name="Google Shape;11;p1"/>
          <p:cNvSpPr/>
          <p:nvPr/>
        </p:nvSpPr>
        <p:spPr>
          <a:xfrm>
            <a:off x="168275" y="20637"/>
            <a:ext cx="1703400" cy="1703400"/>
          </a:xfrm>
          <a:prstGeom prst="ellipse">
            <a:avLst/>
          </a:prstGeom>
          <a:noFill/>
          <a:ln cap="rnd" cmpd="sng" w="27300">
            <a:solidFill>
              <a:srgbClr val="FFF6DB"/>
            </a:solidFill>
            <a:prstDash val="solid"/>
            <a:miter lim="800000"/>
            <a:headEnd len="sm" w="sm" type="none"/>
            <a:tailEnd len="sm" w="sm" type="none"/>
          </a:ln>
          <a:effectLst>
            <a:outerShdw blurRad="63500" dir="5400000" dist="25400">
              <a:srgbClr val="AFA58D">
                <a:alpha val="8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2" name="Google Shape;12;p1"/>
          <p:cNvSpPr/>
          <p:nvPr/>
        </p:nvSpPr>
        <p:spPr>
          <a:xfrm rot="2315726">
            <a:off x="182827" y="1055101"/>
            <a:ext cx="1125811" cy="1102759"/>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r="100%"/>
            </a:path>
            <a:tileRect l="-100%" t="-100%"/>
          </a:gradFill>
          <a:ln cap="rnd" cmpd="sng" w="9525">
            <a:solidFill>
              <a:srgbClr val="C5B390"/>
            </a:solidFill>
            <a:prstDash val="solid"/>
            <a:round/>
            <a:headEnd len="sm" w="sm" type="none"/>
            <a:tailEnd len="sm" w="sm" type="none"/>
          </a:ln>
          <a:effectLst>
            <a:outerShdw blurRad="12700" rotWithShape="0" algn="tl" dir="4500000" dist="15000">
              <a:srgbClr val="564E4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Times New Roman"/>
              <a:buNone/>
            </a:pPr>
            <a:r>
              <a:t/>
            </a:r>
            <a:endParaRPr b="1" i="0" sz="2400" u="none" cap="none" strike="noStrike">
              <a:solidFill>
                <a:schemeClr val="lt1"/>
              </a:solidFill>
              <a:latin typeface="Gill Sans"/>
              <a:ea typeface="Gill Sans"/>
              <a:cs typeface="Gill Sans"/>
              <a:sym typeface="Gill Sans"/>
            </a:endParaRPr>
          </a:p>
        </p:txBody>
      </p:sp>
      <p:sp>
        <p:nvSpPr>
          <p:cNvPr id="13" name="Google Shape;13;p1"/>
          <p:cNvSpPr txBox="1"/>
          <p:nvPr/>
        </p:nvSpPr>
        <p:spPr>
          <a:xfrm>
            <a:off x="1012825" y="0"/>
            <a:ext cx="8131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4" name="Google Shape;14;p1"/>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300" u="none" cap="none" strike="noStrike">
                <a:solidFill>
                  <a:srgbClr val="5723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2pPr>
            <a:lvl3pPr lvl="2"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3pPr>
            <a:lvl4pPr lvl="3"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4pPr>
            <a:lvl5pPr lvl="4"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5pPr>
            <a:lvl6pPr lvl="5"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6pPr>
            <a:lvl7pPr lvl="6"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7pPr>
            <a:lvl8pPr lvl="7"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8pPr>
            <a:lvl9pPr lvl="8"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9pPr>
          </a:lstStyle>
          <a:p/>
        </p:txBody>
      </p:sp>
      <p:sp>
        <p:nvSpPr>
          <p:cNvPr id="15" name="Google Shape;15;p1"/>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6" name="Google Shape;16;p1"/>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7" name="Google Shape;17;p1"/>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8" name="Google Shape;18;p1"/>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
        <p:nvSpPr>
          <p:cNvPr id="19" name="Google Shape;19;p1"/>
          <p:cNvSpPr txBox="1"/>
          <p:nvPr/>
        </p:nvSpPr>
        <p:spPr>
          <a:xfrm>
            <a:off x="1014412" y="0"/>
            <a:ext cx="72900" cy="6858000"/>
          </a:xfrm>
          <a:prstGeom prst="rect">
            <a:avLst/>
          </a:prstGeom>
          <a:solidFill>
            <a:schemeClr val="lt1"/>
          </a:solidFill>
          <a:ln>
            <a:noFill/>
          </a:ln>
          <a:effectLst>
            <a:outerShdw blurRad="63500" dir="10800000" dist="38000">
              <a:srgbClr val="706B5F">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6" name="Shape 156"/>
        <p:cNvGrpSpPr/>
        <p:nvPr/>
      </p:nvGrpSpPr>
      <p:grpSpPr>
        <a:xfrm>
          <a:off x="0" y="0"/>
          <a:ext cx="0" cy="0"/>
          <a:chOff x="0" y="0"/>
          <a:chExt cx="0" cy="0"/>
        </a:xfrm>
      </p:grpSpPr>
      <p:sp>
        <p:nvSpPr>
          <p:cNvPr id="157" name="Google Shape;157;p2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58" name="Google Shape;158;p2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9" name="Google Shape;159;p23"/>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60" name="Google Shape;160;p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61" name="Google Shape;161;p2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9" name="Shape 169"/>
        <p:cNvGrpSpPr/>
        <p:nvPr/>
      </p:nvGrpSpPr>
      <p:grpSpPr>
        <a:xfrm>
          <a:off x="0" y="0"/>
          <a:ext cx="0" cy="0"/>
          <a:chOff x="0" y="0"/>
          <a:chExt cx="0" cy="0"/>
        </a:xfrm>
      </p:grpSpPr>
      <p:sp>
        <p:nvSpPr>
          <p:cNvPr id="170" name="Google Shape;170;p2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1" name="Google Shape;171;p2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2" name="Google Shape;172;p25"/>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73" name="Google Shape;173;p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74" name="Google Shape;174;p25"/>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5" name="Shape 175"/>
        <p:cNvGrpSpPr/>
        <p:nvPr/>
      </p:nvGrpSpPr>
      <p:grpSpPr>
        <a:xfrm>
          <a:off x="0" y="0"/>
          <a:ext cx="0" cy="0"/>
          <a:chOff x="0" y="0"/>
          <a:chExt cx="0" cy="0"/>
        </a:xfrm>
      </p:grpSpPr>
      <p:sp>
        <p:nvSpPr>
          <p:cNvPr id="176" name="Google Shape;176;p2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77" name="Google Shape;177;p2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8" name="Google Shape;178;p26"/>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79" name="Google Shape;179;p2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80" name="Google Shape;180;p26"/>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1" name="Shape 181"/>
        <p:cNvGrpSpPr/>
        <p:nvPr/>
      </p:nvGrpSpPr>
      <p:grpSpPr>
        <a:xfrm>
          <a:off x="0" y="0"/>
          <a:ext cx="0" cy="0"/>
          <a:chOff x="0" y="0"/>
          <a:chExt cx="0" cy="0"/>
        </a:xfrm>
      </p:grpSpPr>
      <p:sp>
        <p:nvSpPr>
          <p:cNvPr id="182" name="Google Shape;182;p2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83" name="Google Shape;183;p2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4" name="Google Shape;184;p27"/>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85" name="Google Shape;185;p2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86" name="Google Shape;186;p27"/>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7" name="Shape 187"/>
        <p:cNvGrpSpPr/>
        <p:nvPr/>
      </p:nvGrpSpPr>
      <p:grpSpPr>
        <a:xfrm>
          <a:off x="0" y="0"/>
          <a:ext cx="0" cy="0"/>
          <a:chOff x="0" y="0"/>
          <a:chExt cx="0" cy="0"/>
        </a:xfrm>
      </p:grpSpPr>
      <p:sp>
        <p:nvSpPr>
          <p:cNvPr id="188" name="Google Shape;188;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89" name="Google Shape;189;p2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0" name="Google Shape;190;p28"/>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1" algn="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91" name="Google Shape;191;p2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SzPts val="1400"/>
              <a:buNone/>
              <a:defRPr b="0" i="0" sz="12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92" name="Google Shape;192;p28"/>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rtl="1" algn="l">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93" name="Shape 193"/>
        <p:cNvGrpSpPr/>
        <p:nvPr/>
      </p:nvGrpSpPr>
      <p:grpSpPr>
        <a:xfrm>
          <a:off x="0" y="0"/>
          <a:ext cx="0" cy="0"/>
          <a:chOff x="0" y="0"/>
          <a:chExt cx="0" cy="0"/>
        </a:xfrm>
      </p:grpSpPr>
      <p:sp>
        <p:nvSpPr>
          <p:cNvPr id="194" name="Google Shape;194;p29"/>
          <p:cNvSpPr txBox="1"/>
          <p:nvPr/>
        </p:nvSpPr>
        <p:spPr>
          <a:xfrm>
            <a:off x="2282825" y="0"/>
            <a:ext cx="6858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95" name="Google Shape;195;p29"/>
          <p:cNvSpPr txBox="1"/>
          <p:nvPr/>
        </p:nvSpPr>
        <p:spPr>
          <a:xfrm>
            <a:off x="2286000" y="0"/>
            <a:ext cx="76200" cy="6858000"/>
          </a:xfrm>
          <a:prstGeom prst="rect">
            <a:avLst/>
          </a:prstGeom>
          <a:solidFill>
            <a:schemeClr val="lt1"/>
          </a:solidFill>
          <a:ln>
            <a:noFill/>
          </a:ln>
          <a:effectLst>
            <a:outerShdw blurRad="63500" dir="10800000" dist="38000">
              <a:srgbClr val="706B5F">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96" name="Google Shape;196;p29"/>
          <p:cNvSpPr/>
          <p:nvPr/>
        </p:nvSpPr>
        <p:spPr>
          <a:xfrm>
            <a:off x="2172321" y="2814656"/>
            <a:ext cx="210300" cy="2103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197" name="Google Shape;197;p29"/>
          <p:cNvSpPr/>
          <p:nvPr/>
        </p:nvSpPr>
        <p:spPr>
          <a:xfrm>
            <a:off x="2408237" y="2746375"/>
            <a:ext cx="63600" cy="63600"/>
          </a:xfrm>
          <a:prstGeom prst="ellipse">
            <a:avLst/>
          </a:prstGeom>
          <a:noFill/>
          <a:ln cap="rnd" cmpd="sng" w="12700">
            <a:solidFill>
              <a:srgbClr val="307F93">
                <a:alpha val="5960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98" name="Google Shape;198;p29"/>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300" u="none" cap="none" strike="noStrike">
                <a:solidFill>
                  <a:srgbClr val="5723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2pPr>
            <a:lvl3pPr lvl="2"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3pPr>
            <a:lvl4pPr lvl="3"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4pPr>
            <a:lvl5pPr lvl="4"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5pPr>
            <a:lvl6pPr lvl="5"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6pPr>
            <a:lvl7pPr lvl="6"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7pPr>
            <a:lvl8pPr lvl="7"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8pPr>
            <a:lvl9pPr lvl="8"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9pPr>
          </a:lstStyle>
          <a:p/>
        </p:txBody>
      </p:sp>
      <p:sp>
        <p:nvSpPr>
          <p:cNvPr id="199" name="Google Shape;199;p29"/>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200" name="Google Shape;200;p29"/>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01" name="Google Shape;201;p29"/>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02" name="Google Shape;202;p29"/>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09" name="Shape 209"/>
        <p:cNvGrpSpPr/>
        <p:nvPr/>
      </p:nvGrpSpPr>
      <p:grpSpPr>
        <a:xfrm>
          <a:off x="0" y="0"/>
          <a:ext cx="0" cy="0"/>
          <a:chOff x="0" y="0"/>
          <a:chExt cx="0" cy="0"/>
        </a:xfrm>
      </p:grpSpPr>
      <p:sp>
        <p:nvSpPr>
          <p:cNvPr id="210" name="Google Shape;210;p31"/>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300" u="none" cap="none" strike="noStrike">
                <a:solidFill>
                  <a:srgbClr val="5723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2pPr>
            <a:lvl3pPr lvl="2"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3pPr>
            <a:lvl4pPr lvl="3"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4pPr>
            <a:lvl5pPr lvl="4"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5pPr>
            <a:lvl6pPr lvl="5"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6pPr>
            <a:lvl7pPr lvl="6"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7pPr>
            <a:lvl8pPr lvl="7"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8pPr>
            <a:lvl9pPr lvl="8"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9pPr>
          </a:lstStyle>
          <a:p/>
        </p:txBody>
      </p:sp>
      <p:sp>
        <p:nvSpPr>
          <p:cNvPr id="211" name="Google Shape;211;p31"/>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212" name="Google Shape;212;p31"/>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13" name="Google Shape;213;p31"/>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14" name="Google Shape;214;p31"/>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224" name="Shape 224"/>
        <p:cNvGrpSpPr/>
        <p:nvPr/>
      </p:nvGrpSpPr>
      <p:grpSpPr>
        <a:xfrm>
          <a:off x="0" y="0"/>
          <a:ext cx="0" cy="0"/>
          <a:chOff x="0" y="0"/>
          <a:chExt cx="0" cy="0"/>
        </a:xfrm>
      </p:grpSpPr>
      <p:sp>
        <p:nvSpPr>
          <p:cNvPr id="225" name="Google Shape;225;p33"/>
          <p:cNvSpPr/>
          <p:nvPr/>
        </p:nvSpPr>
        <p:spPr>
          <a:xfrm>
            <a:off x="762000" y="1066800"/>
            <a:ext cx="4572000" cy="4572000"/>
          </a:xfrm>
          <a:prstGeom prst="rect">
            <a:avLst/>
          </a:prstGeom>
          <a:solidFill>
            <a:srgbClr val="FFFFFF"/>
          </a:solidFill>
          <a:ln cap="sq" cmpd="sng" w="88900">
            <a:solidFill>
              <a:srgbClr val="FFFFFF"/>
            </a:solidFill>
            <a:prstDash val="solid"/>
            <a:miter lim="800000"/>
            <a:headEnd len="sm" w="sm" type="none"/>
            <a:tailEnd len="sm" w="sm" type="none"/>
          </a:ln>
          <a:effectLst>
            <a:outerShdw blurRad="55500" rotWithShape="0" algn="tl" dir="5400000" dist="18500">
              <a:srgbClr val="000000">
                <a:alpha val="34900"/>
              </a:srgbClr>
            </a:outerShdw>
          </a:effectLst>
        </p:spPr>
        <p:txBody>
          <a:bodyPr anchorCtr="0" anchor="t" bIns="45700" lIns="91425" spcFirstLastPara="1" rIns="91425" wrap="square" tIns="274300">
            <a:normAutofit/>
          </a:bodyPr>
          <a:lstStyle/>
          <a:p>
            <a:pPr indent="0" lvl="0" marL="0" marR="0" rtl="0" algn="l">
              <a:lnSpc>
                <a:spcPct val="93750"/>
              </a:lnSpc>
              <a:spcBef>
                <a:spcPts val="0"/>
              </a:spcBef>
              <a:spcAft>
                <a:spcPts val="0"/>
              </a:spcAft>
              <a:buClr>
                <a:schemeClr val="accent1"/>
              </a:buClr>
              <a:buSzPts val="2560"/>
              <a:buFont typeface="Noto Sans Symbols"/>
              <a:buNone/>
            </a:pPr>
            <a:r>
              <a:t/>
            </a:r>
            <a:endParaRPr b="1" i="0" sz="3200" u="none" cap="none" strike="noStrike">
              <a:solidFill>
                <a:schemeClr val="dk1"/>
              </a:solidFill>
              <a:latin typeface="Gill Sans"/>
              <a:ea typeface="Gill Sans"/>
              <a:cs typeface="Gill Sans"/>
              <a:sym typeface="Gill Sans"/>
            </a:endParaRPr>
          </a:p>
        </p:txBody>
      </p:sp>
      <p:sp>
        <p:nvSpPr>
          <p:cNvPr id="226" name="Google Shape;226;p33"/>
          <p:cNvSpPr/>
          <p:nvPr/>
        </p:nvSpPr>
        <p:spPr>
          <a:xfrm rot="-2160000">
            <a:off x="396875" y="954087"/>
            <a:ext cx="685800" cy="204787"/>
          </a:xfrm>
          <a:prstGeom prst="flowChartProcess">
            <a:avLst/>
          </a:prstGeom>
          <a:solidFill>
            <a:srgbClr val="FBFBFB">
              <a:alpha val="44710"/>
            </a:srgbClr>
          </a:solidFill>
          <a:ln cap="rnd" cmpd="sng" w="9525">
            <a:solidFill>
              <a:srgbClr val="FFFFFF"/>
            </a:solidFill>
            <a:prstDash val="solid"/>
            <a:miter lim="800000"/>
            <a:headEnd len="sm" w="sm" type="none"/>
            <a:tailEnd len="sm" w="sm" type="none"/>
          </a:ln>
          <a:effectLst>
            <a:outerShdw blurRad="63500" sx="96000" dir="3299947" dist="25399" sy="96000">
              <a:srgbClr val="EBDAB1">
                <a:alpha val="396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27" name="Google Shape;227;p33"/>
          <p:cNvSpPr/>
          <p:nvPr/>
        </p:nvSpPr>
        <p:spPr>
          <a:xfrm flipH="1" rot="2160000">
            <a:off x="5003800" y="936625"/>
            <a:ext cx="649287" cy="204787"/>
          </a:xfrm>
          <a:prstGeom prst="flowChartProcess">
            <a:avLst/>
          </a:prstGeom>
          <a:solidFill>
            <a:srgbClr val="FBFBFB">
              <a:alpha val="44710"/>
            </a:srgbClr>
          </a:solidFill>
          <a:ln cap="rnd" cmpd="sng" w="9525">
            <a:solidFill>
              <a:srgbClr val="FFFFFF"/>
            </a:solidFill>
            <a:prstDash val="solid"/>
            <a:miter lim="800000"/>
            <a:headEnd len="sm" w="sm" type="none"/>
            <a:tailEnd len="sm" w="sm" type="none"/>
          </a:ln>
          <a:effectLst>
            <a:outerShdw blurRad="63500" sx="96000" dir="3299947" dist="25399" sy="96000">
              <a:schemeClr val="lt2">
                <a:alpha val="19610"/>
              </a:scheme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28" name="Google Shape;228;p33"/>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300" u="none" cap="none" strike="noStrike">
                <a:solidFill>
                  <a:srgbClr val="5723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2pPr>
            <a:lvl3pPr lvl="2"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3pPr>
            <a:lvl4pPr lvl="3"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4pPr>
            <a:lvl5pPr lvl="4"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5pPr>
            <a:lvl6pPr lvl="5"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6pPr>
            <a:lvl7pPr lvl="6"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7pPr>
            <a:lvl8pPr lvl="7"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8pPr>
            <a:lvl9pPr lvl="8"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9pPr>
          </a:lstStyle>
          <a:p/>
        </p:txBody>
      </p:sp>
      <p:sp>
        <p:nvSpPr>
          <p:cNvPr id="229" name="Google Shape;229;p33"/>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230" name="Google Shape;230;p33"/>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31" name="Google Shape;231;p33"/>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32" name="Google Shape;232;p33"/>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40" name="Shape 240"/>
        <p:cNvGrpSpPr/>
        <p:nvPr/>
      </p:nvGrpSpPr>
      <p:grpSpPr>
        <a:xfrm>
          <a:off x="0" y="0"/>
          <a:ext cx="0" cy="0"/>
          <a:chOff x="0" y="0"/>
          <a:chExt cx="0" cy="0"/>
        </a:xfrm>
      </p:grpSpPr>
      <p:sp>
        <p:nvSpPr>
          <p:cNvPr id="241" name="Google Shape;241;p3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42" name="Google Shape;242;p3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3" name="Google Shape;243;p35"/>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44" name="Google Shape;244;p3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45" name="Google Shape;245;p35"/>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52" name="Shape 252"/>
        <p:cNvGrpSpPr/>
        <p:nvPr/>
      </p:nvGrpSpPr>
      <p:grpSpPr>
        <a:xfrm>
          <a:off x="0" y="0"/>
          <a:ext cx="0" cy="0"/>
          <a:chOff x="0" y="0"/>
          <a:chExt cx="0" cy="0"/>
        </a:xfrm>
      </p:grpSpPr>
      <p:sp>
        <p:nvSpPr>
          <p:cNvPr id="253" name="Google Shape;253;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54" name="Google Shape;254;p3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5" name="Google Shape;255;p37"/>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56" name="Google Shape;256;p3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57" name="Google Shape;257;p37"/>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6"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0" name="Shape 50"/>
        <p:cNvGrpSpPr/>
        <p:nvPr/>
      </p:nvGrpSpPr>
      <p:grpSpPr>
        <a:xfrm>
          <a:off x="0" y="0"/>
          <a:ext cx="0" cy="0"/>
          <a:chOff x="0" y="0"/>
          <a:chExt cx="0" cy="0"/>
        </a:xfrm>
      </p:grpSpPr>
      <p:sp>
        <p:nvSpPr>
          <p:cNvPr id="51" name="Google Shape;51;p7"/>
          <p:cNvSpPr txBox="1"/>
          <p:nvPr/>
        </p:nvSpPr>
        <p:spPr>
          <a:xfrm>
            <a:off x="1014412" y="0"/>
            <a:ext cx="81297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52" name="Google Shape;52;p7"/>
          <p:cNvSpPr txBox="1"/>
          <p:nvPr/>
        </p:nvSpPr>
        <p:spPr>
          <a:xfrm>
            <a:off x="1014412" y="0"/>
            <a:ext cx="72900" cy="6858000"/>
          </a:xfrm>
          <a:prstGeom prst="rect">
            <a:avLst/>
          </a:prstGeom>
          <a:solidFill>
            <a:schemeClr val="lt1"/>
          </a:solidFill>
          <a:ln>
            <a:noFill/>
          </a:ln>
          <a:effectLst>
            <a:outerShdw blurRad="63500" dir="10800000" dist="38000">
              <a:srgbClr val="706B5F">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53" name="Google Shape;53;p7"/>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300" u="none" cap="none" strike="noStrike">
                <a:solidFill>
                  <a:srgbClr val="5723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2pPr>
            <a:lvl3pPr lvl="2"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3pPr>
            <a:lvl4pPr lvl="3"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4pPr>
            <a:lvl5pPr lvl="4"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5pPr>
            <a:lvl6pPr lvl="5"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6pPr>
            <a:lvl7pPr lvl="6"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7pPr>
            <a:lvl8pPr lvl="7"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8pPr>
            <a:lvl9pPr lvl="8"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9pPr>
          </a:lstStyle>
          <a:p/>
        </p:txBody>
      </p:sp>
      <p:sp>
        <p:nvSpPr>
          <p:cNvPr id="54" name="Google Shape;54;p7"/>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55" name="Google Shape;55;p7"/>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56" name="Google Shape;56;p7"/>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57" name="Google Shape;57;p7"/>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64" name="Shape 264"/>
        <p:cNvGrpSpPr/>
        <p:nvPr/>
      </p:nvGrpSpPr>
      <p:grpSpPr>
        <a:xfrm>
          <a:off x="0" y="0"/>
          <a:ext cx="0" cy="0"/>
          <a:chOff x="0" y="0"/>
          <a:chExt cx="0" cy="0"/>
        </a:xfrm>
      </p:grpSpPr>
      <p:sp>
        <p:nvSpPr>
          <p:cNvPr id="265" name="Google Shape;265;p3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66" name="Google Shape;266;p3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67" name="Google Shape;267;p39"/>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68" name="Google Shape;268;p3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69" name="Google Shape;269;p39"/>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7"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9" name="Shape 279"/>
        <p:cNvGrpSpPr/>
        <p:nvPr/>
      </p:nvGrpSpPr>
      <p:grpSpPr>
        <a:xfrm>
          <a:off x="0" y="0"/>
          <a:ext cx="0" cy="0"/>
          <a:chOff x="0" y="0"/>
          <a:chExt cx="0" cy="0"/>
        </a:xfrm>
      </p:grpSpPr>
      <p:sp>
        <p:nvSpPr>
          <p:cNvPr id="280" name="Google Shape;280;p4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81" name="Google Shape;281;p4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2" name="Google Shape;282;p41"/>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83" name="Google Shape;283;p4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84" name="Google Shape;284;p41"/>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90" name="Shape 290"/>
        <p:cNvGrpSpPr/>
        <p:nvPr/>
      </p:nvGrpSpPr>
      <p:grpSpPr>
        <a:xfrm>
          <a:off x="0" y="0"/>
          <a:ext cx="0" cy="0"/>
          <a:chOff x="0" y="0"/>
          <a:chExt cx="0" cy="0"/>
        </a:xfrm>
      </p:grpSpPr>
      <p:sp>
        <p:nvSpPr>
          <p:cNvPr id="291" name="Google Shape;291;p4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92" name="Google Shape;292;p4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93" name="Google Shape;293;p43"/>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94" name="Google Shape;294;p4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295" name="Google Shape;295;p4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0" name="Shape 300"/>
        <p:cNvGrpSpPr/>
        <p:nvPr/>
      </p:nvGrpSpPr>
      <p:grpSpPr>
        <a:xfrm>
          <a:off x="0" y="0"/>
          <a:ext cx="0" cy="0"/>
          <a:chOff x="0" y="0"/>
          <a:chExt cx="0" cy="0"/>
        </a:xfrm>
      </p:grpSpPr>
      <p:sp>
        <p:nvSpPr>
          <p:cNvPr id="301" name="Google Shape;301;p4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02" name="Google Shape;302;p4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3" name="Google Shape;303;p45"/>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04" name="Google Shape;304;p4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05" name="Google Shape;305;p45"/>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13" name="Shape 313"/>
        <p:cNvGrpSpPr/>
        <p:nvPr/>
      </p:nvGrpSpPr>
      <p:grpSpPr>
        <a:xfrm>
          <a:off x="0" y="0"/>
          <a:ext cx="0" cy="0"/>
          <a:chOff x="0" y="0"/>
          <a:chExt cx="0" cy="0"/>
        </a:xfrm>
      </p:grpSpPr>
      <p:sp>
        <p:nvSpPr>
          <p:cNvPr id="314" name="Google Shape;314;p4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5" name="Google Shape;315;p4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6" name="Google Shape;316;p47"/>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17" name="Google Shape;317;p4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18" name="Google Shape;318;p47"/>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26" name="Shape 326"/>
        <p:cNvGrpSpPr/>
        <p:nvPr/>
      </p:nvGrpSpPr>
      <p:grpSpPr>
        <a:xfrm>
          <a:off x="0" y="0"/>
          <a:ext cx="0" cy="0"/>
          <a:chOff x="0" y="0"/>
          <a:chExt cx="0" cy="0"/>
        </a:xfrm>
      </p:grpSpPr>
      <p:sp>
        <p:nvSpPr>
          <p:cNvPr id="327" name="Google Shape;327;p4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28" name="Google Shape;328;p4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9" name="Google Shape;329;p49"/>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30" name="Google Shape;330;p4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31" name="Google Shape;331;p49"/>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2"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8" name="Shape 338"/>
        <p:cNvGrpSpPr/>
        <p:nvPr/>
      </p:nvGrpSpPr>
      <p:grpSpPr>
        <a:xfrm>
          <a:off x="0" y="0"/>
          <a:ext cx="0" cy="0"/>
          <a:chOff x="0" y="0"/>
          <a:chExt cx="0" cy="0"/>
        </a:xfrm>
      </p:grpSpPr>
      <p:sp>
        <p:nvSpPr>
          <p:cNvPr id="339" name="Google Shape;339;p5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40" name="Google Shape;340;p5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41" name="Google Shape;341;p51"/>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42" name="Google Shape;342;p5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43" name="Google Shape;343;p51"/>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50" name="Shape 350"/>
        <p:cNvGrpSpPr/>
        <p:nvPr/>
      </p:nvGrpSpPr>
      <p:grpSpPr>
        <a:xfrm>
          <a:off x="0" y="0"/>
          <a:ext cx="0" cy="0"/>
          <a:chOff x="0" y="0"/>
          <a:chExt cx="0" cy="0"/>
        </a:xfrm>
      </p:grpSpPr>
      <p:sp>
        <p:nvSpPr>
          <p:cNvPr id="351" name="Google Shape;351;p5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52" name="Google Shape;352;p5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53" name="Google Shape;353;p53"/>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54" name="Google Shape;354;p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55" name="Google Shape;355;p5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4"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62" name="Shape 362"/>
        <p:cNvGrpSpPr/>
        <p:nvPr/>
      </p:nvGrpSpPr>
      <p:grpSpPr>
        <a:xfrm>
          <a:off x="0" y="0"/>
          <a:ext cx="0" cy="0"/>
          <a:chOff x="0" y="0"/>
          <a:chExt cx="0" cy="0"/>
        </a:xfrm>
      </p:grpSpPr>
      <p:sp>
        <p:nvSpPr>
          <p:cNvPr id="363" name="Google Shape;363;p5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64" name="Google Shape;364;p5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65" name="Google Shape;365;p55"/>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66" name="Google Shape;366;p5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67" name="Google Shape;367;p55"/>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74" name="Shape 374"/>
        <p:cNvGrpSpPr/>
        <p:nvPr/>
      </p:nvGrpSpPr>
      <p:grpSpPr>
        <a:xfrm>
          <a:off x="0" y="0"/>
          <a:ext cx="0" cy="0"/>
          <a:chOff x="0" y="0"/>
          <a:chExt cx="0" cy="0"/>
        </a:xfrm>
      </p:grpSpPr>
      <p:sp>
        <p:nvSpPr>
          <p:cNvPr id="375" name="Google Shape;375;p5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76" name="Google Shape;376;p5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7" name="Google Shape;377;p57"/>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78" name="Google Shape;378;p5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79" name="Google Shape;379;p57"/>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6"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62" name="Shape 62"/>
        <p:cNvGrpSpPr/>
        <p:nvPr/>
      </p:nvGrpSpPr>
      <p:grpSpPr>
        <a:xfrm>
          <a:off x="0" y="0"/>
          <a:ext cx="0" cy="0"/>
          <a:chOff x="0" y="0"/>
          <a:chExt cx="0" cy="0"/>
        </a:xfrm>
      </p:grpSpPr>
      <p:sp>
        <p:nvSpPr>
          <p:cNvPr id="63" name="Google Shape;63;p9"/>
          <p:cNvSpPr/>
          <p:nvPr/>
        </p:nvSpPr>
        <p:spPr>
          <a:xfrm>
            <a:off x="-815975" y="-815975"/>
            <a:ext cx="1638300" cy="1638300"/>
          </a:xfrm>
          <a:custGeom>
            <a:rect b="b" l="l" r="r" t="t"/>
            <a:pathLst>
              <a:path extrusionOk="0" h="1638300" w="163830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550"/>
            </a:srgbClr>
          </a:solidFill>
          <a:ln cap="rnd" cmpd="sng" w="9525">
            <a:solidFill>
              <a:srgbClr val="D2C39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64" name="Google Shape;64;p9"/>
          <p:cNvSpPr/>
          <p:nvPr/>
        </p:nvSpPr>
        <p:spPr>
          <a:xfrm>
            <a:off x="168275" y="20637"/>
            <a:ext cx="1703400" cy="1703400"/>
          </a:xfrm>
          <a:prstGeom prst="ellipse">
            <a:avLst/>
          </a:prstGeom>
          <a:noFill/>
          <a:ln cap="rnd" cmpd="sng" w="27300">
            <a:solidFill>
              <a:srgbClr val="FFF6DB"/>
            </a:solidFill>
            <a:prstDash val="solid"/>
            <a:miter lim="800000"/>
            <a:headEnd len="sm" w="sm" type="none"/>
            <a:tailEnd len="sm" w="sm" type="none"/>
          </a:ln>
          <a:effectLst>
            <a:outerShdw blurRad="63500" dir="5400000" dist="25400">
              <a:srgbClr val="AFA58D">
                <a:alpha val="8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65" name="Google Shape;65;p9"/>
          <p:cNvSpPr/>
          <p:nvPr/>
        </p:nvSpPr>
        <p:spPr>
          <a:xfrm rot="2315726">
            <a:off x="182827" y="1055101"/>
            <a:ext cx="1125811" cy="1102759"/>
          </a:xfrm>
          <a:prstGeom prst="donut">
            <a:avLst>
              <a:gd fmla="val 11833" name="adj"/>
            </a:avLst>
          </a:prstGeom>
          <a:gradFill>
            <a:gsLst>
              <a:gs pos="0">
                <a:srgbClr val="FEFBF4">
                  <a:alpha val="69803"/>
                </a:srgbClr>
              </a:gs>
              <a:gs pos="70000">
                <a:srgbClr val="FFFDF8">
                  <a:alpha val="54901"/>
                </a:srgbClr>
              </a:gs>
              <a:gs pos="100000">
                <a:srgbClr val="EDCF8C">
                  <a:alpha val="60000"/>
                </a:srgbClr>
              </a:gs>
            </a:gsLst>
            <a:path path="circle">
              <a:fillToRect b="100%" r="100%"/>
            </a:path>
            <a:tileRect l="-100%" t="-100%"/>
          </a:gradFill>
          <a:ln cap="rnd" cmpd="sng" w="9525">
            <a:solidFill>
              <a:srgbClr val="C5B390"/>
            </a:solidFill>
            <a:prstDash val="solid"/>
            <a:round/>
            <a:headEnd len="sm" w="sm" type="none"/>
            <a:tailEnd len="sm" w="sm" type="none"/>
          </a:ln>
          <a:effectLst>
            <a:outerShdw blurRad="12700" rotWithShape="0" algn="tl" dir="4500000" dist="15000">
              <a:srgbClr val="564E40">
                <a:alpha val="349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Times New Roman"/>
              <a:buNone/>
            </a:pPr>
            <a:r>
              <a:t/>
            </a:r>
            <a:endParaRPr b="1" i="0" sz="2400" u="none" cap="none" strike="noStrike">
              <a:solidFill>
                <a:schemeClr val="lt1"/>
              </a:solidFill>
              <a:latin typeface="Gill Sans"/>
              <a:ea typeface="Gill Sans"/>
              <a:cs typeface="Gill Sans"/>
              <a:sym typeface="Gill Sans"/>
            </a:endParaRPr>
          </a:p>
        </p:txBody>
      </p:sp>
      <p:sp>
        <p:nvSpPr>
          <p:cNvPr id="66" name="Google Shape;66;p9"/>
          <p:cNvSpPr txBox="1"/>
          <p:nvPr/>
        </p:nvSpPr>
        <p:spPr>
          <a:xfrm>
            <a:off x="1012825" y="0"/>
            <a:ext cx="81312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67" name="Google Shape;67;p9"/>
          <p:cNvSpPr txBox="1"/>
          <p:nvPr/>
        </p:nvSpPr>
        <p:spPr>
          <a:xfrm>
            <a:off x="1014412" y="0"/>
            <a:ext cx="72900" cy="6858000"/>
          </a:xfrm>
          <a:prstGeom prst="rect">
            <a:avLst/>
          </a:prstGeom>
          <a:solidFill>
            <a:schemeClr val="lt1"/>
          </a:solidFill>
          <a:ln>
            <a:noFill/>
          </a:ln>
          <a:effectLst>
            <a:outerShdw blurRad="63500" dir="10800000" dist="38000">
              <a:srgbClr val="706B5F">
                <a:alpha val="2471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68" name="Google Shape;68;p9"/>
          <p:cNvSpPr/>
          <p:nvPr/>
        </p:nvSpPr>
        <p:spPr>
          <a:xfrm>
            <a:off x="921433" y="1413802"/>
            <a:ext cx="210300" cy="210300"/>
          </a:xfrm>
          <a:prstGeom prst="ellipse">
            <a:avLst/>
          </a:prstGeom>
          <a:gradFill>
            <a:gsLst>
              <a:gs pos="0">
                <a:srgbClr val="D7F6FF">
                  <a:alpha val="94901"/>
                </a:srgbClr>
              </a:gs>
              <a:gs pos="50000">
                <a:srgbClr val="C0E3F0">
                  <a:alpha val="89803"/>
                </a:srgbClr>
              </a:gs>
              <a:gs pos="95000">
                <a:srgbClr val="65C6EA">
                  <a:alpha val="87843"/>
                </a:srgbClr>
              </a:gs>
              <a:gs pos="100000">
                <a:srgbClr val="00BBF1">
                  <a:alpha val="84705"/>
                </a:srgbClr>
              </a:gs>
            </a:gsLst>
            <a:path path="circle">
              <a:fillToRect b="100%" r="100%"/>
            </a:path>
            <a:tileRect l="-100%" t="-100%"/>
          </a:gradFill>
          <a:ln cap="rnd" cmpd="sng" w="9525">
            <a:solidFill>
              <a:srgbClr val="2F8DA4">
                <a:alpha val="6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69" name="Google Shape;69;p9"/>
          <p:cNvSpPr/>
          <p:nvPr/>
        </p:nvSpPr>
        <p:spPr>
          <a:xfrm>
            <a:off x="1157287" y="1344612"/>
            <a:ext cx="63600" cy="65100"/>
          </a:xfrm>
          <a:prstGeom prst="ellipse">
            <a:avLst/>
          </a:prstGeom>
          <a:noFill/>
          <a:ln cap="rnd" cmpd="sng" w="12700">
            <a:solidFill>
              <a:srgbClr val="307F93">
                <a:alpha val="59609"/>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0" name="Google Shape;70;p9"/>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300" u="none" cap="none" strike="noStrike">
                <a:solidFill>
                  <a:srgbClr val="5723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2pPr>
            <a:lvl3pPr lvl="2"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3pPr>
            <a:lvl4pPr lvl="3"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4pPr>
            <a:lvl5pPr lvl="4"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5pPr>
            <a:lvl6pPr lvl="5"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6pPr>
            <a:lvl7pPr lvl="6"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7pPr>
            <a:lvl8pPr lvl="7"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8pPr>
            <a:lvl9pPr lvl="8"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9pPr>
          </a:lstStyle>
          <a:p/>
        </p:txBody>
      </p:sp>
      <p:sp>
        <p:nvSpPr>
          <p:cNvPr id="71" name="Google Shape;71;p9"/>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72" name="Google Shape;72;p9"/>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73" name="Google Shape;73;p9"/>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74" name="Google Shape;74;p9"/>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6" name="Shape 386"/>
        <p:cNvGrpSpPr/>
        <p:nvPr/>
      </p:nvGrpSpPr>
      <p:grpSpPr>
        <a:xfrm>
          <a:off x="0" y="0"/>
          <a:ext cx="0" cy="0"/>
          <a:chOff x="0" y="0"/>
          <a:chExt cx="0" cy="0"/>
        </a:xfrm>
      </p:grpSpPr>
      <p:sp>
        <p:nvSpPr>
          <p:cNvPr id="387" name="Google Shape;387;p5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88" name="Google Shape;388;p5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89" name="Google Shape;389;p59"/>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90" name="Google Shape;390;p5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391" name="Google Shape;391;p59"/>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7"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01" name="Shape 401"/>
        <p:cNvGrpSpPr/>
        <p:nvPr/>
      </p:nvGrpSpPr>
      <p:grpSpPr>
        <a:xfrm>
          <a:off x="0" y="0"/>
          <a:ext cx="0" cy="0"/>
          <a:chOff x="0" y="0"/>
          <a:chExt cx="0" cy="0"/>
        </a:xfrm>
      </p:grpSpPr>
      <p:sp>
        <p:nvSpPr>
          <p:cNvPr id="402" name="Google Shape;402;p6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03" name="Google Shape;403;p6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4" name="Google Shape;404;p61"/>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05" name="Google Shape;405;p6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06" name="Google Shape;406;p61"/>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8"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12" name="Shape 412"/>
        <p:cNvGrpSpPr/>
        <p:nvPr/>
      </p:nvGrpSpPr>
      <p:grpSpPr>
        <a:xfrm>
          <a:off x="0" y="0"/>
          <a:ext cx="0" cy="0"/>
          <a:chOff x="0" y="0"/>
          <a:chExt cx="0" cy="0"/>
        </a:xfrm>
      </p:grpSpPr>
      <p:sp>
        <p:nvSpPr>
          <p:cNvPr id="413" name="Google Shape;413;p6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14" name="Google Shape;414;p6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5" name="Google Shape;415;p63"/>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16" name="Google Shape;416;p6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17" name="Google Shape;417;p6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2" name="Shape 422"/>
        <p:cNvGrpSpPr/>
        <p:nvPr/>
      </p:nvGrpSpPr>
      <p:grpSpPr>
        <a:xfrm>
          <a:off x="0" y="0"/>
          <a:ext cx="0" cy="0"/>
          <a:chOff x="0" y="0"/>
          <a:chExt cx="0" cy="0"/>
        </a:xfrm>
      </p:grpSpPr>
      <p:sp>
        <p:nvSpPr>
          <p:cNvPr id="423" name="Google Shape;423;p6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24" name="Google Shape;424;p6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25" name="Google Shape;425;p65"/>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26" name="Google Shape;426;p6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27" name="Google Shape;427;p65"/>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0"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35" name="Shape 435"/>
        <p:cNvGrpSpPr/>
        <p:nvPr/>
      </p:nvGrpSpPr>
      <p:grpSpPr>
        <a:xfrm>
          <a:off x="0" y="0"/>
          <a:ext cx="0" cy="0"/>
          <a:chOff x="0" y="0"/>
          <a:chExt cx="0" cy="0"/>
        </a:xfrm>
      </p:grpSpPr>
      <p:sp>
        <p:nvSpPr>
          <p:cNvPr id="436" name="Google Shape;436;p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37" name="Google Shape;437;p6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38" name="Google Shape;438;p67"/>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39" name="Google Shape;439;p6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40" name="Google Shape;440;p67"/>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1"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8" name="Shape 448"/>
        <p:cNvGrpSpPr/>
        <p:nvPr/>
      </p:nvGrpSpPr>
      <p:grpSpPr>
        <a:xfrm>
          <a:off x="0" y="0"/>
          <a:ext cx="0" cy="0"/>
          <a:chOff x="0" y="0"/>
          <a:chExt cx="0" cy="0"/>
        </a:xfrm>
      </p:grpSpPr>
      <p:sp>
        <p:nvSpPr>
          <p:cNvPr id="449" name="Google Shape;449;p6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50" name="Google Shape;450;p6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1" name="Google Shape;451;p69"/>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52" name="Google Shape;452;p6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53" name="Google Shape;453;p69"/>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2"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60" name="Shape 460"/>
        <p:cNvGrpSpPr/>
        <p:nvPr/>
      </p:nvGrpSpPr>
      <p:grpSpPr>
        <a:xfrm>
          <a:off x="0" y="0"/>
          <a:ext cx="0" cy="0"/>
          <a:chOff x="0" y="0"/>
          <a:chExt cx="0" cy="0"/>
        </a:xfrm>
      </p:grpSpPr>
      <p:sp>
        <p:nvSpPr>
          <p:cNvPr id="461" name="Google Shape;461;p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462" name="Google Shape;462;p7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3" name="Google Shape;463;p71"/>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64" name="Google Shape;464;p7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465" name="Google Shape;465;p71"/>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83"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1" name="Shape 81"/>
        <p:cNvGrpSpPr/>
        <p:nvPr/>
      </p:nvGrpSpPr>
      <p:grpSpPr>
        <a:xfrm>
          <a:off x="0" y="0"/>
          <a:ext cx="0" cy="0"/>
          <a:chOff x="0" y="0"/>
          <a:chExt cx="0" cy="0"/>
        </a:xfrm>
      </p:grpSpPr>
      <p:sp>
        <p:nvSpPr>
          <p:cNvPr id="82" name="Google Shape;82;p1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83" name="Google Shape;83;p1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4" name="Google Shape;84;p11"/>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85" name="Google Shape;85;p1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86" name="Google Shape;86;p11"/>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5"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3" name="Shape 93"/>
        <p:cNvGrpSpPr/>
        <p:nvPr/>
      </p:nvGrpSpPr>
      <p:grpSpPr>
        <a:xfrm>
          <a:off x="0" y="0"/>
          <a:ext cx="0" cy="0"/>
          <a:chOff x="0" y="0"/>
          <a:chExt cx="0" cy="0"/>
        </a:xfrm>
      </p:grpSpPr>
      <p:sp>
        <p:nvSpPr>
          <p:cNvPr id="94" name="Google Shape;94;p1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95" name="Google Shape;95;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Google Shape;96;p13"/>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97" name="Google Shape;97;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98" name="Google Shape;98;p13"/>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6" name="Shape 106"/>
        <p:cNvGrpSpPr/>
        <p:nvPr/>
      </p:nvGrpSpPr>
      <p:grpSpPr>
        <a:xfrm>
          <a:off x="0" y="0"/>
          <a:ext cx="0" cy="0"/>
          <a:chOff x="0" y="0"/>
          <a:chExt cx="0" cy="0"/>
        </a:xfrm>
      </p:grpSpPr>
      <p:sp>
        <p:nvSpPr>
          <p:cNvPr id="107" name="Google Shape;107;p1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8" name="Google Shape;108;p15"/>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9" name="Google Shape;109;p15"/>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10" name="Google Shape;110;p1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11" name="Google Shape;111;p15"/>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19" name="Shape 119"/>
        <p:cNvGrpSpPr/>
        <p:nvPr/>
      </p:nvGrpSpPr>
      <p:grpSpPr>
        <a:xfrm>
          <a:off x="0" y="0"/>
          <a:ext cx="0" cy="0"/>
          <a:chOff x="0" y="0"/>
          <a:chExt cx="0" cy="0"/>
        </a:xfrm>
      </p:grpSpPr>
      <p:sp>
        <p:nvSpPr>
          <p:cNvPr id="120" name="Google Shape;120;p17"/>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300" u="none" cap="none" strike="noStrike">
                <a:solidFill>
                  <a:srgbClr val="572314"/>
                </a:solidFill>
                <a:effectLst>
                  <a:outerShdw blurRad="50000" rotWithShape="0" algn="tl" dir="5400000" dist="30000">
                    <a:srgbClr val="000000">
                      <a:alpha val="30000"/>
                    </a:srgbClr>
                  </a:outerShdw>
                </a:effectLst>
                <a:latin typeface="Gill Sans"/>
                <a:ea typeface="Gill Sans"/>
                <a:cs typeface="Gill Sans"/>
                <a:sym typeface="Gill Sans"/>
              </a:defRPr>
            </a:lvl1pPr>
            <a:lvl2pPr lvl="1"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2pPr>
            <a:lvl3pPr lvl="2"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3pPr>
            <a:lvl4pPr lvl="3"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4pPr>
            <a:lvl5pPr lvl="4"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5pPr>
            <a:lvl6pPr lvl="5"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6pPr>
            <a:lvl7pPr lvl="6"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7pPr>
            <a:lvl8pPr lvl="7"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8pPr>
            <a:lvl9pPr lvl="8" marR="0" rtl="0" algn="l">
              <a:spcBef>
                <a:spcPts val="0"/>
              </a:spcBef>
              <a:spcAft>
                <a:spcPts val="0"/>
              </a:spcAft>
              <a:buSzPts val="1400"/>
              <a:buNone/>
              <a:defRPr b="0" i="0" sz="4300" u="none" cap="none" strike="noStrike">
                <a:solidFill>
                  <a:srgbClr val="572314"/>
                </a:solidFill>
                <a:latin typeface="Gill Sans"/>
                <a:ea typeface="Gill Sans"/>
                <a:cs typeface="Gill Sans"/>
                <a:sym typeface="Gill Sans"/>
              </a:defRPr>
            </a:lvl9pPr>
          </a:lstStyle>
          <a:p/>
        </p:txBody>
      </p:sp>
      <p:sp>
        <p:nvSpPr>
          <p:cNvPr id="121" name="Google Shape;121;p17"/>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lvl1pPr indent="-391160" lvl="0" marL="457200" marR="0" rtl="0" algn="l">
              <a:spcBef>
                <a:spcPts val="600"/>
              </a:spcBef>
              <a:spcAft>
                <a:spcPts val="0"/>
              </a:spcAft>
              <a:buClr>
                <a:schemeClr val="accent1"/>
              </a:buClr>
              <a:buSzPts val="2560"/>
              <a:buFont typeface="Noto Sans Symbols"/>
              <a:buChar char="⚫"/>
              <a:defRPr b="0" i="0" sz="3200" u="none" cap="none" strike="noStrike">
                <a:solidFill>
                  <a:schemeClr val="dk1"/>
                </a:solidFill>
                <a:latin typeface="Gill Sans"/>
                <a:ea typeface="Gill Sans"/>
                <a:cs typeface="Gill Sans"/>
                <a:sym typeface="Gill Sans"/>
              </a:defRPr>
            </a:lvl1pPr>
            <a:lvl2pPr indent="-406400" lvl="1" marL="914400" marR="0" rtl="0" algn="l">
              <a:spcBef>
                <a:spcPts val="550"/>
              </a:spcBef>
              <a:spcAft>
                <a:spcPts val="0"/>
              </a:spcAft>
              <a:buClr>
                <a:schemeClr val="accent1"/>
              </a:buClr>
              <a:buSzPts val="2800"/>
              <a:buFont typeface="Verdana"/>
              <a:buChar char="◦"/>
              <a:defRPr b="0" i="0" sz="2800" u="none" cap="none" strike="noStrike">
                <a:solidFill>
                  <a:schemeClr val="dk1"/>
                </a:solidFill>
                <a:latin typeface="Gill Sans"/>
                <a:ea typeface="Gill Sans"/>
                <a:cs typeface="Gill Sans"/>
                <a:sym typeface="Gill Sans"/>
              </a:defRPr>
            </a:lvl2pPr>
            <a:lvl3pPr indent="-381000" lvl="2" marL="1371600" marR="0" rtl="0" algn="l">
              <a:spcBef>
                <a:spcPts val="480"/>
              </a:spcBef>
              <a:spcAft>
                <a:spcPts val="0"/>
              </a:spcAft>
              <a:buClr>
                <a:schemeClr val="accent2"/>
              </a:buClr>
              <a:buSzPts val="2400"/>
              <a:buFont typeface="Noto Sans Symbols"/>
              <a:buChar char="●"/>
              <a:defRPr b="0" i="0" sz="2400" u="none" cap="none" strike="noStrike">
                <a:solidFill>
                  <a:schemeClr val="dk1"/>
                </a:solidFill>
                <a:latin typeface="Gill Sans"/>
                <a:ea typeface="Gill Sans"/>
                <a:cs typeface="Gill Sans"/>
                <a:sym typeface="Gill Sans"/>
              </a:defRPr>
            </a:lvl3pPr>
            <a:lvl4pPr indent="-355600" lvl="3" marL="1828800" marR="0" rtl="0" algn="l">
              <a:spcBef>
                <a:spcPts val="400"/>
              </a:spcBef>
              <a:spcAft>
                <a:spcPts val="0"/>
              </a:spcAft>
              <a:buClr>
                <a:srgbClr val="C32D2E"/>
              </a:buClr>
              <a:buSzPts val="2000"/>
              <a:buFont typeface="Noto Sans Symbols"/>
              <a:buChar char="●"/>
              <a:defRPr b="0" i="0" sz="2000" u="none" cap="none" strike="noStrike">
                <a:solidFill>
                  <a:schemeClr val="dk1"/>
                </a:solidFill>
                <a:latin typeface="Gill Sans"/>
                <a:ea typeface="Gill Sans"/>
                <a:cs typeface="Gill Sans"/>
                <a:sym typeface="Gill Sans"/>
              </a:defRPr>
            </a:lvl4pPr>
            <a:lvl5pPr indent="-355600" lvl="4" marL="2286000" marR="0" rtl="0" algn="l">
              <a:spcBef>
                <a:spcPts val="400"/>
              </a:spcBef>
              <a:spcAft>
                <a:spcPts val="0"/>
              </a:spcAft>
              <a:buClr>
                <a:srgbClr val="84AA33"/>
              </a:buClr>
              <a:buSzPts val="2000"/>
              <a:buFont typeface="Noto Sans Symbols"/>
              <a:buChar char="●"/>
              <a:defRPr b="0" i="0" sz="2000" u="none" cap="none" strike="noStrike">
                <a:solidFill>
                  <a:schemeClr val="dk1"/>
                </a:solidFill>
                <a:latin typeface="Gill Sans"/>
                <a:ea typeface="Gill Sans"/>
                <a:cs typeface="Gill Sans"/>
                <a:sym typeface="Gill Sans"/>
              </a:defRPr>
            </a:lvl5pPr>
            <a:lvl6pPr indent="-355600" lvl="5" marL="2743200" marR="0" rtl="0" algn="l">
              <a:lnSpc>
                <a:spcPct val="100000"/>
              </a:lnSpc>
              <a:spcBef>
                <a:spcPts val="400"/>
              </a:spcBef>
              <a:spcAft>
                <a:spcPts val="0"/>
              </a:spcAft>
              <a:buClr>
                <a:schemeClr val="accent5"/>
              </a:buClr>
              <a:buSzPts val="2000"/>
              <a:buFont typeface="Noto Sans Symbols"/>
              <a:buChar char="●"/>
              <a:defRPr b="0" i="0" sz="2000" u="none" cap="none" strike="noStrike">
                <a:solidFill>
                  <a:schemeClr val="dk1"/>
                </a:solidFill>
                <a:latin typeface="Gill Sans"/>
                <a:ea typeface="Gill Sans"/>
                <a:cs typeface="Gill Sans"/>
                <a:sym typeface="Gill Sans"/>
              </a:defRPr>
            </a:lvl6pPr>
            <a:lvl7pPr indent="-355600" lvl="6" marL="32004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7pPr>
            <a:lvl8pPr indent="-355600" lvl="7" marL="36576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8pPr>
            <a:lvl9pPr indent="-355600" lvl="8" marL="4114800" marR="0" rtl="0" algn="l">
              <a:lnSpc>
                <a:spcPct val="100000"/>
              </a:lnSpc>
              <a:spcBef>
                <a:spcPts val="400"/>
              </a:spcBef>
              <a:spcAft>
                <a:spcPts val="0"/>
              </a:spcAft>
              <a:buClr>
                <a:schemeClr val="accent6"/>
              </a:buClr>
              <a:buSzPts val="2000"/>
              <a:buFont typeface="Noto Sans Symbols"/>
              <a:buChar char="●"/>
              <a:defRPr b="0" i="0" sz="2000" u="none" cap="none" strike="noStrike">
                <a:solidFill>
                  <a:schemeClr val="dk1"/>
                </a:solidFill>
                <a:latin typeface="Gill Sans"/>
                <a:ea typeface="Gill Sans"/>
                <a:cs typeface="Gill Sans"/>
                <a:sym typeface="Gill Sans"/>
              </a:defRPr>
            </a:lvl9pPr>
          </a:lstStyle>
          <a:p/>
        </p:txBody>
      </p:sp>
      <p:sp>
        <p:nvSpPr>
          <p:cNvPr id="122" name="Google Shape;122;p17"/>
          <p:cNvSpPr txBox="1"/>
          <p:nvPr>
            <p:ph idx="10" type="dt"/>
          </p:nvPr>
        </p:nvSpPr>
        <p:spPr>
          <a:xfrm>
            <a:off x="3581400" y="6305550"/>
            <a:ext cx="2133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23" name="Google Shape;123;p17"/>
          <p:cNvSpPr txBox="1"/>
          <p:nvPr>
            <p:ph idx="11" type="ftr"/>
          </p:nvPr>
        </p:nvSpPr>
        <p:spPr>
          <a:xfrm>
            <a:off x="5715000" y="6305550"/>
            <a:ext cx="2895600" cy="476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1" i="0" sz="24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24" name="Google Shape;124;p17"/>
          <p:cNvSpPr txBox="1"/>
          <p:nvPr>
            <p:ph idx="12" type="sldNum"/>
          </p:nvPr>
        </p:nvSpPr>
        <p:spPr>
          <a:xfrm>
            <a:off x="8613775" y="6305550"/>
            <a:ext cx="457200" cy="476400"/>
          </a:xfrm>
          <a:prstGeom prst="rect">
            <a:avLst/>
          </a:prstGeom>
          <a:noFill/>
          <a:ln>
            <a:noFill/>
          </a:ln>
        </p:spPr>
        <p:txBody>
          <a:bodyPr anchorCtr="0" anchor="b" bIns="45700" lIns="91425" spcFirstLastPara="1" rIns="91425" wrap="square" tIns="45700">
            <a:noAutofit/>
          </a:bodyPr>
          <a:lstStyle>
            <a:lvl1pPr indent="0" lvl="0"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Clr>
                <a:srgbClr val="B5A788"/>
              </a:buClr>
              <a:buSzPts val="1200"/>
              <a:buFont typeface="Times New Roman"/>
              <a:buNone/>
              <a:defRPr b="1" i="0" sz="1200" u="none">
                <a:solidFill>
                  <a:srgbClr val="B5A788"/>
                </a:solidFill>
                <a:latin typeface="Times New Roman"/>
                <a:ea typeface="Times New Roman"/>
                <a:cs typeface="Times New Roman"/>
                <a:sym typeface="Times New Roman"/>
              </a:defRPr>
            </a:lvl9pPr>
          </a:lstStyle>
          <a:p>
            <a:pPr indent="0" lvl="0" marL="0" rtl="0" algn="ctr">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2" name="Shape 132"/>
        <p:cNvGrpSpPr/>
        <p:nvPr/>
      </p:nvGrpSpPr>
      <p:grpSpPr>
        <a:xfrm>
          <a:off x="0" y="0"/>
          <a:ext cx="0" cy="0"/>
          <a:chOff x="0" y="0"/>
          <a:chExt cx="0" cy="0"/>
        </a:xfrm>
      </p:grpSpPr>
      <p:sp>
        <p:nvSpPr>
          <p:cNvPr id="133" name="Google Shape;133;p19"/>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34" name="Google Shape;134;p19"/>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5" name="Google Shape;135;p19"/>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36" name="Google Shape;136;p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37" name="Google Shape;137;p19"/>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4" name="Shape 144"/>
        <p:cNvGrpSpPr/>
        <p:nvPr/>
      </p:nvGrpSpPr>
      <p:grpSpPr>
        <a:xfrm>
          <a:off x="0" y="0"/>
          <a:ext cx="0" cy="0"/>
          <a:chOff x="0" y="0"/>
          <a:chExt cx="0" cy="0"/>
        </a:xfrm>
      </p:grpSpPr>
      <p:sp>
        <p:nvSpPr>
          <p:cNvPr id="145" name="Google Shape;145;p2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1"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46" name="Google Shape;146;p2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7" name="Google Shape;147;p21"/>
          <p:cNvSpPr txBox="1"/>
          <p:nvPr>
            <p:ph idx="10" type="dt"/>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48" name="Google Shape;148;p2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1" i="0" sz="1200" u="none">
                <a:solidFill>
                  <a:srgbClr val="898989"/>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1" i="0" sz="2400" u="none" cap="none" strike="noStrike">
                <a:solidFill>
                  <a:schemeClr val="dk1"/>
                </a:solidFill>
                <a:latin typeface="Times New Roman"/>
                <a:ea typeface="Times New Roman"/>
                <a:cs typeface="Times New Roman"/>
                <a:sym typeface="Times New Roman"/>
              </a:defRPr>
            </a:lvl9pPr>
          </a:lstStyle>
          <a:p/>
        </p:txBody>
      </p:sp>
      <p:sp>
        <p:nvSpPr>
          <p:cNvPr id="149" name="Google Shape;149;p21"/>
          <p:cNvSpPr txBox="1"/>
          <p:nvPr>
            <p:ph idx="12" type="sldNum"/>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898989"/>
              </a:buClr>
              <a:buSzPts val="1200"/>
              <a:buFont typeface="Times New Roman"/>
              <a:buNone/>
              <a:defRPr b="1" i="0" sz="1200" u="none">
                <a:solidFill>
                  <a:srgbClr val="898989"/>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b="0"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 Id="rId3" Type="http://schemas.openxmlformats.org/officeDocument/2006/relationships/image" Target="../media/image24.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 Id="rId3" Type="http://schemas.openxmlformats.org/officeDocument/2006/relationships/image" Target="../media/image25.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4.xml"/><Relationship Id="rId3" Type="http://schemas.openxmlformats.org/officeDocument/2006/relationships/image" Target="../media/image26.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8.xml"/><Relationship Id="rId3" Type="http://schemas.openxmlformats.org/officeDocument/2006/relationships/image" Target="../media/image24.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9.xml"/><Relationship Id="rId3" Type="http://schemas.openxmlformats.org/officeDocument/2006/relationships/image" Target="../media/image2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27.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3.xml"/><Relationship Id="rId3" Type="http://schemas.openxmlformats.org/officeDocument/2006/relationships/image" Target="../media/image28.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7.xml"/><Relationship Id="rId3" Type="http://schemas.openxmlformats.org/officeDocument/2006/relationships/image" Target="../media/image29.png"/><Relationship Id="rId4" Type="http://schemas.openxmlformats.org/officeDocument/2006/relationships/image" Target="../media/image3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8.xml"/><Relationship Id="rId3" Type="http://schemas.openxmlformats.org/officeDocument/2006/relationships/image" Target="../media/image3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9.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6.png"/><Relationship Id="rId11" Type="http://schemas.openxmlformats.org/officeDocument/2006/relationships/image" Target="../media/image12.png"/><Relationship Id="rId10"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9.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0.xml"/><Relationship Id="rId3" Type="http://schemas.openxmlformats.org/officeDocument/2006/relationships/image" Target="../media/image33.png"/><Relationship Id="rId4" Type="http://schemas.openxmlformats.org/officeDocument/2006/relationships/image" Target="../media/image3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1.xml"/><Relationship Id="rId3" Type="http://schemas.openxmlformats.org/officeDocument/2006/relationships/image" Target="../media/image28.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 Id="rId3" Type="http://schemas.openxmlformats.org/officeDocument/2006/relationships/image" Target="../media/image27.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5.xml"/><Relationship Id="rId3" Type="http://schemas.openxmlformats.org/officeDocument/2006/relationships/image" Target="../media/image35.png"/><Relationship Id="rId4" Type="http://schemas.openxmlformats.org/officeDocument/2006/relationships/image" Target="../media/image36.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6.xml"/><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7.xml"/><Relationship Id="rId3" Type="http://schemas.openxmlformats.org/officeDocument/2006/relationships/image" Target="../media/image28.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8.xml"/><Relationship Id="rId3" Type="http://schemas.openxmlformats.org/officeDocument/2006/relationships/image" Target="../media/image40.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1.xml"/><Relationship Id="rId3" Type="http://schemas.openxmlformats.org/officeDocument/2006/relationships/image" Target="../media/image41.png"/><Relationship Id="rId4" Type="http://schemas.openxmlformats.org/officeDocument/2006/relationships/image" Target="../media/image42.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2.xml"/><Relationship Id="rId3" Type="http://schemas.openxmlformats.org/officeDocument/2006/relationships/image" Target="../media/image38.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6.xml"/><Relationship Id="rId3" Type="http://schemas.openxmlformats.org/officeDocument/2006/relationships/image" Target="../media/image47.png"/><Relationship Id="rId4" Type="http://schemas.openxmlformats.org/officeDocument/2006/relationships/image" Target="../media/image48.png"/><Relationship Id="rId11" Type="http://schemas.openxmlformats.org/officeDocument/2006/relationships/image" Target="../media/image55.png"/><Relationship Id="rId10" Type="http://schemas.openxmlformats.org/officeDocument/2006/relationships/image" Target="../media/image54.png"/><Relationship Id="rId9" Type="http://schemas.openxmlformats.org/officeDocument/2006/relationships/image" Target="../media/image53.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6.xml"/><Relationship Id="rId3" Type="http://schemas.openxmlformats.org/officeDocument/2006/relationships/image" Target="../media/image7.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7.xml"/><Relationship Id="rId3" Type="http://schemas.openxmlformats.org/officeDocument/2006/relationships/image" Target="../media/image7.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8.xml"/><Relationship Id="rId3" Type="http://schemas.openxmlformats.org/officeDocument/2006/relationships/image" Target="../media/image7.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2.xml"/><Relationship Id="rId3" Type="http://schemas.openxmlformats.org/officeDocument/2006/relationships/image" Target="../media/image24.jp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4.xml"/><Relationship Id="rId3" Type="http://schemas.openxmlformats.org/officeDocument/2006/relationships/image" Target="../media/image24.jp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6.xml"/><Relationship Id="rId3" Type="http://schemas.openxmlformats.org/officeDocument/2006/relationships/image" Target="../media/image40.jp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4.xml"/><Relationship Id="rId3" Type="http://schemas.openxmlformats.org/officeDocument/2006/relationships/image" Target="../media/image56.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5.xml"/><Relationship Id="rId3" Type="http://schemas.openxmlformats.org/officeDocument/2006/relationships/image" Target="../media/image57.pn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7.xml"/><Relationship Id="rId3" Type="http://schemas.openxmlformats.org/officeDocument/2006/relationships/image" Target="../media/image57.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1.xml"/><Relationship Id="rId3" Type="http://schemas.openxmlformats.org/officeDocument/2006/relationships/image" Target="../media/image58.pn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3.xml"/><Relationship Id="rId3" Type="http://schemas.openxmlformats.org/officeDocument/2006/relationships/image" Target="../media/image59.png"/></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1.xml"/><Relationship Id="rId3" Type="http://schemas.openxmlformats.org/officeDocument/2006/relationships/image" Target="../media/image60.pn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4.xml"/><Relationship Id="rId3" Type="http://schemas.openxmlformats.org/officeDocument/2006/relationships/image" Target="../media/image61.png"/><Relationship Id="rId4" Type="http://schemas.openxmlformats.org/officeDocument/2006/relationships/image" Target="../media/image62.png"/><Relationship Id="rId9"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5.xml"/></Relationships>
</file>

<file path=ppt/slides/_rels/slide226.xml.rels><?xml version="1.0" encoding="UTF-8" standalone="yes"?><Relationships xmlns="http://schemas.openxmlformats.org/package/2006/relationships"><Relationship Id="rId20" Type="http://schemas.openxmlformats.org/officeDocument/2006/relationships/image" Target="../media/image85.png"/><Relationship Id="rId11" Type="http://schemas.openxmlformats.org/officeDocument/2006/relationships/image" Target="../media/image76.png"/><Relationship Id="rId10" Type="http://schemas.openxmlformats.org/officeDocument/2006/relationships/image" Target="../media/image75.png"/><Relationship Id="rId13" Type="http://schemas.openxmlformats.org/officeDocument/2006/relationships/image" Target="../media/image78.png"/><Relationship Id="rId12" Type="http://schemas.openxmlformats.org/officeDocument/2006/relationships/image" Target="../media/image77.png"/><Relationship Id="rId1" Type="http://schemas.openxmlformats.org/officeDocument/2006/relationships/slideLayout" Target="../slideLayouts/slideLayout6.xml"/><Relationship Id="rId2" Type="http://schemas.openxmlformats.org/officeDocument/2006/relationships/notesSlide" Target="../notesSlides/notesSlide226.xml"/><Relationship Id="rId3" Type="http://schemas.openxmlformats.org/officeDocument/2006/relationships/image" Target="../media/image68.png"/><Relationship Id="rId4" Type="http://schemas.openxmlformats.org/officeDocument/2006/relationships/image" Target="../media/image69.png"/><Relationship Id="rId9" Type="http://schemas.openxmlformats.org/officeDocument/2006/relationships/image" Target="../media/image74.png"/><Relationship Id="rId15" Type="http://schemas.openxmlformats.org/officeDocument/2006/relationships/image" Target="../media/image80.png"/><Relationship Id="rId14" Type="http://schemas.openxmlformats.org/officeDocument/2006/relationships/image" Target="../media/image79.png"/><Relationship Id="rId17" Type="http://schemas.openxmlformats.org/officeDocument/2006/relationships/image" Target="../media/image82.png"/><Relationship Id="rId16" Type="http://schemas.openxmlformats.org/officeDocument/2006/relationships/image" Target="../media/image81.png"/><Relationship Id="rId5" Type="http://schemas.openxmlformats.org/officeDocument/2006/relationships/image" Target="../media/image70.png"/><Relationship Id="rId19" Type="http://schemas.openxmlformats.org/officeDocument/2006/relationships/image" Target="../media/image84.png"/><Relationship Id="rId6" Type="http://schemas.openxmlformats.org/officeDocument/2006/relationships/image" Target="../media/image71.png"/><Relationship Id="rId18" Type="http://schemas.openxmlformats.org/officeDocument/2006/relationships/image" Target="../media/image83.png"/><Relationship Id="rId7" Type="http://schemas.openxmlformats.org/officeDocument/2006/relationships/image" Target="../media/image72.png"/><Relationship Id="rId8" Type="http://schemas.openxmlformats.org/officeDocument/2006/relationships/image" Target="../media/image73.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7.xml"/></Relationships>
</file>

<file path=ppt/slides/_rels/slide228.xml.rels><?xml version="1.0" encoding="UTF-8" standalone="yes"?><Relationships xmlns="http://schemas.openxmlformats.org/package/2006/relationships"><Relationship Id="rId11" Type="http://schemas.openxmlformats.org/officeDocument/2006/relationships/image" Target="../media/image94.png"/><Relationship Id="rId10" Type="http://schemas.openxmlformats.org/officeDocument/2006/relationships/image" Target="../media/image93.png"/><Relationship Id="rId13" Type="http://schemas.openxmlformats.org/officeDocument/2006/relationships/image" Target="../media/image96.png"/><Relationship Id="rId12" Type="http://schemas.openxmlformats.org/officeDocument/2006/relationships/image" Target="../media/image95.png"/><Relationship Id="rId1" Type="http://schemas.openxmlformats.org/officeDocument/2006/relationships/slideLayout" Target="../slideLayouts/slideLayout6.xml"/><Relationship Id="rId2" Type="http://schemas.openxmlformats.org/officeDocument/2006/relationships/notesSlide" Target="../notesSlides/notesSlide228.xml"/><Relationship Id="rId3" Type="http://schemas.openxmlformats.org/officeDocument/2006/relationships/image" Target="../media/image86.png"/><Relationship Id="rId4" Type="http://schemas.openxmlformats.org/officeDocument/2006/relationships/image" Target="../media/image87.png"/><Relationship Id="rId9" Type="http://schemas.openxmlformats.org/officeDocument/2006/relationships/image" Target="../media/image92.png"/><Relationship Id="rId15" Type="http://schemas.openxmlformats.org/officeDocument/2006/relationships/image" Target="../media/image98.png"/><Relationship Id="rId14" Type="http://schemas.openxmlformats.org/officeDocument/2006/relationships/image" Target="../media/image97.png"/><Relationship Id="rId5" Type="http://schemas.openxmlformats.org/officeDocument/2006/relationships/image" Target="../media/image88.png"/><Relationship Id="rId6" Type="http://schemas.openxmlformats.org/officeDocument/2006/relationships/image" Target="../media/image89.png"/><Relationship Id="rId7" Type="http://schemas.openxmlformats.org/officeDocument/2006/relationships/image" Target="../media/image90.png"/><Relationship Id="rId8" Type="http://schemas.openxmlformats.org/officeDocument/2006/relationships/image" Target="../media/image91.png"/></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0.xml"/><Relationship Id="rId3" Type="http://schemas.openxmlformats.org/officeDocument/2006/relationships/image" Target="../media/image99.png"/><Relationship Id="rId4" Type="http://schemas.openxmlformats.org/officeDocument/2006/relationships/image" Target="../media/image100.png"/><Relationship Id="rId5" Type="http://schemas.openxmlformats.org/officeDocument/2006/relationships/image" Target="../media/image101.png"/><Relationship Id="rId6" Type="http://schemas.openxmlformats.org/officeDocument/2006/relationships/image" Target="../media/image102.png"/><Relationship Id="rId7" Type="http://schemas.openxmlformats.org/officeDocument/2006/relationships/image" Target="../media/image103.png"/><Relationship Id="rId8" Type="http://schemas.openxmlformats.org/officeDocument/2006/relationships/image" Target="../media/image104.png"/></Relationships>
</file>

<file path=ppt/slides/_rels/slide231.xml.rels><?xml version="1.0" encoding="UTF-8" standalone="yes"?><Relationships xmlns="http://schemas.openxmlformats.org/package/2006/relationships"><Relationship Id="rId11" Type="http://schemas.openxmlformats.org/officeDocument/2006/relationships/image" Target="../media/image113.png"/><Relationship Id="rId10" Type="http://schemas.openxmlformats.org/officeDocument/2006/relationships/image" Target="../media/image112.png"/><Relationship Id="rId12" Type="http://schemas.openxmlformats.org/officeDocument/2006/relationships/image" Target="../media/image114.png"/><Relationship Id="rId1" Type="http://schemas.openxmlformats.org/officeDocument/2006/relationships/slideLayout" Target="../slideLayouts/slideLayout6.xml"/><Relationship Id="rId2" Type="http://schemas.openxmlformats.org/officeDocument/2006/relationships/notesSlide" Target="../notesSlides/notesSlide231.xml"/><Relationship Id="rId3" Type="http://schemas.openxmlformats.org/officeDocument/2006/relationships/image" Target="../media/image105.png"/><Relationship Id="rId4" Type="http://schemas.openxmlformats.org/officeDocument/2006/relationships/image" Target="../media/image106.png"/><Relationship Id="rId9" Type="http://schemas.openxmlformats.org/officeDocument/2006/relationships/image" Target="../media/image111.png"/><Relationship Id="rId5" Type="http://schemas.openxmlformats.org/officeDocument/2006/relationships/image" Target="../media/image107.png"/><Relationship Id="rId6" Type="http://schemas.openxmlformats.org/officeDocument/2006/relationships/image" Target="../media/image108.png"/><Relationship Id="rId7" Type="http://schemas.openxmlformats.org/officeDocument/2006/relationships/image" Target="../media/image109.png"/><Relationship Id="rId8" Type="http://schemas.openxmlformats.org/officeDocument/2006/relationships/image" Target="../media/image110.png"/></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5.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6.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0.xml"/><Relationship Id="rId3" Type="http://schemas.openxmlformats.org/officeDocument/2006/relationships/image" Target="../media/image2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2.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73"/>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descr="Paper bag" id="477" name="Shape 477"/>
          <p:cNvSpPr/>
          <p:nvPr/>
        </p:nvSpPr>
        <p:spPr>
          <a:xfrm>
            <a:off x="2057400" y="1905000"/>
            <a:ext cx="4953000" cy="1600200"/>
          </a:xfrm>
          <a:prstGeom prst="rect"/>
          <a:solidFill>
            <a:srgbClr val="003399"/>
          </a:solidFill>
          <a:ln cap="flat" cmpd="sng" algn="ctr">
            <a:solidFill>
              <a:srgbClr val="008000"/>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mn-cs"/>
              </a:rPr>
              <a:t>ملخص لمبادئ الاقتصاد الكلى 
</a:t>
            </a:r>
          </a:p>
        </p:txBody>
      </p:sp>
      <p:sp>
        <p:nvSpPr>
          <p:cNvPr descr="Paper bag" id="478" name="Shape 478"/>
          <p:cNvSpPr/>
          <p:nvPr/>
        </p:nvSpPr>
        <p:spPr>
          <a:xfrm>
            <a:off x="3581400" y="5562600"/>
            <a:ext cx="2209800" cy="304800"/>
          </a:xfrm>
          <a:prstGeom prst="rect"/>
        </p:spPr>
        <p:txBody>
          <a:bodyPr fromWordArt="1" numCol="1" wrap="none">
            <a:prstTxWarp prst="textPlain">
              <a:avLst>
                <a:gd fmla="val 50000" name="adj"/>
              </a:avLst>
            </a:prstTxWarp>
          </a:bodyPr>
          <a:lstStyle>
            <a:defPPr lvl="0"/>
            <a:lvl1pPr lvl="0"/>
            <a:lvl2pPr lvl="1"/>
            <a:lvl3pPr lvl="2"/>
            <a:lvl4pPr lvl="3"/>
            <a:lvl5pPr lvl="4"/>
            <a:lvl6pPr lvl="5"/>
            <a:lvl7pPr lvl="6"/>
            <a:lvl8pPr lvl="7"/>
            <a:lvl9pPr lvl="8"/>
          </a:lstStyle>
          <a:p>
            <a:pPr defTabSz="914400" eaLnBrk="1" hangingPunct="1" indent="0" latinLnBrk="0" lvl="0" marL="0" marR="0" rtl="0" algn="ctr" fontAlgn="base">
              <a:lnSpc>
                <a:spcPct val="100000"/>
              </a:lnSpc>
              <a:spcBef>
                <a:spcPct val="0"/>
              </a:spcBef>
              <a:spcAft>
                <a:spcPct val="0"/>
              </a:spcAft>
              <a:buClrTx/>
              <a:buSzTx/>
              <a:buFontTx/>
              <a:buNone/>
              <a:tabLst/>
              <a:defRPr/>
            </a:pPr>
            <a:r>
              <a:rPr b="1" dirty="0" i="0" kern="10" kumimoji="0" lang="en-US" noProof="0" normalizeH="0" spc="0" sz="3600" u="none" cap="none" strike="noStrike">
                <a:ln w="9525">
                  <a:solidFill>
                    <a:srgbClr val="008000"/>
                  </a:solidFill>
                  <a:round/>
                  <a:headEnd/>
                  <a:tailEnd/>
                </a:ln>
                <a:solidFill>
                  <a:srgbClr val="003399"/>
                </a:solidFill>
                <a:effectLst>
                  <a:outerShdw sx="125000" rotWithShape="0" algn="tl" dir="14049741" dist="563972" sy="125000">
                    <a:srgbClr val="C7DFD3">
                      <a:alpha val="79999"/>
                    </a:srgbClr>
                  </a:outerShdw>
                </a:effectLst>
                <a:latin typeface="Times New Roman"/>
                <a:ea typeface="+mn-ea"/>
                <a:cs typeface="Times New Roman"/>
              </a:rPr>
              <a:t>1437-1436</a:t>
            </a:r>
            <a:r>
              <a:rPr b="1" dirty="0" i="0" kern="10" kumimoji="0" lang="ar-SA" noProof="0" normalizeH="0" spc="0" sz="3600" u="none" cap="none" strike="noStrike">
                <a:ln w="9525">
                  <a:solidFill>
                    <a:srgbClr val="008000"/>
                  </a:solidFill>
                  <a:round/>
                  <a:headEnd/>
                  <a:tailEnd/>
                </a:ln>
                <a:solidFill>
                  <a:srgbClr val="003399"/>
                </a:solidFill>
                <a:effectLst>
                  <a:outerShdw sx="125000" rotWithShape="0" algn="tl" dir="14049741" dist="563972" sy="125000">
                    <a:srgbClr val="C7DFD3">
                      <a:alpha val="79999"/>
                    </a:srgbClr>
                  </a:outerShdw>
                </a:effectLst>
                <a:latin typeface="Times New Roman"/>
                <a:ea typeface="+mn-ea"/>
                <a:cs typeface="Times New Roman"/>
              </a:rPr>
              <a:t>الفصل الدراسى الثانى </a:t>
            </a:r>
            <a:endParaRPr b="1" dirty="0" i="0" kern="10" kumimoji="0" lang="en-US" noProof="0" normalizeH="0" spc="0" sz="3600" u="none" cap="none" strike="noStrike">
              <a:ln w="9525">
                <a:solidFill>
                  <a:srgbClr val="008000"/>
                </a:solidFill>
                <a:round/>
                <a:headEnd/>
                <a:tailEnd/>
              </a:ln>
              <a:solidFill>
                <a:srgbClr val="003399"/>
              </a:solidFill>
              <a:effectLst>
                <a:outerShdw sx="125000" rotWithShape="0" algn="tl" dir="14049741" dist="563972" sy="125000">
                  <a:srgbClr val="C7DFD3">
                    <a:alpha val="79999"/>
                  </a:srgbClr>
                </a:outerShdw>
              </a:effectLst>
              <a:latin typeface="Times New Roman"/>
              <a:ea typeface="+mn-ea"/>
              <a:cs typeface="Times New Roman"/>
            </a:endParaRPr>
          </a:p>
        </p:txBody>
      </p:sp>
      <p:sp>
        <p:nvSpPr>
          <p:cNvPr id="479" name="Google Shape;479;p73"/>
          <p:cNvSpPr txBox="1"/>
          <p:nvPr/>
        </p:nvSpPr>
        <p:spPr>
          <a:xfrm>
            <a:off x="914400" y="3276600"/>
            <a:ext cx="7239000" cy="13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Times New Roman"/>
              <a:buNone/>
            </a:pPr>
            <a:r>
              <a:t/>
            </a:r>
            <a:endParaRPr b="1" i="0" sz="2000" u="none">
              <a:solidFill>
                <a:srgbClr val="003366"/>
              </a:solidFill>
              <a:latin typeface="Traditional Arabic"/>
              <a:ea typeface="Traditional Arabic"/>
              <a:cs typeface="Traditional Arabic"/>
              <a:sym typeface="Traditional Arabic"/>
            </a:endParaRPr>
          </a:p>
          <a:p>
            <a:pPr indent="0" lvl="0" marL="0" marR="0" rtl="0" algn="ctr">
              <a:lnSpc>
                <a:spcPct val="100000"/>
              </a:lnSpc>
              <a:spcBef>
                <a:spcPts val="0"/>
              </a:spcBef>
              <a:spcAft>
                <a:spcPts val="0"/>
              </a:spcAft>
              <a:buClr>
                <a:srgbClr val="003366"/>
              </a:buClr>
              <a:buSzPts val="3200"/>
              <a:buFont typeface="Traditional Arabic"/>
              <a:buNone/>
            </a:pPr>
            <a:r>
              <a:rPr b="1" i="0" lang="en-US" sz="3200" u="none">
                <a:solidFill>
                  <a:srgbClr val="003366"/>
                </a:solidFill>
                <a:latin typeface="Traditional Arabic"/>
                <a:ea typeface="Traditional Arabic"/>
                <a:cs typeface="Traditional Arabic"/>
                <a:sym typeface="Traditional Arabic"/>
              </a:rPr>
              <a:t>د. عوض الكريم الامين الطاهر أحمد </a:t>
            </a:r>
            <a:endParaRPr/>
          </a:p>
          <a:p>
            <a:pPr indent="0" lvl="0" marL="0" marR="0" rtl="1" algn="ctr">
              <a:lnSpc>
                <a:spcPct val="100000"/>
              </a:lnSpc>
              <a:spcBef>
                <a:spcPts val="0"/>
              </a:spcBef>
              <a:spcAft>
                <a:spcPts val="0"/>
              </a:spcAft>
              <a:buClr>
                <a:srgbClr val="003366"/>
              </a:buClr>
              <a:buSzPts val="3200"/>
              <a:buFont typeface="Traditional Arabic"/>
              <a:buNone/>
            </a:pPr>
            <a:r>
              <a:rPr b="1" i="0" lang="en-US" sz="3200" u="none">
                <a:solidFill>
                  <a:srgbClr val="003366"/>
                </a:solidFill>
                <a:latin typeface="Traditional Arabic"/>
                <a:ea typeface="Traditional Arabic"/>
                <a:cs typeface="Traditional Arabic"/>
                <a:sym typeface="Traditional Arabic"/>
              </a:rPr>
              <a:t>شعبة ( 11-9 (</a:t>
            </a:r>
            <a:endParaRPr/>
          </a:p>
        </p:txBody>
      </p:sp>
      <p:pic>
        <p:nvPicPr>
          <p:cNvPr id="480" name="Google Shape;480;p73"/>
          <p:cNvPicPr preferRelativeResize="0"/>
          <p:nvPr/>
        </p:nvPicPr>
        <p:blipFill rotWithShape="1">
          <a:blip r:embed="rId3">
            <a:alphaModFix/>
          </a:blip>
          <a:srcRect b="0" l="0" r="0" t="0"/>
          <a:stretch/>
        </p:blipFill>
        <p:spPr>
          <a:xfrm>
            <a:off x="323850" y="0"/>
            <a:ext cx="1543050" cy="1866900"/>
          </a:xfrm>
          <a:prstGeom prst="rect">
            <a:avLst/>
          </a:prstGeom>
          <a:noFill/>
          <a:ln>
            <a:noFill/>
          </a:ln>
        </p:spPr>
      </p:pic>
      <p:sp>
        <p:nvSpPr>
          <p:cNvPr id="481" name="Google Shape;481;p73"/>
          <p:cNvSpPr txBox="1"/>
          <p:nvPr/>
        </p:nvSpPr>
        <p:spPr>
          <a:xfrm>
            <a:off x="4527550" y="333375"/>
            <a:ext cx="4343400" cy="187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المملكة العربية السعودية</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وزارة التعليم العالي</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جامعة الامام محمد بن سعود</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كلية الاقتصاد والعلوم الادارية </a:t>
            </a:r>
            <a:endParaRPr/>
          </a:p>
          <a:p>
            <a:pPr indent="0" lvl="0" marL="0" marR="0" rtl="0" algn="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قسم الاقتصاد</a:t>
            </a:r>
            <a:r>
              <a:rPr b="1" i="0" lang="en-US" sz="200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Google Shape;580;p82"/>
          <p:cNvSpPr txBox="1"/>
          <p:nvPr/>
        </p:nvSpPr>
        <p:spPr>
          <a:xfrm>
            <a:off x="250825" y="620712"/>
            <a:ext cx="8642400" cy="3999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جدول يوضح العلاقة بين الدخل  والادخار </a:t>
            </a:r>
            <a:endParaRPr/>
          </a:p>
        </p:txBody>
      </p:sp>
      <p:grpSp>
        <p:nvGrpSpPr>
          <p:cNvPr id="581" name="Google Shape;581;p82"/>
          <p:cNvGrpSpPr/>
          <p:nvPr/>
        </p:nvGrpSpPr>
        <p:grpSpPr>
          <a:xfrm>
            <a:off x="5437187" y="1196975"/>
            <a:ext cx="3095625" cy="4133850"/>
            <a:chOff x="3425" y="754"/>
            <a:chExt cx="1950" cy="2604"/>
          </a:xfrm>
        </p:grpSpPr>
        <p:sp>
          <p:nvSpPr>
            <p:cNvPr id="582" name="Google Shape;582;p82"/>
            <p:cNvSpPr txBox="1"/>
            <p:nvPr/>
          </p:nvSpPr>
          <p:spPr>
            <a:xfrm>
              <a:off x="4695" y="754"/>
              <a:ext cx="600" cy="600"/>
            </a:xfrm>
            <a:prstGeom prst="rect">
              <a:avLst/>
            </a:prstGeom>
            <a:solidFill>
              <a:srgbClr val="F3F3F3"/>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الدخل المتاح</a:t>
              </a:r>
              <a:endParaRPr/>
            </a:p>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Yd</a:t>
              </a:r>
              <a:endParaRPr/>
            </a:p>
          </p:txBody>
        </p:sp>
        <p:sp>
          <p:nvSpPr>
            <p:cNvPr id="583" name="Google Shape;583;p82"/>
            <p:cNvSpPr txBox="1"/>
            <p:nvPr/>
          </p:nvSpPr>
          <p:spPr>
            <a:xfrm>
              <a:off x="4014" y="754"/>
              <a:ext cx="600" cy="600"/>
            </a:xfrm>
            <a:prstGeom prst="rect">
              <a:avLst/>
            </a:prstGeom>
            <a:solidFill>
              <a:srgbClr val="F3F3F3"/>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الاستهلاك</a:t>
              </a:r>
              <a:endParaRPr/>
            </a:p>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C</a:t>
              </a:r>
              <a:endParaRPr/>
            </a:p>
          </p:txBody>
        </p:sp>
        <p:sp>
          <p:nvSpPr>
            <p:cNvPr id="584" name="Google Shape;584;p82"/>
            <p:cNvSpPr txBox="1"/>
            <p:nvPr/>
          </p:nvSpPr>
          <p:spPr>
            <a:xfrm>
              <a:off x="3425" y="754"/>
              <a:ext cx="600" cy="600"/>
            </a:xfrm>
            <a:prstGeom prst="rect">
              <a:avLst/>
            </a:prstGeom>
            <a:solidFill>
              <a:srgbClr val="F3F3F3"/>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الميل الحدى للادخار </a:t>
              </a:r>
              <a:endParaRPr/>
            </a:p>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S</a:t>
              </a:r>
              <a:endParaRPr/>
            </a:p>
          </p:txBody>
        </p:sp>
        <p:sp>
          <p:nvSpPr>
            <p:cNvPr id="585" name="Google Shape;585;p82"/>
            <p:cNvSpPr txBox="1"/>
            <p:nvPr/>
          </p:nvSpPr>
          <p:spPr>
            <a:xfrm>
              <a:off x="4695" y="121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370</a:t>
              </a:r>
              <a:endParaRPr/>
            </a:p>
          </p:txBody>
        </p:sp>
        <p:sp>
          <p:nvSpPr>
            <p:cNvPr id="586" name="Google Shape;586;p82"/>
            <p:cNvSpPr txBox="1"/>
            <p:nvPr/>
          </p:nvSpPr>
          <p:spPr>
            <a:xfrm>
              <a:off x="4014" y="121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375</a:t>
              </a:r>
              <a:endParaRPr/>
            </a:p>
          </p:txBody>
        </p:sp>
        <p:sp>
          <p:nvSpPr>
            <p:cNvPr id="587" name="Google Shape;587;p82"/>
            <p:cNvSpPr txBox="1"/>
            <p:nvPr/>
          </p:nvSpPr>
          <p:spPr>
            <a:xfrm>
              <a:off x="3425" y="121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-5</a:t>
              </a:r>
              <a:endParaRPr/>
            </a:p>
          </p:txBody>
        </p:sp>
        <p:sp>
          <p:nvSpPr>
            <p:cNvPr id="588" name="Google Shape;588;p82"/>
            <p:cNvSpPr txBox="1"/>
            <p:nvPr/>
          </p:nvSpPr>
          <p:spPr>
            <a:xfrm>
              <a:off x="4695" y="144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390</a:t>
              </a:r>
              <a:endParaRPr/>
            </a:p>
          </p:txBody>
        </p:sp>
        <p:sp>
          <p:nvSpPr>
            <p:cNvPr id="589" name="Google Shape;589;p82"/>
            <p:cNvSpPr txBox="1"/>
            <p:nvPr/>
          </p:nvSpPr>
          <p:spPr>
            <a:xfrm>
              <a:off x="4014" y="144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390</a:t>
              </a:r>
              <a:endParaRPr/>
            </a:p>
          </p:txBody>
        </p:sp>
        <p:sp>
          <p:nvSpPr>
            <p:cNvPr id="590" name="Google Shape;590;p82"/>
            <p:cNvSpPr txBox="1"/>
            <p:nvPr/>
          </p:nvSpPr>
          <p:spPr>
            <a:xfrm>
              <a:off x="3425" y="144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0</a:t>
              </a:r>
              <a:endParaRPr/>
            </a:p>
          </p:txBody>
        </p:sp>
        <p:sp>
          <p:nvSpPr>
            <p:cNvPr id="591" name="Google Shape;591;p82"/>
            <p:cNvSpPr txBox="1"/>
            <p:nvPr/>
          </p:nvSpPr>
          <p:spPr>
            <a:xfrm>
              <a:off x="4695" y="167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410</a:t>
              </a:r>
              <a:endParaRPr/>
            </a:p>
          </p:txBody>
        </p:sp>
        <p:sp>
          <p:nvSpPr>
            <p:cNvPr id="592" name="Google Shape;592;p82"/>
            <p:cNvSpPr txBox="1"/>
            <p:nvPr/>
          </p:nvSpPr>
          <p:spPr>
            <a:xfrm>
              <a:off x="4014" y="167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405</a:t>
              </a:r>
              <a:endParaRPr/>
            </a:p>
          </p:txBody>
        </p:sp>
        <p:sp>
          <p:nvSpPr>
            <p:cNvPr id="593" name="Google Shape;593;p82"/>
            <p:cNvSpPr txBox="1"/>
            <p:nvPr/>
          </p:nvSpPr>
          <p:spPr>
            <a:xfrm>
              <a:off x="3425" y="1675"/>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5</a:t>
              </a:r>
              <a:endParaRPr/>
            </a:p>
          </p:txBody>
        </p:sp>
        <p:sp>
          <p:nvSpPr>
            <p:cNvPr id="594" name="Google Shape;594;p82"/>
            <p:cNvSpPr txBox="1"/>
            <p:nvPr/>
          </p:nvSpPr>
          <p:spPr>
            <a:xfrm>
              <a:off x="4695" y="1906"/>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430</a:t>
              </a:r>
              <a:endParaRPr/>
            </a:p>
          </p:txBody>
        </p:sp>
        <p:sp>
          <p:nvSpPr>
            <p:cNvPr id="595" name="Google Shape;595;p82"/>
            <p:cNvSpPr txBox="1"/>
            <p:nvPr/>
          </p:nvSpPr>
          <p:spPr>
            <a:xfrm>
              <a:off x="4014" y="1906"/>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420</a:t>
              </a:r>
              <a:endParaRPr/>
            </a:p>
          </p:txBody>
        </p:sp>
        <p:sp>
          <p:nvSpPr>
            <p:cNvPr id="596" name="Google Shape;596;p82"/>
            <p:cNvSpPr txBox="1"/>
            <p:nvPr/>
          </p:nvSpPr>
          <p:spPr>
            <a:xfrm>
              <a:off x="3425" y="1906"/>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10</a:t>
              </a:r>
              <a:endParaRPr/>
            </a:p>
          </p:txBody>
        </p:sp>
        <p:sp>
          <p:nvSpPr>
            <p:cNvPr id="597" name="Google Shape;597;p82"/>
            <p:cNvSpPr txBox="1"/>
            <p:nvPr/>
          </p:nvSpPr>
          <p:spPr>
            <a:xfrm>
              <a:off x="4695" y="2136"/>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450</a:t>
              </a:r>
              <a:endParaRPr/>
            </a:p>
          </p:txBody>
        </p:sp>
        <p:sp>
          <p:nvSpPr>
            <p:cNvPr id="598" name="Google Shape;598;p82"/>
            <p:cNvSpPr txBox="1"/>
            <p:nvPr/>
          </p:nvSpPr>
          <p:spPr>
            <a:xfrm>
              <a:off x="4014" y="2136"/>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435</a:t>
              </a:r>
              <a:endParaRPr/>
            </a:p>
          </p:txBody>
        </p:sp>
        <p:sp>
          <p:nvSpPr>
            <p:cNvPr id="599" name="Google Shape;599;p82"/>
            <p:cNvSpPr txBox="1"/>
            <p:nvPr/>
          </p:nvSpPr>
          <p:spPr>
            <a:xfrm>
              <a:off x="3425" y="2136"/>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15</a:t>
              </a:r>
              <a:endParaRPr/>
            </a:p>
          </p:txBody>
        </p:sp>
        <p:sp>
          <p:nvSpPr>
            <p:cNvPr id="600" name="Google Shape;600;p82"/>
            <p:cNvSpPr txBox="1"/>
            <p:nvPr/>
          </p:nvSpPr>
          <p:spPr>
            <a:xfrm>
              <a:off x="4695" y="236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470</a:t>
              </a:r>
              <a:endParaRPr/>
            </a:p>
          </p:txBody>
        </p:sp>
        <p:sp>
          <p:nvSpPr>
            <p:cNvPr id="601" name="Google Shape;601;p82"/>
            <p:cNvSpPr txBox="1"/>
            <p:nvPr/>
          </p:nvSpPr>
          <p:spPr>
            <a:xfrm>
              <a:off x="4014" y="236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450</a:t>
              </a:r>
              <a:endParaRPr/>
            </a:p>
          </p:txBody>
        </p:sp>
        <p:sp>
          <p:nvSpPr>
            <p:cNvPr id="602" name="Google Shape;602;p82"/>
            <p:cNvSpPr txBox="1"/>
            <p:nvPr/>
          </p:nvSpPr>
          <p:spPr>
            <a:xfrm>
              <a:off x="3425" y="236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20</a:t>
              </a:r>
              <a:endParaRPr/>
            </a:p>
          </p:txBody>
        </p:sp>
        <p:sp>
          <p:nvSpPr>
            <p:cNvPr id="603" name="Google Shape;603;p82"/>
            <p:cNvSpPr txBox="1"/>
            <p:nvPr/>
          </p:nvSpPr>
          <p:spPr>
            <a:xfrm>
              <a:off x="4695" y="259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490</a:t>
              </a:r>
              <a:endParaRPr/>
            </a:p>
          </p:txBody>
        </p:sp>
        <p:sp>
          <p:nvSpPr>
            <p:cNvPr id="604" name="Google Shape;604;p82"/>
            <p:cNvSpPr txBox="1"/>
            <p:nvPr/>
          </p:nvSpPr>
          <p:spPr>
            <a:xfrm>
              <a:off x="4014" y="259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465</a:t>
              </a:r>
              <a:endParaRPr/>
            </a:p>
          </p:txBody>
        </p:sp>
        <p:sp>
          <p:nvSpPr>
            <p:cNvPr id="605" name="Google Shape;605;p82"/>
            <p:cNvSpPr txBox="1"/>
            <p:nvPr/>
          </p:nvSpPr>
          <p:spPr>
            <a:xfrm>
              <a:off x="3425" y="259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25</a:t>
              </a:r>
              <a:endParaRPr/>
            </a:p>
          </p:txBody>
        </p:sp>
        <p:sp>
          <p:nvSpPr>
            <p:cNvPr id="606" name="Google Shape;606;p82"/>
            <p:cNvSpPr txBox="1"/>
            <p:nvPr/>
          </p:nvSpPr>
          <p:spPr>
            <a:xfrm>
              <a:off x="4695" y="282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510</a:t>
              </a:r>
              <a:endParaRPr/>
            </a:p>
          </p:txBody>
        </p:sp>
        <p:sp>
          <p:nvSpPr>
            <p:cNvPr id="607" name="Google Shape;607;p82"/>
            <p:cNvSpPr txBox="1"/>
            <p:nvPr/>
          </p:nvSpPr>
          <p:spPr>
            <a:xfrm>
              <a:off x="4014" y="282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480</a:t>
              </a:r>
              <a:endParaRPr/>
            </a:p>
          </p:txBody>
        </p:sp>
        <p:sp>
          <p:nvSpPr>
            <p:cNvPr id="608" name="Google Shape;608;p82"/>
            <p:cNvSpPr txBox="1"/>
            <p:nvPr/>
          </p:nvSpPr>
          <p:spPr>
            <a:xfrm>
              <a:off x="3425" y="2827"/>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30</a:t>
              </a:r>
              <a:endParaRPr/>
            </a:p>
          </p:txBody>
        </p:sp>
        <p:sp>
          <p:nvSpPr>
            <p:cNvPr id="609" name="Google Shape;609;p82"/>
            <p:cNvSpPr txBox="1"/>
            <p:nvPr/>
          </p:nvSpPr>
          <p:spPr>
            <a:xfrm>
              <a:off x="4695" y="3058"/>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530</a:t>
              </a:r>
              <a:endParaRPr/>
            </a:p>
          </p:txBody>
        </p:sp>
        <p:sp>
          <p:nvSpPr>
            <p:cNvPr id="610" name="Google Shape;610;p82"/>
            <p:cNvSpPr txBox="1"/>
            <p:nvPr/>
          </p:nvSpPr>
          <p:spPr>
            <a:xfrm>
              <a:off x="4014" y="3058"/>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490</a:t>
              </a:r>
              <a:endParaRPr/>
            </a:p>
          </p:txBody>
        </p:sp>
        <p:sp>
          <p:nvSpPr>
            <p:cNvPr id="611" name="Google Shape;611;p82"/>
            <p:cNvSpPr txBox="1"/>
            <p:nvPr/>
          </p:nvSpPr>
          <p:spPr>
            <a:xfrm>
              <a:off x="3425" y="3058"/>
              <a:ext cx="600" cy="300"/>
            </a:xfrm>
            <a:prstGeom prst="rect">
              <a:avLst/>
            </a:prstGeom>
            <a:noFill/>
            <a:ln>
              <a:noFill/>
            </a:ln>
          </p:spPr>
          <p:txBody>
            <a:bodyPr anchorCtr="0" anchor="t" bIns="45675" lIns="91425" spcFirstLastPara="1" rIns="91425" wrap="square" tIns="45675">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40</a:t>
              </a:r>
              <a:endParaRPr/>
            </a:p>
          </p:txBody>
        </p:sp>
        <p:cxnSp>
          <p:nvCxnSpPr>
            <p:cNvPr id="612" name="Google Shape;612;p82"/>
            <p:cNvCxnSpPr/>
            <p:nvPr/>
          </p:nvCxnSpPr>
          <p:spPr>
            <a:xfrm>
              <a:off x="4695" y="754"/>
              <a:ext cx="0" cy="2400"/>
            </a:xfrm>
            <a:prstGeom prst="straightConnector1">
              <a:avLst/>
            </a:prstGeom>
            <a:noFill/>
            <a:ln cap="flat" cmpd="sng" w="12700">
              <a:solidFill>
                <a:srgbClr val="000000"/>
              </a:solidFill>
              <a:prstDash val="solid"/>
              <a:miter lim="800000"/>
              <a:headEnd len="med" w="med" type="none"/>
              <a:tailEnd len="med" w="med" type="none"/>
            </a:ln>
          </p:spPr>
        </p:cxnSp>
        <p:cxnSp>
          <p:nvCxnSpPr>
            <p:cNvPr id="613" name="Google Shape;613;p82"/>
            <p:cNvCxnSpPr/>
            <p:nvPr/>
          </p:nvCxnSpPr>
          <p:spPr>
            <a:xfrm>
              <a:off x="4014" y="754"/>
              <a:ext cx="0" cy="2400"/>
            </a:xfrm>
            <a:prstGeom prst="straightConnector1">
              <a:avLst/>
            </a:prstGeom>
            <a:noFill/>
            <a:ln cap="flat" cmpd="sng" w="12700">
              <a:solidFill>
                <a:srgbClr val="000000"/>
              </a:solidFill>
              <a:prstDash val="solid"/>
              <a:miter lim="800000"/>
              <a:headEnd len="med" w="med" type="none"/>
              <a:tailEnd len="med" w="med" type="none"/>
            </a:ln>
          </p:spPr>
        </p:cxnSp>
        <p:cxnSp>
          <p:nvCxnSpPr>
            <p:cNvPr id="614" name="Google Shape;614;p82"/>
            <p:cNvCxnSpPr/>
            <p:nvPr/>
          </p:nvCxnSpPr>
          <p:spPr>
            <a:xfrm>
              <a:off x="3425" y="1215"/>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15" name="Google Shape;615;p82"/>
            <p:cNvCxnSpPr/>
            <p:nvPr/>
          </p:nvCxnSpPr>
          <p:spPr>
            <a:xfrm>
              <a:off x="3425" y="1445"/>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16" name="Google Shape;616;p82"/>
            <p:cNvCxnSpPr/>
            <p:nvPr/>
          </p:nvCxnSpPr>
          <p:spPr>
            <a:xfrm>
              <a:off x="3425" y="1675"/>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17" name="Google Shape;617;p82"/>
            <p:cNvCxnSpPr/>
            <p:nvPr/>
          </p:nvCxnSpPr>
          <p:spPr>
            <a:xfrm>
              <a:off x="3425" y="1906"/>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18" name="Google Shape;618;p82"/>
            <p:cNvCxnSpPr/>
            <p:nvPr/>
          </p:nvCxnSpPr>
          <p:spPr>
            <a:xfrm>
              <a:off x="3425" y="2136"/>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19" name="Google Shape;619;p82"/>
            <p:cNvCxnSpPr/>
            <p:nvPr/>
          </p:nvCxnSpPr>
          <p:spPr>
            <a:xfrm>
              <a:off x="3425" y="2367"/>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20" name="Google Shape;620;p82"/>
            <p:cNvCxnSpPr/>
            <p:nvPr/>
          </p:nvCxnSpPr>
          <p:spPr>
            <a:xfrm>
              <a:off x="3425" y="2597"/>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21" name="Google Shape;621;p82"/>
            <p:cNvCxnSpPr/>
            <p:nvPr/>
          </p:nvCxnSpPr>
          <p:spPr>
            <a:xfrm>
              <a:off x="3425" y="2827"/>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22" name="Google Shape;622;p82"/>
            <p:cNvCxnSpPr/>
            <p:nvPr/>
          </p:nvCxnSpPr>
          <p:spPr>
            <a:xfrm>
              <a:off x="3425" y="3058"/>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23" name="Google Shape;623;p82"/>
            <p:cNvCxnSpPr/>
            <p:nvPr/>
          </p:nvCxnSpPr>
          <p:spPr>
            <a:xfrm>
              <a:off x="5375" y="754"/>
              <a:ext cx="0" cy="2400"/>
            </a:xfrm>
            <a:prstGeom prst="straightConnector1">
              <a:avLst/>
            </a:prstGeom>
            <a:noFill/>
            <a:ln cap="flat" cmpd="sng" w="12700">
              <a:solidFill>
                <a:srgbClr val="000000"/>
              </a:solidFill>
              <a:prstDash val="solid"/>
              <a:miter lim="800000"/>
              <a:headEnd len="med" w="med" type="none"/>
              <a:tailEnd len="med" w="med" type="none"/>
            </a:ln>
          </p:spPr>
        </p:cxnSp>
        <p:cxnSp>
          <p:nvCxnSpPr>
            <p:cNvPr id="624" name="Google Shape;624;p82"/>
            <p:cNvCxnSpPr/>
            <p:nvPr/>
          </p:nvCxnSpPr>
          <p:spPr>
            <a:xfrm>
              <a:off x="3425" y="754"/>
              <a:ext cx="0" cy="2400"/>
            </a:xfrm>
            <a:prstGeom prst="straightConnector1">
              <a:avLst/>
            </a:prstGeom>
            <a:noFill/>
            <a:ln cap="flat" cmpd="sng" w="12700">
              <a:solidFill>
                <a:srgbClr val="000000"/>
              </a:solidFill>
              <a:prstDash val="solid"/>
              <a:miter lim="800000"/>
              <a:headEnd len="med" w="med" type="none"/>
              <a:tailEnd len="med" w="med" type="none"/>
            </a:ln>
          </p:spPr>
        </p:cxnSp>
        <p:cxnSp>
          <p:nvCxnSpPr>
            <p:cNvPr id="625" name="Google Shape;625;p82"/>
            <p:cNvCxnSpPr/>
            <p:nvPr/>
          </p:nvCxnSpPr>
          <p:spPr>
            <a:xfrm>
              <a:off x="3425" y="754"/>
              <a:ext cx="1800" cy="0"/>
            </a:xfrm>
            <a:prstGeom prst="straightConnector1">
              <a:avLst/>
            </a:prstGeom>
            <a:noFill/>
            <a:ln cap="flat" cmpd="sng" w="12700">
              <a:solidFill>
                <a:srgbClr val="000000"/>
              </a:solidFill>
              <a:prstDash val="solid"/>
              <a:miter lim="800000"/>
              <a:headEnd len="med" w="med" type="none"/>
              <a:tailEnd len="med" w="med" type="none"/>
            </a:ln>
          </p:spPr>
        </p:cxnSp>
        <p:cxnSp>
          <p:nvCxnSpPr>
            <p:cNvPr id="626" name="Google Shape;626;p82"/>
            <p:cNvCxnSpPr/>
            <p:nvPr/>
          </p:nvCxnSpPr>
          <p:spPr>
            <a:xfrm>
              <a:off x="3425" y="3288"/>
              <a:ext cx="1800" cy="0"/>
            </a:xfrm>
            <a:prstGeom prst="straightConnector1">
              <a:avLst/>
            </a:prstGeom>
            <a:noFill/>
            <a:ln cap="flat" cmpd="sng" w="12700">
              <a:solidFill>
                <a:srgbClr val="000000"/>
              </a:solidFill>
              <a:prstDash val="solid"/>
              <a:miter lim="800000"/>
              <a:headEnd len="med" w="med" type="none"/>
              <a:tailEnd len="med" w="med" type="none"/>
            </a:ln>
          </p:spPr>
        </p:cxnSp>
      </p:grpSp>
      <p:pic>
        <p:nvPicPr>
          <p:cNvPr id="627" name="Google Shape;627;p82"/>
          <p:cNvPicPr preferRelativeResize="0"/>
          <p:nvPr/>
        </p:nvPicPr>
        <p:blipFill rotWithShape="1">
          <a:blip r:embed="rId3">
            <a:alphaModFix/>
          </a:blip>
          <a:srcRect b="0" l="0" r="0" t="0"/>
          <a:stretch/>
        </p:blipFill>
        <p:spPr>
          <a:xfrm>
            <a:off x="1439862" y="1558925"/>
            <a:ext cx="2159000" cy="1149350"/>
          </a:xfrm>
          <a:prstGeom prst="rect">
            <a:avLst/>
          </a:prstGeom>
          <a:noFill/>
          <a:ln>
            <a:noFill/>
          </a:ln>
        </p:spPr>
      </p:pic>
      <p:pic>
        <p:nvPicPr>
          <p:cNvPr id="628" name="Google Shape;628;p82"/>
          <p:cNvPicPr preferRelativeResize="0"/>
          <p:nvPr/>
        </p:nvPicPr>
        <p:blipFill rotWithShape="1">
          <a:blip r:embed="rId4">
            <a:alphaModFix/>
          </a:blip>
          <a:srcRect b="0" l="0" r="0" t="0"/>
          <a:stretch/>
        </p:blipFill>
        <p:spPr>
          <a:xfrm>
            <a:off x="1282700" y="3232150"/>
            <a:ext cx="1536700" cy="393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0">
                                            <p:txEl>
                                              <p:pRg end="0" st="0"/>
                                            </p:txEl>
                                          </p:spTgt>
                                        </p:tgtEl>
                                        <p:attrNameLst>
                                          <p:attrName>style.visibility</p:attrName>
                                        </p:attrNameLst>
                                      </p:cBhvr>
                                      <p:to>
                                        <p:strVal val="visible"/>
                                      </p:to>
                                    </p:set>
                                    <p:anim calcmode="lin" valueType="num">
                                      <p:cBhvr additive="base">
                                        <p:cTn dur="500"/>
                                        <p:tgtEl>
                                          <p:spTgt spid="58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8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6" name="Shape 2036"/>
        <p:cNvGrpSpPr/>
        <p:nvPr/>
      </p:nvGrpSpPr>
      <p:grpSpPr>
        <a:xfrm>
          <a:off x="0" y="0"/>
          <a:ext cx="0" cy="0"/>
          <a:chOff x="0" y="0"/>
          <a:chExt cx="0" cy="0"/>
        </a:xfrm>
      </p:grpSpPr>
      <p:sp>
        <p:nvSpPr>
          <p:cNvPr id="2037" name="Google Shape;2037;p172"/>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a:solidFill>
                  <a:srgbClr val="003399"/>
                </a:solidFill>
                <a:latin typeface="Times New Roman"/>
                <a:ea typeface="Times New Roman"/>
                <a:cs typeface="Times New Roman"/>
                <a:sym typeface="Times New Roman"/>
              </a:rPr>
              <a:t>ا</a:t>
            </a:r>
            <a:r>
              <a:rPr b="0" i="0" lang="en-US" sz="2400" u="none">
                <a:solidFill>
                  <a:schemeClr val="dk1"/>
                </a:solidFill>
                <a:latin typeface="Times New Roman"/>
                <a:ea typeface="Times New Roman"/>
                <a:cs typeface="Times New Roman"/>
                <a:sym typeface="Times New Roman"/>
              </a:rPr>
              <a:t>.</a:t>
            </a:r>
            <a:endParaRPr/>
          </a:p>
        </p:txBody>
      </p:sp>
      <p:sp>
        <p:nvSpPr>
          <p:cNvPr id="2038" name="Google Shape;2038;p172"/>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2039" name="Google Shape;2039;p172"/>
          <p:cNvSpPr txBox="1"/>
          <p:nvPr/>
        </p:nvSpPr>
        <p:spPr>
          <a:xfrm>
            <a:off x="1671637" y="2133600"/>
            <a:ext cx="5948400" cy="249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الفصل السادس</a:t>
            </a:r>
            <a:endParaRPr/>
          </a:p>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العرض الكلى </a:t>
            </a:r>
            <a:endParaRPr/>
          </a:p>
          <a:p>
            <a:pPr indent="0" lvl="0" marL="0" marR="0" rtl="1"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(انظر الكتاب من صفحة  183-206)</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3" name="Shape 2043"/>
        <p:cNvGrpSpPr/>
        <p:nvPr/>
      </p:nvGrpSpPr>
      <p:grpSpPr>
        <a:xfrm>
          <a:off x="0" y="0"/>
          <a:ext cx="0" cy="0"/>
          <a:chOff x="0" y="0"/>
          <a:chExt cx="0" cy="0"/>
        </a:xfrm>
      </p:grpSpPr>
      <p:sp>
        <p:nvSpPr>
          <p:cNvPr id="2044" name="Google Shape;2044;p173"/>
          <p:cNvSpPr txBox="1"/>
          <p:nvPr>
            <p:ph idx="1" type="body"/>
          </p:nvPr>
        </p:nvSpPr>
        <p:spPr>
          <a:xfrm>
            <a:off x="457200" y="0"/>
            <a:ext cx="8229600" cy="6858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880"/>
              <a:buFont typeface="Noto Sans Symbols"/>
              <a:buNone/>
            </a:pPr>
            <a:r>
              <a:rPr b="1" i="0" lang="en-US" sz="3600" u="none">
                <a:solidFill>
                  <a:schemeClr val="dk1"/>
                </a:solidFill>
                <a:latin typeface="Gill Sans"/>
                <a:ea typeface="Gill Sans"/>
                <a:cs typeface="Gill Sans"/>
                <a:sym typeface="Gill Sans"/>
              </a:rPr>
              <a:t>الطلب الكلى والعرض الكلى</a:t>
            </a:r>
            <a:endParaRPr/>
          </a:p>
          <a:p>
            <a:pPr indent="-282575" lvl="0" marL="365125" marR="0" rtl="0" algn="ctr">
              <a:lnSpc>
                <a:spcPct val="100000"/>
              </a:lnSpc>
              <a:spcBef>
                <a:spcPts val="900"/>
              </a:spcBef>
              <a:spcAft>
                <a:spcPts val="0"/>
              </a:spcAft>
              <a:buClr>
                <a:schemeClr val="accent1"/>
              </a:buClr>
              <a:buSzPts val="2880"/>
              <a:buFont typeface="Noto Sans Symbols"/>
              <a:buNone/>
            </a:pPr>
            <a:r>
              <a:rPr b="1" i="0" lang="en-US" sz="3600" u="none">
                <a:solidFill>
                  <a:schemeClr val="dk1"/>
                </a:solidFill>
                <a:latin typeface="Gill Sans"/>
                <a:ea typeface="Gill Sans"/>
                <a:cs typeface="Gill Sans"/>
                <a:sym typeface="Gill Sans"/>
              </a:rPr>
              <a:t>Aggregate Demand ,Aggregate Supply</a:t>
            </a:r>
            <a:endParaRPr/>
          </a:p>
          <a:p>
            <a:pPr indent="-282575" lvl="0" marL="365125" marR="0" rtl="0" algn="ctr">
              <a:lnSpc>
                <a:spcPct val="100000"/>
              </a:lnSpc>
              <a:spcBef>
                <a:spcPts val="900"/>
              </a:spcBef>
              <a:spcAft>
                <a:spcPts val="0"/>
              </a:spcAft>
              <a:buClr>
                <a:schemeClr val="accent1"/>
              </a:buClr>
              <a:buSzPts val="2880"/>
              <a:buFont typeface="Noto Sans Symbols"/>
              <a:buNone/>
            </a:pPr>
            <a:r>
              <a:t/>
            </a:r>
            <a:endParaRPr b="0" i="0" sz="3600" u="none">
              <a:solidFill>
                <a:schemeClr val="dk1"/>
              </a:solidFill>
              <a:latin typeface="Gill Sans"/>
              <a:ea typeface="Gill Sans"/>
              <a:cs typeface="Gill Sans"/>
              <a:sym typeface="Gill Sans"/>
            </a:endParaRPr>
          </a:p>
          <a:p>
            <a:pPr indent="-99695" lvl="0" marL="365125" marR="0" rtl="0" algn="l">
              <a:spcBef>
                <a:spcPts val="600"/>
              </a:spcBef>
              <a:spcAft>
                <a:spcPts val="0"/>
              </a:spcAft>
              <a:buClr>
                <a:schemeClr val="accent1"/>
              </a:buClr>
              <a:buSzPts val="2880"/>
              <a:buFont typeface="Noto Sans Symbols"/>
              <a:buNone/>
            </a:pPr>
            <a:r>
              <a:t/>
            </a:r>
            <a:endParaRPr b="0" i="0" sz="3600" u="none">
              <a:solidFill>
                <a:schemeClr val="dk1"/>
              </a:solidFill>
              <a:latin typeface="Gill Sans"/>
              <a:ea typeface="Gill Sans"/>
              <a:cs typeface="Gill Sans"/>
              <a:sym typeface="Gill Sans"/>
            </a:endParaRPr>
          </a:p>
        </p:txBody>
      </p:sp>
      <p:pic>
        <p:nvPicPr>
          <p:cNvPr descr="http://t2.gstatic.com/images?q=tbn:ANd9GcTpSxYONNnxOQ_n0Eue8YFUwCxGT94HYfzQp2dclDt_M24XX4W2" id="2045" name="Google Shape;2045;p173"/>
          <p:cNvPicPr preferRelativeResize="0"/>
          <p:nvPr/>
        </p:nvPicPr>
        <p:blipFill rotWithShape="1">
          <a:blip r:embed="rId3">
            <a:alphaModFix/>
          </a:blip>
          <a:srcRect b="0" l="0" r="0" t="0"/>
          <a:stretch/>
        </p:blipFill>
        <p:spPr>
          <a:xfrm>
            <a:off x="1857375" y="3643312"/>
            <a:ext cx="5500687" cy="27860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5"/>
                                        </p:tgtEl>
                                        <p:attrNameLst>
                                          <p:attrName>style.visibility</p:attrName>
                                        </p:attrNameLst>
                                      </p:cBhvr>
                                      <p:to>
                                        <p:strVal val="visible"/>
                                      </p:to>
                                    </p:set>
                                    <p:animEffect filter="fade" transition="in">
                                      <p:cBhvr>
                                        <p:cTn dur="500"/>
                                        <p:tgtEl>
                                          <p:spTgt spid="20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0" name="Shape 2050"/>
        <p:cNvGrpSpPr/>
        <p:nvPr/>
      </p:nvGrpSpPr>
      <p:grpSpPr>
        <a:xfrm>
          <a:off x="0" y="0"/>
          <a:ext cx="0" cy="0"/>
          <a:chOff x="0" y="0"/>
          <a:chExt cx="0" cy="0"/>
        </a:xfrm>
      </p:grpSpPr>
      <p:sp>
        <p:nvSpPr>
          <p:cNvPr id="2051" name="Google Shape;2051;p174"/>
          <p:cNvSpPr txBox="1"/>
          <p:nvPr>
            <p:ph type="title"/>
          </p:nvPr>
        </p:nvSpPr>
        <p:spPr>
          <a:xfrm>
            <a:off x="457200" y="-26987"/>
            <a:ext cx="82296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توازن العرض الكلي و الطلب الكلي </a:t>
            </a:r>
            <a:endParaRPr/>
          </a:p>
        </p:txBody>
      </p:sp>
      <p:sp>
        <p:nvSpPr>
          <p:cNvPr id="2052" name="Google Shape;2052;p174"/>
          <p:cNvSpPr txBox="1"/>
          <p:nvPr>
            <p:ph idx="1" type="body"/>
          </p:nvPr>
        </p:nvSpPr>
        <p:spPr>
          <a:xfrm>
            <a:off x="457200" y="836612"/>
            <a:ext cx="8229600" cy="4526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سنقوم بعرض دمج الطلب الكلي مع العرض الكلي لتحديد مستوى توازن الناتج المحلي الإجمالي </a:t>
            </a:r>
            <a:endParaRPr/>
          </a:p>
        </p:txBody>
      </p:sp>
      <p:pic>
        <p:nvPicPr>
          <p:cNvPr descr="صورة 001.jpg" id="2053" name="Google Shape;2053;p174"/>
          <p:cNvPicPr preferRelativeResize="0"/>
          <p:nvPr/>
        </p:nvPicPr>
        <p:blipFill rotWithShape="1">
          <a:blip r:embed="rId3">
            <a:alphaModFix/>
          </a:blip>
          <a:srcRect b="0" l="0" r="0" t="0"/>
          <a:stretch/>
        </p:blipFill>
        <p:spPr>
          <a:xfrm>
            <a:off x="1619250" y="2060575"/>
            <a:ext cx="6423025" cy="4297362"/>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8" name="Shape 2058"/>
        <p:cNvGrpSpPr/>
        <p:nvPr/>
      </p:nvGrpSpPr>
      <p:grpSpPr>
        <a:xfrm>
          <a:off x="0" y="0"/>
          <a:ext cx="0" cy="0"/>
          <a:chOff x="0" y="0"/>
          <a:chExt cx="0" cy="0"/>
        </a:xfrm>
      </p:grpSpPr>
      <p:sp>
        <p:nvSpPr>
          <p:cNvPr id="2059" name="Google Shape;2059;p175"/>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منحنى العرض الكلي </a:t>
            </a:r>
            <a:endParaRPr/>
          </a:p>
        </p:txBody>
      </p:sp>
      <p:sp>
        <p:nvSpPr>
          <p:cNvPr id="2060" name="Google Shape;2060;p175"/>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73050" lvl="0" marL="273050" marR="0" rtl="1" algn="r">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يوضح منحى العرض الكلي : كمية السلع و الخدمات النهائية التي يرغب المنتجون في بيعها عند كل مستوى سعري.</a:t>
            </a:r>
            <a:endParaRPr/>
          </a:p>
          <a:p>
            <a:pPr indent="-273050" lvl="0" marL="273050" marR="0" rtl="1" algn="r">
              <a:lnSpc>
                <a:spcPct val="90000"/>
              </a:lnSpc>
              <a:spcBef>
                <a:spcPts val="60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و يوضح منحنى العرض الكلي العلاقة بين </a:t>
            </a:r>
            <a:endParaRPr/>
          </a:p>
          <a:p>
            <a:pPr indent="-273050" lvl="0" marL="273050" marR="0" rtl="1" algn="r">
              <a:lnSpc>
                <a:spcPct val="90000"/>
              </a:lnSpc>
              <a:spcBef>
                <a:spcPts val="600"/>
              </a:spcBef>
              <a:spcAft>
                <a:spcPts val="0"/>
              </a:spcAft>
              <a:buClr>
                <a:schemeClr val="accent1"/>
              </a:buClr>
              <a:buSzPts val="2560"/>
              <a:buFont typeface="Noto Sans Symbols"/>
              <a:buAutoNum type="arabicPeriod"/>
            </a:pPr>
            <a:r>
              <a:rPr b="0" i="0" lang="en-US" sz="3200" u="none">
                <a:solidFill>
                  <a:schemeClr val="dk1"/>
                </a:solidFill>
                <a:latin typeface="Gill Sans"/>
                <a:ea typeface="Gill Sans"/>
                <a:cs typeface="Gill Sans"/>
                <a:sym typeface="Gill Sans"/>
              </a:rPr>
              <a:t>المستوى العام للأسعار </a:t>
            </a:r>
            <a:endParaRPr/>
          </a:p>
          <a:p>
            <a:pPr indent="-273050" lvl="0" marL="273050" marR="0" rtl="1" algn="r">
              <a:lnSpc>
                <a:spcPct val="90000"/>
              </a:lnSpc>
              <a:spcBef>
                <a:spcPts val="600"/>
              </a:spcBef>
              <a:spcAft>
                <a:spcPts val="0"/>
              </a:spcAft>
              <a:buClr>
                <a:schemeClr val="accent1"/>
              </a:buClr>
              <a:buSzPts val="2560"/>
              <a:buFont typeface="Noto Sans Symbols"/>
              <a:buAutoNum type="arabicPeriod"/>
            </a:pPr>
            <a:r>
              <a:rPr b="0" i="0" lang="en-US" sz="3200" u="none">
                <a:solidFill>
                  <a:schemeClr val="dk1"/>
                </a:solidFill>
                <a:latin typeface="Gill Sans"/>
                <a:ea typeface="Gill Sans"/>
                <a:cs typeface="Gill Sans"/>
                <a:sym typeface="Gill Sans"/>
              </a:rPr>
              <a:t>الكمية المعروضة من الناتج المحلي </a:t>
            </a:r>
            <a:endParaRPr/>
          </a:p>
          <a:p>
            <a:pPr indent="-273050" lvl="0" marL="273050" marR="0" rtl="1" algn="r">
              <a:lnSpc>
                <a:spcPct val="90000"/>
              </a:lnSpc>
              <a:spcBef>
                <a:spcPts val="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مع إفتراض ثبات جميع العوامل الأخرى نلاحظ أنه و مع إرتفاع اسعار السلع فإن المنحنى يتزايد من أسفل إلى اعلى و من اليسار لليمين, أي أن الكمية المعروضة من السلع تميل إلى الزيادة مع إرتفاع مستويات الأسعار</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4" name="Shape 2064"/>
        <p:cNvGrpSpPr/>
        <p:nvPr/>
      </p:nvGrpSpPr>
      <p:grpSpPr>
        <a:xfrm>
          <a:off x="0" y="0"/>
          <a:ext cx="0" cy="0"/>
          <a:chOff x="0" y="0"/>
          <a:chExt cx="0" cy="0"/>
        </a:xfrm>
      </p:grpSpPr>
      <p:sp>
        <p:nvSpPr>
          <p:cNvPr id="2065" name="Google Shape;2065;p176"/>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none">
                <a:solidFill>
                  <a:srgbClr val="FF0000"/>
                </a:solidFill>
                <a:effectLst>
                  <a:outerShdw blurRad="38100" algn="tl" dir="2700000" dist="38100">
                    <a:srgbClr val="C0C0C0"/>
                  </a:outerShdw>
                </a:effectLst>
                <a:latin typeface="Gill Sans"/>
                <a:ea typeface="Gill Sans"/>
                <a:cs typeface="Gill Sans"/>
                <a:sym typeface="Gill Sans"/>
              </a:rPr>
              <a:t>منحنى العرض الكلي </a:t>
            </a:r>
            <a:endParaRPr/>
          </a:p>
        </p:txBody>
      </p:sp>
      <p:pic>
        <p:nvPicPr>
          <p:cNvPr descr="images (1).jpg" id="2066" name="Google Shape;2066;p176"/>
          <p:cNvPicPr preferRelativeResize="0"/>
          <p:nvPr>
            <p:ph idx="1" type="body"/>
          </p:nvPr>
        </p:nvPicPr>
        <p:blipFill rotWithShape="1">
          <a:blip r:embed="rId3">
            <a:alphaModFix/>
          </a:blip>
          <a:srcRect b="0" l="0" r="0" t="0"/>
          <a:stretch/>
        </p:blipFill>
        <p:spPr>
          <a:xfrm>
            <a:off x="2306637" y="1447800"/>
            <a:ext cx="5756400" cy="4800600"/>
          </a:xfrm>
          <a:prstGeom prst="rect">
            <a:avLst/>
          </a:prstGeom>
          <a:noFill/>
          <a:ln>
            <a:noFill/>
          </a:ln>
        </p:spPr>
      </p:pic>
      <p:sp>
        <p:nvSpPr>
          <p:cNvPr id="2067" name="Google Shape;2067;p176"/>
          <p:cNvSpPr txBox="1"/>
          <p:nvPr/>
        </p:nvSpPr>
        <p:spPr>
          <a:xfrm>
            <a:off x="5435600" y="3198812"/>
            <a:ext cx="34686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شكل يوضح منحنى العرض الكلى </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1" name="Shape 2071"/>
        <p:cNvGrpSpPr/>
        <p:nvPr/>
      </p:nvGrpSpPr>
      <p:grpSpPr>
        <a:xfrm>
          <a:off x="0" y="0"/>
          <a:ext cx="0" cy="0"/>
          <a:chOff x="0" y="0"/>
          <a:chExt cx="0" cy="0"/>
        </a:xfrm>
      </p:grpSpPr>
      <p:sp>
        <p:nvSpPr>
          <p:cNvPr id="2072" name="Google Shape;2072;p177"/>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3200"/>
              <a:buFont typeface="Gill Sans"/>
              <a:buNone/>
            </a:pPr>
            <a:r>
              <a:rPr b="1" i="0" lang="en-US" sz="3200" u="sng">
                <a:solidFill>
                  <a:srgbClr val="FF0000"/>
                </a:solidFill>
                <a:effectLst>
                  <a:outerShdw blurRad="38100" algn="tl" dir="2700000" dist="38100">
                    <a:srgbClr val="C0C0C0"/>
                  </a:outerShdw>
                </a:effectLst>
                <a:latin typeface="Gill Sans"/>
                <a:ea typeface="Gill Sans"/>
                <a:cs typeface="Gill Sans"/>
                <a:sym typeface="Gill Sans"/>
              </a:rPr>
              <a:t>العوامل التى تؤثر على أنتقال منحنى العرض الكلي(باختصار ) </a:t>
            </a:r>
            <a:endParaRPr/>
          </a:p>
        </p:txBody>
      </p:sp>
      <p:sp>
        <p:nvSpPr>
          <p:cNvPr id="2073" name="Google Shape;2073;p177"/>
          <p:cNvSpPr txBox="1"/>
          <p:nvPr>
            <p:ph idx="1" type="body"/>
          </p:nvPr>
        </p:nvSpPr>
        <p:spPr>
          <a:xfrm>
            <a:off x="179387" y="1447800"/>
            <a:ext cx="8713800" cy="5410200"/>
          </a:xfrm>
          <a:prstGeom prst="rect">
            <a:avLst/>
          </a:prstGeom>
          <a:noFill/>
          <a:ln>
            <a:noFill/>
          </a:ln>
        </p:spPr>
        <p:txBody>
          <a:bodyPr anchorCtr="0" anchor="t" bIns="45700" lIns="91425" spcFirstLastPara="1" rIns="91425" wrap="square" tIns="45700">
            <a:normAutofit/>
          </a:bodyPr>
          <a:lstStyle/>
          <a:p>
            <a:pPr indent="-273050" lvl="0" marL="273050" marR="0" rtl="1" algn="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يمكن تحديد عدد من العوامل التي تؤدي إلى تحرك منحنى العرض منها: </a:t>
            </a:r>
            <a:endParaRPr/>
          </a:p>
          <a:p>
            <a:pPr indent="-273050" lvl="0" marL="273050" marR="0" rtl="1" algn="r">
              <a:lnSpc>
                <a:spcPct val="100000"/>
              </a:lnSpc>
              <a:spcBef>
                <a:spcPts val="600"/>
              </a:spcBef>
              <a:spcAft>
                <a:spcPts val="0"/>
              </a:spcAft>
              <a:buClr>
                <a:schemeClr val="accent1"/>
              </a:buClr>
              <a:buSzPts val="2560"/>
              <a:buFont typeface="Noto Sans Symbols"/>
              <a:buAutoNum type="arabicPeriod"/>
            </a:pPr>
            <a:r>
              <a:rPr b="1" i="0" lang="en-US" sz="3200" u="none">
                <a:solidFill>
                  <a:srgbClr val="2A6D7D"/>
                </a:solidFill>
                <a:latin typeface="Gill Sans"/>
                <a:ea typeface="Gill Sans"/>
                <a:cs typeface="Gill Sans"/>
                <a:sym typeface="Gill Sans"/>
              </a:rPr>
              <a:t>معدل الأجر النقدي : </a:t>
            </a:r>
            <a:endParaRPr/>
          </a:p>
          <a:p>
            <a:pPr indent="-273050" lvl="0" marL="273050" marR="0" rtl="1" algn="r">
              <a:lnSpc>
                <a:spcPct val="10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عندما ترتفع معدلات الأجور فإن تكاليف الإنتاج تزيد مما يؤدي إلى تقليل هامش الربح لدى المؤسسات الإنتاجية فتقل الكمية المعروضة و ينتقل منحنى العرض لليسار</a:t>
            </a:r>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7" name="Shape 2077"/>
        <p:cNvGrpSpPr/>
        <p:nvPr/>
      </p:nvGrpSpPr>
      <p:grpSpPr>
        <a:xfrm>
          <a:off x="0" y="0"/>
          <a:ext cx="0" cy="0"/>
          <a:chOff x="0" y="0"/>
          <a:chExt cx="0" cy="0"/>
        </a:xfrm>
      </p:grpSpPr>
      <p:sp>
        <p:nvSpPr>
          <p:cNvPr id="2078" name="Google Shape;2078;p178"/>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إنتقال منحنى العرض الكلي ( باختصار ) </a:t>
            </a:r>
            <a:endParaRPr/>
          </a:p>
        </p:txBody>
      </p:sp>
      <p:sp>
        <p:nvSpPr>
          <p:cNvPr id="2079" name="Google Shape;2079;p178"/>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73050" lvl="0" marL="273050" marR="0" rtl="1" algn="r">
              <a:lnSpc>
                <a:spcPct val="90000"/>
              </a:lnSpc>
              <a:spcBef>
                <a:spcPts val="0"/>
              </a:spcBef>
              <a:spcAft>
                <a:spcPts val="0"/>
              </a:spcAft>
              <a:buClr>
                <a:schemeClr val="accent1"/>
              </a:buClr>
              <a:buSzPts val="2560"/>
              <a:buFont typeface="Noto Sans Symbols"/>
              <a:buNone/>
            </a:pPr>
            <a:r>
              <a:rPr b="1" i="0" lang="en-US" sz="3200" u="none">
                <a:solidFill>
                  <a:srgbClr val="2A6D7D"/>
                </a:solidFill>
                <a:latin typeface="Gill Sans"/>
                <a:ea typeface="Gill Sans"/>
                <a:cs typeface="Gill Sans"/>
                <a:sym typeface="Gill Sans"/>
              </a:rPr>
              <a:t>2. التغير في أسعار مدخلات الإنتاج الأخرى</a:t>
            </a:r>
            <a:endParaRPr/>
          </a:p>
          <a:p>
            <a:pPr indent="-273050" lvl="0" marL="273050" marR="0" rtl="1" algn="r">
              <a:lnSpc>
                <a:spcPct val="90000"/>
              </a:lnSpc>
              <a:spcBef>
                <a:spcPts val="600"/>
              </a:spcBef>
              <a:spcAft>
                <a:spcPts val="0"/>
              </a:spcAft>
              <a:buClr>
                <a:schemeClr val="accent1"/>
              </a:buClr>
              <a:buSzPts val="2560"/>
              <a:buFont typeface="Noto Sans Symbols"/>
              <a:buNone/>
            </a:pPr>
            <a:r>
              <a:t/>
            </a:r>
            <a:endParaRPr b="1" i="0" sz="3200" u="none">
              <a:solidFill>
                <a:srgbClr val="2A6D7D"/>
              </a:solidFill>
              <a:latin typeface="Gill Sans"/>
              <a:ea typeface="Gill Sans"/>
              <a:cs typeface="Gill Sans"/>
              <a:sym typeface="Gill Sans"/>
            </a:endParaRPr>
          </a:p>
          <a:p>
            <a:pPr indent="-273050" lvl="0" marL="273050" marR="0" rtl="1" algn="r">
              <a:lnSpc>
                <a:spcPct val="9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يؤدي إرتفاع </a:t>
            </a:r>
            <a:r>
              <a:rPr b="0" i="0" lang="en-US" sz="3200" u="none">
                <a:solidFill>
                  <a:srgbClr val="00B050"/>
                </a:solidFill>
                <a:latin typeface="Gill Sans"/>
                <a:ea typeface="Gill Sans"/>
                <a:cs typeface="Gill Sans"/>
                <a:sym typeface="Gill Sans"/>
              </a:rPr>
              <a:t>( إنخفاض ) </a:t>
            </a:r>
            <a:r>
              <a:rPr b="0" i="0" lang="en-US" sz="3200" u="none">
                <a:solidFill>
                  <a:schemeClr val="dk1"/>
                </a:solidFill>
                <a:latin typeface="Gill Sans"/>
                <a:ea typeface="Gill Sans"/>
                <a:cs typeface="Gill Sans"/>
                <a:sym typeface="Gill Sans"/>
              </a:rPr>
              <a:t>اسعار المدخلات إلى إنتقال منحنى العرض الكلي إلى اليسار </a:t>
            </a:r>
            <a:r>
              <a:rPr b="0" i="0" lang="en-US" sz="3200" u="none">
                <a:solidFill>
                  <a:srgbClr val="00B050"/>
                </a:solidFill>
                <a:latin typeface="Gill Sans"/>
                <a:ea typeface="Gill Sans"/>
                <a:cs typeface="Gill Sans"/>
                <a:sym typeface="Gill Sans"/>
              </a:rPr>
              <a:t>( اليمين ) </a:t>
            </a:r>
            <a:endParaRPr/>
          </a:p>
          <a:p>
            <a:pPr indent="-273050" lvl="0" marL="273050" marR="0" rtl="1" algn="r">
              <a:lnSpc>
                <a:spcPct val="9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273050" lvl="0" marL="273050" marR="0" rtl="1" algn="r">
              <a:lnSpc>
                <a:spcPct val="90000"/>
              </a:lnSpc>
              <a:spcBef>
                <a:spcPts val="600"/>
              </a:spcBef>
              <a:spcAft>
                <a:spcPts val="0"/>
              </a:spcAft>
              <a:buClr>
                <a:schemeClr val="accent1"/>
              </a:buClr>
              <a:buSzPts val="2560"/>
              <a:buFont typeface="Noto Sans Symbols"/>
              <a:buNone/>
            </a:pPr>
            <a:r>
              <a:rPr b="1" i="0" lang="en-US" sz="3200" u="none">
                <a:solidFill>
                  <a:srgbClr val="2A6D7D"/>
                </a:solidFill>
                <a:latin typeface="Gill Sans"/>
                <a:ea typeface="Gill Sans"/>
                <a:cs typeface="Gill Sans"/>
                <a:sym typeface="Gill Sans"/>
              </a:rPr>
              <a:t>3. التقنية و الإنتاجية </a:t>
            </a:r>
            <a:endParaRPr b="1" i="0" sz="3200" u="none">
              <a:solidFill>
                <a:srgbClr val="2A6D7D"/>
              </a:solidFill>
              <a:latin typeface="Gill Sans"/>
              <a:ea typeface="Gill Sans"/>
              <a:cs typeface="Gill Sans"/>
              <a:sym typeface="Gill Sans"/>
            </a:endParaRPr>
          </a:p>
          <a:p>
            <a:pPr indent="-273050" lvl="0" marL="273050" marR="0" rtl="1" algn="r">
              <a:lnSpc>
                <a:spcPct val="9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يؤدي تقدم و تطور التقنية إلى زيادة الإنتاجية و من ثم أنتقال منحنى العرض الكلي لليمين </a:t>
            </a:r>
            <a:endParaRPr/>
          </a:p>
          <a:p>
            <a:pPr indent="-273050" lvl="0" marL="273050" marR="0" rtl="1" algn="r">
              <a:lnSpc>
                <a:spcPct val="9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3" name="Shape 2083"/>
        <p:cNvGrpSpPr/>
        <p:nvPr/>
      </p:nvGrpSpPr>
      <p:grpSpPr>
        <a:xfrm>
          <a:off x="0" y="0"/>
          <a:ext cx="0" cy="0"/>
          <a:chOff x="0" y="0"/>
          <a:chExt cx="0" cy="0"/>
        </a:xfrm>
      </p:grpSpPr>
      <p:sp>
        <p:nvSpPr>
          <p:cNvPr descr="kimonopat1" id="2084" name="Shape 2084"/>
          <p:cNvSpPr/>
          <p:nvPr/>
        </p:nvSpPr>
        <p:spPr>
          <a:xfrm>
            <a:off x="250825" y="333375"/>
            <a:ext cx="8713775" cy="1335075"/>
          </a:xfrm>
          <a:prstGeom prst="rect"/>
          <a:solidFill>
            <a:srgbClr val="FF0000"/>
          </a:solidFill>
          <a:ln cap="flat" cmpd="sng" algn="ctr">
            <a:solidFill>
              <a:srgbClr val="000000"/>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Traditional Arabic"/>
              </a:rPr>
              <a:t>  
</a:t>
            </a:r>
          </a:p>
        </p:txBody>
      </p:sp>
      <p:sp>
        <p:nvSpPr>
          <p:cNvPr id="2085" name="Google Shape;2085;p179"/>
          <p:cNvSpPr txBox="1"/>
          <p:nvPr/>
        </p:nvSpPr>
        <p:spPr>
          <a:xfrm>
            <a:off x="0" y="260350"/>
            <a:ext cx="9144000" cy="6678600"/>
          </a:xfrm>
          <a:prstGeom prst="rect">
            <a:avLst/>
          </a:prstGeom>
          <a:noFill/>
          <a:ln>
            <a:noFill/>
          </a:ln>
        </p:spPr>
        <p:txBody>
          <a:bodyPr anchorCtr="0" anchor="t" bIns="45700" lIns="91425" spcFirstLastPara="1" rIns="91425" wrap="square" tIns="45700">
            <a:spAutoFit/>
          </a:bodyPr>
          <a:lstStyle/>
          <a:p>
            <a:pPr indent="-273050" lvl="0" marL="273050" marR="0" rtl="1" algn="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العوامل التى تؤثر على إنتقال منحنى العرض الكلى( بالتفاصيل) </a:t>
            </a:r>
            <a:endParaRPr/>
          </a:p>
          <a:p>
            <a:pPr indent="-273050" lvl="0" marL="273050" marR="0" rtl="1" algn="r">
              <a:lnSpc>
                <a:spcPct val="100000"/>
              </a:lnSpc>
              <a:spcBef>
                <a:spcPts val="5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عندما يحدث تغير فى أحد هذه العوامل الاخرى ، فأن المنحنى فى هذه الحالة ينتقل للأعلى يساراً  أو للاسفل يميناً ، حسب طبيعة التغير الحاصل</a:t>
            </a:r>
            <a:endParaRPr/>
          </a:p>
          <a:p>
            <a:pPr indent="-273050" lvl="0" marL="273050" marR="0" rtl="1" algn="r">
              <a:lnSpc>
                <a:spcPct val="100000"/>
              </a:lnSpc>
              <a:spcBef>
                <a:spcPts val="5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العوامل التى تؤدى الى تحرك منحنى العرض :-</a:t>
            </a:r>
            <a:endParaRPr/>
          </a:p>
          <a:p>
            <a:pPr indent="-273050" lvl="0" marL="273050" marR="0" rtl="1" algn="r">
              <a:lnSpc>
                <a:spcPct val="100000"/>
              </a:lnSpc>
              <a:spcBef>
                <a:spcPts val="500"/>
              </a:spcBef>
              <a:spcAft>
                <a:spcPts val="0"/>
              </a:spcAft>
              <a:buClr>
                <a:srgbClr val="00B0F0"/>
              </a:buClr>
              <a:buSzPts val="2000"/>
              <a:buFont typeface="Times New Roman"/>
              <a:buNone/>
            </a:pPr>
            <a:r>
              <a:rPr b="1" i="0" lang="en-US" sz="2000" u="sng">
                <a:solidFill>
                  <a:srgbClr val="00B0F0"/>
                </a:solidFill>
                <a:latin typeface="Times New Roman"/>
                <a:ea typeface="Times New Roman"/>
                <a:cs typeface="Times New Roman"/>
                <a:sym typeface="Times New Roman"/>
              </a:rPr>
              <a:t>1_ معدل الاجر النقدى :-</a:t>
            </a:r>
            <a:endParaRPr/>
          </a:p>
          <a:p>
            <a:pPr indent="-273050" lvl="0" marL="273050" marR="0" rtl="1" algn="r">
              <a:lnSpc>
                <a:spcPct val="100000"/>
              </a:lnSpc>
              <a:spcBef>
                <a:spcPts val="5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يتمتمع منحنى العرض الكلى بميل موجب نتيجة للعلاقة الطردية بين المستوى العام للاسعار والكمية المعروضة عند مستوى معين من الاجور واسعار مدخلات الانتاج الاخرى .</a:t>
            </a:r>
            <a:endParaRPr/>
          </a:p>
          <a:p>
            <a:pPr indent="-273050" lvl="0" marL="273050" marR="0" rtl="1" algn="r">
              <a:lnSpc>
                <a:spcPct val="100000"/>
              </a:lnSpc>
              <a:spcBef>
                <a:spcPts val="5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وتعتبرالاجور من اهم محددات منحنى العرض الكلى لان عنصر العمل يعتبر من العناصرالتى تحدد تكلفة الانتاج ، فعندما ترتفع معدلات الاجور فأن تكاليف الانتاج الكلية ترتفع ،مما  يؤدى </a:t>
            </a:r>
            <a:endParaRPr/>
          </a:p>
          <a:p>
            <a:pPr indent="-273050" lvl="0" marL="273050" marR="0" rtl="1" algn="r">
              <a:lnSpc>
                <a:spcPct val="100000"/>
              </a:lnSpc>
              <a:spcBef>
                <a:spcPts val="5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الى تقليل هامش الربح لدى المؤسسات الانتاجية ، وبالتالى تقل الكمية المعروضة وينتقل منحنى العرض الكلى يساراً </a:t>
            </a:r>
            <a:r>
              <a:rPr b="1" i="0" lang="en-US" sz="2400" u="none">
                <a:solidFill>
                  <a:schemeClr val="dk1"/>
                </a:solidFill>
                <a:latin typeface="Times New Roman"/>
                <a:ea typeface="Times New Roman"/>
                <a:cs typeface="Times New Roman"/>
                <a:sym typeface="Times New Roman"/>
              </a:rPr>
              <a:t>.</a:t>
            </a:r>
            <a:endParaRPr/>
          </a:p>
          <a:p>
            <a:pPr indent="-273050" lvl="0" marL="273050" marR="0" rtl="1" algn="r">
              <a:lnSpc>
                <a:spcPct val="100000"/>
              </a:lnSpc>
              <a:spcBef>
                <a:spcPts val="5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a:t>
            </a:r>
            <a:r>
              <a:rPr b="1" i="0" lang="en-US" sz="2400" u="sng">
                <a:solidFill>
                  <a:srgbClr val="00B0F0"/>
                </a:solidFill>
                <a:latin typeface="Times New Roman"/>
                <a:ea typeface="Times New Roman"/>
                <a:cs typeface="Times New Roman"/>
                <a:sym typeface="Times New Roman"/>
              </a:rPr>
              <a:t>- التغير فى اسعار مدخلات الانتاج الاخرى :-</a:t>
            </a:r>
            <a:endParaRPr/>
          </a:p>
          <a:p>
            <a:pPr indent="-273050" lvl="0" marL="273050" marR="0" rtl="1" algn="r">
              <a:lnSpc>
                <a:spcPct val="100000"/>
              </a:lnSpc>
              <a:spcBef>
                <a:spcPts val="50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يؤدى إرتفاع ( إنخفاض ) اسعار مدخلات الانتاج الى إنتقال منحنى العرض الكلى الى اليسار ( اليمين ) فعند ارتفاع اسعار الطاقة على سبيل المثال والتى تعتبر من أهم مدخلات الانتاج ، فان ذلك يؤدى الى إنتقال منحنى العرض الى ناحية اليسار أى سينخفض الانتاج ومن ثم العرض الكلى فى الاقتصاد كما حدث فى عقد التسعينات خلال حرب الخليج العربى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4"/>
                                        </p:tgtEl>
                                        <p:attrNameLst>
                                          <p:attrName>style.visibility</p:attrName>
                                        </p:attrNameLst>
                                      </p:cBhvr>
                                      <p:to>
                                        <p:strVal val="visible"/>
                                      </p:to>
                                    </p:set>
                                    <p:animEffect filter="fade" transition="in">
                                      <p:cBhvr>
                                        <p:cTn dur="2000"/>
                                        <p:tgtEl>
                                          <p:spTgt spid="2084"/>
                                        </p:tgtEl>
                                      </p:cBhvr>
                                    </p:animEffect>
                                  </p:childTnLst>
                                </p:cTn>
                              </p:par>
                            </p:childTnLst>
                          </p:cTn>
                        </p:par>
                        <p:par>
                          <p:cTn fill="hold">
                            <p:stCondLst>
                              <p:cond delay="2000"/>
                            </p:stCondLst>
                            <p:childTnLst>
                              <p:par>
                                <p:cTn fill="hold" nodeType="afterEffect" presetClass="emph" presetID="8" presetSubtype="0">
                                  <p:stCondLst>
                                    <p:cond delay="0"/>
                                  </p:stCondLst>
                                  <p:childTnLst>
                                    <p:animRot by="-21600000">
                                      <p:cBhvr>
                                        <p:cTn dur="1000" fill="hold"/>
                                        <p:tgtEl>
                                          <p:spTgt spid="2084"/>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9" name="Shape 2089"/>
        <p:cNvGrpSpPr/>
        <p:nvPr/>
      </p:nvGrpSpPr>
      <p:grpSpPr>
        <a:xfrm>
          <a:off x="0" y="0"/>
          <a:ext cx="0" cy="0"/>
          <a:chOff x="0" y="0"/>
          <a:chExt cx="0" cy="0"/>
        </a:xfrm>
      </p:grpSpPr>
      <p:sp>
        <p:nvSpPr>
          <p:cNvPr descr="kimonopat1" id="2090" name="Shape 2090"/>
          <p:cNvSpPr/>
          <p:nvPr/>
        </p:nvSpPr>
        <p:spPr>
          <a:xfrm>
            <a:off x="250825" y="333375"/>
            <a:ext cx="8713775" cy="1335075"/>
          </a:xfrm>
          <a:prstGeom prst="rect"/>
          <a:solidFill>
            <a:srgbClr val="FF0000"/>
          </a:solidFill>
          <a:ln cap="flat" cmpd="sng" algn="ctr">
            <a:solidFill>
              <a:srgbClr val="000000"/>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Traditional Arabic"/>
              </a:rPr>
              <a:t>  
</a:t>
            </a:r>
          </a:p>
        </p:txBody>
      </p:sp>
      <p:pic>
        <p:nvPicPr>
          <p:cNvPr descr="http://t2.gstatic.com/images?q=tbn:ANd9GcTpSxYONNnxOQ_n0Eue8YFUwCxGT94HYfzQp2dclDt_M24XX4W2" id="2091" name="Google Shape;2091;p180"/>
          <p:cNvPicPr preferRelativeResize="0"/>
          <p:nvPr/>
        </p:nvPicPr>
        <p:blipFill rotWithShape="1">
          <a:blip r:embed="rId3">
            <a:alphaModFix/>
          </a:blip>
          <a:srcRect b="0" l="0" r="0" t="0"/>
          <a:stretch/>
        </p:blipFill>
        <p:spPr>
          <a:xfrm>
            <a:off x="2051050" y="765175"/>
            <a:ext cx="5500687" cy="2786062"/>
          </a:xfrm>
          <a:prstGeom prst="rect">
            <a:avLst/>
          </a:prstGeom>
          <a:noFill/>
          <a:ln>
            <a:noFill/>
          </a:ln>
        </p:spPr>
      </p:pic>
      <p:cxnSp>
        <p:nvCxnSpPr>
          <p:cNvPr id="2092" name="Google Shape;2092;p180"/>
          <p:cNvCxnSpPr/>
          <p:nvPr/>
        </p:nvCxnSpPr>
        <p:spPr>
          <a:xfrm flipH="1" rot="10800000">
            <a:off x="2916237" y="601812"/>
            <a:ext cx="2663700" cy="1657200"/>
          </a:xfrm>
          <a:prstGeom prst="straightConnector1">
            <a:avLst/>
          </a:prstGeom>
          <a:noFill/>
          <a:ln cap="flat" cmpd="sng" w="28575">
            <a:solidFill>
              <a:srgbClr val="000000"/>
            </a:solidFill>
            <a:prstDash val="solid"/>
            <a:miter lim="800000"/>
            <a:headEnd len="med" w="med" type="none"/>
            <a:tailEnd len="med" w="med" type="none"/>
          </a:ln>
        </p:spPr>
      </p:cxnSp>
      <p:sp>
        <p:nvSpPr>
          <p:cNvPr id="2093" name="Google Shape;2093;p180"/>
          <p:cNvSpPr txBox="1"/>
          <p:nvPr/>
        </p:nvSpPr>
        <p:spPr>
          <a:xfrm>
            <a:off x="5435600" y="3141662"/>
            <a:ext cx="5793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a:t>
            </a:r>
            <a:endParaRPr/>
          </a:p>
        </p:txBody>
      </p:sp>
      <p:sp>
        <p:nvSpPr>
          <p:cNvPr id="2094" name="Google Shape;2094;p180"/>
          <p:cNvSpPr txBox="1"/>
          <p:nvPr/>
        </p:nvSpPr>
        <p:spPr>
          <a:xfrm>
            <a:off x="3924300" y="1052512"/>
            <a:ext cx="3888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2095" name="Google Shape;2095;p180"/>
          <p:cNvSpPr txBox="1"/>
          <p:nvPr/>
        </p:nvSpPr>
        <p:spPr>
          <a:xfrm>
            <a:off x="4643437" y="1700212"/>
            <a:ext cx="4080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endParaRPr/>
          </a:p>
        </p:txBody>
      </p:sp>
      <p:cxnSp>
        <p:nvCxnSpPr>
          <p:cNvPr id="2096" name="Google Shape;2096;p180"/>
          <p:cNvCxnSpPr/>
          <p:nvPr/>
        </p:nvCxnSpPr>
        <p:spPr>
          <a:xfrm>
            <a:off x="4067175" y="1557337"/>
            <a:ext cx="0" cy="1512900"/>
          </a:xfrm>
          <a:prstGeom prst="straightConnector1">
            <a:avLst/>
          </a:prstGeom>
          <a:noFill/>
          <a:ln cap="flat" cmpd="sng" w="9525">
            <a:solidFill>
              <a:schemeClr val="accent1"/>
            </a:solidFill>
            <a:prstDash val="solid"/>
            <a:miter lim="800000"/>
            <a:headEnd len="med" w="med" type="none"/>
            <a:tailEnd len="med" w="med" type="none"/>
          </a:ln>
        </p:spPr>
      </p:cxnSp>
      <p:sp>
        <p:nvSpPr>
          <p:cNvPr id="2097" name="Google Shape;2097;p180"/>
          <p:cNvSpPr txBox="1"/>
          <p:nvPr/>
        </p:nvSpPr>
        <p:spPr>
          <a:xfrm>
            <a:off x="3348037" y="3141662"/>
            <a:ext cx="8001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5500</a:t>
            </a:r>
            <a:endParaRPr/>
          </a:p>
        </p:txBody>
      </p:sp>
      <p:sp>
        <p:nvSpPr>
          <p:cNvPr id="2098" name="Google Shape;2098;p180"/>
          <p:cNvSpPr txBox="1"/>
          <p:nvPr/>
        </p:nvSpPr>
        <p:spPr>
          <a:xfrm>
            <a:off x="4140200" y="3213100"/>
            <a:ext cx="8001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2099" name="Google Shape;2099;p180"/>
          <p:cNvSpPr txBox="1"/>
          <p:nvPr/>
        </p:nvSpPr>
        <p:spPr>
          <a:xfrm>
            <a:off x="0" y="3573462"/>
            <a:ext cx="8785200" cy="2692500"/>
          </a:xfrm>
          <a:prstGeom prst="rect">
            <a:avLst/>
          </a:prstGeom>
          <a:noFill/>
          <a:ln>
            <a:noFill/>
          </a:ln>
        </p:spPr>
        <p:txBody>
          <a:bodyPr anchorCtr="0" anchor="t" bIns="45700" lIns="91425" spcFirstLastPara="1" rIns="91425" wrap="square" tIns="45700">
            <a:spAutoFit/>
          </a:bodyPr>
          <a:lstStyle/>
          <a:p>
            <a:pPr indent="-273050" lvl="0" marL="273050" marR="0" rtl="1" algn="r">
              <a:lnSpc>
                <a:spcPct val="100000"/>
              </a:lnSpc>
              <a:spcBef>
                <a:spcPts val="0"/>
              </a:spcBef>
              <a:spcAft>
                <a:spcPts val="0"/>
              </a:spcAft>
              <a:buClr>
                <a:srgbClr val="00B0F0"/>
              </a:buClr>
              <a:buSzPts val="2400"/>
              <a:buFont typeface="Times New Roman"/>
              <a:buNone/>
            </a:pPr>
            <a:r>
              <a:rPr b="1" i="0" lang="en-US" sz="2400" u="sng">
                <a:solidFill>
                  <a:srgbClr val="00B0F0"/>
                </a:solidFill>
                <a:latin typeface="Times New Roman"/>
                <a:ea typeface="Times New Roman"/>
                <a:cs typeface="Times New Roman"/>
                <a:sym typeface="Times New Roman"/>
              </a:rPr>
              <a:t>4- التقنية الانتاجية :</a:t>
            </a:r>
            <a:endParaRPr/>
          </a:p>
          <a:p>
            <a:pPr indent="-273050" lvl="0" marL="273050" marR="0" rtl="1" algn="r">
              <a:lnSpc>
                <a:spcPct val="100000"/>
              </a:lnSpc>
              <a:spcBef>
                <a:spcPts val="5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يؤدى تطور وتقدم التقنية الى زيادة الانتاجية ومن ثم انتقال منحنى العرض الكلى الى اليمين / فمثلاً اذا استحدثت تقنية جديدة تؤدى الى تجسن انتاجية العامل فى الساعة ، بافتراض أن الاجور ثابتة ، فأن ذلك سؤدى الى إنخفاض تكاليف الانتاج وزيادة الربحية ، مما يشجع على زيادة الانتاج ومن ثم زيادة الكمية المعروضة .وبالتالى يؤدى الى انخفاض تكاليف الانتاج  والتى ستدفع بمنحنى العرض الكلى للتحرك الى اليمين حيث ان تحسن الارباح سيشجع على زيادة الانتاج </a:t>
            </a:r>
            <a:r>
              <a:rPr b="1" i="0" lang="en-US" sz="2000" u="sng">
                <a:solidFill>
                  <a:srgbClr val="00B0F0"/>
                </a:solidFill>
                <a:latin typeface="Times New Roman"/>
                <a:ea typeface="Times New Roman"/>
                <a:cs typeface="Times New Roman"/>
                <a:sym typeface="Times New Roman"/>
              </a:rPr>
              <a:t>.</a:t>
            </a:r>
            <a:endParaRPr/>
          </a:p>
        </p:txBody>
      </p:sp>
      <p:sp>
        <p:nvSpPr>
          <p:cNvPr id="2100" name="Google Shape;2100;p180"/>
          <p:cNvSpPr txBox="1"/>
          <p:nvPr/>
        </p:nvSpPr>
        <p:spPr>
          <a:xfrm>
            <a:off x="5353050" y="188912"/>
            <a:ext cx="7335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AS1</a:t>
            </a:r>
            <a:endParaRPr/>
          </a:p>
        </p:txBody>
      </p:sp>
      <p:sp>
        <p:nvSpPr>
          <p:cNvPr id="2101" name="Google Shape;2101;p180"/>
          <p:cNvSpPr txBox="1"/>
          <p:nvPr/>
        </p:nvSpPr>
        <p:spPr>
          <a:xfrm>
            <a:off x="2055812" y="2060575"/>
            <a:ext cx="647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100</a:t>
            </a:r>
            <a:endParaRPr/>
          </a:p>
        </p:txBody>
      </p:sp>
      <p:sp>
        <p:nvSpPr>
          <p:cNvPr id="2102" name="Google Shape;2102;p180"/>
          <p:cNvSpPr txBox="1"/>
          <p:nvPr/>
        </p:nvSpPr>
        <p:spPr>
          <a:xfrm>
            <a:off x="5076825" y="1773237"/>
            <a:ext cx="3760800" cy="30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شكل يوضح انتقال منحنى العرض نتيجة لارتفاع معدلات الاجور</a:t>
            </a:r>
            <a:endParaRPr/>
          </a:p>
        </p:txBody>
      </p:sp>
      <p:cxnSp>
        <p:nvCxnSpPr>
          <p:cNvPr id="2103" name="Google Shape;2103;p180"/>
          <p:cNvCxnSpPr/>
          <p:nvPr/>
        </p:nvCxnSpPr>
        <p:spPr>
          <a:xfrm rot="10800000">
            <a:off x="2916374" y="1514437"/>
            <a:ext cx="1150800" cy="42900"/>
          </a:xfrm>
          <a:prstGeom prst="straightConnector1">
            <a:avLst/>
          </a:prstGeom>
          <a:noFill/>
          <a:ln cap="flat" cmpd="sng" w="9525">
            <a:solidFill>
              <a:schemeClr val="accent1"/>
            </a:solidFill>
            <a:prstDash val="solid"/>
            <a:miter lim="800000"/>
            <a:headEnd len="med" w="med" type="none"/>
            <a:tailEnd len="med" w="med" type="none"/>
          </a:ln>
        </p:spPr>
      </p:cxnSp>
      <p:sp>
        <p:nvSpPr>
          <p:cNvPr id="2104" name="Google Shape;2104;p180"/>
          <p:cNvSpPr txBox="1"/>
          <p:nvPr/>
        </p:nvSpPr>
        <p:spPr>
          <a:xfrm>
            <a:off x="2055812" y="1238250"/>
            <a:ext cx="647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0"/>
                                        </p:tgtEl>
                                        <p:attrNameLst>
                                          <p:attrName>style.visibility</p:attrName>
                                        </p:attrNameLst>
                                      </p:cBhvr>
                                      <p:to>
                                        <p:strVal val="visible"/>
                                      </p:to>
                                    </p:set>
                                    <p:animEffect filter="fade" transition="in">
                                      <p:cBhvr>
                                        <p:cTn dur="2000"/>
                                        <p:tgtEl>
                                          <p:spTgt spid="2090"/>
                                        </p:tgtEl>
                                      </p:cBhvr>
                                    </p:animEffect>
                                  </p:childTnLst>
                                </p:cTn>
                              </p:par>
                            </p:childTnLst>
                          </p:cTn>
                        </p:par>
                        <p:par>
                          <p:cTn fill="hold">
                            <p:stCondLst>
                              <p:cond delay="2000"/>
                            </p:stCondLst>
                            <p:childTnLst>
                              <p:par>
                                <p:cTn fill="hold" nodeType="afterEffect" presetClass="emph" presetID="8" presetSubtype="0">
                                  <p:stCondLst>
                                    <p:cond delay="0"/>
                                  </p:stCondLst>
                                  <p:childTnLst>
                                    <p:animRot by="-21600000">
                                      <p:cBhvr>
                                        <p:cTn dur="1000" fill="hold"/>
                                        <p:tgtEl>
                                          <p:spTgt spid="2090"/>
                                        </p:tgtEl>
                                        <p:attrNameLst>
                                          <p:attrName>r</p:attrName>
                                        </p:attrNameLst>
                                      </p:cBhvr>
                                    </p:animRo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091"/>
                                        </p:tgtEl>
                                        <p:attrNameLst>
                                          <p:attrName>style.visibility</p:attrName>
                                        </p:attrNameLst>
                                      </p:cBhvr>
                                      <p:to>
                                        <p:strVal val="visible"/>
                                      </p:to>
                                    </p:set>
                                    <p:animEffect filter="fade" transition="in">
                                      <p:cBhvr>
                                        <p:cTn dur="500"/>
                                        <p:tgtEl>
                                          <p:spTgt spid="20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8" name="Shape 2108"/>
        <p:cNvGrpSpPr/>
        <p:nvPr/>
      </p:nvGrpSpPr>
      <p:grpSpPr>
        <a:xfrm>
          <a:off x="0" y="0"/>
          <a:ext cx="0" cy="0"/>
          <a:chOff x="0" y="0"/>
          <a:chExt cx="0" cy="0"/>
        </a:xfrm>
      </p:grpSpPr>
      <p:sp>
        <p:nvSpPr>
          <p:cNvPr id="2109" name="Google Shape;2109;p181"/>
          <p:cNvSpPr txBox="1"/>
          <p:nvPr>
            <p:ph idx="1" type="body"/>
          </p:nvPr>
        </p:nvSpPr>
        <p:spPr>
          <a:xfrm>
            <a:off x="636587" y="0"/>
            <a:ext cx="8229600" cy="6858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1920"/>
              <a:buFont typeface="Noto Sans Symbols"/>
              <a:buNone/>
            </a:pPr>
            <a:r>
              <a:rPr b="1" i="0" lang="en-US" sz="2400" u="sng">
                <a:solidFill>
                  <a:srgbClr val="00B050"/>
                </a:solidFill>
                <a:latin typeface="Gill Sans"/>
                <a:ea typeface="Gill Sans"/>
                <a:cs typeface="Gill Sans"/>
                <a:sym typeface="Gill Sans"/>
              </a:rPr>
              <a:t>توازن الطلب الكلى والعرض الكلى</a:t>
            </a:r>
            <a:endParaRPr/>
          </a:p>
          <a:p>
            <a:pPr indent="-282575" lvl="0" marL="365125" marR="0" rtl="1" algn="r">
              <a:lnSpc>
                <a:spcPct val="100000"/>
              </a:lnSpc>
              <a:spcBef>
                <a:spcPts val="900"/>
              </a:spcBef>
              <a:spcAft>
                <a:spcPts val="0"/>
              </a:spcAft>
              <a:buClr>
                <a:schemeClr val="accent1"/>
              </a:buClr>
              <a:buSzPts val="1920"/>
              <a:buFont typeface="Noto Sans Symbols"/>
              <a:buNone/>
            </a:pPr>
            <a:r>
              <a:rPr b="1" i="0" lang="en-US" sz="2400" u="none">
                <a:solidFill>
                  <a:schemeClr val="dk1"/>
                </a:solidFill>
                <a:latin typeface="Gill Sans"/>
                <a:ea typeface="Gill Sans"/>
                <a:cs typeface="Gill Sans"/>
                <a:sym typeface="Gill Sans"/>
              </a:rPr>
              <a:t>Aggregate Demand ,Aggregate Supply   Equilibrium </a:t>
            </a:r>
            <a:endParaRPr/>
          </a:p>
          <a:p>
            <a:pPr indent="-282575" lvl="0" marL="365125" marR="0" rtl="1" algn="r">
              <a:lnSpc>
                <a:spcPct val="100000"/>
              </a:lnSpc>
              <a:spcBef>
                <a:spcPts val="0"/>
              </a:spcBef>
              <a:spcAft>
                <a:spcPts val="0"/>
              </a:spcAft>
              <a:buClr>
                <a:schemeClr val="accent1"/>
              </a:buClr>
              <a:buSzPts val="1440"/>
              <a:buFont typeface="Noto Sans Symbols"/>
              <a:buChar char="⚫"/>
            </a:pPr>
            <a:r>
              <a:rPr b="1" i="0" lang="en-US" sz="1800" u="none">
                <a:solidFill>
                  <a:srgbClr val="FF0000"/>
                </a:solidFill>
                <a:latin typeface="Times New Roman"/>
                <a:ea typeface="Times New Roman"/>
                <a:cs typeface="Times New Roman"/>
                <a:sym typeface="Times New Roman"/>
              </a:rPr>
              <a:t>يمكن تلخيص حالة التوازن فى العرض الكلى والطلب الكلى على حسب الشكل اعلاه والجدول حيث </a:t>
            </a:r>
            <a:endParaRPr b="0" i="0" sz="1800" u="none">
              <a:solidFill>
                <a:schemeClr val="dk1"/>
              </a:solidFill>
              <a:latin typeface="Gill Sans"/>
              <a:ea typeface="Gill Sans"/>
              <a:cs typeface="Gill Sans"/>
              <a:sym typeface="Gill Sans"/>
            </a:endParaRPr>
          </a:p>
          <a:p>
            <a:pPr indent="-282575" lvl="0" marL="365125" marR="0" rtl="1" algn="r">
              <a:lnSpc>
                <a:spcPct val="100000"/>
              </a:lnSpc>
              <a:spcBef>
                <a:spcPts val="0"/>
              </a:spcBef>
              <a:spcAft>
                <a:spcPts val="0"/>
              </a:spcAft>
              <a:buClr>
                <a:schemeClr val="accent1"/>
              </a:buClr>
              <a:buSzPts val="1440"/>
              <a:buFont typeface="Noto Sans Symbols"/>
              <a:buChar char="⚫"/>
            </a:pPr>
            <a:r>
              <a:rPr b="1" i="0" lang="en-US" sz="1800" u="none">
                <a:solidFill>
                  <a:srgbClr val="FF0000"/>
                </a:solidFill>
                <a:latin typeface="Times New Roman"/>
                <a:ea typeface="Times New Roman"/>
                <a:cs typeface="Times New Roman"/>
                <a:sym typeface="Times New Roman"/>
              </a:rPr>
              <a:t>يتضح من خلالهم ان التوازن يتحقق عند النقطة E حيث يكون المستوى العام للاسعار 100 ريال  </a:t>
            </a:r>
            <a:endParaRPr b="0" i="0" sz="1800" u="none">
              <a:solidFill>
                <a:schemeClr val="dk1"/>
              </a:solidFill>
              <a:latin typeface="Gill Sans"/>
              <a:ea typeface="Gill Sans"/>
              <a:cs typeface="Gill Sans"/>
              <a:sym typeface="Gill Sans"/>
            </a:endParaRPr>
          </a:p>
          <a:p>
            <a:pPr indent="-282575" lvl="0" marL="365125" marR="0" rtl="1" algn="r">
              <a:lnSpc>
                <a:spcPct val="100000"/>
              </a:lnSpc>
              <a:spcBef>
                <a:spcPts val="0"/>
              </a:spcBef>
              <a:spcAft>
                <a:spcPts val="0"/>
              </a:spcAft>
              <a:buClr>
                <a:schemeClr val="accent1"/>
              </a:buClr>
              <a:buSzPts val="1440"/>
              <a:buFont typeface="Noto Sans Symbols"/>
              <a:buChar char="⚫"/>
            </a:pPr>
            <a:r>
              <a:rPr b="1" i="0" lang="en-US" sz="1800" u="none">
                <a:solidFill>
                  <a:srgbClr val="FF0000"/>
                </a:solidFill>
                <a:latin typeface="Times New Roman"/>
                <a:ea typeface="Times New Roman"/>
                <a:cs typeface="Times New Roman"/>
                <a:sym typeface="Times New Roman"/>
              </a:rPr>
              <a:t>ويكون الناتج الاجمالى التوازنى عند 6000  ريال </a:t>
            </a:r>
            <a:endParaRPr b="0" i="0" sz="1800" u="none">
              <a:solidFill>
                <a:schemeClr val="dk1"/>
              </a:solidFill>
              <a:latin typeface="Gill Sans"/>
              <a:ea typeface="Gill Sans"/>
              <a:cs typeface="Gill Sans"/>
              <a:sym typeface="Gill Sans"/>
            </a:endParaRPr>
          </a:p>
          <a:p>
            <a:pPr indent="-282575" lvl="0" marL="365125" marR="0" rtl="0" algn="r">
              <a:lnSpc>
                <a:spcPct val="100000"/>
              </a:lnSpc>
              <a:spcBef>
                <a:spcPts val="900"/>
              </a:spcBef>
              <a:spcAft>
                <a:spcPts val="0"/>
              </a:spcAft>
              <a:buClr>
                <a:schemeClr val="accent1"/>
              </a:buClr>
              <a:buSzPts val="1440"/>
              <a:buFont typeface="Noto Sans Symbols"/>
              <a:buNone/>
            </a:pPr>
            <a:r>
              <a:t/>
            </a:r>
            <a:endParaRPr b="0" i="0" sz="1800" u="none">
              <a:solidFill>
                <a:schemeClr val="dk1"/>
              </a:solidFill>
              <a:latin typeface="Gill Sans"/>
              <a:ea typeface="Gill Sans"/>
              <a:cs typeface="Gill Sans"/>
              <a:sym typeface="Gill Sans"/>
            </a:endParaRPr>
          </a:p>
          <a:p>
            <a:pPr indent="-191135" lvl="0" marL="365125" marR="0" rtl="0" algn="l">
              <a:spcBef>
                <a:spcPts val="600"/>
              </a:spcBef>
              <a:spcAft>
                <a:spcPts val="0"/>
              </a:spcAft>
              <a:buClr>
                <a:schemeClr val="accent1"/>
              </a:buClr>
              <a:buSzPts val="1440"/>
              <a:buFont typeface="Noto Sans Symbols"/>
              <a:buNone/>
            </a:pPr>
            <a:r>
              <a:t/>
            </a:r>
            <a:endParaRPr b="0" i="0" sz="1800" u="none">
              <a:solidFill>
                <a:schemeClr val="dk1"/>
              </a:solidFill>
              <a:latin typeface="Gill Sans"/>
              <a:ea typeface="Gill Sans"/>
              <a:cs typeface="Gill Sans"/>
              <a:sym typeface="Gill Sans"/>
            </a:endParaRPr>
          </a:p>
        </p:txBody>
      </p:sp>
      <p:pic>
        <p:nvPicPr>
          <p:cNvPr descr="http://t2.gstatic.com/images?q=tbn:ANd9GcTpSxYONNnxOQ_n0Eue8YFUwCxGT94HYfzQp2dclDt_M24XX4W2" id="2110" name="Google Shape;2110;p181"/>
          <p:cNvPicPr preferRelativeResize="0"/>
          <p:nvPr/>
        </p:nvPicPr>
        <p:blipFill rotWithShape="1">
          <a:blip r:embed="rId3">
            <a:alphaModFix/>
          </a:blip>
          <a:srcRect b="0" l="0" r="0" t="0"/>
          <a:stretch/>
        </p:blipFill>
        <p:spPr>
          <a:xfrm>
            <a:off x="1835150" y="1844675"/>
            <a:ext cx="5500687" cy="2786062"/>
          </a:xfrm>
          <a:prstGeom prst="rect">
            <a:avLst/>
          </a:prstGeom>
          <a:noFill/>
          <a:ln>
            <a:noFill/>
          </a:ln>
        </p:spPr>
      </p:pic>
      <p:sp>
        <p:nvSpPr>
          <p:cNvPr id="2111" name="Google Shape;2111;p181"/>
          <p:cNvSpPr txBox="1"/>
          <p:nvPr/>
        </p:nvSpPr>
        <p:spPr>
          <a:xfrm>
            <a:off x="3773487" y="4149725"/>
            <a:ext cx="8001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2112" name="Google Shape;2112;p181"/>
          <p:cNvSpPr txBox="1"/>
          <p:nvPr/>
        </p:nvSpPr>
        <p:spPr>
          <a:xfrm>
            <a:off x="5894387" y="4221162"/>
            <a:ext cx="4080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2113" name="Google Shape;2113;p181"/>
          <p:cNvSpPr txBox="1"/>
          <p:nvPr/>
        </p:nvSpPr>
        <p:spPr>
          <a:xfrm>
            <a:off x="1190625" y="2708275"/>
            <a:ext cx="646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100</a:t>
            </a:r>
            <a:endParaRPr/>
          </a:p>
        </p:txBody>
      </p:sp>
      <p:sp>
        <p:nvSpPr>
          <p:cNvPr id="2114" name="Google Shape;2114;p181"/>
          <p:cNvSpPr txBox="1"/>
          <p:nvPr/>
        </p:nvSpPr>
        <p:spPr>
          <a:xfrm>
            <a:off x="4572000" y="4221162"/>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6400</a:t>
            </a:r>
            <a:endParaRPr/>
          </a:p>
        </p:txBody>
      </p:sp>
      <p:sp>
        <p:nvSpPr>
          <p:cNvPr id="2115" name="Google Shape;2115;p181"/>
          <p:cNvSpPr txBox="1"/>
          <p:nvPr/>
        </p:nvSpPr>
        <p:spPr>
          <a:xfrm>
            <a:off x="2620962" y="4221162"/>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5600</a:t>
            </a:r>
            <a:endParaRPr/>
          </a:p>
        </p:txBody>
      </p:sp>
      <p:cxnSp>
        <p:nvCxnSpPr>
          <p:cNvPr id="2116" name="Google Shape;2116;p181"/>
          <p:cNvCxnSpPr/>
          <p:nvPr/>
        </p:nvCxnSpPr>
        <p:spPr>
          <a:xfrm>
            <a:off x="2771775" y="2636837"/>
            <a:ext cx="2016000" cy="71400"/>
          </a:xfrm>
          <a:prstGeom prst="straightConnector1">
            <a:avLst/>
          </a:prstGeom>
          <a:noFill/>
          <a:ln cap="flat" cmpd="sng" w="9525">
            <a:solidFill>
              <a:schemeClr val="accent1"/>
            </a:solidFill>
            <a:prstDash val="solid"/>
            <a:miter lim="800000"/>
            <a:headEnd len="med" w="med" type="none"/>
            <a:tailEnd len="med" w="med" type="none"/>
          </a:ln>
        </p:spPr>
      </p:cxnSp>
      <p:cxnSp>
        <p:nvCxnSpPr>
          <p:cNvPr id="2117" name="Google Shape;2117;p181"/>
          <p:cNvCxnSpPr/>
          <p:nvPr/>
        </p:nvCxnSpPr>
        <p:spPr>
          <a:xfrm>
            <a:off x="2700337" y="3429000"/>
            <a:ext cx="2232000" cy="0"/>
          </a:xfrm>
          <a:prstGeom prst="straightConnector1">
            <a:avLst/>
          </a:prstGeom>
          <a:noFill/>
          <a:ln cap="flat" cmpd="sng" w="9525">
            <a:solidFill>
              <a:schemeClr val="accent1"/>
            </a:solidFill>
            <a:prstDash val="solid"/>
            <a:miter lim="800000"/>
            <a:headEnd len="med" w="med" type="none"/>
            <a:tailEnd len="med" w="med" type="none"/>
          </a:ln>
        </p:spPr>
      </p:cxnSp>
      <p:cxnSp>
        <p:nvCxnSpPr>
          <p:cNvPr id="2118" name="Google Shape;2118;p181"/>
          <p:cNvCxnSpPr/>
          <p:nvPr/>
        </p:nvCxnSpPr>
        <p:spPr>
          <a:xfrm>
            <a:off x="2700337" y="3068637"/>
            <a:ext cx="1584300" cy="0"/>
          </a:xfrm>
          <a:prstGeom prst="straightConnector1">
            <a:avLst/>
          </a:prstGeom>
          <a:noFill/>
          <a:ln cap="flat" cmpd="sng" w="9525">
            <a:solidFill>
              <a:schemeClr val="accent1"/>
            </a:solidFill>
            <a:prstDash val="solid"/>
            <a:miter lim="800000"/>
            <a:headEnd len="med" w="med" type="none"/>
            <a:tailEnd len="med" w="med" type="none"/>
          </a:ln>
        </p:spPr>
      </p:cxnSp>
      <p:cxnSp>
        <p:nvCxnSpPr>
          <p:cNvPr id="2119" name="Google Shape;2119;p181"/>
          <p:cNvCxnSpPr/>
          <p:nvPr/>
        </p:nvCxnSpPr>
        <p:spPr>
          <a:xfrm>
            <a:off x="4356100" y="3213100"/>
            <a:ext cx="0" cy="936600"/>
          </a:xfrm>
          <a:prstGeom prst="straightConnector1">
            <a:avLst/>
          </a:prstGeom>
          <a:noFill/>
          <a:ln cap="flat" cmpd="sng" w="9525">
            <a:solidFill>
              <a:schemeClr val="accent1"/>
            </a:solidFill>
            <a:prstDash val="solid"/>
            <a:miter lim="800000"/>
            <a:headEnd len="med" w="med" type="none"/>
            <a:tailEnd len="med" w="med" type="none"/>
          </a:ln>
        </p:spPr>
      </p:cxnSp>
      <p:sp>
        <p:nvSpPr>
          <p:cNvPr id="2120" name="Google Shape;2120;p181"/>
          <p:cNvSpPr txBox="1"/>
          <p:nvPr/>
        </p:nvSpPr>
        <p:spPr>
          <a:xfrm>
            <a:off x="4184650" y="2565400"/>
            <a:ext cx="388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2121" name="Google Shape;2121;p181"/>
          <p:cNvSpPr txBox="1"/>
          <p:nvPr/>
        </p:nvSpPr>
        <p:spPr>
          <a:xfrm>
            <a:off x="3632200" y="4437062"/>
            <a:ext cx="2238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2122" name="Google Shape;2122;p181"/>
          <p:cNvSpPr txBox="1"/>
          <p:nvPr/>
        </p:nvSpPr>
        <p:spPr>
          <a:xfrm>
            <a:off x="5435600" y="3198812"/>
            <a:ext cx="34623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انظر فى الكتاب صفحة 188-191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10"/>
                                        </p:tgtEl>
                                        <p:attrNameLst>
                                          <p:attrName>style.visibility</p:attrName>
                                        </p:attrNameLst>
                                      </p:cBhvr>
                                      <p:to>
                                        <p:strVal val="visible"/>
                                      </p:to>
                                    </p:set>
                                    <p:animEffect filter="fade" transition="in">
                                      <p:cBhvr>
                                        <p:cTn dur="500"/>
                                        <p:tgtEl>
                                          <p:spTgt spid="2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p83"/>
          <p:cNvSpPr txBox="1"/>
          <p:nvPr/>
        </p:nvSpPr>
        <p:spPr>
          <a:xfrm>
            <a:off x="250825" y="260350"/>
            <a:ext cx="8642400" cy="3699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1800"/>
              <a:buFont typeface="Times New Roman"/>
              <a:buNone/>
            </a:pPr>
            <a:r>
              <a:rPr b="1" i="0" lang="en-US" sz="1800" u="none">
                <a:solidFill>
                  <a:srgbClr val="FF3300"/>
                </a:solidFill>
                <a:latin typeface="Times New Roman"/>
                <a:ea typeface="Times New Roman"/>
                <a:cs typeface="Times New Roman"/>
                <a:sym typeface="Times New Roman"/>
              </a:rPr>
              <a:t>مثال :</a:t>
            </a:r>
            <a:r>
              <a:rPr b="1" i="0" lang="en-US" sz="1800" u="none">
                <a:solidFill>
                  <a:schemeClr val="dk1"/>
                </a:solidFill>
                <a:latin typeface="Times New Roman"/>
                <a:ea typeface="Times New Roman"/>
                <a:cs typeface="Times New Roman"/>
                <a:sym typeface="Times New Roman"/>
              </a:rPr>
              <a:t>إذا كان لديك الجدول التالي رقم (1-2) والذي يوضح مقدار الدخل المتاح (Y) المبالغ بالريالات </a:t>
            </a:r>
            <a:endParaRPr/>
          </a:p>
        </p:txBody>
      </p:sp>
      <p:grpSp>
        <p:nvGrpSpPr>
          <p:cNvPr id="634" name="Google Shape;634;p83"/>
          <p:cNvGrpSpPr/>
          <p:nvPr/>
        </p:nvGrpSpPr>
        <p:grpSpPr>
          <a:xfrm>
            <a:off x="1619250" y="765175"/>
            <a:ext cx="6861175" cy="6191250"/>
            <a:chOff x="1020" y="482"/>
            <a:chExt cx="4322" cy="3900"/>
          </a:xfrm>
        </p:grpSpPr>
        <p:sp>
          <p:nvSpPr>
            <p:cNvPr id="635" name="Google Shape;635;p83"/>
            <p:cNvSpPr txBox="1"/>
            <p:nvPr/>
          </p:nvSpPr>
          <p:spPr>
            <a:xfrm>
              <a:off x="4724" y="482"/>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2000"/>
                <a:buFont typeface="Arial"/>
                <a:buNone/>
              </a:pPr>
              <a:r>
                <a:rPr b="1" i="0" lang="en-US" sz="2000" u="none">
                  <a:solidFill>
                    <a:srgbClr val="CC0000"/>
                  </a:solidFill>
                  <a:latin typeface="Arial"/>
                  <a:ea typeface="Arial"/>
                  <a:cs typeface="Arial"/>
                  <a:sym typeface="Arial"/>
                </a:rPr>
                <a:t>الدخل المتاح (Y)</a:t>
              </a:r>
              <a:endParaRPr/>
            </a:p>
          </p:txBody>
        </p:sp>
        <p:sp>
          <p:nvSpPr>
            <p:cNvPr id="636" name="Google Shape;636;p83"/>
            <p:cNvSpPr txBox="1"/>
            <p:nvPr/>
          </p:nvSpPr>
          <p:spPr>
            <a:xfrm>
              <a:off x="4106" y="482"/>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الاستهلاك (C)</a:t>
              </a:r>
              <a:endParaRPr/>
            </a:p>
          </p:txBody>
        </p:sp>
        <p:sp>
          <p:nvSpPr>
            <p:cNvPr id="637" name="Google Shape;637;p83"/>
            <p:cNvSpPr txBox="1"/>
            <p:nvPr/>
          </p:nvSpPr>
          <p:spPr>
            <a:xfrm>
              <a:off x="3490" y="482"/>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الادخار </a:t>
              </a:r>
              <a:r>
                <a:rPr b="1" i="0" lang="en-US" sz="2800" u="none">
                  <a:solidFill>
                    <a:srgbClr val="CC0000"/>
                  </a:solidFill>
                  <a:latin typeface="Arial"/>
                  <a:ea typeface="Arial"/>
                  <a:cs typeface="Arial"/>
                  <a:sym typeface="Arial"/>
                </a:rPr>
                <a:t>(s)</a:t>
              </a:r>
              <a:endParaRPr/>
            </a:p>
          </p:txBody>
        </p:sp>
        <p:sp>
          <p:nvSpPr>
            <p:cNvPr id="638" name="Google Shape;638;p83"/>
            <p:cNvSpPr txBox="1"/>
            <p:nvPr/>
          </p:nvSpPr>
          <p:spPr>
            <a:xfrm>
              <a:off x="2872" y="482"/>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المتوسط للاستهلاك (APC)</a:t>
              </a:r>
              <a:endParaRPr/>
            </a:p>
          </p:txBody>
        </p:sp>
        <p:sp>
          <p:nvSpPr>
            <p:cNvPr id="639" name="Google Shape;639;p83"/>
            <p:cNvSpPr txBox="1"/>
            <p:nvPr/>
          </p:nvSpPr>
          <p:spPr>
            <a:xfrm>
              <a:off x="2254" y="482"/>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المتوسط للادخار (APS)</a:t>
              </a:r>
              <a:endParaRPr/>
            </a:p>
          </p:txBody>
        </p:sp>
        <p:sp>
          <p:nvSpPr>
            <p:cNvPr id="640" name="Google Shape;640;p83"/>
            <p:cNvSpPr txBox="1"/>
            <p:nvPr/>
          </p:nvSpPr>
          <p:spPr>
            <a:xfrm>
              <a:off x="1638" y="482"/>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الحدي للاستهلاك (MPC)</a:t>
              </a:r>
              <a:endParaRPr/>
            </a:p>
          </p:txBody>
        </p:sp>
        <p:sp>
          <p:nvSpPr>
            <p:cNvPr id="641" name="Google Shape;641;p83"/>
            <p:cNvSpPr txBox="1"/>
            <p:nvPr/>
          </p:nvSpPr>
          <p:spPr>
            <a:xfrm>
              <a:off x="1020" y="482"/>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الحدي للادخار (MPS)</a:t>
              </a:r>
              <a:endParaRPr/>
            </a:p>
          </p:txBody>
        </p:sp>
        <p:sp>
          <p:nvSpPr>
            <p:cNvPr id="642" name="Google Shape;642;p83"/>
            <p:cNvSpPr txBox="1"/>
            <p:nvPr/>
          </p:nvSpPr>
          <p:spPr>
            <a:xfrm>
              <a:off x="4724" y="123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370</a:t>
              </a:r>
              <a:endParaRPr/>
            </a:p>
          </p:txBody>
        </p:sp>
        <p:sp>
          <p:nvSpPr>
            <p:cNvPr id="643" name="Google Shape;643;p83"/>
            <p:cNvSpPr txBox="1"/>
            <p:nvPr/>
          </p:nvSpPr>
          <p:spPr>
            <a:xfrm>
              <a:off x="4106" y="123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375</a:t>
              </a:r>
              <a:endParaRPr/>
            </a:p>
          </p:txBody>
        </p:sp>
        <p:sp>
          <p:nvSpPr>
            <p:cNvPr id="644" name="Google Shape;644;p83"/>
            <p:cNvSpPr txBox="1"/>
            <p:nvPr/>
          </p:nvSpPr>
          <p:spPr>
            <a:xfrm>
              <a:off x="3490" y="123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-5</a:t>
              </a:r>
              <a:endParaRPr/>
            </a:p>
          </p:txBody>
        </p:sp>
        <p:sp>
          <p:nvSpPr>
            <p:cNvPr id="645" name="Google Shape;645;p83"/>
            <p:cNvSpPr txBox="1"/>
            <p:nvPr/>
          </p:nvSpPr>
          <p:spPr>
            <a:xfrm>
              <a:off x="2872" y="123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1.01</a:t>
              </a:r>
              <a:endParaRPr/>
            </a:p>
          </p:txBody>
        </p:sp>
        <p:sp>
          <p:nvSpPr>
            <p:cNvPr id="646" name="Google Shape;646;p83"/>
            <p:cNvSpPr txBox="1"/>
            <p:nvPr/>
          </p:nvSpPr>
          <p:spPr>
            <a:xfrm>
              <a:off x="2254" y="123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-0.01</a:t>
              </a:r>
              <a:endParaRPr/>
            </a:p>
          </p:txBody>
        </p:sp>
        <p:sp>
          <p:nvSpPr>
            <p:cNvPr id="647" name="Google Shape;647;p83"/>
            <p:cNvSpPr txBox="1"/>
            <p:nvPr/>
          </p:nvSpPr>
          <p:spPr>
            <a:xfrm>
              <a:off x="1638" y="123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____</a:t>
              </a:r>
              <a:endParaRPr/>
            </a:p>
          </p:txBody>
        </p:sp>
        <p:sp>
          <p:nvSpPr>
            <p:cNvPr id="648" name="Google Shape;648;p83"/>
            <p:cNvSpPr txBox="1"/>
            <p:nvPr/>
          </p:nvSpPr>
          <p:spPr>
            <a:xfrm>
              <a:off x="1020" y="123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____</a:t>
              </a:r>
              <a:endParaRPr/>
            </a:p>
          </p:txBody>
        </p:sp>
        <p:sp>
          <p:nvSpPr>
            <p:cNvPr id="649" name="Google Shape;649;p83"/>
            <p:cNvSpPr txBox="1"/>
            <p:nvPr/>
          </p:nvSpPr>
          <p:spPr>
            <a:xfrm>
              <a:off x="4724" y="157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390</a:t>
              </a:r>
              <a:endParaRPr/>
            </a:p>
          </p:txBody>
        </p:sp>
        <p:sp>
          <p:nvSpPr>
            <p:cNvPr id="650" name="Google Shape;650;p83"/>
            <p:cNvSpPr txBox="1"/>
            <p:nvPr/>
          </p:nvSpPr>
          <p:spPr>
            <a:xfrm>
              <a:off x="4106" y="157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390</a:t>
              </a:r>
              <a:endParaRPr/>
            </a:p>
          </p:txBody>
        </p:sp>
        <p:sp>
          <p:nvSpPr>
            <p:cNvPr id="651" name="Google Shape;651;p83"/>
            <p:cNvSpPr txBox="1"/>
            <p:nvPr/>
          </p:nvSpPr>
          <p:spPr>
            <a:xfrm>
              <a:off x="3490" y="157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0</a:t>
              </a:r>
              <a:endParaRPr/>
            </a:p>
          </p:txBody>
        </p:sp>
        <p:sp>
          <p:nvSpPr>
            <p:cNvPr id="652" name="Google Shape;652;p83"/>
            <p:cNvSpPr txBox="1"/>
            <p:nvPr/>
          </p:nvSpPr>
          <p:spPr>
            <a:xfrm>
              <a:off x="2872" y="157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1.00</a:t>
              </a:r>
              <a:endParaRPr/>
            </a:p>
          </p:txBody>
        </p:sp>
        <p:sp>
          <p:nvSpPr>
            <p:cNvPr id="653" name="Google Shape;653;p83"/>
            <p:cNvSpPr txBox="1"/>
            <p:nvPr/>
          </p:nvSpPr>
          <p:spPr>
            <a:xfrm>
              <a:off x="2254" y="157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___</a:t>
              </a:r>
              <a:endParaRPr/>
            </a:p>
          </p:txBody>
        </p:sp>
        <p:sp>
          <p:nvSpPr>
            <p:cNvPr id="654" name="Google Shape;654;p83"/>
            <p:cNvSpPr txBox="1"/>
            <p:nvPr/>
          </p:nvSpPr>
          <p:spPr>
            <a:xfrm>
              <a:off x="1638" y="157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655" name="Google Shape;655;p83"/>
            <p:cNvSpPr txBox="1"/>
            <p:nvPr/>
          </p:nvSpPr>
          <p:spPr>
            <a:xfrm>
              <a:off x="1020" y="157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sp>
          <p:nvSpPr>
            <p:cNvPr id="656" name="Google Shape;656;p83"/>
            <p:cNvSpPr txBox="1"/>
            <p:nvPr/>
          </p:nvSpPr>
          <p:spPr>
            <a:xfrm>
              <a:off x="4724" y="191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410</a:t>
              </a:r>
              <a:endParaRPr/>
            </a:p>
          </p:txBody>
        </p:sp>
        <p:sp>
          <p:nvSpPr>
            <p:cNvPr id="657" name="Google Shape;657;p83"/>
            <p:cNvSpPr txBox="1"/>
            <p:nvPr/>
          </p:nvSpPr>
          <p:spPr>
            <a:xfrm>
              <a:off x="4106" y="191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405</a:t>
              </a:r>
              <a:endParaRPr/>
            </a:p>
          </p:txBody>
        </p:sp>
        <p:sp>
          <p:nvSpPr>
            <p:cNvPr id="658" name="Google Shape;658;p83"/>
            <p:cNvSpPr txBox="1"/>
            <p:nvPr/>
          </p:nvSpPr>
          <p:spPr>
            <a:xfrm>
              <a:off x="3490" y="191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5</a:t>
              </a:r>
              <a:endParaRPr/>
            </a:p>
          </p:txBody>
        </p:sp>
        <p:sp>
          <p:nvSpPr>
            <p:cNvPr id="659" name="Google Shape;659;p83"/>
            <p:cNvSpPr txBox="1"/>
            <p:nvPr/>
          </p:nvSpPr>
          <p:spPr>
            <a:xfrm>
              <a:off x="2872" y="191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0.99</a:t>
              </a:r>
              <a:endParaRPr/>
            </a:p>
          </p:txBody>
        </p:sp>
        <p:sp>
          <p:nvSpPr>
            <p:cNvPr id="660" name="Google Shape;660;p83"/>
            <p:cNvSpPr txBox="1"/>
            <p:nvPr/>
          </p:nvSpPr>
          <p:spPr>
            <a:xfrm>
              <a:off x="2254" y="191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0.01</a:t>
              </a:r>
              <a:endParaRPr/>
            </a:p>
          </p:txBody>
        </p:sp>
        <p:sp>
          <p:nvSpPr>
            <p:cNvPr id="661" name="Google Shape;661;p83"/>
            <p:cNvSpPr txBox="1"/>
            <p:nvPr/>
          </p:nvSpPr>
          <p:spPr>
            <a:xfrm>
              <a:off x="1638" y="191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662" name="Google Shape;662;p83"/>
            <p:cNvSpPr txBox="1"/>
            <p:nvPr/>
          </p:nvSpPr>
          <p:spPr>
            <a:xfrm>
              <a:off x="1020" y="191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sp>
          <p:nvSpPr>
            <p:cNvPr id="663" name="Google Shape;663;p83"/>
            <p:cNvSpPr txBox="1"/>
            <p:nvPr/>
          </p:nvSpPr>
          <p:spPr>
            <a:xfrm>
              <a:off x="4724" y="225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430</a:t>
              </a:r>
              <a:endParaRPr/>
            </a:p>
          </p:txBody>
        </p:sp>
        <p:sp>
          <p:nvSpPr>
            <p:cNvPr id="664" name="Google Shape;664;p83"/>
            <p:cNvSpPr txBox="1"/>
            <p:nvPr/>
          </p:nvSpPr>
          <p:spPr>
            <a:xfrm>
              <a:off x="4106" y="225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420</a:t>
              </a:r>
              <a:endParaRPr/>
            </a:p>
          </p:txBody>
        </p:sp>
        <p:sp>
          <p:nvSpPr>
            <p:cNvPr id="665" name="Google Shape;665;p83"/>
            <p:cNvSpPr txBox="1"/>
            <p:nvPr/>
          </p:nvSpPr>
          <p:spPr>
            <a:xfrm>
              <a:off x="3490" y="225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10</a:t>
              </a:r>
              <a:endParaRPr/>
            </a:p>
          </p:txBody>
        </p:sp>
        <p:sp>
          <p:nvSpPr>
            <p:cNvPr id="666" name="Google Shape;666;p83"/>
            <p:cNvSpPr txBox="1"/>
            <p:nvPr/>
          </p:nvSpPr>
          <p:spPr>
            <a:xfrm>
              <a:off x="2872" y="225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0.98</a:t>
              </a:r>
              <a:endParaRPr/>
            </a:p>
          </p:txBody>
        </p:sp>
        <p:sp>
          <p:nvSpPr>
            <p:cNvPr id="667" name="Google Shape;667;p83"/>
            <p:cNvSpPr txBox="1"/>
            <p:nvPr/>
          </p:nvSpPr>
          <p:spPr>
            <a:xfrm>
              <a:off x="2254" y="225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0.02</a:t>
              </a:r>
              <a:endParaRPr/>
            </a:p>
          </p:txBody>
        </p:sp>
        <p:sp>
          <p:nvSpPr>
            <p:cNvPr id="668" name="Google Shape;668;p83"/>
            <p:cNvSpPr txBox="1"/>
            <p:nvPr/>
          </p:nvSpPr>
          <p:spPr>
            <a:xfrm>
              <a:off x="1638" y="225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669" name="Google Shape;669;p83"/>
            <p:cNvSpPr txBox="1"/>
            <p:nvPr/>
          </p:nvSpPr>
          <p:spPr>
            <a:xfrm>
              <a:off x="1020" y="225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sp>
          <p:nvSpPr>
            <p:cNvPr id="670" name="Google Shape;670;p83"/>
            <p:cNvSpPr txBox="1"/>
            <p:nvPr/>
          </p:nvSpPr>
          <p:spPr>
            <a:xfrm>
              <a:off x="4724" y="259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450</a:t>
              </a:r>
              <a:endParaRPr/>
            </a:p>
          </p:txBody>
        </p:sp>
        <p:sp>
          <p:nvSpPr>
            <p:cNvPr id="671" name="Google Shape;671;p83"/>
            <p:cNvSpPr txBox="1"/>
            <p:nvPr/>
          </p:nvSpPr>
          <p:spPr>
            <a:xfrm>
              <a:off x="4106" y="259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435</a:t>
              </a:r>
              <a:endParaRPr/>
            </a:p>
          </p:txBody>
        </p:sp>
        <p:sp>
          <p:nvSpPr>
            <p:cNvPr id="672" name="Google Shape;672;p83"/>
            <p:cNvSpPr txBox="1"/>
            <p:nvPr/>
          </p:nvSpPr>
          <p:spPr>
            <a:xfrm>
              <a:off x="3490" y="259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15</a:t>
              </a:r>
              <a:endParaRPr/>
            </a:p>
          </p:txBody>
        </p:sp>
        <p:sp>
          <p:nvSpPr>
            <p:cNvPr id="673" name="Google Shape;673;p83"/>
            <p:cNvSpPr txBox="1"/>
            <p:nvPr/>
          </p:nvSpPr>
          <p:spPr>
            <a:xfrm>
              <a:off x="2872" y="259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0.97</a:t>
              </a:r>
              <a:endParaRPr/>
            </a:p>
          </p:txBody>
        </p:sp>
        <p:sp>
          <p:nvSpPr>
            <p:cNvPr id="674" name="Google Shape;674;p83"/>
            <p:cNvSpPr txBox="1"/>
            <p:nvPr/>
          </p:nvSpPr>
          <p:spPr>
            <a:xfrm>
              <a:off x="2254" y="259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0.03</a:t>
              </a:r>
              <a:endParaRPr/>
            </a:p>
          </p:txBody>
        </p:sp>
        <p:sp>
          <p:nvSpPr>
            <p:cNvPr id="675" name="Google Shape;675;p83"/>
            <p:cNvSpPr txBox="1"/>
            <p:nvPr/>
          </p:nvSpPr>
          <p:spPr>
            <a:xfrm>
              <a:off x="1638" y="259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676" name="Google Shape;676;p83"/>
            <p:cNvSpPr txBox="1"/>
            <p:nvPr/>
          </p:nvSpPr>
          <p:spPr>
            <a:xfrm>
              <a:off x="1020" y="259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sp>
          <p:nvSpPr>
            <p:cNvPr id="677" name="Google Shape;677;p83"/>
            <p:cNvSpPr txBox="1"/>
            <p:nvPr/>
          </p:nvSpPr>
          <p:spPr>
            <a:xfrm>
              <a:off x="4724" y="293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470</a:t>
              </a:r>
              <a:endParaRPr/>
            </a:p>
          </p:txBody>
        </p:sp>
        <p:sp>
          <p:nvSpPr>
            <p:cNvPr id="678" name="Google Shape;678;p83"/>
            <p:cNvSpPr txBox="1"/>
            <p:nvPr/>
          </p:nvSpPr>
          <p:spPr>
            <a:xfrm>
              <a:off x="4106" y="293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450</a:t>
              </a:r>
              <a:endParaRPr/>
            </a:p>
          </p:txBody>
        </p:sp>
        <p:sp>
          <p:nvSpPr>
            <p:cNvPr id="679" name="Google Shape;679;p83"/>
            <p:cNvSpPr txBox="1"/>
            <p:nvPr/>
          </p:nvSpPr>
          <p:spPr>
            <a:xfrm>
              <a:off x="3490" y="293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20</a:t>
              </a:r>
              <a:endParaRPr/>
            </a:p>
          </p:txBody>
        </p:sp>
        <p:sp>
          <p:nvSpPr>
            <p:cNvPr id="680" name="Google Shape;680;p83"/>
            <p:cNvSpPr txBox="1"/>
            <p:nvPr/>
          </p:nvSpPr>
          <p:spPr>
            <a:xfrm>
              <a:off x="2872" y="293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0.96</a:t>
              </a:r>
              <a:endParaRPr/>
            </a:p>
          </p:txBody>
        </p:sp>
        <p:sp>
          <p:nvSpPr>
            <p:cNvPr id="681" name="Google Shape;681;p83"/>
            <p:cNvSpPr txBox="1"/>
            <p:nvPr/>
          </p:nvSpPr>
          <p:spPr>
            <a:xfrm>
              <a:off x="2254" y="293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0.04</a:t>
              </a:r>
              <a:endParaRPr/>
            </a:p>
          </p:txBody>
        </p:sp>
        <p:sp>
          <p:nvSpPr>
            <p:cNvPr id="682" name="Google Shape;682;p83"/>
            <p:cNvSpPr txBox="1"/>
            <p:nvPr/>
          </p:nvSpPr>
          <p:spPr>
            <a:xfrm>
              <a:off x="1638" y="293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683" name="Google Shape;683;p83"/>
            <p:cNvSpPr txBox="1"/>
            <p:nvPr/>
          </p:nvSpPr>
          <p:spPr>
            <a:xfrm>
              <a:off x="1020" y="293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sp>
          <p:nvSpPr>
            <p:cNvPr id="684" name="Google Shape;684;p83"/>
            <p:cNvSpPr txBox="1"/>
            <p:nvPr/>
          </p:nvSpPr>
          <p:spPr>
            <a:xfrm>
              <a:off x="4724" y="327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490</a:t>
              </a:r>
              <a:endParaRPr/>
            </a:p>
          </p:txBody>
        </p:sp>
        <p:sp>
          <p:nvSpPr>
            <p:cNvPr id="685" name="Google Shape;685;p83"/>
            <p:cNvSpPr txBox="1"/>
            <p:nvPr/>
          </p:nvSpPr>
          <p:spPr>
            <a:xfrm>
              <a:off x="4106" y="327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465</a:t>
              </a:r>
              <a:endParaRPr/>
            </a:p>
          </p:txBody>
        </p:sp>
        <p:sp>
          <p:nvSpPr>
            <p:cNvPr id="686" name="Google Shape;686;p83"/>
            <p:cNvSpPr txBox="1"/>
            <p:nvPr/>
          </p:nvSpPr>
          <p:spPr>
            <a:xfrm>
              <a:off x="3490" y="327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25</a:t>
              </a:r>
              <a:endParaRPr/>
            </a:p>
          </p:txBody>
        </p:sp>
        <p:sp>
          <p:nvSpPr>
            <p:cNvPr id="687" name="Google Shape;687;p83"/>
            <p:cNvSpPr txBox="1"/>
            <p:nvPr/>
          </p:nvSpPr>
          <p:spPr>
            <a:xfrm>
              <a:off x="2872" y="327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0.95</a:t>
              </a:r>
              <a:endParaRPr/>
            </a:p>
          </p:txBody>
        </p:sp>
        <p:sp>
          <p:nvSpPr>
            <p:cNvPr id="688" name="Google Shape;688;p83"/>
            <p:cNvSpPr txBox="1"/>
            <p:nvPr/>
          </p:nvSpPr>
          <p:spPr>
            <a:xfrm>
              <a:off x="2254" y="327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0.05</a:t>
              </a:r>
              <a:endParaRPr/>
            </a:p>
          </p:txBody>
        </p:sp>
        <p:sp>
          <p:nvSpPr>
            <p:cNvPr id="689" name="Google Shape;689;p83"/>
            <p:cNvSpPr txBox="1"/>
            <p:nvPr/>
          </p:nvSpPr>
          <p:spPr>
            <a:xfrm>
              <a:off x="1638" y="327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690" name="Google Shape;690;p83"/>
            <p:cNvSpPr txBox="1"/>
            <p:nvPr/>
          </p:nvSpPr>
          <p:spPr>
            <a:xfrm>
              <a:off x="1020" y="327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sp>
          <p:nvSpPr>
            <p:cNvPr id="691" name="Google Shape;691;p83"/>
            <p:cNvSpPr txBox="1"/>
            <p:nvPr/>
          </p:nvSpPr>
          <p:spPr>
            <a:xfrm>
              <a:off x="4724" y="361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510</a:t>
              </a:r>
              <a:endParaRPr/>
            </a:p>
          </p:txBody>
        </p:sp>
        <p:sp>
          <p:nvSpPr>
            <p:cNvPr id="692" name="Google Shape;692;p83"/>
            <p:cNvSpPr txBox="1"/>
            <p:nvPr/>
          </p:nvSpPr>
          <p:spPr>
            <a:xfrm>
              <a:off x="4106" y="361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480</a:t>
              </a:r>
              <a:endParaRPr/>
            </a:p>
          </p:txBody>
        </p:sp>
        <p:sp>
          <p:nvSpPr>
            <p:cNvPr id="693" name="Google Shape;693;p83"/>
            <p:cNvSpPr txBox="1"/>
            <p:nvPr/>
          </p:nvSpPr>
          <p:spPr>
            <a:xfrm>
              <a:off x="3490" y="361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30</a:t>
              </a:r>
              <a:endParaRPr/>
            </a:p>
          </p:txBody>
        </p:sp>
        <p:sp>
          <p:nvSpPr>
            <p:cNvPr id="694" name="Google Shape;694;p83"/>
            <p:cNvSpPr txBox="1"/>
            <p:nvPr/>
          </p:nvSpPr>
          <p:spPr>
            <a:xfrm>
              <a:off x="2872" y="361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0.94</a:t>
              </a:r>
              <a:endParaRPr/>
            </a:p>
          </p:txBody>
        </p:sp>
        <p:sp>
          <p:nvSpPr>
            <p:cNvPr id="695" name="Google Shape;695;p83"/>
            <p:cNvSpPr txBox="1"/>
            <p:nvPr/>
          </p:nvSpPr>
          <p:spPr>
            <a:xfrm>
              <a:off x="2254" y="361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0.06</a:t>
              </a:r>
              <a:endParaRPr/>
            </a:p>
          </p:txBody>
        </p:sp>
        <p:sp>
          <p:nvSpPr>
            <p:cNvPr id="696" name="Google Shape;696;p83"/>
            <p:cNvSpPr txBox="1"/>
            <p:nvPr/>
          </p:nvSpPr>
          <p:spPr>
            <a:xfrm>
              <a:off x="1638" y="361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697" name="Google Shape;697;p83"/>
            <p:cNvSpPr txBox="1"/>
            <p:nvPr/>
          </p:nvSpPr>
          <p:spPr>
            <a:xfrm>
              <a:off x="1020" y="361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sp>
          <p:nvSpPr>
            <p:cNvPr id="698" name="Google Shape;698;p83"/>
            <p:cNvSpPr txBox="1"/>
            <p:nvPr/>
          </p:nvSpPr>
          <p:spPr>
            <a:xfrm>
              <a:off x="4724" y="3949"/>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Libre Baskerville"/>
                <a:buNone/>
              </a:pPr>
              <a:r>
                <a:rPr b="1" i="0" lang="en-US" sz="2400" u="none">
                  <a:solidFill>
                    <a:schemeClr val="dk1"/>
                  </a:solidFill>
                  <a:latin typeface="Libre Baskerville"/>
                  <a:ea typeface="Libre Baskerville"/>
                  <a:cs typeface="Libre Baskerville"/>
                  <a:sym typeface="Libre Baskerville"/>
                </a:rPr>
                <a:t>530</a:t>
              </a:r>
              <a:endParaRPr/>
            </a:p>
          </p:txBody>
        </p:sp>
        <p:sp>
          <p:nvSpPr>
            <p:cNvPr id="699" name="Google Shape;699;p83"/>
            <p:cNvSpPr txBox="1"/>
            <p:nvPr/>
          </p:nvSpPr>
          <p:spPr>
            <a:xfrm>
              <a:off x="4106" y="3949"/>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495</a:t>
              </a:r>
              <a:endParaRPr/>
            </a:p>
          </p:txBody>
        </p:sp>
        <p:sp>
          <p:nvSpPr>
            <p:cNvPr id="700" name="Google Shape;700;p83"/>
            <p:cNvSpPr txBox="1"/>
            <p:nvPr/>
          </p:nvSpPr>
          <p:spPr>
            <a:xfrm>
              <a:off x="3490" y="3949"/>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35</a:t>
              </a:r>
              <a:endParaRPr/>
            </a:p>
          </p:txBody>
        </p:sp>
        <p:sp>
          <p:nvSpPr>
            <p:cNvPr id="701" name="Google Shape;701;p83"/>
            <p:cNvSpPr txBox="1"/>
            <p:nvPr/>
          </p:nvSpPr>
          <p:spPr>
            <a:xfrm>
              <a:off x="2872" y="3949"/>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0.93</a:t>
              </a:r>
              <a:endParaRPr/>
            </a:p>
          </p:txBody>
        </p:sp>
        <p:sp>
          <p:nvSpPr>
            <p:cNvPr id="702" name="Google Shape;702;p83"/>
            <p:cNvSpPr txBox="1"/>
            <p:nvPr/>
          </p:nvSpPr>
          <p:spPr>
            <a:xfrm>
              <a:off x="2254" y="3949"/>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0.07</a:t>
              </a:r>
              <a:endParaRPr/>
            </a:p>
          </p:txBody>
        </p:sp>
        <p:sp>
          <p:nvSpPr>
            <p:cNvPr id="703" name="Google Shape;703;p83"/>
            <p:cNvSpPr txBox="1"/>
            <p:nvPr/>
          </p:nvSpPr>
          <p:spPr>
            <a:xfrm>
              <a:off x="1638" y="3949"/>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0.75</a:t>
              </a:r>
              <a:endParaRPr/>
            </a:p>
          </p:txBody>
        </p:sp>
        <p:sp>
          <p:nvSpPr>
            <p:cNvPr id="704" name="Google Shape;704;p83"/>
            <p:cNvSpPr txBox="1"/>
            <p:nvPr/>
          </p:nvSpPr>
          <p:spPr>
            <a:xfrm>
              <a:off x="1020" y="3949"/>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0.25</a:t>
              </a:r>
              <a:endParaRPr/>
            </a:p>
          </p:txBody>
        </p:sp>
        <p:cxnSp>
          <p:nvCxnSpPr>
            <p:cNvPr id="705" name="Google Shape;705;p83"/>
            <p:cNvCxnSpPr/>
            <p:nvPr/>
          </p:nvCxnSpPr>
          <p:spPr>
            <a:xfrm>
              <a:off x="4724" y="482"/>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706" name="Google Shape;706;p83"/>
            <p:cNvCxnSpPr/>
            <p:nvPr/>
          </p:nvCxnSpPr>
          <p:spPr>
            <a:xfrm>
              <a:off x="4106" y="482"/>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707" name="Google Shape;707;p83"/>
            <p:cNvCxnSpPr/>
            <p:nvPr/>
          </p:nvCxnSpPr>
          <p:spPr>
            <a:xfrm>
              <a:off x="3490" y="482"/>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708" name="Google Shape;708;p83"/>
            <p:cNvCxnSpPr/>
            <p:nvPr/>
          </p:nvCxnSpPr>
          <p:spPr>
            <a:xfrm>
              <a:off x="2872" y="482"/>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709" name="Google Shape;709;p83"/>
            <p:cNvCxnSpPr/>
            <p:nvPr/>
          </p:nvCxnSpPr>
          <p:spPr>
            <a:xfrm>
              <a:off x="2254" y="482"/>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710" name="Google Shape;710;p83"/>
            <p:cNvCxnSpPr/>
            <p:nvPr/>
          </p:nvCxnSpPr>
          <p:spPr>
            <a:xfrm>
              <a:off x="1638" y="482"/>
              <a:ext cx="0" cy="3900"/>
            </a:xfrm>
            <a:prstGeom prst="straightConnector1">
              <a:avLst/>
            </a:prstGeom>
            <a:noFill/>
            <a:ln cap="flat" cmpd="sng" w="12700">
              <a:solidFill>
                <a:schemeClr val="dk1"/>
              </a:solidFill>
              <a:prstDash val="solid"/>
              <a:miter lim="800000"/>
              <a:headEnd len="med" w="med" type="none"/>
              <a:tailEnd len="med" w="med" type="none"/>
            </a:ln>
          </p:spPr>
        </p:cxnSp>
        <p:cxnSp>
          <p:nvCxnSpPr>
            <p:cNvPr id="711" name="Google Shape;711;p83"/>
            <p:cNvCxnSpPr/>
            <p:nvPr/>
          </p:nvCxnSpPr>
          <p:spPr>
            <a:xfrm>
              <a:off x="1020" y="1231"/>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2" name="Google Shape;712;p83"/>
            <p:cNvCxnSpPr/>
            <p:nvPr/>
          </p:nvCxnSpPr>
          <p:spPr>
            <a:xfrm>
              <a:off x="1020" y="1571"/>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3" name="Google Shape;713;p83"/>
            <p:cNvCxnSpPr/>
            <p:nvPr/>
          </p:nvCxnSpPr>
          <p:spPr>
            <a:xfrm>
              <a:off x="1020" y="1911"/>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4" name="Google Shape;714;p83"/>
            <p:cNvCxnSpPr/>
            <p:nvPr/>
          </p:nvCxnSpPr>
          <p:spPr>
            <a:xfrm>
              <a:off x="1020" y="2251"/>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5" name="Google Shape;715;p83"/>
            <p:cNvCxnSpPr/>
            <p:nvPr/>
          </p:nvCxnSpPr>
          <p:spPr>
            <a:xfrm>
              <a:off x="1020" y="2590"/>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6" name="Google Shape;716;p83"/>
            <p:cNvCxnSpPr/>
            <p:nvPr/>
          </p:nvCxnSpPr>
          <p:spPr>
            <a:xfrm>
              <a:off x="1020" y="2930"/>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7" name="Google Shape;717;p83"/>
            <p:cNvCxnSpPr/>
            <p:nvPr/>
          </p:nvCxnSpPr>
          <p:spPr>
            <a:xfrm>
              <a:off x="1020" y="3270"/>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8" name="Google Shape;718;p83"/>
            <p:cNvCxnSpPr/>
            <p:nvPr/>
          </p:nvCxnSpPr>
          <p:spPr>
            <a:xfrm>
              <a:off x="1020" y="3610"/>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19" name="Google Shape;719;p83"/>
            <p:cNvCxnSpPr/>
            <p:nvPr/>
          </p:nvCxnSpPr>
          <p:spPr>
            <a:xfrm>
              <a:off x="1020" y="3949"/>
              <a:ext cx="4200" cy="0"/>
            </a:xfrm>
            <a:prstGeom prst="straightConnector1">
              <a:avLst/>
            </a:prstGeom>
            <a:noFill/>
            <a:ln cap="flat" cmpd="sng" w="12700">
              <a:solidFill>
                <a:schemeClr val="dk1"/>
              </a:solidFill>
              <a:prstDash val="solid"/>
              <a:miter lim="800000"/>
              <a:headEnd len="med" w="med" type="none"/>
              <a:tailEnd len="med" w="med" type="none"/>
            </a:ln>
          </p:spPr>
        </p:cxnSp>
        <p:cxnSp>
          <p:nvCxnSpPr>
            <p:cNvPr id="720" name="Google Shape;720;p83"/>
            <p:cNvCxnSpPr/>
            <p:nvPr/>
          </p:nvCxnSpPr>
          <p:spPr>
            <a:xfrm>
              <a:off x="5342" y="482"/>
              <a:ext cx="0" cy="3900"/>
            </a:xfrm>
            <a:prstGeom prst="straightConnector1">
              <a:avLst/>
            </a:prstGeom>
            <a:noFill/>
            <a:ln cap="flat" cmpd="sng" w="28575">
              <a:solidFill>
                <a:schemeClr val="dk1"/>
              </a:solidFill>
              <a:prstDash val="solid"/>
              <a:miter lim="800000"/>
              <a:headEnd len="med" w="med" type="none"/>
              <a:tailEnd len="med" w="med" type="none"/>
            </a:ln>
          </p:spPr>
        </p:cxnSp>
        <p:cxnSp>
          <p:nvCxnSpPr>
            <p:cNvPr id="721" name="Google Shape;721;p83"/>
            <p:cNvCxnSpPr/>
            <p:nvPr/>
          </p:nvCxnSpPr>
          <p:spPr>
            <a:xfrm>
              <a:off x="1020" y="482"/>
              <a:ext cx="0" cy="3900"/>
            </a:xfrm>
            <a:prstGeom prst="straightConnector1">
              <a:avLst/>
            </a:prstGeom>
            <a:noFill/>
            <a:ln cap="flat" cmpd="sng" w="28575">
              <a:solidFill>
                <a:schemeClr val="dk1"/>
              </a:solidFill>
              <a:prstDash val="solid"/>
              <a:miter lim="800000"/>
              <a:headEnd len="med" w="med" type="none"/>
              <a:tailEnd len="med" w="med" type="none"/>
            </a:ln>
          </p:spPr>
        </p:cxnSp>
        <p:cxnSp>
          <p:nvCxnSpPr>
            <p:cNvPr id="722" name="Google Shape;722;p83"/>
            <p:cNvCxnSpPr/>
            <p:nvPr/>
          </p:nvCxnSpPr>
          <p:spPr>
            <a:xfrm>
              <a:off x="1020" y="482"/>
              <a:ext cx="4200" cy="0"/>
            </a:xfrm>
            <a:prstGeom prst="straightConnector1">
              <a:avLst/>
            </a:prstGeom>
            <a:noFill/>
            <a:ln cap="flat" cmpd="sng" w="28575">
              <a:solidFill>
                <a:schemeClr val="dk1"/>
              </a:solidFill>
              <a:prstDash val="solid"/>
              <a:miter lim="800000"/>
              <a:headEnd len="med" w="med" type="none"/>
              <a:tailEnd len="med" w="med" type="none"/>
            </a:ln>
          </p:spPr>
        </p:cxnSp>
        <p:cxnSp>
          <p:nvCxnSpPr>
            <p:cNvPr id="723" name="Google Shape;723;p83"/>
            <p:cNvCxnSpPr/>
            <p:nvPr/>
          </p:nvCxnSpPr>
          <p:spPr>
            <a:xfrm>
              <a:off x="1020" y="4289"/>
              <a:ext cx="4200"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33">
                                            <p:txEl>
                                              <p:pRg end="0" st="0"/>
                                            </p:txEl>
                                          </p:spTgt>
                                        </p:tgtEl>
                                        <p:attrNameLst>
                                          <p:attrName>style.visibility</p:attrName>
                                        </p:attrNameLst>
                                      </p:cBhvr>
                                      <p:to>
                                        <p:strVal val="visible"/>
                                      </p:to>
                                    </p:set>
                                    <p:anim calcmode="lin" valueType="num">
                                      <p:cBhvr additive="base">
                                        <p:cTn dur="500"/>
                                        <p:tgtEl>
                                          <p:spTgt spid="63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63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6" name="Shape 2126"/>
        <p:cNvGrpSpPr/>
        <p:nvPr/>
      </p:nvGrpSpPr>
      <p:grpSpPr>
        <a:xfrm>
          <a:off x="0" y="0"/>
          <a:ext cx="0" cy="0"/>
          <a:chOff x="0" y="0"/>
          <a:chExt cx="0" cy="0"/>
        </a:xfrm>
      </p:grpSpPr>
      <p:sp>
        <p:nvSpPr>
          <p:cNvPr id="2127" name="Google Shape;2127;p182"/>
          <p:cNvSpPr txBox="1"/>
          <p:nvPr/>
        </p:nvSpPr>
        <p:spPr>
          <a:xfrm>
            <a:off x="250825" y="188912"/>
            <a:ext cx="8642400" cy="4302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2200"/>
              <a:buFont typeface="Times New Roman"/>
              <a:buNone/>
            </a:pPr>
            <a:r>
              <a:rPr b="1" i="0" lang="en-US" sz="2200" u="none">
                <a:solidFill>
                  <a:schemeClr val="dk1"/>
                </a:solidFill>
                <a:latin typeface="Times New Roman"/>
                <a:ea typeface="Times New Roman"/>
                <a:cs typeface="Times New Roman"/>
                <a:sym typeface="Times New Roman"/>
              </a:rPr>
              <a:t>جدول 1-6 توازن العرض الكلى والطلب الكلى </a:t>
            </a:r>
            <a:endParaRPr/>
          </a:p>
        </p:txBody>
      </p:sp>
      <p:grpSp>
        <p:nvGrpSpPr>
          <p:cNvPr id="2128" name="Google Shape;2128;p182"/>
          <p:cNvGrpSpPr/>
          <p:nvPr/>
        </p:nvGrpSpPr>
        <p:grpSpPr>
          <a:xfrm>
            <a:off x="323850" y="836612"/>
            <a:ext cx="8874125" cy="4027487"/>
            <a:chOff x="204" y="527"/>
            <a:chExt cx="5590" cy="2537"/>
          </a:xfrm>
        </p:grpSpPr>
        <p:sp>
          <p:nvSpPr>
            <p:cNvPr id="2129" name="Google Shape;2129;p182"/>
            <p:cNvSpPr txBox="1"/>
            <p:nvPr/>
          </p:nvSpPr>
          <p:spPr>
            <a:xfrm>
              <a:off x="4594" y="527"/>
              <a:ext cx="12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CC0000"/>
                </a:buClr>
                <a:buSzPts val="2000"/>
                <a:buFont typeface="Arial"/>
                <a:buNone/>
              </a:pPr>
              <a:r>
                <a:rPr b="1" i="0" lang="en-US" sz="2000" u="none">
                  <a:solidFill>
                    <a:srgbClr val="CC0000"/>
                  </a:solidFill>
                  <a:latin typeface="Arial"/>
                  <a:ea typeface="Arial"/>
                  <a:cs typeface="Arial"/>
                  <a:sym typeface="Arial"/>
                </a:rPr>
                <a:t>مستوى الاسعار </a:t>
              </a:r>
              <a:endParaRPr/>
            </a:p>
          </p:txBody>
        </p:sp>
        <p:sp>
          <p:nvSpPr>
            <p:cNvPr id="2130" name="Google Shape;2130;p182"/>
            <p:cNvSpPr txBox="1"/>
            <p:nvPr/>
          </p:nvSpPr>
          <p:spPr>
            <a:xfrm>
              <a:off x="3499" y="527"/>
              <a:ext cx="12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CC0000"/>
                </a:buClr>
                <a:buSzPts val="2000"/>
                <a:buFont typeface="Arial"/>
                <a:buNone/>
              </a:pPr>
              <a:r>
                <a:rPr b="1" i="0" lang="en-US" sz="2000" u="none">
                  <a:solidFill>
                    <a:srgbClr val="CC0000"/>
                  </a:solidFill>
                  <a:latin typeface="Arial"/>
                  <a:ea typeface="Arial"/>
                  <a:cs typeface="Arial"/>
                  <a:sym typeface="Arial"/>
                </a:rPr>
                <a:t>أجمالى الكمية المطلوبة ( مليون ريال )</a:t>
              </a:r>
              <a:endParaRPr/>
            </a:p>
          </p:txBody>
        </p:sp>
        <p:sp>
          <p:nvSpPr>
            <p:cNvPr id="2131" name="Google Shape;2131;p182"/>
            <p:cNvSpPr txBox="1"/>
            <p:nvPr/>
          </p:nvSpPr>
          <p:spPr>
            <a:xfrm>
              <a:off x="2401" y="527"/>
              <a:ext cx="12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اجمالى الكمية المعروضة ( مليون ريال )</a:t>
              </a:r>
              <a:endParaRPr/>
            </a:p>
          </p:txBody>
        </p:sp>
        <p:sp>
          <p:nvSpPr>
            <p:cNvPr id="2132" name="Google Shape;2132;p182"/>
            <p:cNvSpPr txBox="1"/>
            <p:nvPr/>
          </p:nvSpPr>
          <p:spPr>
            <a:xfrm>
              <a:off x="1302" y="527"/>
              <a:ext cx="12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CC0000"/>
                </a:buClr>
                <a:buSzPts val="2400"/>
                <a:buFont typeface="Arial"/>
                <a:buNone/>
              </a:pPr>
              <a:r>
                <a:rPr b="1" i="0" lang="en-US" sz="2400" u="none">
                  <a:solidFill>
                    <a:srgbClr val="CC0000"/>
                  </a:solidFill>
                  <a:latin typeface="Arial"/>
                  <a:ea typeface="Arial"/>
                  <a:cs typeface="Arial"/>
                  <a:sym typeface="Arial"/>
                </a:rPr>
                <a:t>مستوى توازن العرض والطلب </a:t>
              </a:r>
              <a:endParaRPr/>
            </a:p>
          </p:txBody>
        </p:sp>
        <p:sp>
          <p:nvSpPr>
            <p:cNvPr id="2133" name="Google Shape;2133;p182"/>
            <p:cNvSpPr txBox="1"/>
            <p:nvPr/>
          </p:nvSpPr>
          <p:spPr>
            <a:xfrm>
              <a:off x="204" y="527"/>
              <a:ext cx="12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التغير فى المستوى العام للاسعار </a:t>
              </a:r>
              <a:endParaRPr/>
            </a:p>
          </p:txBody>
        </p:sp>
        <p:sp>
          <p:nvSpPr>
            <p:cNvPr id="2134" name="Google Shape;2134;p182"/>
            <p:cNvSpPr txBox="1"/>
            <p:nvPr/>
          </p:nvSpPr>
          <p:spPr>
            <a:xfrm>
              <a:off x="4594" y="1175"/>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80</a:t>
              </a:r>
              <a:endParaRPr/>
            </a:p>
          </p:txBody>
        </p:sp>
        <p:sp>
          <p:nvSpPr>
            <p:cNvPr id="2135" name="Google Shape;2135;p182"/>
            <p:cNvSpPr txBox="1"/>
            <p:nvPr/>
          </p:nvSpPr>
          <p:spPr>
            <a:xfrm>
              <a:off x="3499" y="1175"/>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6400</a:t>
              </a:r>
              <a:endParaRPr/>
            </a:p>
          </p:txBody>
        </p:sp>
        <p:sp>
          <p:nvSpPr>
            <p:cNvPr id="2136" name="Google Shape;2136;p182"/>
            <p:cNvSpPr txBox="1"/>
            <p:nvPr/>
          </p:nvSpPr>
          <p:spPr>
            <a:xfrm>
              <a:off x="2401" y="1175"/>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5600</a:t>
              </a:r>
              <a:endParaRPr/>
            </a:p>
          </p:txBody>
        </p:sp>
        <p:sp>
          <p:nvSpPr>
            <p:cNvPr id="2137" name="Google Shape;2137;p182"/>
            <p:cNvSpPr txBox="1"/>
            <p:nvPr/>
          </p:nvSpPr>
          <p:spPr>
            <a:xfrm>
              <a:off x="1302" y="1175"/>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الطلب اكبر من العرض</a:t>
              </a:r>
              <a:endParaRPr/>
            </a:p>
          </p:txBody>
        </p:sp>
        <p:sp>
          <p:nvSpPr>
            <p:cNvPr id="2138" name="Google Shape;2138;p182"/>
            <p:cNvSpPr txBox="1"/>
            <p:nvPr/>
          </p:nvSpPr>
          <p:spPr>
            <a:xfrm>
              <a:off x="204" y="1175"/>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يرتفع </a:t>
              </a:r>
              <a:endParaRPr/>
            </a:p>
          </p:txBody>
        </p:sp>
        <p:sp>
          <p:nvSpPr>
            <p:cNvPr id="2139" name="Google Shape;2139;p182"/>
            <p:cNvSpPr txBox="1"/>
            <p:nvPr/>
          </p:nvSpPr>
          <p:spPr>
            <a:xfrm>
              <a:off x="4594" y="1578"/>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90</a:t>
              </a:r>
              <a:endParaRPr/>
            </a:p>
          </p:txBody>
        </p:sp>
        <p:sp>
          <p:nvSpPr>
            <p:cNvPr id="2140" name="Google Shape;2140;p182"/>
            <p:cNvSpPr txBox="1"/>
            <p:nvPr/>
          </p:nvSpPr>
          <p:spPr>
            <a:xfrm>
              <a:off x="3499" y="1578"/>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6200</a:t>
              </a:r>
              <a:endParaRPr/>
            </a:p>
          </p:txBody>
        </p:sp>
        <p:sp>
          <p:nvSpPr>
            <p:cNvPr id="2141" name="Google Shape;2141;p182"/>
            <p:cNvSpPr txBox="1"/>
            <p:nvPr/>
          </p:nvSpPr>
          <p:spPr>
            <a:xfrm>
              <a:off x="2401" y="1578"/>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5800</a:t>
              </a:r>
              <a:endParaRPr/>
            </a:p>
          </p:txBody>
        </p:sp>
        <p:sp>
          <p:nvSpPr>
            <p:cNvPr id="2142" name="Google Shape;2142;p182"/>
            <p:cNvSpPr txBox="1"/>
            <p:nvPr/>
          </p:nvSpPr>
          <p:spPr>
            <a:xfrm>
              <a:off x="1302" y="1578"/>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الطلب اكبر من العرض </a:t>
              </a:r>
              <a:endParaRPr/>
            </a:p>
          </p:txBody>
        </p:sp>
        <p:sp>
          <p:nvSpPr>
            <p:cNvPr id="2143" name="Google Shape;2143;p182"/>
            <p:cNvSpPr txBox="1"/>
            <p:nvPr/>
          </p:nvSpPr>
          <p:spPr>
            <a:xfrm>
              <a:off x="204" y="1578"/>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يرتفع</a:t>
              </a:r>
              <a:endParaRPr/>
            </a:p>
          </p:txBody>
        </p:sp>
        <p:sp>
          <p:nvSpPr>
            <p:cNvPr id="2144" name="Google Shape;2144;p182"/>
            <p:cNvSpPr txBox="1"/>
            <p:nvPr/>
          </p:nvSpPr>
          <p:spPr>
            <a:xfrm>
              <a:off x="4594" y="1981"/>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100</a:t>
              </a:r>
              <a:endParaRPr/>
            </a:p>
          </p:txBody>
        </p:sp>
        <p:sp>
          <p:nvSpPr>
            <p:cNvPr id="2145" name="Google Shape;2145;p182"/>
            <p:cNvSpPr txBox="1"/>
            <p:nvPr/>
          </p:nvSpPr>
          <p:spPr>
            <a:xfrm>
              <a:off x="3499" y="1981"/>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6000</a:t>
              </a:r>
              <a:endParaRPr/>
            </a:p>
          </p:txBody>
        </p:sp>
        <p:sp>
          <p:nvSpPr>
            <p:cNvPr id="2146" name="Google Shape;2146;p182"/>
            <p:cNvSpPr txBox="1"/>
            <p:nvPr/>
          </p:nvSpPr>
          <p:spPr>
            <a:xfrm>
              <a:off x="2401" y="1981"/>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6000</a:t>
              </a:r>
              <a:endParaRPr/>
            </a:p>
          </p:txBody>
        </p:sp>
        <p:sp>
          <p:nvSpPr>
            <p:cNvPr id="2147" name="Google Shape;2147;p182"/>
            <p:cNvSpPr txBox="1"/>
            <p:nvPr/>
          </p:nvSpPr>
          <p:spPr>
            <a:xfrm>
              <a:off x="1302" y="1981"/>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الطلب يساوى العرض</a:t>
              </a:r>
              <a:endParaRPr/>
            </a:p>
          </p:txBody>
        </p:sp>
        <p:sp>
          <p:nvSpPr>
            <p:cNvPr id="2148" name="Google Shape;2148;p182"/>
            <p:cNvSpPr txBox="1"/>
            <p:nvPr/>
          </p:nvSpPr>
          <p:spPr>
            <a:xfrm>
              <a:off x="204" y="1981"/>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1800"/>
                <a:buFont typeface="Arial"/>
                <a:buNone/>
              </a:pPr>
              <a:r>
                <a:rPr b="1" i="0" lang="en-US" sz="1800" u="none">
                  <a:solidFill>
                    <a:srgbClr val="FF0000"/>
                  </a:solidFill>
                  <a:latin typeface="Arial"/>
                  <a:ea typeface="Arial"/>
                  <a:cs typeface="Arial"/>
                  <a:sym typeface="Arial"/>
                </a:rPr>
                <a:t>ثابت</a:t>
              </a:r>
              <a:endParaRPr/>
            </a:p>
          </p:txBody>
        </p:sp>
        <p:sp>
          <p:nvSpPr>
            <p:cNvPr id="2149" name="Google Shape;2149;p182"/>
            <p:cNvSpPr txBox="1"/>
            <p:nvPr/>
          </p:nvSpPr>
          <p:spPr>
            <a:xfrm>
              <a:off x="4594" y="238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110</a:t>
              </a:r>
              <a:endParaRPr/>
            </a:p>
          </p:txBody>
        </p:sp>
        <p:sp>
          <p:nvSpPr>
            <p:cNvPr id="2150" name="Google Shape;2150;p182"/>
            <p:cNvSpPr txBox="1"/>
            <p:nvPr/>
          </p:nvSpPr>
          <p:spPr>
            <a:xfrm>
              <a:off x="3499" y="238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5800</a:t>
              </a:r>
              <a:endParaRPr/>
            </a:p>
          </p:txBody>
        </p:sp>
        <p:sp>
          <p:nvSpPr>
            <p:cNvPr id="2151" name="Google Shape;2151;p182"/>
            <p:cNvSpPr txBox="1"/>
            <p:nvPr/>
          </p:nvSpPr>
          <p:spPr>
            <a:xfrm>
              <a:off x="2401" y="238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6200</a:t>
              </a:r>
              <a:endParaRPr/>
            </a:p>
          </p:txBody>
        </p:sp>
        <p:sp>
          <p:nvSpPr>
            <p:cNvPr id="2152" name="Google Shape;2152;p182"/>
            <p:cNvSpPr txBox="1"/>
            <p:nvPr/>
          </p:nvSpPr>
          <p:spPr>
            <a:xfrm>
              <a:off x="1302" y="238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العرض اكبر الطلب </a:t>
              </a:r>
              <a:endParaRPr/>
            </a:p>
          </p:txBody>
        </p:sp>
        <p:sp>
          <p:nvSpPr>
            <p:cNvPr id="2153" name="Google Shape;2153;p182"/>
            <p:cNvSpPr txBox="1"/>
            <p:nvPr/>
          </p:nvSpPr>
          <p:spPr>
            <a:xfrm>
              <a:off x="204" y="238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يقل</a:t>
              </a:r>
              <a:endParaRPr/>
            </a:p>
          </p:txBody>
        </p:sp>
        <p:sp>
          <p:nvSpPr>
            <p:cNvPr id="2154" name="Google Shape;2154;p182"/>
            <p:cNvSpPr txBox="1"/>
            <p:nvPr/>
          </p:nvSpPr>
          <p:spPr>
            <a:xfrm>
              <a:off x="4594" y="272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120</a:t>
              </a:r>
              <a:endParaRPr/>
            </a:p>
          </p:txBody>
        </p:sp>
        <p:sp>
          <p:nvSpPr>
            <p:cNvPr id="2155" name="Google Shape;2155;p182"/>
            <p:cNvSpPr txBox="1"/>
            <p:nvPr/>
          </p:nvSpPr>
          <p:spPr>
            <a:xfrm>
              <a:off x="3499" y="272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5600</a:t>
              </a:r>
              <a:endParaRPr/>
            </a:p>
          </p:txBody>
        </p:sp>
        <p:sp>
          <p:nvSpPr>
            <p:cNvPr id="2156" name="Google Shape;2156;p182"/>
            <p:cNvSpPr txBox="1"/>
            <p:nvPr/>
          </p:nvSpPr>
          <p:spPr>
            <a:xfrm>
              <a:off x="2401" y="272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6400</a:t>
              </a:r>
              <a:endParaRPr/>
            </a:p>
          </p:txBody>
        </p:sp>
        <p:sp>
          <p:nvSpPr>
            <p:cNvPr id="2157" name="Google Shape;2157;p182"/>
            <p:cNvSpPr txBox="1"/>
            <p:nvPr/>
          </p:nvSpPr>
          <p:spPr>
            <a:xfrm>
              <a:off x="1302" y="272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العرض أكبر الطلب </a:t>
              </a:r>
              <a:endParaRPr/>
            </a:p>
          </p:txBody>
        </p:sp>
        <p:sp>
          <p:nvSpPr>
            <p:cNvPr id="2158" name="Google Shape;2158;p182"/>
            <p:cNvSpPr txBox="1"/>
            <p:nvPr/>
          </p:nvSpPr>
          <p:spPr>
            <a:xfrm>
              <a:off x="204" y="2724"/>
              <a:ext cx="12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يقل</a:t>
              </a:r>
              <a:endParaRPr/>
            </a:p>
          </p:txBody>
        </p:sp>
        <p:cxnSp>
          <p:nvCxnSpPr>
            <p:cNvPr id="2159" name="Google Shape;2159;p182"/>
            <p:cNvCxnSpPr/>
            <p:nvPr/>
          </p:nvCxnSpPr>
          <p:spPr>
            <a:xfrm>
              <a:off x="4594" y="527"/>
              <a:ext cx="0" cy="2400"/>
            </a:xfrm>
            <a:prstGeom prst="straightConnector1">
              <a:avLst/>
            </a:prstGeom>
            <a:noFill/>
            <a:ln cap="flat" cmpd="sng" w="12700">
              <a:solidFill>
                <a:schemeClr val="dk1"/>
              </a:solidFill>
              <a:prstDash val="solid"/>
              <a:miter lim="800000"/>
              <a:headEnd len="med" w="med" type="none"/>
              <a:tailEnd len="med" w="med" type="none"/>
            </a:ln>
          </p:spPr>
        </p:cxnSp>
        <p:cxnSp>
          <p:nvCxnSpPr>
            <p:cNvPr id="2160" name="Google Shape;2160;p182"/>
            <p:cNvCxnSpPr/>
            <p:nvPr/>
          </p:nvCxnSpPr>
          <p:spPr>
            <a:xfrm>
              <a:off x="3499" y="527"/>
              <a:ext cx="0" cy="2400"/>
            </a:xfrm>
            <a:prstGeom prst="straightConnector1">
              <a:avLst/>
            </a:prstGeom>
            <a:noFill/>
            <a:ln cap="flat" cmpd="sng" w="12700">
              <a:solidFill>
                <a:schemeClr val="dk1"/>
              </a:solidFill>
              <a:prstDash val="solid"/>
              <a:miter lim="800000"/>
              <a:headEnd len="med" w="med" type="none"/>
              <a:tailEnd len="med" w="med" type="none"/>
            </a:ln>
          </p:spPr>
        </p:cxnSp>
        <p:cxnSp>
          <p:nvCxnSpPr>
            <p:cNvPr id="2161" name="Google Shape;2161;p182"/>
            <p:cNvCxnSpPr/>
            <p:nvPr/>
          </p:nvCxnSpPr>
          <p:spPr>
            <a:xfrm>
              <a:off x="2401" y="527"/>
              <a:ext cx="0" cy="2400"/>
            </a:xfrm>
            <a:prstGeom prst="straightConnector1">
              <a:avLst/>
            </a:prstGeom>
            <a:noFill/>
            <a:ln cap="flat" cmpd="sng" w="12700">
              <a:solidFill>
                <a:schemeClr val="dk1"/>
              </a:solidFill>
              <a:prstDash val="solid"/>
              <a:miter lim="800000"/>
              <a:headEnd len="med" w="med" type="none"/>
              <a:tailEnd len="med" w="med" type="none"/>
            </a:ln>
          </p:spPr>
        </p:cxnSp>
        <p:cxnSp>
          <p:nvCxnSpPr>
            <p:cNvPr id="2162" name="Google Shape;2162;p182"/>
            <p:cNvCxnSpPr/>
            <p:nvPr/>
          </p:nvCxnSpPr>
          <p:spPr>
            <a:xfrm>
              <a:off x="1302" y="527"/>
              <a:ext cx="0" cy="2400"/>
            </a:xfrm>
            <a:prstGeom prst="straightConnector1">
              <a:avLst/>
            </a:prstGeom>
            <a:noFill/>
            <a:ln cap="flat" cmpd="sng" w="12700">
              <a:solidFill>
                <a:schemeClr val="dk1"/>
              </a:solidFill>
              <a:prstDash val="solid"/>
              <a:miter lim="800000"/>
              <a:headEnd len="med" w="med" type="none"/>
              <a:tailEnd len="med" w="med" type="none"/>
            </a:ln>
          </p:spPr>
        </p:cxnSp>
        <p:cxnSp>
          <p:nvCxnSpPr>
            <p:cNvPr id="2163" name="Google Shape;2163;p182"/>
            <p:cNvCxnSpPr/>
            <p:nvPr/>
          </p:nvCxnSpPr>
          <p:spPr>
            <a:xfrm>
              <a:off x="204" y="1175"/>
              <a:ext cx="5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164" name="Google Shape;2164;p182"/>
            <p:cNvCxnSpPr/>
            <p:nvPr/>
          </p:nvCxnSpPr>
          <p:spPr>
            <a:xfrm>
              <a:off x="204" y="1578"/>
              <a:ext cx="5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165" name="Google Shape;2165;p182"/>
            <p:cNvCxnSpPr/>
            <p:nvPr/>
          </p:nvCxnSpPr>
          <p:spPr>
            <a:xfrm>
              <a:off x="204" y="1981"/>
              <a:ext cx="5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166" name="Google Shape;2166;p182"/>
            <p:cNvCxnSpPr/>
            <p:nvPr/>
          </p:nvCxnSpPr>
          <p:spPr>
            <a:xfrm>
              <a:off x="204" y="2384"/>
              <a:ext cx="5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167" name="Google Shape;2167;p182"/>
            <p:cNvCxnSpPr/>
            <p:nvPr/>
          </p:nvCxnSpPr>
          <p:spPr>
            <a:xfrm>
              <a:off x="204" y="2724"/>
              <a:ext cx="5400" cy="0"/>
            </a:xfrm>
            <a:prstGeom prst="straightConnector1">
              <a:avLst/>
            </a:prstGeom>
            <a:noFill/>
            <a:ln cap="flat" cmpd="sng" w="12700">
              <a:solidFill>
                <a:schemeClr val="dk1"/>
              </a:solidFill>
              <a:prstDash val="solid"/>
              <a:miter lim="800000"/>
              <a:headEnd len="med" w="med" type="none"/>
              <a:tailEnd len="med" w="med" type="none"/>
            </a:ln>
          </p:spPr>
        </p:cxnSp>
        <p:cxnSp>
          <p:nvCxnSpPr>
            <p:cNvPr id="2168" name="Google Shape;2168;p182"/>
            <p:cNvCxnSpPr/>
            <p:nvPr/>
          </p:nvCxnSpPr>
          <p:spPr>
            <a:xfrm>
              <a:off x="5692" y="527"/>
              <a:ext cx="0" cy="2400"/>
            </a:xfrm>
            <a:prstGeom prst="straightConnector1">
              <a:avLst/>
            </a:prstGeom>
            <a:noFill/>
            <a:ln cap="flat" cmpd="sng" w="28575">
              <a:solidFill>
                <a:schemeClr val="dk1"/>
              </a:solidFill>
              <a:prstDash val="solid"/>
              <a:miter lim="800000"/>
              <a:headEnd len="med" w="med" type="none"/>
              <a:tailEnd len="med" w="med" type="none"/>
            </a:ln>
          </p:spPr>
        </p:cxnSp>
        <p:cxnSp>
          <p:nvCxnSpPr>
            <p:cNvPr id="2169" name="Google Shape;2169;p182"/>
            <p:cNvCxnSpPr/>
            <p:nvPr/>
          </p:nvCxnSpPr>
          <p:spPr>
            <a:xfrm>
              <a:off x="204" y="527"/>
              <a:ext cx="0" cy="2400"/>
            </a:xfrm>
            <a:prstGeom prst="straightConnector1">
              <a:avLst/>
            </a:prstGeom>
            <a:noFill/>
            <a:ln cap="flat" cmpd="sng" w="12700">
              <a:solidFill>
                <a:schemeClr val="dk1"/>
              </a:solidFill>
              <a:prstDash val="solid"/>
              <a:miter lim="800000"/>
              <a:headEnd len="med" w="med" type="none"/>
              <a:tailEnd len="med" w="med" type="none"/>
            </a:ln>
          </p:spPr>
        </p:cxnSp>
        <p:cxnSp>
          <p:nvCxnSpPr>
            <p:cNvPr id="2170" name="Google Shape;2170;p182"/>
            <p:cNvCxnSpPr/>
            <p:nvPr/>
          </p:nvCxnSpPr>
          <p:spPr>
            <a:xfrm>
              <a:off x="204" y="527"/>
              <a:ext cx="5400" cy="0"/>
            </a:xfrm>
            <a:prstGeom prst="straightConnector1">
              <a:avLst/>
            </a:prstGeom>
            <a:noFill/>
            <a:ln cap="flat" cmpd="sng" w="28575">
              <a:solidFill>
                <a:schemeClr val="dk1"/>
              </a:solidFill>
              <a:prstDash val="solid"/>
              <a:miter lim="800000"/>
              <a:headEnd len="med" w="med" type="none"/>
              <a:tailEnd len="med" w="med" type="none"/>
            </a:ln>
          </p:spPr>
        </p:cxnSp>
        <p:cxnSp>
          <p:nvCxnSpPr>
            <p:cNvPr id="2171" name="Google Shape;2171;p182"/>
            <p:cNvCxnSpPr/>
            <p:nvPr/>
          </p:nvCxnSpPr>
          <p:spPr>
            <a:xfrm>
              <a:off x="204" y="3064"/>
              <a:ext cx="5400" cy="0"/>
            </a:xfrm>
            <a:prstGeom prst="straightConnector1">
              <a:avLst/>
            </a:prstGeom>
            <a:noFill/>
            <a:ln cap="flat" cmpd="sng" w="12700">
              <a:solidFill>
                <a:schemeClr val="dk1"/>
              </a:solidFill>
              <a:prstDash val="solid"/>
              <a:miter lim="800000"/>
              <a:headEnd len="med" w="med" type="none"/>
              <a:tailEnd len="med" w="med" type="none"/>
            </a:ln>
          </p:spPr>
        </p:cxnSp>
      </p:grpSp>
      <p:sp>
        <p:nvSpPr>
          <p:cNvPr id="2172" name="Google Shape;2172;p182"/>
          <p:cNvSpPr txBox="1"/>
          <p:nvPr/>
        </p:nvSpPr>
        <p:spPr>
          <a:xfrm>
            <a:off x="4411662" y="5127625"/>
            <a:ext cx="3460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انظر صفحة فى الكتاب 188-191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27">
                                            <p:txEl>
                                              <p:pRg end="0" st="0"/>
                                            </p:txEl>
                                          </p:spTgt>
                                        </p:tgtEl>
                                        <p:attrNameLst>
                                          <p:attrName>style.visibility</p:attrName>
                                        </p:attrNameLst>
                                      </p:cBhvr>
                                      <p:to>
                                        <p:strVal val="visible"/>
                                      </p:to>
                                    </p:set>
                                    <p:anim calcmode="lin" valueType="num">
                                      <p:cBhvr additive="base">
                                        <p:cTn dur="500"/>
                                        <p:tgtEl>
                                          <p:spTgt spid="212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12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6" name="Shape 2176"/>
        <p:cNvGrpSpPr/>
        <p:nvPr/>
      </p:nvGrpSpPr>
      <p:grpSpPr>
        <a:xfrm>
          <a:off x="0" y="0"/>
          <a:ext cx="0" cy="0"/>
          <a:chOff x="0" y="0"/>
          <a:chExt cx="0" cy="0"/>
        </a:xfrm>
      </p:grpSpPr>
      <p:sp>
        <p:nvSpPr>
          <p:cNvPr id="2177" name="Google Shape;2177;p183"/>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2178" name="Google Shape;2178;p183"/>
          <p:cNvSpPr txBox="1"/>
          <p:nvPr/>
        </p:nvSpPr>
        <p:spPr>
          <a:xfrm>
            <a:off x="5410200" y="4876800"/>
            <a:ext cx="4572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179" name="Google Shape;2179;p183"/>
          <p:cNvSpPr txBox="1"/>
          <p:nvPr/>
        </p:nvSpPr>
        <p:spPr>
          <a:xfrm>
            <a:off x="755650" y="2708275"/>
            <a:ext cx="8208900" cy="769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الفجوة التضخمية والفجوة الانكماشية .... مرة أخرى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3" name="Shape 2183"/>
        <p:cNvGrpSpPr/>
        <p:nvPr/>
      </p:nvGrpSpPr>
      <p:grpSpPr>
        <a:xfrm>
          <a:off x="0" y="0"/>
          <a:ext cx="0" cy="0"/>
          <a:chOff x="0" y="0"/>
          <a:chExt cx="0" cy="0"/>
        </a:xfrm>
      </p:grpSpPr>
      <p:sp>
        <p:nvSpPr>
          <p:cNvPr id="2184" name="Google Shape;2184;p184"/>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2185" name="Google Shape;2185;p184"/>
          <p:cNvSpPr txBox="1"/>
          <p:nvPr/>
        </p:nvSpPr>
        <p:spPr>
          <a:xfrm>
            <a:off x="1066800" y="3962400"/>
            <a:ext cx="6324600" cy="838200"/>
          </a:xfrm>
          <a:prstGeom prst="rect">
            <a:avLst/>
          </a:prstGeom>
          <a:solidFill>
            <a:srgbClr val="C4FAD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C+I+G+(X-M)زيادة في أي بند من بنود الطلب الكلّي</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من خلال سياسات مالية أو نقدية توسعية . </a:t>
            </a:r>
            <a:endParaRPr/>
          </a:p>
        </p:txBody>
      </p:sp>
      <p:sp>
        <p:nvSpPr>
          <p:cNvPr id="2186" name="Google Shape;2186;p184"/>
          <p:cNvSpPr txBox="1"/>
          <p:nvPr/>
        </p:nvSpPr>
        <p:spPr>
          <a:xfrm>
            <a:off x="1066800" y="3124200"/>
            <a:ext cx="6324600" cy="838200"/>
          </a:xfrm>
          <a:prstGeom prst="rect">
            <a:avLst/>
          </a:prstGeom>
          <a:solidFill>
            <a:srgbClr val="CAF0EF"/>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مقدار الزيادة في الطلب الكلّي اللازمة لنقل الإقتصاد من </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وضعه التوازني الحالي إلى وضع التوظف الكامل الأعلى منه</a:t>
            </a:r>
            <a:endParaRPr/>
          </a:p>
        </p:txBody>
      </p:sp>
      <p:sp>
        <p:nvSpPr>
          <p:cNvPr descr="Recycled paper" id="2187" name="Google Shape;2187;p184"/>
          <p:cNvSpPr txBox="1"/>
          <p:nvPr/>
        </p:nvSpPr>
        <p:spPr>
          <a:xfrm>
            <a:off x="7391400" y="3124200"/>
            <a:ext cx="1295400" cy="838200"/>
          </a:xfrm>
          <a:prstGeom prst="rect">
            <a:avLst/>
          </a:prstGeom>
          <a:blipFill rotWithShape="1">
            <a:blip r:embed="rId3">
              <a:alphaModFix/>
            </a:blip>
            <a:stretch>
              <a:fillRect b="0" l="0" r="0" t="0"/>
            </a:stretch>
          </a:blip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الفجوة</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الإنكماشية </a:t>
            </a:r>
            <a:endParaRPr/>
          </a:p>
        </p:txBody>
      </p:sp>
      <p:sp>
        <p:nvSpPr>
          <p:cNvPr id="2188" name="Google Shape;2188;p184"/>
          <p:cNvSpPr txBox="1"/>
          <p:nvPr/>
        </p:nvSpPr>
        <p:spPr>
          <a:xfrm>
            <a:off x="1066800" y="1774825"/>
            <a:ext cx="6324600" cy="1295400"/>
          </a:xfrm>
          <a:prstGeom prst="rect">
            <a:avLst/>
          </a:prstGeom>
          <a:solidFill>
            <a:srgbClr val="C4FAD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المستوى التوازني للناتج المحلى الاجمالى &lt; اقل من مستوى </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التوظف الكامل</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الإقتصاد يعيش حالة بطالة</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الإقتصاد يعاني من ”فجوة انكماشية“  . </a:t>
            </a:r>
            <a:endParaRPr/>
          </a:p>
        </p:txBody>
      </p:sp>
      <p:sp>
        <p:nvSpPr>
          <p:cNvPr descr="Recycled paper" id="2189" name="Google Shape;2189;p184"/>
          <p:cNvSpPr txBox="1"/>
          <p:nvPr/>
        </p:nvSpPr>
        <p:spPr>
          <a:xfrm>
            <a:off x="7391400" y="3962400"/>
            <a:ext cx="1295400" cy="838200"/>
          </a:xfrm>
          <a:prstGeom prst="rect">
            <a:avLst/>
          </a:prstGeom>
          <a:blipFill rotWithShape="1">
            <a:blip r:embed="rId3">
              <a:alphaModFix/>
            </a:blip>
            <a:stretch>
              <a:fillRect b="0" l="0" r="0" t="0"/>
            </a:stretch>
          </a:blip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الحل </a:t>
            </a:r>
            <a:endParaRPr/>
          </a:p>
        </p:txBody>
      </p:sp>
      <p:sp>
        <p:nvSpPr>
          <p:cNvPr id="2190" name="Google Shape;2190;p184"/>
          <p:cNvSpPr txBox="1"/>
          <p:nvPr/>
        </p:nvSpPr>
        <p:spPr>
          <a:xfrm>
            <a:off x="4343400" y="5257800"/>
            <a:ext cx="4572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191" name="Google Shape;2191;p184"/>
          <p:cNvSpPr txBox="1"/>
          <p:nvPr/>
        </p:nvSpPr>
        <p:spPr>
          <a:xfrm>
            <a:off x="4343400" y="4876800"/>
            <a:ext cx="4572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192" name="Google Shape;2192;p184"/>
          <p:cNvSpPr txBox="1"/>
          <p:nvPr/>
        </p:nvSpPr>
        <p:spPr>
          <a:xfrm>
            <a:off x="3048000" y="5029200"/>
            <a:ext cx="4572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descr="Recycled paper" id="2193" name="Google Shape;2193;p184"/>
          <p:cNvSpPr txBox="1"/>
          <p:nvPr/>
        </p:nvSpPr>
        <p:spPr>
          <a:xfrm>
            <a:off x="7391400" y="1773237"/>
            <a:ext cx="1295400" cy="1295400"/>
          </a:xfrm>
          <a:prstGeom prst="rect">
            <a:avLst/>
          </a:prstGeom>
          <a:blipFill rotWithShape="1">
            <a:blip r:embed="rId3">
              <a:alphaModFix/>
            </a:blip>
            <a:stretch>
              <a:fillRect b="0" l="0" r="0" t="0"/>
            </a:stretch>
          </a:blip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66"/>
              </a:buClr>
              <a:buSzPts val="2400"/>
              <a:buFont typeface="Times New Roman"/>
              <a:buNone/>
            </a:pPr>
            <a:r>
              <a:rPr b="1" i="0" lang="en-US" sz="2400" u="none">
                <a:solidFill>
                  <a:srgbClr val="000066"/>
                </a:solidFill>
                <a:latin typeface="Times New Roman"/>
                <a:ea typeface="Times New Roman"/>
                <a:cs typeface="Times New Roman"/>
                <a:sym typeface="Times New Roman"/>
              </a:rPr>
              <a:t>التشخيص </a:t>
            </a:r>
            <a:endParaRPr/>
          </a:p>
        </p:txBody>
      </p:sp>
      <p:sp>
        <p:nvSpPr>
          <p:cNvPr id="2194" name="Google Shape;2194;p184"/>
          <p:cNvSpPr txBox="1"/>
          <p:nvPr/>
        </p:nvSpPr>
        <p:spPr>
          <a:xfrm>
            <a:off x="2514600" y="476250"/>
            <a:ext cx="4572000" cy="1077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2D050"/>
              </a:buClr>
              <a:buSzPts val="3200"/>
              <a:buFont typeface="Times New Roman"/>
              <a:buNone/>
            </a:pPr>
            <a:r>
              <a:rPr b="1" i="0" lang="en-US" sz="3200" u="sng">
                <a:solidFill>
                  <a:srgbClr val="92D050"/>
                </a:solidFill>
                <a:latin typeface="Times New Roman"/>
                <a:ea typeface="Times New Roman"/>
                <a:cs typeface="Times New Roman"/>
                <a:sym typeface="Times New Roman"/>
              </a:rPr>
              <a:t>اولا ً الفجوة الإنكماشية</a:t>
            </a:r>
            <a:br>
              <a:rPr b="1" i="0" lang="en-US" sz="3200" u="sng">
                <a:solidFill>
                  <a:srgbClr val="92D050"/>
                </a:solidFill>
                <a:latin typeface="Times New Roman"/>
                <a:ea typeface="Times New Roman"/>
                <a:cs typeface="Times New Roman"/>
                <a:sym typeface="Times New Roman"/>
              </a:rPr>
            </a:br>
            <a:r>
              <a:rPr b="1" i="0" lang="en-US" sz="3200" u="sng">
                <a:solidFill>
                  <a:srgbClr val="92D050"/>
                </a:solidFill>
                <a:latin typeface="Times New Roman"/>
                <a:ea typeface="Times New Roman"/>
                <a:cs typeface="Times New Roman"/>
                <a:sym typeface="Times New Roman"/>
              </a:rPr>
              <a:t>The Deflationary Gap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93"/>
                                        </p:tgtEl>
                                        <p:attrNameLst>
                                          <p:attrName>style.visibility</p:attrName>
                                        </p:attrNameLst>
                                      </p:cBhvr>
                                      <p:to>
                                        <p:strVal val="visible"/>
                                      </p:to>
                                    </p:set>
                                    <p:anim calcmode="lin" valueType="num">
                                      <p:cBhvr additive="base">
                                        <p:cTn dur="500"/>
                                        <p:tgtEl>
                                          <p:spTgt spid="219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8"/>
                                        </p:tgtEl>
                                        <p:attrNameLst>
                                          <p:attrName>style.visibility</p:attrName>
                                        </p:attrNameLst>
                                      </p:cBhvr>
                                      <p:to>
                                        <p:strVal val="visible"/>
                                      </p:to>
                                    </p:set>
                                    <p:animEffect filter="fade" transition="in">
                                      <p:cBhvr>
                                        <p:cTn dur="500"/>
                                        <p:tgtEl>
                                          <p:spTgt spid="2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87"/>
                                        </p:tgtEl>
                                        <p:attrNameLst>
                                          <p:attrName>style.visibility</p:attrName>
                                        </p:attrNameLst>
                                      </p:cBhvr>
                                      <p:to>
                                        <p:strVal val="visible"/>
                                      </p:to>
                                    </p:set>
                                    <p:anim calcmode="lin" valueType="num">
                                      <p:cBhvr additive="base">
                                        <p:cTn dur="500"/>
                                        <p:tgtEl>
                                          <p:spTgt spid="218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86"/>
                                        </p:tgtEl>
                                        <p:attrNameLst>
                                          <p:attrName>style.visibility</p:attrName>
                                        </p:attrNameLst>
                                      </p:cBhvr>
                                      <p:to>
                                        <p:strVal val="visible"/>
                                      </p:to>
                                    </p:set>
                                    <p:anim calcmode="lin" valueType="num">
                                      <p:cBhvr additive="base">
                                        <p:cTn dur="500"/>
                                        <p:tgtEl>
                                          <p:spTgt spid="2186"/>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89"/>
                                        </p:tgtEl>
                                        <p:attrNameLst>
                                          <p:attrName>style.visibility</p:attrName>
                                        </p:attrNameLst>
                                      </p:cBhvr>
                                      <p:to>
                                        <p:strVal val="visible"/>
                                      </p:to>
                                    </p:set>
                                    <p:anim calcmode="lin" valueType="num">
                                      <p:cBhvr additive="base">
                                        <p:cTn dur="500"/>
                                        <p:tgtEl>
                                          <p:spTgt spid="218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85"/>
                                        </p:tgtEl>
                                        <p:attrNameLst>
                                          <p:attrName>style.visibility</p:attrName>
                                        </p:attrNameLst>
                                      </p:cBhvr>
                                      <p:to>
                                        <p:strVal val="visible"/>
                                      </p:to>
                                    </p:set>
                                    <p:anim calcmode="lin" valueType="num">
                                      <p:cBhvr additive="base">
                                        <p:cTn dur="500"/>
                                        <p:tgtEl>
                                          <p:spTgt spid="218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1"/>
                                        </p:tgtEl>
                                        <p:attrNameLst>
                                          <p:attrName>style.visibility</p:attrName>
                                        </p:attrNameLst>
                                      </p:cBhvr>
                                      <p:to>
                                        <p:strVal val="visible"/>
                                      </p:to>
                                    </p:set>
                                    <p:animEffect filter="fade" transition="in">
                                      <p:cBhvr>
                                        <p:cTn dur="500"/>
                                        <p:tgtEl>
                                          <p:spTgt spid="21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90"/>
                                        </p:tgtEl>
                                        <p:attrNameLst>
                                          <p:attrName>style.visibility</p:attrName>
                                        </p:attrNameLst>
                                      </p:cBhvr>
                                      <p:to>
                                        <p:strVal val="visible"/>
                                      </p:to>
                                    </p:set>
                                    <p:animEffect filter="fade" transition="in">
                                      <p:cBhvr>
                                        <p:cTn dur="500"/>
                                        <p:tgtEl>
                                          <p:spTgt spid="2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2"/>
                                        </p:tgtEl>
                                        <p:attrNameLst>
                                          <p:attrName>style.visibility</p:attrName>
                                        </p:attrNameLst>
                                      </p:cBhvr>
                                      <p:to>
                                        <p:strVal val="visible"/>
                                      </p:to>
                                    </p:set>
                                    <p:animEffect filter="fade" transition="in">
                                      <p:cBhvr>
                                        <p:cTn dur="500"/>
                                        <p:tgtEl>
                                          <p:spTgt spid="2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8" name="Shape 2198"/>
        <p:cNvGrpSpPr/>
        <p:nvPr/>
      </p:nvGrpSpPr>
      <p:grpSpPr>
        <a:xfrm>
          <a:off x="0" y="0"/>
          <a:ext cx="0" cy="0"/>
          <a:chOff x="0" y="0"/>
          <a:chExt cx="0" cy="0"/>
        </a:xfrm>
      </p:grpSpPr>
      <p:sp>
        <p:nvSpPr>
          <p:cNvPr id="2199" name="Google Shape;2199;p185"/>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ctr">
              <a:lnSpc>
                <a:spcPct val="100000"/>
              </a:lnSpc>
              <a:spcBef>
                <a:spcPts val="0"/>
              </a:spcBef>
              <a:spcAft>
                <a:spcPts val="0"/>
              </a:spcAft>
              <a:buClr>
                <a:srgbClr val="FF0000"/>
              </a:buClr>
              <a:buSzPts val="2400"/>
              <a:buFont typeface="Gill Sans"/>
              <a:buNone/>
            </a:pPr>
            <a:r>
              <a:rPr b="0" i="0" lang="en-US" sz="2400" u="none">
                <a:solidFill>
                  <a:srgbClr val="FF0000"/>
                </a:solidFill>
                <a:effectLst>
                  <a:outerShdw blurRad="38100" algn="tl" dir="2700000" dist="38100">
                    <a:srgbClr val="C0C0C0"/>
                  </a:outerShdw>
                </a:effectLst>
                <a:latin typeface="Gill Sans"/>
                <a:ea typeface="Gill Sans"/>
                <a:cs typeface="Gill Sans"/>
                <a:sym typeface="Gill Sans"/>
              </a:rPr>
              <a:t>توازن الطلب الكلي مع العرض الكلي عند مستوى التوظيف الكامل </a:t>
            </a:r>
            <a:endParaRPr/>
          </a:p>
        </p:txBody>
      </p:sp>
      <p:pic>
        <p:nvPicPr>
          <p:cNvPr descr="Untitled.jpg" id="2200" name="Google Shape;2200;p185"/>
          <p:cNvPicPr preferRelativeResize="0"/>
          <p:nvPr>
            <p:ph idx="1" type="body"/>
          </p:nvPr>
        </p:nvPicPr>
        <p:blipFill rotWithShape="1">
          <a:blip r:embed="rId3">
            <a:alphaModFix/>
          </a:blip>
          <a:srcRect b="0" l="0" r="0" t="0"/>
          <a:stretch/>
        </p:blipFill>
        <p:spPr>
          <a:xfrm>
            <a:off x="1622425" y="1976437"/>
            <a:ext cx="7124700" cy="3743400"/>
          </a:xfrm>
          <a:prstGeom prst="rect">
            <a:avLst/>
          </a:prstGeom>
          <a:noFill/>
          <a:ln>
            <a:noFill/>
          </a:ln>
        </p:spPr>
      </p:pic>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4" name="Shape 2204"/>
        <p:cNvGrpSpPr/>
        <p:nvPr/>
      </p:nvGrpSpPr>
      <p:grpSpPr>
        <a:xfrm>
          <a:off x="0" y="0"/>
          <a:ext cx="0" cy="0"/>
          <a:chOff x="0" y="0"/>
          <a:chExt cx="0" cy="0"/>
        </a:xfrm>
      </p:grpSpPr>
      <p:sp>
        <p:nvSpPr>
          <p:cNvPr id="2205" name="Google Shape;2205;p186"/>
          <p:cNvSpPr txBox="1"/>
          <p:nvPr>
            <p:ph idx="1" type="body"/>
          </p:nvPr>
        </p:nvSpPr>
        <p:spPr>
          <a:xfrm>
            <a:off x="849312" y="1541462"/>
            <a:ext cx="7772400" cy="4572000"/>
          </a:xfrm>
          <a:prstGeom prst="rect">
            <a:avLst/>
          </a:prstGeom>
          <a:noFill/>
          <a:ln>
            <a:noFill/>
          </a:ln>
        </p:spPr>
        <p:txBody>
          <a:bodyPr anchorCtr="0" anchor="t" bIns="45700" lIns="91425" spcFirstLastPara="1" rIns="91425" wrap="square" tIns="45700">
            <a:noAutofit/>
          </a:bodyPr>
          <a:lstStyle/>
          <a:p>
            <a:pPr indent="-120015" lvl="0" marL="365125" marR="0" rtl="0" algn="l">
              <a:spcBef>
                <a:spcPts val="0"/>
              </a:spcBef>
              <a:spcAft>
                <a:spcPts val="0"/>
              </a:spcAft>
              <a:buClr>
                <a:schemeClr val="accent1"/>
              </a:buClr>
              <a:buSzPts val="2560"/>
              <a:buFont typeface="Noto Sans Symbols"/>
              <a:buNone/>
            </a:pPr>
            <a:r>
              <a:t/>
            </a:r>
            <a:endParaRPr sz="3200">
              <a:solidFill>
                <a:schemeClr val="dk1"/>
              </a:solidFill>
              <a:latin typeface="Gill Sans"/>
              <a:ea typeface="Gill Sans"/>
              <a:cs typeface="Gill Sans"/>
              <a:sym typeface="Gill Sans"/>
            </a:endParaRPr>
          </a:p>
        </p:txBody>
      </p:sp>
      <p:sp>
        <p:nvSpPr>
          <p:cNvPr id="2206" name="Google Shape;2206;p186"/>
          <p:cNvSpPr/>
          <p:nvPr/>
        </p:nvSpPr>
        <p:spPr>
          <a:xfrm>
            <a:off x="5878191" y="2097482"/>
            <a:ext cx="2743200" cy="9906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cap="flat" cmpd="sng" w="9525">
            <a:solidFill>
              <a:schemeClr val="accent2"/>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Gill Sans"/>
              <a:buNone/>
            </a:pPr>
            <a:r>
              <a:rPr b="1" i="0" lang="en-US" sz="3600" u="none" cap="none" strike="noStrike">
                <a:solidFill>
                  <a:srgbClr val="FF0000"/>
                </a:solidFill>
                <a:effectLst>
                  <a:outerShdw blurRad="41275" rotWithShape="0" algn="tl" dir="1800000" dist="20320">
                    <a:srgbClr val="000000">
                      <a:alpha val="40000"/>
                    </a:srgbClr>
                  </a:outerShdw>
                </a:effectLst>
                <a:latin typeface="Gill Sans"/>
                <a:ea typeface="Gill Sans"/>
                <a:cs typeface="Gill Sans"/>
                <a:sym typeface="Gill Sans"/>
              </a:rPr>
              <a:t>سببها</a:t>
            </a:r>
            <a:endParaRPr/>
          </a:p>
        </p:txBody>
      </p:sp>
      <p:sp>
        <p:nvSpPr>
          <p:cNvPr id="2207" name="Google Shape;2207;p186"/>
          <p:cNvSpPr/>
          <p:nvPr/>
        </p:nvSpPr>
        <p:spPr>
          <a:xfrm>
            <a:off x="1043608" y="1988840"/>
            <a:ext cx="4114800" cy="13716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cap="flat" cmpd="sng" w="9525">
            <a:solidFill>
              <a:schemeClr val="accent2"/>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800"/>
              <a:buFont typeface="Gill Sans"/>
              <a:buNone/>
            </a:pPr>
            <a:r>
              <a:rPr b="1" i="0" lang="en-US" sz="2800" u="none" cap="none" strike="noStrike">
                <a:solidFill>
                  <a:srgbClr val="FF0000"/>
                </a:solidFill>
                <a:effectLst>
                  <a:outerShdw blurRad="41275" rotWithShape="0" algn="tl" dir="1800000" dist="20320">
                    <a:srgbClr val="000000">
                      <a:alpha val="40000"/>
                    </a:srgbClr>
                  </a:outerShdw>
                </a:effectLst>
                <a:latin typeface="Gill Sans"/>
                <a:ea typeface="Gill Sans"/>
                <a:cs typeface="Gill Sans"/>
                <a:sym typeface="Gill Sans"/>
              </a:rPr>
              <a:t>ضعف الإنفاق الإستهلاكي،الاستثماري، الحكومي</a:t>
            </a:r>
            <a:endParaRPr/>
          </a:p>
        </p:txBody>
      </p:sp>
      <p:sp>
        <p:nvSpPr>
          <p:cNvPr id="2208" name="Google Shape;2208;p186"/>
          <p:cNvSpPr/>
          <p:nvPr/>
        </p:nvSpPr>
        <p:spPr>
          <a:xfrm>
            <a:off x="5652120" y="4457700"/>
            <a:ext cx="2819400" cy="9906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cap="flat" cmpd="sng" w="9525">
            <a:solidFill>
              <a:schemeClr val="accent2"/>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600"/>
              <a:buFont typeface="Gill Sans"/>
              <a:buNone/>
            </a:pPr>
            <a:r>
              <a:rPr b="1" i="0" lang="en-US" sz="3600" u="none" cap="none" strike="noStrike">
                <a:solidFill>
                  <a:srgbClr val="FF0000"/>
                </a:solidFill>
                <a:effectLst>
                  <a:outerShdw blurRad="41275" rotWithShape="0" algn="tl" dir="1800000" dist="20320">
                    <a:srgbClr val="000000">
                      <a:alpha val="40000"/>
                    </a:srgbClr>
                  </a:outerShdw>
                </a:effectLst>
                <a:latin typeface="Gill Sans"/>
                <a:ea typeface="Gill Sans"/>
                <a:cs typeface="Gill Sans"/>
                <a:sym typeface="Gill Sans"/>
              </a:rPr>
              <a:t>نقطة التوازن</a:t>
            </a:r>
            <a:endParaRPr/>
          </a:p>
        </p:txBody>
      </p:sp>
      <p:sp>
        <p:nvSpPr>
          <p:cNvPr id="2209" name="Google Shape;2209;p186"/>
          <p:cNvSpPr/>
          <p:nvPr/>
        </p:nvSpPr>
        <p:spPr>
          <a:xfrm>
            <a:off x="738808" y="4005064"/>
            <a:ext cx="4724400" cy="17526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cap="flat" cmpd="sng" w="9525">
            <a:solidFill>
              <a:schemeClr val="accent2"/>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Gill Sans"/>
              <a:buNone/>
            </a:pPr>
            <a:r>
              <a:rPr b="1" i="0" lang="en-US" sz="3200" u="none" cap="none" strike="noStrike">
                <a:solidFill>
                  <a:srgbClr val="FF0000"/>
                </a:solidFill>
                <a:effectLst>
                  <a:outerShdw blurRad="41275" rotWithShape="0" algn="tl" dir="1800000" dist="20320">
                    <a:srgbClr val="000000">
                      <a:alpha val="40000"/>
                    </a:srgbClr>
                  </a:outerShdw>
                </a:effectLst>
                <a:latin typeface="Gill Sans"/>
                <a:ea typeface="Gill Sans"/>
                <a:cs typeface="Gill Sans"/>
                <a:sym typeface="Gill Sans"/>
              </a:rPr>
              <a:t>عند مستوى أقل من مستوى التوظف الكامل إذن الاقتصاد سوف يعاني من البطالة </a:t>
            </a:r>
            <a:endParaRPr/>
          </a:p>
        </p:txBody>
      </p:sp>
      <p:sp>
        <p:nvSpPr>
          <p:cNvPr id="2210" name="Google Shape;2210;p186"/>
          <p:cNvSpPr/>
          <p:nvPr/>
        </p:nvSpPr>
        <p:spPr>
          <a:xfrm>
            <a:off x="1907704" y="188640"/>
            <a:ext cx="5867400" cy="12192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cap="flat" cmpd="sng" w="9525">
            <a:solidFill>
              <a:schemeClr val="accent2"/>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rgbClr val="FF0000"/>
              </a:buClr>
              <a:buSzPts val="4400"/>
              <a:buFont typeface="Gill Sans"/>
              <a:buNone/>
            </a:pPr>
            <a:r>
              <a:rPr b="1" i="0" lang="en-US" sz="4400" u="none" cap="none" strike="noStrike">
                <a:solidFill>
                  <a:srgbClr val="FF0000"/>
                </a:solidFill>
                <a:effectLst>
                  <a:outerShdw blurRad="41275" rotWithShape="0" algn="tl" dir="1800000" dist="20320">
                    <a:srgbClr val="000000">
                      <a:alpha val="40000"/>
                    </a:srgbClr>
                  </a:outerShdw>
                </a:effectLst>
                <a:latin typeface="Gill Sans"/>
                <a:ea typeface="Gill Sans"/>
                <a:cs typeface="Gill Sans"/>
                <a:sym typeface="Gill Sans"/>
              </a:rPr>
              <a:t>تعديل الفجوة الانكماشية</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4" name="Shape 2214"/>
        <p:cNvGrpSpPr/>
        <p:nvPr/>
      </p:nvGrpSpPr>
      <p:grpSpPr>
        <a:xfrm>
          <a:off x="0" y="0"/>
          <a:ext cx="0" cy="0"/>
          <a:chOff x="0" y="0"/>
          <a:chExt cx="0" cy="0"/>
        </a:xfrm>
      </p:grpSpPr>
      <p:cxnSp>
        <p:nvCxnSpPr>
          <p:cNvPr id="2215" name="Google Shape;2215;p187"/>
          <p:cNvCxnSpPr/>
          <p:nvPr/>
        </p:nvCxnSpPr>
        <p:spPr>
          <a:xfrm>
            <a:off x="2628900" y="1371600"/>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2216" name="Google Shape;2216;p187"/>
          <p:cNvCxnSpPr/>
          <p:nvPr/>
        </p:nvCxnSpPr>
        <p:spPr>
          <a:xfrm>
            <a:off x="2628900" y="3771900"/>
            <a:ext cx="2628900" cy="0"/>
          </a:xfrm>
          <a:prstGeom prst="straightConnector1">
            <a:avLst/>
          </a:prstGeom>
          <a:noFill/>
          <a:ln cap="flat" cmpd="sng" w="19050">
            <a:solidFill>
              <a:srgbClr val="000000"/>
            </a:solidFill>
            <a:prstDash val="solid"/>
            <a:miter lim="800000"/>
            <a:headEnd len="med" w="med" type="none"/>
            <a:tailEnd len="med" w="med" type="none"/>
          </a:ln>
        </p:spPr>
      </p:cxnSp>
      <p:cxnSp>
        <p:nvCxnSpPr>
          <p:cNvPr id="2217" name="Google Shape;2217;p187"/>
          <p:cNvCxnSpPr/>
          <p:nvPr/>
        </p:nvCxnSpPr>
        <p:spPr>
          <a:xfrm flipH="1" rot="10800000">
            <a:off x="3059112" y="1700212"/>
            <a:ext cx="2743200" cy="1028700"/>
          </a:xfrm>
          <a:prstGeom prst="straightConnector1">
            <a:avLst/>
          </a:prstGeom>
          <a:noFill/>
          <a:ln cap="flat" cmpd="sng" w="28575">
            <a:solidFill>
              <a:srgbClr val="000000"/>
            </a:solidFill>
            <a:prstDash val="solid"/>
            <a:miter lim="800000"/>
            <a:headEnd len="med" w="med" type="none"/>
            <a:tailEnd len="med" w="med" type="none"/>
          </a:ln>
        </p:spPr>
      </p:cxnSp>
      <p:cxnSp>
        <p:nvCxnSpPr>
          <p:cNvPr id="2218" name="Google Shape;2218;p187"/>
          <p:cNvCxnSpPr/>
          <p:nvPr/>
        </p:nvCxnSpPr>
        <p:spPr>
          <a:xfrm>
            <a:off x="4716462" y="692150"/>
            <a:ext cx="0" cy="3151200"/>
          </a:xfrm>
          <a:prstGeom prst="straightConnector1">
            <a:avLst/>
          </a:prstGeom>
          <a:noFill/>
          <a:ln cap="flat" cmpd="sng" w="28575">
            <a:solidFill>
              <a:srgbClr val="0000FF"/>
            </a:solidFill>
            <a:prstDash val="solid"/>
            <a:miter lim="800000"/>
            <a:headEnd len="med" w="med" type="none"/>
            <a:tailEnd len="med" w="med" type="none"/>
          </a:ln>
        </p:spPr>
      </p:cxnSp>
      <p:sp>
        <p:nvSpPr>
          <p:cNvPr id="2219" name="Google Shape;2219;p187"/>
          <p:cNvSpPr txBox="1"/>
          <p:nvPr/>
        </p:nvSpPr>
        <p:spPr>
          <a:xfrm>
            <a:off x="5292725" y="3644900"/>
            <a:ext cx="2236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2220" name="Google Shape;2220;p187"/>
          <p:cNvSpPr txBox="1"/>
          <p:nvPr/>
        </p:nvSpPr>
        <p:spPr>
          <a:xfrm>
            <a:off x="7019925" y="5516562"/>
            <a:ext cx="1727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شكل رقم a-4-6</a:t>
            </a:r>
            <a:endParaRPr/>
          </a:p>
        </p:txBody>
      </p:sp>
      <p:sp>
        <p:nvSpPr>
          <p:cNvPr id="2221" name="Google Shape;2221;p187"/>
          <p:cNvSpPr txBox="1"/>
          <p:nvPr/>
        </p:nvSpPr>
        <p:spPr>
          <a:xfrm>
            <a:off x="269875" y="1125537"/>
            <a:ext cx="21447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المستوى العام للاسعار </a:t>
            </a:r>
            <a:endParaRPr/>
          </a:p>
        </p:txBody>
      </p:sp>
      <p:sp>
        <p:nvSpPr>
          <p:cNvPr id="2222" name="Google Shape;2222;p187"/>
          <p:cNvSpPr txBox="1"/>
          <p:nvPr/>
        </p:nvSpPr>
        <p:spPr>
          <a:xfrm>
            <a:off x="5724525" y="1412875"/>
            <a:ext cx="577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a:t>
            </a:r>
            <a:endParaRPr/>
          </a:p>
        </p:txBody>
      </p:sp>
      <p:cxnSp>
        <p:nvCxnSpPr>
          <p:cNvPr id="2223" name="Google Shape;2223;p187"/>
          <p:cNvCxnSpPr/>
          <p:nvPr/>
        </p:nvCxnSpPr>
        <p:spPr>
          <a:xfrm>
            <a:off x="3059112" y="1484312"/>
            <a:ext cx="2592300" cy="2016000"/>
          </a:xfrm>
          <a:prstGeom prst="straightConnector1">
            <a:avLst/>
          </a:prstGeom>
          <a:noFill/>
          <a:ln cap="flat" cmpd="sng" w="9525">
            <a:solidFill>
              <a:schemeClr val="accent1"/>
            </a:solidFill>
            <a:prstDash val="solid"/>
            <a:miter lim="800000"/>
            <a:headEnd len="med" w="med" type="none"/>
            <a:tailEnd len="med" w="med" type="none"/>
          </a:ln>
        </p:spPr>
      </p:cxnSp>
      <p:sp>
        <p:nvSpPr>
          <p:cNvPr id="2224" name="Google Shape;2224;p187"/>
          <p:cNvSpPr txBox="1"/>
          <p:nvPr/>
        </p:nvSpPr>
        <p:spPr>
          <a:xfrm>
            <a:off x="5600700" y="3213100"/>
            <a:ext cx="630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AD</a:t>
            </a:r>
            <a:endParaRPr/>
          </a:p>
        </p:txBody>
      </p:sp>
      <p:sp>
        <p:nvSpPr>
          <p:cNvPr id="2225" name="Google Shape;2225;p187"/>
          <p:cNvSpPr txBox="1"/>
          <p:nvPr/>
        </p:nvSpPr>
        <p:spPr>
          <a:xfrm>
            <a:off x="3824287" y="1773237"/>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cxnSp>
        <p:nvCxnSpPr>
          <p:cNvPr id="2226" name="Google Shape;2226;p187"/>
          <p:cNvCxnSpPr/>
          <p:nvPr/>
        </p:nvCxnSpPr>
        <p:spPr>
          <a:xfrm>
            <a:off x="4140200" y="2349500"/>
            <a:ext cx="0" cy="1493700"/>
          </a:xfrm>
          <a:prstGeom prst="straightConnector1">
            <a:avLst/>
          </a:prstGeom>
          <a:noFill/>
          <a:ln cap="flat" cmpd="sng" w="28575">
            <a:solidFill>
              <a:srgbClr val="0000FF"/>
            </a:solidFill>
            <a:prstDash val="solid"/>
            <a:miter lim="800000"/>
            <a:headEnd len="med" w="med" type="none"/>
            <a:tailEnd len="med" w="med" type="none"/>
          </a:ln>
        </p:spPr>
      </p:cxnSp>
      <p:sp>
        <p:nvSpPr>
          <p:cNvPr id="2227" name="Google Shape;2227;p187"/>
          <p:cNvSpPr txBox="1"/>
          <p:nvPr/>
        </p:nvSpPr>
        <p:spPr>
          <a:xfrm>
            <a:off x="4833937" y="2060575"/>
            <a:ext cx="388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2228" name="Google Shape;2228;p187"/>
          <p:cNvSpPr txBox="1"/>
          <p:nvPr/>
        </p:nvSpPr>
        <p:spPr>
          <a:xfrm>
            <a:off x="3370262" y="38608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2229" name="Google Shape;2229;p187"/>
          <p:cNvSpPr txBox="1"/>
          <p:nvPr/>
        </p:nvSpPr>
        <p:spPr>
          <a:xfrm>
            <a:off x="4572000" y="3789362"/>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2230" name="Google Shape;2230;p187"/>
          <p:cNvSpPr/>
          <p:nvPr/>
        </p:nvSpPr>
        <p:spPr>
          <a:xfrm>
            <a:off x="3995737" y="2133600"/>
            <a:ext cx="978000" cy="484200"/>
          </a:xfrm>
          <a:prstGeom prst="rightArrow">
            <a:avLst>
              <a:gd fmla="val 1625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231" name="Google Shape;2231;p187"/>
          <p:cNvSpPr txBox="1"/>
          <p:nvPr/>
        </p:nvSpPr>
        <p:spPr>
          <a:xfrm>
            <a:off x="4764087" y="2276475"/>
            <a:ext cx="1517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انكماشية </a:t>
            </a:r>
            <a:endParaRPr/>
          </a:p>
        </p:txBody>
      </p:sp>
      <p:cxnSp>
        <p:nvCxnSpPr>
          <p:cNvPr id="2232" name="Google Shape;2232;p187"/>
          <p:cNvCxnSpPr/>
          <p:nvPr/>
        </p:nvCxnSpPr>
        <p:spPr>
          <a:xfrm>
            <a:off x="2916237" y="4268787"/>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2233" name="Google Shape;2233;p187"/>
          <p:cNvCxnSpPr/>
          <p:nvPr/>
        </p:nvCxnSpPr>
        <p:spPr>
          <a:xfrm>
            <a:off x="2916237" y="6669087"/>
            <a:ext cx="2628900" cy="0"/>
          </a:xfrm>
          <a:prstGeom prst="straightConnector1">
            <a:avLst/>
          </a:prstGeom>
          <a:noFill/>
          <a:ln cap="flat" cmpd="sng" w="19050">
            <a:solidFill>
              <a:srgbClr val="000000"/>
            </a:solidFill>
            <a:prstDash val="solid"/>
            <a:miter lim="800000"/>
            <a:headEnd len="med" w="med" type="none"/>
            <a:tailEnd len="med" w="med" type="none"/>
          </a:ln>
        </p:spPr>
      </p:cxnSp>
      <p:cxnSp>
        <p:nvCxnSpPr>
          <p:cNvPr id="2234" name="Google Shape;2234;p187"/>
          <p:cNvCxnSpPr/>
          <p:nvPr/>
        </p:nvCxnSpPr>
        <p:spPr>
          <a:xfrm flipH="1" rot="10800000">
            <a:off x="3635375" y="5084762"/>
            <a:ext cx="2743200" cy="1028700"/>
          </a:xfrm>
          <a:prstGeom prst="straightConnector1">
            <a:avLst/>
          </a:prstGeom>
          <a:noFill/>
          <a:ln cap="flat" cmpd="sng" w="28575">
            <a:solidFill>
              <a:srgbClr val="000000"/>
            </a:solidFill>
            <a:prstDash val="solid"/>
            <a:miter lim="800000"/>
            <a:headEnd len="med" w="med" type="none"/>
            <a:tailEnd len="med" w="med" type="none"/>
          </a:ln>
        </p:spPr>
      </p:cxnSp>
      <p:cxnSp>
        <p:nvCxnSpPr>
          <p:cNvPr id="2235" name="Google Shape;2235;p187"/>
          <p:cNvCxnSpPr/>
          <p:nvPr/>
        </p:nvCxnSpPr>
        <p:spPr>
          <a:xfrm>
            <a:off x="5802312" y="3838575"/>
            <a:ext cx="0" cy="3149700"/>
          </a:xfrm>
          <a:prstGeom prst="straightConnector1">
            <a:avLst/>
          </a:prstGeom>
          <a:noFill/>
          <a:ln cap="flat" cmpd="sng" w="28575">
            <a:solidFill>
              <a:srgbClr val="0000FF"/>
            </a:solidFill>
            <a:prstDash val="solid"/>
            <a:miter lim="800000"/>
            <a:headEnd len="med" w="med" type="none"/>
            <a:tailEnd len="med" w="med" type="none"/>
          </a:ln>
        </p:spPr>
      </p:cxnSp>
      <p:cxnSp>
        <p:nvCxnSpPr>
          <p:cNvPr id="2236" name="Google Shape;2236;p187"/>
          <p:cNvCxnSpPr/>
          <p:nvPr/>
        </p:nvCxnSpPr>
        <p:spPr>
          <a:xfrm>
            <a:off x="3924300" y="6021387"/>
            <a:ext cx="0" cy="630300"/>
          </a:xfrm>
          <a:prstGeom prst="straightConnector1">
            <a:avLst/>
          </a:prstGeom>
          <a:noFill/>
          <a:ln cap="flat" cmpd="sng" w="28575">
            <a:solidFill>
              <a:srgbClr val="0000FF"/>
            </a:solidFill>
            <a:prstDash val="solid"/>
            <a:miter lim="800000"/>
            <a:headEnd len="med" w="med" type="none"/>
            <a:tailEnd len="med" w="med" type="none"/>
          </a:ln>
        </p:spPr>
      </p:cxnSp>
      <p:sp>
        <p:nvSpPr>
          <p:cNvPr id="2237" name="Google Shape;2237;p187"/>
          <p:cNvSpPr/>
          <p:nvPr/>
        </p:nvSpPr>
        <p:spPr>
          <a:xfrm>
            <a:off x="4283075" y="5030787"/>
            <a:ext cx="978000" cy="484200"/>
          </a:xfrm>
          <a:prstGeom prst="rightArrow">
            <a:avLst>
              <a:gd fmla="val 1625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2238" name="Google Shape;2238;p187"/>
          <p:cNvCxnSpPr/>
          <p:nvPr>
            <p:ph idx="1" type="body"/>
          </p:nvPr>
        </p:nvCxnSpPr>
        <p:spPr>
          <a:xfrm flipH="1" rot="10800000">
            <a:off x="2916237" y="4365687"/>
            <a:ext cx="3311400" cy="2303400"/>
          </a:xfrm>
          <a:prstGeom prst="straightConnector1">
            <a:avLst/>
          </a:prstGeom>
          <a:noFill/>
          <a:ln cap="flat" cmpd="sng" w="19050">
            <a:solidFill>
              <a:srgbClr val="FF0000"/>
            </a:solidFill>
            <a:prstDash val="solid"/>
            <a:round/>
            <a:headEnd len="med" w="med" type="none"/>
            <a:tailEnd len="med" w="med" type="none"/>
          </a:ln>
        </p:spPr>
      </p:cxnSp>
      <p:sp>
        <p:nvSpPr>
          <p:cNvPr id="2239" name="Google Shape;2239;p187"/>
          <p:cNvSpPr txBox="1"/>
          <p:nvPr/>
        </p:nvSpPr>
        <p:spPr>
          <a:xfrm>
            <a:off x="4340225" y="188912"/>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sp>
        <p:nvSpPr>
          <p:cNvPr id="2240" name="Google Shape;2240;p187"/>
          <p:cNvSpPr txBox="1"/>
          <p:nvPr/>
        </p:nvSpPr>
        <p:spPr>
          <a:xfrm>
            <a:off x="4829175" y="4652962"/>
            <a:ext cx="2265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C+I+G+(X-M)0</a:t>
            </a:r>
            <a:endParaRPr/>
          </a:p>
        </p:txBody>
      </p:sp>
      <p:cxnSp>
        <p:nvCxnSpPr>
          <p:cNvPr id="2241" name="Google Shape;2241;p187"/>
          <p:cNvCxnSpPr/>
          <p:nvPr/>
        </p:nvCxnSpPr>
        <p:spPr>
          <a:xfrm flipH="1" rot="10800000">
            <a:off x="3276600" y="4292625"/>
            <a:ext cx="3598800" cy="1317600"/>
          </a:xfrm>
          <a:prstGeom prst="straightConnector1">
            <a:avLst/>
          </a:prstGeom>
          <a:noFill/>
          <a:ln cap="flat" cmpd="sng" w="28575">
            <a:solidFill>
              <a:srgbClr val="000000"/>
            </a:solidFill>
            <a:prstDash val="solid"/>
            <a:miter lim="800000"/>
            <a:headEnd len="med" w="med" type="none"/>
            <a:tailEnd len="med" w="med" type="none"/>
          </a:ln>
        </p:spPr>
      </p:cxnSp>
      <p:sp>
        <p:nvSpPr>
          <p:cNvPr id="2242" name="Google Shape;2242;p187"/>
          <p:cNvSpPr txBox="1"/>
          <p:nvPr/>
        </p:nvSpPr>
        <p:spPr>
          <a:xfrm>
            <a:off x="5867400" y="4005262"/>
            <a:ext cx="2265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2243" name="Google Shape;2243;p187"/>
          <p:cNvSpPr txBox="1"/>
          <p:nvPr/>
        </p:nvSpPr>
        <p:spPr>
          <a:xfrm>
            <a:off x="3563937" y="5516562"/>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2244" name="Google Shape;2244;p187"/>
          <p:cNvSpPr txBox="1"/>
          <p:nvPr/>
        </p:nvSpPr>
        <p:spPr>
          <a:xfrm>
            <a:off x="5148262" y="5589587"/>
            <a:ext cx="1517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انكماشية </a:t>
            </a:r>
            <a:endParaRPr/>
          </a:p>
        </p:txBody>
      </p:sp>
      <p:sp>
        <p:nvSpPr>
          <p:cNvPr id="2245" name="Google Shape;2245;p187"/>
          <p:cNvSpPr txBox="1"/>
          <p:nvPr/>
        </p:nvSpPr>
        <p:spPr>
          <a:xfrm>
            <a:off x="4643437" y="6396037"/>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2246" name="Google Shape;2246;p187"/>
          <p:cNvSpPr txBox="1"/>
          <p:nvPr/>
        </p:nvSpPr>
        <p:spPr>
          <a:xfrm>
            <a:off x="3492500" y="6396037"/>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2247" name="Google Shape;2247;p187"/>
          <p:cNvSpPr txBox="1"/>
          <p:nvPr/>
        </p:nvSpPr>
        <p:spPr>
          <a:xfrm>
            <a:off x="1423987" y="4005262"/>
            <a:ext cx="1404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الانفاق الكلى </a:t>
            </a:r>
            <a:endParaRPr/>
          </a:p>
        </p:txBody>
      </p:sp>
      <p:sp>
        <p:nvSpPr>
          <p:cNvPr id="2248" name="Google Shape;2248;p187"/>
          <p:cNvSpPr txBox="1"/>
          <p:nvPr/>
        </p:nvSpPr>
        <p:spPr>
          <a:xfrm>
            <a:off x="5435600" y="6237287"/>
            <a:ext cx="2238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2249" name="Google Shape;2249;p187"/>
          <p:cNvSpPr txBox="1"/>
          <p:nvPr/>
        </p:nvSpPr>
        <p:spPr>
          <a:xfrm>
            <a:off x="4643437" y="0"/>
            <a:ext cx="450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66"/>
              </a:buClr>
              <a:buSzPts val="2400"/>
              <a:buFont typeface="Times New Roman"/>
              <a:buNone/>
            </a:pPr>
            <a:r>
              <a:rPr b="1" i="0" lang="en-US" sz="2400" u="sng">
                <a:solidFill>
                  <a:srgbClr val="000066"/>
                </a:solidFill>
                <a:latin typeface="Times New Roman"/>
                <a:ea typeface="Times New Roman"/>
                <a:cs typeface="Times New Roman"/>
                <a:sym typeface="Times New Roman"/>
              </a:rPr>
              <a:t>شكل يوضح حالة اقتصاد يعانى من فجوة انكماشية </a:t>
            </a:r>
            <a:endParaRPr/>
          </a:p>
        </p:txBody>
      </p:sp>
      <p:sp>
        <p:nvSpPr>
          <p:cNvPr id="2250" name="Google Shape;2250;p187"/>
          <p:cNvSpPr txBox="1"/>
          <p:nvPr/>
        </p:nvSpPr>
        <p:spPr>
          <a:xfrm>
            <a:off x="6699250" y="836612"/>
            <a:ext cx="1839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1-فجوة انكماشية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4" name="Shape 2254"/>
        <p:cNvGrpSpPr/>
        <p:nvPr/>
      </p:nvGrpSpPr>
      <p:grpSpPr>
        <a:xfrm>
          <a:off x="0" y="0"/>
          <a:ext cx="0" cy="0"/>
          <a:chOff x="0" y="0"/>
          <a:chExt cx="0" cy="0"/>
        </a:xfrm>
      </p:grpSpPr>
      <p:cxnSp>
        <p:nvCxnSpPr>
          <p:cNvPr id="2255" name="Google Shape;2255;p188"/>
          <p:cNvCxnSpPr/>
          <p:nvPr/>
        </p:nvCxnSpPr>
        <p:spPr>
          <a:xfrm>
            <a:off x="2628900" y="1371600"/>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2256" name="Google Shape;2256;p188"/>
          <p:cNvCxnSpPr/>
          <p:nvPr/>
        </p:nvCxnSpPr>
        <p:spPr>
          <a:xfrm>
            <a:off x="2628900" y="3771900"/>
            <a:ext cx="2628900" cy="0"/>
          </a:xfrm>
          <a:prstGeom prst="straightConnector1">
            <a:avLst/>
          </a:prstGeom>
          <a:noFill/>
          <a:ln cap="flat" cmpd="sng" w="19050">
            <a:solidFill>
              <a:srgbClr val="000000"/>
            </a:solidFill>
            <a:prstDash val="solid"/>
            <a:miter lim="800000"/>
            <a:headEnd len="med" w="med" type="none"/>
            <a:tailEnd len="med" w="med" type="none"/>
          </a:ln>
        </p:spPr>
      </p:cxnSp>
      <p:cxnSp>
        <p:nvCxnSpPr>
          <p:cNvPr id="2257" name="Google Shape;2257;p188"/>
          <p:cNvCxnSpPr/>
          <p:nvPr/>
        </p:nvCxnSpPr>
        <p:spPr>
          <a:xfrm flipH="1" rot="10800000">
            <a:off x="3059112" y="1700212"/>
            <a:ext cx="2743200" cy="1028700"/>
          </a:xfrm>
          <a:prstGeom prst="straightConnector1">
            <a:avLst/>
          </a:prstGeom>
          <a:noFill/>
          <a:ln cap="flat" cmpd="sng" w="28575">
            <a:solidFill>
              <a:srgbClr val="000000"/>
            </a:solidFill>
            <a:prstDash val="solid"/>
            <a:miter lim="800000"/>
            <a:headEnd len="med" w="med" type="none"/>
            <a:tailEnd len="med" w="med" type="none"/>
          </a:ln>
        </p:spPr>
      </p:cxnSp>
      <p:cxnSp>
        <p:nvCxnSpPr>
          <p:cNvPr id="2258" name="Google Shape;2258;p188"/>
          <p:cNvCxnSpPr/>
          <p:nvPr/>
        </p:nvCxnSpPr>
        <p:spPr>
          <a:xfrm>
            <a:off x="4140200" y="620712"/>
            <a:ext cx="0" cy="3149700"/>
          </a:xfrm>
          <a:prstGeom prst="straightConnector1">
            <a:avLst/>
          </a:prstGeom>
          <a:noFill/>
          <a:ln cap="flat" cmpd="sng" w="28575">
            <a:solidFill>
              <a:srgbClr val="0000FF"/>
            </a:solidFill>
            <a:prstDash val="solid"/>
            <a:miter lim="800000"/>
            <a:headEnd len="med" w="med" type="none"/>
            <a:tailEnd len="med" w="med" type="none"/>
          </a:ln>
        </p:spPr>
      </p:cxnSp>
      <p:sp>
        <p:nvSpPr>
          <p:cNvPr id="2259" name="Google Shape;2259;p188"/>
          <p:cNvSpPr txBox="1"/>
          <p:nvPr/>
        </p:nvSpPr>
        <p:spPr>
          <a:xfrm>
            <a:off x="5292725" y="3644900"/>
            <a:ext cx="2236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2260" name="Google Shape;2260;p188"/>
          <p:cNvSpPr txBox="1"/>
          <p:nvPr/>
        </p:nvSpPr>
        <p:spPr>
          <a:xfrm>
            <a:off x="6875462" y="2133600"/>
            <a:ext cx="17448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شكل رقم b-4-6</a:t>
            </a:r>
            <a:endParaRPr/>
          </a:p>
        </p:txBody>
      </p:sp>
      <p:sp>
        <p:nvSpPr>
          <p:cNvPr id="2261" name="Google Shape;2261;p188"/>
          <p:cNvSpPr txBox="1"/>
          <p:nvPr/>
        </p:nvSpPr>
        <p:spPr>
          <a:xfrm>
            <a:off x="269875" y="1125537"/>
            <a:ext cx="21447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المستوى العام للاسعار </a:t>
            </a:r>
            <a:endParaRPr/>
          </a:p>
        </p:txBody>
      </p:sp>
      <p:sp>
        <p:nvSpPr>
          <p:cNvPr id="2262" name="Google Shape;2262;p188"/>
          <p:cNvSpPr txBox="1"/>
          <p:nvPr/>
        </p:nvSpPr>
        <p:spPr>
          <a:xfrm>
            <a:off x="5724525" y="1412875"/>
            <a:ext cx="577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a:t>
            </a:r>
            <a:endParaRPr/>
          </a:p>
        </p:txBody>
      </p:sp>
      <p:cxnSp>
        <p:nvCxnSpPr>
          <p:cNvPr id="2263" name="Google Shape;2263;p188"/>
          <p:cNvCxnSpPr/>
          <p:nvPr/>
        </p:nvCxnSpPr>
        <p:spPr>
          <a:xfrm>
            <a:off x="3059112" y="1484312"/>
            <a:ext cx="2592300" cy="2016000"/>
          </a:xfrm>
          <a:prstGeom prst="straightConnector1">
            <a:avLst/>
          </a:prstGeom>
          <a:noFill/>
          <a:ln cap="flat" cmpd="sng" w="9525">
            <a:solidFill>
              <a:schemeClr val="accent1"/>
            </a:solidFill>
            <a:prstDash val="solid"/>
            <a:miter lim="800000"/>
            <a:headEnd len="med" w="med" type="none"/>
            <a:tailEnd len="med" w="med" type="none"/>
          </a:ln>
        </p:spPr>
      </p:cxnSp>
      <p:sp>
        <p:nvSpPr>
          <p:cNvPr id="2264" name="Google Shape;2264;p188"/>
          <p:cNvSpPr txBox="1"/>
          <p:nvPr/>
        </p:nvSpPr>
        <p:spPr>
          <a:xfrm>
            <a:off x="5600700" y="3213100"/>
            <a:ext cx="630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AD</a:t>
            </a:r>
            <a:endParaRPr/>
          </a:p>
        </p:txBody>
      </p:sp>
      <p:sp>
        <p:nvSpPr>
          <p:cNvPr id="2265" name="Google Shape;2265;p188"/>
          <p:cNvSpPr txBox="1"/>
          <p:nvPr/>
        </p:nvSpPr>
        <p:spPr>
          <a:xfrm>
            <a:off x="3824287" y="1773237"/>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2266" name="Google Shape;2266;p188"/>
          <p:cNvSpPr txBox="1"/>
          <p:nvPr/>
        </p:nvSpPr>
        <p:spPr>
          <a:xfrm>
            <a:off x="3370262" y="38608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cxnSp>
        <p:nvCxnSpPr>
          <p:cNvPr id="2267" name="Google Shape;2267;p188"/>
          <p:cNvCxnSpPr/>
          <p:nvPr/>
        </p:nvCxnSpPr>
        <p:spPr>
          <a:xfrm>
            <a:off x="2916237" y="4268787"/>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2268" name="Google Shape;2268;p188"/>
          <p:cNvCxnSpPr/>
          <p:nvPr/>
        </p:nvCxnSpPr>
        <p:spPr>
          <a:xfrm>
            <a:off x="2916237" y="6669087"/>
            <a:ext cx="4680000" cy="0"/>
          </a:xfrm>
          <a:prstGeom prst="straightConnector1">
            <a:avLst/>
          </a:prstGeom>
          <a:noFill/>
          <a:ln cap="flat" cmpd="sng" w="19050">
            <a:solidFill>
              <a:srgbClr val="000000"/>
            </a:solidFill>
            <a:prstDash val="solid"/>
            <a:miter lim="800000"/>
            <a:headEnd len="med" w="med" type="none"/>
            <a:tailEnd len="med" w="med" type="none"/>
          </a:ln>
        </p:spPr>
      </p:cxnSp>
      <p:cxnSp>
        <p:nvCxnSpPr>
          <p:cNvPr id="2269" name="Google Shape;2269;p188"/>
          <p:cNvCxnSpPr/>
          <p:nvPr/>
        </p:nvCxnSpPr>
        <p:spPr>
          <a:xfrm>
            <a:off x="5802312" y="4035425"/>
            <a:ext cx="0" cy="3149700"/>
          </a:xfrm>
          <a:prstGeom prst="straightConnector1">
            <a:avLst/>
          </a:prstGeom>
          <a:noFill/>
          <a:ln cap="flat" cmpd="sng" w="28575">
            <a:solidFill>
              <a:srgbClr val="0000FF"/>
            </a:solidFill>
            <a:prstDash val="solid"/>
            <a:miter lim="800000"/>
            <a:headEnd len="med" w="med" type="none"/>
            <a:tailEnd len="med" w="med" type="none"/>
          </a:ln>
        </p:spPr>
      </p:cxnSp>
      <p:sp>
        <p:nvSpPr>
          <p:cNvPr id="2270" name="Google Shape;2270;p188"/>
          <p:cNvSpPr/>
          <p:nvPr/>
        </p:nvSpPr>
        <p:spPr>
          <a:xfrm>
            <a:off x="4283075" y="5030787"/>
            <a:ext cx="978000" cy="484200"/>
          </a:xfrm>
          <a:prstGeom prst="rightArrow">
            <a:avLst>
              <a:gd fmla="val 1625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2271" name="Google Shape;2271;p188"/>
          <p:cNvCxnSpPr/>
          <p:nvPr>
            <p:ph idx="1" type="body"/>
          </p:nvPr>
        </p:nvCxnSpPr>
        <p:spPr>
          <a:xfrm flipH="1" rot="10800000">
            <a:off x="2916237" y="4365687"/>
            <a:ext cx="3311400" cy="2303400"/>
          </a:xfrm>
          <a:prstGeom prst="straightConnector1">
            <a:avLst/>
          </a:prstGeom>
          <a:noFill/>
          <a:ln cap="flat" cmpd="sng" w="19050">
            <a:solidFill>
              <a:srgbClr val="FF0000"/>
            </a:solidFill>
            <a:prstDash val="solid"/>
            <a:round/>
            <a:headEnd len="med" w="med" type="none"/>
            <a:tailEnd len="med" w="med" type="none"/>
          </a:ln>
        </p:spPr>
      </p:cxnSp>
      <p:sp>
        <p:nvSpPr>
          <p:cNvPr id="2272" name="Google Shape;2272;p188"/>
          <p:cNvSpPr txBox="1"/>
          <p:nvPr/>
        </p:nvSpPr>
        <p:spPr>
          <a:xfrm>
            <a:off x="3779837" y="260350"/>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cxnSp>
        <p:nvCxnSpPr>
          <p:cNvPr id="2273" name="Google Shape;2273;p188"/>
          <p:cNvCxnSpPr/>
          <p:nvPr/>
        </p:nvCxnSpPr>
        <p:spPr>
          <a:xfrm flipH="1" rot="10800000">
            <a:off x="3276600" y="4292625"/>
            <a:ext cx="3598800" cy="1317600"/>
          </a:xfrm>
          <a:prstGeom prst="straightConnector1">
            <a:avLst/>
          </a:prstGeom>
          <a:noFill/>
          <a:ln cap="flat" cmpd="sng" w="28575">
            <a:solidFill>
              <a:srgbClr val="000000"/>
            </a:solidFill>
            <a:prstDash val="solid"/>
            <a:miter lim="800000"/>
            <a:headEnd len="med" w="med" type="none"/>
            <a:tailEnd len="med" w="med" type="none"/>
          </a:ln>
        </p:spPr>
      </p:cxnSp>
      <p:sp>
        <p:nvSpPr>
          <p:cNvPr id="2274" name="Google Shape;2274;p188"/>
          <p:cNvSpPr txBox="1"/>
          <p:nvPr/>
        </p:nvSpPr>
        <p:spPr>
          <a:xfrm>
            <a:off x="5867400" y="4005262"/>
            <a:ext cx="2265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2275" name="Google Shape;2275;p188"/>
          <p:cNvSpPr txBox="1"/>
          <p:nvPr/>
        </p:nvSpPr>
        <p:spPr>
          <a:xfrm>
            <a:off x="3563937" y="5516562"/>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2276" name="Google Shape;2276;p188"/>
          <p:cNvSpPr txBox="1"/>
          <p:nvPr/>
        </p:nvSpPr>
        <p:spPr>
          <a:xfrm>
            <a:off x="5724525" y="6396037"/>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2277" name="Google Shape;2277;p188"/>
          <p:cNvSpPr txBox="1"/>
          <p:nvPr/>
        </p:nvSpPr>
        <p:spPr>
          <a:xfrm>
            <a:off x="1423987" y="4005262"/>
            <a:ext cx="1404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الانفاق الكلى </a:t>
            </a:r>
            <a:endParaRPr/>
          </a:p>
        </p:txBody>
      </p:sp>
      <p:sp>
        <p:nvSpPr>
          <p:cNvPr id="2278" name="Google Shape;2278;p188"/>
          <p:cNvSpPr txBox="1"/>
          <p:nvPr/>
        </p:nvSpPr>
        <p:spPr>
          <a:xfrm>
            <a:off x="5435600" y="6237287"/>
            <a:ext cx="2238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2279" name="Google Shape;2279;p188"/>
          <p:cNvSpPr txBox="1"/>
          <p:nvPr/>
        </p:nvSpPr>
        <p:spPr>
          <a:xfrm>
            <a:off x="503237" y="0"/>
            <a:ext cx="8640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2-مستوى التوازن عند مستوى التوظف الكامل وفى هذه الحالة لا توجد فجوة تضخمية او انكماشية  </a:t>
            </a:r>
            <a:endParaRPr/>
          </a:p>
        </p:txBody>
      </p:sp>
      <p:sp>
        <p:nvSpPr>
          <p:cNvPr id="2280" name="Google Shape;2280;p188"/>
          <p:cNvSpPr txBox="1"/>
          <p:nvPr/>
        </p:nvSpPr>
        <p:spPr>
          <a:xfrm>
            <a:off x="5435600" y="4149725"/>
            <a:ext cx="3906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4" name="Shape 2284"/>
        <p:cNvGrpSpPr/>
        <p:nvPr/>
      </p:nvGrpSpPr>
      <p:grpSpPr>
        <a:xfrm>
          <a:off x="0" y="0"/>
          <a:ext cx="0" cy="0"/>
          <a:chOff x="0" y="0"/>
          <a:chExt cx="0" cy="0"/>
        </a:xfrm>
      </p:grpSpPr>
      <p:sp>
        <p:nvSpPr>
          <p:cNvPr id="2285" name="Google Shape;2285;p189"/>
          <p:cNvSpPr txBox="1"/>
          <p:nvPr>
            <p:ph type="title"/>
          </p:nvPr>
        </p:nvSpPr>
        <p:spPr>
          <a:xfrm>
            <a:off x="457200" y="274637"/>
            <a:ext cx="8229600" cy="7065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حالة اقتصاد يعانى من فجوة انكماشية</a:t>
            </a:r>
            <a:endParaRPr/>
          </a:p>
        </p:txBody>
      </p:sp>
      <p:sp>
        <p:nvSpPr>
          <p:cNvPr id="2286" name="Google Shape;2286;p189"/>
          <p:cNvSpPr txBox="1"/>
          <p:nvPr>
            <p:ph idx="1" type="body"/>
          </p:nvPr>
        </p:nvSpPr>
        <p:spPr>
          <a:xfrm>
            <a:off x="179387" y="981075"/>
            <a:ext cx="8856600" cy="5760900"/>
          </a:xfrm>
          <a:prstGeom prst="rect">
            <a:avLst/>
          </a:prstGeom>
          <a:noFill/>
          <a:ln>
            <a:noFill/>
          </a:ln>
        </p:spPr>
        <p:txBody>
          <a:bodyPr anchorCtr="0" anchor="t" bIns="45700" lIns="91425" spcFirstLastPara="1" rIns="91425" wrap="square" tIns="45700">
            <a:no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cxnSp>
        <p:nvCxnSpPr>
          <p:cNvPr id="2287" name="Google Shape;2287;p189"/>
          <p:cNvCxnSpPr/>
          <p:nvPr/>
        </p:nvCxnSpPr>
        <p:spPr>
          <a:xfrm flipH="1">
            <a:off x="5686425" y="1557337"/>
            <a:ext cx="38100" cy="4175100"/>
          </a:xfrm>
          <a:prstGeom prst="straightConnector1">
            <a:avLst/>
          </a:prstGeom>
          <a:noFill/>
          <a:ln cap="flat" cmpd="sng" w="76200">
            <a:solidFill>
              <a:schemeClr val="dk1"/>
            </a:solidFill>
            <a:prstDash val="solid"/>
            <a:miter lim="800000"/>
            <a:headEnd len="med" w="med" type="none"/>
            <a:tailEnd len="med" w="med" type="none"/>
          </a:ln>
        </p:spPr>
      </p:cxnSp>
      <p:cxnSp>
        <p:nvCxnSpPr>
          <p:cNvPr id="2288" name="Google Shape;2288;p189"/>
          <p:cNvCxnSpPr/>
          <p:nvPr/>
        </p:nvCxnSpPr>
        <p:spPr>
          <a:xfrm flipH="1">
            <a:off x="611099" y="1916112"/>
            <a:ext cx="36600" cy="3816300"/>
          </a:xfrm>
          <a:prstGeom prst="straightConnector1">
            <a:avLst/>
          </a:prstGeom>
          <a:noFill/>
          <a:ln cap="flat" cmpd="sng" w="76200">
            <a:solidFill>
              <a:schemeClr val="dk1"/>
            </a:solidFill>
            <a:prstDash val="solid"/>
            <a:miter lim="800000"/>
            <a:headEnd len="med" w="med" type="none"/>
            <a:tailEnd len="med" w="med" type="none"/>
          </a:ln>
        </p:spPr>
      </p:cxnSp>
      <p:cxnSp>
        <p:nvCxnSpPr>
          <p:cNvPr id="2289" name="Google Shape;2289;p189"/>
          <p:cNvCxnSpPr/>
          <p:nvPr/>
        </p:nvCxnSpPr>
        <p:spPr>
          <a:xfrm>
            <a:off x="611187" y="5732462"/>
            <a:ext cx="3456000" cy="0"/>
          </a:xfrm>
          <a:prstGeom prst="straightConnector1">
            <a:avLst/>
          </a:prstGeom>
          <a:noFill/>
          <a:ln cap="flat" cmpd="sng" w="76200">
            <a:solidFill>
              <a:schemeClr val="dk1"/>
            </a:solidFill>
            <a:prstDash val="solid"/>
            <a:miter lim="800000"/>
            <a:headEnd len="med" w="med" type="none"/>
            <a:tailEnd len="med" w="med" type="none"/>
          </a:ln>
        </p:spPr>
      </p:cxnSp>
      <p:cxnSp>
        <p:nvCxnSpPr>
          <p:cNvPr id="2290" name="Google Shape;2290;p189"/>
          <p:cNvCxnSpPr/>
          <p:nvPr/>
        </p:nvCxnSpPr>
        <p:spPr>
          <a:xfrm>
            <a:off x="5651500" y="5732462"/>
            <a:ext cx="3457500" cy="0"/>
          </a:xfrm>
          <a:prstGeom prst="straightConnector1">
            <a:avLst/>
          </a:prstGeom>
          <a:noFill/>
          <a:ln cap="flat" cmpd="sng" w="76200">
            <a:solidFill>
              <a:schemeClr val="dk1"/>
            </a:solidFill>
            <a:prstDash val="solid"/>
            <a:miter lim="800000"/>
            <a:headEnd len="med" w="med" type="none"/>
            <a:tailEnd len="med" w="med" type="none"/>
          </a:ln>
        </p:spPr>
      </p:cxnSp>
      <p:cxnSp>
        <p:nvCxnSpPr>
          <p:cNvPr id="2291" name="Google Shape;2291;p189"/>
          <p:cNvCxnSpPr/>
          <p:nvPr/>
        </p:nvCxnSpPr>
        <p:spPr>
          <a:xfrm flipH="1">
            <a:off x="7559587" y="2133600"/>
            <a:ext cx="36600" cy="3598800"/>
          </a:xfrm>
          <a:prstGeom prst="straightConnector1">
            <a:avLst/>
          </a:prstGeom>
          <a:noFill/>
          <a:ln cap="flat" cmpd="sng" w="57150">
            <a:solidFill>
              <a:schemeClr val="dk1"/>
            </a:solidFill>
            <a:prstDash val="solid"/>
            <a:miter lim="800000"/>
            <a:headEnd len="med" w="med" type="none"/>
            <a:tailEnd len="med" w="med" type="none"/>
          </a:ln>
        </p:spPr>
      </p:cxnSp>
      <p:cxnSp>
        <p:nvCxnSpPr>
          <p:cNvPr id="2292" name="Google Shape;2292;p189"/>
          <p:cNvCxnSpPr/>
          <p:nvPr/>
        </p:nvCxnSpPr>
        <p:spPr>
          <a:xfrm flipH="1">
            <a:off x="2916362" y="2133600"/>
            <a:ext cx="34800" cy="3598800"/>
          </a:xfrm>
          <a:prstGeom prst="straightConnector1">
            <a:avLst/>
          </a:prstGeom>
          <a:noFill/>
          <a:ln cap="flat" cmpd="sng" w="57150">
            <a:solidFill>
              <a:schemeClr val="dk1"/>
            </a:solidFill>
            <a:prstDash val="solid"/>
            <a:miter lim="800000"/>
            <a:headEnd len="med" w="med" type="none"/>
            <a:tailEnd len="med" w="med" type="none"/>
          </a:ln>
        </p:spPr>
      </p:cxnSp>
      <p:cxnSp>
        <p:nvCxnSpPr>
          <p:cNvPr id="2293" name="Google Shape;2293;p189"/>
          <p:cNvCxnSpPr/>
          <p:nvPr/>
        </p:nvCxnSpPr>
        <p:spPr>
          <a:xfrm flipH="1" rot="10800000">
            <a:off x="611187" y="2349362"/>
            <a:ext cx="3240000" cy="3383100"/>
          </a:xfrm>
          <a:prstGeom prst="straightConnector1">
            <a:avLst/>
          </a:prstGeom>
          <a:noFill/>
          <a:ln cap="flat" cmpd="sng" w="57150">
            <a:solidFill>
              <a:schemeClr val="dk1"/>
            </a:solidFill>
            <a:prstDash val="solid"/>
            <a:miter lim="800000"/>
            <a:headEnd len="med" w="med" type="none"/>
            <a:tailEnd len="med" w="med" type="none"/>
          </a:ln>
        </p:spPr>
      </p:cxnSp>
      <p:cxnSp>
        <p:nvCxnSpPr>
          <p:cNvPr id="2294" name="Google Shape;2294;p189"/>
          <p:cNvCxnSpPr/>
          <p:nvPr/>
        </p:nvCxnSpPr>
        <p:spPr>
          <a:xfrm flipH="1" rot="10800000">
            <a:off x="1116012" y="3429000"/>
            <a:ext cx="2951100" cy="1295400"/>
          </a:xfrm>
          <a:prstGeom prst="straightConnector1">
            <a:avLst/>
          </a:prstGeom>
          <a:noFill/>
          <a:ln cap="flat" cmpd="sng" w="57150">
            <a:solidFill>
              <a:schemeClr val="dk1"/>
            </a:solidFill>
            <a:prstDash val="solid"/>
            <a:miter lim="800000"/>
            <a:headEnd len="med" w="med" type="none"/>
            <a:tailEnd len="med" w="med" type="none"/>
          </a:ln>
        </p:spPr>
      </p:cxnSp>
      <p:cxnSp>
        <p:nvCxnSpPr>
          <p:cNvPr id="2295" name="Google Shape;2295;p189"/>
          <p:cNvCxnSpPr/>
          <p:nvPr/>
        </p:nvCxnSpPr>
        <p:spPr>
          <a:xfrm flipH="1" rot="10800000">
            <a:off x="1042987" y="2924275"/>
            <a:ext cx="2736900" cy="1117500"/>
          </a:xfrm>
          <a:prstGeom prst="straightConnector1">
            <a:avLst/>
          </a:prstGeom>
          <a:noFill/>
          <a:ln cap="flat" cmpd="sng" w="57150">
            <a:solidFill>
              <a:schemeClr val="dk1"/>
            </a:solidFill>
            <a:prstDash val="solid"/>
            <a:miter lim="800000"/>
            <a:headEnd len="med" w="med" type="none"/>
            <a:tailEnd len="med" w="med" type="none"/>
          </a:ln>
        </p:spPr>
      </p:cxnSp>
      <p:cxnSp>
        <p:nvCxnSpPr>
          <p:cNvPr id="2296" name="Google Shape;2296;p189"/>
          <p:cNvCxnSpPr/>
          <p:nvPr/>
        </p:nvCxnSpPr>
        <p:spPr>
          <a:xfrm flipH="1">
            <a:off x="5940350" y="2708275"/>
            <a:ext cx="2448000" cy="1944600"/>
          </a:xfrm>
          <a:prstGeom prst="straightConnector1">
            <a:avLst/>
          </a:prstGeom>
          <a:noFill/>
          <a:ln cap="flat" cmpd="sng" w="57150">
            <a:solidFill>
              <a:schemeClr val="dk1"/>
            </a:solidFill>
            <a:prstDash val="solid"/>
            <a:miter lim="800000"/>
            <a:headEnd len="med" w="med" type="none"/>
            <a:tailEnd len="med" w="med" type="none"/>
          </a:ln>
        </p:spPr>
      </p:cxnSp>
      <p:cxnSp>
        <p:nvCxnSpPr>
          <p:cNvPr id="2297" name="Google Shape;2297;p189"/>
          <p:cNvCxnSpPr/>
          <p:nvPr/>
        </p:nvCxnSpPr>
        <p:spPr>
          <a:xfrm>
            <a:off x="6011862" y="3789362"/>
            <a:ext cx="2160600" cy="1727100"/>
          </a:xfrm>
          <a:prstGeom prst="straightConnector1">
            <a:avLst/>
          </a:prstGeom>
          <a:noFill/>
          <a:ln cap="flat" cmpd="sng" w="57150">
            <a:solidFill>
              <a:schemeClr val="dk1"/>
            </a:solidFill>
            <a:prstDash val="solid"/>
            <a:miter lim="800000"/>
            <a:headEnd len="med" w="med" type="none"/>
            <a:tailEnd len="med" w="med" type="none"/>
          </a:ln>
        </p:spPr>
      </p:cxnSp>
      <p:sp>
        <p:nvSpPr>
          <p:cNvPr id="2298" name="Google Shape;2298;p189"/>
          <p:cNvSpPr txBox="1"/>
          <p:nvPr/>
        </p:nvSpPr>
        <p:spPr>
          <a:xfrm>
            <a:off x="2555875" y="5772150"/>
            <a:ext cx="7446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7000</a:t>
            </a:r>
            <a:endParaRPr/>
          </a:p>
        </p:txBody>
      </p:sp>
      <p:sp>
        <p:nvSpPr>
          <p:cNvPr id="2299" name="Google Shape;2299;p189"/>
          <p:cNvSpPr txBox="1"/>
          <p:nvPr/>
        </p:nvSpPr>
        <p:spPr>
          <a:xfrm>
            <a:off x="6130925" y="5805487"/>
            <a:ext cx="744600" cy="2874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6000</a:t>
            </a:r>
            <a:endParaRPr/>
          </a:p>
        </p:txBody>
      </p:sp>
      <p:cxnSp>
        <p:nvCxnSpPr>
          <p:cNvPr id="2300" name="Google Shape;2300;p189"/>
          <p:cNvCxnSpPr/>
          <p:nvPr/>
        </p:nvCxnSpPr>
        <p:spPr>
          <a:xfrm flipH="1">
            <a:off x="6497787" y="4221162"/>
            <a:ext cx="18900" cy="1511400"/>
          </a:xfrm>
          <a:prstGeom prst="straightConnector1">
            <a:avLst/>
          </a:prstGeom>
          <a:noFill/>
          <a:ln cap="flat" cmpd="sng" w="38100">
            <a:solidFill>
              <a:schemeClr val="dk1"/>
            </a:solidFill>
            <a:prstDash val="solid"/>
            <a:miter lim="800000"/>
            <a:headEnd len="med" w="med" type="none"/>
            <a:tailEnd len="med" w="med" type="none"/>
          </a:ln>
        </p:spPr>
      </p:cxnSp>
      <p:sp>
        <p:nvSpPr>
          <p:cNvPr id="2301" name="Google Shape;2301;p189"/>
          <p:cNvSpPr txBox="1"/>
          <p:nvPr/>
        </p:nvSpPr>
        <p:spPr>
          <a:xfrm>
            <a:off x="1547812" y="5805487"/>
            <a:ext cx="744600" cy="2874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6000</a:t>
            </a:r>
            <a:endParaRPr/>
          </a:p>
        </p:txBody>
      </p:sp>
      <p:sp>
        <p:nvSpPr>
          <p:cNvPr id="2302" name="Google Shape;2302;p189"/>
          <p:cNvSpPr txBox="1"/>
          <p:nvPr/>
        </p:nvSpPr>
        <p:spPr>
          <a:xfrm>
            <a:off x="7210425" y="5780087"/>
            <a:ext cx="746100" cy="3126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7000</a:t>
            </a:r>
            <a:endParaRPr/>
          </a:p>
        </p:txBody>
      </p:sp>
      <p:cxnSp>
        <p:nvCxnSpPr>
          <p:cNvPr id="2303" name="Google Shape;2303;p189"/>
          <p:cNvCxnSpPr/>
          <p:nvPr/>
        </p:nvCxnSpPr>
        <p:spPr>
          <a:xfrm>
            <a:off x="1943100" y="4365625"/>
            <a:ext cx="0" cy="1366800"/>
          </a:xfrm>
          <a:prstGeom prst="straightConnector1">
            <a:avLst/>
          </a:prstGeom>
          <a:noFill/>
          <a:ln cap="flat" cmpd="sng" w="38100">
            <a:solidFill>
              <a:schemeClr val="dk1"/>
            </a:solidFill>
            <a:prstDash val="solid"/>
            <a:miter lim="800000"/>
            <a:headEnd len="med" w="med" type="none"/>
            <a:tailEnd len="med" w="med" type="none"/>
          </a:ln>
        </p:spPr>
      </p:cxnSp>
      <p:sp>
        <p:nvSpPr>
          <p:cNvPr id="2304" name="Google Shape;2304;p189"/>
          <p:cNvSpPr txBox="1"/>
          <p:nvPr/>
        </p:nvSpPr>
        <p:spPr>
          <a:xfrm>
            <a:off x="7138987" y="1628775"/>
            <a:ext cx="7461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305" name="Google Shape;2305;p189"/>
          <p:cNvSpPr txBox="1"/>
          <p:nvPr/>
        </p:nvSpPr>
        <p:spPr>
          <a:xfrm>
            <a:off x="2555875" y="1628775"/>
            <a:ext cx="744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306" name="Google Shape;2306;p189"/>
          <p:cNvSpPr txBox="1"/>
          <p:nvPr/>
        </p:nvSpPr>
        <p:spPr>
          <a:xfrm>
            <a:off x="5867400" y="6262687"/>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
        <p:nvSpPr>
          <p:cNvPr id="2307" name="Google Shape;2307;p189"/>
          <p:cNvSpPr txBox="1"/>
          <p:nvPr/>
        </p:nvSpPr>
        <p:spPr>
          <a:xfrm>
            <a:off x="1619250" y="6237287"/>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
        <p:nvSpPr>
          <p:cNvPr id="2308" name="Google Shape;2308;p189"/>
          <p:cNvSpPr txBox="1"/>
          <p:nvPr/>
        </p:nvSpPr>
        <p:spPr>
          <a:xfrm rot="-5400000">
            <a:off x="4342600" y="3056725"/>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المستوى العام للأسعار</a:t>
            </a:r>
            <a:endParaRPr/>
          </a:p>
        </p:txBody>
      </p:sp>
      <p:sp>
        <p:nvSpPr>
          <p:cNvPr id="2309" name="Google Shape;2309;p189"/>
          <p:cNvSpPr txBox="1"/>
          <p:nvPr/>
        </p:nvSpPr>
        <p:spPr>
          <a:xfrm rot="-5400000">
            <a:off x="-672312" y="3496462"/>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الانفاق الكلى</a:t>
            </a:r>
            <a:endParaRPr/>
          </a:p>
        </p:txBody>
      </p:sp>
      <p:sp>
        <p:nvSpPr>
          <p:cNvPr id="2310" name="Google Shape;2310;p189"/>
          <p:cNvSpPr txBox="1"/>
          <p:nvPr/>
        </p:nvSpPr>
        <p:spPr>
          <a:xfrm>
            <a:off x="6132512" y="3609975"/>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sp>
        <p:nvSpPr>
          <p:cNvPr id="2311" name="Google Shape;2311;p189"/>
          <p:cNvSpPr txBox="1"/>
          <p:nvPr/>
        </p:nvSpPr>
        <p:spPr>
          <a:xfrm>
            <a:off x="1619250" y="3971925"/>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cxnSp>
        <p:nvCxnSpPr>
          <p:cNvPr id="2312" name="Google Shape;2312;p189"/>
          <p:cNvCxnSpPr/>
          <p:nvPr/>
        </p:nvCxnSpPr>
        <p:spPr>
          <a:xfrm>
            <a:off x="6503987" y="4214812"/>
            <a:ext cx="1092300" cy="0"/>
          </a:xfrm>
          <a:prstGeom prst="straightConnector1">
            <a:avLst/>
          </a:prstGeom>
          <a:noFill/>
          <a:ln cap="flat" cmpd="sng" w="38100">
            <a:solidFill>
              <a:schemeClr val="dk1"/>
            </a:solidFill>
            <a:prstDash val="solid"/>
            <a:miter lim="800000"/>
            <a:headEnd len="med" w="med" type="none"/>
            <a:tailEnd len="med" w="med" type="none"/>
          </a:ln>
        </p:spPr>
      </p:cxnSp>
      <p:sp>
        <p:nvSpPr>
          <p:cNvPr id="2313" name="Google Shape;2313;p189"/>
          <p:cNvSpPr txBox="1"/>
          <p:nvPr/>
        </p:nvSpPr>
        <p:spPr>
          <a:xfrm>
            <a:off x="7524750" y="3971925"/>
            <a:ext cx="5031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B</a:t>
            </a:r>
            <a:endParaRPr/>
          </a:p>
        </p:txBody>
      </p:sp>
      <p:sp>
        <p:nvSpPr>
          <p:cNvPr id="2314" name="Google Shape;2314;p189"/>
          <p:cNvSpPr txBox="1"/>
          <p:nvPr/>
        </p:nvSpPr>
        <p:spPr>
          <a:xfrm>
            <a:off x="7524750" y="4437062"/>
            <a:ext cx="15114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فجوة انكماشية</a:t>
            </a:r>
            <a:endParaRPr/>
          </a:p>
        </p:txBody>
      </p:sp>
      <p:cxnSp>
        <p:nvCxnSpPr>
          <p:cNvPr id="2315" name="Google Shape;2315;p189"/>
          <p:cNvCxnSpPr/>
          <p:nvPr/>
        </p:nvCxnSpPr>
        <p:spPr>
          <a:xfrm>
            <a:off x="7138987" y="4292600"/>
            <a:ext cx="703200" cy="281100"/>
          </a:xfrm>
          <a:prstGeom prst="straightConnector1">
            <a:avLst/>
          </a:prstGeom>
          <a:noFill/>
          <a:ln cap="flat" cmpd="sng" w="28575">
            <a:solidFill>
              <a:schemeClr val="dk1"/>
            </a:solidFill>
            <a:prstDash val="solid"/>
            <a:miter lim="800000"/>
            <a:headEnd len="med" w="med" type="none"/>
            <a:tailEnd len="med" w="med" type="triangle"/>
          </a:ln>
        </p:spPr>
      </p:cxnSp>
      <p:sp>
        <p:nvSpPr>
          <p:cNvPr id="2316" name="Google Shape;2316;p189"/>
          <p:cNvSpPr txBox="1"/>
          <p:nvPr/>
        </p:nvSpPr>
        <p:spPr>
          <a:xfrm>
            <a:off x="8285162" y="2447925"/>
            <a:ext cx="5031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AS</a:t>
            </a:r>
            <a:endParaRPr/>
          </a:p>
        </p:txBody>
      </p:sp>
      <p:sp>
        <p:nvSpPr>
          <p:cNvPr id="2317" name="Google Shape;2317;p189"/>
          <p:cNvSpPr txBox="1"/>
          <p:nvPr/>
        </p:nvSpPr>
        <p:spPr>
          <a:xfrm>
            <a:off x="8027987" y="5124450"/>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AD</a:t>
            </a:r>
            <a:endParaRPr/>
          </a:p>
        </p:txBody>
      </p:sp>
      <p:sp>
        <p:nvSpPr>
          <p:cNvPr id="2318" name="Google Shape;2318;p189"/>
          <p:cNvSpPr/>
          <p:nvPr/>
        </p:nvSpPr>
        <p:spPr>
          <a:xfrm>
            <a:off x="3132137" y="3187700"/>
            <a:ext cx="287400" cy="601800"/>
          </a:xfrm>
          <a:prstGeom prst="rightBrace">
            <a:avLst>
              <a:gd fmla="val 860" name="adj1"/>
              <a:gd fmla="val 50000" name="adj2"/>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319" name="Google Shape;2319;p189"/>
          <p:cNvSpPr txBox="1"/>
          <p:nvPr/>
        </p:nvSpPr>
        <p:spPr>
          <a:xfrm>
            <a:off x="3059112" y="4195762"/>
            <a:ext cx="15129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فجوة انكماشية</a:t>
            </a:r>
            <a:endParaRPr/>
          </a:p>
        </p:txBody>
      </p:sp>
      <p:cxnSp>
        <p:nvCxnSpPr>
          <p:cNvPr id="2320" name="Google Shape;2320;p189"/>
          <p:cNvCxnSpPr/>
          <p:nvPr/>
        </p:nvCxnSpPr>
        <p:spPr>
          <a:xfrm>
            <a:off x="3419475" y="3473450"/>
            <a:ext cx="431700" cy="703200"/>
          </a:xfrm>
          <a:prstGeom prst="straightConnector1">
            <a:avLst/>
          </a:prstGeom>
          <a:noFill/>
          <a:ln cap="flat" cmpd="sng" w="28575">
            <a:solidFill>
              <a:schemeClr val="dk1"/>
            </a:solidFill>
            <a:prstDash val="solid"/>
            <a:miter lim="800000"/>
            <a:headEnd len="med" w="med" type="none"/>
            <a:tailEnd len="med" w="med" type="triangle"/>
          </a:ln>
        </p:spPr>
      </p:cxnSp>
      <p:sp>
        <p:nvSpPr>
          <p:cNvPr id="2321" name="Google Shape;2321;p189"/>
          <p:cNvSpPr/>
          <p:nvPr/>
        </p:nvSpPr>
        <p:spPr>
          <a:xfrm>
            <a:off x="2915816" y="2539752"/>
            <a:ext cx="1775100" cy="457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322" name="Google Shape;2322;p189"/>
          <p:cNvSpPr/>
          <p:nvPr/>
        </p:nvSpPr>
        <p:spPr>
          <a:xfrm>
            <a:off x="3131840" y="2996952"/>
            <a:ext cx="1549200" cy="4572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323" name="Google Shape;2323;p189"/>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324" name="Google Shape;2324;p189"/>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8" name="Shape 2328"/>
        <p:cNvGrpSpPr/>
        <p:nvPr/>
      </p:nvGrpSpPr>
      <p:grpSpPr>
        <a:xfrm>
          <a:off x="0" y="0"/>
          <a:ext cx="0" cy="0"/>
          <a:chOff x="0" y="0"/>
          <a:chExt cx="0" cy="0"/>
        </a:xfrm>
      </p:grpSpPr>
      <p:sp>
        <p:nvSpPr>
          <p:cNvPr id="2329" name="Google Shape;2329;p190"/>
          <p:cNvSpPr txBox="1"/>
          <p:nvPr>
            <p:ph type="title"/>
          </p:nvPr>
        </p:nvSpPr>
        <p:spPr>
          <a:xfrm>
            <a:off x="179387" y="274637"/>
            <a:ext cx="8856600" cy="7065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حالة توازن الطلب الكلى مع العرض الكلى عند مستوى التوظف الكامل</a:t>
            </a:r>
            <a:endParaRPr/>
          </a:p>
        </p:txBody>
      </p:sp>
      <p:sp>
        <p:nvSpPr>
          <p:cNvPr id="2330" name="Google Shape;2330;p190"/>
          <p:cNvSpPr txBox="1"/>
          <p:nvPr>
            <p:ph idx="1" type="body"/>
          </p:nvPr>
        </p:nvSpPr>
        <p:spPr>
          <a:xfrm>
            <a:off x="179387" y="981075"/>
            <a:ext cx="8856600" cy="5760900"/>
          </a:xfrm>
          <a:prstGeom prst="rect">
            <a:avLst/>
          </a:prstGeom>
          <a:noFill/>
          <a:ln>
            <a:noFill/>
          </a:ln>
        </p:spPr>
        <p:txBody>
          <a:bodyPr anchorCtr="0" anchor="t" bIns="45700" lIns="91425" spcFirstLastPara="1" rIns="91425" wrap="square" tIns="45700">
            <a:no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cxnSp>
        <p:nvCxnSpPr>
          <p:cNvPr id="2331" name="Google Shape;2331;p190"/>
          <p:cNvCxnSpPr/>
          <p:nvPr/>
        </p:nvCxnSpPr>
        <p:spPr>
          <a:xfrm flipH="1">
            <a:off x="5686425" y="1557337"/>
            <a:ext cx="38100" cy="4175100"/>
          </a:xfrm>
          <a:prstGeom prst="straightConnector1">
            <a:avLst/>
          </a:prstGeom>
          <a:noFill/>
          <a:ln cap="flat" cmpd="sng" w="76200">
            <a:solidFill>
              <a:schemeClr val="dk1"/>
            </a:solidFill>
            <a:prstDash val="solid"/>
            <a:miter lim="800000"/>
            <a:headEnd len="med" w="med" type="none"/>
            <a:tailEnd len="med" w="med" type="none"/>
          </a:ln>
        </p:spPr>
      </p:cxnSp>
      <p:cxnSp>
        <p:nvCxnSpPr>
          <p:cNvPr id="2332" name="Google Shape;2332;p190"/>
          <p:cNvCxnSpPr/>
          <p:nvPr/>
        </p:nvCxnSpPr>
        <p:spPr>
          <a:xfrm flipH="1">
            <a:off x="611099" y="1916112"/>
            <a:ext cx="36600" cy="3816300"/>
          </a:xfrm>
          <a:prstGeom prst="straightConnector1">
            <a:avLst/>
          </a:prstGeom>
          <a:noFill/>
          <a:ln cap="flat" cmpd="sng" w="76200">
            <a:solidFill>
              <a:schemeClr val="dk1"/>
            </a:solidFill>
            <a:prstDash val="solid"/>
            <a:miter lim="800000"/>
            <a:headEnd len="med" w="med" type="none"/>
            <a:tailEnd len="med" w="med" type="none"/>
          </a:ln>
        </p:spPr>
      </p:cxnSp>
      <p:cxnSp>
        <p:nvCxnSpPr>
          <p:cNvPr id="2333" name="Google Shape;2333;p190"/>
          <p:cNvCxnSpPr/>
          <p:nvPr/>
        </p:nvCxnSpPr>
        <p:spPr>
          <a:xfrm>
            <a:off x="611187" y="5732462"/>
            <a:ext cx="3456000" cy="0"/>
          </a:xfrm>
          <a:prstGeom prst="straightConnector1">
            <a:avLst/>
          </a:prstGeom>
          <a:noFill/>
          <a:ln cap="flat" cmpd="sng" w="76200">
            <a:solidFill>
              <a:schemeClr val="dk1"/>
            </a:solidFill>
            <a:prstDash val="solid"/>
            <a:miter lim="800000"/>
            <a:headEnd len="med" w="med" type="none"/>
            <a:tailEnd len="med" w="med" type="none"/>
          </a:ln>
        </p:spPr>
      </p:cxnSp>
      <p:cxnSp>
        <p:nvCxnSpPr>
          <p:cNvPr id="2334" name="Google Shape;2334;p190"/>
          <p:cNvCxnSpPr/>
          <p:nvPr/>
        </p:nvCxnSpPr>
        <p:spPr>
          <a:xfrm>
            <a:off x="5651500" y="5732462"/>
            <a:ext cx="3457500" cy="0"/>
          </a:xfrm>
          <a:prstGeom prst="straightConnector1">
            <a:avLst/>
          </a:prstGeom>
          <a:noFill/>
          <a:ln cap="flat" cmpd="sng" w="76200">
            <a:solidFill>
              <a:schemeClr val="dk1"/>
            </a:solidFill>
            <a:prstDash val="solid"/>
            <a:miter lim="800000"/>
            <a:headEnd len="med" w="med" type="none"/>
            <a:tailEnd len="med" w="med" type="none"/>
          </a:ln>
        </p:spPr>
      </p:cxnSp>
      <p:cxnSp>
        <p:nvCxnSpPr>
          <p:cNvPr id="2335" name="Google Shape;2335;p190"/>
          <p:cNvCxnSpPr/>
          <p:nvPr/>
        </p:nvCxnSpPr>
        <p:spPr>
          <a:xfrm flipH="1">
            <a:off x="7559587" y="2133600"/>
            <a:ext cx="36600" cy="3598800"/>
          </a:xfrm>
          <a:prstGeom prst="straightConnector1">
            <a:avLst/>
          </a:prstGeom>
          <a:noFill/>
          <a:ln cap="flat" cmpd="sng" w="57150">
            <a:solidFill>
              <a:schemeClr val="dk1"/>
            </a:solidFill>
            <a:prstDash val="solid"/>
            <a:miter lim="800000"/>
            <a:headEnd len="med" w="med" type="none"/>
            <a:tailEnd len="med" w="med" type="none"/>
          </a:ln>
        </p:spPr>
      </p:cxnSp>
      <p:cxnSp>
        <p:nvCxnSpPr>
          <p:cNvPr id="2336" name="Google Shape;2336;p190"/>
          <p:cNvCxnSpPr/>
          <p:nvPr/>
        </p:nvCxnSpPr>
        <p:spPr>
          <a:xfrm flipH="1">
            <a:off x="2916362" y="2133600"/>
            <a:ext cx="34800" cy="3598800"/>
          </a:xfrm>
          <a:prstGeom prst="straightConnector1">
            <a:avLst/>
          </a:prstGeom>
          <a:noFill/>
          <a:ln cap="flat" cmpd="sng" w="57150">
            <a:solidFill>
              <a:schemeClr val="dk1"/>
            </a:solidFill>
            <a:prstDash val="solid"/>
            <a:miter lim="800000"/>
            <a:headEnd len="med" w="med" type="none"/>
            <a:tailEnd len="med" w="med" type="none"/>
          </a:ln>
        </p:spPr>
      </p:cxnSp>
      <p:cxnSp>
        <p:nvCxnSpPr>
          <p:cNvPr id="2337" name="Google Shape;2337;p190"/>
          <p:cNvCxnSpPr/>
          <p:nvPr/>
        </p:nvCxnSpPr>
        <p:spPr>
          <a:xfrm flipH="1" rot="10800000">
            <a:off x="611187" y="2349362"/>
            <a:ext cx="3240000" cy="3383100"/>
          </a:xfrm>
          <a:prstGeom prst="straightConnector1">
            <a:avLst/>
          </a:prstGeom>
          <a:noFill/>
          <a:ln cap="flat" cmpd="sng" w="57150">
            <a:solidFill>
              <a:schemeClr val="dk1"/>
            </a:solidFill>
            <a:prstDash val="solid"/>
            <a:miter lim="800000"/>
            <a:headEnd len="med" w="med" type="none"/>
            <a:tailEnd len="med" w="med" type="none"/>
          </a:ln>
        </p:spPr>
      </p:cxnSp>
      <p:cxnSp>
        <p:nvCxnSpPr>
          <p:cNvPr id="2338" name="Google Shape;2338;p190"/>
          <p:cNvCxnSpPr/>
          <p:nvPr/>
        </p:nvCxnSpPr>
        <p:spPr>
          <a:xfrm flipH="1" rot="10800000">
            <a:off x="1331912" y="2708362"/>
            <a:ext cx="2952600" cy="1296900"/>
          </a:xfrm>
          <a:prstGeom prst="straightConnector1">
            <a:avLst/>
          </a:prstGeom>
          <a:noFill/>
          <a:ln cap="flat" cmpd="sng" w="57150">
            <a:solidFill>
              <a:schemeClr val="dk1"/>
            </a:solidFill>
            <a:prstDash val="solid"/>
            <a:miter lim="800000"/>
            <a:headEnd len="med" w="med" type="none"/>
            <a:tailEnd len="med" w="med" type="none"/>
          </a:ln>
        </p:spPr>
      </p:cxnSp>
      <p:cxnSp>
        <p:nvCxnSpPr>
          <p:cNvPr id="2339" name="Google Shape;2339;p190"/>
          <p:cNvCxnSpPr/>
          <p:nvPr/>
        </p:nvCxnSpPr>
        <p:spPr>
          <a:xfrm flipH="1">
            <a:off x="6230862" y="2852737"/>
            <a:ext cx="2448000" cy="1944600"/>
          </a:xfrm>
          <a:prstGeom prst="straightConnector1">
            <a:avLst/>
          </a:prstGeom>
          <a:noFill/>
          <a:ln cap="flat" cmpd="sng" w="57150">
            <a:solidFill>
              <a:schemeClr val="dk1"/>
            </a:solidFill>
            <a:prstDash val="solid"/>
            <a:miter lim="800000"/>
            <a:headEnd len="med" w="med" type="none"/>
            <a:tailEnd len="med" w="med" type="none"/>
          </a:ln>
        </p:spPr>
      </p:cxnSp>
      <p:cxnSp>
        <p:nvCxnSpPr>
          <p:cNvPr id="2340" name="Google Shape;2340;p190"/>
          <p:cNvCxnSpPr/>
          <p:nvPr/>
        </p:nvCxnSpPr>
        <p:spPr>
          <a:xfrm>
            <a:off x="6518275" y="2860675"/>
            <a:ext cx="2160600" cy="1728900"/>
          </a:xfrm>
          <a:prstGeom prst="straightConnector1">
            <a:avLst/>
          </a:prstGeom>
          <a:noFill/>
          <a:ln cap="flat" cmpd="sng" w="57150">
            <a:solidFill>
              <a:schemeClr val="dk1"/>
            </a:solidFill>
            <a:prstDash val="solid"/>
            <a:miter lim="800000"/>
            <a:headEnd len="med" w="med" type="none"/>
            <a:tailEnd len="med" w="med" type="none"/>
          </a:ln>
        </p:spPr>
      </p:cxnSp>
      <p:sp>
        <p:nvSpPr>
          <p:cNvPr id="2341" name="Google Shape;2341;p190"/>
          <p:cNvSpPr txBox="1"/>
          <p:nvPr/>
        </p:nvSpPr>
        <p:spPr>
          <a:xfrm>
            <a:off x="2555875" y="5772150"/>
            <a:ext cx="7446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7000</a:t>
            </a:r>
            <a:endParaRPr/>
          </a:p>
        </p:txBody>
      </p:sp>
      <p:sp>
        <p:nvSpPr>
          <p:cNvPr id="2342" name="Google Shape;2342;p190"/>
          <p:cNvSpPr txBox="1"/>
          <p:nvPr/>
        </p:nvSpPr>
        <p:spPr>
          <a:xfrm>
            <a:off x="7210425" y="5780087"/>
            <a:ext cx="746100" cy="3126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7000</a:t>
            </a:r>
            <a:endParaRPr/>
          </a:p>
        </p:txBody>
      </p:sp>
      <p:sp>
        <p:nvSpPr>
          <p:cNvPr id="2343" name="Google Shape;2343;p190"/>
          <p:cNvSpPr txBox="1"/>
          <p:nvPr/>
        </p:nvSpPr>
        <p:spPr>
          <a:xfrm>
            <a:off x="7138987" y="1628775"/>
            <a:ext cx="7461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344" name="Google Shape;2344;p190"/>
          <p:cNvSpPr txBox="1"/>
          <p:nvPr/>
        </p:nvSpPr>
        <p:spPr>
          <a:xfrm>
            <a:off x="2555875" y="1628775"/>
            <a:ext cx="744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345" name="Google Shape;2345;p190"/>
          <p:cNvSpPr txBox="1"/>
          <p:nvPr/>
        </p:nvSpPr>
        <p:spPr>
          <a:xfrm>
            <a:off x="6230937" y="6034087"/>
            <a:ext cx="21591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
        <p:nvSpPr>
          <p:cNvPr id="2346" name="Google Shape;2346;p190"/>
          <p:cNvSpPr txBox="1"/>
          <p:nvPr/>
        </p:nvSpPr>
        <p:spPr>
          <a:xfrm>
            <a:off x="1587500" y="6129337"/>
            <a:ext cx="21591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
        <p:nvSpPr>
          <p:cNvPr id="2347" name="Google Shape;2347;p190"/>
          <p:cNvSpPr txBox="1"/>
          <p:nvPr/>
        </p:nvSpPr>
        <p:spPr>
          <a:xfrm rot="-5400000">
            <a:off x="4342600" y="3056725"/>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المستوى العام للأسعار</a:t>
            </a:r>
            <a:endParaRPr/>
          </a:p>
        </p:txBody>
      </p:sp>
      <p:sp>
        <p:nvSpPr>
          <p:cNvPr id="2348" name="Google Shape;2348;p190"/>
          <p:cNvSpPr txBox="1"/>
          <p:nvPr/>
        </p:nvSpPr>
        <p:spPr>
          <a:xfrm rot="-5400000">
            <a:off x="-672312" y="3496462"/>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الانفاق الكلى</a:t>
            </a:r>
            <a:endParaRPr/>
          </a:p>
        </p:txBody>
      </p:sp>
      <p:sp>
        <p:nvSpPr>
          <p:cNvPr id="2349" name="Google Shape;2349;p190"/>
          <p:cNvSpPr txBox="1"/>
          <p:nvPr/>
        </p:nvSpPr>
        <p:spPr>
          <a:xfrm>
            <a:off x="6804025" y="3565525"/>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sp>
        <p:nvSpPr>
          <p:cNvPr id="2350" name="Google Shape;2350;p190"/>
          <p:cNvSpPr txBox="1"/>
          <p:nvPr/>
        </p:nvSpPr>
        <p:spPr>
          <a:xfrm>
            <a:off x="2305050" y="2824162"/>
            <a:ext cx="5031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sp>
        <p:nvSpPr>
          <p:cNvPr id="2351" name="Google Shape;2351;p190"/>
          <p:cNvSpPr txBox="1"/>
          <p:nvPr/>
        </p:nvSpPr>
        <p:spPr>
          <a:xfrm>
            <a:off x="8285162" y="2447925"/>
            <a:ext cx="5031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AS</a:t>
            </a:r>
            <a:endParaRPr/>
          </a:p>
        </p:txBody>
      </p:sp>
      <p:sp>
        <p:nvSpPr>
          <p:cNvPr id="2352" name="Google Shape;2352;p190"/>
          <p:cNvSpPr txBox="1"/>
          <p:nvPr/>
        </p:nvSpPr>
        <p:spPr>
          <a:xfrm>
            <a:off x="8174037" y="4598987"/>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AD</a:t>
            </a:r>
            <a:endParaRPr/>
          </a:p>
        </p:txBody>
      </p:sp>
      <p:sp>
        <p:nvSpPr>
          <p:cNvPr id="2353" name="Google Shape;2353;p190"/>
          <p:cNvSpPr/>
          <p:nvPr/>
        </p:nvSpPr>
        <p:spPr>
          <a:xfrm>
            <a:off x="3779911" y="2316605"/>
            <a:ext cx="1549200" cy="457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354" name="Google Shape;2354;p190"/>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355" name="Google Shape;2355;p190"/>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0" name="Shape 2360"/>
        <p:cNvGrpSpPr/>
        <p:nvPr/>
      </p:nvGrpSpPr>
      <p:grpSpPr>
        <a:xfrm>
          <a:off x="0" y="0"/>
          <a:ext cx="0" cy="0"/>
          <a:chOff x="0" y="0"/>
          <a:chExt cx="0" cy="0"/>
        </a:xfrm>
      </p:grpSpPr>
      <p:sp>
        <p:nvSpPr>
          <p:cNvPr id="2361" name="Google Shape;2361;p191"/>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تعديل الفجوة الانكماشية</a:t>
            </a:r>
            <a:endParaRPr/>
          </a:p>
        </p:txBody>
      </p:sp>
      <p:sp>
        <p:nvSpPr>
          <p:cNvPr id="2362" name="Google Shape;2362;p191"/>
          <p:cNvSpPr txBox="1"/>
          <p:nvPr>
            <p:ph idx="4294967295" type="body"/>
          </p:nvPr>
        </p:nvSpPr>
        <p:spPr>
          <a:xfrm>
            <a:off x="179512" y="1052736"/>
            <a:ext cx="8784900" cy="5544600"/>
          </a:xfrm>
          <a:prstGeom prst="rect">
            <a:avLst/>
          </a:prstGeom>
          <a:blipFill rotWithShape="1">
            <a:blip r:embed="rId3">
              <a:alphaModFix/>
            </a:blip>
            <a:stretch>
              <a:fillRect b="0" l="-2629" r="-1669" t="-1429"/>
            </a:stretch>
          </a:blip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SzPts val="3200"/>
              <a:buFont typeface="Arial"/>
              <a:buChar char="•"/>
            </a:pPr>
            <a:r>
              <a:rPr b="0" i="0" lang="en-US" sz="3200" u="none" cap="none" strike="noStrike">
                <a:noFill/>
                <a:latin typeface="Calibri"/>
                <a:ea typeface="Calibri"/>
                <a:cs typeface="Calibri"/>
                <a:sym typeface="Calibri"/>
              </a:rPr>
              <a:t> </a:t>
            </a:r>
            <a:endParaRPr/>
          </a:p>
        </p:txBody>
      </p:sp>
      <p:sp>
        <p:nvSpPr>
          <p:cNvPr id="2363" name="Google Shape;2363;p191"/>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Times New Roman"/>
              <a:buNone/>
            </a:pPr>
            <a:r>
              <a:rPr b="1" i="0" lang="en-US" sz="1200" u="none">
                <a:solidFill>
                  <a:srgbClr val="898989"/>
                </a:solidFill>
                <a:latin typeface="Times New Roman"/>
                <a:ea typeface="Times New Roman"/>
                <a:cs typeface="Times New Roman"/>
                <a:sym typeface="Times New Roman"/>
              </a:rPr>
              <a:t>د/ محمد سلام مبادىء اقتصاد كلى - الفصل السادس العرض الكلى</a:t>
            </a:r>
            <a:endParaRPr/>
          </a:p>
        </p:txBody>
      </p:sp>
      <p:sp>
        <p:nvSpPr>
          <p:cNvPr id="2364" name="Google Shape;2364;p191"/>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8" name="Shape 728"/>
        <p:cNvGrpSpPr/>
        <p:nvPr/>
      </p:nvGrpSpPr>
      <p:grpSpPr>
        <a:xfrm>
          <a:off x="0" y="0"/>
          <a:ext cx="0" cy="0"/>
          <a:chOff x="0" y="0"/>
          <a:chExt cx="0" cy="0"/>
        </a:xfrm>
      </p:grpSpPr>
      <p:sp>
        <p:nvSpPr>
          <p:cNvPr id="729" name="Google Shape;729;p84"/>
          <p:cNvSpPr txBox="1"/>
          <p:nvPr/>
        </p:nvSpPr>
        <p:spPr>
          <a:xfrm>
            <a:off x="250825" y="620712"/>
            <a:ext cx="8642400" cy="3999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معادلات دوال الاستهلاك والادخار </a:t>
            </a:r>
            <a:endParaRPr/>
          </a:p>
        </p:txBody>
      </p:sp>
      <p:pic>
        <p:nvPicPr>
          <p:cNvPr id="730" name="Google Shape;730;p84"/>
          <p:cNvPicPr preferRelativeResize="0"/>
          <p:nvPr/>
        </p:nvPicPr>
        <p:blipFill rotWithShape="1">
          <a:blip r:embed="rId3">
            <a:alphaModFix/>
          </a:blip>
          <a:srcRect b="0" l="0" r="0" t="0"/>
          <a:stretch/>
        </p:blipFill>
        <p:spPr>
          <a:xfrm>
            <a:off x="1439862" y="1558925"/>
            <a:ext cx="2159000" cy="1149350"/>
          </a:xfrm>
          <a:prstGeom prst="rect">
            <a:avLst/>
          </a:prstGeom>
          <a:noFill/>
          <a:ln>
            <a:noFill/>
          </a:ln>
        </p:spPr>
      </p:pic>
      <p:pic>
        <p:nvPicPr>
          <p:cNvPr id="731" name="Google Shape;731;p84"/>
          <p:cNvPicPr preferRelativeResize="0"/>
          <p:nvPr/>
        </p:nvPicPr>
        <p:blipFill rotWithShape="1">
          <a:blip r:embed="rId4">
            <a:alphaModFix/>
          </a:blip>
          <a:srcRect b="0" l="0" r="0" t="0"/>
          <a:stretch/>
        </p:blipFill>
        <p:spPr>
          <a:xfrm>
            <a:off x="4025900" y="1930400"/>
            <a:ext cx="1536700" cy="393700"/>
          </a:xfrm>
          <a:prstGeom prst="rect">
            <a:avLst/>
          </a:prstGeom>
          <a:noFill/>
          <a:ln>
            <a:noFill/>
          </a:ln>
        </p:spPr>
      </p:pic>
      <p:pic>
        <p:nvPicPr>
          <p:cNvPr id="732" name="Google Shape;732;p84"/>
          <p:cNvPicPr preferRelativeResize="0"/>
          <p:nvPr/>
        </p:nvPicPr>
        <p:blipFill rotWithShape="1">
          <a:blip r:embed="rId5">
            <a:alphaModFix/>
          </a:blip>
          <a:srcRect b="0" l="0" r="0" t="0"/>
          <a:stretch/>
        </p:blipFill>
        <p:spPr>
          <a:xfrm>
            <a:off x="2084387" y="3082925"/>
            <a:ext cx="312737" cy="592138"/>
          </a:xfrm>
          <a:prstGeom prst="rect">
            <a:avLst/>
          </a:prstGeom>
          <a:noFill/>
          <a:ln>
            <a:noFill/>
          </a:ln>
        </p:spPr>
      </p:pic>
      <p:pic>
        <p:nvPicPr>
          <p:cNvPr id="733" name="Google Shape;733;p84"/>
          <p:cNvPicPr preferRelativeResize="0"/>
          <p:nvPr/>
        </p:nvPicPr>
        <p:blipFill rotWithShape="1">
          <a:blip r:embed="rId6">
            <a:alphaModFix/>
          </a:blip>
          <a:srcRect b="0" l="0" r="0" t="0"/>
          <a:stretch/>
        </p:blipFill>
        <p:spPr>
          <a:xfrm>
            <a:off x="4411662" y="3095625"/>
            <a:ext cx="2247901" cy="419100"/>
          </a:xfrm>
          <a:prstGeom prst="rect">
            <a:avLst/>
          </a:prstGeom>
          <a:noFill/>
          <a:ln>
            <a:noFill/>
          </a:ln>
        </p:spPr>
      </p:pic>
      <p:pic>
        <p:nvPicPr>
          <p:cNvPr id="734" name="Google Shape;734;p84"/>
          <p:cNvPicPr preferRelativeResize="0"/>
          <p:nvPr/>
        </p:nvPicPr>
        <p:blipFill rotWithShape="1">
          <a:blip r:embed="rId7">
            <a:alphaModFix/>
          </a:blip>
          <a:srcRect b="0" l="0" r="0" t="0"/>
          <a:stretch/>
        </p:blipFill>
        <p:spPr>
          <a:xfrm>
            <a:off x="1149350" y="4092575"/>
            <a:ext cx="1828801" cy="419100"/>
          </a:xfrm>
          <a:prstGeom prst="rect">
            <a:avLst/>
          </a:prstGeom>
          <a:noFill/>
          <a:ln>
            <a:noFill/>
          </a:ln>
        </p:spPr>
      </p:pic>
      <p:pic>
        <p:nvPicPr>
          <p:cNvPr id="735" name="Google Shape;735;p84"/>
          <p:cNvPicPr preferRelativeResize="0"/>
          <p:nvPr/>
        </p:nvPicPr>
        <p:blipFill rotWithShape="1">
          <a:blip r:embed="rId8">
            <a:alphaModFix/>
          </a:blip>
          <a:srcRect b="0" l="0" r="0" t="0"/>
          <a:stretch/>
        </p:blipFill>
        <p:spPr>
          <a:xfrm>
            <a:off x="1397000" y="4945062"/>
            <a:ext cx="1765300" cy="419100"/>
          </a:xfrm>
          <a:prstGeom prst="rect">
            <a:avLst/>
          </a:prstGeom>
          <a:noFill/>
          <a:ln>
            <a:noFill/>
          </a:ln>
        </p:spPr>
      </p:pic>
      <p:pic>
        <p:nvPicPr>
          <p:cNvPr id="736" name="Google Shape;736;p84"/>
          <p:cNvPicPr preferRelativeResize="0"/>
          <p:nvPr/>
        </p:nvPicPr>
        <p:blipFill rotWithShape="1">
          <a:blip r:embed="rId9">
            <a:alphaModFix/>
          </a:blip>
          <a:srcRect b="0" l="0" r="0" t="0"/>
          <a:stretch/>
        </p:blipFill>
        <p:spPr>
          <a:xfrm>
            <a:off x="1835150" y="5867400"/>
            <a:ext cx="1028699" cy="177800"/>
          </a:xfrm>
          <a:prstGeom prst="rect">
            <a:avLst/>
          </a:prstGeom>
          <a:noFill/>
          <a:ln>
            <a:noFill/>
          </a:ln>
        </p:spPr>
      </p:pic>
      <p:pic>
        <p:nvPicPr>
          <p:cNvPr id="737" name="Google Shape;737;p84"/>
          <p:cNvPicPr preferRelativeResize="0"/>
          <p:nvPr/>
        </p:nvPicPr>
        <p:blipFill rotWithShape="1">
          <a:blip r:embed="rId10">
            <a:alphaModFix/>
          </a:blip>
          <a:srcRect b="0" l="0" r="0" t="0"/>
          <a:stretch/>
        </p:blipFill>
        <p:spPr>
          <a:xfrm>
            <a:off x="1717675" y="6419850"/>
            <a:ext cx="977899" cy="177800"/>
          </a:xfrm>
          <a:prstGeom prst="rect">
            <a:avLst/>
          </a:prstGeom>
          <a:noFill/>
          <a:ln>
            <a:noFill/>
          </a:ln>
        </p:spPr>
      </p:pic>
      <p:pic>
        <p:nvPicPr>
          <p:cNvPr id="738" name="Google Shape;738;p84"/>
          <p:cNvPicPr preferRelativeResize="0"/>
          <p:nvPr/>
        </p:nvPicPr>
        <p:blipFill rotWithShape="1">
          <a:blip r:embed="rId11">
            <a:alphaModFix/>
          </a:blip>
          <a:srcRect b="0" l="0" r="0" t="0"/>
          <a:stretch/>
        </p:blipFill>
        <p:spPr>
          <a:xfrm>
            <a:off x="2436812" y="3219450"/>
            <a:ext cx="812799"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9">
                                            <p:txEl>
                                              <p:pRg end="0" st="0"/>
                                            </p:txEl>
                                          </p:spTgt>
                                        </p:tgtEl>
                                        <p:attrNameLst>
                                          <p:attrName>style.visibility</p:attrName>
                                        </p:attrNameLst>
                                      </p:cBhvr>
                                      <p:to>
                                        <p:strVal val="visible"/>
                                      </p:to>
                                    </p:set>
                                    <p:anim calcmode="lin" valueType="num">
                                      <p:cBhvr additive="base">
                                        <p:cTn dur="500"/>
                                        <p:tgtEl>
                                          <p:spTgt spid="72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72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9" name="Shape 2369"/>
        <p:cNvGrpSpPr/>
        <p:nvPr/>
      </p:nvGrpSpPr>
      <p:grpSpPr>
        <a:xfrm>
          <a:off x="0" y="0"/>
          <a:ext cx="0" cy="0"/>
          <a:chOff x="0" y="0"/>
          <a:chExt cx="0" cy="0"/>
        </a:xfrm>
      </p:grpSpPr>
      <p:sp>
        <p:nvSpPr>
          <p:cNvPr id="2370" name="Google Shape;2370;p192"/>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تعديل الفجوة الانكماشية</a:t>
            </a:r>
            <a:endParaRPr/>
          </a:p>
        </p:txBody>
      </p:sp>
      <p:sp>
        <p:nvSpPr>
          <p:cNvPr id="2371" name="Google Shape;2371;p192"/>
          <p:cNvSpPr txBox="1"/>
          <p:nvPr>
            <p:ph idx="1" type="body"/>
          </p:nvPr>
        </p:nvSpPr>
        <p:spPr>
          <a:xfrm>
            <a:off x="250825" y="1196975"/>
            <a:ext cx="4245000" cy="5327700"/>
          </a:xfrm>
          <a:prstGeom prst="rect">
            <a:avLst/>
          </a:prstGeom>
          <a:noFill/>
          <a:ln>
            <a:noFill/>
          </a:ln>
        </p:spPr>
        <p:txBody>
          <a:bodyPr anchorCtr="0" anchor="t" bIns="45700" lIns="91425" spcFirstLastPara="1" rIns="91425" wrap="square" tIns="45700">
            <a:norm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2372" name="Google Shape;2372;p192"/>
          <p:cNvSpPr txBox="1"/>
          <p:nvPr>
            <p:ph idx="2" type="body"/>
          </p:nvPr>
        </p:nvSpPr>
        <p:spPr>
          <a:xfrm>
            <a:off x="4648200" y="1125537"/>
            <a:ext cx="4316400" cy="5256300"/>
          </a:xfrm>
          <a:prstGeom prst="rect">
            <a:avLst/>
          </a:prstGeom>
          <a:noFill/>
          <a:ln>
            <a:noFill/>
          </a:ln>
        </p:spPr>
        <p:txBody>
          <a:bodyPr anchorCtr="0" anchor="t" bIns="45700" lIns="91425" spcFirstLastPara="1" rIns="91425" wrap="square" tIns="45700">
            <a:normAutofit/>
          </a:bodyPr>
          <a:lstStyle/>
          <a:p>
            <a:pPr indent="-342900" lvl="0" marL="342900" marR="0" rtl="1" algn="r">
              <a:lnSpc>
                <a:spcPct val="9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وتعديل الفجوات بهذه الطريقة يأخذ وقت طويل ,ونادر ما يحدث بسبب قوانين العمل , أو تدخل الحكومة في الاسعار.</a:t>
            </a:r>
            <a:endParaRPr/>
          </a:p>
          <a:p>
            <a:pPr indent="-342900" lvl="0" marL="342900" marR="0" rtl="1" algn="r">
              <a:lnSpc>
                <a:spcPct val="90000"/>
              </a:lnSpc>
              <a:spcBef>
                <a:spcPts val="56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وعندما تكون وتيرة انخفاض الاسعار والاجور بطيئة فإن الاقتصاد يشهد فترة طويلة من انخفاض الانتاج الفعلي الذى سيكون أقل من الذى يمكن تحقيقه في حالة توظيف الموارد بالصورة المثلى كما هو موضح بالمسافة AB بالشكل المجاور</a:t>
            </a:r>
            <a:endParaRPr b="0" i="0" sz="2800" u="none">
              <a:solidFill>
                <a:schemeClr val="dk1"/>
              </a:solidFill>
              <a:latin typeface="Calibri"/>
              <a:ea typeface="Calibri"/>
              <a:cs typeface="Calibri"/>
              <a:sym typeface="Calibri"/>
            </a:endParaRPr>
          </a:p>
          <a:p>
            <a:pPr indent="-165100" lvl="0" marL="342900" marR="0" rtl="1" algn="r">
              <a:spcBef>
                <a:spcPts val="56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p:txBody>
      </p:sp>
      <p:sp>
        <p:nvSpPr>
          <p:cNvPr id="2373" name="Google Shape;2373;p192"/>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374" name="Google Shape;2374;p192"/>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cxnSp>
        <p:nvCxnSpPr>
          <p:cNvPr id="2375" name="Google Shape;2375;p192"/>
          <p:cNvCxnSpPr/>
          <p:nvPr/>
        </p:nvCxnSpPr>
        <p:spPr>
          <a:xfrm>
            <a:off x="900112" y="2205037"/>
            <a:ext cx="0" cy="3527400"/>
          </a:xfrm>
          <a:prstGeom prst="straightConnector1">
            <a:avLst/>
          </a:prstGeom>
          <a:noFill/>
          <a:ln cap="flat" cmpd="sng" w="76200">
            <a:solidFill>
              <a:schemeClr val="dk1"/>
            </a:solidFill>
            <a:prstDash val="solid"/>
            <a:miter lim="800000"/>
            <a:headEnd len="med" w="med" type="none"/>
            <a:tailEnd len="med" w="med" type="none"/>
          </a:ln>
        </p:spPr>
      </p:cxnSp>
      <p:cxnSp>
        <p:nvCxnSpPr>
          <p:cNvPr id="2376" name="Google Shape;2376;p192"/>
          <p:cNvCxnSpPr/>
          <p:nvPr/>
        </p:nvCxnSpPr>
        <p:spPr>
          <a:xfrm>
            <a:off x="900112" y="5732462"/>
            <a:ext cx="2951100" cy="0"/>
          </a:xfrm>
          <a:prstGeom prst="straightConnector1">
            <a:avLst/>
          </a:prstGeom>
          <a:noFill/>
          <a:ln cap="flat" cmpd="sng" w="76200">
            <a:solidFill>
              <a:schemeClr val="dk1"/>
            </a:solidFill>
            <a:prstDash val="solid"/>
            <a:miter lim="800000"/>
            <a:headEnd len="med" w="med" type="none"/>
            <a:tailEnd len="med" w="med" type="none"/>
          </a:ln>
        </p:spPr>
      </p:cxnSp>
      <p:cxnSp>
        <p:nvCxnSpPr>
          <p:cNvPr id="2377" name="Google Shape;2377;p192"/>
          <p:cNvCxnSpPr/>
          <p:nvPr/>
        </p:nvCxnSpPr>
        <p:spPr>
          <a:xfrm>
            <a:off x="3282950" y="2781300"/>
            <a:ext cx="0" cy="2951100"/>
          </a:xfrm>
          <a:prstGeom prst="straightConnector1">
            <a:avLst/>
          </a:prstGeom>
          <a:noFill/>
          <a:ln cap="flat" cmpd="sng" w="38100">
            <a:solidFill>
              <a:schemeClr val="dk1"/>
            </a:solidFill>
            <a:prstDash val="solid"/>
            <a:miter lim="800000"/>
            <a:headEnd len="med" w="med" type="none"/>
            <a:tailEnd len="med" w="med" type="none"/>
          </a:ln>
        </p:spPr>
      </p:cxnSp>
      <p:cxnSp>
        <p:nvCxnSpPr>
          <p:cNvPr id="2378" name="Google Shape;2378;p192"/>
          <p:cNvCxnSpPr/>
          <p:nvPr/>
        </p:nvCxnSpPr>
        <p:spPr>
          <a:xfrm>
            <a:off x="1547812" y="3213100"/>
            <a:ext cx="2448000" cy="2087700"/>
          </a:xfrm>
          <a:prstGeom prst="straightConnector1">
            <a:avLst/>
          </a:prstGeom>
          <a:noFill/>
          <a:ln cap="flat" cmpd="sng" w="38100">
            <a:solidFill>
              <a:schemeClr val="dk1"/>
            </a:solidFill>
            <a:prstDash val="solid"/>
            <a:miter lim="800000"/>
            <a:headEnd len="med" w="med" type="none"/>
            <a:tailEnd len="med" w="med" type="none"/>
          </a:ln>
        </p:spPr>
      </p:cxnSp>
      <p:cxnSp>
        <p:nvCxnSpPr>
          <p:cNvPr id="2379" name="Google Shape;2379;p192"/>
          <p:cNvCxnSpPr/>
          <p:nvPr/>
        </p:nvCxnSpPr>
        <p:spPr>
          <a:xfrm flipH="1">
            <a:off x="1979637" y="4149725"/>
            <a:ext cx="2232000" cy="1366800"/>
          </a:xfrm>
          <a:prstGeom prst="straightConnector1">
            <a:avLst/>
          </a:prstGeom>
          <a:noFill/>
          <a:ln cap="flat" cmpd="sng" w="57150">
            <a:solidFill>
              <a:schemeClr val="dk1"/>
            </a:solidFill>
            <a:prstDash val="solid"/>
            <a:miter lim="800000"/>
            <a:headEnd len="med" w="med" type="none"/>
            <a:tailEnd len="med" w="med" type="none"/>
          </a:ln>
        </p:spPr>
      </p:cxnSp>
      <p:cxnSp>
        <p:nvCxnSpPr>
          <p:cNvPr id="2380" name="Google Shape;2380;p192"/>
          <p:cNvCxnSpPr/>
          <p:nvPr/>
        </p:nvCxnSpPr>
        <p:spPr>
          <a:xfrm flipH="1">
            <a:off x="1908200" y="3213100"/>
            <a:ext cx="2232000" cy="1368300"/>
          </a:xfrm>
          <a:prstGeom prst="straightConnector1">
            <a:avLst/>
          </a:prstGeom>
          <a:noFill/>
          <a:ln cap="flat" cmpd="sng" w="38100">
            <a:solidFill>
              <a:schemeClr val="dk1"/>
            </a:solidFill>
            <a:prstDash val="solid"/>
            <a:miter lim="800000"/>
            <a:headEnd len="med" w="med" type="none"/>
            <a:tailEnd len="med" w="med" type="none"/>
          </a:ln>
        </p:spPr>
      </p:cxnSp>
      <p:cxnSp>
        <p:nvCxnSpPr>
          <p:cNvPr id="2381" name="Google Shape;2381;p192"/>
          <p:cNvCxnSpPr/>
          <p:nvPr/>
        </p:nvCxnSpPr>
        <p:spPr>
          <a:xfrm>
            <a:off x="2627312" y="4149725"/>
            <a:ext cx="0" cy="1582800"/>
          </a:xfrm>
          <a:prstGeom prst="straightConnector1">
            <a:avLst/>
          </a:prstGeom>
          <a:noFill/>
          <a:ln cap="flat" cmpd="sng" w="57150">
            <a:solidFill>
              <a:schemeClr val="dk1"/>
            </a:solidFill>
            <a:prstDash val="solid"/>
            <a:miter lim="800000"/>
            <a:headEnd len="med" w="med" type="none"/>
            <a:tailEnd len="med" w="med" type="none"/>
          </a:ln>
        </p:spPr>
      </p:cxnSp>
      <p:cxnSp>
        <p:nvCxnSpPr>
          <p:cNvPr id="2382" name="Google Shape;2382;p192"/>
          <p:cNvCxnSpPr/>
          <p:nvPr/>
        </p:nvCxnSpPr>
        <p:spPr>
          <a:xfrm>
            <a:off x="10475912" y="1700212"/>
            <a:ext cx="72900" cy="72900"/>
          </a:xfrm>
          <a:prstGeom prst="straightConnector1">
            <a:avLst/>
          </a:prstGeom>
          <a:noFill/>
          <a:ln cap="flat" cmpd="sng" w="9525">
            <a:solidFill>
              <a:srgbClr val="4A7EBB"/>
            </a:solidFill>
            <a:prstDash val="solid"/>
            <a:miter lim="800000"/>
            <a:headEnd len="med" w="med" type="none"/>
            <a:tailEnd len="med" w="med" type="none"/>
          </a:ln>
        </p:spPr>
      </p:cxnSp>
      <p:cxnSp>
        <p:nvCxnSpPr>
          <p:cNvPr id="2383" name="Google Shape;2383;p192"/>
          <p:cNvCxnSpPr/>
          <p:nvPr/>
        </p:nvCxnSpPr>
        <p:spPr>
          <a:xfrm rot="10800000">
            <a:off x="900049" y="4149725"/>
            <a:ext cx="2382900" cy="0"/>
          </a:xfrm>
          <a:prstGeom prst="straightConnector1">
            <a:avLst/>
          </a:prstGeom>
          <a:noFill/>
          <a:ln cap="flat" cmpd="sng" w="57150">
            <a:solidFill>
              <a:schemeClr val="dk1"/>
            </a:solidFill>
            <a:prstDash val="solid"/>
            <a:miter lim="800000"/>
            <a:headEnd len="med" w="med" type="none"/>
            <a:tailEnd len="med" w="med" type="none"/>
          </a:ln>
        </p:spPr>
      </p:cxnSp>
      <p:cxnSp>
        <p:nvCxnSpPr>
          <p:cNvPr id="2384" name="Google Shape;2384;p192"/>
          <p:cNvCxnSpPr/>
          <p:nvPr/>
        </p:nvCxnSpPr>
        <p:spPr>
          <a:xfrm>
            <a:off x="2627312" y="4149725"/>
            <a:ext cx="468300" cy="358800"/>
          </a:xfrm>
          <a:prstGeom prst="straightConnector1">
            <a:avLst/>
          </a:prstGeom>
          <a:noFill/>
          <a:ln cap="flat" cmpd="sng" w="57150">
            <a:solidFill>
              <a:schemeClr val="dk1"/>
            </a:solidFill>
            <a:prstDash val="solid"/>
            <a:miter lim="800000"/>
            <a:headEnd len="med" w="med" type="none"/>
            <a:tailEnd len="med" w="med" type="triangle"/>
          </a:ln>
        </p:spPr>
      </p:cxnSp>
      <p:cxnSp>
        <p:nvCxnSpPr>
          <p:cNvPr id="2385" name="Google Shape;2385;p192"/>
          <p:cNvCxnSpPr/>
          <p:nvPr/>
        </p:nvCxnSpPr>
        <p:spPr>
          <a:xfrm>
            <a:off x="3419475" y="3933825"/>
            <a:ext cx="792300" cy="0"/>
          </a:xfrm>
          <a:prstGeom prst="straightConnector1">
            <a:avLst/>
          </a:prstGeom>
          <a:noFill/>
          <a:ln cap="flat" cmpd="sng" w="57150">
            <a:solidFill>
              <a:schemeClr val="dk1"/>
            </a:solidFill>
            <a:prstDash val="solid"/>
            <a:miter lim="800000"/>
            <a:headEnd len="med" w="med" type="none"/>
            <a:tailEnd len="med" w="med" type="triangle"/>
          </a:ln>
        </p:spPr>
      </p:cxnSp>
      <p:sp>
        <p:nvSpPr>
          <p:cNvPr id="2386" name="Google Shape;2386;p192"/>
          <p:cNvSpPr txBox="1"/>
          <p:nvPr/>
        </p:nvSpPr>
        <p:spPr>
          <a:xfrm>
            <a:off x="3013075" y="2182812"/>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387" name="Google Shape;2387;p192"/>
          <p:cNvSpPr/>
          <p:nvPr/>
        </p:nvSpPr>
        <p:spPr>
          <a:xfrm>
            <a:off x="3985695" y="2887343"/>
            <a:ext cx="540000" cy="457200"/>
          </a:xfrm>
          <a:prstGeom prst="rect">
            <a:avLst/>
          </a:prstGeom>
          <a:blipFill rotWithShape="1">
            <a:blip r:embed="rId3">
              <a:alphaModFix/>
            </a:blip>
            <a:stretch>
              <a:fillRect b="0" l="-453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388" name="Google Shape;2388;p192"/>
          <p:cNvSpPr txBox="1"/>
          <p:nvPr/>
        </p:nvSpPr>
        <p:spPr>
          <a:xfrm>
            <a:off x="3906837" y="509428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AD</a:t>
            </a:r>
            <a:endParaRPr/>
          </a:p>
        </p:txBody>
      </p:sp>
      <p:sp>
        <p:nvSpPr>
          <p:cNvPr id="2389" name="Google Shape;2389;p192"/>
          <p:cNvSpPr txBox="1"/>
          <p:nvPr/>
        </p:nvSpPr>
        <p:spPr>
          <a:xfrm>
            <a:off x="3367087" y="4581525"/>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F</a:t>
            </a:r>
            <a:endParaRPr/>
          </a:p>
        </p:txBody>
      </p:sp>
      <p:sp>
        <p:nvSpPr>
          <p:cNvPr id="2390" name="Google Shape;2390;p192"/>
          <p:cNvSpPr txBox="1"/>
          <p:nvPr/>
        </p:nvSpPr>
        <p:spPr>
          <a:xfrm>
            <a:off x="3228975" y="3968750"/>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B</a:t>
            </a:r>
            <a:endParaRPr/>
          </a:p>
        </p:txBody>
      </p:sp>
      <p:sp>
        <p:nvSpPr>
          <p:cNvPr id="2391" name="Google Shape;2391;p192"/>
          <p:cNvSpPr txBox="1"/>
          <p:nvPr/>
        </p:nvSpPr>
        <p:spPr>
          <a:xfrm>
            <a:off x="1901825" y="3800475"/>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a:t>
            </a:r>
            <a:endParaRPr/>
          </a:p>
        </p:txBody>
      </p:sp>
      <p:sp>
        <p:nvSpPr>
          <p:cNvPr id="2392" name="Google Shape;2392;p192"/>
          <p:cNvSpPr txBox="1"/>
          <p:nvPr/>
        </p:nvSpPr>
        <p:spPr>
          <a:xfrm>
            <a:off x="630237" y="177323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P</a:t>
            </a:r>
            <a:endParaRPr/>
          </a:p>
        </p:txBody>
      </p:sp>
      <p:sp>
        <p:nvSpPr>
          <p:cNvPr id="2393" name="Google Shape;2393;p192"/>
          <p:cNvSpPr/>
          <p:nvPr/>
        </p:nvSpPr>
        <p:spPr>
          <a:xfrm>
            <a:off x="3985695" y="4100500"/>
            <a:ext cx="540000" cy="457200"/>
          </a:xfrm>
          <a:prstGeom prst="rect">
            <a:avLst/>
          </a:prstGeom>
          <a:blipFill rotWithShape="1">
            <a:blip r:embed="rId4">
              <a:alphaModFix/>
            </a:blip>
            <a:stretch>
              <a:fillRect b="0" l="-453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394" name="Google Shape;2394;p192"/>
          <p:cNvSpPr txBox="1"/>
          <p:nvPr/>
        </p:nvSpPr>
        <p:spPr>
          <a:xfrm>
            <a:off x="3048000" y="5732462"/>
            <a:ext cx="72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6000</a:t>
            </a:r>
            <a:endParaRPr/>
          </a:p>
        </p:txBody>
      </p:sp>
      <p:sp>
        <p:nvSpPr>
          <p:cNvPr id="2395" name="Google Shape;2395;p192"/>
          <p:cNvSpPr txBox="1"/>
          <p:nvPr/>
        </p:nvSpPr>
        <p:spPr>
          <a:xfrm>
            <a:off x="2268537" y="5732462"/>
            <a:ext cx="7191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5000</a:t>
            </a:r>
            <a:endParaRPr/>
          </a:p>
        </p:txBody>
      </p:sp>
      <p:sp>
        <p:nvSpPr>
          <p:cNvPr id="2396" name="Google Shape;2396;p192"/>
          <p:cNvSpPr txBox="1"/>
          <p:nvPr/>
        </p:nvSpPr>
        <p:spPr>
          <a:xfrm rot="-5400000">
            <a:off x="-275400" y="3140899"/>
            <a:ext cx="1655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مستوى الاسعار</a:t>
            </a:r>
            <a:endParaRPr/>
          </a:p>
        </p:txBody>
      </p:sp>
      <p:sp>
        <p:nvSpPr>
          <p:cNvPr id="2397" name="Google Shape;2397;p192"/>
          <p:cNvSpPr txBox="1"/>
          <p:nvPr/>
        </p:nvSpPr>
        <p:spPr>
          <a:xfrm>
            <a:off x="1139825" y="6021387"/>
            <a:ext cx="19083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
        <p:nvSpPr>
          <p:cNvPr id="2398" name="Google Shape;2398;p192"/>
          <p:cNvSpPr txBox="1"/>
          <p:nvPr/>
        </p:nvSpPr>
        <p:spPr>
          <a:xfrm>
            <a:off x="323850" y="3952875"/>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120</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2" name="Shape 2402"/>
        <p:cNvGrpSpPr/>
        <p:nvPr/>
      </p:nvGrpSpPr>
      <p:grpSpPr>
        <a:xfrm>
          <a:off x="0" y="0"/>
          <a:ext cx="0" cy="0"/>
          <a:chOff x="0" y="0"/>
          <a:chExt cx="0" cy="0"/>
        </a:xfrm>
      </p:grpSpPr>
      <p:sp>
        <p:nvSpPr>
          <p:cNvPr id="2403" name="Google Shape;2403;p193"/>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FF0000"/>
              </a:buClr>
              <a:buSzPts val="2400"/>
              <a:buFont typeface="Gill Sans"/>
              <a:buNone/>
            </a:pPr>
            <a:r>
              <a:rPr b="0" i="0" lang="en-US" sz="2400" u="sng">
                <a:solidFill>
                  <a:srgbClr val="FF0000"/>
                </a:solidFill>
                <a:effectLst>
                  <a:outerShdw blurRad="38100" algn="tl" dir="2700000" dist="38100">
                    <a:srgbClr val="C0C0C0"/>
                  </a:outerShdw>
                </a:effectLst>
                <a:latin typeface="Gill Sans"/>
                <a:ea typeface="Gill Sans"/>
                <a:cs typeface="Gill Sans"/>
                <a:sym typeface="Gill Sans"/>
              </a:rPr>
              <a:t>توازن الطلب الكلي مع العرض الكلي عند مستوى التوظيف الكامل </a:t>
            </a:r>
            <a:endParaRPr/>
          </a:p>
        </p:txBody>
      </p:sp>
      <p:pic>
        <p:nvPicPr>
          <p:cNvPr descr="Untitled.jpg" id="2404" name="Google Shape;2404;p193"/>
          <p:cNvPicPr preferRelativeResize="0"/>
          <p:nvPr>
            <p:ph idx="1" type="body"/>
          </p:nvPr>
        </p:nvPicPr>
        <p:blipFill rotWithShape="1">
          <a:blip r:embed="rId3">
            <a:alphaModFix/>
          </a:blip>
          <a:srcRect b="0" l="0" r="0" t="0"/>
          <a:stretch/>
        </p:blipFill>
        <p:spPr>
          <a:xfrm>
            <a:off x="1622425" y="1976437"/>
            <a:ext cx="7124700" cy="3743400"/>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8" name="Shape 2408"/>
        <p:cNvGrpSpPr/>
        <p:nvPr/>
      </p:nvGrpSpPr>
      <p:grpSpPr>
        <a:xfrm>
          <a:off x="0" y="0"/>
          <a:ext cx="0" cy="0"/>
          <a:chOff x="0" y="0"/>
          <a:chExt cx="0" cy="0"/>
        </a:xfrm>
      </p:grpSpPr>
      <p:sp>
        <p:nvSpPr>
          <p:cNvPr id="2409" name="Google Shape;2409;p194"/>
          <p:cNvSpPr txBox="1"/>
          <p:nvPr>
            <p:ph idx="1" type="body"/>
          </p:nvPr>
        </p:nvSpPr>
        <p:spPr>
          <a:xfrm>
            <a:off x="179387" y="115887"/>
            <a:ext cx="8507400" cy="4572000"/>
          </a:xfrm>
          <a:prstGeom prst="rect">
            <a:avLst/>
          </a:prstGeom>
          <a:noFill/>
          <a:ln>
            <a:noFill/>
          </a:ln>
        </p:spPr>
        <p:txBody>
          <a:bodyPr anchorCtr="0" anchor="t" bIns="45700" lIns="91425" spcFirstLastPara="1" rIns="91425" wrap="square" tIns="45700">
            <a:noAutofit/>
          </a:bodyPr>
          <a:lstStyle/>
          <a:p>
            <a:pPr indent="-282575" lvl="0" marL="365125" marR="0" rtl="1" algn="just">
              <a:lnSpc>
                <a:spcPct val="80000"/>
              </a:lnSpc>
              <a:spcBef>
                <a:spcPts val="0"/>
              </a:spcBef>
              <a:spcAft>
                <a:spcPts val="0"/>
              </a:spcAft>
              <a:buClr>
                <a:schemeClr val="accent1"/>
              </a:buClr>
              <a:buSzPts val="3520"/>
              <a:buFont typeface="Noto Sans Symbols"/>
              <a:buNone/>
            </a:pPr>
            <a:r>
              <a:rPr b="1" i="0" lang="en-US" sz="4400" u="sng">
                <a:solidFill>
                  <a:srgbClr val="FF0000"/>
                </a:solidFill>
                <a:latin typeface="Gill Sans"/>
                <a:ea typeface="Gill Sans"/>
                <a:cs typeface="Gill Sans"/>
                <a:sym typeface="Gill Sans"/>
              </a:rPr>
              <a:t>علاج الفجوة الانكماشية :</a:t>
            </a:r>
            <a:endParaRPr/>
          </a:p>
          <a:p>
            <a:pPr indent="-282575" lvl="0" marL="365125" marR="0" rtl="1" algn="just">
              <a:lnSpc>
                <a:spcPct val="80000"/>
              </a:lnSpc>
              <a:spcBef>
                <a:spcPts val="600"/>
              </a:spcBef>
              <a:spcAft>
                <a:spcPts val="0"/>
              </a:spcAft>
              <a:buClr>
                <a:schemeClr val="accent1"/>
              </a:buClr>
              <a:buSzPts val="2960"/>
              <a:buFont typeface="Noto Sans Symbols"/>
              <a:buNone/>
            </a:pPr>
            <a:r>
              <a:rPr b="1" i="0" lang="en-US" sz="3700" u="sng">
                <a:solidFill>
                  <a:srgbClr val="00B0F0"/>
                </a:solidFill>
                <a:latin typeface="Gill Sans"/>
                <a:ea typeface="Gill Sans"/>
                <a:cs typeface="Gill Sans"/>
                <a:sym typeface="Gill Sans"/>
              </a:rPr>
              <a:t>اولاً السياسة المالية والتوازن الاقتصادي:</a:t>
            </a:r>
            <a:endParaRPr/>
          </a:p>
          <a:p>
            <a:pPr indent="-282575" lvl="0" marL="365125" marR="0" rtl="1" algn="just">
              <a:lnSpc>
                <a:spcPct val="80000"/>
              </a:lnSpc>
              <a:spcBef>
                <a:spcPts val="600"/>
              </a:spcBef>
              <a:spcAft>
                <a:spcPts val="0"/>
              </a:spcAft>
              <a:buClr>
                <a:schemeClr val="accent1"/>
              </a:buClr>
              <a:buSzPts val="2960"/>
              <a:buFont typeface="Noto Sans Symbols"/>
              <a:buNone/>
            </a:pPr>
            <a:r>
              <a:rPr b="1" i="0" lang="en-US" sz="3700" u="sng">
                <a:solidFill>
                  <a:srgbClr val="00B050"/>
                </a:solidFill>
                <a:latin typeface="Bookman Old Style"/>
                <a:ea typeface="Bookman Old Style"/>
                <a:cs typeface="Bookman Old Style"/>
                <a:sym typeface="Bookman Old Style"/>
              </a:rPr>
              <a:t>اتباع سياسة توسعية فى حالة الفجوة الانكماشية</a:t>
            </a:r>
            <a:r>
              <a:rPr b="0" i="0" lang="en-US" sz="4100" u="sng">
                <a:solidFill>
                  <a:srgbClr val="00B050"/>
                </a:solidFill>
                <a:latin typeface="Bookman Old Style"/>
                <a:ea typeface="Bookman Old Style"/>
                <a:cs typeface="Bookman Old Style"/>
                <a:sym typeface="Bookman Old Style"/>
              </a:rPr>
              <a:t> </a:t>
            </a:r>
            <a:endParaRPr b="1" i="0" sz="3700" u="sng">
              <a:solidFill>
                <a:srgbClr val="00B050"/>
              </a:solidFill>
              <a:latin typeface="Gill Sans"/>
              <a:ea typeface="Gill Sans"/>
              <a:cs typeface="Gill Sans"/>
              <a:sym typeface="Gill Sans"/>
            </a:endParaRPr>
          </a:p>
          <a:p>
            <a:pPr indent="-282575" lvl="0" marL="365125" marR="0" rtl="1" algn="just">
              <a:lnSpc>
                <a:spcPct val="80000"/>
              </a:lnSpc>
              <a:spcBef>
                <a:spcPts val="600"/>
              </a:spcBef>
              <a:spcAft>
                <a:spcPts val="0"/>
              </a:spcAft>
              <a:buClr>
                <a:schemeClr val="accent1"/>
              </a:buClr>
              <a:buSzPts val="3200"/>
              <a:buFont typeface="Noto Sans Symbols"/>
              <a:buChar char="▪"/>
            </a:pPr>
            <a:r>
              <a:rPr b="0" i="0" lang="en-US" sz="4000" u="none">
                <a:solidFill>
                  <a:schemeClr val="dk1"/>
                </a:solidFill>
                <a:latin typeface="Gill Sans"/>
                <a:ea typeface="Gill Sans"/>
                <a:cs typeface="Gill Sans"/>
                <a:sym typeface="Gill Sans"/>
              </a:rPr>
              <a:t>إذا كان الاقتصاد يعاني من فجوة انكماشية فإن الدولة تطبق سياسة مالية توسعية عن طريق زيادة الإنفاق الحكومي أو تخفيض الضرائب مما يؤدي إلى زيادة الإنفاق الكلي.  </a:t>
            </a:r>
            <a:endParaRPr/>
          </a:p>
          <a:p>
            <a:pPr indent="-79375" lvl="0" marL="365125" marR="0" rtl="1" algn="just">
              <a:lnSpc>
                <a:spcPct val="80000"/>
              </a:lnSpc>
              <a:spcBef>
                <a:spcPts val="600"/>
              </a:spcBef>
              <a:spcAft>
                <a:spcPts val="0"/>
              </a:spcAft>
              <a:buClr>
                <a:schemeClr val="accent1"/>
              </a:buClr>
              <a:buSzPts val="3200"/>
              <a:buFont typeface="Noto Sans Symbols"/>
              <a:buNone/>
            </a:pPr>
            <a:r>
              <a:t/>
            </a:r>
            <a:endParaRPr b="0" i="0" sz="4000" u="sng">
              <a:solidFill>
                <a:schemeClr val="dk1"/>
              </a:solidFill>
              <a:latin typeface="Gill Sans"/>
              <a:ea typeface="Gill Sans"/>
              <a:cs typeface="Gill Sans"/>
              <a:sym typeface="Gill Sans"/>
            </a:endParaRPr>
          </a:p>
          <a:p>
            <a:pPr indent="-79375" lvl="0" marL="365125" marR="0" rtl="0" algn="l">
              <a:spcBef>
                <a:spcPts val="600"/>
              </a:spcBef>
              <a:spcAft>
                <a:spcPts val="0"/>
              </a:spcAft>
              <a:buClr>
                <a:schemeClr val="accent1"/>
              </a:buClr>
              <a:buSzPts val="3200"/>
              <a:buFont typeface="Noto Sans Symbols"/>
              <a:buNone/>
            </a:pPr>
            <a:r>
              <a:t/>
            </a:r>
            <a:endParaRPr b="0" i="0" sz="4000" u="sng">
              <a:solidFill>
                <a:schemeClr val="dk1"/>
              </a:solidFill>
              <a:latin typeface="Gill Sans"/>
              <a:ea typeface="Gill Sans"/>
              <a:cs typeface="Gill Sans"/>
              <a:sym typeface="Gill Sans"/>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3" name="Shape 2413"/>
        <p:cNvGrpSpPr/>
        <p:nvPr/>
      </p:nvGrpSpPr>
      <p:grpSpPr>
        <a:xfrm>
          <a:off x="0" y="0"/>
          <a:ext cx="0" cy="0"/>
          <a:chOff x="0" y="0"/>
          <a:chExt cx="0" cy="0"/>
        </a:xfrm>
      </p:grpSpPr>
      <p:sp>
        <p:nvSpPr>
          <p:cNvPr id="2414" name="Google Shape;2414;p195"/>
          <p:cNvSpPr txBox="1"/>
          <p:nvPr/>
        </p:nvSpPr>
        <p:spPr>
          <a:xfrm>
            <a:off x="3581400" y="6305550"/>
            <a:ext cx="2133600" cy="47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415" name="Google Shape;2415;p195"/>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2416" name="Google Shape;2416;p195"/>
          <p:cNvSpPr txBox="1"/>
          <p:nvPr/>
        </p:nvSpPr>
        <p:spPr>
          <a:xfrm>
            <a:off x="0" y="3933825"/>
            <a:ext cx="7224600" cy="838200"/>
          </a:xfrm>
          <a:prstGeom prst="rect">
            <a:avLst/>
          </a:prstGeom>
          <a:solidFill>
            <a:srgbClr val="C4FAD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C+I+G+(X-M)تخفيض في أي بند من بنود الطلب الكلّي</a:t>
            </a:r>
            <a:endParaRPr/>
          </a:p>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من خلال سياسات مالية أو نقدية انكماشية . </a:t>
            </a:r>
            <a:endParaRPr/>
          </a:p>
        </p:txBody>
      </p:sp>
      <p:sp>
        <p:nvSpPr>
          <p:cNvPr id="2417" name="Google Shape;2417;p195"/>
          <p:cNvSpPr txBox="1"/>
          <p:nvPr/>
        </p:nvSpPr>
        <p:spPr>
          <a:xfrm>
            <a:off x="0" y="3068637"/>
            <a:ext cx="7151700" cy="838200"/>
          </a:xfrm>
          <a:prstGeom prst="rect">
            <a:avLst/>
          </a:prstGeom>
          <a:solidFill>
            <a:srgbClr val="CAF0EF"/>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مقدار النقص في الطلب الكلّي اللازمة لنقل الإقتصاد من </a:t>
            </a:r>
            <a:endParaRPr/>
          </a:p>
          <a:p>
            <a:pPr indent="0" lvl="0" marL="0" marR="0" rtl="0" algn="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وضعه التوازني الحالي إلى وضع التوظف الكامل الأقلّ منه</a:t>
            </a:r>
            <a:endParaRPr/>
          </a:p>
        </p:txBody>
      </p:sp>
      <p:sp>
        <p:nvSpPr>
          <p:cNvPr descr="Recycled paper" id="2418" name="Google Shape;2418;p195"/>
          <p:cNvSpPr txBox="1"/>
          <p:nvPr/>
        </p:nvSpPr>
        <p:spPr>
          <a:xfrm>
            <a:off x="7391400" y="3124200"/>
            <a:ext cx="1371600" cy="838200"/>
          </a:xfrm>
          <a:prstGeom prst="rect">
            <a:avLst/>
          </a:prstGeom>
          <a:blipFill rotWithShape="1">
            <a:blip r:embed="rId3">
              <a:alphaModFix/>
            </a:blip>
            <a:stretch>
              <a:fillRect b="0" l="0" r="0" t="0"/>
            </a:stretch>
          </a:blip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الفجوة</a:t>
            </a:r>
            <a:endParaRPr/>
          </a:p>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التضخمية</a:t>
            </a:r>
            <a:endParaRPr/>
          </a:p>
        </p:txBody>
      </p:sp>
      <p:sp>
        <p:nvSpPr>
          <p:cNvPr id="2419" name="Google Shape;2419;p195"/>
          <p:cNvSpPr txBox="1"/>
          <p:nvPr/>
        </p:nvSpPr>
        <p:spPr>
          <a:xfrm>
            <a:off x="0" y="1828800"/>
            <a:ext cx="7391400" cy="1295400"/>
          </a:xfrm>
          <a:prstGeom prst="rect">
            <a:avLst/>
          </a:prstGeom>
          <a:solidFill>
            <a:srgbClr val="C4FADC"/>
          </a:solid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المستوى التوازني للناتج المحلى الاجمالى &gt; اكبر او أعلى  من مستوى </a:t>
            </a:r>
            <a:endParaRPr/>
          </a:p>
          <a:p>
            <a:pPr indent="0" lvl="0" marL="0" marR="0" rtl="0" algn="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التوظف الكامل</a:t>
            </a:r>
            <a:endParaRPr/>
          </a:p>
          <a:p>
            <a:pPr indent="0" lvl="0" marL="0" marR="0" rtl="0" algn="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الإقتصاد يعيش حالة تضخم</a:t>
            </a:r>
            <a:endParaRPr/>
          </a:p>
          <a:p>
            <a:pPr indent="0" lvl="0" marL="0" marR="0" rtl="0" algn="r">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الإقتصاد يعاني من ”فجوة تضخمية“  . </a:t>
            </a:r>
            <a:endParaRPr/>
          </a:p>
        </p:txBody>
      </p:sp>
      <p:sp>
        <p:nvSpPr>
          <p:cNvPr descr="Recycled paper" id="2420" name="Google Shape;2420;p195"/>
          <p:cNvSpPr txBox="1"/>
          <p:nvPr/>
        </p:nvSpPr>
        <p:spPr>
          <a:xfrm>
            <a:off x="7391400" y="3962400"/>
            <a:ext cx="1371600" cy="838200"/>
          </a:xfrm>
          <a:prstGeom prst="rect">
            <a:avLst/>
          </a:prstGeom>
          <a:blipFill rotWithShape="1">
            <a:blip r:embed="rId3">
              <a:alphaModFix/>
            </a:blip>
            <a:stretch>
              <a:fillRect b="0" l="0" r="0" t="0"/>
            </a:stretch>
          </a:blip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الحل </a:t>
            </a:r>
            <a:endParaRPr/>
          </a:p>
        </p:txBody>
      </p:sp>
      <p:sp>
        <p:nvSpPr>
          <p:cNvPr id="2421" name="Google Shape;2421;p195"/>
          <p:cNvSpPr txBox="1"/>
          <p:nvPr/>
        </p:nvSpPr>
        <p:spPr>
          <a:xfrm>
            <a:off x="4343400" y="5257800"/>
            <a:ext cx="4572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422" name="Google Shape;2422;p195"/>
          <p:cNvSpPr txBox="1"/>
          <p:nvPr/>
        </p:nvSpPr>
        <p:spPr>
          <a:xfrm>
            <a:off x="3048000" y="5029200"/>
            <a:ext cx="457200" cy="304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accent2"/>
              </a:buClr>
              <a:buSzPts val="2400"/>
              <a:buFont typeface="Times New Roman"/>
              <a:buNone/>
            </a:pPr>
            <a:r>
              <a:rPr b="1" i="0" lang="en-US" sz="2400" u="none">
                <a:solidFill>
                  <a:schemeClr val="accent2"/>
                </a:solidFill>
                <a:latin typeface="Times New Roman"/>
                <a:ea typeface="Times New Roman"/>
                <a:cs typeface="Times New Roman"/>
                <a:sym typeface="Times New Roman"/>
              </a:rPr>
              <a:t> </a:t>
            </a:r>
            <a:endParaRPr/>
          </a:p>
        </p:txBody>
      </p:sp>
      <p:sp>
        <p:nvSpPr>
          <p:cNvPr descr="Recycled paper" id="2423" name="Google Shape;2423;p195"/>
          <p:cNvSpPr txBox="1"/>
          <p:nvPr/>
        </p:nvSpPr>
        <p:spPr>
          <a:xfrm>
            <a:off x="7391400" y="1828800"/>
            <a:ext cx="1371600" cy="1295400"/>
          </a:xfrm>
          <a:prstGeom prst="rect">
            <a:avLst/>
          </a:prstGeom>
          <a:blipFill rotWithShape="1">
            <a:blip r:embed="rId3">
              <a:alphaModFix/>
            </a:blip>
            <a:stretch>
              <a:fillRect b="0" l="0" r="0" t="0"/>
            </a:stretch>
          </a:blipFill>
          <a:ln cap="sq"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التشخيص </a:t>
            </a:r>
            <a:endParaRPr/>
          </a:p>
        </p:txBody>
      </p:sp>
      <p:sp>
        <p:nvSpPr>
          <p:cNvPr id="2424" name="Google Shape;2424;p195"/>
          <p:cNvSpPr txBox="1"/>
          <p:nvPr/>
        </p:nvSpPr>
        <p:spPr>
          <a:xfrm>
            <a:off x="2562225" y="333375"/>
            <a:ext cx="4572000" cy="120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Times New Roman"/>
              <a:buNone/>
            </a:pPr>
            <a:r>
              <a:rPr b="1" i="0" lang="en-US" sz="3600" u="sng">
                <a:solidFill>
                  <a:srgbClr val="FF0000"/>
                </a:solidFill>
                <a:latin typeface="Times New Roman"/>
                <a:ea typeface="Times New Roman"/>
                <a:cs typeface="Times New Roman"/>
                <a:sym typeface="Times New Roman"/>
              </a:rPr>
              <a:t>ثانيا ًتعديل  الفجوة التضخمية</a:t>
            </a:r>
            <a:br>
              <a:rPr b="1" i="0" lang="en-US" sz="3600" u="sng">
                <a:solidFill>
                  <a:srgbClr val="FF0000"/>
                </a:solidFill>
                <a:latin typeface="Times New Roman"/>
                <a:ea typeface="Times New Roman"/>
                <a:cs typeface="Times New Roman"/>
                <a:sym typeface="Times New Roman"/>
              </a:rPr>
            </a:br>
            <a:r>
              <a:rPr b="1" i="0" lang="en-US" sz="3600" u="sng">
                <a:solidFill>
                  <a:srgbClr val="FF0000"/>
                </a:solidFill>
                <a:latin typeface="Times New Roman"/>
                <a:ea typeface="Times New Roman"/>
                <a:cs typeface="Times New Roman"/>
                <a:sym typeface="Times New Roman"/>
              </a:rPr>
              <a:t>The Inflationary Gap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23"/>
                                        </p:tgtEl>
                                        <p:attrNameLst>
                                          <p:attrName>style.visibility</p:attrName>
                                        </p:attrNameLst>
                                      </p:cBhvr>
                                      <p:to>
                                        <p:strVal val="visible"/>
                                      </p:to>
                                    </p:set>
                                    <p:anim calcmode="lin" valueType="num">
                                      <p:cBhvr additive="base">
                                        <p:cTn dur="500"/>
                                        <p:tgtEl>
                                          <p:spTgt spid="242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9"/>
                                        </p:tgtEl>
                                        <p:attrNameLst>
                                          <p:attrName>style.visibility</p:attrName>
                                        </p:attrNameLst>
                                      </p:cBhvr>
                                      <p:to>
                                        <p:strVal val="visible"/>
                                      </p:to>
                                    </p:set>
                                    <p:animEffect filter="fade" transition="in">
                                      <p:cBhvr>
                                        <p:cTn dur="500"/>
                                        <p:tgtEl>
                                          <p:spTgt spid="2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18"/>
                                        </p:tgtEl>
                                        <p:attrNameLst>
                                          <p:attrName>style.visibility</p:attrName>
                                        </p:attrNameLst>
                                      </p:cBhvr>
                                      <p:to>
                                        <p:strVal val="visible"/>
                                      </p:to>
                                    </p:set>
                                    <p:anim calcmode="lin" valueType="num">
                                      <p:cBhvr additive="base">
                                        <p:cTn dur="500"/>
                                        <p:tgtEl>
                                          <p:spTgt spid="24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17"/>
                                        </p:tgtEl>
                                        <p:attrNameLst>
                                          <p:attrName>style.visibility</p:attrName>
                                        </p:attrNameLst>
                                      </p:cBhvr>
                                      <p:to>
                                        <p:strVal val="visible"/>
                                      </p:to>
                                    </p:set>
                                    <p:anim calcmode="lin" valueType="num">
                                      <p:cBhvr additive="base">
                                        <p:cTn dur="500"/>
                                        <p:tgtEl>
                                          <p:spTgt spid="24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20"/>
                                        </p:tgtEl>
                                        <p:attrNameLst>
                                          <p:attrName>style.visibility</p:attrName>
                                        </p:attrNameLst>
                                      </p:cBhvr>
                                      <p:to>
                                        <p:strVal val="visible"/>
                                      </p:to>
                                    </p:set>
                                    <p:anim calcmode="lin" valueType="num">
                                      <p:cBhvr additive="base">
                                        <p:cTn dur="500"/>
                                        <p:tgtEl>
                                          <p:spTgt spid="242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16"/>
                                        </p:tgtEl>
                                        <p:attrNameLst>
                                          <p:attrName>style.visibility</p:attrName>
                                        </p:attrNameLst>
                                      </p:cBhvr>
                                      <p:to>
                                        <p:strVal val="visible"/>
                                      </p:to>
                                    </p:set>
                                    <p:anim calcmode="lin" valueType="num">
                                      <p:cBhvr additive="base">
                                        <p:cTn dur="500"/>
                                        <p:tgtEl>
                                          <p:spTgt spid="241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21"/>
                                        </p:tgtEl>
                                        <p:attrNameLst>
                                          <p:attrName>style.visibility</p:attrName>
                                        </p:attrNameLst>
                                      </p:cBhvr>
                                      <p:to>
                                        <p:strVal val="visible"/>
                                      </p:to>
                                    </p:set>
                                    <p:animEffect filter="fade" transition="in">
                                      <p:cBhvr>
                                        <p:cTn dur="500"/>
                                        <p:tgtEl>
                                          <p:spTgt spid="2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2"/>
                                        </p:tgtEl>
                                        <p:attrNameLst>
                                          <p:attrName>style.visibility</p:attrName>
                                        </p:attrNameLst>
                                      </p:cBhvr>
                                      <p:to>
                                        <p:strVal val="visible"/>
                                      </p:to>
                                    </p:set>
                                    <p:animEffect filter="fade" transition="in">
                                      <p:cBhvr>
                                        <p:cTn dur="500"/>
                                        <p:tgtEl>
                                          <p:spTgt spid="2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8" name="Shape 2428"/>
        <p:cNvGrpSpPr/>
        <p:nvPr/>
      </p:nvGrpSpPr>
      <p:grpSpPr>
        <a:xfrm>
          <a:off x="0" y="0"/>
          <a:ext cx="0" cy="0"/>
          <a:chOff x="0" y="0"/>
          <a:chExt cx="0" cy="0"/>
        </a:xfrm>
      </p:grpSpPr>
      <p:sp>
        <p:nvSpPr>
          <p:cNvPr id="2429" name="Google Shape;2429;p196"/>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3900"/>
              <a:buFont typeface="Gill Sans"/>
              <a:buNone/>
            </a:pPr>
            <a:r>
              <a:rPr b="1" i="0" lang="en-US" sz="3900" u="sng">
                <a:solidFill>
                  <a:srgbClr val="FF0000"/>
                </a:solidFill>
                <a:effectLst>
                  <a:outerShdw blurRad="38100" algn="tl" dir="2700000" dist="38100">
                    <a:srgbClr val="C0C0C0"/>
                  </a:outerShdw>
                </a:effectLst>
                <a:latin typeface="Gill Sans"/>
                <a:ea typeface="Gill Sans"/>
                <a:cs typeface="Gill Sans"/>
                <a:sym typeface="Gill Sans"/>
              </a:rPr>
              <a:t>اتباع وتطبيق سياسة مالية إنكماشية فى حالة ظهور فجوة تضخمية </a:t>
            </a:r>
            <a:endParaRPr/>
          </a:p>
        </p:txBody>
      </p:sp>
      <p:sp>
        <p:nvSpPr>
          <p:cNvPr id="2430" name="Google Shape;2430;p196"/>
          <p:cNvSpPr txBox="1"/>
          <p:nvPr>
            <p:ph idx="1" type="body"/>
          </p:nvPr>
        </p:nvSpPr>
        <p:spPr>
          <a:xfrm>
            <a:off x="179387" y="1447800"/>
            <a:ext cx="8785200" cy="4572000"/>
          </a:xfrm>
          <a:prstGeom prst="rect">
            <a:avLst/>
          </a:prstGeom>
          <a:noFill/>
          <a:ln>
            <a:noFill/>
          </a:ln>
        </p:spPr>
        <p:txBody>
          <a:bodyPr anchorCtr="0" anchor="t" bIns="45700" lIns="91425" spcFirstLastPara="1" rIns="91425" wrap="square" tIns="45700">
            <a:normAutofit/>
          </a:bodyPr>
          <a:lstStyle/>
          <a:p>
            <a:pPr indent="-273050" lvl="0" marL="273050" marR="0" rtl="1" algn="just">
              <a:lnSpc>
                <a:spcPct val="100000"/>
              </a:lnSpc>
              <a:spcBef>
                <a:spcPts val="0"/>
              </a:spcBef>
              <a:spcAft>
                <a:spcPts val="0"/>
              </a:spcAft>
              <a:buClr>
                <a:schemeClr val="accent1"/>
              </a:buClr>
              <a:buSzPts val="3520"/>
              <a:buFont typeface="Noto Sans Symbols"/>
              <a:buNone/>
            </a:pPr>
            <a:r>
              <a:rPr b="1" i="0" lang="en-US" sz="4400" u="sng">
                <a:solidFill>
                  <a:srgbClr val="00B0F0"/>
                </a:solidFill>
                <a:latin typeface="Gill Sans"/>
                <a:ea typeface="Gill Sans"/>
                <a:cs typeface="Gill Sans"/>
                <a:sym typeface="Gill Sans"/>
              </a:rPr>
              <a:t>السياسة المالية والتوازن الاقتصادي:</a:t>
            </a:r>
            <a:endParaRPr/>
          </a:p>
          <a:p>
            <a:pPr indent="-273050" lvl="0" marL="273050" marR="0" rtl="1" algn="just">
              <a:lnSpc>
                <a:spcPct val="100000"/>
              </a:lnSpc>
              <a:spcBef>
                <a:spcPts val="600"/>
              </a:spcBef>
              <a:spcAft>
                <a:spcPts val="0"/>
              </a:spcAft>
              <a:buClr>
                <a:schemeClr val="accent1"/>
              </a:buClr>
              <a:buSzPts val="3840"/>
              <a:buFont typeface="Noto Sans Symbols"/>
              <a:buChar char="▪"/>
            </a:pPr>
            <a:r>
              <a:rPr b="1" i="0" lang="en-US" sz="4800" u="sng">
                <a:solidFill>
                  <a:srgbClr val="CC0000"/>
                </a:solidFill>
                <a:latin typeface="Gill Sans"/>
                <a:ea typeface="Gill Sans"/>
                <a:cs typeface="Gill Sans"/>
                <a:sym typeface="Gill Sans"/>
              </a:rPr>
              <a:t>الفجوة التضخمية</a:t>
            </a:r>
            <a:r>
              <a:rPr b="0" i="0" lang="en-US" sz="4400" u="sng">
                <a:solidFill>
                  <a:schemeClr val="dk1"/>
                </a:solidFill>
                <a:latin typeface="Gill Sans"/>
                <a:ea typeface="Gill Sans"/>
                <a:cs typeface="Gill Sans"/>
                <a:sym typeface="Gill Sans"/>
              </a:rPr>
              <a:t>:</a:t>
            </a:r>
            <a:endParaRPr/>
          </a:p>
          <a:p>
            <a:pPr indent="-273050" lvl="0" marL="273050" marR="0" rtl="1" algn="just">
              <a:lnSpc>
                <a:spcPct val="100000"/>
              </a:lnSpc>
              <a:spcBef>
                <a:spcPts val="600"/>
              </a:spcBef>
              <a:spcAft>
                <a:spcPts val="0"/>
              </a:spcAft>
              <a:buClr>
                <a:schemeClr val="accent1"/>
              </a:buClr>
              <a:buSzPts val="3520"/>
              <a:buFont typeface="Noto Sans Symbols"/>
              <a:buChar char="▪"/>
            </a:pPr>
            <a:r>
              <a:rPr b="0" i="0" lang="en-US" sz="4400" u="none">
                <a:solidFill>
                  <a:schemeClr val="dk1"/>
                </a:solidFill>
                <a:latin typeface="Gill Sans"/>
                <a:ea typeface="Gill Sans"/>
                <a:cs typeface="Gill Sans"/>
                <a:sym typeface="Gill Sans"/>
              </a:rPr>
              <a:t>إذا كان الاقتصاد يعاني من فجوة تضخمية فإن الدولة تطبق سياسة مالية انكماشية عن طريق تخفيض الإنفاق الحكومي أو زيادة الضرائب مما يؤدي إلى انخفاض الإنفاق الكلي.  </a:t>
            </a:r>
            <a:endParaRPr b="0" i="0" sz="4400" u="sng">
              <a:solidFill>
                <a:schemeClr val="dk1"/>
              </a:solidFill>
              <a:latin typeface="Gill Sans"/>
              <a:ea typeface="Gill Sans"/>
              <a:cs typeface="Gill Sans"/>
              <a:sym typeface="Gill Sans"/>
            </a:endParaRPr>
          </a:p>
          <a:p>
            <a:pPr indent="-120650" lvl="0" marL="273050" marR="0" rtl="1" algn="just">
              <a:lnSpc>
                <a:spcPct val="100000"/>
              </a:lnSpc>
              <a:spcBef>
                <a:spcPts val="600"/>
              </a:spcBef>
              <a:spcAft>
                <a:spcPts val="0"/>
              </a:spcAft>
              <a:buClr>
                <a:schemeClr val="accent1"/>
              </a:buClr>
              <a:buSzPts val="2400"/>
              <a:buFont typeface="Noto Sans Symbols"/>
              <a:buNone/>
            </a:pPr>
            <a:r>
              <a:t/>
            </a:r>
            <a:endParaRPr b="0" i="0" sz="3000" u="sng">
              <a:solidFill>
                <a:schemeClr val="dk1"/>
              </a:solidFill>
              <a:latin typeface="Gill Sans"/>
              <a:ea typeface="Gill Sans"/>
              <a:cs typeface="Gill Sans"/>
              <a:sym typeface="Gill Sans"/>
            </a:endParaRPr>
          </a:p>
          <a:p>
            <a:pPr indent="-130175" lvl="0" marL="365125" marR="0" rtl="0" algn="l">
              <a:spcBef>
                <a:spcPts val="600"/>
              </a:spcBef>
              <a:spcAft>
                <a:spcPts val="0"/>
              </a:spcAft>
              <a:buClr>
                <a:schemeClr val="accent1"/>
              </a:buClr>
              <a:buSzPts val="2400"/>
              <a:buFont typeface="Noto Sans Symbols"/>
              <a:buNone/>
            </a:pPr>
            <a:r>
              <a:t/>
            </a:r>
            <a:endParaRPr b="0" i="0" sz="3000" u="sng">
              <a:solidFill>
                <a:schemeClr val="dk1"/>
              </a:solidFill>
              <a:latin typeface="Gill Sans"/>
              <a:ea typeface="Gill Sans"/>
              <a:cs typeface="Gill Sans"/>
              <a:sym typeface="Gill Sans"/>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4" name="Shape 2434"/>
        <p:cNvGrpSpPr/>
        <p:nvPr/>
      </p:nvGrpSpPr>
      <p:grpSpPr>
        <a:xfrm>
          <a:off x="0" y="0"/>
          <a:ext cx="0" cy="0"/>
          <a:chOff x="0" y="0"/>
          <a:chExt cx="0" cy="0"/>
        </a:xfrm>
      </p:grpSpPr>
      <p:sp>
        <p:nvSpPr>
          <p:cNvPr id="2435" name="Google Shape;2435;p197"/>
          <p:cNvSpPr txBox="1"/>
          <p:nvPr>
            <p:ph type="title"/>
          </p:nvPr>
        </p:nvSpPr>
        <p:spPr>
          <a:xfrm>
            <a:off x="457200" y="274637"/>
            <a:ext cx="8229600" cy="7065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حالة اقتصاد يعانى من فجوة تضخمية</a:t>
            </a:r>
            <a:endParaRPr/>
          </a:p>
        </p:txBody>
      </p:sp>
      <p:sp>
        <p:nvSpPr>
          <p:cNvPr id="2436" name="Google Shape;2436;p197"/>
          <p:cNvSpPr txBox="1"/>
          <p:nvPr>
            <p:ph idx="1" type="body"/>
          </p:nvPr>
        </p:nvSpPr>
        <p:spPr>
          <a:xfrm>
            <a:off x="179387" y="981075"/>
            <a:ext cx="8856600" cy="5760900"/>
          </a:xfrm>
          <a:prstGeom prst="rect">
            <a:avLst/>
          </a:prstGeom>
          <a:noFill/>
          <a:ln>
            <a:noFill/>
          </a:ln>
        </p:spPr>
        <p:txBody>
          <a:bodyPr anchorCtr="0" anchor="t" bIns="45700" lIns="91425" spcFirstLastPara="1" rIns="91425" wrap="square" tIns="45700">
            <a:no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cxnSp>
        <p:nvCxnSpPr>
          <p:cNvPr id="2437" name="Google Shape;2437;p197"/>
          <p:cNvCxnSpPr/>
          <p:nvPr/>
        </p:nvCxnSpPr>
        <p:spPr>
          <a:xfrm flipH="1">
            <a:off x="5686425" y="1557337"/>
            <a:ext cx="38100" cy="4175100"/>
          </a:xfrm>
          <a:prstGeom prst="straightConnector1">
            <a:avLst/>
          </a:prstGeom>
          <a:noFill/>
          <a:ln cap="flat" cmpd="sng" w="76200">
            <a:solidFill>
              <a:schemeClr val="dk1"/>
            </a:solidFill>
            <a:prstDash val="solid"/>
            <a:miter lim="800000"/>
            <a:headEnd len="med" w="med" type="none"/>
            <a:tailEnd len="med" w="med" type="none"/>
          </a:ln>
        </p:spPr>
      </p:cxnSp>
      <p:cxnSp>
        <p:nvCxnSpPr>
          <p:cNvPr id="2438" name="Google Shape;2438;p197"/>
          <p:cNvCxnSpPr/>
          <p:nvPr/>
        </p:nvCxnSpPr>
        <p:spPr>
          <a:xfrm flipH="1">
            <a:off x="611099" y="1916112"/>
            <a:ext cx="36600" cy="3816300"/>
          </a:xfrm>
          <a:prstGeom prst="straightConnector1">
            <a:avLst/>
          </a:prstGeom>
          <a:noFill/>
          <a:ln cap="flat" cmpd="sng" w="76200">
            <a:solidFill>
              <a:schemeClr val="dk1"/>
            </a:solidFill>
            <a:prstDash val="solid"/>
            <a:miter lim="800000"/>
            <a:headEnd len="med" w="med" type="none"/>
            <a:tailEnd len="med" w="med" type="none"/>
          </a:ln>
        </p:spPr>
      </p:cxnSp>
      <p:cxnSp>
        <p:nvCxnSpPr>
          <p:cNvPr id="2439" name="Google Shape;2439;p197"/>
          <p:cNvCxnSpPr/>
          <p:nvPr/>
        </p:nvCxnSpPr>
        <p:spPr>
          <a:xfrm>
            <a:off x="611187" y="5732462"/>
            <a:ext cx="3949800" cy="0"/>
          </a:xfrm>
          <a:prstGeom prst="straightConnector1">
            <a:avLst/>
          </a:prstGeom>
          <a:noFill/>
          <a:ln cap="flat" cmpd="sng" w="76200">
            <a:solidFill>
              <a:schemeClr val="dk1"/>
            </a:solidFill>
            <a:prstDash val="solid"/>
            <a:miter lim="800000"/>
            <a:headEnd len="med" w="med" type="none"/>
            <a:tailEnd len="med" w="med" type="none"/>
          </a:ln>
        </p:spPr>
      </p:cxnSp>
      <p:cxnSp>
        <p:nvCxnSpPr>
          <p:cNvPr id="2440" name="Google Shape;2440;p197"/>
          <p:cNvCxnSpPr/>
          <p:nvPr/>
        </p:nvCxnSpPr>
        <p:spPr>
          <a:xfrm>
            <a:off x="5651500" y="5732462"/>
            <a:ext cx="3457500" cy="0"/>
          </a:xfrm>
          <a:prstGeom prst="straightConnector1">
            <a:avLst/>
          </a:prstGeom>
          <a:noFill/>
          <a:ln cap="flat" cmpd="sng" w="76200">
            <a:solidFill>
              <a:schemeClr val="dk1"/>
            </a:solidFill>
            <a:prstDash val="solid"/>
            <a:miter lim="800000"/>
            <a:headEnd len="med" w="med" type="none"/>
            <a:tailEnd len="med" w="med" type="none"/>
          </a:ln>
        </p:spPr>
      </p:cxnSp>
      <p:cxnSp>
        <p:nvCxnSpPr>
          <p:cNvPr id="2441" name="Google Shape;2441;p197"/>
          <p:cNvCxnSpPr/>
          <p:nvPr/>
        </p:nvCxnSpPr>
        <p:spPr>
          <a:xfrm flipH="1">
            <a:off x="7559587" y="2133600"/>
            <a:ext cx="36600" cy="3598800"/>
          </a:xfrm>
          <a:prstGeom prst="straightConnector1">
            <a:avLst/>
          </a:prstGeom>
          <a:noFill/>
          <a:ln cap="flat" cmpd="sng" w="57150">
            <a:solidFill>
              <a:schemeClr val="dk1"/>
            </a:solidFill>
            <a:prstDash val="solid"/>
            <a:miter lim="800000"/>
            <a:headEnd len="med" w="med" type="none"/>
            <a:tailEnd len="med" w="med" type="none"/>
          </a:ln>
        </p:spPr>
      </p:cxnSp>
      <p:cxnSp>
        <p:nvCxnSpPr>
          <p:cNvPr id="2442" name="Google Shape;2442;p197"/>
          <p:cNvCxnSpPr/>
          <p:nvPr/>
        </p:nvCxnSpPr>
        <p:spPr>
          <a:xfrm flipH="1">
            <a:off x="2916362" y="2133600"/>
            <a:ext cx="34800" cy="3598800"/>
          </a:xfrm>
          <a:prstGeom prst="straightConnector1">
            <a:avLst/>
          </a:prstGeom>
          <a:noFill/>
          <a:ln cap="flat" cmpd="sng" w="57150">
            <a:solidFill>
              <a:schemeClr val="dk1"/>
            </a:solidFill>
            <a:prstDash val="solid"/>
            <a:miter lim="800000"/>
            <a:headEnd len="med" w="med" type="none"/>
            <a:tailEnd len="med" w="med" type="none"/>
          </a:ln>
        </p:spPr>
      </p:cxnSp>
      <p:cxnSp>
        <p:nvCxnSpPr>
          <p:cNvPr id="2443" name="Google Shape;2443;p197"/>
          <p:cNvCxnSpPr/>
          <p:nvPr/>
        </p:nvCxnSpPr>
        <p:spPr>
          <a:xfrm flipH="1" rot="10800000">
            <a:off x="611187" y="1857362"/>
            <a:ext cx="3673500" cy="3875100"/>
          </a:xfrm>
          <a:prstGeom prst="straightConnector1">
            <a:avLst/>
          </a:prstGeom>
          <a:noFill/>
          <a:ln cap="flat" cmpd="sng" w="57150">
            <a:solidFill>
              <a:schemeClr val="dk1"/>
            </a:solidFill>
            <a:prstDash val="solid"/>
            <a:miter lim="800000"/>
            <a:headEnd len="med" w="med" type="none"/>
            <a:tailEnd len="med" w="med" type="none"/>
          </a:ln>
        </p:spPr>
      </p:cxnSp>
      <p:cxnSp>
        <p:nvCxnSpPr>
          <p:cNvPr id="2444" name="Google Shape;2444;p197"/>
          <p:cNvCxnSpPr/>
          <p:nvPr/>
        </p:nvCxnSpPr>
        <p:spPr>
          <a:xfrm flipH="1" rot="10800000">
            <a:off x="1116012" y="1857500"/>
            <a:ext cx="4078200" cy="1635000"/>
          </a:xfrm>
          <a:prstGeom prst="straightConnector1">
            <a:avLst/>
          </a:prstGeom>
          <a:noFill/>
          <a:ln cap="flat" cmpd="sng" w="57150">
            <a:solidFill>
              <a:schemeClr val="dk1"/>
            </a:solidFill>
            <a:prstDash val="solid"/>
            <a:miter lim="800000"/>
            <a:headEnd len="med" w="med" type="none"/>
            <a:tailEnd len="med" w="med" type="none"/>
          </a:ln>
        </p:spPr>
      </p:cxnSp>
      <p:cxnSp>
        <p:nvCxnSpPr>
          <p:cNvPr id="2445" name="Google Shape;2445;p197"/>
          <p:cNvCxnSpPr/>
          <p:nvPr/>
        </p:nvCxnSpPr>
        <p:spPr>
          <a:xfrm flipH="1" rot="10800000">
            <a:off x="1547812" y="2759087"/>
            <a:ext cx="2736900" cy="1116000"/>
          </a:xfrm>
          <a:prstGeom prst="straightConnector1">
            <a:avLst/>
          </a:prstGeom>
          <a:noFill/>
          <a:ln cap="flat" cmpd="sng" w="57150">
            <a:solidFill>
              <a:schemeClr val="dk1"/>
            </a:solidFill>
            <a:prstDash val="solid"/>
            <a:miter lim="800000"/>
            <a:headEnd len="med" w="med" type="none"/>
            <a:tailEnd len="med" w="med" type="none"/>
          </a:ln>
        </p:spPr>
      </p:cxnSp>
      <p:cxnSp>
        <p:nvCxnSpPr>
          <p:cNvPr id="2446" name="Google Shape;2446;p197"/>
          <p:cNvCxnSpPr/>
          <p:nvPr/>
        </p:nvCxnSpPr>
        <p:spPr>
          <a:xfrm flipH="1">
            <a:off x="6418187" y="2957512"/>
            <a:ext cx="2448000" cy="1944600"/>
          </a:xfrm>
          <a:prstGeom prst="straightConnector1">
            <a:avLst/>
          </a:prstGeom>
          <a:noFill/>
          <a:ln cap="flat" cmpd="sng" w="57150">
            <a:solidFill>
              <a:schemeClr val="dk1"/>
            </a:solidFill>
            <a:prstDash val="solid"/>
            <a:miter lim="800000"/>
            <a:headEnd len="med" w="med" type="none"/>
            <a:tailEnd len="med" w="med" type="none"/>
          </a:ln>
        </p:spPr>
      </p:cxnSp>
      <p:cxnSp>
        <p:nvCxnSpPr>
          <p:cNvPr id="2447" name="Google Shape;2447;p197"/>
          <p:cNvCxnSpPr/>
          <p:nvPr/>
        </p:nvCxnSpPr>
        <p:spPr>
          <a:xfrm>
            <a:off x="6804025" y="2312987"/>
            <a:ext cx="2160600" cy="1728900"/>
          </a:xfrm>
          <a:prstGeom prst="straightConnector1">
            <a:avLst/>
          </a:prstGeom>
          <a:noFill/>
          <a:ln cap="flat" cmpd="sng" w="57150">
            <a:solidFill>
              <a:schemeClr val="dk1"/>
            </a:solidFill>
            <a:prstDash val="solid"/>
            <a:miter lim="800000"/>
            <a:headEnd len="med" w="med" type="none"/>
            <a:tailEnd len="med" w="med" type="none"/>
          </a:ln>
        </p:spPr>
      </p:cxnSp>
      <p:sp>
        <p:nvSpPr>
          <p:cNvPr id="2448" name="Google Shape;2448;p197"/>
          <p:cNvSpPr txBox="1"/>
          <p:nvPr/>
        </p:nvSpPr>
        <p:spPr>
          <a:xfrm>
            <a:off x="2555875" y="5772150"/>
            <a:ext cx="7446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7000</a:t>
            </a:r>
            <a:endParaRPr/>
          </a:p>
        </p:txBody>
      </p:sp>
      <p:sp>
        <p:nvSpPr>
          <p:cNvPr id="2449" name="Google Shape;2449;p197"/>
          <p:cNvSpPr txBox="1"/>
          <p:nvPr/>
        </p:nvSpPr>
        <p:spPr>
          <a:xfrm>
            <a:off x="7854950" y="5732462"/>
            <a:ext cx="744600" cy="2889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8000</a:t>
            </a:r>
            <a:endParaRPr/>
          </a:p>
        </p:txBody>
      </p:sp>
      <p:cxnSp>
        <p:nvCxnSpPr>
          <p:cNvPr id="2450" name="Google Shape;2450;p197"/>
          <p:cNvCxnSpPr/>
          <p:nvPr/>
        </p:nvCxnSpPr>
        <p:spPr>
          <a:xfrm>
            <a:off x="8243887" y="3429000"/>
            <a:ext cx="0" cy="2303400"/>
          </a:xfrm>
          <a:prstGeom prst="straightConnector1">
            <a:avLst/>
          </a:prstGeom>
          <a:noFill/>
          <a:ln cap="flat" cmpd="sng" w="38100">
            <a:solidFill>
              <a:schemeClr val="dk1"/>
            </a:solidFill>
            <a:prstDash val="solid"/>
            <a:miter lim="800000"/>
            <a:headEnd len="med" w="med" type="none"/>
            <a:tailEnd len="med" w="med" type="none"/>
          </a:ln>
        </p:spPr>
      </p:cxnSp>
      <p:sp>
        <p:nvSpPr>
          <p:cNvPr id="2451" name="Google Shape;2451;p197"/>
          <p:cNvSpPr txBox="1"/>
          <p:nvPr/>
        </p:nvSpPr>
        <p:spPr>
          <a:xfrm>
            <a:off x="3394075" y="5805487"/>
            <a:ext cx="746100" cy="2874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8000</a:t>
            </a:r>
            <a:endParaRPr/>
          </a:p>
        </p:txBody>
      </p:sp>
      <p:sp>
        <p:nvSpPr>
          <p:cNvPr id="2452" name="Google Shape;2452;p197"/>
          <p:cNvSpPr txBox="1"/>
          <p:nvPr/>
        </p:nvSpPr>
        <p:spPr>
          <a:xfrm>
            <a:off x="7164387" y="5780087"/>
            <a:ext cx="744600" cy="3126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7000</a:t>
            </a:r>
            <a:endParaRPr/>
          </a:p>
        </p:txBody>
      </p:sp>
      <p:cxnSp>
        <p:nvCxnSpPr>
          <p:cNvPr id="2453" name="Google Shape;2453;p197"/>
          <p:cNvCxnSpPr/>
          <p:nvPr/>
        </p:nvCxnSpPr>
        <p:spPr>
          <a:xfrm>
            <a:off x="3768725" y="2406650"/>
            <a:ext cx="0" cy="3325800"/>
          </a:xfrm>
          <a:prstGeom prst="straightConnector1">
            <a:avLst/>
          </a:prstGeom>
          <a:noFill/>
          <a:ln cap="flat" cmpd="sng" w="38100">
            <a:solidFill>
              <a:schemeClr val="dk1"/>
            </a:solidFill>
            <a:prstDash val="solid"/>
            <a:miter lim="800000"/>
            <a:headEnd len="med" w="med" type="none"/>
            <a:tailEnd len="med" w="med" type="none"/>
          </a:ln>
        </p:spPr>
      </p:cxnSp>
      <p:sp>
        <p:nvSpPr>
          <p:cNvPr id="2454" name="Google Shape;2454;p197"/>
          <p:cNvSpPr txBox="1"/>
          <p:nvPr/>
        </p:nvSpPr>
        <p:spPr>
          <a:xfrm>
            <a:off x="7138987" y="1628775"/>
            <a:ext cx="7461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455" name="Google Shape;2455;p197"/>
          <p:cNvSpPr txBox="1"/>
          <p:nvPr/>
        </p:nvSpPr>
        <p:spPr>
          <a:xfrm>
            <a:off x="2555875" y="1628775"/>
            <a:ext cx="744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456" name="Google Shape;2456;p197"/>
          <p:cNvSpPr txBox="1"/>
          <p:nvPr/>
        </p:nvSpPr>
        <p:spPr>
          <a:xfrm>
            <a:off x="5867400" y="6262687"/>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
        <p:nvSpPr>
          <p:cNvPr id="2457" name="Google Shape;2457;p197"/>
          <p:cNvSpPr txBox="1"/>
          <p:nvPr/>
        </p:nvSpPr>
        <p:spPr>
          <a:xfrm>
            <a:off x="1619250" y="6237287"/>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
        <p:nvSpPr>
          <p:cNvPr id="2458" name="Google Shape;2458;p197"/>
          <p:cNvSpPr txBox="1"/>
          <p:nvPr/>
        </p:nvSpPr>
        <p:spPr>
          <a:xfrm rot="-5400000">
            <a:off x="4342600" y="3056725"/>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المستوى العام للأسعار</a:t>
            </a:r>
            <a:endParaRPr/>
          </a:p>
        </p:txBody>
      </p:sp>
      <p:sp>
        <p:nvSpPr>
          <p:cNvPr id="2459" name="Google Shape;2459;p197"/>
          <p:cNvSpPr txBox="1"/>
          <p:nvPr/>
        </p:nvSpPr>
        <p:spPr>
          <a:xfrm rot="-5400000">
            <a:off x="-672312" y="3496462"/>
            <a:ext cx="21606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الانفاق الكلى</a:t>
            </a:r>
            <a:endParaRPr/>
          </a:p>
        </p:txBody>
      </p:sp>
      <p:sp>
        <p:nvSpPr>
          <p:cNvPr id="2460" name="Google Shape;2460;p197"/>
          <p:cNvSpPr txBox="1"/>
          <p:nvPr/>
        </p:nvSpPr>
        <p:spPr>
          <a:xfrm>
            <a:off x="7920037" y="2997200"/>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sp>
        <p:nvSpPr>
          <p:cNvPr id="2461" name="Google Shape;2461;p197"/>
          <p:cNvSpPr txBox="1"/>
          <p:nvPr/>
        </p:nvSpPr>
        <p:spPr>
          <a:xfrm>
            <a:off x="4032250" y="2401887"/>
            <a:ext cx="503100" cy="319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cxnSp>
        <p:nvCxnSpPr>
          <p:cNvPr id="2462" name="Google Shape;2462;p197"/>
          <p:cNvCxnSpPr/>
          <p:nvPr/>
        </p:nvCxnSpPr>
        <p:spPr>
          <a:xfrm flipH="1" rot="10800000">
            <a:off x="7583487" y="3424199"/>
            <a:ext cx="674700" cy="4800"/>
          </a:xfrm>
          <a:prstGeom prst="straightConnector1">
            <a:avLst/>
          </a:prstGeom>
          <a:noFill/>
          <a:ln cap="flat" cmpd="sng" w="38100">
            <a:solidFill>
              <a:schemeClr val="dk1"/>
            </a:solidFill>
            <a:prstDash val="solid"/>
            <a:miter lim="800000"/>
            <a:headEnd len="med" w="med" type="none"/>
            <a:tailEnd len="med" w="med" type="none"/>
          </a:ln>
        </p:spPr>
      </p:cxnSp>
      <p:sp>
        <p:nvSpPr>
          <p:cNvPr id="2463" name="Google Shape;2463;p197"/>
          <p:cNvSpPr txBox="1"/>
          <p:nvPr/>
        </p:nvSpPr>
        <p:spPr>
          <a:xfrm>
            <a:off x="7019925" y="3036887"/>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B</a:t>
            </a:r>
            <a:endParaRPr/>
          </a:p>
        </p:txBody>
      </p:sp>
      <p:sp>
        <p:nvSpPr>
          <p:cNvPr id="2464" name="Google Shape;2464;p197"/>
          <p:cNvSpPr txBox="1"/>
          <p:nvPr/>
        </p:nvSpPr>
        <p:spPr>
          <a:xfrm>
            <a:off x="5978525" y="3595687"/>
            <a:ext cx="15129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فجوة تضخمية</a:t>
            </a:r>
            <a:endParaRPr/>
          </a:p>
        </p:txBody>
      </p:sp>
      <p:cxnSp>
        <p:nvCxnSpPr>
          <p:cNvPr id="2465" name="Google Shape;2465;p197"/>
          <p:cNvCxnSpPr/>
          <p:nvPr/>
        </p:nvCxnSpPr>
        <p:spPr>
          <a:xfrm flipH="1">
            <a:off x="7150112" y="3429000"/>
            <a:ext cx="735000" cy="216000"/>
          </a:xfrm>
          <a:prstGeom prst="straightConnector1">
            <a:avLst/>
          </a:prstGeom>
          <a:noFill/>
          <a:ln cap="flat" cmpd="sng" w="28575">
            <a:solidFill>
              <a:schemeClr val="dk1"/>
            </a:solidFill>
            <a:prstDash val="solid"/>
            <a:miter lim="800000"/>
            <a:headEnd len="med" w="med" type="none"/>
            <a:tailEnd len="med" w="med" type="triangle"/>
          </a:ln>
        </p:spPr>
      </p:cxnSp>
      <p:sp>
        <p:nvSpPr>
          <p:cNvPr id="2466" name="Google Shape;2466;p197"/>
          <p:cNvSpPr txBox="1"/>
          <p:nvPr/>
        </p:nvSpPr>
        <p:spPr>
          <a:xfrm>
            <a:off x="8347075" y="2560637"/>
            <a:ext cx="504900" cy="3207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AS</a:t>
            </a:r>
            <a:endParaRPr/>
          </a:p>
        </p:txBody>
      </p:sp>
      <p:sp>
        <p:nvSpPr>
          <p:cNvPr id="2467" name="Google Shape;2467;p197"/>
          <p:cNvSpPr txBox="1"/>
          <p:nvPr/>
        </p:nvSpPr>
        <p:spPr>
          <a:xfrm>
            <a:off x="6303962" y="1973262"/>
            <a:ext cx="504900" cy="319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AD</a:t>
            </a:r>
            <a:endParaRPr/>
          </a:p>
        </p:txBody>
      </p:sp>
      <p:sp>
        <p:nvSpPr>
          <p:cNvPr id="2468" name="Google Shape;2468;p197"/>
          <p:cNvSpPr/>
          <p:nvPr/>
        </p:nvSpPr>
        <p:spPr>
          <a:xfrm rot="-10680127">
            <a:off x="2467142" y="2898908"/>
            <a:ext cx="387235" cy="409453"/>
          </a:xfrm>
          <a:prstGeom prst="rightBrace">
            <a:avLst>
              <a:gd fmla="val 1702" name="adj1"/>
              <a:gd fmla="val 8524" name="adj2"/>
            </a:avLst>
          </a:prstGeom>
          <a:noFill/>
          <a:ln cap="flat" cmpd="sng" w="2857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469" name="Google Shape;2469;p197"/>
          <p:cNvSpPr txBox="1"/>
          <p:nvPr/>
        </p:nvSpPr>
        <p:spPr>
          <a:xfrm>
            <a:off x="1163637" y="2144712"/>
            <a:ext cx="15129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فجوة تضخمية</a:t>
            </a:r>
            <a:endParaRPr/>
          </a:p>
        </p:txBody>
      </p:sp>
      <p:cxnSp>
        <p:nvCxnSpPr>
          <p:cNvPr id="2470" name="Google Shape;2470;p197"/>
          <p:cNvCxnSpPr/>
          <p:nvPr/>
        </p:nvCxnSpPr>
        <p:spPr>
          <a:xfrm>
            <a:off x="1993900" y="2452687"/>
            <a:ext cx="431700" cy="704700"/>
          </a:xfrm>
          <a:prstGeom prst="straightConnector1">
            <a:avLst/>
          </a:prstGeom>
          <a:noFill/>
          <a:ln cap="flat" cmpd="sng" w="28575">
            <a:solidFill>
              <a:schemeClr val="dk1"/>
            </a:solidFill>
            <a:prstDash val="solid"/>
            <a:miter lim="800000"/>
            <a:headEnd len="med" w="med" type="none"/>
            <a:tailEnd len="med" w="med" type="triangle"/>
          </a:ln>
        </p:spPr>
      </p:cxnSp>
      <p:sp>
        <p:nvSpPr>
          <p:cNvPr id="2471" name="Google Shape;2471;p197"/>
          <p:cNvSpPr/>
          <p:nvPr/>
        </p:nvSpPr>
        <p:spPr>
          <a:xfrm>
            <a:off x="3673114" y="2860162"/>
            <a:ext cx="1775100" cy="4572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472" name="Google Shape;2472;p197"/>
          <p:cNvSpPr/>
          <p:nvPr/>
        </p:nvSpPr>
        <p:spPr>
          <a:xfrm>
            <a:off x="4067944" y="1328192"/>
            <a:ext cx="1549200" cy="4572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473" name="Google Shape;2473;p197"/>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474" name="Google Shape;2474;p197"/>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9" name="Shape 2479"/>
        <p:cNvGrpSpPr/>
        <p:nvPr/>
      </p:nvGrpSpPr>
      <p:grpSpPr>
        <a:xfrm>
          <a:off x="0" y="0"/>
          <a:ext cx="0" cy="0"/>
          <a:chOff x="0" y="0"/>
          <a:chExt cx="0" cy="0"/>
        </a:xfrm>
      </p:grpSpPr>
      <p:sp>
        <p:nvSpPr>
          <p:cNvPr id="2480" name="Google Shape;2480;p198"/>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تعديل الفجوة التضخمية</a:t>
            </a:r>
            <a:endParaRPr/>
          </a:p>
        </p:txBody>
      </p:sp>
      <p:sp>
        <p:nvSpPr>
          <p:cNvPr id="2481" name="Google Shape;2481;p198"/>
          <p:cNvSpPr txBox="1"/>
          <p:nvPr>
            <p:ph idx="1" type="body"/>
          </p:nvPr>
        </p:nvSpPr>
        <p:spPr>
          <a:xfrm>
            <a:off x="250825" y="1196975"/>
            <a:ext cx="4245000" cy="5184900"/>
          </a:xfrm>
          <a:prstGeom prst="rect">
            <a:avLst/>
          </a:prstGeom>
          <a:noFill/>
          <a:ln>
            <a:noFill/>
          </a:ln>
        </p:spPr>
        <p:txBody>
          <a:bodyPr anchorCtr="0" anchor="t" bIns="45700" lIns="91425" spcFirstLastPara="1" rIns="91425" wrap="square" tIns="45700">
            <a:norm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2482" name="Google Shape;2482;p198"/>
          <p:cNvSpPr txBox="1"/>
          <p:nvPr>
            <p:ph idx="4294967295" type="body"/>
          </p:nvPr>
        </p:nvSpPr>
        <p:spPr>
          <a:xfrm>
            <a:off x="4648200" y="1124744"/>
            <a:ext cx="4316400" cy="5256600"/>
          </a:xfrm>
          <a:prstGeom prst="rect">
            <a:avLst/>
          </a:prstGeom>
          <a:blipFill rotWithShape="1">
            <a:blip r:embed="rId3">
              <a:alphaModFix/>
            </a:blip>
            <a:stretch>
              <a:fillRect b="0" l="-4519" r="-2259" t="-1859"/>
            </a:stretch>
          </a:blip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SzPts val="2800"/>
              <a:buFont typeface="Arial"/>
              <a:buChar char="•"/>
            </a:pPr>
            <a:r>
              <a:rPr b="0" i="0" lang="en-US" sz="2800" u="none" cap="none" strike="noStrike">
                <a:noFill/>
                <a:latin typeface="Calibri"/>
                <a:ea typeface="Calibri"/>
                <a:cs typeface="Calibri"/>
                <a:sym typeface="Calibri"/>
              </a:rPr>
              <a:t> </a:t>
            </a:r>
            <a:endParaRPr/>
          </a:p>
        </p:txBody>
      </p:sp>
      <p:sp>
        <p:nvSpPr>
          <p:cNvPr id="2483" name="Google Shape;2483;p198"/>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484" name="Google Shape;2484;p198"/>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cxnSp>
        <p:nvCxnSpPr>
          <p:cNvPr id="2485" name="Google Shape;2485;p198"/>
          <p:cNvCxnSpPr/>
          <p:nvPr/>
        </p:nvCxnSpPr>
        <p:spPr>
          <a:xfrm>
            <a:off x="900112" y="2205037"/>
            <a:ext cx="0" cy="3527400"/>
          </a:xfrm>
          <a:prstGeom prst="straightConnector1">
            <a:avLst/>
          </a:prstGeom>
          <a:noFill/>
          <a:ln cap="flat" cmpd="sng" w="76200">
            <a:solidFill>
              <a:schemeClr val="dk1"/>
            </a:solidFill>
            <a:prstDash val="solid"/>
            <a:miter lim="800000"/>
            <a:headEnd len="med" w="med" type="none"/>
            <a:tailEnd len="med" w="med" type="none"/>
          </a:ln>
        </p:spPr>
      </p:cxnSp>
      <p:cxnSp>
        <p:nvCxnSpPr>
          <p:cNvPr id="2486" name="Google Shape;2486;p198"/>
          <p:cNvCxnSpPr/>
          <p:nvPr/>
        </p:nvCxnSpPr>
        <p:spPr>
          <a:xfrm>
            <a:off x="900112" y="5732462"/>
            <a:ext cx="2951100" cy="0"/>
          </a:xfrm>
          <a:prstGeom prst="straightConnector1">
            <a:avLst/>
          </a:prstGeom>
          <a:noFill/>
          <a:ln cap="flat" cmpd="sng" w="76200">
            <a:solidFill>
              <a:schemeClr val="dk1"/>
            </a:solidFill>
            <a:prstDash val="solid"/>
            <a:miter lim="800000"/>
            <a:headEnd len="med" w="med" type="none"/>
            <a:tailEnd len="med" w="med" type="none"/>
          </a:ln>
        </p:spPr>
      </p:cxnSp>
      <p:cxnSp>
        <p:nvCxnSpPr>
          <p:cNvPr id="2487" name="Google Shape;2487;p198"/>
          <p:cNvCxnSpPr/>
          <p:nvPr/>
        </p:nvCxnSpPr>
        <p:spPr>
          <a:xfrm>
            <a:off x="2627312" y="2781300"/>
            <a:ext cx="0" cy="2951100"/>
          </a:xfrm>
          <a:prstGeom prst="straightConnector1">
            <a:avLst/>
          </a:prstGeom>
          <a:noFill/>
          <a:ln cap="flat" cmpd="sng" w="38100">
            <a:solidFill>
              <a:schemeClr val="dk1"/>
            </a:solidFill>
            <a:prstDash val="solid"/>
            <a:miter lim="800000"/>
            <a:headEnd len="med" w="med" type="none"/>
            <a:tailEnd len="med" w="med" type="none"/>
          </a:ln>
        </p:spPr>
      </p:cxnSp>
      <p:cxnSp>
        <p:nvCxnSpPr>
          <p:cNvPr id="2488" name="Google Shape;2488;p198"/>
          <p:cNvCxnSpPr/>
          <p:nvPr/>
        </p:nvCxnSpPr>
        <p:spPr>
          <a:xfrm>
            <a:off x="1547812" y="3213100"/>
            <a:ext cx="2448000" cy="2087700"/>
          </a:xfrm>
          <a:prstGeom prst="straightConnector1">
            <a:avLst/>
          </a:prstGeom>
          <a:noFill/>
          <a:ln cap="flat" cmpd="sng" w="38100">
            <a:solidFill>
              <a:schemeClr val="dk1"/>
            </a:solidFill>
            <a:prstDash val="solid"/>
            <a:miter lim="800000"/>
            <a:headEnd len="med" w="med" type="none"/>
            <a:tailEnd len="med" w="med" type="none"/>
          </a:ln>
        </p:spPr>
      </p:cxnSp>
      <p:cxnSp>
        <p:nvCxnSpPr>
          <p:cNvPr id="2489" name="Google Shape;2489;p198"/>
          <p:cNvCxnSpPr/>
          <p:nvPr/>
        </p:nvCxnSpPr>
        <p:spPr>
          <a:xfrm flipH="1">
            <a:off x="1979637" y="4149725"/>
            <a:ext cx="2232000" cy="1366800"/>
          </a:xfrm>
          <a:prstGeom prst="straightConnector1">
            <a:avLst/>
          </a:prstGeom>
          <a:noFill/>
          <a:ln cap="flat" cmpd="sng" w="38100">
            <a:solidFill>
              <a:schemeClr val="dk1"/>
            </a:solidFill>
            <a:prstDash val="solid"/>
            <a:miter lim="800000"/>
            <a:headEnd len="med" w="med" type="none"/>
            <a:tailEnd len="med" w="med" type="none"/>
          </a:ln>
        </p:spPr>
      </p:cxnSp>
      <p:cxnSp>
        <p:nvCxnSpPr>
          <p:cNvPr id="2490" name="Google Shape;2490;p198"/>
          <p:cNvCxnSpPr/>
          <p:nvPr/>
        </p:nvCxnSpPr>
        <p:spPr>
          <a:xfrm flipH="1">
            <a:off x="1547837" y="3417887"/>
            <a:ext cx="2232000" cy="1368300"/>
          </a:xfrm>
          <a:prstGeom prst="straightConnector1">
            <a:avLst/>
          </a:prstGeom>
          <a:noFill/>
          <a:ln cap="flat" cmpd="sng" w="57150">
            <a:solidFill>
              <a:schemeClr val="dk1"/>
            </a:solidFill>
            <a:prstDash val="solid"/>
            <a:miter lim="800000"/>
            <a:headEnd len="med" w="med" type="none"/>
            <a:tailEnd len="med" w="med" type="none"/>
          </a:ln>
        </p:spPr>
      </p:cxnSp>
      <p:cxnSp>
        <p:nvCxnSpPr>
          <p:cNvPr id="2491" name="Google Shape;2491;p198"/>
          <p:cNvCxnSpPr/>
          <p:nvPr/>
        </p:nvCxnSpPr>
        <p:spPr>
          <a:xfrm>
            <a:off x="3282950" y="4652962"/>
            <a:ext cx="9600" cy="1123800"/>
          </a:xfrm>
          <a:prstGeom prst="straightConnector1">
            <a:avLst/>
          </a:prstGeom>
          <a:noFill/>
          <a:ln cap="flat" cmpd="sng" w="57150">
            <a:solidFill>
              <a:schemeClr val="dk1"/>
            </a:solidFill>
            <a:prstDash val="solid"/>
            <a:miter lim="800000"/>
            <a:headEnd len="med" w="med" type="none"/>
            <a:tailEnd len="med" w="med" type="none"/>
          </a:ln>
        </p:spPr>
      </p:cxnSp>
      <p:cxnSp>
        <p:nvCxnSpPr>
          <p:cNvPr id="2492" name="Google Shape;2492;p198"/>
          <p:cNvCxnSpPr/>
          <p:nvPr/>
        </p:nvCxnSpPr>
        <p:spPr>
          <a:xfrm>
            <a:off x="10475912" y="1700212"/>
            <a:ext cx="72900" cy="72900"/>
          </a:xfrm>
          <a:prstGeom prst="straightConnector1">
            <a:avLst/>
          </a:prstGeom>
          <a:noFill/>
          <a:ln cap="flat" cmpd="sng" w="9525">
            <a:solidFill>
              <a:srgbClr val="4A7EBB"/>
            </a:solidFill>
            <a:prstDash val="solid"/>
            <a:miter lim="800000"/>
            <a:headEnd len="med" w="med" type="none"/>
            <a:tailEnd len="med" w="med" type="none"/>
          </a:ln>
        </p:spPr>
      </p:cxnSp>
      <p:cxnSp>
        <p:nvCxnSpPr>
          <p:cNvPr id="2493" name="Google Shape;2493;p198"/>
          <p:cNvCxnSpPr/>
          <p:nvPr/>
        </p:nvCxnSpPr>
        <p:spPr>
          <a:xfrm rot="10800000">
            <a:off x="900212" y="4149725"/>
            <a:ext cx="1727100" cy="0"/>
          </a:xfrm>
          <a:prstGeom prst="straightConnector1">
            <a:avLst/>
          </a:prstGeom>
          <a:noFill/>
          <a:ln cap="flat" cmpd="sng" w="57150">
            <a:solidFill>
              <a:schemeClr val="dk1"/>
            </a:solidFill>
            <a:prstDash val="solid"/>
            <a:miter lim="800000"/>
            <a:headEnd len="med" w="med" type="none"/>
            <a:tailEnd len="med" w="med" type="none"/>
          </a:ln>
        </p:spPr>
      </p:cxnSp>
      <p:cxnSp>
        <p:nvCxnSpPr>
          <p:cNvPr id="2494" name="Google Shape;2494;p198"/>
          <p:cNvCxnSpPr/>
          <p:nvPr/>
        </p:nvCxnSpPr>
        <p:spPr>
          <a:xfrm rot="10800000">
            <a:off x="2733787" y="4233974"/>
            <a:ext cx="442800" cy="366600"/>
          </a:xfrm>
          <a:prstGeom prst="straightConnector1">
            <a:avLst/>
          </a:prstGeom>
          <a:noFill/>
          <a:ln cap="flat" cmpd="sng" w="57150">
            <a:solidFill>
              <a:schemeClr val="dk1"/>
            </a:solidFill>
            <a:prstDash val="solid"/>
            <a:miter lim="800000"/>
            <a:headEnd len="med" w="med" type="none"/>
            <a:tailEnd len="med" w="med" type="triangle"/>
          </a:ln>
        </p:spPr>
      </p:cxnSp>
      <p:cxnSp>
        <p:nvCxnSpPr>
          <p:cNvPr id="2495" name="Google Shape;2495;p198"/>
          <p:cNvCxnSpPr/>
          <p:nvPr/>
        </p:nvCxnSpPr>
        <p:spPr>
          <a:xfrm rot="10800000">
            <a:off x="2984412" y="4052812"/>
            <a:ext cx="951000" cy="85800"/>
          </a:xfrm>
          <a:prstGeom prst="straightConnector1">
            <a:avLst/>
          </a:prstGeom>
          <a:noFill/>
          <a:ln cap="flat" cmpd="sng" w="57150">
            <a:solidFill>
              <a:schemeClr val="dk1"/>
            </a:solidFill>
            <a:prstDash val="solid"/>
            <a:miter lim="800000"/>
            <a:headEnd len="med" w="med" type="none"/>
            <a:tailEnd len="med" w="med" type="triangle"/>
          </a:ln>
        </p:spPr>
      </p:cxnSp>
      <p:sp>
        <p:nvSpPr>
          <p:cNvPr id="2496" name="Google Shape;2496;p198"/>
          <p:cNvSpPr txBox="1"/>
          <p:nvPr/>
        </p:nvSpPr>
        <p:spPr>
          <a:xfrm>
            <a:off x="2357437" y="224948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YF</a:t>
            </a:r>
            <a:endParaRPr/>
          </a:p>
        </p:txBody>
      </p:sp>
      <p:sp>
        <p:nvSpPr>
          <p:cNvPr id="2497" name="Google Shape;2497;p198"/>
          <p:cNvSpPr/>
          <p:nvPr/>
        </p:nvSpPr>
        <p:spPr>
          <a:xfrm>
            <a:off x="3871911" y="4329100"/>
            <a:ext cx="540000" cy="457200"/>
          </a:xfrm>
          <a:prstGeom prst="rect">
            <a:avLst/>
          </a:prstGeom>
          <a:blipFill rotWithShape="1">
            <a:blip r:embed="rId4">
              <a:alphaModFix/>
            </a:blip>
            <a:stretch>
              <a:fillRect b="0" l="-44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498" name="Google Shape;2498;p198"/>
          <p:cNvSpPr txBox="1"/>
          <p:nvPr/>
        </p:nvSpPr>
        <p:spPr>
          <a:xfrm>
            <a:off x="3906837" y="509428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AD</a:t>
            </a:r>
            <a:endParaRPr/>
          </a:p>
        </p:txBody>
      </p:sp>
      <p:sp>
        <p:nvSpPr>
          <p:cNvPr id="2499" name="Google Shape;2499;p198"/>
          <p:cNvSpPr txBox="1"/>
          <p:nvPr/>
        </p:nvSpPr>
        <p:spPr>
          <a:xfrm>
            <a:off x="1547812" y="3638550"/>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F</a:t>
            </a:r>
            <a:endParaRPr/>
          </a:p>
        </p:txBody>
      </p:sp>
      <p:sp>
        <p:nvSpPr>
          <p:cNvPr id="2500" name="Google Shape;2500;p198"/>
          <p:cNvSpPr txBox="1"/>
          <p:nvPr/>
        </p:nvSpPr>
        <p:spPr>
          <a:xfrm>
            <a:off x="2054225" y="4557712"/>
            <a:ext cx="541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B</a:t>
            </a:r>
            <a:endParaRPr/>
          </a:p>
        </p:txBody>
      </p:sp>
      <p:sp>
        <p:nvSpPr>
          <p:cNvPr id="2501" name="Google Shape;2501;p198"/>
          <p:cNvSpPr txBox="1"/>
          <p:nvPr/>
        </p:nvSpPr>
        <p:spPr>
          <a:xfrm>
            <a:off x="3459162" y="4508500"/>
            <a:ext cx="541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sp>
        <p:nvSpPr>
          <p:cNvPr id="2502" name="Google Shape;2502;p198"/>
          <p:cNvSpPr txBox="1"/>
          <p:nvPr/>
        </p:nvSpPr>
        <p:spPr>
          <a:xfrm>
            <a:off x="630237" y="177323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P</a:t>
            </a:r>
            <a:endParaRPr/>
          </a:p>
        </p:txBody>
      </p:sp>
      <p:sp>
        <p:nvSpPr>
          <p:cNvPr id="2503" name="Google Shape;2503;p198"/>
          <p:cNvSpPr/>
          <p:nvPr/>
        </p:nvSpPr>
        <p:spPr>
          <a:xfrm>
            <a:off x="3367016" y="2780928"/>
            <a:ext cx="540000" cy="457200"/>
          </a:xfrm>
          <a:prstGeom prst="rect">
            <a:avLst/>
          </a:prstGeom>
          <a:blipFill rotWithShape="1">
            <a:blip r:embed="rId5">
              <a:alphaModFix/>
            </a:blip>
            <a:stretch>
              <a:fillRect b="0" l="-336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504" name="Google Shape;2504;p198"/>
          <p:cNvSpPr txBox="1"/>
          <p:nvPr/>
        </p:nvSpPr>
        <p:spPr>
          <a:xfrm rot="-5400000">
            <a:off x="-275400" y="3740974"/>
            <a:ext cx="1655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مستوى الاسعار</a:t>
            </a:r>
            <a:endParaRPr/>
          </a:p>
        </p:txBody>
      </p:sp>
      <p:sp>
        <p:nvSpPr>
          <p:cNvPr id="2505" name="Google Shape;2505;p198"/>
          <p:cNvSpPr txBox="1"/>
          <p:nvPr/>
        </p:nvSpPr>
        <p:spPr>
          <a:xfrm>
            <a:off x="1509712" y="5805487"/>
            <a:ext cx="19098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cxnSp>
        <p:nvCxnSpPr>
          <p:cNvPr id="2506" name="Google Shape;2506;p198"/>
          <p:cNvCxnSpPr/>
          <p:nvPr/>
        </p:nvCxnSpPr>
        <p:spPr>
          <a:xfrm rot="10800000">
            <a:off x="2627449" y="4724400"/>
            <a:ext cx="655500" cy="0"/>
          </a:xfrm>
          <a:prstGeom prst="straightConnector1">
            <a:avLst/>
          </a:prstGeom>
          <a:noFill/>
          <a:ln cap="flat" cmpd="sng" w="57150">
            <a:solidFill>
              <a:schemeClr val="dk1"/>
            </a:solidFill>
            <a:prstDash val="solid"/>
            <a:miter lim="800000"/>
            <a:headEnd len="med" w="med" type="none"/>
            <a:tailEnd len="med" w="med" type="none"/>
          </a:ln>
        </p:spPr>
      </p:cxn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0" name="Shape 2510"/>
        <p:cNvGrpSpPr/>
        <p:nvPr/>
      </p:nvGrpSpPr>
      <p:grpSpPr>
        <a:xfrm>
          <a:off x="0" y="0"/>
          <a:ext cx="0" cy="0"/>
          <a:chOff x="0" y="0"/>
          <a:chExt cx="0" cy="0"/>
        </a:xfrm>
      </p:grpSpPr>
      <p:sp>
        <p:nvSpPr>
          <p:cNvPr id="2511" name="Google Shape;2511;p199"/>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FF0000"/>
              </a:buClr>
              <a:buSzPts val="2400"/>
              <a:buFont typeface="Gill Sans"/>
              <a:buNone/>
            </a:pPr>
            <a:r>
              <a:rPr b="1" i="0" lang="en-US" sz="2400" u="sng">
                <a:solidFill>
                  <a:srgbClr val="FF0000"/>
                </a:solidFill>
                <a:effectLst>
                  <a:outerShdw blurRad="38100" algn="tl" dir="2700000" dist="38100">
                    <a:srgbClr val="C0C0C0"/>
                  </a:outerShdw>
                </a:effectLst>
                <a:latin typeface="Gill Sans"/>
                <a:ea typeface="Gill Sans"/>
                <a:cs typeface="Gill Sans"/>
                <a:sym typeface="Gill Sans"/>
              </a:rPr>
              <a:t>توازن الطلب الكلي مع العرض الكلي عند مستوى التوظيف الكامل </a:t>
            </a:r>
            <a:endParaRPr/>
          </a:p>
        </p:txBody>
      </p:sp>
      <p:pic>
        <p:nvPicPr>
          <p:cNvPr descr="Untitled.jpg" id="2512" name="Google Shape;2512;p199"/>
          <p:cNvPicPr preferRelativeResize="0"/>
          <p:nvPr>
            <p:ph idx="1" type="body"/>
          </p:nvPr>
        </p:nvPicPr>
        <p:blipFill rotWithShape="1">
          <a:blip r:embed="rId3">
            <a:alphaModFix/>
          </a:blip>
          <a:srcRect b="0" l="0" r="0" t="0"/>
          <a:stretch/>
        </p:blipFill>
        <p:spPr>
          <a:xfrm>
            <a:off x="1622425" y="1976437"/>
            <a:ext cx="7124700" cy="3743400"/>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6" name="Shape 2516"/>
        <p:cNvGrpSpPr/>
        <p:nvPr/>
      </p:nvGrpSpPr>
      <p:grpSpPr>
        <a:xfrm>
          <a:off x="0" y="0"/>
          <a:ext cx="0" cy="0"/>
          <a:chOff x="0" y="0"/>
          <a:chExt cx="0" cy="0"/>
        </a:xfrm>
      </p:grpSpPr>
      <p:sp>
        <p:nvSpPr>
          <p:cNvPr id="2517" name="Google Shape;2517;p200"/>
          <p:cNvSpPr txBox="1"/>
          <p:nvPr>
            <p:ph type="title"/>
          </p:nvPr>
        </p:nvSpPr>
        <p:spPr>
          <a:xfrm>
            <a:off x="3138487" y="217487"/>
            <a:ext cx="3810000" cy="1162200"/>
          </a:xfrm>
          <a:prstGeom prst="rect">
            <a:avLst/>
          </a:prstGeom>
          <a:noFill/>
          <a:ln>
            <a:noFill/>
          </a:ln>
        </p:spPr>
        <p:txBody>
          <a:bodyPr anchorCtr="0" anchor="b" bIns="45700" lIns="91425" spcFirstLastPara="1" rIns="91425" wrap="square" tIns="45700">
            <a:normAutofit/>
          </a:bodyPr>
          <a:lstStyle/>
          <a:p>
            <a:pPr indent="0" lvl="0" marL="0" rtl="1" algn="ctr">
              <a:lnSpc>
                <a:spcPct val="45454"/>
              </a:lnSpc>
              <a:spcBef>
                <a:spcPts val="0"/>
              </a:spcBef>
              <a:spcAft>
                <a:spcPts val="0"/>
              </a:spcAft>
              <a:buClr>
                <a:srgbClr val="FF0000"/>
              </a:buClr>
              <a:buSzPts val="4400"/>
              <a:buFont typeface="Gill Sans"/>
              <a:buNone/>
            </a:pPr>
            <a:r>
              <a:rPr b="1" i="0" lang="en-US" sz="4400" u="sng">
                <a:solidFill>
                  <a:srgbClr val="FF0000"/>
                </a:solidFill>
                <a:effectLst>
                  <a:outerShdw blurRad="38100" algn="tl" dir="2700000" dist="38100">
                    <a:srgbClr val="C0C0C0"/>
                  </a:outerShdw>
                </a:effectLst>
                <a:latin typeface="Gill Sans"/>
                <a:ea typeface="Gill Sans"/>
                <a:cs typeface="Gill Sans"/>
                <a:sym typeface="Gill Sans"/>
              </a:rPr>
              <a:t>الفجوة التضخمية</a:t>
            </a:r>
            <a:endParaRPr/>
          </a:p>
        </p:txBody>
      </p:sp>
      <p:sp>
        <p:nvSpPr>
          <p:cNvPr id="2518" name="Google Shape;2518;p200"/>
          <p:cNvSpPr txBox="1"/>
          <p:nvPr>
            <p:ph idx="1" type="body"/>
          </p:nvPr>
        </p:nvSpPr>
        <p:spPr>
          <a:xfrm>
            <a:off x="6372225" y="1700212"/>
            <a:ext cx="2121000" cy="4495800"/>
          </a:xfrm>
          <a:prstGeom prst="rect">
            <a:avLst/>
          </a:prstGeom>
          <a:noFill/>
          <a:ln>
            <a:noFill/>
          </a:ln>
        </p:spPr>
        <p:txBody>
          <a:bodyPr anchorCtr="0" anchor="t" bIns="45700" lIns="91425" spcFirstLastPara="1" rIns="91425" wrap="square" tIns="45700">
            <a:normAutofit/>
          </a:bodyPr>
          <a:lstStyle/>
          <a:p>
            <a:pPr indent="0" lvl="0" marL="44450" rtl="1" algn="r">
              <a:lnSpc>
                <a:spcPct val="100000"/>
              </a:lnSpc>
              <a:spcBef>
                <a:spcPts val="0"/>
              </a:spcBef>
              <a:spcAft>
                <a:spcPts val="0"/>
              </a:spcAft>
              <a:buSzPts val="2400"/>
              <a:buNone/>
            </a:pPr>
            <a:r>
              <a:rPr b="1" i="0" lang="en-US" sz="3000" u="none">
                <a:solidFill>
                  <a:srgbClr val="FF0000"/>
                </a:solidFill>
                <a:latin typeface="Gill Sans"/>
                <a:ea typeface="Gill Sans"/>
                <a:cs typeface="Gill Sans"/>
                <a:sym typeface="Gill Sans"/>
              </a:rPr>
              <a:t> تحدث الفجوة التضخمية عندما يكون الطلب الكلي مرتفع  و يتحقق مستوى التوازن عند نقطة أعلى من التوظيف الكامل </a:t>
            </a:r>
            <a:endParaRPr/>
          </a:p>
        </p:txBody>
      </p:sp>
      <p:pic>
        <p:nvPicPr>
          <p:cNvPr descr="صورة 002.jpg" id="2519" name="Google Shape;2519;p200"/>
          <p:cNvPicPr preferRelativeResize="0"/>
          <p:nvPr>
            <p:ph idx="1" type="body"/>
          </p:nvPr>
        </p:nvPicPr>
        <p:blipFill rotWithShape="1">
          <a:blip r:embed="rId3">
            <a:alphaModFix/>
          </a:blip>
          <a:srcRect b="0" l="0" r="0" t="0"/>
          <a:stretch/>
        </p:blipFill>
        <p:spPr>
          <a:xfrm>
            <a:off x="2266950" y="2849562"/>
            <a:ext cx="4533900" cy="2560500"/>
          </a:xfrm>
          <a:prstGeom prst="rect">
            <a:avLst/>
          </a:prstGeom>
          <a:noFill/>
          <a:ln>
            <a:noFill/>
          </a:ln>
        </p:spPr>
      </p:pic>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3" name="Shape 2523"/>
        <p:cNvGrpSpPr/>
        <p:nvPr/>
      </p:nvGrpSpPr>
      <p:grpSpPr>
        <a:xfrm>
          <a:off x="0" y="0"/>
          <a:ext cx="0" cy="0"/>
          <a:chOff x="0" y="0"/>
          <a:chExt cx="0" cy="0"/>
        </a:xfrm>
      </p:grpSpPr>
      <p:sp>
        <p:nvSpPr>
          <p:cNvPr id="2524" name="Google Shape;2524;p201"/>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التضخم الركودي من جانب الطلب </a:t>
            </a:r>
            <a:endParaRPr/>
          </a:p>
        </p:txBody>
      </p:sp>
      <p:sp>
        <p:nvSpPr>
          <p:cNvPr id="2525" name="Google Shape;2525;p201"/>
          <p:cNvSpPr txBox="1"/>
          <p:nvPr>
            <p:ph idx="4294967295" type="subTitle"/>
          </p:nvPr>
        </p:nvSpPr>
        <p:spPr>
          <a:xfrm>
            <a:off x="0" y="1447800"/>
            <a:ext cx="6400800" cy="1752600"/>
          </a:xfrm>
          <a:prstGeom prst="rect">
            <a:avLst/>
          </a:prstGeom>
          <a:noFill/>
          <a:ln>
            <a:noFill/>
          </a:ln>
        </p:spPr>
        <p:txBody>
          <a:bodyPr anchorCtr="0" anchor="t" bIns="45700" lIns="91425" spcFirstLastPara="1" rIns="91425" wrap="square" tIns="45700">
            <a:noAutofit/>
          </a:bodyPr>
          <a:lstStyle/>
          <a:p>
            <a:pPr indent="-140334" lvl="0" marL="365125" marR="0" rtl="0" algn="l">
              <a:lnSpc>
                <a:spcPct val="100000"/>
              </a:lnSpc>
              <a:spcBef>
                <a:spcPts val="0"/>
              </a:spcBef>
              <a:spcAft>
                <a:spcPts val="0"/>
              </a:spcAft>
              <a:buClr>
                <a:schemeClr val="accent1"/>
              </a:buClr>
              <a:buSzPts val="2240"/>
              <a:buFont typeface="Noto Sans Symbols"/>
              <a:buNone/>
            </a:pPr>
            <a:r>
              <a:t/>
            </a:r>
            <a:endParaRPr b="0" i="0" sz="2800" u="none">
              <a:solidFill>
                <a:schemeClr val="dk1"/>
              </a:solidFill>
              <a:latin typeface="Gill Sans"/>
              <a:ea typeface="Gill Sans"/>
              <a:cs typeface="Gill Sans"/>
              <a:sym typeface="Gill Sans"/>
            </a:endParaRPr>
          </a:p>
          <a:p>
            <a:pPr indent="-282575" lvl="0" marL="365125" marR="0" rtl="0" algn="l">
              <a:lnSpc>
                <a:spcPct val="100000"/>
              </a:lnSpc>
              <a:spcBef>
                <a:spcPts val="600"/>
              </a:spcBef>
              <a:spcAft>
                <a:spcPts val="0"/>
              </a:spcAft>
              <a:buClr>
                <a:schemeClr val="accent1"/>
              </a:buClr>
              <a:buSzPts val="2240"/>
              <a:buFont typeface="Noto Sans Symbols"/>
              <a:buChar char="⚫"/>
            </a:pPr>
            <a:r>
              <a:rPr b="0" i="0" lang="en-US" sz="2800" u="none">
                <a:solidFill>
                  <a:schemeClr val="dk1"/>
                </a:solidFill>
                <a:latin typeface="Gill Sans"/>
                <a:ea typeface="Gill Sans"/>
                <a:cs typeface="Gill Sans"/>
                <a:sym typeface="Gill Sans"/>
              </a:rPr>
              <a:t>  </a:t>
            </a:r>
            <a:endParaRPr/>
          </a:p>
        </p:txBody>
      </p:sp>
      <p:sp>
        <p:nvSpPr>
          <p:cNvPr id="2526" name="Google Shape;2526;p201"/>
          <p:cNvSpPr/>
          <p:nvPr/>
        </p:nvSpPr>
        <p:spPr>
          <a:xfrm>
            <a:off x="6660232" y="1340768"/>
            <a:ext cx="2286000" cy="13716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زيادة في الطلب الكلي </a:t>
            </a:r>
            <a:endParaRPr/>
          </a:p>
        </p:txBody>
      </p:sp>
      <p:sp>
        <p:nvSpPr>
          <p:cNvPr id="2527" name="Google Shape;2527;p201"/>
          <p:cNvSpPr/>
          <p:nvPr/>
        </p:nvSpPr>
        <p:spPr>
          <a:xfrm>
            <a:off x="3131840" y="1412776"/>
            <a:ext cx="2209800" cy="12954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تزداد الأجور نتيجة لزيادة الطلب على الأيدي العاملة</a:t>
            </a:r>
            <a:endParaRPr/>
          </a:p>
        </p:txBody>
      </p:sp>
      <p:sp>
        <p:nvSpPr>
          <p:cNvPr id="2528" name="Google Shape;2528;p201"/>
          <p:cNvSpPr/>
          <p:nvPr/>
        </p:nvSpPr>
        <p:spPr>
          <a:xfrm>
            <a:off x="0" y="1268760"/>
            <a:ext cx="1752600" cy="14478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Gill Sans"/>
              <a:buNone/>
            </a:pPr>
            <a:r>
              <a:rPr b="1" i="0" lang="en-US" sz="2000" u="none" cap="none" strike="noStrike">
                <a:solidFill>
                  <a:schemeClr val="lt1"/>
                </a:solidFill>
                <a:latin typeface="Gill Sans"/>
                <a:ea typeface="Gill Sans"/>
                <a:cs typeface="Gill Sans"/>
                <a:sym typeface="Gill Sans"/>
              </a:rPr>
              <a:t>ارتفاع اسعار عوامل الإنتاج</a:t>
            </a:r>
            <a:endParaRPr/>
          </a:p>
        </p:txBody>
      </p:sp>
      <p:sp>
        <p:nvSpPr>
          <p:cNvPr id="2529" name="Google Shape;2529;p201"/>
          <p:cNvSpPr/>
          <p:nvPr/>
        </p:nvSpPr>
        <p:spPr>
          <a:xfrm>
            <a:off x="4644008" y="2996952"/>
            <a:ext cx="2819400" cy="9144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زيادة التكاليف بشكل عام</a:t>
            </a:r>
            <a:endParaRPr/>
          </a:p>
        </p:txBody>
      </p:sp>
      <p:sp>
        <p:nvSpPr>
          <p:cNvPr id="2530" name="Google Shape;2530;p201"/>
          <p:cNvSpPr/>
          <p:nvPr/>
        </p:nvSpPr>
        <p:spPr>
          <a:xfrm>
            <a:off x="0" y="3068960"/>
            <a:ext cx="3048000" cy="8382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خفض الإنتاج و زيادة أسعار السلع والخدمات</a:t>
            </a:r>
            <a:endParaRPr/>
          </a:p>
        </p:txBody>
      </p:sp>
      <p:sp>
        <p:nvSpPr>
          <p:cNvPr id="2531" name="Google Shape;2531;p201"/>
          <p:cNvSpPr/>
          <p:nvPr/>
        </p:nvSpPr>
        <p:spPr>
          <a:xfrm>
            <a:off x="838200" y="4221163"/>
            <a:ext cx="4454400" cy="2408100"/>
          </a:xfrm>
          <a:prstGeom prst="roundRect">
            <a:avLst>
              <a:gd fmla="val 16667" name="adj"/>
            </a:avLst>
          </a:prstGeom>
          <a:gradFill>
            <a:gsLst>
              <a:gs pos="0">
                <a:srgbClr val="DDF4C4"/>
              </a:gs>
              <a:gs pos="50000">
                <a:srgbClr val="D8F1B7"/>
              </a:gs>
              <a:gs pos="97000">
                <a:srgbClr val="CBEF9F"/>
              </a:gs>
              <a:gs pos="100000">
                <a:srgbClr val="CBF194"/>
              </a:gs>
            </a:gsLst>
            <a:path path="circle">
              <a:fillToRect b="50%" l="50%" r="50%" t="50%"/>
            </a:path>
            <a:tileRect/>
          </a:gradFill>
          <a:ln cap="flat" cmpd="sng" w="9525">
            <a:solidFill>
              <a:schemeClr val="accent4"/>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5400"/>
              <a:buFont typeface="Gill Sans"/>
              <a:buNone/>
            </a:pPr>
            <a:r>
              <a:rPr b="1" i="0" lang="en-US" sz="5400" u="none" cap="none" strike="noStrike">
                <a:solidFill>
                  <a:schemeClr val="dk1"/>
                </a:solidFill>
                <a:latin typeface="Gill Sans"/>
                <a:ea typeface="Gill Sans"/>
                <a:cs typeface="Gill Sans"/>
                <a:sym typeface="Gill Sans"/>
              </a:rPr>
              <a:t>التضخم الركودي من جانب الطلب</a:t>
            </a:r>
            <a:endParaRPr/>
          </a:p>
        </p:txBody>
      </p:sp>
      <p:sp>
        <p:nvSpPr>
          <p:cNvPr id="2532" name="Google Shape;2532;p201"/>
          <p:cNvSpPr/>
          <p:nvPr/>
        </p:nvSpPr>
        <p:spPr>
          <a:xfrm>
            <a:off x="5364162" y="1773237"/>
            <a:ext cx="1219200" cy="533400"/>
          </a:xfrm>
          <a:prstGeom prst="leftArrow">
            <a:avLst>
              <a:gd fmla="val 4725" name="adj1"/>
              <a:gd fmla="val 50000" name="adj2"/>
            </a:avLst>
          </a:prstGeom>
          <a:solidFill>
            <a:srgbClr val="964305"/>
          </a:solidFill>
          <a:ln cap="flat" cmpd="sng" w="25400">
            <a:solidFill>
              <a:schemeClr val="lt1"/>
            </a:solidFill>
            <a:prstDash val="solid"/>
            <a:miter lim="800000"/>
            <a:headEnd len="sm" w="sm" type="none"/>
            <a:tailEnd len="sm" w="sm" type="none"/>
          </a:ln>
          <a:effectLst>
            <a:outerShdw blurRad="63500" dir="5400000" dist="25400">
              <a:srgbClr val="000000">
                <a:alpha val="4275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533" name="Google Shape;2533;p201"/>
          <p:cNvSpPr/>
          <p:nvPr/>
        </p:nvSpPr>
        <p:spPr>
          <a:xfrm>
            <a:off x="7543800" y="3213100"/>
            <a:ext cx="1420800" cy="533400"/>
          </a:xfrm>
          <a:prstGeom prst="leftArrow">
            <a:avLst>
              <a:gd fmla="val 4055" name="adj1"/>
              <a:gd fmla="val 50000" name="adj2"/>
            </a:avLst>
          </a:prstGeom>
          <a:solidFill>
            <a:srgbClr val="964305"/>
          </a:solidFill>
          <a:ln cap="flat" cmpd="sng" w="25400">
            <a:solidFill>
              <a:schemeClr val="lt1"/>
            </a:solidFill>
            <a:prstDash val="solid"/>
            <a:miter lim="800000"/>
            <a:headEnd len="sm" w="sm" type="none"/>
            <a:tailEnd len="sm" w="sm" type="none"/>
          </a:ln>
          <a:effectLst>
            <a:outerShdw blurRad="63500" dir="5400000" dist="25400">
              <a:srgbClr val="000000">
                <a:alpha val="4275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534" name="Google Shape;2534;p201"/>
          <p:cNvSpPr/>
          <p:nvPr/>
        </p:nvSpPr>
        <p:spPr>
          <a:xfrm>
            <a:off x="3132137" y="3213100"/>
            <a:ext cx="1447800" cy="609600"/>
          </a:xfrm>
          <a:prstGeom prst="leftArrow">
            <a:avLst>
              <a:gd fmla="val 4547" name="adj1"/>
              <a:gd fmla="val 50000" name="adj2"/>
            </a:avLst>
          </a:prstGeom>
          <a:solidFill>
            <a:srgbClr val="964305"/>
          </a:solidFill>
          <a:ln cap="flat" cmpd="sng" w="25400">
            <a:solidFill>
              <a:schemeClr val="lt1"/>
            </a:solidFill>
            <a:prstDash val="solid"/>
            <a:miter lim="800000"/>
            <a:headEnd len="sm" w="sm" type="none"/>
            <a:tailEnd len="sm" w="sm" type="none"/>
          </a:ln>
          <a:effectLst>
            <a:outerShdw blurRad="63500" dir="5400000" dist="25400">
              <a:srgbClr val="000000">
                <a:alpha val="4275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535" name="Google Shape;2535;p201"/>
          <p:cNvSpPr/>
          <p:nvPr/>
        </p:nvSpPr>
        <p:spPr>
          <a:xfrm>
            <a:off x="6588125" y="4724400"/>
            <a:ext cx="2133600" cy="838200"/>
          </a:xfrm>
          <a:prstGeom prst="leftArrow">
            <a:avLst>
              <a:gd fmla="val 4243" name="adj1"/>
              <a:gd fmla="val 50000" name="adj2"/>
            </a:avLst>
          </a:prstGeom>
          <a:solidFill>
            <a:srgbClr val="964305"/>
          </a:solidFill>
          <a:ln cap="flat" cmpd="sng" w="25400">
            <a:solidFill>
              <a:schemeClr val="lt1"/>
            </a:solidFill>
            <a:prstDash val="solid"/>
            <a:miter lim="800000"/>
            <a:headEnd len="sm" w="sm" type="none"/>
            <a:tailEnd len="sm" w="sm" type="none"/>
          </a:ln>
          <a:effectLst>
            <a:outerShdw blurRad="63500" dir="5400000" dist="25400">
              <a:srgbClr val="000000">
                <a:alpha val="4275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536" name="Google Shape;2536;p201"/>
          <p:cNvSpPr/>
          <p:nvPr/>
        </p:nvSpPr>
        <p:spPr>
          <a:xfrm>
            <a:off x="1763712" y="1773237"/>
            <a:ext cx="1219200" cy="533400"/>
          </a:xfrm>
          <a:prstGeom prst="leftArrow">
            <a:avLst>
              <a:gd fmla="val 4725" name="adj1"/>
              <a:gd fmla="val 50000" name="adj2"/>
            </a:avLst>
          </a:prstGeom>
          <a:solidFill>
            <a:srgbClr val="964305"/>
          </a:solidFill>
          <a:ln cap="flat" cmpd="sng" w="25400">
            <a:solidFill>
              <a:schemeClr val="lt1"/>
            </a:solidFill>
            <a:prstDash val="solid"/>
            <a:miter lim="800000"/>
            <a:headEnd len="sm" w="sm" type="none"/>
            <a:tailEnd len="sm" w="sm" type="none"/>
          </a:ln>
          <a:effectLst>
            <a:outerShdw blurRad="63500" dir="5400000" dist="25400">
              <a:srgbClr val="000000">
                <a:alpha val="4275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2"/>
                                        </p:tgtEl>
                                        <p:attrNameLst>
                                          <p:attrName>style.visibility</p:attrName>
                                        </p:attrNameLst>
                                      </p:cBhvr>
                                      <p:to>
                                        <p:strVal val="visible"/>
                                      </p:to>
                                    </p:set>
                                    <p:animEffect filter="fade" transition="in">
                                      <p:cBhvr>
                                        <p:cTn dur="500"/>
                                        <p:tgtEl>
                                          <p:spTgt spid="25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6"/>
                                        </p:tgtEl>
                                        <p:attrNameLst>
                                          <p:attrName>style.visibility</p:attrName>
                                        </p:attrNameLst>
                                      </p:cBhvr>
                                      <p:to>
                                        <p:strVal val="visible"/>
                                      </p:to>
                                    </p:set>
                                    <p:animEffect filter="fade" transition="in">
                                      <p:cBhvr>
                                        <p:cTn dur="500"/>
                                        <p:tgtEl>
                                          <p:spTgt spid="2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3"/>
                                        </p:tgtEl>
                                        <p:attrNameLst>
                                          <p:attrName>style.visibility</p:attrName>
                                        </p:attrNameLst>
                                      </p:cBhvr>
                                      <p:to>
                                        <p:strVal val="visible"/>
                                      </p:to>
                                    </p:set>
                                    <p:animEffect filter="fade" transition="in">
                                      <p:cBhvr>
                                        <p:cTn dur="500"/>
                                        <p:tgtEl>
                                          <p:spTgt spid="2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4"/>
                                        </p:tgtEl>
                                        <p:attrNameLst>
                                          <p:attrName>style.visibility</p:attrName>
                                        </p:attrNameLst>
                                      </p:cBhvr>
                                      <p:to>
                                        <p:strVal val="visible"/>
                                      </p:to>
                                    </p:set>
                                    <p:animEffect filter="fade" transition="in">
                                      <p:cBhvr>
                                        <p:cTn dur="500"/>
                                        <p:tgtEl>
                                          <p:spTgt spid="25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5"/>
                                        </p:tgtEl>
                                        <p:attrNameLst>
                                          <p:attrName>style.visibility</p:attrName>
                                        </p:attrNameLst>
                                      </p:cBhvr>
                                      <p:to>
                                        <p:strVal val="visible"/>
                                      </p:to>
                                    </p:set>
                                    <p:animEffect filter="fade" transition="in">
                                      <p:cBhvr>
                                        <p:cTn dur="500"/>
                                        <p:tgtEl>
                                          <p:spTgt spid="2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Google Shape;744;p85"/>
          <p:cNvSpPr txBox="1"/>
          <p:nvPr/>
        </p:nvSpPr>
        <p:spPr>
          <a:xfrm>
            <a:off x="250825" y="260350"/>
            <a:ext cx="8642400" cy="45243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000066"/>
              </a:buClr>
              <a:buSzPts val="5000"/>
              <a:buFont typeface="Times New Roman"/>
              <a:buNone/>
            </a:pPr>
            <a:r>
              <a:rPr b="1" i="0" lang="en-US" sz="5000" u="sng">
                <a:solidFill>
                  <a:srgbClr val="000066"/>
                </a:solidFill>
                <a:latin typeface="Times New Roman"/>
                <a:ea typeface="Times New Roman"/>
                <a:cs typeface="Times New Roman"/>
                <a:sym typeface="Times New Roman"/>
              </a:rPr>
              <a:t>  مكونات الاستهلاك الكلي:</a:t>
            </a:r>
            <a:endParaRPr/>
          </a:p>
          <a:p>
            <a:pPr indent="-342900" lvl="0" marL="342900" marR="0" rtl="1" algn="r">
              <a:lnSpc>
                <a:spcPct val="100000"/>
              </a:lnSpc>
              <a:spcBef>
                <a:spcPts val="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  </a:t>
            </a:r>
            <a:r>
              <a:rPr b="1" i="0" lang="en-US" sz="3400" u="none">
                <a:solidFill>
                  <a:srgbClr val="006600"/>
                </a:solidFill>
                <a:latin typeface="Times New Roman"/>
                <a:ea typeface="Times New Roman"/>
                <a:cs typeface="Times New Roman"/>
                <a:sym typeface="Times New Roman"/>
              </a:rPr>
              <a:t>يتكون الإنفاق الاستهلاكي الكلي من المكونات التالية:</a:t>
            </a:r>
            <a:endParaRPr/>
          </a:p>
          <a:p>
            <a:pPr indent="-342900" lvl="0" marL="342900" marR="0" rtl="1" algn="r">
              <a:lnSpc>
                <a:spcPct val="100000"/>
              </a:lnSpc>
              <a:spcBef>
                <a:spcPts val="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  </a:t>
            </a:r>
            <a:r>
              <a:rPr b="1" i="0" lang="en-US" sz="3400" u="none">
                <a:solidFill>
                  <a:schemeClr val="dk1"/>
                </a:solidFill>
                <a:latin typeface="Times New Roman"/>
                <a:ea typeface="Times New Roman"/>
                <a:cs typeface="Times New Roman"/>
                <a:sym typeface="Times New Roman"/>
              </a:rPr>
              <a:t>( أ ) شراء السلع الاستهلاكية غير المعمرة Nondurable Goods، كالمواد الغذائية من دقيق وفواكه وخضروات والملابس.</a:t>
            </a:r>
            <a:endParaRPr/>
          </a:p>
          <a:p>
            <a:pPr indent="-342900" lvl="0" marL="342900" marR="0" rtl="1" algn="r">
              <a:lnSpc>
                <a:spcPct val="100000"/>
              </a:lnSpc>
              <a:spcBef>
                <a:spcPts val="0"/>
              </a:spcBef>
              <a:spcAft>
                <a:spcPts val="0"/>
              </a:spcAft>
              <a:buClr>
                <a:schemeClr val="dk1"/>
              </a:buClr>
              <a:buSzPts val="3400"/>
              <a:buFont typeface="Times New Roman"/>
              <a:buNone/>
            </a:pPr>
            <a:r>
              <a:rPr b="1" i="0" lang="en-US" sz="3400" u="none">
                <a:solidFill>
                  <a:schemeClr val="dk1"/>
                </a:solidFill>
                <a:latin typeface="Times New Roman"/>
                <a:ea typeface="Times New Roman"/>
                <a:cs typeface="Times New Roman"/>
                <a:sym typeface="Times New Roman"/>
              </a:rPr>
              <a:t>  (ب ) شراء السلع الاستهلاكية المعمرة Durable Goods كالسيارة والثلاجة والتلفزيون والأثاث.</a:t>
            </a:r>
            <a:endParaRPr/>
          </a:p>
          <a:p>
            <a:pPr indent="-342900" lvl="0" marL="342900" marR="0" rtl="1" algn="r">
              <a:lnSpc>
                <a:spcPct val="100000"/>
              </a:lnSpc>
              <a:spcBef>
                <a:spcPts val="0"/>
              </a:spcBef>
              <a:spcAft>
                <a:spcPts val="0"/>
              </a:spcAft>
              <a:buClr>
                <a:schemeClr val="dk1"/>
              </a:buClr>
              <a:buSzPts val="3400"/>
              <a:buFont typeface="Times New Roman"/>
              <a:buNone/>
            </a:pPr>
            <a:r>
              <a:rPr b="1" i="0" lang="en-US" sz="3400" u="none">
                <a:solidFill>
                  <a:schemeClr val="dk1"/>
                </a:solidFill>
                <a:latin typeface="Times New Roman"/>
                <a:ea typeface="Times New Roman"/>
                <a:cs typeface="Times New Roman"/>
                <a:sym typeface="Times New Roman"/>
              </a:rPr>
              <a:t>  (ج ) الإنفاق على الخدمات المختلفة مثل رسوم التعليم، والعلاج، والتأمين، والسياحة، والسفر، الخدمات البنكية...الخ.</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4">
                                            <p:txEl>
                                              <p:pRg end="0" st="0"/>
                                            </p:txEl>
                                          </p:spTgt>
                                        </p:tgtEl>
                                        <p:attrNameLst>
                                          <p:attrName>style.visibility</p:attrName>
                                        </p:attrNameLst>
                                      </p:cBhvr>
                                      <p:to>
                                        <p:strVal val="visible"/>
                                      </p:to>
                                    </p:set>
                                    <p:anim calcmode="lin" valueType="num">
                                      <p:cBhvr additive="base">
                                        <p:cTn dur="500"/>
                                        <p:tgtEl>
                                          <p:spTgt spid="74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74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4">
                                            <p:txEl>
                                              <p:pRg end="1" st="1"/>
                                            </p:txEl>
                                          </p:spTgt>
                                        </p:tgtEl>
                                        <p:attrNameLst>
                                          <p:attrName>style.visibility</p:attrName>
                                        </p:attrNameLst>
                                      </p:cBhvr>
                                      <p:to>
                                        <p:strVal val="visible"/>
                                      </p:to>
                                    </p:set>
                                    <p:anim calcmode="lin" valueType="num">
                                      <p:cBhvr additive="base">
                                        <p:cTn dur="500"/>
                                        <p:tgtEl>
                                          <p:spTgt spid="74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74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4">
                                            <p:txEl>
                                              <p:pRg end="2" st="2"/>
                                            </p:txEl>
                                          </p:spTgt>
                                        </p:tgtEl>
                                        <p:attrNameLst>
                                          <p:attrName>style.visibility</p:attrName>
                                        </p:attrNameLst>
                                      </p:cBhvr>
                                      <p:to>
                                        <p:strVal val="visible"/>
                                      </p:to>
                                    </p:set>
                                    <p:anim calcmode="lin" valueType="num">
                                      <p:cBhvr additive="base">
                                        <p:cTn dur="500"/>
                                        <p:tgtEl>
                                          <p:spTgt spid="74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744">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4">
                                            <p:txEl>
                                              <p:pRg end="3" st="3"/>
                                            </p:txEl>
                                          </p:spTgt>
                                        </p:tgtEl>
                                        <p:attrNameLst>
                                          <p:attrName>style.visibility</p:attrName>
                                        </p:attrNameLst>
                                      </p:cBhvr>
                                      <p:to>
                                        <p:strVal val="visible"/>
                                      </p:to>
                                    </p:set>
                                    <p:anim calcmode="lin" valueType="num">
                                      <p:cBhvr additive="base">
                                        <p:cTn dur="500"/>
                                        <p:tgtEl>
                                          <p:spTgt spid="74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744">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44">
                                            <p:txEl>
                                              <p:pRg end="4" st="4"/>
                                            </p:txEl>
                                          </p:spTgt>
                                        </p:tgtEl>
                                        <p:attrNameLst>
                                          <p:attrName>style.visibility</p:attrName>
                                        </p:attrNameLst>
                                      </p:cBhvr>
                                      <p:to>
                                        <p:strVal val="visible"/>
                                      </p:to>
                                    </p:set>
                                    <p:anim calcmode="lin" valueType="num">
                                      <p:cBhvr additive="base">
                                        <p:cTn dur="500"/>
                                        <p:tgtEl>
                                          <p:spTgt spid="74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744">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1" name="Shape 2541"/>
        <p:cNvGrpSpPr/>
        <p:nvPr/>
      </p:nvGrpSpPr>
      <p:grpSpPr>
        <a:xfrm>
          <a:off x="0" y="0"/>
          <a:ext cx="0" cy="0"/>
          <a:chOff x="0" y="0"/>
          <a:chExt cx="0" cy="0"/>
        </a:xfrm>
      </p:grpSpPr>
      <p:sp>
        <p:nvSpPr>
          <p:cNvPr id="2542" name="Google Shape;2542;p202"/>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التضخم الركودى الناتج من جانب الطلب</a:t>
            </a:r>
            <a:endParaRPr/>
          </a:p>
        </p:txBody>
      </p:sp>
      <p:sp>
        <p:nvSpPr>
          <p:cNvPr id="2543" name="Google Shape;2543;p202"/>
          <p:cNvSpPr txBox="1"/>
          <p:nvPr>
            <p:ph idx="1" type="body"/>
          </p:nvPr>
        </p:nvSpPr>
        <p:spPr>
          <a:xfrm>
            <a:off x="179387" y="1052512"/>
            <a:ext cx="8785200" cy="5545200"/>
          </a:xfrm>
          <a:prstGeom prst="rect">
            <a:avLst/>
          </a:prstGeom>
          <a:noFill/>
          <a:ln>
            <a:noFill/>
          </a:ln>
        </p:spPr>
        <p:txBody>
          <a:bodyPr anchorCtr="0" anchor="t" bIns="45700" lIns="91425" spcFirstLastPara="1" rIns="91425" wrap="square" tIns="45700">
            <a:normAutofit/>
          </a:bodyPr>
          <a:lstStyle/>
          <a:p>
            <a:pPr indent="-342900" lvl="0" marL="342900" marR="0" rtl="1" algn="r">
              <a:lnSpc>
                <a:spcPct val="90000"/>
              </a:lnSpc>
              <a:spcBef>
                <a:spcPts val="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من العرض السابق لعلاج الفجوة التضخمية يتبين أهمية أن لا يكون هناك زيادة كبيرة في الطلب الكلى عند تحقق حالة التوازن في المدى الطويل ( عند النقطة F )حتى لا يتحرك منحنى الطلب الكلى ويختل التوازن من جديد كذلك يلاحظ من الشكل السابق انه عندما تنقل نقطة التوازن من E إلى F فإن مستوى الناتج المحلى الإجمالي يقل في حين يرتفع مستوى الاسعار حيث تسمى هذه الظاهرة بالتضخم الركودى.</a:t>
            </a:r>
            <a:endParaRPr/>
          </a:p>
          <a:p>
            <a:pPr indent="-342900" lvl="0" marL="342900" marR="0" rtl="1" algn="r">
              <a:lnSpc>
                <a:spcPct val="90000"/>
              </a:lnSpc>
              <a:spcBef>
                <a:spcPts val="600"/>
              </a:spcBef>
              <a:spcAft>
                <a:spcPts val="0"/>
              </a:spcAft>
              <a:buClr>
                <a:schemeClr val="dk1"/>
              </a:buClr>
              <a:buSzPts val="3000"/>
              <a:buFont typeface="Arial"/>
              <a:buChar char="•"/>
            </a:pPr>
            <a:r>
              <a:rPr b="0" i="0" lang="en-US" sz="3000" u="none" cap="none" strike="noStrike">
                <a:solidFill>
                  <a:schemeClr val="dk1"/>
                </a:solidFill>
                <a:latin typeface="Calibri"/>
                <a:ea typeface="Calibri"/>
                <a:cs typeface="Calibri"/>
                <a:sym typeface="Calibri"/>
              </a:rPr>
              <a:t>وتنتج حالة التضخم الركودى عندما يكون هناك زيادة في الطلب الكلى أكثر من الطاقة الانتاجية الحالية للاقتصاد فتزداد الاجور نتيجة لزيادة الطلب على الأيدي العاملة كما ترتفع أسعار عوامل الانتاج الاخرى فترتفع تكاليف الانتاج فيلجا رجال الاعمال الى خفض الانتاج وزيادة أسعار السلع والخدمات مما ينتج عن ما يعرف بالتضخم الركودى في الاقتصاد</a:t>
            </a:r>
            <a:endParaRPr/>
          </a:p>
        </p:txBody>
      </p:sp>
      <p:sp>
        <p:nvSpPr>
          <p:cNvPr id="2544" name="Google Shape;2544;p202"/>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545" name="Google Shape;2545;p202"/>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9" name="Shape 2549"/>
        <p:cNvGrpSpPr/>
        <p:nvPr/>
      </p:nvGrpSpPr>
      <p:grpSpPr>
        <a:xfrm>
          <a:off x="0" y="0"/>
          <a:ext cx="0" cy="0"/>
          <a:chOff x="0" y="0"/>
          <a:chExt cx="0" cy="0"/>
        </a:xfrm>
      </p:grpSpPr>
      <p:sp>
        <p:nvSpPr>
          <p:cNvPr id="2550" name="Google Shape;2550;p203"/>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التضخم الركودي من جانب العرض </a:t>
            </a:r>
            <a:endParaRPr/>
          </a:p>
        </p:txBody>
      </p:sp>
      <p:pic>
        <p:nvPicPr>
          <p:cNvPr id="2551" name="Google Shape;2551;p203"/>
          <p:cNvPicPr preferRelativeResize="0"/>
          <p:nvPr/>
        </p:nvPicPr>
        <p:blipFill rotWithShape="1">
          <a:blip r:embed="rId3">
            <a:alphaModFix/>
          </a:blip>
          <a:srcRect b="0" l="0" r="0" t="0"/>
          <a:stretch/>
        </p:blipFill>
        <p:spPr>
          <a:xfrm>
            <a:off x="2200275" y="3292475"/>
            <a:ext cx="2030412" cy="1498600"/>
          </a:xfrm>
          <a:prstGeom prst="rect">
            <a:avLst/>
          </a:prstGeom>
          <a:noFill/>
          <a:ln>
            <a:noFill/>
          </a:ln>
        </p:spPr>
      </p:pic>
      <p:pic>
        <p:nvPicPr>
          <p:cNvPr id="2552" name="Google Shape;2552;p203"/>
          <p:cNvPicPr preferRelativeResize="0"/>
          <p:nvPr/>
        </p:nvPicPr>
        <p:blipFill rotWithShape="1">
          <a:blip r:embed="rId4">
            <a:alphaModFix/>
          </a:blip>
          <a:srcRect b="0" l="0" r="0" t="0"/>
          <a:stretch/>
        </p:blipFill>
        <p:spPr>
          <a:xfrm>
            <a:off x="268287" y="3286125"/>
            <a:ext cx="2103437" cy="1425575"/>
          </a:xfrm>
          <a:prstGeom prst="rect">
            <a:avLst/>
          </a:prstGeom>
          <a:noFill/>
          <a:ln>
            <a:noFill/>
          </a:ln>
        </p:spPr>
      </p:pic>
      <p:sp>
        <p:nvSpPr>
          <p:cNvPr id="2553" name="Google Shape;2553;p203"/>
          <p:cNvSpPr/>
          <p:nvPr/>
        </p:nvSpPr>
        <p:spPr>
          <a:xfrm>
            <a:off x="2743200" y="5105400"/>
            <a:ext cx="2209800" cy="8382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انخفاض مستوى الإنتاج</a:t>
            </a:r>
            <a:endParaRPr/>
          </a:p>
        </p:txBody>
      </p:sp>
      <p:sp>
        <p:nvSpPr>
          <p:cNvPr id="2554" name="Google Shape;2554;p203"/>
          <p:cNvSpPr/>
          <p:nvPr/>
        </p:nvSpPr>
        <p:spPr>
          <a:xfrm>
            <a:off x="0" y="5029200"/>
            <a:ext cx="2209800" cy="7620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ارتفاع معدلات الأسعار</a:t>
            </a:r>
            <a:endParaRPr/>
          </a:p>
        </p:txBody>
      </p:sp>
      <p:sp>
        <p:nvSpPr>
          <p:cNvPr id="2555" name="Google Shape;2555;p203"/>
          <p:cNvSpPr/>
          <p:nvPr/>
        </p:nvSpPr>
        <p:spPr>
          <a:xfrm>
            <a:off x="6781800" y="1524000"/>
            <a:ext cx="1981200" cy="6858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ارتفاع تكاليف الإنتاج</a:t>
            </a:r>
            <a:endParaRPr/>
          </a:p>
        </p:txBody>
      </p:sp>
      <p:sp>
        <p:nvSpPr>
          <p:cNvPr id="2556" name="Google Shape;2556;p203"/>
          <p:cNvSpPr/>
          <p:nvPr/>
        </p:nvSpPr>
        <p:spPr>
          <a:xfrm>
            <a:off x="3124200" y="1524000"/>
            <a:ext cx="2286000" cy="7620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تحرك منحنى العرض إلى اليسار </a:t>
            </a:r>
            <a:endParaRPr/>
          </a:p>
        </p:txBody>
      </p:sp>
      <p:sp>
        <p:nvSpPr>
          <p:cNvPr id="2557" name="Google Shape;2557;p203"/>
          <p:cNvSpPr/>
          <p:nvPr/>
        </p:nvSpPr>
        <p:spPr>
          <a:xfrm rot="10800000">
            <a:off x="2057400" y="1752600"/>
            <a:ext cx="990600" cy="533400"/>
          </a:xfrm>
          <a:prstGeom prst="righ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2558" name="Google Shape;2558;p203"/>
          <p:cNvSpPr/>
          <p:nvPr/>
        </p:nvSpPr>
        <p:spPr>
          <a:xfrm>
            <a:off x="5638800" y="1752600"/>
            <a:ext cx="990600" cy="533400"/>
          </a:xfrm>
          <a:prstGeom prst="lef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2559" name="Google Shape;2559;p203"/>
          <p:cNvSpPr/>
          <p:nvPr/>
        </p:nvSpPr>
        <p:spPr>
          <a:xfrm>
            <a:off x="0" y="1524000"/>
            <a:ext cx="1981200" cy="7620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انخفاض الناتج المحلي الإجمالي</a:t>
            </a:r>
            <a:endParaRPr/>
          </a:p>
        </p:txBody>
      </p:sp>
      <p:sp>
        <p:nvSpPr>
          <p:cNvPr id="2560" name="Google Shape;2560;p203"/>
          <p:cNvSpPr/>
          <p:nvPr/>
        </p:nvSpPr>
        <p:spPr>
          <a:xfrm>
            <a:off x="8305800" y="2667000"/>
            <a:ext cx="838200" cy="533400"/>
          </a:xfrm>
          <a:prstGeom prst="lef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2561" name="Google Shape;2561;p203"/>
          <p:cNvSpPr/>
          <p:nvPr/>
        </p:nvSpPr>
        <p:spPr>
          <a:xfrm>
            <a:off x="5486400" y="2438400"/>
            <a:ext cx="2362200" cy="9144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ترتفع الأسعار بهدف خفض الطلب الكلي </a:t>
            </a:r>
            <a:endParaRPr/>
          </a:p>
        </p:txBody>
      </p:sp>
      <p:sp>
        <p:nvSpPr>
          <p:cNvPr id="2562" name="Google Shape;2562;p203"/>
          <p:cNvSpPr/>
          <p:nvPr/>
        </p:nvSpPr>
        <p:spPr>
          <a:xfrm>
            <a:off x="4038600" y="2590800"/>
            <a:ext cx="990600" cy="533400"/>
          </a:xfrm>
          <a:prstGeom prst="lef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2563" name="Google Shape;2563;p203"/>
          <p:cNvSpPr/>
          <p:nvPr/>
        </p:nvSpPr>
        <p:spPr>
          <a:xfrm>
            <a:off x="762000" y="2438400"/>
            <a:ext cx="3124200" cy="8382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حدوث نتجية غير حميدة من جهتين</a:t>
            </a:r>
            <a:endParaRPr/>
          </a:p>
        </p:txBody>
      </p:sp>
      <p:sp>
        <p:nvSpPr>
          <p:cNvPr id="2564" name="Google Shape;2564;p203"/>
          <p:cNvSpPr/>
          <p:nvPr/>
        </p:nvSpPr>
        <p:spPr>
          <a:xfrm>
            <a:off x="5181600" y="3429000"/>
            <a:ext cx="3429000" cy="3200400"/>
          </a:xfrm>
          <a:prstGeom prst="roundRect">
            <a:avLst>
              <a:gd fmla="val 16667" name="adj"/>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Gill Sans"/>
              <a:buNone/>
            </a:pPr>
            <a:r>
              <a:rPr b="1" i="0" lang="en-US" sz="3600" u="none" cap="none" strike="noStrike">
                <a:solidFill>
                  <a:schemeClr val="dk1"/>
                </a:solidFill>
                <a:latin typeface="Gill Sans"/>
                <a:ea typeface="Gill Sans"/>
                <a:cs typeface="Gill Sans"/>
                <a:sym typeface="Gill Sans"/>
              </a:rPr>
              <a:t>هذا ما يعرف بالتضخم الركودي من جانب العرض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1"/>
                                        </p:tgtEl>
                                        <p:attrNameLst>
                                          <p:attrName>style.visibility</p:attrName>
                                        </p:attrNameLst>
                                      </p:cBhvr>
                                      <p:to>
                                        <p:strVal val="visible"/>
                                      </p:to>
                                    </p:set>
                                    <p:animEffect filter="fade" transition="in">
                                      <p:cBhvr>
                                        <p:cTn dur="500"/>
                                        <p:tgtEl>
                                          <p:spTgt spid="2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2"/>
                                        </p:tgtEl>
                                        <p:attrNameLst>
                                          <p:attrName>style.visibility</p:attrName>
                                        </p:attrNameLst>
                                      </p:cBhvr>
                                      <p:to>
                                        <p:strVal val="visible"/>
                                      </p:to>
                                    </p:set>
                                    <p:animEffect filter="fade" transition="in">
                                      <p:cBhvr>
                                        <p:cTn dur="500"/>
                                        <p:tgtEl>
                                          <p:spTgt spid="25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9" name="Shape 2569"/>
        <p:cNvGrpSpPr/>
        <p:nvPr/>
      </p:nvGrpSpPr>
      <p:grpSpPr>
        <a:xfrm>
          <a:off x="0" y="0"/>
          <a:ext cx="0" cy="0"/>
          <a:chOff x="0" y="0"/>
          <a:chExt cx="0" cy="0"/>
        </a:xfrm>
      </p:grpSpPr>
      <p:sp>
        <p:nvSpPr>
          <p:cNvPr id="2570" name="Google Shape;2570;p204"/>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التضخم الركودى الناتج من جانب العرض</a:t>
            </a:r>
            <a:endParaRPr/>
          </a:p>
        </p:txBody>
      </p:sp>
      <p:sp>
        <p:nvSpPr>
          <p:cNvPr id="2571" name="Google Shape;2571;p204"/>
          <p:cNvSpPr txBox="1"/>
          <p:nvPr>
            <p:ph idx="1" type="body"/>
          </p:nvPr>
        </p:nvSpPr>
        <p:spPr>
          <a:xfrm>
            <a:off x="250825" y="1196975"/>
            <a:ext cx="4245000" cy="5184900"/>
          </a:xfrm>
          <a:prstGeom prst="rect">
            <a:avLst/>
          </a:prstGeom>
          <a:noFill/>
          <a:ln>
            <a:noFill/>
          </a:ln>
        </p:spPr>
        <p:txBody>
          <a:bodyPr anchorCtr="0" anchor="t" bIns="45700" lIns="91425" spcFirstLastPara="1" rIns="91425" wrap="square" tIns="45700">
            <a:no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2572" name="Google Shape;2572;p204"/>
          <p:cNvSpPr txBox="1"/>
          <p:nvPr>
            <p:ph idx="2" type="body"/>
          </p:nvPr>
        </p:nvSpPr>
        <p:spPr>
          <a:xfrm>
            <a:off x="4648200" y="1125537"/>
            <a:ext cx="4387800" cy="52563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يعتقد بعض الاقتصاديين ان التضخم الركودى الذى ساد أمريكا في عقدى السبعينيات والثمانينيات نتيجة لارتفاع أسعار الطاقة ممثلة في ارتفاع اسعار البترول في الفترة 1973 – 1979 حيث ادى ذلك لارتفاع تكاليف الانتاج ومن ثم انتقال منحنى العرض الكلى الى اليسار وهو ما نتج عنه انخفاض الناتج المحلى الإجمالي مما دفع الاسعار الى الارتفاع وبالتالى حدوث توازن جديد عند النقطة A</a:t>
            </a:r>
            <a:endParaRPr/>
          </a:p>
        </p:txBody>
      </p:sp>
      <p:sp>
        <p:nvSpPr>
          <p:cNvPr id="2573" name="Google Shape;2573;p204"/>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574" name="Google Shape;2574;p204"/>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cxnSp>
        <p:nvCxnSpPr>
          <p:cNvPr id="2575" name="Google Shape;2575;p204"/>
          <p:cNvCxnSpPr/>
          <p:nvPr/>
        </p:nvCxnSpPr>
        <p:spPr>
          <a:xfrm>
            <a:off x="900112" y="2205037"/>
            <a:ext cx="0" cy="3527400"/>
          </a:xfrm>
          <a:prstGeom prst="straightConnector1">
            <a:avLst/>
          </a:prstGeom>
          <a:noFill/>
          <a:ln cap="flat" cmpd="sng" w="76200">
            <a:solidFill>
              <a:schemeClr val="dk1"/>
            </a:solidFill>
            <a:prstDash val="solid"/>
            <a:miter lim="800000"/>
            <a:headEnd len="med" w="med" type="none"/>
            <a:tailEnd len="med" w="med" type="none"/>
          </a:ln>
        </p:spPr>
      </p:cxnSp>
      <p:cxnSp>
        <p:nvCxnSpPr>
          <p:cNvPr id="2576" name="Google Shape;2576;p204"/>
          <p:cNvCxnSpPr/>
          <p:nvPr/>
        </p:nvCxnSpPr>
        <p:spPr>
          <a:xfrm>
            <a:off x="900112" y="5732462"/>
            <a:ext cx="2951100" cy="0"/>
          </a:xfrm>
          <a:prstGeom prst="straightConnector1">
            <a:avLst/>
          </a:prstGeom>
          <a:noFill/>
          <a:ln cap="flat" cmpd="sng" w="76200">
            <a:solidFill>
              <a:schemeClr val="dk1"/>
            </a:solidFill>
            <a:prstDash val="solid"/>
            <a:miter lim="800000"/>
            <a:headEnd len="med" w="med" type="none"/>
            <a:tailEnd len="med" w="med" type="none"/>
          </a:ln>
        </p:spPr>
      </p:cxnSp>
      <p:cxnSp>
        <p:nvCxnSpPr>
          <p:cNvPr id="2577" name="Google Shape;2577;p204"/>
          <p:cNvCxnSpPr/>
          <p:nvPr/>
        </p:nvCxnSpPr>
        <p:spPr>
          <a:xfrm>
            <a:off x="1547812" y="3213100"/>
            <a:ext cx="2448000" cy="2087700"/>
          </a:xfrm>
          <a:prstGeom prst="straightConnector1">
            <a:avLst/>
          </a:prstGeom>
          <a:noFill/>
          <a:ln cap="flat" cmpd="sng" w="38100">
            <a:solidFill>
              <a:schemeClr val="dk1"/>
            </a:solidFill>
            <a:prstDash val="solid"/>
            <a:miter lim="800000"/>
            <a:headEnd len="med" w="med" type="none"/>
            <a:tailEnd len="med" w="med" type="none"/>
          </a:ln>
        </p:spPr>
      </p:cxnSp>
      <p:cxnSp>
        <p:nvCxnSpPr>
          <p:cNvPr id="2578" name="Google Shape;2578;p204"/>
          <p:cNvCxnSpPr/>
          <p:nvPr/>
        </p:nvCxnSpPr>
        <p:spPr>
          <a:xfrm flipH="1">
            <a:off x="1979637" y="4149725"/>
            <a:ext cx="2232000" cy="1366800"/>
          </a:xfrm>
          <a:prstGeom prst="straightConnector1">
            <a:avLst/>
          </a:prstGeom>
          <a:noFill/>
          <a:ln cap="flat" cmpd="sng" w="38100">
            <a:solidFill>
              <a:schemeClr val="dk1"/>
            </a:solidFill>
            <a:prstDash val="solid"/>
            <a:miter lim="800000"/>
            <a:headEnd len="med" w="med" type="none"/>
            <a:tailEnd len="med" w="med" type="none"/>
          </a:ln>
        </p:spPr>
      </p:cxnSp>
      <p:cxnSp>
        <p:nvCxnSpPr>
          <p:cNvPr id="2579" name="Google Shape;2579;p204"/>
          <p:cNvCxnSpPr/>
          <p:nvPr/>
        </p:nvCxnSpPr>
        <p:spPr>
          <a:xfrm flipH="1">
            <a:off x="1169837" y="3417887"/>
            <a:ext cx="2610000" cy="1547700"/>
          </a:xfrm>
          <a:prstGeom prst="straightConnector1">
            <a:avLst/>
          </a:prstGeom>
          <a:noFill/>
          <a:ln cap="flat" cmpd="sng" w="57150">
            <a:solidFill>
              <a:schemeClr val="dk1"/>
            </a:solidFill>
            <a:prstDash val="solid"/>
            <a:miter lim="800000"/>
            <a:headEnd len="med" w="med" type="none"/>
            <a:tailEnd len="med" w="med" type="none"/>
          </a:ln>
        </p:spPr>
      </p:cxnSp>
      <p:cxnSp>
        <p:nvCxnSpPr>
          <p:cNvPr id="2580" name="Google Shape;2580;p204"/>
          <p:cNvCxnSpPr/>
          <p:nvPr/>
        </p:nvCxnSpPr>
        <p:spPr>
          <a:xfrm>
            <a:off x="3282950" y="4652962"/>
            <a:ext cx="9600" cy="1123800"/>
          </a:xfrm>
          <a:prstGeom prst="straightConnector1">
            <a:avLst/>
          </a:prstGeom>
          <a:noFill/>
          <a:ln cap="flat" cmpd="sng" w="57150">
            <a:solidFill>
              <a:schemeClr val="dk1"/>
            </a:solidFill>
            <a:prstDash val="solid"/>
            <a:miter lim="800000"/>
            <a:headEnd len="med" w="med" type="none"/>
            <a:tailEnd len="med" w="med" type="none"/>
          </a:ln>
        </p:spPr>
      </p:cxnSp>
      <p:cxnSp>
        <p:nvCxnSpPr>
          <p:cNvPr id="2581" name="Google Shape;2581;p204"/>
          <p:cNvCxnSpPr/>
          <p:nvPr/>
        </p:nvCxnSpPr>
        <p:spPr>
          <a:xfrm>
            <a:off x="10475912" y="1700212"/>
            <a:ext cx="72900" cy="72900"/>
          </a:xfrm>
          <a:prstGeom prst="straightConnector1">
            <a:avLst/>
          </a:prstGeom>
          <a:noFill/>
          <a:ln cap="flat" cmpd="sng" w="9525">
            <a:solidFill>
              <a:srgbClr val="4A7EBB"/>
            </a:solidFill>
            <a:prstDash val="solid"/>
            <a:miter lim="800000"/>
            <a:headEnd len="med" w="med" type="none"/>
            <a:tailEnd len="med" w="med" type="none"/>
          </a:ln>
        </p:spPr>
      </p:cxnSp>
      <p:cxnSp>
        <p:nvCxnSpPr>
          <p:cNvPr id="2582" name="Google Shape;2582;p204"/>
          <p:cNvCxnSpPr/>
          <p:nvPr/>
        </p:nvCxnSpPr>
        <p:spPr>
          <a:xfrm rot="10800000">
            <a:off x="900212" y="4149725"/>
            <a:ext cx="1727100" cy="0"/>
          </a:xfrm>
          <a:prstGeom prst="straightConnector1">
            <a:avLst/>
          </a:prstGeom>
          <a:noFill/>
          <a:ln cap="flat" cmpd="sng" w="57150">
            <a:solidFill>
              <a:schemeClr val="dk1"/>
            </a:solidFill>
            <a:prstDash val="solid"/>
            <a:miter lim="800000"/>
            <a:headEnd len="med" w="med" type="none"/>
            <a:tailEnd len="med" w="med" type="none"/>
          </a:ln>
        </p:spPr>
      </p:cxnSp>
      <p:cxnSp>
        <p:nvCxnSpPr>
          <p:cNvPr id="2583" name="Google Shape;2583;p204"/>
          <p:cNvCxnSpPr/>
          <p:nvPr/>
        </p:nvCxnSpPr>
        <p:spPr>
          <a:xfrm rot="10800000">
            <a:off x="2733787" y="4233974"/>
            <a:ext cx="442800" cy="366600"/>
          </a:xfrm>
          <a:prstGeom prst="straightConnector1">
            <a:avLst/>
          </a:prstGeom>
          <a:noFill/>
          <a:ln cap="flat" cmpd="sng" w="57150">
            <a:solidFill>
              <a:schemeClr val="dk1"/>
            </a:solidFill>
            <a:prstDash val="solid"/>
            <a:miter lim="800000"/>
            <a:headEnd len="med" w="med" type="none"/>
            <a:tailEnd len="med" w="med" type="triangle"/>
          </a:ln>
        </p:spPr>
      </p:cxnSp>
      <p:cxnSp>
        <p:nvCxnSpPr>
          <p:cNvPr id="2584" name="Google Shape;2584;p204"/>
          <p:cNvCxnSpPr/>
          <p:nvPr/>
        </p:nvCxnSpPr>
        <p:spPr>
          <a:xfrm rot="10800000">
            <a:off x="2984412" y="4052812"/>
            <a:ext cx="951000" cy="85800"/>
          </a:xfrm>
          <a:prstGeom prst="straightConnector1">
            <a:avLst/>
          </a:prstGeom>
          <a:noFill/>
          <a:ln cap="flat" cmpd="sng" w="57150">
            <a:solidFill>
              <a:schemeClr val="dk1"/>
            </a:solidFill>
            <a:prstDash val="solid"/>
            <a:miter lim="800000"/>
            <a:headEnd len="med" w="med" type="none"/>
            <a:tailEnd len="med" w="med" type="triangle"/>
          </a:ln>
        </p:spPr>
      </p:cxnSp>
      <p:sp>
        <p:nvSpPr>
          <p:cNvPr id="2585" name="Google Shape;2585;p204"/>
          <p:cNvSpPr/>
          <p:nvPr/>
        </p:nvSpPr>
        <p:spPr>
          <a:xfrm>
            <a:off x="3871911" y="4329100"/>
            <a:ext cx="540000" cy="457200"/>
          </a:xfrm>
          <a:prstGeom prst="rect">
            <a:avLst/>
          </a:prstGeom>
          <a:blipFill rotWithShape="1">
            <a:blip r:embed="rId3">
              <a:alphaModFix/>
            </a:blip>
            <a:stretch>
              <a:fillRect b="0" l="-448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586" name="Google Shape;2586;p204"/>
          <p:cNvSpPr txBox="1"/>
          <p:nvPr/>
        </p:nvSpPr>
        <p:spPr>
          <a:xfrm>
            <a:off x="3906837" y="509428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AD</a:t>
            </a:r>
            <a:endParaRPr/>
          </a:p>
        </p:txBody>
      </p:sp>
      <p:sp>
        <p:nvSpPr>
          <p:cNvPr id="2587" name="Google Shape;2587;p204"/>
          <p:cNvSpPr txBox="1"/>
          <p:nvPr/>
        </p:nvSpPr>
        <p:spPr>
          <a:xfrm>
            <a:off x="1817687" y="3784600"/>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a:t>
            </a:r>
            <a:endParaRPr/>
          </a:p>
        </p:txBody>
      </p:sp>
      <p:sp>
        <p:nvSpPr>
          <p:cNvPr id="2588" name="Google Shape;2588;p204"/>
          <p:cNvSpPr txBox="1"/>
          <p:nvPr/>
        </p:nvSpPr>
        <p:spPr>
          <a:xfrm>
            <a:off x="282575" y="3860800"/>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P1</a:t>
            </a:r>
            <a:endParaRPr/>
          </a:p>
        </p:txBody>
      </p:sp>
      <p:sp>
        <p:nvSpPr>
          <p:cNvPr id="2589" name="Google Shape;2589;p204"/>
          <p:cNvSpPr txBox="1"/>
          <p:nvPr/>
        </p:nvSpPr>
        <p:spPr>
          <a:xfrm>
            <a:off x="3459162" y="4508500"/>
            <a:ext cx="541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sp>
        <p:nvSpPr>
          <p:cNvPr id="2590" name="Google Shape;2590;p204"/>
          <p:cNvSpPr txBox="1"/>
          <p:nvPr/>
        </p:nvSpPr>
        <p:spPr>
          <a:xfrm>
            <a:off x="630237" y="177323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P</a:t>
            </a:r>
            <a:endParaRPr/>
          </a:p>
        </p:txBody>
      </p:sp>
      <p:sp>
        <p:nvSpPr>
          <p:cNvPr id="2591" name="Google Shape;2591;p204"/>
          <p:cNvSpPr/>
          <p:nvPr/>
        </p:nvSpPr>
        <p:spPr>
          <a:xfrm>
            <a:off x="3581890" y="2944565"/>
            <a:ext cx="540000" cy="457200"/>
          </a:xfrm>
          <a:prstGeom prst="rect">
            <a:avLst/>
          </a:prstGeom>
          <a:blipFill rotWithShape="1">
            <a:blip r:embed="rId4">
              <a:alphaModFix/>
            </a:blip>
            <a:stretch>
              <a:fillRect b="0" l="-453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592" name="Google Shape;2592;p204"/>
          <p:cNvSpPr txBox="1"/>
          <p:nvPr/>
        </p:nvSpPr>
        <p:spPr>
          <a:xfrm rot="-5400000">
            <a:off x="-276150" y="2516262"/>
            <a:ext cx="1657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مستوى الاسعار</a:t>
            </a:r>
            <a:endParaRPr/>
          </a:p>
        </p:txBody>
      </p:sp>
      <p:cxnSp>
        <p:nvCxnSpPr>
          <p:cNvPr id="2593" name="Google Shape;2593;p204"/>
          <p:cNvCxnSpPr/>
          <p:nvPr/>
        </p:nvCxnSpPr>
        <p:spPr>
          <a:xfrm flipH="1">
            <a:off x="900049" y="4724400"/>
            <a:ext cx="2382900" cy="12600"/>
          </a:xfrm>
          <a:prstGeom prst="straightConnector1">
            <a:avLst/>
          </a:prstGeom>
          <a:noFill/>
          <a:ln cap="flat" cmpd="sng" w="57150">
            <a:solidFill>
              <a:schemeClr val="dk1"/>
            </a:solidFill>
            <a:prstDash val="solid"/>
            <a:miter lim="800000"/>
            <a:headEnd len="med" w="med" type="none"/>
            <a:tailEnd len="med" w="med" type="none"/>
          </a:ln>
        </p:spPr>
      </p:cxnSp>
      <p:sp>
        <p:nvSpPr>
          <p:cNvPr id="2594" name="Google Shape;2594;p204"/>
          <p:cNvSpPr/>
          <p:nvPr/>
        </p:nvSpPr>
        <p:spPr>
          <a:xfrm>
            <a:off x="431540" y="4483968"/>
            <a:ext cx="540000" cy="4572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cxnSp>
        <p:nvCxnSpPr>
          <p:cNvPr id="2595" name="Google Shape;2595;p204"/>
          <p:cNvCxnSpPr/>
          <p:nvPr/>
        </p:nvCxnSpPr>
        <p:spPr>
          <a:xfrm>
            <a:off x="2627312" y="4149725"/>
            <a:ext cx="0" cy="1582800"/>
          </a:xfrm>
          <a:prstGeom prst="straightConnector1">
            <a:avLst/>
          </a:prstGeom>
          <a:noFill/>
          <a:ln cap="flat" cmpd="sng" w="57150">
            <a:solidFill>
              <a:schemeClr val="dk1"/>
            </a:solidFill>
            <a:prstDash val="solid"/>
            <a:miter lim="800000"/>
            <a:headEnd len="med" w="med" type="none"/>
            <a:tailEnd len="med" w="med" type="none"/>
          </a:ln>
        </p:spPr>
      </p:cxnSp>
      <p:sp>
        <p:nvSpPr>
          <p:cNvPr id="2596" name="Google Shape;2596;p204"/>
          <p:cNvSpPr/>
          <p:nvPr/>
        </p:nvSpPr>
        <p:spPr>
          <a:xfrm>
            <a:off x="2375756" y="5661248"/>
            <a:ext cx="540000" cy="457200"/>
          </a:xfrm>
          <a:prstGeom prst="rect">
            <a:avLst/>
          </a:prstGeom>
          <a:blipFill rotWithShape="1">
            <a:blip r:embed="rId6">
              <a:alphaModFix/>
            </a:blip>
            <a:stretch>
              <a:fillRect b="-15999" l="-1590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597" name="Google Shape;2597;p204"/>
          <p:cNvSpPr/>
          <p:nvPr/>
        </p:nvSpPr>
        <p:spPr>
          <a:xfrm>
            <a:off x="3095836" y="5661248"/>
            <a:ext cx="540000" cy="457200"/>
          </a:xfrm>
          <a:prstGeom prst="rect">
            <a:avLst/>
          </a:prstGeom>
          <a:blipFill rotWithShape="1">
            <a:blip r:embed="rId7">
              <a:alphaModFix/>
            </a:blip>
            <a:stretch>
              <a:fillRect b="-15999" l="-1476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598" name="Google Shape;2598;p204"/>
          <p:cNvSpPr txBox="1"/>
          <p:nvPr/>
        </p:nvSpPr>
        <p:spPr>
          <a:xfrm>
            <a:off x="987425" y="5951537"/>
            <a:ext cx="2227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2" name="Shape 2602"/>
        <p:cNvGrpSpPr/>
        <p:nvPr/>
      </p:nvGrpSpPr>
      <p:grpSpPr>
        <a:xfrm>
          <a:off x="0" y="0"/>
          <a:ext cx="0" cy="0"/>
          <a:chOff x="0" y="0"/>
          <a:chExt cx="0" cy="0"/>
        </a:xfrm>
      </p:grpSpPr>
      <p:cxnSp>
        <p:nvCxnSpPr>
          <p:cNvPr id="2603" name="Google Shape;2603;p205"/>
          <p:cNvCxnSpPr/>
          <p:nvPr/>
        </p:nvCxnSpPr>
        <p:spPr>
          <a:xfrm>
            <a:off x="2628900" y="1371600"/>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2604" name="Google Shape;2604;p205"/>
          <p:cNvCxnSpPr/>
          <p:nvPr/>
        </p:nvCxnSpPr>
        <p:spPr>
          <a:xfrm>
            <a:off x="2628900" y="3771900"/>
            <a:ext cx="2628900" cy="0"/>
          </a:xfrm>
          <a:prstGeom prst="straightConnector1">
            <a:avLst/>
          </a:prstGeom>
          <a:noFill/>
          <a:ln cap="flat" cmpd="sng" w="19050">
            <a:solidFill>
              <a:srgbClr val="000000"/>
            </a:solidFill>
            <a:prstDash val="solid"/>
            <a:miter lim="800000"/>
            <a:headEnd len="med" w="med" type="none"/>
            <a:tailEnd len="med" w="med" type="none"/>
          </a:ln>
        </p:spPr>
      </p:cxnSp>
      <p:cxnSp>
        <p:nvCxnSpPr>
          <p:cNvPr id="2605" name="Google Shape;2605;p205"/>
          <p:cNvCxnSpPr/>
          <p:nvPr/>
        </p:nvCxnSpPr>
        <p:spPr>
          <a:xfrm flipH="1" rot="10800000">
            <a:off x="3059112" y="1700212"/>
            <a:ext cx="2743200" cy="1028700"/>
          </a:xfrm>
          <a:prstGeom prst="straightConnector1">
            <a:avLst/>
          </a:prstGeom>
          <a:noFill/>
          <a:ln cap="flat" cmpd="sng" w="28575">
            <a:solidFill>
              <a:srgbClr val="000000"/>
            </a:solidFill>
            <a:prstDash val="solid"/>
            <a:miter lim="800000"/>
            <a:headEnd len="med" w="med" type="none"/>
            <a:tailEnd len="med" w="med" type="none"/>
          </a:ln>
        </p:spPr>
      </p:cxnSp>
      <p:cxnSp>
        <p:nvCxnSpPr>
          <p:cNvPr id="2606" name="Google Shape;2606;p205"/>
          <p:cNvCxnSpPr/>
          <p:nvPr/>
        </p:nvCxnSpPr>
        <p:spPr>
          <a:xfrm>
            <a:off x="4140200" y="620712"/>
            <a:ext cx="0" cy="3149700"/>
          </a:xfrm>
          <a:prstGeom prst="straightConnector1">
            <a:avLst/>
          </a:prstGeom>
          <a:noFill/>
          <a:ln cap="flat" cmpd="sng" w="28575">
            <a:solidFill>
              <a:srgbClr val="0000FF"/>
            </a:solidFill>
            <a:prstDash val="solid"/>
            <a:miter lim="800000"/>
            <a:headEnd len="med" w="med" type="none"/>
            <a:tailEnd len="med" w="med" type="none"/>
          </a:ln>
        </p:spPr>
      </p:cxnSp>
      <p:sp>
        <p:nvSpPr>
          <p:cNvPr id="2607" name="Google Shape;2607;p205"/>
          <p:cNvSpPr txBox="1"/>
          <p:nvPr/>
        </p:nvSpPr>
        <p:spPr>
          <a:xfrm>
            <a:off x="5292725" y="3644900"/>
            <a:ext cx="2236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2608" name="Google Shape;2608;p205"/>
          <p:cNvSpPr txBox="1"/>
          <p:nvPr/>
        </p:nvSpPr>
        <p:spPr>
          <a:xfrm>
            <a:off x="6875462" y="2133600"/>
            <a:ext cx="17448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شكل رقم c-4-6</a:t>
            </a:r>
            <a:endParaRPr/>
          </a:p>
        </p:txBody>
      </p:sp>
      <p:sp>
        <p:nvSpPr>
          <p:cNvPr id="2609" name="Google Shape;2609;p205"/>
          <p:cNvSpPr txBox="1"/>
          <p:nvPr/>
        </p:nvSpPr>
        <p:spPr>
          <a:xfrm>
            <a:off x="269875" y="1125537"/>
            <a:ext cx="21447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المستوى العام للاسعار </a:t>
            </a:r>
            <a:endParaRPr/>
          </a:p>
        </p:txBody>
      </p:sp>
      <p:sp>
        <p:nvSpPr>
          <p:cNvPr id="2610" name="Google Shape;2610;p205"/>
          <p:cNvSpPr txBox="1"/>
          <p:nvPr/>
        </p:nvSpPr>
        <p:spPr>
          <a:xfrm>
            <a:off x="5724525" y="1412875"/>
            <a:ext cx="577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a:t>
            </a:r>
            <a:endParaRPr/>
          </a:p>
        </p:txBody>
      </p:sp>
      <p:cxnSp>
        <p:nvCxnSpPr>
          <p:cNvPr id="2611" name="Google Shape;2611;p205"/>
          <p:cNvCxnSpPr/>
          <p:nvPr/>
        </p:nvCxnSpPr>
        <p:spPr>
          <a:xfrm>
            <a:off x="3203575" y="836612"/>
            <a:ext cx="2592300" cy="2016000"/>
          </a:xfrm>
          <a:prstGeom prst="straightConnector1">
            <a:avLst/>
          </a:prstGeom>
          <a:noFill/>
          <a:ln cap="flat" cmpd="sng" w="9525">
            <a:solidFill>
              <a:schemeClr val="accent1"/>
            </a:solidFill>
            <a:prstDash val="solid"/>
            <a:miter lim="800000"/>
            <a:headEnd len="med" w="med" type="none"/>
            <a:tailEnd len="med" w="med" type="none"/>
          </a:ln>
        </p:spPr>
      </p:cxnSp>
      <p:sp>
        <p:nvSpPr>
          <p:cNvPr id="2612" name="Google Shape;2612;p205"/>
          <p:cNvSpPr txBox="1"/>
          <p:nvPr/>
        </p:nvSpPr>
        <p:spPr>
          <a:xfrm>
            <a:off x="5651500" y="2492375"/>
            <a:ext cx="630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AD</a:t>
            </a:r>
            <a:endParaRPr/>
          </a:p>
        </p:txBody>
      </p:sp>
      <p:sp>
        <p:nvSpPr>
          <p:cNvPr id="2613" name="Google Shape;2613;p205"/>
          <p:cNvSpPr txBox="1"/>
          <p:nvPr/>
        </p:nvSpPr>
        <p:spPr>
          <a:xfrm>
            <a:off x="4643437" y="1484312"/>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2614" name="Google Shape;2614;p205"/>
          <p:cNvSpPr txBox="1"/>
          <p:nvPr/>
        </p:nvSpPr>
        <p:spPr>
          <a:xfrm>
            <a:off x="3370262" y="38608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cxnSp>
        <p:nvCxnSpPr>
          <p:cNvPr id="2615" name="Google Shape;2615;p205"/>
          <p:cNvCxnSpPr/>
          <p:nvPr/>
        </p:nvCxnSpPr>
        <p:spPr>
          <a:xfrm>
            <a:off x="2916237" y="4268787"/>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2616" name="Google Shape;2616;p205"/>
          <p:cNvCxnSpPr/>
          <p:nvPr/>
        </p:nvCxnSpPr>
        <p:spPr>
          <a:xfrm>
            <a:off x="2916237" y="6669087"/>
            <a:ext cx="4680000" cy="0"/>
          </a:xfrm>
          <a:prstGeom prst="straightConnector1">
            <a:avLst/>
          </a:prstGeom>
          <a:noFill/>
          <a:ln cap="flat" cmpd="sng" w="19050">
            <a:solidFill>
              <a:srgbClr val="000000"/>
            </a:solidFill>
            <a:prstDash val="solid"/>
            <a:miter lim="800000"/>
            <a:headEnd len="med" w="med" type="none"/>
            <a:tailEnd len="med" w="med" type="none"/>
          </a:ln>
        </p:spPr>
      </p:cxnSp>
      <p:cxnSp>
        <p:nvCxnSpPr>
          <p:cNvPr id="2617" name="Google Shape;2617;p205"/>
          <p:cNvCxnSpPr/>
          <p:nvPr/>
        </p:nvCxnSpPr>
        <p:spPr>
          <a:xfrm>
            <a:off x="4932362" y="3708400"/>
            <a:ext cx="0" cy="3149700"/>
          </a:xfrm>
          <a:prstGeom prst="straightConnector1">
            <a:avLst/>
          </a:prstGeom>
          <a:noFill/>
          <a:ln cap="flat" cmpd="sng" w="28575">
            <a:solidFill>
              <a:srgbClr val="0000FF"/>
            </a:solidFill>
            <a:prstDash val="solid"/>
            <a:miter lim="800000"/>
            <a:headEnd len="med" w="med" type="none"/>
            <a:tailEnd len="med" w="med" type="none"/>
          </a:ln>
        </p:spPr>
      </p:cxnSp>
      <p:sp>
        <p:nvSpPr>
          <p:cNvPr id="2618" name="Google Shape;2618;p205"/>
          <p:cNvSpPr/>
          <p:nvPr/>
        </p:nvSpPr>
        <p:spPr>
          <a:xfrm>
            <a:off x="4283075" y="5030787"/>
            <a:ext cx="978000" cy="484200"/>
          </a:xfrm>
          <a:prstGeom prst="rightArrow">
            <a:avLst>
              <a:gd fmla="val 1625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2619" name="Google Shape;2619;p205"/>
          <p:cNvCxnSpPr/>
          <p:nvPr>
            <p:ph idx="1" type="body"/>
          </p:nvPr>
        </p:nvCxnSpPr>
        <p:spPr>
          <a:xfrm flipH="1" rot="10800000">
            <a:off x="2916237" y="4365687"/>
            <a:ext cx="3311400" cy="2303400"/>
          </a:xfrm>
          <a:prstGeom prst="straightConnector1">
            <a:avLst/>
          </a:prstGeom>
          <a:noFill/>
          <a:ln cap="flat" cmpd="sng" w="19050">
            <a:solidFill>
              <a:srgbClr val="FF0000"/>
            </a:solidFill>
            <a:prstDash val="solid"/>
            <a:round/>
            <a:headEnd len="med" w="med" type="none"/>
            <a:tailEnd len="med" w="med" type="none"/>
          </a:ln>
        </p:spPr>
      </p:cxnSp>
      <p:sp>
        <p:nvSpPr>
          <p:cNvPr id="2620" name="Google Shape;2620;p205"/>
          <p:cNvSpPr txBox="1"/>
          <p:nvPr/>
        </p:nvSpPr>
        <p:spPr>
          <a:xfrm>
            <a:off x="3635375" y="260350"/>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cxnSp>
        <p:nvCxnSpPr>
          <p:cNvPr id="2621" name="Google Shape;2621;p205"/>
          <p:cNvCxnSpPr/>
          <p:nvPr/>
        </p:nvCxnSpPr>
        <p:spPr>
          <a:xfrm flipH="1" rot="10800000">
            <a:off x="3276600" y="4292625"/>
            <a:ext cx="3598800" cy="1317600"/>
          </a:xfrm>
          <a:prstGeom prst="straightConnector1">
            <a:avLst/>
          </a:prstGeom>
          <a:noFill/>
          <a:ln cap="flat" cmpd="sng" w="28575">
            <a:solidFill>
              <a:srgbClr val="000000"/>
            </a:solidFill>
            <a:prstDash val="solid"/>
            <a:miter lim="800000"/>
            <a:headEnd len="med" w="med" type="none"/>
            <a:tailEnd len="med" w="med" type="none"/>
          </a:ln>
        </p:spPr>
      </p:cxnSp>
      <p:sp>
        <p:nvSpPr>
          <p:cNvPr id="2622" name="Google Shape;2622;p205"/>
          <p:cNvSpPr txBox="1"/>
          <p:nvPr/>
        </p:nvSpPr>
        <p:spPr>
          <a:xfrm>
            <a:off x="5867400" y="4005262"/>
            <a:ext cx="2265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2623" name="Google Shape;2623;p205"/>
          <p:cNvSpPr txBox="1"/>
          <p:nvPr/>
        </p:nvSpPr>
        <p:spPr>
          <a:xfrm>
            <a:off x="3563937" y="5516562"/>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2624" name="Google Shape;2624;p205"/>
          <p:cNvSpPr txBox="1"/>
          <p:nvPr/>
        </p:nvSpPr>
        <p:spPr>
          <a:xfrm>
            <a:off x="4356100" y="6396037"/>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2625" name="Google Shape;2625;p205"/>
          <p:cNvSpPr txBox="1"/>
          <p:nvPr/>
        </p:nvSpPr>
        <p:spPr>
          <a:xfrm>
            <a:off x="1423987" y="4005262"/>
            <a:ext cx="1404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الانفاق الكلى </a:t>
            </a:r>
            <a:endParaRPr/>
          </a:p>
        </p:txBody>
      </p:sp>
      <p:sp>
        <p:nvSpPr>
          <p:cNvPr id="2626" name="Google Shape;2626;p205"/>
          <p:cNvSpPr txBox="1"/>
          <p:nvPr/>
        </p:nvSpPr>
        <p:spPr>
          <a:xfrm>
            <a:off x="6905625" y="6165850"/>
            <a:ext cx="22383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2627" name="Google Shape;2627;p205"/>
          <p:cNvSpPr txBox="1"/>
          <p:nvPr/>
        </p:nvSpPr>
        <p:spPr>
          <a:xfrm>
            <a:off x="6627812" y="549275"/>
            <a:ext cx="20226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3-الفجوة التضخمية </a:t>
            </a:r>
            <a:endParaRPr/>
          </a:p>
        </p:txBody>
      </p:sp>
      <p:sp>
        <p:nvSpPr>
          <p:cNvPr id="2628" name="Google Shape;2628;p205"/>
          <p:cNvSpPr txBox="1"/>
          <p:nvPr/>
        </p:nvSpPr>
        <p:spPr>
          <a:xfrm>
            <a:off x="5435600" y="4149725"/>
            <a:ext cx="3906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cxnSp>
        <p:nvCxnSpPr>
          <p:cNvPr id="2629" name="Google Shape;2629;p205"/>
          <p:cNvCxnSpPr/>
          <p:nvPr/>
        </p:nvCxnSpPr>
        <p:spPr>
          <a:xfrm>
            <a:off x="4787900" y="1989137"/>
            <a:ext cx="71400" cy="1800300"/>
          </a:xfrm>
          <a:prstGeom prst="straightConnector1">
            <a:avLst/>
          </a:prstGeom>
          <a:noFill/>
          <a:ln cap="flat" cmpd="sng" w="28575">
            <a:solidFill>
              <a:srgbClr val="0000FF"/>
            </a:solidFill>
            <a:prstDash val="solid"/>
            <a:miter lim="800000"/>
            <a:headEnd len="med" w="med" type="none"/>
            <a:tailEnd len="med" w="med" type="none"/>
          </a:ln>
        </p:spPr>
      </p:cxnSp>
      <p:sp>
        <p:nvSpPr>
          <p:cNvPr id="2630" name="Google Shape;2630;p205"/>
          <p:cNvSpPr txBox="1"/>
          <p:nvPr/>
        </p:nvSpPr>
        <p:spPr>
          <a:xfrm>
            <a:off x="3779837" y="1773237"/>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2631" name="Google Shape;2631;p205"/>
          <p:cNvSpPr txBox="1"/>
          <p:nvPr/>
        </p:nvSpPr>
        <p:spPr>
          <a:xfrm>
            <a:off x="4427537" y="38608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8000</a:t>
            </a:r>
            <a:endParaRPr/>
          </a:p>
        </p:txBody>
      </p:sp>
      <p:sp>
        <p:nvSpPr>
          <p:cNvPr id="2632" name="Google Shape;2632;p205"/>
          <p:cNvSpPr txBox="1"/>
          <p:nvPr/>
        </p:nvSpPr>
        <p:spPr>
          <a:xfrm>
            <a:off x="2759075" y="2205037"/>
            <a:ext cx="1458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تضخمية </a:t>
            </a:r>
            <a:endParaRPr/>
          </a:p>
        </p:txBody>
      </p:sp>
      <p:sp>
        <p:nvSpPr>
          <p:cNvPr id="2633" name="Google Shape;2633;p205"/>
          <p:cNvSpPr txBox="1"/>
          <p:nvPr/>
        </p:nvSpPr>
        <p:spPr>
          <a:xfrm>
            <a:off x="4067175" y="4724400"/>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cxnSp>
        <p:nvCxnSpPr>
          <p:cNvPr id="2634" name="Google Shape;2634;p205"/>
          <p:cNvCxnSpPr/>
          <p:nvPr/>
        </p:nvCxnSpPr>
        <p:spPr>
          <a:xfrm>
            <a:off x="5724525" y="4652962"/>
            <a:ext cx="71400" cy="2016000"/>
          </a:xfrm>
          <a:prstGeom prst="straightConnector1">
            <a:avLst/>
          </a:prstGeom>
          <a:noFill/>
          <a:ln cap="flat" cmpd="sng" w="28575">
            <a:solidFill>
              <a:srgbClr val="0000FF"/>
            </a:solidFill>
            <a:prstDash val="solid"/>
            <a:miter lim="800000"/>
            <a:headEnd len="med" w="med" type="none"/>
            <a:tailEnd len="med" w="med" type="none"/>
          </a:ln>
        </p:spPr>
      </p:cxnSp>
      <p:sp>
        <p:nvSpPr>
          <p:cNvPr id="2635" name="Google Shape;2635;p205"/>
          <p:cNvSpPr txBox="1"/>
          <p:nvPr/>
        </p:nvSpPr>
        <p:spPr>
          <a:xfrm>
            <a:off x="5580062" y="6396037"/>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8000</a:t>
            </a:r>
            <a:endParaRPr/>
          </a:p>
        </p:txBody>
      </p:sp>
      <p:cxnSp>
        <p:nvCxnSpPr>
          <p:cNvPr id="2636" name="Google Shape;2636;p205"/>
          <p:cNvCxnSpPr/>
          <p:nvPr/>
        </p:nvCxnSpPr>
        <p:spPr>
          <a:xfrm flipH="1" rot="10800000">
            <a:off x="3563937" y="4868887"/>
            <a:ext cx="3600600" cy="1317600"/>
          </a:xfrm>
          <a:prstGeom prst="straightConnector1">
            <a:avLst/>
          </a:prstGeom>
          <a:noFill/>
          <a:ln cap="flat" cmpd="sng" w="28575">
            <a:solidFill>
              <a:srgbClr val="000000"/>
            </a:solidFill>
            <a:prstDash val="solid"/>
            <a:miter lim="800000"/>
            <a:headEnd len="med" w="med" type="none"/>
            <a:tailEnd len="med" w="med" type="none"/>
          </a:ln>
        </p:spPr>
      </p:cxnSp>
      <p:sp>
        <p:nvSpPr>
          <p:cNvPr id="2637" name="Google Shape;2637;p205"/>
          <p:cNvSpPr txBox="1"/>
          <p:nvPr/>
        </p:nvSpPr>
        <p:spPr>
          <a:xfrm>
            <a:off x="4356100" y="4076700"/>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2" name="Shape 2642"/>
        <p:cNvGrpSpPr/>
        <p:nvPr/>
      </p:nvGrpSpPr>
      <p:grpSpPr>
        <a:xfrm>
          <a:off x="0" y="0"/>
          <a:ext cx="0" cy="0"/>
          <a:chOff x="0" y="0"/>
          <a:chExt cx="0" cy="0"/>
        </a:xfrm>
      </p:grpSpPr>
      <p:sp>
        <p:nvSpPr>
          <p:cNvPr id="2643" name="Google Shape;2643;p206"/>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هل يملك الاقتصاد آلية للتصحيح الذاتي</a:t>
            </a:r>
            <a:endParaRPr/>
          </a:p>
        </p:txBody>
      </p:sp>
      <p:sp>
        <p:nvSpPr>
          <p:cNvPr id="2644" name="Google Shape;2644;p206"/>
          <p:cNvSpPr txBox="1"/>
          <p:nvPr>
            <p:ph idx="1" type="body"/>
          </p:nvPr>
        </p:nvSpPr>
        <p:spPr>
          <a:xfrm>
            <a:off x="179387" y="1052512"/>
            <a:ext cx="8785200" cy="5545200"/>
          </a:xfrm>
          <a:prstGeom prst="rect">
            <a:avLst/>
          </a:prstGeom>
          <a:noFill/>
          <a:ln>
            <a:noFill/>
          </a:ln>
        </p:spPr>
        <p:txBody>
          <a:bodyPr anchorCtr="0" anchor="t" bIns="45700" lIns="91425" spcFirstLastPara="1" rIns="91425" wrap="square" tIns="45700">
            <a:normAutofit/>
          </a:bodyPr>
          <a:lstStyle/>
          <a:p>
            <a:pPr indent="-342900" lvl="0" marL="342900" marR="0" rtl="1" algn="r">
              <a:lnSpc>
                <a:spcPct val="9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عندما تطول فترة الكساد وتتعمق ويزيد عدد العاطلين في تمسكهم بأجور مع عدم قدرة أصحاب الاعمال على دفع هذه الاجور بسبب ضعف الطلب الكلى.</a:t>
            </a:r>
            <a:endParaRPr/>
          </a:p>
          <a:p>
            <a:pPr indent="-342900" lvl="0" marL="342900" marR="0" rtl="1" algn="r">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في نهاية الامر سيقبل العمال الاجور المتدنية كما سيضطر أصحاب الاعمال الى تخفيض أسعار السلع والخدمات.</a:t>
            </a:r>
            <a:endParaRPr/>
          </a:p>
          <a:p>
            <a:pPr indent="-342900" lvl="0" marL="342900" marR="0" rtl="1" algn="r">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وحدث ذلك الأمر خلال فترة الكساد الكبير في عقد الثلاثينيات من القرن العشرين.</a:t>
            </a:r>
            <a:endParaRPr/>
          </a:p>
          <a:p>
            <a:pPr indent="-342900" lvl="0" marL="342900" marR="0" rtl="1" algn="r">
              <a:lnSpc>
                <a:spcPct val="9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وهناك بعض الآراء التي تنادى بضرورة تدخل الدولة في حالة حدوث كساد في الاقتصاد وأنه ليس من الحكمة الانتظار لتدنى الأسعار والاجور لإزالة الفجوة الانكماشية , ولكن الجدل قائم حول كيفية وحجم وتوقيت التدخل</a:t>
            </a:r>
            <a:endParaRPr/>
          </a:p>
        </p:txBody>
      </p:sp>
      <p:sp>
        <p:nvSpPr>
          <p:cNvPr id="2645" name="Google Shape;2645;p206"/>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646" name="Google Shape;2646;p206"/>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1" name="Shape 2651"/>
        <p:cNvGrpSpPr/>
        <p:nvPr/>
      </p:nvGrpSpPr>
      <p:grpSpPr>
        <a:xfrm>
          <a:off x="0" y="0"/>
          <a:ext cx="0" cy="0"/>
          <a:chOff x="0" y="0"/>
          <a:chExt cx="0" cy="0"/>
        </a:xfrm>
      </p:grpSpPr>
      <p:sp>
        <p:nvSpPr>
          <p:cNvPr id="2652" name="Google Shape;2652;p207"/>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أثر التضخم على مضاعف الانتاج</a:t>
            </a:r>
            <a:endParaRPr/>
          </a:p>
        </p:txBody>
      </p:sp>
      <p:sp>
        <p:nvSpPr>
          <p:cNvPr id="2653" name="Google Shape;2653;p207"/>
          <p:cNvSpPr txBox="1"/>
          <p:nvPr>
            <p:ph idx="1" type="body"/>
          </p:nvPr>
        </p:nvSpPr>
        <p:spPr>
          <a:xfrm>
            <a:off x="179387" y="1052512"/>
            <a:ext cx="8785200" cy="55452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وفقا لمفهوم نظرية المضاعف أن الزيادة في الإنفاق ستؤدي إلى زيادة أكبر في مستوى توازن الناتج المحلي الإجمالي </a:t>
            </a:r>
            <a:endParaRPr/>
          </a:p>
          <a:p>
            <a:pPr indent="-342900" lvl="0" marL="342900" marR="0" rtl="1" algn="r">
              <a:lnSpc>
                <a:spcPct val="100000"/>
              </a:lnSpc>
              <a:spcBef>
                <a:spcPts val="640"/>
              </a:spcBef>
              <a:spcAft>
                <a:spcPts val="0"/>
              </a:spcAft>
              <a:buClr>
                <a:schemeClr val="dk1"/>
              </a:buClr>
              <a:buSzPts val="3200"/>
              <a:buFont typeface="Arial"/>
              <a:buChar char="•"/>
            </a:pPr>
            <a:r>
              <a:rPr b="0" i="0" lang="en-US" sz="3200" u="none" cap="none" strike="noStrike">
                <a:solidFill>
                  <a:schemeClr val="dk1"/>
                </a:solidFill>
                <a:latin typeface="Calibri"/>
                <a:ea typeface="Calibri"/>
                <a:cs typeface="Calibri"/>
                <a:sym typeface="Calibri"/>
              </a:rPr>
              <a:t> ونجد أن التضخم يؤثر سلبا على تلك الزيادة التى تحدث في الناتج المحلى الإجمالي بفعل أثر المضاعف</a:t>
            </a:r>
            <a:endParaRPr/>
          </a:p>
        </p:txBody>
      </p:sp>
      <p:sp>
        <p:nvSpPr>
          <p:cNvPr id="2654" name="Google Shape;2654;p207"/>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655" name="Google Shape;2655;p207"/>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0" name="Shape 2660"/>
        <p:cNvGrpSpPr/>
        <p:nvPr/>
      </p:nvGrpSpPr>
      <p:grpSpPr>
        <a:xfrm>
          <a:off x="0" y="0"/>
          <a:ext cx="0" cy="0"/>
          <a:chOff x="0" y="0"/>
          <a:chExt cx="0" cy="0"/>
        </a:xfrm>
      </p:grpSpPr>
      <p:sp>
        <p:nvSpPr>
          <p:cNvPr id="2661" name="Google Shape;2661;p208"/>
          <p:cNvSpPr txBox="1"/>
          <p:nvPr>
            <p:ph type="title"/>
          </p:nvPr>
        </p:nvSpPr>
        <p:spPr>
          <a:xfrm>
            <a:off x="457200" y="274637"/>
            <a:ext cx="8229600" cy="777900"/>
          </a:xfrm>
          <a:prstGeom prst="rect">
            <a:avLst/>
          </a:prstGeom>
          <a:noFill/>
          <a:ln>
            <a:noFill/>
          </a:ln>
        </p:spPr>
        <p:txBody>
          <a:bodyPr anchorCtr="0" anchor="ctr" bIns="45700" lIns="91425" spcFirstLastPara="1" rIns="91425" wrap="square" tIns="45700">
            <a:noAutofit/>
          </a:bodyPr>
          <a:lstStyle/>
          <a:p>
            <a:pPr indent="0" lvl="0" marL="0" rtl="1"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أثر التضخم على مضاعف الانتاج</a:t>
            </a:r>
            <a:endParaRPr/>
          </a:p>
        </p:txBody>
      </p:sp>
      <p:sp>
        <p:nvSpPr>
          <p:cNvPr id="2662" name="Google Shape;2662;p208"/>
          <p:cNvSpPr txBox="1"/>
          <p:nvPr>
            <p:ph idx="1" type="body"/>
          </p:nvPr>
        </p:nvSpPr>
        <p:spPr>
          <a:xfrm>
            <a:off x="250825" y="1196975"/>
            <a:ext cx="4245000" cy="5184900"/>
          </a:xfrm>
          <a:prstGeom prst="rect">
            <a:avLst/>
          </a:prstGeom>
          <a:noFill/>
          <a:ln>
            <a:noFill/>
          </a:ln>
        </p:spPr>
        <p:txBody>
          <a:bodyPr anchorCtr="0" anchor="t" bIns="45700" lIns="91425" spcFirstLastPara="1" rIns="91425" wrap="square" tIns="45700">
            <a:normAutofit/>
          </a:bodyPr>
          <a:lstStyle/>
          <a:p>
            <a:pPr indent="-139700" lvl="0" marL="342900" marR="0" rtl="1" algn="r">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2663" name="Google Shape;2663;p208"/>
          <p:cNvSpPr txBox="1"/>
          <p:nvPr>
            <p:ph idx="2" type="body"/>
          </p:nvPr>
        </p:nvSpPr>
        <p:spPr>
          <a:xfrm>
            <a:off x="4648200" y="981075"/>
            <a:ext cx="4387800" cy="5427600"/>
          </a:xfrm>
          <a:prstGeom prst="rect">
            <a:avLst/>
          </a:prstGeom>
          <a:noFill/>
          <a:ln>
            <a:noFill/>
          </a:ln>
        </p:spPr>
        <p:txBody>
          <a:bodyPr anchorCtr="0" anchor="t" bIns="45700" lIns="91425" spcFirstLastPara="1" rIns="91425" wrap="square" tIns="45700">
            <a:normAutofit/>
          </a:bodyPr>
          <a:lstStyle/>
          <a:p>
            <a:pPr indent="-342900" lvl="0" marL="342900" marR="0" rtl="1" algn="r">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نجد أن التضخم يؤثر سلبا على الزيادة التى تحدث في الناتج المحلى الإجمالي بفعل أثر المضاعف فبدلا من زيادة الناتج المحلى الإجمالي من  6000 مليون ريال إلى  6800 مليون ريال نتيجة لزيادة الانفاق بمقدار 200 مليون ريال , نجد أن الناتج المحلى الإجمالي يزيد الى 6600 مليون ريال وذلك بسبب وجود تضخم في الاقتصاد وذلك لان الزيادة في الاسعار تقوم بسحب جزء من الزيادة في الطلب الحقيقي بسبب تآكل القوة الشرائية لدخل المستهلك , وكذلك انخفاض الصادرات بسبب ارتفاع الاسعار المحلية مقارنة بالأجنبية</a:t>
            </a:r>
            <a:endParaRPr/>
          </a:p>
        </p:txBody>
      </p:sp>
      <p:sp>
        <p:nvSpPr>
          <p:cNvPr id="2664" name="Google Shape;2664;p208"/>
          <p:cNvSpPr txBox="1"/>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665" name="Google Shape;2665;p208"/>
          <p:cNvSpPr txBox="1"/>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Times New Roman"/>
              <a:buNone/>
            </a:pPr>
            <a:fld id="{00000000-1234-1234-1234-123412341234}" type="slidenum">
              <a:rPr b="1" i="0" lang="en-US" sz="1200" u="none">
                <a:solidFill>
                  <a:srgbClr val="898989"/>
                </a:solidFill>
                <a:latin typeface="Times New Roman"/>
                <a:ea typeface="Times New Roman"/>
                <a:cs typeface="Times New Roman"/>
                <a:sym typeface="Times New Roman"/>
              </a:rPr>
              <a:t>‹#›</a:t>
            </a:fld>
            <a:endParaRPr/>
          </a:p>
        </p:txBody>
      </p:sp>
      <p:cxnSp>
        <p:nvCxnSpPr>
          <p:cNvPr id="2666" name="Google Shape;2666;p208"/>
          <p:cNvCxnSpPr/>
          <p:nvPr/>
        </p:nvCxnSpPr>
        <p:spPr>
          <a:xfrm>
            <a:off x="900112" y="2205037"/>
            <a:ext cx="0" cy="3527400"/>
          </a:xfrm>
          <a:prstGeom prst="straightConnector1">
            <a:avLst/>
          </a:prstGeom>
          <a:noFill/>
          <a:ln cap="flat" cmpd="sng" w="76200">
            <a:solidFill>
              <a:schemeClr val="dk1"/>
            </a:solidFill>
            <a:prstDash val="solid"/>
            <a:miter lim="800000"/>
            <a:headEnd len="med" w="med" type="none"/>
            <a:tailEnd len="med" w="med" type="none"/>
          </a:ln>
        </p:spPr>
      </p:cxnSp>
      <p:cxnSp>
        <p:nvCxnSpPr>
          <p:cNvPr id="2667" name="Google Shape;2667;p208"/>
          <p:cNvCxnSpPr/>
          <p:nvPr/>
        </p:nvCxnSpPr>
        <p:spPr>
          <a:xfrm>
            <a:off x="900112" y="5732462"/>
            <a:ext cx="3456000" cy="0"/>
          </a:xfrm>
          <a:prstGeom prst="straightConnector1">
            <a:avLst/>
          </a:prstGeom>
          <a:noFill/>
          <a:ln cap="flat" cmpd="sng" w="76200">
            <a:solidFill>
              <a:schemeClr val="dk1"/>
            </a:solidFill>
            <a:prstDash val="solid"/>
            <a:miter lim="800000"/>
            <a:headEnd len="med" w="med" type="none"/>
            <a:tailEnd len="med" w="med" type="none"/>
          </a:ln>
        </p:spPr>
      </p:cxnSp>
      <p:cxnSp>
        <p:nvCxnSpPr>
          <p:cNvPr id="2668" name="Google Shape;2668;p208"/>
          <p:cNvCxnSpPr/>
          <p:nvPr/>
        </p:nvCxnSpPr>
        <p:spPr>
          <a:xfrm>
            <a:off x="1169987" y="2906712"/>
            <a:ext cx="2825700" cy="2394000"/>
          </a:xfrm>
          <a:prstGeom prst="straightConnector1">
            <a:avLst/>
          </a:prstGeom>
          <a:noFill/>
          <a:ln cap="flat" cmpd="sng" w="38100">
            <a:solidFill>
              <a:schemeClr val="dk1"/>
            </a:solidFill>
            <a:prstDash val="solid"/>
            <a:miter lim="800000"/>
            <a:headEnd len="med" w="med" type="none"/>
            <a:tailEnd len="med" w="med" type="none"/>
          </a:ln>
        </p:spPr>
      </p:cxnSp>
      <p:cxnSp>
        <p:nvCxnSpPr>
          <p:cNvPr id="2669" name="Google Shape;2669;p208"/>
          <p:cNvCxnSpPr/>
          <p:nvPr/>
        </p:nvCxnSpPr>
        <p:spPr>
          <a:xfrm flipH="1">
            <a:off x="1463525" y="3238500"/>
            <a:ext cx="2610000" cy="1547700"/>
          </a:xfrm>
          <a:prstGeom prst="straightConnector1">
            <a:avLst/>
          </a:prstGeom>
          <a:noFill/>
          <a:ln cap="flat" cmpd="sng" w="38100">
            <a:solidFill>
              <a:schemeClr val="dk1"/>
            </a:solidFill>
            <a:prstDash val="solid"/>
            <a:miter lim="800000"/>
            <a:headEnd len="med" w="med" type="none"/>
            <a:tailEnd len="med" w="med" type="none"/>
          </a:ln>
        </p:spPr>
      </p:cxnSp>
      <p:cxnSp>
        <p:nvCxnSpPr>
          <p:cNvPr id="2670" name="Google Shape;2670;p208"/>
          <p:cNvCxnSpPr/>
          <p:nvPr/>
        </p:nvCxnSpPr>
        <p:spPr>
          <a:xfrm>
            <a:off x="3292475" y="3716337"/>
            <a:ext cx="0" cy="2060700"/>
          </a:xfrm>
          <a:prstGeom prst="straightConnector1">
            <a:avLst/>
          </a:prstGeom>
          <a:noFill/>
          <a:ln cap="flat" cmpd="sng" w="57150">
            <a:solidFill>
              <a:schemeClr val="dk1"/>
            </a:solidFill>
            <a:prstDash val="solid"/>
            <a:miter lim="800000"/>
            <a:headEnd len="med" w="med" type="none"/>
            <a:tailEnd len="med" w="med" type="none"/>
          </a:ln>
        </p:spPr>
      </p:cxnSp>
      <p:cxnSp>
        <p:nvCxnSpPr>
          <p:cNvPr id="2671" name="Google Shape;2671;p208"/>
          <p:cNvCxnSpPr/>
          <p:nvPr/>
        </p:nvCxnSpPr>
        <p:spPr>
          <a:xfrm>
            <a:off x="10475912" y="1700212"/>
            <a:ext cx="72900" cy="72900"/>
          </a:xfrm>
          <a:prstGeom prst="straightConnector1">
            <a:avLst/>
          </a:prstGeom>
          <a:noFill/>
          <a:ln cap="flat" cmpd="sng" w="9525">
            <a:solidFill>
              <a:srgbClr val="4A7EBB"/>
            </a:solidFill>
            <a:prstDash val="solid"/>
            <a:miter lim="800000"/>
            <a:headEnd len="med" w="med" type="none"/>
            <a:tailEnd len="med" w="med" type="none"/>
          </a:ln>
        </p:spPr>
      </p:cxnSp>
      <p:cxnSp>
        <p:nvCxnSpPr>
          <p:cNvPr id="2672" name="Google Shape;2672;p208"/>
          <p:cNvCxnSpPr/>
          <p:nvPr/>
        </p:nvCxnSpPr>
        <p:spPr>
          <a:xfrm rot="10800000">
            <a:off x="900062" y="4149725"/>
            <a:ext cx="2889300" cy="0"/>
          </a:xfrm>
          <a:prstGeom prst="straightConnector1">
            <a:avLst/>
          </a:prstGeom>
          <a:noFill/>
          <a:ln cap="flat" cmpd="sng" w="57150">
            <a:solidFill>
              <a:schemeClr val="dk1"/>
            </a:solidFill>
            <a:prstDash val="solid"/>
            <a:miter lim="800000"/>
            <a:headEnd len="med" w="med" type="none"/>
            <a:tailEnd len="med" w="med" type="none"/>
          </a:ln>
        </p:spPr>
      </p:cxnSp>
      <p:cxnSp>
        <p:nvCxnSpPr>
          <p:cNvPr id="2673" name="Google Shape;2673;p208"/>
          <p:cNvCxnSpPr/>
          <p:nvPr/>
        </p:nvCxnSpPr>
        <p:spPr>
          <a:xfrm rot="10800000">
            <a:off x="3135162" y="3817899"/>
            <a:ext cx="324000" cy="271500"/>
          </a:xfrm>
          <a:prstGeom prst="straightConnector1">
            <a:avLst/>
          </a:prstGeom>
          <a:noFill/>
          <a:ln cap="flat" cmpd="sng" w="57150">
            <a:solidFill>
              <a:schemeClr val="dk1"/>
            </a:solidFill>
            <a:prstDash val="solid"/>
            <a:miter lim="800000"/>
            <a:headEnd len="med" w="med" type="none"/>
            <a:tailEnd len="med" w="med" type="triangle"/>
          </a:ln>
        </p:spPr>
      </p:cxnSp>
      <p:cxnSp>
        <p:nvCxnSpPr>
          <p:cNvPr id="2674" name="Google Shape;2674;p208"/>
          <p:cNvCxnSpPr/>
          <p:nvPr/>
        </p:nvCxnSpPr>
        <p:spPr>
          <a:xfrm>
            <a:off x="1403350" y="2906712"/>
            <a:ext cx="706500" cy="0"/>
          </a:xfrm>
          <a:prstGeom prst="straightConnector1">
            <a:avLst/>
          </a:prstGeom>
          <a:noFill/>
          <a:ln cap="flat" cmpd="sng" w="57150">
            <a:solidFill>
              <a:schemeClr val="dk1"/>
            </a:solidFill>
            <a:prstDash val="solid"/>
            <a:miter lim="800000"/>
            <a:headEnd len="med" w="med" type="none"/>
            <a:tailEnd len="med" w="med" type="triangle"/>
          </a:ln>
        </p:spPr>
      </p:cxnSp>
      <p:sp>
        <p:nvSpPr>
          <p:cNvPr id="2675" name="Google Shape;2675;p208"/>
          <p:cNvSpPr/>
          <p:nvPr/>
        </p:nvSpPr>
        <p:spPr>
          <a:xfrm>
            <a:off x="3853389" y="5072608"/>
            <a:ext cx="540000" cy="457200"/>
          </a:xfrm>
          <a:prstGeom prst="rect">
            <a:avLst/>
          </a:prstGeom>
          <a:blipFill rotWithShape="1">
            <a:blip r:embed="rId3">
              <a:alphaModFix/>
            </a:blip>
            <a:stretch>
              <a:fillRect b="0" l="-785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676" name="Google Shape;2676;p208"/>
          <p:cNvSpPr txBox="1"/>
          <p:nvPr/>
        </p:nvSpPr>
        <p:spPr>
          <a:xfrm>
            <a:off x="3779837" y="3808412"/>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A</a:t>
            </a:r>
            <a:endParaRPr/>
          </a:p>
        </p:txBody>
      </p:sp>
      <p:sp>
        <p:nvSpPr>
          <p:cNvPr id="2677" name="Google Shape;2677;p208"/>
          <p:cNvSpPr txBox="1"/>
          <p:nvPr/>
        </p:nvSpPr>
        <p:spPr>
          <a:xfrm>
            <a:off x="282575" y="3860800"/>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100</a:t>
            </a:r>
            <a:endParaRPr/>
          </a:p>
        </p:txBody>
      </p:sp>
      <p:sp>
        <p:nvSpPr>
          <p:cNvPr id="2678" name="Google Shape;2678;p208"/>
          <p:cNvSpPr txBox="1"/>
          <p:nvPr/>
        </p:nvSpPr>
        <p:spPr>
          <a:xfrm>
            <a:off x="3459162" y="4508500"/>
            <a:ext cx="541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E</a:t>
            </a:r>
            <a:endParaRPr/>
          </a:p>
        </p:txBody>
      </p:sp>
      <p:sp>
        <p:nvSpPr>
          <p:cNvPr id="2679" name="Google Shape;2679;p208"/>
          <p:cNvSpPr txBox="1"/>
          <p:nvPr/>
        </p:nvSpPr>
        <p:spPr>
          <a:xfrm>
            <a:off x="630237" y="1773237"/>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P</a:t>
            </a:r>
            <a:endParaRPr/>
          </a:p>
        </p:txBody>
      </p:sp>
      <p:sp>
        <p:nvSpPr>
          <p:cNvPr id="2680" name="Google Shape;2680;p208"/>
          <p:cNvSpPr/>
          <p:nvPr/>
        </p:nvSpPr>
        <p:spPr>
          <a:xfrm>
            <a:off x="3815916" y="2780928"/>
            <a:ext cx="540000" cy="4572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681" name="Google Shape;2681;p208"/>
          <p:cNvSpPr txBox="1"/>
          <p:nvPr/>
        </p:nvSpPr>
        <p:spPr>
          <a:xfrm rot="-5400000">
            <a:off x="-276150" y="2516262"/>
            <a:ext cx="1657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مستوى الاسعار</a:t>
            </a:r>
            <a:endParaRPr/>
          </a:p>
        </p:txBody>
      </p:sp>
      <p:cxnSp>
        <p:nvCxnSpPr>
          <p:cNvPr id="2682" name="Google Shape;2682;p208"/>
          <p:cNvCxnSpPr/>
          <p:nvPr/>
        </p:nvCxnSpPr>
        <p:spPr>
          <a:xfrm rot="10800000">
            <a:off x="900049" y="3716337"/>
            <a:ext cx="2382900" cy="0"/>
          </a:xfrm>
          <a:prstGeom prst="straightConnector1">
            <a:avLst/>
          </a:prstGeom>
          <a:noFill/>
          <a:ln cap="flat" cmpd="sng" w="57150">
            <a:solidFill>
              <a:schemeClr val="dk1"/>
            </a:solidFill>
            <a:prstDash val="solid"/>
            <a:miter lim="800000"/>
            <a:headEnd len="med" w="med" type="none"/>
            <a:tailEnd len="med" w="med" type="none"/>
          </a:ln>
        </p:spPr>
      </p:cxnSp>
      <p:sp>
        <p:nvSpPr>
          <p:cNvPr id="2683" name="Google Shape;2683;p208"/>
          <p:cNvSpPr/>
          <p:nvPr/>
        </p:nvSpPr>
        <p:spPr>
          <a:xfrm>
            <a:off x="395536" y="3501008"/>
            <a:ext cx="540000" cy="457200"/>
          </a:xfrm>
          <a:prstGeom prst="rect">
            <a:avLst/>
          </a:prstGeom>
          <a:blipFill rotWithShape="1">
            <a:blip r:embed="rId5">
              <a:alphaModFix/>
            </a:blip>
            <a:stretch>
              <a:fillRect b="0" l="-681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cxnSp>
        <p:nvCxnSpPr>
          <p:cNvPr id="2684" name="Google Shape;2684;p208"/>
          <p:cNvCxnSpPr/>
          <p:nvPr/>
        </p:nvCxnSpPr>
        <p:spPr>
          <a:xfrm>
            <a:off x="2627312" y="4149725"/>
            <a:ext cx="0" cy="1582800"/>
          </a:xfrm>
          <a:prstGeom prst="straightConnector1">
            <a:avLst/>
          </a:prstGeom>
          <a:noFill/>
          <a:ln cap="flat" cmpd="sng" w="57150">
            <a:solidFill>
              <a:schemeClr val="dk1"/>
            </a:solidFill>
            <a:prstDash val="solid"/>
            <a:miter lim="800000"/>
            <a:headEnd len="med" w="med" type="none"/>
            <a:tailEnd len="med" w="med" type="none"/>
          </a:ln>
        </p:spPr>
      </p:cxnSp>
      <p:sp>
        <p:nvSpPr>
          <p:cNvPr id="2685" name="Google Shape;2685;p208"/>
          <p:cNvSpPr/>
          <p:nvPr/>
        </p:nvSpPr>
        <p:spPr>
          <a:xfrm>
            <a:off x="3999894" y="4477338"/>
            <a:ext cx="540000" cy="457200"/>
          </a:xfrm>
          <a:prstGeom prst="rect">
            <a:avLst/>
          </a:prstGeom>
          <a:blipFill rotWithShape="1">
            <a:blip r:embed="rId6">
              <a:alphaModFix/>
            </a:blip>
            <a:stretch>
              <a:fillRect b="0" l="-7859"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686" name="Google Shape;2686;p208"/>
          <p:cNvSpPr/>
          <p:nvPr/>
        </p:nvSpPr>
        <p:spPr>
          <a:xfrm>
            <a:off x="2375756" y="5661248"/>
            <a:ext cx="540000" cy="457200"/>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687" name="Google Shape;2687;p208"/>
          <p:cNvSpPr txBox="1"/>
          <p:nvPr/>
        </p:nvSpPr>
        <p:spPr>
          <a:xfrm>
            <a:off x="987425" y="5951537"/>
            <a:ext cx="22272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Arial"/>
              <a:buNone/>
            </a:pPr>
            <a:r>
              <a:rPr b="0" i="0" lang="en-US" sz="1800" u="none">
                <a:solidFill>
                  <a:srgbClr val="000000"/>
                </a:solidFill>
                <a:latin typeface="Arial"/>
                <a:ea typeface="Arial"/>
                <a:cs typeface="Arial"/>
                <a:sym typeface="Arial"/>
              </a:rPr>
              <a:t>الناتج المحلى الإجمالي</a:t>
            </a:r>
            <a:endParaRPr/>
          </a:p>
        </p:txBody>
      </p:sp>
      <p:cxnSp>
        <p:nvCxnSpPr>
          <p:cNvPr id="2688" name="Google Shape;2688;p208"/>
          <p:cNvCxnSpPr/>
          <p:nvPr/>
        </p:nvCxnSpPr>
        <p:spPr>
          <a:xfrm>
            <a:off x="1774825" y="2457450"/>
            <a:ext cx="2448000" cy="2087700"/>
          </a:xfrm>
          <a:prstGeom prst="straightConnector1">
            <a:avLst/>
          </a:prstGeom>
          <a:noFill/>
          <a:ln cap="flat" cmpd="sng" w="57150">
            <a:solidFill>
              <a:schemeClr val="dk1"/>
            </a:solidFill>
            <a:prstDash val="solid"/>
            <a:miter lim="800000"/>
            <a:headEnd len="med" w="med" type="none"/>
            <a:tailEnd len="med" w="med" type="none"/>
          </a:ln>
        </p:spPr>
      </p:cxnSp>
      <p:cxnSp>
        <p:nvCxnSpPr>
          <p:cNvPr id="2689" name="Google Shape;2689;p208"/>
          <p:cNvCxnSpPr/>
          <p:nvPr/>
        </p:nvCxnSpPr>
        <p:spPr>
          <a:xfrm>
            <a:off x="3779837" y="4149725"/>
            <a:ext cx="0" cy="1582800"/>
          </a:xfrm>
          <a:prstGeom prst="straightConnector1">
            <a:avLst/>
          </a:prstGeom>
          <a:noFill/>
          <a:ln cap="flat" cmpd="sng" w="57150">
            <a:solidFill>
              <a:schemeClr val="dk1"/>
            </a:solidFill>
            <a:prstDash val="solid"/>
            <a:miter lim="800000"/>
            <a:headEnd len="med" w="med" type="none"/>
            <a:tailEnd len="med" w="med" type="none"/>
          </a:ln>
        </p:spPr>
      </p:cxnSp>
      <p:sp>
        <p:nvSpPr>
          <p:cNvPr id="2690" name="Google Shape;2690;p208"/>
          <p:cNvSpPr/>
          <p:nvPr/>
        </p:nvSpPr>
        <p:spPr>
          <a:xfrm>
            <a:off x="3086333" y="3135857"/>
            <a:ext cx="540000" cy="457200"/>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691" name="Google Shape;2691;p208"/>
          <p:cNvSpPr/>
          <p:nvPr/>
        </p:nvSpPr>
        <p:spPr>
          <a:xfrm>
            <a:off x="2159732" y="4188449"/>
            <a:ext cx="540000" cy="457200"/>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692" name="Google Shape;2692;p208"/>
          <p:cNvSpPr txBox="1"/>
          <p:nvPr/>
        </p:nvSpPr>
        <p:spPr>
          <a:xfrm>
            <a:off x="1774825" y="2906712"/>
            <a:ext cx="539700" cy="4572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rPr b="0" i="0" lang="en-US" sz="1800" u="none">
                <a:solidFill>
                  <a:srgbClr val="000000"/>
                </a:solidFill>
                <a:latin typeface="Calibri"/>
                <a:ea typeface="Calibri"/>
                <a:cs typeface="Calibri"/>
                <a:sym typeface="Calibri"/>
              </a:rPr>
              <a:t>800</a:t>
            </a:r>
            <a:endParaRPr/>
          </a:p>
        </p:txBody>
      </p:sp>
      <p:sp>
        <p:nvSpPr>
          <p:cNvPr id="2693" name="Google Shape;2693;p208"/>
          <p:cNvSpPr/>
          <p:nvPr/>
        </p:nvSpPr>
        <p:spPr>
          <a:xfrm>
            <a:off x="2998737" y="5661248"/>
            <a:ext cx="540000" cy="457200"/>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sp>
        <p:nvSpPr>
          <p:cNvPr id="2694" name="Google Shape;2694;p208"/>
          <p:cNvSpPr/>
          <p:nvPr/>
        </p:nvSpPr>
        <p:spPr>
          <a:xfrm>
            <a:off x="3626393" y="5661248"/>
            <a:ext cx="540000" cy="457200"/>
          </a:xfrm>
          <a:prstGeom prst="rect">
            <a:avLst/>
          </a:prstGeom>
          <a:blipFill rotWithShape="1">
            <a:blip r:embed="rId11">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2400"/>
              <a:buFont typeface="Times New Roman"/>
              <a:buNone/>
            </a:pPr>
            <a:r>
              <a:rPr b="1" i="0" lang="en-US" sz="2400" u="none" cap="none" strike="noStrike">
                <a:noFill/>
                <a:latin typeface="Times New Roman"/>
                <a:ea typeface="Times New Roman"/>
                <a:cs typeface="Times New Roman"/>
                <a:sym typeface="Times New Roman"/>
              </a:rPr>
              <a:t> </a:t>
            </a:r>
            <a:endParaRPr/>
          </a:p>
        </p:txBody>
      </p:sp>
      <p:cxnSp>
        <p:nvCxnSpPr>
          <p:cNvPr id="2695" name="Google Shape;2695;p208"/>
          <p:cNvCxnSpPr/>
          <p:nvPr/>
        </p:nvCxnSpPr>
        <p:spPr>
          <a:xfrm>
            <a:off x="2928937" y="4292600"/>
            <a:ext cx="706500" cy="0"/>
          </a:xfrm>
          <a:prstGeom prst="straightConnector1">
            <a:avLst/>
          </a:prstGeom>
          <a:noFill/>
          <a:ln cap="flat" cmpd="sng" w="57150">
            <a:solidFill>
              <a:schemeClr val="dk1"/>
            </a:solidFill>
            <a:prstDash val="solid"/>
            <a:miter lim="800000"/>
            <a:headEnd len="med" w="med" type="none"/>
            <a:tailEnd len="med" w="med" type="triangle"/>
          </a:ln>
        </p:spPr>
      </p:cxn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9" name="Shape 2699"/>
        <p:cNvGrpSpPr/>
        <p:nvPr/>
      </p:nvGrpSpPr>
      <p:grpSpPr>
        <a:xfrm>
          <a:off x="0" y="0"/>
          <a:ext cx="0" cy="0"/>
          <a:chOff x="0" y="0"/>
          <a:chExt cx="0" cy="0"/>
        </a:xfrm>
      </p:grpSpPr>
      <p:sp>
        <p:nvSpPr>
          <p:cNvPr id="2700" name="Google Shape;2700;p209"/>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a:solidFill>
                  <a:srgbClr val="003399"/>
                </a:solidFill>
                <a:latin typeface="Times New Roman"/>
                <a:ea typeface="Times New Roman"/>
                <a:cs typeface="Times New Roman"/>
                <a:sym typeface="Times New Roman"/>
              </a:rPr>
              <a:t>ا</a:t>
            </a:r>
            <a:r>
              <a:rPr b="0" i="0" lang="en-US" sz="2400" u="none">
                <a:solidFill>
                  <a:schemeClr val="dk1"/>
                </a:solidFill>
                <a:latin typeface="Times New Roman"/>
                <a:ea typeface="Times New Roman"/>
                <a:cs typeface="Times New Roman"/>
                <a:sym typeface="Times New Roman"/>
              </a:rPr>
              <a:t>.</a:t>
            </a:r>
            <a:endParaRPr/>
          </a:p>
        </p:txBody>
      </p:sp>
      <p:sp>
        <p:nvSpPr>
          <p:cNvPr id="2701" name="Google Shape;2701;p209"/>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2702" name="Google Shape;2702;p209"/>
          <p:cNvSpPr txBox="1"/>
          <p:nvPr/>
        </p:nvSpPr>
        <p:spPr>
          <a:xfrm>
            <a:off x="1671637" y="2133600"/>
            <a:ext cx="5948400" cy="255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الفصل السابع </a:t>
            </a:r>
            <a:endParaRPr/>
          </a:p>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البطالة والتضخم</a:t>
            </a:r>
            <a:endParaRPr/>
          </a:p>
          <a:p>
            <a:pPr indent="0" lvl="0" marL="0" marR="0" rtl="1" algn="ctr">
              <a:lnSpc>
                <a:spcPct val="100000"/>
              </a:lnSpc>
              <a:spcBef>
                <a:spcPts val="0"/>
              </a:spcBef>
              <a:spcAft>
                <a:spcPts val="0"/>
              </a:spcAft>
              <a:buClr>
                <a:srgbClr val="FF0000"/>
              </a:buClr>
              <a:buSzPts val="4000"/>
              <a:buFont typeface="Times New Roman"/>
              <a:buNone/>
            </a:pPr>
            <a:r>
              <a:rPr b="1" i="0" lang="en-US" sz="4000" u="none">
                <a:solidFill>
                  <a:srgbClr val="FF0000"/>
                </a:solidFill>
                <a:latin typeface="Times New Roman"/>
                <a:ea typeface="Times New Roman"/>
                <a:cs typeface="Times New Roman"/>
                <a:sym typeface="Times New Roman"/>
              </a:rPr>
              <a:t>انظر  الكتاب من صفحة 209-250 </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6" name="Shape 2706"/>
        <p:cNvGrpSpPr/>
        <p:nvPr/>
      </p:nvGrpSpPr>
      <p:grpSpPr>
        <a:xfrm>
          <a:off x="0" y="0"/>
          <a:ext cx="0" cy="0"/>
          <a:chOff x="0" y="0"/>
          <a:chExt cx="0" cy="0"/>
        </a:xfrm>
      </p:grpSpPr>
      <p:sp>
        <p:nvSpPr>
          <p:cNvPr id="2707" name="Google Shape;2707;p210"/>
          <p:cNvSpPr txBox="1"/>
          <p:nvPr/>
        </p:nvSpPr>
        <p:spPr>
          <a:xfrm>
            <a:off x="250825" y="333375"/>
            <a:ext cx="8496300" cy="49911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F3300"/>
              </a:buClr>
              <a:buSzPts val="4000"/>
              <a:buFont typeface="Times New Roman"/>
              <a:buNone/>
            </a:pPr>
            <a:r>
              <a:rPr b="1" i="0" lang="en-US" sz="4000" u="none">
                <a:solidFill>
                  <a:srgbClr val="FF3300"/>
                </a:solidFill>
                <a:latin typeface="Times New Roman"/>
                <a:ea typeface="Times New Roman"/>
                <a:cs typeface="Times New Roman"/>
                <a:sym typeface="Times New Roman"/>
              </a:rPr>
              <a:t>البطالة والتضخم</a:t>
            </a:r>
            <a:endParaRPr b="1" i="0" sz="4000" u="none">
              <a:solidFill>
                <a:schemeClr val="dk1"/>
              </a:solidFill>
              <a:latin typeface="Times New Roman"/>
              <a:ea typeface="Times New Roman"/>
              <a:cs typeface="Times New Roman"/>
              <a:sym typeface="Times New Roman"/>
            </a:endParaRPr>
          </a:p>
          <a:p>
            <a:pPr indent="0" lvl="0" marL="0" marR="0" rtl="1" algn="ctr">
              <a:lnSpc>
                <a:spcPct val="100000"/>
              </a:lnSpc>
              <a:spcBef>
                <a:spcPts val="2100"/>
              </a:spcBef>
              <a:spcAft>
                <a:spcPts val="0"/>
              </a:spcAft>
              <a:buClr>
                <a:srgbClr val="FF3300"/>
              </a:buClr>
              <a:buSzPts val="4000"/>
              <a:buFont typeface="Times New Roman"/>
              <a:buNone/>
            </a:pPr>
            <a:r>
              <a:rPr b="1" i="0" lang="en-US" sz="4000" u="none">
                <a:solidFill>
                  <a:srgbClr val="FF3300"/>
                </a:solidFill>
                <a:latin typeface="Times New Roman"/>
                <a:ea typeface="Times New Roman"/>
                <a:cs typeface="Times New Roman"/>
                <a:sym typeface="Times New Roman"/>
              </a:rPr>
              <a:t>Unemployment andInflation</a:t>
            </a:r>
            <a:endParaRPr/>
          </a:p>
          <a:p>
            <a:pPr indent="0" lvl="0" marL="0" marR="0" rtl="1" algn="ctr">
              <a:lnSpc>
                <a:spcPct val="100000"/>
              </a:lnSpc>
              <a:spcBef>
                <a:spcPts val="0"/>
              </a:spcBef>
              <a:spcAft>
                <a:spcPts val="0"/>
              </a:spcAft>
              <a:buClr>
                <a:srgbClr val="FF3300"/>
              </a:buClr>
              <a:buSzPts val="4000"/>
              <a:buFont typeface="Times New Roman"/>
              <a:buNone/>
            </a:pPr>
            <a:r>
              <a:rPr b="1" i="0" lang="en-US" sz="4000" u="sng">
                <a:solidFill>
                  <a:srgbClr val="FF3300"/>
                </a:solidFill>
                <a:latin typeface="Times New Roman"/>
                <a:ea typeface="Times New Roman"/>
                <a:cs typeface="Times New Roman"/>
                <a:sym typeface="Times New Roman"/>
              </a:rPr>
              <a:t>اولاً: البطالة :</a:t>
            </a:r>
            <a:r>
              <a:rPr b="1" i="0" lang="en-US" sz="4000" u="sng">
                <a:solidFill>
                  <a:schemeClr val="dk1"/>
                </a:solidFill>
                <a:latin typeface="Times New Roman"/>
                <a:ea typeface="Times New Roman"/>
                <a:cs typeface="Times New Roman"/>
                <a:sym typeface="Times New Roman"/>
              </a:rPr>
              <a:t> </a:t>
            </a:r>
            <a:r>
              <a:rPr b="1" i="0" lang="en-US" sz="4000" u="none">
                <a:solidFill>
                  <a:srgbClr val="FF3300"/>
                </a:solidFill>
                <a:latin typeface="Times New Roman"/>
                <a:ea typeface="Times New Roman"/>
                <a:cs typeface="Times New Roman"/>
                <a:sym typeface="Times New Roman"/>
              </a:rPr>
              <a:t>Unemployment</a:t>
            </a:r>
            <a:endParaRPr b="1" i="0" sz="4000" u="none">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SzPts val="7200"/>
              <a:buFont typeface="Times New Roman"/>
              <a:buNone/>
            </a:pPr>
            <a:r>
              <a:rPr b="1" i="0" lang="en-US" sz="7200" u="none">
                <a:solidFill>
                  <a:schemeClr val="dk1"/>
                </a:solidFill>
                <a:latin typeface="Times New Roman"/>
                <a:ea typeface="Times New Roman"/>
                <a:cs typeface="Times New Roman"/>
                <a:sym typeface="Times New Roman"/>
              </a:rPr>
              <a:t> </a:t>
            </a:r>
            <a:r>
              <a:rPr b="1" i="0" lang="en-US" sz="5400" u="none">
                <a:solidFill>
                  <a:schemeClr val="dk1"/>
                </a:solidFill>
                <a:latin typeface="Times New Roman"/>
                <a:ea typeface="Times New Roman"/>
                <a:cs typeface="Times New Roman"/>
                <a:sym typeface="Times New Roman"/>
              </a:rPr>
              <a:t>أولاً :- تعريف البطالة .</a:t>
            </a:r>
            <a:endParaRPr b="1" i="0" sz="5400" u="none">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SzPts val="5400"/>
              <a:buFont typeface="Times New Roman"/>
              <a:buNone/>
            </a:pPr>
            <a:r>
              <a:rPr b="1" i="0" lang="en-US" sz="5400" u="none">
                <a:solidFill>
                  <a:schemeClr val="dk1"/>
                </a:solidFill>
                <a:latin typeface="Times New Roman"/>
                <a:ea typeface="Times New Roman"/>
                <a:cs typeface="Times New Roman"/>
                <a:sym typeface="Times New Roman"/>
              </a:rPr>
              <a:t> ثانياً :- أنواع البطالة .</a:t>
            </a:r>
            <a:endParaRPr b="1" i="0" sz="5400" u="none">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SzPts val="5400"/>
              <a:buFont typeface="Times New Roman"/>
              <a:buNone/>
            </a:pPr>
            <a:r>
              <a:rPr b="1" i="0" lang="en-US" sz="5400" u="none">
                <a:solidFill>
                  <a:schemeClr val="dk1"/>
                </a:solidFill>
                <a:latin typeface="Times New Roman"/>
                <a:ea typeface="Times New Roman"/>
                <a:cs typeface="Times New Roman"/>
                <a:sym typeface="Times New Roman"/>
              </a:rPr>
              <a:t> ثالثاً :- العلاقة بين التضخم والبطالة</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1" name="Shape 2711"/>
        <p:cNvGrpSpPr/>
        <p:nvPr/>
      </p:nvGrpSpPr>
      <p:grpSpPr>
        <a:xfrm>
          <a:off x="0" y="0"/>
          <a:ext cx="0" cy="0"/>
          <a:chOff x="0" y="0"/>
          <a:chExt cx="0" cy="0"/>
        </a:xfrm>
      </p:grpSpPr>
      <p:sp>
        <p:nvSpPr>
          <p:cNvPr id="2712" name="Google Shape;2712;p211"/>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FF3300"/>
              </a:buClr>
              <a:buSzPts val="4300"/>
              <a:buFont typeface="Gill Sans"/>
              <a:buNone/>
            </a:pPr>
            <a:r>
              <a:rPr b="1" i="0" lang="en-US" sz="4300" u="none">
                <a:solidFill>
                  <a:srgbClr val="FF3300"/>
                </a:solidFill>
                <a:effectLst>
                  <a:outerShdw blurRad="38100" algn="tl" dir="2700000" dist="38100">
                    <a:srgbClr val="C0C0C0"/>
                  </a:outerShdw>
                </a:effectLst>
                <a:latin typeface="Gill Sans"/>
                <a:ea typeface="Gill Sans"/>
                <a:cs typeface="Gill Sans"/>
                <a:sym typeface="Gill Sans"/>
              </a:rPr>
              <a:t>أولا ً : تعريف البطالة </a:t>
            </a:r>
            <a:br>
              <a:rPr b="0" i="0" lang="en-US" sz="4300" u="none">
                <a:solidFill>
                  <a:schemeClr val="dk1"/>
                </a:solidFill>
                <a:effectLst>
                  <a:outerShdw blurRad="38100" algn="tl" dir="2700000" dist="38100">
                    <a:srgbClr val="C0C0C0"/>
                  </a:outerShdw>
                </a:effectLst>
                <a:latin typeface="Gill Sans"/>
                <a:ea typeface="Gill Sans"/>
                <a:cs typeface="Gill Sans"/>
                <a:sym typeface="Gill Sans"/>
              </a:rPr>
            </a:br>
            <a:endParaRPr/>
          </a:p>
        </p:txBody>
      </p:sp>
      <p:sp>
        <p:nvSpPr>
          <p:cNvPr id="2713" name="Google Shape;2713;p211"/>
          <p:cNvSpPr txBox="1"/>
          <p:nvPr>
            <p:ph idx="1" type="body"/>
          </p:nvPr>
        </p:nvSpPr>
        <p:spPr>
          <a:xfrm>
            <a:off x="457200" y="620712"/>
            <a:ext cx="8229600" cy="5289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90000"/>
              </a:lnSpc>
              <a:spcBef>
                <a:spcPts val="0"/>
              </a:spcBef>
              <a:spcAft>
                <a:spcPts val="0"/>
              </a:spcAft>
              <a:buClr>
                <a:schemeClr val="accent1"/>
              </a:buClr>
              <a:buSzPts val="2400"/>
              <a:buFont typeface="Noto Sans Symbols"/>
              <a:buChar char="⚫"/>
            </a:pPr>
            <a:r>
              <a:rPr b="1" i="0" lang="en-US" sz="3000" u="none">
                <a:solidFill>
                  <a:srgbClr val="000099"/>
                </a:solidFill>
                <a:latin typeface="Gill Sans"/>
                <a:ea typeface="Gill Sans"/>
                <a:cs typeface="Gill Sans"/>
                <a:sym typeface="Gill Sans"/>
              </a:rPr>
              <a:t>هي التعطيل أو التوقف الجبري عن العمل لجزء من القوة العاملة في المجتمع بالرغم من القدرة على العمل ، و الرغبة في العمل، والبحث عنه .</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1" i="0" lang="en-US" sz="3000" u="sng">
                <a:solidFill>
                  <a:schemeClr val="dk2"/>
                </a:solidFill>
                <a:latin typeface="Bookman Old Style"/>
                <a:ea typeface="Bookman Old Style"/>
                <a:cs typeface="Bookman Old Style"/>
                <a:sym typeface="Bookman Old Style"/>
              </a:rPr>
              <a:t> </a:t>
            </a:r>
            <a:r>
              <a:rPr b="1" i="0" lang="en-US" sz="3000" u="sng">
                <a:solidFill>
                  <a:srgbClr val="FF3300"/>
                </a:solidFill>
                <a:latin typeface="Bookman Old Style"/>
                <a:ea typeface="Bookman Old Style"/>
                <a:cs typeface="Bookman Old Style"/>
                <a:sym typeface="Bookman Old Style"/>
              </a:rPr>
              <a:t>معدل البطالة Unemployment Rate</a:t>
            </a:r>
            <a:r>
              <a:rPr b="1" i="0" lang="en-US" sz="3000" u="sng">
                <a:solidFill>
                  <a:schemeClr val="dk2"/>
                </a:solidFill>
                <a:latin typeface="Bookman Old Style"/>
                <a:ea typeface="Bookman Old Style"/>
                <a:cs typeface="Bookman Old Style"/>
                <a:sym typeface="Bookman Old Style"/>
              </a:rPr>
              <a:t> </a:t>
            </a:r>
            <a:endParaRPr b="1" i="0" sz="3000" u="none">
              <a:solidFill>
                <a:srgbClr val="000099"/>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وتقاس البطالة في العادة بما يسمى بــمعدل البطالة.(Unemployment Rate  ) .</a:t>
            </a:r>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rgbClr val="FF3300"/>
                </a:solidFill>
                <a:latin typeface="Gill Sans"/>
                <a:ea typeface="Gill Sans"/>
                <a:cs typeface="Gill Sans"/>
                <a:sym typeface="Gill Sans"/>
              </a:rPr>
              <a:t>معدل البطالة  =  ( عدد العاطلين عن العمل /  إجمالي القوة العاملة)عدد العاطلين + عدد المشتغلين) )  x 100  </a:t>
            </a:r>
            <a:endParaRPr b="0" i="0" sz="30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و القوة العاملة من السكان هم جميع القادرين على العمل و الراغبين فيه و الباحثين عنه ، ويتم في العادة استبعاد الأطفال دون سن 15 سنة و كبار السن و المتقاعدين و العاجزين و ربات البيوت غير الراغبات في العمل و الطلاب بأنواعهم .</a:t>
            </a:r>
            <a:endParaRPr/>
          </a:p>
          <a:p>
            <a:pPr indent="-130175" lvl="0" marL="365125" marR="0" rtl="0" algn="l">
              <a:lnSpc>
                <a:spcPct val="80000"/>
              </a:lnSpc>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a:p>
            <a:pPr indent="-130175" lvl="0" marL="365125" marR="0" rtl="1" algn="r">
              <a:lnSpc>
                <a:spcPct val="90000"/>
              </a:lnSpc>
              <a:spcBef>
                <a:spcPts val="600"/>
              </a:spcBef>
              <a:spcAft>
                <a:spcPts val="0"/>
              </a:spcAft>
              <a:buClr>
                <a:schemeClr val="accent1"/>
              </a:buClr>
              <a:buSzPts val="2400"/>
              <a:buFont typeface="Noto Sans Symbols"/>
              <a:buNone/>
            </a:pPr>
            <a:r>
              <a:t/>
            </a:r>
            <a:endParaRPr b="1" i="0" sz="3000" u="none">
              <a:solidFill>
                <a:srgbClr val="000099"/>
              </a:solidFill>
              <a:latin typeface="Gill Sans"/>
              <a:ea typeface="Gill Sans"/>
              <a:cs typeface="Gill Sans"/>
              <a:sym typeface="Gill Sans"/>
            </a:endParaRPr>
          </a:p>
          <a:p>
            <a:pPr indent="-130175" lvl="0" marL="365125" marR="0" rtl="0" algn="l">
              <a:spcBef>
                <a:spcPts val="600"/>
              </a:spcBef>
              <a:spcAft>
                <a:spcPts val="0"/>
              </a:spcAft>
              <a:buClr>
                <a:schemeClr val="accent1"/>
              </a:buClr>
              <a:buSzPts val="2400"/>
              <a:buFont typeface="Noto Sans Symbols"/>
              <a:buNone/>
            </a:pPr>
            <a:r>
              <a:t/>
            </a:r>
            <a:endParaRPr b="1" i="0" sz="3000" u="none">
              <a:solidFill>
                <a:srgbClr val="000099"/>
              </a:solidFill>
              <a:latin typeface="Gill Sans"/>
              <a:ea typeface="Gill Sans"/>
              <a:cs typeface="Gill Sans"/>
              <a:sym typeface="Gill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8" name="Shape 748"/>
        <p:cNvGrpSpPr/>
        <p:nvPr/>
      </p:nvGrpSpPr>
      <p:grpSpPr>
        <a:xfrm>
          <a:off x="0" y="0"/>
          <a:ext cx="0" cy="0"/>
          <a:chOff x="0" y="0"/>
          <a:chExt cx="0" cy="0"/>
        </a:xfrm>
      </p:grpSpPr>
      <p:sp>
        <p:nvSpPr>
          <p:cNvPr id="749" name="Google Shape;749;p86"/>
          <p:cNvSpPr txBox="1"/>
          <p:nvPr/>
        </p:nvSpPr>
        <p:spPr>
          <a:xfrm>
            <a:off x="468312" y="908050"/>
            <a:ext cx="8207400" cy="4154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66"/>
              </a:buClr>
              <a:buSzPts val="4000"/>
              <a:buFont typeface="Times New Roman"/>
              <a:buNone/>
            </a:pPr>
            <a:r>
              <a:rPr b="1" i="0" lang="en-US" sz="4000" u="sng">
                <a:solidFill>
                  <a:srgbClr val="000066"/>
                </a:solidFill>
                <a:latin typeface="Times New Roman"/>
                <a:ea typeface="Times New Roman"/>
                <a:cs typeface="Times New Roman"/>
                <a:sym typeface="Times New Roman"/>
              </a:rPr>
              <a:t>الفرق بين السلع الاستهلاكية والسلع الرأسمالية:</a:t>
            </a:r>
            <a:endParaRPr/>
          </a:p>
          <a:p>
            <a:pPr indent="0" lvl="0" marL="0" marR="0" rtl="1" algn="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السلع الاستهلاكية:-</a:t>
            </a:r>
            <a:r>
              <a:rPr b="1" i="0" lang="en-US" sz="3200" u="none">
                <a:solidFill>
                  <a:schemeClr val="dk1"/>
                </a:solidFill>
                <a:latin typeface="Times New Roman"/>
                <a:ea typeface="Times New Roman"/>
                <a:cs typeface="Times New Roman"/>
                <a:sym typeface="Times New Roman"/>
              </a:rPr>
              <a:t> هي السلع التي يتم إنتاجها ثم استخدامها للاستهلاك المباشر ولا يتم استخدامها في عمليات إنتاجية لاحقة، وتشمل هذه السلع شراء السلع الاستهلاكية المعمرة والسلع الاستهلاكية غير المعمرة والإنفاق علي الخدمات المختلفة.</a:t>
            </a:r>
            <a:endParaRPr/>
          </a:p>
          <a:p>
            <a:pPr indent="0" lvl="0" marL="0" marR="0" rtl="1" algn="r">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السلع الرأسمالية ( الاستثمارية ):-</a:t>
            </a:r>
            <a:r>
              <a:rPr b="1" i="0" lang="en-US" sz="3200" u="none">
                <a:solidFill>
                  <a:schemeClr val="dk1"/>
                </a:solidFill>
                <a:latin typeface="Times New Roman"/>
                <a:ea typeface="Times New Roman"/>
                <a:cs typeface="Times New Roman"/>
                <a:sym typeface="Times New Roman"/>
              </a:rPr>
              <a:t> هي السلع التي يتم إنتاجها ثم استخدامها في عمليات إنتاجية لاحقة وتشمل الآلات والمعدات التي يتم استخدامها في المصانع والشركات لإنتاج السلع المختلفة.</a:t>
            </a:r>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7" name="Shape 2717"/>
        <p:cNvGrpSpPr/>
        <p:nvPr/>
      </p:nvGrpSpPr>
      <p:grpSpPr>
        <a:xfrm>
          <a:off x="0" y="0"/>
          <a:ext cx="0" cy="0"/>
          <a:chOff x="0" y="0"/>
          <a:chExt cx="0" cy="0"/>
        </a:xfrm>
      </p:grpSpPr>
      <p:sp>
        <p:nvSpPr>
          <p:cNvPr id="2718" name="Google Shape;2718;p212"/>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FF3300"/>
              </a:buClr>
              <a:buSzPts val="4300"/>
              <a:buFont typeface="Gill Sans"/>
              <a:buNone/>
            </a:pPr>
            <a:r>
              <a:rPr b="1" i="0" lang="en-US" sz="4300" u="sng">
                <a:solidFill>
                  <a:srgbClr val="FF3300"/>
                </a:solidFill>
                <a:effectLst>
                  <a:outerShdw blurRad="38100" algn="tl" dir="2700000" dist="38100">
                    <a:srgbClr val="C0C0C0"/>
                  </a:outerShdw>
                </a:effectLst>
                <a:latin typeface="Gill Sans"/>
                <a:ea typeface="Gill Sans"/>
                <a:cs typeface="Gill Sans"/>
                <a:sym typeface="Gill Sans"/>
              </a:rPr>
              <a:t> ثانيا ً / أنواع البطالة :</a:t>
            </a:r>
            <a:endParaRPr/>
          </a:p>
        </p:txBody>
      </p:sp>
      <p:sp>
        <p:nvSpPr>
          <p:cNvPr id="2719" name="Google Shape;2719;p212"/>
          <p:cNvSpPr txBox="1"/>
          <p:nvPr>
            <p:ph idx="1" type="body"/>
          </p:nvPr>
        </p:nvSpPr>
        <p:spPr>
          <a:xfrm>
            <a:off x="457200" y="1268412"/>
            <a:ext cx="8229600" cy="48579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80000"/>
              </a:lnSpc>
              <a:spcBef>
                <a:spcPts val="0"/>
              </a:spcBef>
              <a:spcAft>
                <a:spcPts val="0"/>
              </a:spcAft>
              <a:buClr>
                <a:schemeClr val="accent1"/>
              </a:buClr>
              <a:buSzPts val="1760"/>
              <a:buFont typeface="Noto Sans Symbols"/>
              <a:buChar char="⚫"/>
            </a:pPr>
            <a:r>
              <a:rPr b="1" i="0" lang="en-US" sz="2200" u="none">
                <a:solidFill>
                  <a:srgbClr val="FF3300"/>
                </a:solidFill>
                <a:latin typeface="Gill Sans"/>
                <a:ea typeface="Gill Sans"/>
                <a:cs typeface="Gill Sans"/>
                <a:sym typeface="Gill Sans"/>
              </a:rPr>
              <a:t>1- البطالة الاحتكاكية   Fractional Unemployment</a:t>
            </a:r>
            <a:endParaRPr b="1" i="0" sz="2200" u="none">
              <a:solidFill>
                <a:srgbClr val="FF3300"/>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none">
                <a:solidFill>
                  <a:srgbClr val="000099"/>
                </a:solidFill>
                <a:latin typeface="Gill Sans"/>
                <a:ea typeface="Gill Sans"/>
                <a:cs typeface="Gill Sans"/>
                <a:sym typeface="Gill Sans"/>
              </a:rPr>
              <a:t>هذه البطالة ناتجة عن انتقال بعض أفراد القوة العاملة من عمل إلى عمل آخر بسبب تطورات ظروف العمل مثل حدوث التطور التكنولوجي و الرغبة في وظيفة أفضل بعد الحصول على مؤهل علمي أعلى أو الرغبة في الانتقال من منطقة إلى أخرى أو التوسع في بعض الصناعات .</a:t>
            </a:r>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sng">
                <a:solidFill>
                  <a:srgbClr val="FF3300"/>
                </a:solidFill>
                <a:latin typeface="Bookman Old Style"/>
                <a:ea typeface="Bookman Old Style"/>
                <a:cs typeface="Bookman Old Style"/>
                <a:sym typeface="Bookman Old Style"/>
              </a:rPr>
              <a:t>2- البطالة الهيكلية   Structural Unemployment</a:t>
            </a:r>
            <a:br>
              <a:rPr b="1" i="0" lang="en-US" sz="2200" u="sng">
                <a:solidFill>
                  <a:srgbClr val="FF3300"/>
                </a:solidFill>
                <a:latin typeface="Bookman Old Style"/>
                <a:ea typeface="Bookman Old Style"/>
                <a:cs typeface="Bookman Old Style"/>
                <a:sym typeface="Bookman Old Style"/>
              </a:rPr>
            </a:br>
            <a:r>
              <a:rPr b="1" i="0" lang="en-US" sz="2200" u="none">
                <a:solidFill>
                  <a:srgbClr val="000099"/>
                </a:solidFill>
                <a:latin typeface="Gill Sans"/>
                <a:ea typeface="Gill Sans"/>
                <a:cs typeface="Gill Sans"/>
                <a:sym typeface="Gill Sans"/>
              </a:rPr>
              <a:t>تعرف البطالة الهيكلية على أنها حالة تعطل في أجزاء من القوة العاملة بسبب تطورات تؤدي إلى اختلاف متطلبات هيكل الاقتصاد القومي عن طبيعة العمل المتوفرة .</a:t>
            </a:r>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none">
                <a:solidFill>
                  <a:srgbClr val="FF3300"/>
                </a:solidFill>
                <a:latin typeface="Bookman Old Style"/>
                <a:ea typeface="Bookman Old Style"/>
                <a:cs typeface="Bookman Old Style"/>
                <a:sym typeface="Bookman Old Style"/>
              </a:rPr>
              <a:t>3- البطالة الموسمية  Seasonal Unemployment </a:t>
            </a:r>
            <a:br>
              <a:rPr b="1" i="0" lang="en-US" sz="2200" u="none">
                <a:solidFill>
                  <a:srgbClr val="FF3300"/>
                </a:solidFill>
                <a:latin typeface="Bookman Old Style"/>
                <a:ea typeface="Bookman Old Style"/>
                <a:cs typeface="Bookman Old Style"/>
                <a:sym typeface="Bookman Old Style"/>
              </a:rPr>
            </a:br>
            <a:r>
              <a:rPr b="1" i="0" lang="en-US" sz="2200" u="none">
                <a:solidFill>
                  <a:schemeClr val="dk1"/>
                </a:solidFill>
                <a:latin typeface="Gill Sans"/>
                <a:ea typeface="Gill Sans"/>
                <a:cs typeface="Gill Sans"/>
                <a:sym typeface="Gill Sans"/>
              </a:rPr>
              <a:t>هذه البطالة تظهر في موسم و تختفي في موسم آخر ، فمثلا ً في أوقات جنـْي محصول الحمضيات يزداد الطلب على العمال الزراعيين ثم يقل الطلب عليهم حتى مجيء موسم محصول آخر ، و يمكن تفادي مثل هذا النوع من البطالة بانخراط العاملين أو تدريبهم على أعمال أخرى يمكن مزاولتها بعد انتهاء الموسم الإنتاجي للسلعة التي يشتغلون فيها أساسا ً .</a:t>
            </a:r>
            <a:endParaRPr/>
          </a:p>
          <a:p>
            <a:pPr indent="-170815" lvl="0" marL="365125" marR="0" rtl="1" algn="r">
              <a:lnSpc>
                <a:spcPct val="80000"/>
              </a:lnSpc>
              <a:spcBef>
                <a:spcPts val="600"/>
              </a:spcBef>
              <a:spcAft>
                <a:spcPts val="0"/>
              </a:spcAft>
              <a:buClr>
                <a:schemeClr val="accent1"/>
              </a:buClr>
              <a:buSzPts val="1760"/>
              <a:buFont typeface="Noto Sans Symbols"/>
              <a:buNone/>
            </a:pPr>
            <a:r>
              <a:t/>
            </a:r>
            <a:endParaRPr b="1" i="0" sz="2200" u="none">
              <a:solidFill>
                <a:srgbClr val="000099"/>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none">
                <a:solidFill>
                  <a:srgbClr val="000099"/>
                </a:solidFill>
                <a:latin typeface="Gill Sans"/>
                <a:ea typeface="Gill Sans"/>
                <a:cs typeface="Gill Sans"/>
                <a:sym typeface="Gill Sans"/>
              </a:rPr>
              <a:t>	</a:t>
            </a:r>
            <a:endParaRPr/>
          </a:p>
          <a:p>
            <a:pPr indent="-282575" lvl="0" marL="365125" marR="0" rtl="1" algn="just">
              <a:lnSpc>
                <a:spcPct val="80000"/>
              </a:lnSpc>
              <a:spcBef>
                <a:spcPts val="0"/>
              </a:spcBef>
              <a:spcAft>
                <a:spcPts val="0"/>
              </a:spcAft>
              <a:buClr>
                <a:schemeClr val="accent1"/>
              </a:buClr>
              <a:buSzPts val="1760"/>
              <a:buFont typeface="Noto Sans Symbols"/>
              <a:buNone/>
            </a:pPr>
            <a:r>
              <a:t/>
            </a:r>
            <a:endParaRPr b="1" i="0" sz="2200" u="none">
              <a:solidFill>
                <a:srgbClr val="FF3300"/>
              </a:solidFill>
              <a:latin typeface="Gill Sans"/>
              <a:ea typeface="Gill Sans"/>
              <a:cs typeface="Gill Sans"/>
              <a:sym typeface="Gill Sans"/>
            </a:endParaRPr>
          </a:p>
          <a:p>
            <a:pPr indent="-170815" lvl="0" marL="365125" marR="0" rtl="0" algn="l">
              <a:spcBef>
                <a:spcPts val="600"/>
              </a:spcBef>
              <a:spcAft>
                <a:spcPts val="0"/>
              </a:spcAft>
              <a:buClr>
                <a:schemeClr val="accent1"/>
              </a:buClr>
              <a:buSzPts val="1760"/>
              <a:buFont typeface="Noto Sans Symbols"/>
              <a:buNone/>
            </a:pPr>
            <a:r>
              <a:t/>
            </a:r>
            <a:endParaRPr b="1" i="0" sz="2200" u="none">
              <a:solidFill>
                <a:srgbClr val="FF3300"/>
              </a:solidFill>
              <a:latin typeface="Gill Sans"/>
              <a:ea typeface="Gill Sans"/>
              <a:cs typeface="Gill Sans"/>
              <a:sym typeface="Gill Sans"/>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3" name="Shape 2723"/>
        <p:cNvGrpSpPr/>
        <p:nvPr/>
      </p:nvGrpSpPr>
      <p:grpSpPr>
        <a:xfrm>
          <a:off x="0" y="0"/>
          <a:ext cx="0" cy="0"/>
          <a:chOff x="0" y="0"/>
          <a:chExt cx="0" cy="0"/>
        </a:xfrm>
      </p:grpSpPr>
      <p:sp>
        <p:nvSpPr>
          <p:cNvPr id="2724" name="Google Shape;2724;p213"/>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FF3300"/>
              </a:buClr>
              <a:buSzPts val="2800"/>
              <a:buFont typeface="Gill Sans"/>
              <a:buNone/>
            </a:pPr>
            <a:r>
              <a:rPr b="1" i="0" lang="en-US" sz="2800" u="sng">
                <a:solidFill>
                  <a:srgbClr val="FF3300"/>
                </a:solidFill>
                <a:effectLst>
                  <a:outerShdw blurRad="38100" algn="tl" dir="2700000" dist="38100">
                    <a:srgbClr val="C0C0C0"/>
                  </a:outerShdw>
                </a:effectLst>
                <a:latin typeface="Gill Sans"/>
                <a:ea typeface="Gill Sans"/>
                <a:cs typeface="Gill Sans"/>
                <a:sym typeface="Gill Sans"/>
              </a:rPr>
              <a:t>  4- البطالة المقنعة Disguised Unemployment </a:t>
            </a:r>
            <a:br>
              <a:rPr b="1" i="0" lang="en-US" sz="2800" u="sng">
                <a:solidFill>
                  <a:srgbClr val="FF3300"/>
                </a:solidFill>
                <a:effectLst>
                  <a:outerShdw blurRad="38100" algn="tl" dir="2700000" dist="38100">
                    <a:srgbClr val="C0C0C0"/>
                  </a:outerShdw>
                </a:effectLst>
                <a:latin typeface="Gill Sans"/>
                <a:ea typeface="Gill Sans"/>
                <a:cs typeface="Gill Sans"/>
                <a:sym typeface="Gill Sans"/>
              </a:rPr>
            </a:br>
            <a:endParaRPr/>
          </a:p>
        </p:txBody>
      </p:sp>
      <p:sp>
        <p:nvSpPr>
          <p:cNvPr id="2725" name="Google Shape;2725;p213"/>
          <p:cNvSpPr txBox="1"/>
          <p:nvPr>
            <p:ph idx="1" type="body"/>
          </p:nvPr>
        </p:nvSpPr>
        <p:spPr>
          <a:xfrm>
            <a:off x="457200" y="1196975"/>
            <a:ext cx="8229600" cy="49293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و هي التحاق أشخاص بوظائف معينة يتقاضون عليها أجورا ً بالرغم من أنهم لا يساهمون في الإنتاج على الإطلاق ، فمثلا ً وظيفة تحتاج إلى موظف واحد فقط و يتم توظيف ثلاث أشخاص فيها ، و من ثم ّ اثنين منهم يعانون من بطالة مقنعة .</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sng">
                <a:solidFill>
                  <a:srgbClr val="FF3300"/>
                </a:solidFill>
                <a:latin typeface="Bookman Old Style"/>
                <a:ea typeface="Bookman Old Style"/>
                <a:cs typeface="Bookman Old Style"/>
                <a:sym typeface="Bookman Old Style"/>
              </a:rPr>
              <a:t>5- البطالة الدورية Unemployment Cyclical</a:t>
            </a:r>
            <a:endParaRPr b="1" i="0" sz="30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يظهر هذا النوع متأثرا بحركة الاقتصاد القومي ومسيرة نموه. فعند دخول الاقتصاد في دائرة الركود والتراجع تظهر البطالة الدورية، وحينما يشهد الاقتصاد حالة الرواج والازدهار، فإن هذه البطالة تختفي، ويسود التشغيل الكامل داخل الاقتصاد الوطني.</a:t>
            </a:r>
            <a:r>
              <a:rPr b="0" i="0" lang="en-US" sz="3200" u="none">
                <a:solidFill>
                  <a:schemeClr val="dk1"/>
                </a:solidFill>
                <a:latin typeface="Gill Sans"/>
                <a:ea typeface="Gill Sans"/>
                <a:cs typeface="Gill Sans"/>
                <a:sym typeface="Gill Sans"/>
              </a:rPr>
              <a:t>  </a:t>
            </a:r>
            <a:endParaRPr b="0" i="0" sz="3200" u="none">
              <a:solidFill>
                <a:schemeClr val="dk1"/>
              </a:solidFill>
              <a:latin typeface="Gill Sans"/>
              <a:ea typeface="Gill Sans"/>
              <a:cs typeface="Gill Sans"/>
              <a:sym typeface="Gill Sans"/>
            </a:endParaRPr>
          </a:p>
          <a:p>
            <a:pPr indent="-130175" lvl="0" marL="365125" marR="0" rtl="1" algn="r">
              <a:lnSpc>
                <a:spcPct val="100000"/>
              </a:lnSpc>
              <a:spcBef>
                <a:spcPts val="600"/>
              </a:spcBef>
              <a:spcAft>
                <a:spcPts val="0"/>
              </a:spcAft>
              <a:buClr>
                <a:schemeClr val="accent1"/>
              </a:buClr>
              <a:buSzPts val="2400"/>
              <a:buFont typeface="Noto Sans Symbols"/>
              <a:buNone/>
            </a:pPr>
            <a:r>
              <a:t/>
            </a:r>
            <a:endParaRPr b="1" i="0" sz="3000" u="none">
              <a:solidFill>
                <a:schemeClr val="dk1"/>
              </a:solidFill>
              <a:latin typeface="Gill Sans"/>
              <a:ea typeface="Gill Sans"/>
              <a:cs typeface="Gill Sans"/>
              <a:sym typeface="Gill Sans"/>
            </a:endParaRPr>
          </a:p>
          <a:p>
            <a:pPr indent="-130175" lvl="0" marL="365125" marR="0" rtl="0" algn="l">
              <a:spcBef>
                <a:spcPts val="600"/>
              </a:spcBef>
              <a:spcAft>
                <a:spcPts val="0"/>
              </a:spcAft>
              <a:buClr>
                <a:schemeClr val="accent1"/>
              </a:buClr>
              <a:buSzPts val="2400"/>
              <a:buFont typeface="Noto Sans Symbols"/>
              <a:buNone/>
            </a:pPr>
            <a:r>
              <a:t/>
            </a:r>
            <a:endParaRPr b="1" i="0" sz="3000" u="none">
              <a:solidFill>
                <a:schemeClr val="dk1"/>
              </a:solidFill>
              <a:latin typeface="Gill Sans"/>
              <a:ea typeface="Gill Sans"/>
              <a:cs typeface="Gill Sans"/>
              <a:sym typeface="Gill Sans"/>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9" name="Shape 2729"/>
        <p:cNvGrpSpPr/>
        <p:nvPr/>
      </p:nvGrpSpPr>
      <p:grpSpPr>
        <a:xfrm>
          <a:off x="0" y="0"/>
          <a:ext cx="0" cy="0"/>
          <a:chOff x="0" y="0"/>
          <a:chExt cx="0" cy="0"/>
        </a:xfrm>
      </p:grpSpPr>
      <p:sp>
        <p:nvSpPr>
          <p:cNvPr id="2730" name="Google Shape;2730;p214"/>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l">
              <a:lnSpc>
                <a:spcPct val="100000"/>
              </a:lnSpc>
              <a:spcBef>
                <a:spcPts val="0"/>
              </a:spcBef>
              <a:spcAft>
                <a:spcPts val="0"/>
              </a:spcAft>
              <a:buClr>
                <a:srgbClr val="FF3300"/>
              </a:buClr>
              <a:buSzPts val="2400"/>
              <a:buFont typeface="Gill Sans"/>
              <a:buNone/>
            </a:pPr>
            <a:r>
              <a:rPr b="1" i="0" lang="en-US" sz="2400" u="sng">
                <a:solidFill>
                  <a:srgbClr val="FF3300"/>
                </a:solidFill>
                <a:effectLst>
                  <a:outerShdw blurRad="38100" algn="tl" dir="2700000" dist="38100">
                    <a:srgbClr val="C0C0C0"/>
                  </a:outerShdw>
                </a:effectLst>
                <a:latin typeface="Gill Sans"/>
                <a:ea typeface="Gill Sans"/>
                <a:cs typeface="Gill Sans"/>
                <a:sym typeface="Gill Sans"/>
              </a:rPr>
              <a:t>6- أنواع أخري للبطالة Unemployment Other Types Of</a:t>
            </a:r>
            <a:r>
              <a:rPr b="1" i="0" lang="en-US" sz="2400" u="sng">
                <a:solidFill>
                  <a:srgbClr val="572314"/>
                </a:solidFill>
                <a:effectLst>
                  <a:outerShdw blurRad="38100" algn="tl" dir="2700000" dist="38100">
                    <a:srgbClr val="C0C0C0"/>
                  </a:outerShdw>
                </a:effectLst>
                <a:latin typeface="Gill Sans"/>
                <a:ea typeface="Gill Sans"/>
                <a:cs typeface="Gill Sans"/>
                <a:sym typeface="Gill Sans"/>
              </a:rPr>
              <a:t> </a:t>
            </a:r>
            <a:endParaRPr/>
          </a:p>
        </p:txBody>
      </p:sp>
      <p:sp>
        <p:nvSpPr>
          <p:cNvPr id="2731" name="Google Shape;2731;p214"/>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90000"/>
              </a:lnSpc>
              <a:spcBef>
                <a:spcPts val="0"/>
              </a:spcBef>
              <a:spcAft>
                <a:spcPts val="0"/>
              </a:spcAft>
              <a:buClr>
                <a:schemeClr val="accent1"/>
              </a:buClr>
              <a:buSzPts val="1760"/>
              <a:buFont typeface="Noto Sans Symbols"/>
              <a:buChar char="⚫"/>
            </a:pPr>
            <a:r>
              <a:rPr b="1" i="0" lang="en-US" sz="2200" u="none">
                <a:solidFill>
                  <a:schemeClr val="dk1"/>
                </a:solidFill>
                <a:latin typeface="Gill Sans"/>
                <a:ea typeface="Gill Sans"/>
                <a:cs typeface="Gill Sans"/>
                <a:sym typeface="Gill Sans"/>
              </a:rPr>
              <a:t>تعاني بعض الاقتصاديات وخاصة في الدول النامية من نوعين من البطالة ظهرا حديثا في الادبيات الاقتصادية.</a:t>
            </a:r>
            <a:endParaRPr/>
          </a:p>
          <a:p>
            <a:pPr indent="-282575" lvl="0" marL="365125" marR="0" rtl="1" algn="r">
              <a:lnSpc>
                <a:spcPct val="90000"/>
              </a:lnSpc>
              <a:spcBef>
                <a:spcPts val="600"/>
              </a:spcBef>
              <a:spcAft>
                <a:spcPts val="0"/>
              </a:spcAft>
              <a:buClr>
                <a:schemeClr val="accent1"/>
              </a:buClr>
              <a:buSzPts val="2560"/>
              <a:buFont typeface="Noto Sans Symbols"/>
              <a:buChar char="⚫"/>
            </a:pPr>
            <a:r>
              <a:rPr b="1" i="0" lang="en-US" sz="3200" u="none">
                <a:solidFill>
                  <a:srgbClr val="FF3300"/>
                </a:solidFill>
                <a:latin typeface="Gill Sans"/>
                <a:ea typeface="Gill Sans"/>
                <a:cs typeface="Gill Sans"/>
                <a:sym typeface="Gill Sans"/>
              </a:rPr>
              <a:t>النوع الأول:- البطالة السلوكية Behavioral Unemployment</a:t>
            </a:r>
            <a:endParaRPr b="1" i="0" sz="3200" u="none">
              <a:solidFill>
                <a:srgbClr val="FF3300"/>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920"/>
              <a:buFont typeface="Noto Sans Symbols"/>
              <a:buChar char="⚫"/>
            </a:pPr>
            <a:r>
              <a:rPr b="1" i="0" lang="en-US" sz="2400" u="none">
                <a:solidFill>
                  <a:schemeClr val="dk2"/>
                </a:solidFill>
                <a:latin typeface="Gill Sans"/>
                <a:ea typeface="Gill Sans"/>
                <a:cs typeface="Gill Sans"/>
                <a:sym typeface="Gill Sans"/>
              </a:rPr>
              <a:t>وهي امتناع بعض العاطلين عن العمل من الالتحاق بوظائف دنيا خوفا من نظرة المجتمع، كالعمل في تنظيف الشوارع وجمع القمامة، وأعمال البناء وغيرها.</a:t>
            </a:r>
            <a:endParaRPr/>
          </a:p>
          <a:p>
            <a:pPr indent="-282575" lvl="0" marL="365125" marR="0" rtl="1" algn="r">
              <a:lnSpc>
                <a:spcPct val="90000"/>
              </a:lnSpc>
              <a:spcBef>
                <a:spcPts val="600"/>
              </a:spcBef>
              <a:spcAft>
                <a:spcPts val="0"/>
              </a:spcAft>
              <a:buClr>
                <a:schemeClr val="accent1"/>
              </a:buClr>
              <a:buSzPts val="2240"/>
              <a:buFont typeface="Noto Sans Symbols"/>
              <a:buChar char="⚫"/>
            </a:pPr>
            <a:r>
              <a:rPr b="1" i="0" lang="en-US" sz="2800" u="none">
                <a:solidFill>
                  <a:srgbClr val="FF3300"/>
                </a:solidFill>
                <a:latin typeface="Gill Sans"/>
                <a:ea typeface="Gill Sans"/>
                <a:cs typeface="Gill Sans"/>
                <a:sym typeface="Gill Sans"/>
              </a:rPr>
              <a:t>النوع الثاني:- البطالة الوافدة أو المستوردة Imported Unemployment</a:t>
            </a:r>
            <a:endParaRPr b="1" i="0" sz="2800" u="none">
              <a:solidFill>
                <a:srgbClr val="FF3300"/>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920"/>
              <a:buFont typeface="Noto Sans Symbols"/>
              <a:buChar char="⚫"/>
            </a:pPr>
            <a:r>
              <a:rPr b="1" i="0" lang="en-US" sz="2400" u="none">
                <a:solidFill>
                  <a:schemeClr val="dk2"/>
                </a:solidFill>
                <a:latin typeface="Gill Sans"/>
                <a:ea typeface="Gill Sans"/>
                <a:cs typeface="Gill Sans"/>
                <a:sym typeface="Gill Sans"/>
              </a:rPr>
              <a:t>وهي وفود عمال من خارج الدولة  هرباً من البطالة في بلادهم ومزاحمتهم للعمال المحليين وخاصة أنهم يقبلون أجوراً تقل بكثير عما يقبله العمال المحليون</a:t>
            </a:r>
            <a:endParaRPr/>
          </a:p>
          <a:p>
            <a:pPr indent="-160655" lvl="0" marL="365125" marR="0" rtl="0" algn="l">
              <a:spcBef>
                <a:spcPts val="600"/>
              </a:spcBef>
              <a:spcAft>
                <a:spcPts val="0"/>
              </a:spcAft>
              <a:buClr>
                <a:schemeClr val="accent1"/>
              </a:buClr>
              <a:buSzPts val="1920"/>
              <a:buFont typeface="Noto Sans Symbols"/>
              <a:buNone/>
            </a:pPr>
            <a:r>
              <a:t/>
            </a:r>
            <a:endParaRPr b="1" i="0" sz="2400" u="none">
              <a:solidFill>
                <a:schemeClr val="dk2"/>
              </a:solidFill>
              <a:latin typeface="Gill Sans"/>
              <a:ea typeface="Gill Sans"/>
              <a:cs typeface="Gill Sans"/>
              <a:sym typeface="Gill Sans"/>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5" name="Shape 2735"/>
        <p:cNvGrpSpPr/>
        <p:nvPr/>
      </p:nvGrpSpPr>
      <p:grpSpPr>
        <a:xfrm>
          <a:off x="0" y="0"/>
          <a:ext cx="0" cy="0"/>
          <a:chOff x="0" y="0"/>
          <a:chExt cx="0" cy="0"/>
        </a:xfrm>
      </p:grpSpPr>
      <p:sp>
        <p:nvSpPr>
          <p:cNvPr id="2736" name="Google Shape;2736;p215"/>
          <p:cNvSpPr txBox="1"/>
          <p:nvPr>
            <p:ph type="title"/>
          </p:nvPr>
        </p:nvSpPr>
        <p:spPr>
          <a:xfrm>
            <a:off x="457200" y="1501775"/>
            <a:ext cx="8229600" cy="990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sz="4300">
              <a:solidFill>
                <a:srgbClr val="572314"/>
              </a:solidFill>
              <a:effectLst>
                <a:outerShdw blurRad="50000" rotWithShape="0" algn="tl" dir="5400000" dist="30000">
                  <a:srgbClr val="000000">
                    <a:alpha val="30000"/>
                  </a:srgbClr>
                </a:outerShdw>
              </a:effectLst>
              <a:latin typeface="Gill Sans"/>
              <a:ea typeface="Gill Sans"/>
              <a:cs typeface="Gill Sans"/>
              <a:sym typeface="Gill Sans"/>
            </a:endParaRPr>
          </a:p>
        </p:txBody>
      </p:sp>
      <p:sp>
        <p:nvSpPr>
          <p:cNvPr id="2737" name="Google Shape;2737;p215"/>
          <p:cNvSpPr txBox="1"/>
          <p:nvPr>
            <p:ph idx="1" type="body"/>
          </p:nvPr>
        </p:nvSpPr>
        <p:spPr>
          <a:xfrm>
            <a:off x="457200" y="188912"/>
            <a:ext cx="8229600" cy="49371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90000"/>
              </a:lnSpc>
              <a:spcBef>
                <a:spcPts val="0"/>
              </a:spcBef>
              <a:spcAft>
                <a:spcPts val="0"/>
              </a:spcAft>
              <a:buClr>
                <a:schemeClr val="accent1"/>
              </a:buClr>
              <a:buSzPts val="1600"/>
              <a:buFont typeface="Noto Sans Symbols"/>
              <a:buChar char="⚫"/>
            </a:pPr>
            <a:r>
              <a:rPr b="1" i="0" lang="en-US" sz="2000" u="sng">
                <a:solidFill>
                  <a:srgbClr val="FF3300"/>
                </a:solidFill>
                <a:latin typeface="Gill Sans"/>
                <a:ea typeface="Gill Sans"/>
                <a:cs typeface="Gill Sans"/>
                <a:sym typeface="Gill Sans"/>
              </a:rPr>
              <a:t>اسباب البطالة :من ابرز هذه العوامل الاتى :</a:t>
            </a:r>
            <a:br>
              <a:rPr b="1" i="0" lang="en-US" sz="2000" u="sng">
                <a:solidFill>
                  <a:srgbClr val="FF3300"/>
                </a:solidFill>
                <a:latin typeface="Gill Sans"/>
                <a:ea typeface="Gill Sans"/>
                <a:cs typeface="Gill Sans"/>
                <a:sym typeface="Gill Sans"/>
              </a:rPr>
            </a:br>
            <a:r>
              <a:rPr b="1" i="0" lang="en-US" sz="2000" u="sng">
                <a:solidFill>
                  <a:srgbClr val="FF3300"/>
                </a:solidFill>
                <a:latin typeface="Gill Sans"/>
                <a:ea typeface="Gill Sans"/>
                <a:cs typeface="Gill Sans"/>
                <a:sym typeface="Gill Sans"/>
              </a:rPr>
              <a:t>1- النمو السكانى  2-ارتفاع الاجور  3- الايدى العاملة  4- رفع سن التقاعد 5- عمل المرأة </a:t>
            </a:r>
            <a:br>
              <a:rPr b="1" i="0" lang="en-US" sz="2000" u="sng">
                <a:solidFill>
                  <a:srgbClr val="FF3300"/>
                </a:solidFill>
                <a:latin typeface="Gill Sans"/>
                <a:ea typeface="Gill Sans"/>
                <a:cs typeface="Gill Sans"/>
                <a:sym typeface="Gill Sans"/>
              </a:rPr>
            </a:br>
            <a:r>
              <a:rPr b="1" i="0" lang="en-US" sz="2000" u="sng">
                <a:solidFill>
                  <a:srgbClr val="FF3300"/>
                </a:solidFill>
                <a:latin typeface="Gill Sans"/>
                <a:ea typeface="Gill Sans"/>
                <a:cs typeface="Gill Sans"/>
                <a:sym typeface="Gill Sans"/>
              </a:rPr>
              <a:t>6- الاستعانة بالايدى العاملة الاجنبية </a:t>
            </a:r>
            <a:br>
              <a:rPr b="1" i="0" lang="en-US" sz="2000" u="sng">
                <a:solidFill>
                  <a:srgbClr val="FF3300"/>
                </a:solidFill>
                <a:latin typeface="Gill Sans"/>
                <a:ea typeface="Gill Sans"/>
                <a:cs typeface="Gill Sans"/>
                <a:sym typeface="Gill Sans"/>
              </a:rPr>
            </a:br>
            <a:r>
              <a:rPr b="1" i="0" lang="en-US" sz="2000" u="sng">
                <a:solidFill>
                  <a:srgbClr val="FF3300"/>
                </a:solidFill>
                <a:latin typeface="Gill Sans"/>
                <a:ea typeface="Gill Sans"/>
                <a:cs typeface="Gill Sans"/>
                <a:sym typeface="Gill Sans"/>
              </a:rPr>
              <a:t>7- تقييد الهجرة للخارج </a:t>
            </a:r>
            <a:br>
              <a:rPr b="1" i="0" lang="en-US" sz="2000" u="sng">
                <a:solidFill>
                  <a:srgbClr val="FF3300"/>
                </a:solidFill>
                <a:latin typeface="Gill Sans"/>
                <a:ea typeface="Gill Sans"/>
                <a:cs typeface="Gill Sans"/>
                <a:sym typeface="Gill Sans"/>
              </a:rPr>
            </a:br>
            <a:r>
              <a:rPr b="1" i="0" lang="en-US" sz="2000" u="sng">
                <a:solidFill>
                  <a:srgbClr val="FF3300"/>
                </a:solidFill>
                <a:latin typeface="Gill Sans"/>
                <a:ea typeface="Gill Sans"/>
                <a:cs typeface="Gill Sans"/>
                <a:sym typeface="Gill Sans"/>
              </a:rPr>
              <a:t>8- قلة التدريب</a:t>
            </a:r>
            <a:br>
              <a:rPr b="1" i="0" lang="en-US" sz="2000" u="sng">
                <a:solidFill>
                  <a:srgbClr val="FF3300"/>
                </a:solidFill>
                <a:latin typeface="Gill Sans"/>
                <a:ea typeface="Gill Sans"/>
                <a:cs typeface="Gill Sans"/>
                <a:sym typeface="Gill Sans"/>
              </a:rPr>
            </a:br>
            <a:r>
              <a:rPr b="1" i="0" lang="en-US" sz="2000" u="sng">
                <a:solidFill>
                  <a:srgbClr val="FF3300"/>
                </a:solidFill>
                <a:latin typeface="Gill Sans"/>
                <a:ea typeface="Gill Sans"/>
                <a:cs typeface="Gill Sans"/>
                <a:sym typeface="Gill Sans"/>
              </a:rPr>
              <a:t>9- التقدم التقنى </a:t>
            </a:r>
            <a:endParaRPr/>
          </a:p>
          <a:p>
            <a:pPr indent="-180975" lvl="0" marL="365125" marR="0" rtl="1" algn="r">
              <a:lnSpc>
                <a:spcPct val="90000"/>
              </a:lnSpc>
              <a:spcBef>
                <a:spcPts val="600"/>
              </a:spcBef>
              <a:spcAft>
                <a:spcPts val="0"/>
              </a:spcAft>
              <a:buClr>
                <a:schemeClr val="accent1"/>
              </a:buClr>
              <a:buSzPts val="1600"/>
              <a:buFont typeface="Noto Sans Symbols"/>
              <a:buNone/>
            </a:pPr>
            <a:r>
              <a:t/>
            </a:r>
            <a:endParaRPr b="1" i="0" sz="2000" u="sng">
              <a:solidFill>
                <a:srgbClr val="FF3300"/>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240"/>
              <a:buFont typeface="Noto Sans Symbols"/>
              <a:buChar char="⚫"/>
            </a:pPr>
            <a:r>
              <a:rPr b="1" i="0" lang="en-US" sz="2800" u="sng">
                <a:solidFill>
                  <a:srgbClr val="FF3300"/>
                </a:solidFill>
                <a:latin typeface="Bookman Old Style"/>
                <a:ea typeface="Bookman Old Style"/>
                <a:cs typeface="Bookman Old Style"/>
                <a:sym typeface="Bookman Old Style"/>
              </a:rPr>
              <a:t>الآثار السلبية للبطالة</a:t>
            </a:r>
            <a:r>
              <a:rPr b="1" i="0" lang="en-US" sz="2800" u="sng">
                <a:solidFill>
                  <a:schemeClr val="dk2"/>
                </a:solidFill>
                <a:latin typeface="Bookman Old Style"/>
                <a:ea typeface="Bookman Old Style"/>
                <a:cs typeface="Bookman Old Style"/>
                <a:sym typeface="Bookman Old Style"/>
              </a:rPr>
              <a:t> </a:t>
            </a:r>
            <a:endParaRPr b="1" i="0" sz="3200" u="none">
              <a:solidFill>
                <a:srgbClr val="000099"/>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600"/>
              <a:buFont typeface="Noto Sans Symbols"/>
              <a:buChar char="⚫"/>
            </a:pPr>
            <a:r>
              <a:rPr b="1" i="0" lang="en-US" sz="2000" u="none">
                <a:solidFill>
                  <a:srgbClr val="000099"/>
                </a:solidFill>
                <a:latin typeface="Gill Sans"/>
                <a:ea typeface="Gill Sans"/>
                <a:cs typeface="Gill Sans"/>
                <a:sym typeface="Gill Sans"/>
              </a:rPr>
              <a:t>يوجد للبطالة العديد من الاثار الاقتصادية والاجتماعية السلبية، ويمكن ايجاز بعضها فيما يلي:- </a:t>
            </a:r>
            <a:endParaRPr/>
          </a:p>
          <a:p>
            <a:pPr indent="-282575" lvl="0" marL="365125" marR="0" rtl="1" algn="r">
              <a:lnSpc>
                <a:spcPct val="9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1- اهدار الكثير من موارد المجتمع.</a:t>
            </a:r>
            <a:endParaRPr/>
          </a:p>
          <a:p>
            <a:pPr indent="-282575" lvl="0" marL="365125" marR="0" rtl="1" algn="r">
              <a:lnSpc>
                <a:spcPct val="9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2- انخفاض الناتج المحلي الاجمالي، وذلك بسبب انخفاض حجم الاستهلاك والاستثمار.</a:t>
            </a:r>
            <a:endParaRPr/>
          </a:p>
          <a:p>
            <a:pPr indent="-282575" lvl="0" marL="365125" marR="0" rtl="1" algn="r">
              <a:lnSpc>
                <a:spcPct val="9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3- انتشار الجرائم المختلفة كالسرقات،وحوادث القتل.</a:t>
            </a:r>
            <a:endParaRPr/>
          </a:p>
          <a:p>
            <a:pPr indent="-282575" lvl="0" marL="365125" marR="0" rtl="1" algn="r">
              <a:lnSpc>
                <a:spcPct val="9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4- تفكك المجتمع بسبب الشعور بالظلم الاقتصادي والاجتماعي، وما لذلك من أضرار نفسية خطيرة.</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2" name="Shape 2742"/>
        <p:cNvGrpSpPr/>
        <p:nvPr/>
      </p:nvGrpSpPr>
      <p:grpSpPr>
        <a:xfrm>
          <a:off x="0" y="0"/>
          <a:ext cx="0" cy="0"/>
          <a:chOff x="0" y="0"/>
          <a:chExt cx="0" cy="0"/>
        </a:xfrm>
      </p:grpSpPr>
      <p:sp>
        <p:nvSpPr>
          <p:cNvPr id="2743" name="Google Shape;2743;p216"/>
          <p:cNvSpPr txBox="1"/>
          <p:nvPr/>
        </p:nvSpPr>
        <p:spPr>
          <a:xfrm>
            <a:off x="755650" y="476250"/>
            <a:ext cx="7777200" cy="7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3300"/>
              </a:buClr>
              <a:buSzPts val="4400"/>
              <a:buFont typeface="Times New Roman"/>
              <a:buNone/>
            </a:pPr>
            <a:r>
              <a:rPr b="1" i="0" lang="en-US" sz="4400" u="sng">
                <a:solidFill>
                  <a:srgbClr val="FF3300"/>
                </a:solidFill>
                <a:latin typeface="Times New Roman"/>
                <a:ea typeface="Times New Roman"/>
                <a:cs typeface="Times New Roman"/>
                <a:sym typeface="Times New Roman"/>
              </a:rPr>
              <a:t>ثانياً/ التضخم Inflation :</a:t>
            </a:r>
            <a:endParaRPr/>
          </a:p>
        </p:txBody>
      </p:sp>
      <p:sp>
        <p:nvSpPr>
          <p:cNvPr id="2744" name="Google Shape;2744;p216"/>
          <p:cNvSpPr txBox="1"/>
          <p:nvPr/>
        </p:nvSpPr>
        <p:spPr>
          <a:xfrm>
            <a:off x="250825" y="1484312"/>
            <a:ext cx="8642400" cy="43593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4000"/>
              <a:buFont typeface="Times New Roman"/>
              <a:buAutoNum type="arabicPeriod"/>
            </a:pPr>
            <a:r>
              <a:rPr b="1" i="0" lang="en-US" sz="4000" u="none">
                <a:solidFill>
                  <a:schemeClr val="dk1"/>
                </a:solidFill>
                <a:latin typeface="Times New Roman"/>
                <a:ea typeface="Times New Roman"/>
                <a:cs typeface="Times New Roman"/>
                <a:sym typeface="Times New Roman"/>
              </a:rPr>
              <a:t>تعريف التضخم .</a:t>
            </a:r>
            <a:endParaRPr/>
          </a:p>
          <a:p>
            <a:pPr indent="-342900" lvl="0" marL="342900" marR="0" rtl="1" algn="r">
              <a:lnSpc>
                <a:spcPct val="100000"/>
              </a:lnSpc>
              <a:spcBef>
                <a:spcPts val="2000"/>
              </a:spcBef>
              <a:spcAft>
                <a:spcPts val="0"/>
              </a:spcAft>
              <a:buClr>
                <a:schemeClr val="dk1"/>
              </a:buClr>
              <a:buSzPts val="4000"/>
              <a:buFont typeface="Times New Roman"/>
              <a:buAutoNum type="arabicPeriod"/>
            </a:pPr>
            <a:r>
              <a:rPr b="1" i="0" lang="en-US" sz="4000" u="none">
                <a:solidFill>
                  <a:schemeClr val="dk1"/>
                </a:solidFill>
                <a:latin typeface="Times New Roman"/>
                <a:ea typeface="Times New Roman"/>
                <a:cs typeface="Times New Roman"/>
                <a:sym typeface="Times New Roman"/>
              </a:rPr>
              <a:t>كيفية حساب معدل التضخم .</a:t>
            </a:r>
            <a:endParaRPr/>
          </a:p>
          <a:p>
            <a:pPr indent="-342900" lvl="0" marL="342900" marR="0" rtl="1" algn="r">
              <a:lnSpc>
                <a:spcPct val="100000"/>
              </a:lnSpc>
              <a:spcBef>
                <a:spcPts val="2000"/>
              </a:spcBef>
              <a:spcAft>
                <a:spcPts val="0"/>
              </a:spcAft>
              <a:buClr>
                <a:schemeClr val="dk1"/>
              </a:buClr>
              <a:buSzPts val="4000"/>
              <a:buFont typeface="Times New Roman"/>
              <a:buAutoNum type="arabicPeriod"/>
            </a:pPr>
            <a:r>
              <a:rPr b="1" i="0" lang="en-US" sz="4000" u="none">
                <a:solidFill>
                  <a:schemeClr val="dk1"/>
                </a:solidFill>
                <a:latin typeface="Times New Roman"/>
                <a:ea typeface="Times New Roman"/>
                <a:cs typeface="Times New Roman"/>
                <a:sym typeface="Times New Roman"/>
              </a:rPr>
              <a:t>تصنيف التضخم .</a:t>
            </a:r>
            <a:endParaRPr/>
          </a:p>
          <a:p>
            <a:pPr indent="-342900" lvl="0" marL="342900" marR="0" rtl="1" algn="r">
              <a:lnSpc>
                <a:spcPct val="100000"/>
              </a:lnSpc>
              <a:spcBef>
                <a:spcPts val="2000"/>
              </a:spcBef>
              <a:spcAft>
                <a:spcPts val="0"/>
              </a:spcAft>
              <a:buClr>
                <a:schemeClr val="dk1"/>
              </a:buClr>
              <a:buSzPts val="4000"/>
              <a:buFont typeface="Times New Roman"/>
              <a:buAutoNum type="arabicPeriod"/>
            </a:pPr>
            <a:r>
              <a:rPr b="1" i="0" lang="en-US" sz="4000" u="none">
                <a:solidFill>
                  <a:schemeClr val="dk1"/>
                </a:solidFill>
                <a:latin typeface="Times New Roman"/>
                <a:ea typeface="Times New Roman"/>
                <a:cs typeface="Times New Roman"/>
                <a:sym typeface="Times New Roman"/>
              </a:rPr>
              <a:t>أسباب وأنواع التضخم .</a:t>
            </a:r>
            <a:endParaRPr/>
          </a:p>
          <a:p>
            <a:pPr indent="-342900" lvl="0" marL="342900" marR="0" rtl="1" algn="r">
              <a:lnSpc>
                <a:spcPct val="100000"/>
              </a:lnSpc>
              <a:spcBef>
                <a:spcPts val="2000"/>
              </a:spcBef>
              <a:spcAft>
                <a:spcPts val="0"/>
              </a:spcAft>
              <a:buClr>
                <a:schemeClr val="dk1"/>
              </a:buClr>
              <a:buSzPts val="4000"/>
              <a:buFont typeface="Times New Roman"/>
              <a:buAutoNum type="arabicPeriod"/>
            </a:pPr>
            <a:r>
              <a:rPr b="1" i="0" lang="en-US" sz="4000" u="none">
                <a:solidFill>
                  <a:schemeClr val="dk1"/>
                </a:solidFill>
                <a:latin typeface="Times New Roman"/>
                <a:ea typeface="Times New Roman"/>
                <a:cs typeface="Times New Roman"/>
                <a:sym typeface="Times New Roman"/>
              </a:rPr>
              <a:t>آثار التضخم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43">
                                            <p:txEl>
                                              <p:pRg end="0" st="0"/>
                                            </p:txEl>
                                          </p:spTgt>
                                        </p:tgtEl>
                                        <p:attrNameLst>
                                          <p:attrName>style.visibility</p:attrName>
                                        </p:attrNameLst>
                                      </p:cBhvr>
                                      <p:to>
                                        <p:strVal val="visible"/>
                                      </p:to>
                                    </p:set>
                                    <p:anim calcmode="lin" valueType="num">
                                      <p:cBhvr additive="base">
                                        <p:cTn dur="500"/>
                                        <p:tgtEl>
                                          <p:spTgt spid="274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4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44">
                                            <p:txEl>
                                              <p:pRg end="0" st="0"/>
                                            </p:txEl>
                                          </p:spTgt>
                                        </p:tgtEl>
                                        <p:attrNameLst>
                                          <p:attrName>style.visibility</p:attrName>
                                        </p:attrNameLst>
                                      </p:cBhvr>
                                      <p:to>
                                        <p:strVal val="visible"/>
                                      </p:to>
                                    </p:set>
                                    <p:anim calcmode="lin" valueType="num">
                                      <p:cBhvr additive="base">
                                        <p:cTn dur="500"/>
                                        <p:tgtEl>
                                          <p:spTgt spid="274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4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44">
                                            <p:txEl>
                                              <p:pRg end="1" st="1"/>
                                            </p:txEl>
                                          </p:spTgt>
                                        </p:tgtEl>
                                        <p:attrNameLst>
                                          <p:attrName>style.visibility</p:attrName>
                                        </p:attrNameLst>
                                      </p:cBhvr>
                                      <p:to>
                                        <p:strVal val="visible"/>
                                      </p:to>
                                    </p:set>
                                    <p:anim calcmode="lin" valueType="num">
                                      <p:cBhvr additive="base">
                                        <p:cTn dur="500"/>
                                        <p:tgtEl>
                                          <p:spTgt spid="274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4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44">
                                            <p:txEl>
                                              <p:pRg end="2" st="2"/>
                                            </p:txEl>
                                          </p:spTgt>
                                        </p:tgtEl>
                                        <p:attrNameLst>
                                          <p:attrName>style.visibility</p:attrName>
                                        </p:attrNameLst>
                                      </p:cBhvr>
                                      <p:to>
                                        <p:strVal val="visible"/>
                                      </p:to>
                                    </p:set>
                                    <p:anim calcmode="lin" valueType="num">
                                      <p:cBhvr additive="base">
                                        <p:cTn dur="500"/>
                                        <p:tgtEl>
                                          <p:spTgt spid="274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44">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44">
                                            <p:txEl>
                                              <p:pRg end="3" st="3"/>
                                            </p:txEl>
                                          </p:spTgt>
                                        </p:tgtEl>
                                        <p:attrNameLst>
                                          <p:attrName>style.visibility</p:attrName>
                                        </p:attrNameLst>
                                      </p:cBhvr>
                                      <p:to>
                                        <p:strVal val="visible"/>
                                      </p:to>
                                    </p:set>
                                    <p:anim calcmode="lin" valueType="num">
                                      <p:cBhvr additive="base">
                                        <p:cTn dur="500"/>
                                        <p:tgtEl>
                                          <p:spTgt spid="274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44">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44">
                                            <p:txEl>
                                              <p:pRg end="4" st="4"/>
                                            </p:txEl>
                                          </p:spTgt>
                                        </p:tgtEl>
                                        <p:attrNameLst>
                                          <p:attrName>style.visibility</p:attrName>
                                        </p:attrNameLst>
                                      </p:cBhvr>
                                      <p:to>
                                        <p:strVal val="visible"/>
                                      </p:to>
                                    </p:set>
                                    <p:anim calcmode="lin" valueType="num">
                                      <p:cBhvr additive="base">
                                        <p:cTn dur="500"/>
                                        <p:tgtEl>
                                          <p:spTgt spid="274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44">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9" name="Shape 2749"/>
        <p:cNvGrpSpPr/>
        <p:nvPr/>
      </p:nvGrpSpPr>
      <p:grpSpPr>
        <a:xfrm>
          <a:off x="0" y="0"/>
          <a:ext cx="0" cy="0"/>
          <a:chOff x="0" y="0"/>
          <a:chExt cx="0" cy="0"/>
        </a:xfrm>
      </p:grpSpPr>
      <p:sp>
        <p:nvSpPr>
          <p:cNvPr id="2750" name="Google Shape;2750;p217"/>
          <p:cNvSpPr txBox="1"/>
          <p:nvPr/>
        </p:nvSpPr>
        <p:spPr>
          <a:xfrm>
            <a:off x="250825" y="250825"/>
            <a:ext cx="8642400" cy="6195900"/>
          </a:xfrm>
          <a:prstGeom prst="rect">
            <a:avLst/>
          </a:prstGeom>
          <a:noFill/>
          <a:ln>
            <a:noFill/>
          </a:ln>
        </p:spPr>
        <p:txBody>
          <a:bodyPr anchorCtr="0" anchor="t" bIns="45700" lIns="91425" spcFirstLastPara="1" rIns="91425" wrap="square" tIns="45700">
            <a:spAutoFit/>
          </a:bodyPr>
          <a:lstStyle/>
          <a:p>
            <a:pPr indent="0" lvl="0" marL="0" marR="0" rtl="1" algn="just">
              <a:lnSpc>
                <a:spcPct val="100000"/>
              </a:lnSpc>
              <a:spcBef>
                <a:spcPts val="0"/>
              </a:spcBef>
              <a:spcAft>
                <a:spcPts val="0"/>
              </a:spcAft>
              <a:buClr>
                <a:srgbClr val="FF3300"/>
              </a:buClr>
              <a:buSzPts val="3600"/>
              <a:buFont typeface="Times New Roman"/>
              <a:buNone/>
            </a:pPr>
            <a:r>
              <a:rPr b="1" i="0" lang="en-US" sz="3600" u="none">
                <a:solidFill>
                  <a:srgbClr val="FF3300"/>
                </a:solidFill>
                <a:latin typeface="Times New Roman"/>
                <a:ea typeface="Times New Roman"/>
                <a:cs typeface="Times New Roman"/>
                <a:sym typeface="Times New Roman"/>
              </a:rPr>
              <a:t>تعريف التضخم :</a:t>
            </a:r>
            <a:endParaRPr/>
          </a:p>
          <a:p>
            <a:pPr indent="0" lvl="0" marL="0" marR="0" rtl="1" algn="r">
              <a:lnSpc>
                <a:spcPct val="100000"/>
              </a:lnSpc>
              <a:spcBef>
                <a:spcPts val="1350"/>
              </a:spcBef>
              <a:spcAft>
                <a:spcPts val="0"/>
              </a:spcAft>
              <a:buClr>
                <a:schemeClr val="dk1"/>
              </a:buClr>
              <a:buSzPts val="2700"/>
              <a:buFont typeface="Times New Roman"/>
              <a:buNone/>
            </a:pPr>
            <a:r>
              <a:rPr b="1" i="0" lang="en-US" sz="2700" u="none">
                <a:solidFill>
                  <a:schemeClr val="dk1"/>
                </a:solidFill>
                <a:latin typeface="Times New Roman"/>
                <a:ea typeface="Times New Roman"/>
                <a:cs typeface="Times New Roman"/>
                <a:sym typeface="Times New Roman"/>
              </a:rPr>
              <a:t> </a:t>
            </a:r>
            <a:r>
              <a:rPr b="1" i="0" lang="en-US" sz="2700" u="none">
                <a:solidFill>
                  <a:srgbClr val="990000"/>
                </a:solidFill>
                <a:latin typeface="Times New Roman"/>
                <a:ea typeface="Times New Roman"/>
                <a:cs typeface="Times New Roman"/>
                <a:sym typeface="Times New Roman"/>
              </a:rPr>
              <a:t>( يعرف التضخم على أنه الارتفاع المستمر والملموس في المستوى العام للأسعار في دولة ما) .</a:t>
            </a:r>
            <a:endParaRPr/>
          </a:p>
          <a:p>
            <a:pPr indent="0" lvl="0" marL="0" marR="0" rtl="1" algn="r">
              <a:lnSpc>
                <a:spcPct val="100000"/>
              </a:lnSpc>
              <a:spcBef>
                <a:spcPts val="1350"/>
              </a:spcBef>
              <a:spcAft>
                <a:spcPts val="0"/>
              </a:spcAft>
              <a:buClr>
                <a:schemeClr val="dk1"/>
              </a:buClr>
              <a:buSzPts val="2700"/>
              <a:buFont typeface="Times New Roman"/>
              <a:buNone/>
            </a:pPr>
            <a:r>
              <a:rPr b="1" i="0" lang="en-US" sz="2700" u="none">
                <a:solidFill>
                  <a:schemeClr val="dk1"/>
                </a:solidFill>
                <a:latin typeface="Times New Roman"/>
                <a:ea typeface="Times New Roman"/>
                <a:cs typeface="Times New Roman"/>
                <a:sym typeface="Times New Roman"/>
              </a:rPr>
              <a:t>من خلال التعريف السابق نجد أن هناك شرطان لوجود ظاهرة التضخم هما :</a:t>
            </a:r>
            <a:endParaRPr/>
          </a:p>
          <a:p>
            <a:pPr indent="0" lvl="0" marL="0" marR="0" rtl="1" algn="r">
              <a:lnSpc>
                <a:spcPct val="100000"/>
              </a:lnSpc>
              <a:spcBef>
                <a:spcPts val="1350"/>
              </a:spcBef>
              <a:spcAft>
                <a:spcPts val="0"/>
              </a:spcAft>
              <a:buClr>
                <a:srgbClr val="FF3300"/>
              </a:buClr>
              <a:buSzPts val="2700"/>
              <a:buFont typeface="Times New Roman"/>
              <a:buNone/>
            </a:pPr>
            <a:r>
              <a:rPr b="1" i="0" lang="en-US" sz="2700" u="none">
                <a:solidFill>
                  <a:srgbClr val="FF3300"/>
                </a:solidFill>
                <a:latin typeface="Times New Roman"/>
                <a:ea typeface="Times New Roman"/>
                <a:cs typeface="Times New Roman"/>
                <a:sym typeface="Times New Roman"/>
              </a:rPr>
              <a:t>الشرط الأول :</a:t>
            </a:r>
            <a:r>
              <a:rPr b="1" i="0" lang="en-US" sz="2700" u="none">
                <a:solidFill>
                  <a:schemeClr val="dk1"/>
                </a:solidFill>
                <a:latin typeface="Times New Roman"/>
                <a:ea typeface="Times New Roman"/>
                <a:cs typeface="Times New Roman"/>
                <a:sym typeface="Times New Roman"/>
              </a:rPr>
              <a:t> أن يكون الارتفاع في أسعار كافة السلع والخدمات وليس بعضها وهذا هو الذي تعنيه كلمة المستوى العام للأسعار .</a:t>
            </a:r>
            <a:endParaRPr/>
          </a:p>
          <a:p>
            <a:pPr indent="0" lvl="0" marL="0" marR="0" rtl="1" algn="r">
              <a:lnSpc>
                <a:spcPct val="100000"/>
              </a:lnSpc>
              <a:spcBef>
                <a:spcPts val="1350"/>
              </a:spcBef>
              <a:spcAft>
                <a:spcPts val="0"/>
              </a:spcAft>
              <a:buClr>
                <a:srgbClr val="FF3300"/>
              </a:buClr>
              <a:buSzPts val="2700"/>
              <a:buFont typeface="Times New Roman"/>
              <a:buNone/>
            </a:pPr>
            <a:r>
              <a:rPr b="1" i="0" lang="en-US" sz="2700" u="none">
                <a:solidFill>
                  <a:srgbClr val="FF3300"/>
                </a:solidFill>
                <a:latin typeface="Times New Roman"/>
                <a:ea typeface="Times New Roman"/>
                <a:cs typeface="Times New Roman"/>
                <a:sym typeface="Times New Roman"/>
              </a:rPr>
              <a:t>الشرط الثاني :</a:t>
            </a:r>
            <a:r>
              <a:rPr b="1" i="0" lang="en-US" sz="2700" u="none">
                <a:solidFill>
                  <a:schemeClr val="dk1"/>
                </a:solidFill>
                <a:latin typeface="Times New Roman"/>
                <a:ea typeface="Times New Roman"/>
                <a:cs typeface="Times New Roman"/>
                <a:sym typeface="Times New Roman"/>
              </a:rPr>
              <a:t> أن يكون ارتفاع الأسعار ملموس وواضح (في الغالب أكثر من 5% ) وأن يستمر لفترة زمنية طويلة .</a:t>
            </a:r>
            <a:endParaRPr/>
          </a:p>
          <a:p>
            <a:pPr indent="0" lvl="0" marL="0" marR="0" rtl="1" algn="r">
              <a:lnSpc>
                <a:spcPct val="100000"/>
              </a:lnSpc>
              <a:spcBef>
                <a:spcPts val="1350"/>
              </a:spcBef>
              <a:spcAft>
                <a:spcPts val="0"/>
              </a:spcAft>
              <a:buClr>
                <a:schemeClr val="dk1"/>
              </a:buClr>
              <a:buSzPts val="2700"/>
              <a:buFont typeface="Times New Roman"/>
              <a:buNone/>
            </a:pPr>
            <a:r>
              <a:rPr b="1" i="0" lang="en-US" sz="2700" u="none">
                <a:solidFill>
                  <a:schemeClr val="dk1"/>
                </a:solidFill>
                <a:latin typeface="Times New Roman"/>
                <a:ea typeface="Times New Roman"/>
                <a:cs typeface="Times New Roman"/>
                <a:sym typeface="Times New Roman"/>
              </a:rPr>
              <a:t>حيث أن معدلات التضخم التي تقل عن 5% تعتبر ضمن الإطار المقبول لزيادة الأسعار ولا تترك أثراً ملموساً على القوة الشرائية للنقود (purchasing power) ولن تشكل عبئاً حقيقياً على دخول الأفراد ولن يشعر بها عامة الناس.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0">
                                            <p:txEl>
                                              <p:pRg end="0" st="0"/>
                                            </p:txEl>
                                          </p:spTgt>
                                        </p:tgtEl>
                                        <p:attrNameLst>
                                          <p:attrName>style.visibility</p:attrName>
                                        </p:attrNameLst>
                                      </p:cBhvr>
                                      <p:to>
                                        <p:strVal val="visible"/>
                                      </p:to>
                                    </p:set>
                                    <p:anim calcmode="lin" valueType="num">
                                      <p:cBhvr additive="base">
                                        <p:cTn dur="500"/>
                                        <p:tgtEl>
                                          <p:spTgt spid="275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5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0">
                                            <p:txEl>
                                              <p:pRg end="1" st="1"/>
                                            </p:txEl>
                                          </p:spTgt>
                                        </p:tgtEl>
                                        <p:attrNameLst>
                                          <p:attrName>style.visibility</p:attrName>
                                        </p:attrNameLst>
                                      </p:cBhvr>
                                      <p:to>
                                        <p:strVal val="visible"/>
                                      </p:to>
                                    </p:set>
                                    <p:anim calcmode="lin" valueType="num">
                                      <p:cBhvr additive="base">
                                        <p:cTn dur="500"/>
                                        <p:tgtEl>
                                          <p:spTgt spid="275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5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0">
                                            <p:txEl>
                                              <p:pRg end="2" st="2"/>
                                            </p:txEl>
                                          </p:spTgt>
                                        </p:tgtEl>
                                        <p:attrNameLst>
                                          <p:attrName>style.visibility</p:attrName>
                                        </p:attrNameLst>
                                      </p:cBhvr>
                                      <p:to>
                                        <p:strVal val="visible"/>
                                      </p:to>
                                    </p:set>
                                    <p:anim calcmode="lin" valueType="num">
                                      <p:cBhvr additive="base">
                                        <p:cTn dur="500"/>
                                        <p:tgtEl>
                                          <p:spTgt spid="275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5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0">
                                            <p:txEl>
                                              <p:pRg end="3" st="3"/>
                                            </p:txEl>
                                          </p:spTgt>
                                        </p:tgtEl>
                                        <p:attrNameLst>
                                          <p:attrName>style.visibility</p:attrName>
                                        </p:attrNameLst>
                                      </p:cBhvr>
                                      <p:to>
                                        <p:strVal val="visible"/>
                                      </p:to>
                                    </p:set>
                                    <p:anim calcmode="lin" valueType="num">
                                      <p:cBhvr additive="base">
                                        <p:cTn dur="500"/>
                                        <p:tgtEl>
                                          <p:spTgt spid="275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50">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0">
                                            <p:txEl>
                                              <p:pRg end="4" st="4"/>
                                            </p:txEl>
                                          </p:spTgt>
                                        </p:tgtEl>
                                        <p:attrNameLst>
                                          <p:attrName>style.visibility</p:attrName>
                                        </p:attrNameLst>
                                      </p:cBhvr>
                                      <p:to>
                                        <p:strVal val="visible"/>
                                      </p:to>
                                    </p:set>
                                    <p:anim calcmode="lin" valueType="num">
                                      <p:cBhvr additive="base">
                                        <p:cTn dur="500"/>
                                        <p:tgtEl>
                                          <p:spTgt spid="275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50">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0">
                                            <p:txEl>
                                              <p:pRg end="5" st="5"/>
                                            </p:txEl>
                                          </p:spTgt>
                                        </p:tgtEl>
                                        <p:attrNameLst>
                                          <p:attrName>style.visibility</p:attrName>
                                        </p:attrNameLst>
                                      </p:cBhvr>
                                      <p:to>
                                        <p:strVal val="visible"/>
                                      </p:to>
                                    </p:set>
                                    <p:anim calcmode="lin" valueType="num">
                                      <p:cBhvr additive="base">
                                        <p:cTn dur="500"/>
                                        <p:tgtEl>
                                          <p:spTgt spid="275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50">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5" name="Shape 2755"/>
        <p:cNvGrpSpPr/>
        <p:nvPr/>
      </p:nvGrpSpPr>
      <p:grpSpPr>
        <a:xfrm>
          <a:off x="0" y="0"/>
          <a:ext cx="0" cy="0"/>
          <a:chOff x="0" y="0"/>
          <a:chExt cx="0" cy="0"/>
        </a:xfrm>
      </p:grpSpPr>
      <p:sp>
        <p:nvSpPr>
          <p:cNvPr id="2756" name="Google Shape;2756;p218"/>
          <p:cNvSpPr txBox="1"/>
          <p:nvPr/>
        </p:nvSpPr>
        <p:spPr>
          <a:xfrm>
            <a:off x="252412" y="44450"/>
            <a:ext cx="8642400" cy="6894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accent2"/>
              </a:buClr>
              <a:buSzPts val="3200"/>
              <a:buFont typeface="Times New Roman"/>
              <a:buNone/>
            </a:pPr>
            <a:r>
              <a:rPr b="1" i="0" lang="en-US" sz="3200" u="none">
                <a:solidFill>
                  <a:schemeClr val="accent2"/>
                </a:solidFill>
                <a:latin typeface="Times New Roman"/>
                <a:ea typeface="Times New Roman"/>
                <a:cs typeface="Times New Roman"/>
                <a:sym typeface="Times New Roman"/>
              </a:rPr>
              <a:t>كيفية حساب معدل التضخم :</a:t>
            </a:r>
            <a:endParaRPr/>
          </a:p>
          <a:p>
            <a:pPr indent="0" lvl="0" marL="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يتم حساب معدل التضخم في أبسط صورة عن طريق المعادلة التالية :</a:t>
            </a:r>
            <a:endParaRPr/>
          </a:p>
          <a:p>
            <a:pPr indent="0" lvl="0" marL="0" marR="0" rtl="1" algn="r">
              <a:lnSpc>
                <a:spcPct val="100000"/>
              </a:lnSpc>
              <a:spcBef>
                <a:spcPts val="1600"/>
              </a:spcBef>
              <a:spcAft>
                <a:spcPts val="0"/>
              </a:spcAft>
              <a:buClr>
                <a:srgbClr val="FF0000"/>
              </a:buClr>
              <a:buSzPts val="3200"/>
              <a:buFont typeface="Times New Roman"/>
              <a:buNone/>
            </a:pPr>
            <a:r>
              <a:rPr b="1" i="0" lang="en-US" sz="3200" u="none">
                <a:solidFill>
                  <a:srgbClr val="FF0000"/>
                </a:solidFill>
                <a:latin typeface="Times New Roman"/>
                <a:ea typeface="Times New Roman"/>
                <a:cs typeface="Times New Roman"/>
                <a:sym typeface="Times New Roman"/>
              </a:rPr>
              <a:t>اولاً حساب التضخم عن طريق الرقم التجميعى البسيط </a:t>
            </a:r>
            <a:endParaRPr/>
          </a:p>
          <a:p>
            <a:pPr indent="0" lvl="0" marL="0" marR="0" rtl="1" algn="r">
              <a:lnSpc>
                <a:spcPct val="100000"/>
              </a:lnSpc>
              <a:spcBef>
                <a:spcPts val="1600"/>
              </a:spcBef>
              <a:spcAft>
                <a:spcPts val="0"/>
              </a:spcAft>
              <a:buClr>
                <a:srgbClr val="00B050"/>
              </a:buClr>
              <a:buSzPts val="3200"/>
              <a:buFont typeface="Times New Roman"/>
              <a:buNone/>
            </a:pPr>
            <a:r>
              <a:rPr b="1" i="0" lang="en-US" sz="3200" u="sng">
                <a:solidFill>
                  <a:srgbClr val="00B050"/>
                </a:solidFill>
                <a:latin typeface="Times New Roman"/>
                <a:ea typeface="Times New Roman"/>
                <a:cs typeface="Times New Roman"/>
                <a:sym typeface="Times New Roman"/>
              </a:rPr>
              <a:t>معدل التضخم = </a:t>
            </a:r>
            <a:endParaRPr/>
          </a:p>
          <a:p>
            <a:pPr indent="0" lvl="0" marL="0" marR="0" rtl="1" algn="r">
              <a:lnSpc>
                <a:spcPct val="100000"/>
              </a:lnSpc>
              <a:spcBef>
                <a:spcPts val="100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المستوى العام للأسعار في سنة ما – المستوى العام للأسعار في السنة السابقة × 100</a:t>
            </a:r>
            <a:endParaRPr/>
          </a:p>
          <a:p>
            <a:pPr indent="0" lvl="0" marL="0" marR="0" rtl="1" algn="r">
              <a:lnSpc>
                <a:spcPct val="100000"/>
              </a:lnSpc>
              <a:spcBef>
                <a:spcPts val="120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          المستوى العام للأسعار في السنة السابقة</a:t>
            </a:r>
            <a:endParaRPr/>
          </a:p>
          <a:p>
            <a:pPr indent="0" lvl="0" marL="0" marR="0" rtl="1"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مثال : إذا كانت تكلفة البضائع 450 ريال عام 2008 ، و400 ريال عام 2007 فأوجد الرقم القياسي لتكلفة السلعة (معدل التضخم) لعام 2008م .</a:t>
            </a:r>
            <a:endParaRPr/>
          </a:p>
          <a:p>
            <a:pPr indent="0" lvl="0" marL="0" marR="0" rtl="1"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الإجابة :</a:t>
            </a:r>
            <a:endParaRPr/>
          </a:p>
          <a:p>
            <a:pPr indent="0" lvl="0" marL="0" marR="0" rtl="1"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معدل التضخم = 450 – 400 × 100 = 12.5%</a:t>
            </a:r>
            <a:endParaRPr/>
          </a:p>
          <a:p>
            <a:pPr indent="0" lvl="0" marL="0" marR="0" rtl="1"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400  </a:t>
            </a:r>
            <a:endParaRPr/>
          </a:p>
        </p:txBody>
      </p:sp>
      <p:cxnSp>
        <p:nvCxnSpPr>
          <p:cNvPr id="2757" name="Google Shape;2757;p218"/>
          <p:cNvCxnSpPr/>
          <p:nvPr/>
        </p:nvCxnSpPr>
        <p:spPr>
          <a:xfrm>
            <a:off x="1258887" y="3933825"/>
            <a:ext cx="5905500" cy="0"/>
          </a:xfrm>
          <a:prstGeom prst="straightConnector1">
            <a:avLst/>
          </a:prstGeom>
          <a:noFill/>
          <a:ln cap="flat" cmpd="sng" w="9525">
            <a:solidFill>
              <a:schemeClr val="dk1"/>
            </a:solidFill>
            <a:prstDash val="solid"/>
            <a:miter lim="800000"/>
            <a:headEnd len="med" w="med" type="none"/>
            <a:tailEnd len="med" w="med" type="none"/>
          </a:ln>
        </p:spPr>
      </p:cxnSp>
      <p:pic>
        <p:nvPicPr>
          <p:cNvPr id="2758" name="Google Shape;2758;p218"/>
          <p:cNvPicPr preferRelativeResize="0"/>
          <p:nvPr/>
        </p:nvPicPr>
        <p:blipFill rotWithShape="1">
          <a:blip r:embed="rId3">
            <a:alphaModFix/>
          </a:blip>
          <a:srcRect b="0" l="0" r="0" t="0"/>
          <a:stretch/>
        </p:blipFill>
        <p:spPr>
          <a:xfrm>
            <a:off x="4514850" y="3321050"/>
            <a:ext cx="114300" cy="215900"/>
          </a:xfrm>
          <a:prstGeom prst="rect">
            <a:avLst/>
          </a:prstGeom>
          <a:noFill/>
          <a:ln>
            <a:noFill/>
          </a:ln>
        </p:spPr>
      </p:pic>
      <p:cxnSp>
        <p:nvCxnSpPr>
          <p:cNvPr id="2759" name="Google Shape;2759;p218"/>
          <p:cNvCxnSpPr/>
          <p:nvPr/>
        </p:nvCxnSpPr>
        <p:spPr>
          <a:xfrm>
            <a:off x="5867400" y="6308725"/>
            <a:ext cx="1152600" cy="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0" st="0"/>
                                            </p:txEl>
                                          </p:spTgt>
                                        </p:tgtEl>
                                        <p:attrNameLst>
                                          <p:attrName>style.visibility</p:attrName>
                                        </p:attrNameLst>
                                      </p:cBhvr>
                                      <p:to>
                                        <p:strVal val="visible"/>
                                      </p:to>
                                    </p:set>
                                    <p:anim calcmode="lin" valueType="num">
                                      <p:cBhvr additive="base">
                                        <p:cTn dur="500"/>
                                        <p:tgtEl>
                                          <p:spTgt spid="275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1" st="1"/>
                                            </p:txEl>
                                          </p:spTgt>
                                        </p:tgtEl>
                                        <p:attrNameLst>
                                          <p:attrName>style.visibility</p:attrName>
                                        </p:attrNameLst>
                                      </p:cBhvr>
                                      <p:to>
                                        <p:strVal val="visible"/>
                                      </p:to>
                                    </p:set>
                                    <p:anim calcmode="lin" valueType="num">
                                      <p:cBhvr additive="base">
                                        <p:cTn dur="500"/>
                                        <p:tgtEl>
                                          <p:spTgt spid="275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2" st="2"/>
                                            </p:txEl>
                                          </p:spTgt>
                                        </p:tgtEl>
                                        <p:attrNameLst>
                                          <p:attrName>style.visibility</p:attrName>
                                        </p:attrNameLst>
                                      </p:cBhvr>
                                      <p:to>
                                        <p:strVal val="visible"/>
                                      </p:to>
                                    </p:set>
                                    <p:anim calcmode="lin" valueType="num">
                                      <p:cBhvr additive="base">
                                        <p:cTn dur="500"/>
                                        <p:tgtEl>
                                          <p:spTgt spid="275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3" st="3"/>
                                            </p:txEl>
                                          </p:spTgt>
                                        </p:tgtEl>
                                        <p:attrNameLst>
                                          <p:attrName>style.visibility</p:attrName>
                                        </p:attrNameLst>
                                      </p:cBhvr>
                                      <p:to>
                                        <p:strVal val="visible"/>
                                      </p:to>
                                    </p:set>
                                    <p:anim calcmode="lin" valueType="num">
                                      <p:cBhvr additive="base">
                                        <p:cTn dur="500"/>
                                        <p:tgtEl>
                                          <p:spTgt spid="2756">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4" st="4"/>
                                            </p:txEl>
                                          </p:spTgt>
                                        </p:tgtEl>
                                        <p:attrNameLst>
                                          <p:attrName>style.visibility</p:attrName>
                                        </p:attrNameLst>
                                      </p:cBhvr>
                                      <p:to>
                                        <p:strVal val="visible"/>
                                      </p:to>
                                    </p:set>
                                    <p:anim calcmode="lin" valueType="num">
                                      <p:cBhvr additive="base">
                                        <p:cTn dur="500"/>
                                        <p:tgtEl>
                                          <p:spTgt spid="2756">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5" st="5"/>
                                            </p:txEl>
                                          </p:spTgt>
                                        </p:tgtEl>
                                        <p:attrNameLst>
                                          <p:attrName>style.visibility</p:attrName>
                                        </p:attrNameLst>
                                      </p:cBhvr>
                                      <p:to>
                                        <p:strVal val="visible"/>
                                      </p:to>
                                    </p:set>
                                    <p:anim calcmode="lin" valueType="num">
                                      <p:cBhvr additive="base">
                                        <p:cTn dur="500"/>
                                        <p:tgtEl>
                                          <p:spTgt spid="2756">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6" st="6"/>
                                            </p:txEl>
                                          </p:spTgt>
                                        </p:tgtEl>
                                        <p:attrNameLst>
                                          <p:attrName>style.visibility</p:attrName>
                                        </p:attrNameLst>
                                      </p:cBhvr>
                                      <p:to>
                                        <p:strVal val="visible"/>
                                      </p:to>
                                    </p:set>
                                    <p:anim calcmode="lin" valueType="num">
                                      <p:cBhvr additive="base">
                                        <p:cTn dur="500"/>
                                        <p:tgtEl>
                                          <p:spTgt spid="2756">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7" st="7"/>
                                            </p:txEl>
                                          </p:spTgt>
                                        </p:tgtEl>
                                        <p:attrNameLst>
                                          <p:attrName>style.visibility</p:attrName>
                                        </p:attrNameLst>
                                      </p:cBhvr>
                                      <p:to>
                                        <p:strVal val="visible"/>
                                      </p:to>
                                    </p:set>
                                    <p:anim calcmode="lin" valueType="num">
                                      <p:cBhvr additive="base">
                                        <p:cTn dur="500"/>
                                        <p:tgtEl>
                                          <p:spTgt spid="2756">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8" st="8"/>
                                            </p:txEl>
                                          </p:spTgt>
                                        </p:tgtEl>
                                        <p:attrNameLst>
                                          <p:attrName>style.visibility</p:attrName>
                                        </p:attrNameLst>
                                      </p:cBhvr>
                                      <p:to>
                                        <p:strVal val="visible"/>
                                      </p:to>
                                    </p:set>
                                    <p:anim calcmode="lin" valueType="num">
                                      <p:cBhvr additive="base">
                                        <p:cTn dur="500"/>
                                        <p:tgtEl>
                                          <p:spTgt spid="2756">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6">
                                            <p:txEl>
                                              <p:pRg end="9" st="9"/>
                                            </p:txEl>
                                          </p:spTgt>
                                        </p:tgtEl>
                                        <p:attrNameLst>
                                          <p:attrName>style.visibility</p:attrName>
                                        </p:attrNameLst>
                                      </p:cBhvr>
                                      <p:to>
                                        <p:strVal val="visible"/>
                                      </p:to>
                                    </p:set>
                                    <p:anim calcmode="lin" valueType="num">
                                      <p:cBhvr additive="base">
                                        <p:cTn dur="500"/>
                                        <p:tgtEl>
                                          <p:spTgt spid="2756">
                                            <p:txEl>
                                              <p:pRg end="9" st="9"/>
                                            </p:txEl>
                                          </p:spTgt>
                                        </p:tgtEl>
                                        <p:attrNameLst>
                                          <p:attrName>ppt_w</p:attrName>
                                        </p:attrNameLst>
                                      </p:cBhvr>
                                      <p:tavLst>
                                        <p:tav fmla="" tm="0">
                                          <p:val>
                                            <p:strVal val="0"/>
                                          </p:val>
                                        </p:tav>
                                        <p:tav fmla="" tm="100000">
                                          <p:val>
                                            <p:strVal val="#ppt_w"/>
                                          </p:val>
                                        </p:tav>
                                      </p:tavLst>
                                    </p:anim>
                                    <p:anim calcmode="lin" valueType="num">
                                      <p:cBhvr additive="base">
                                        <p:cTn dur="500"/>
                                        <p:tgtEl>
                                          <p:spTgt spid="2756">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7"/>
                                        </p:tgtEl>
                                        <p:attrNameLst>
                                          <p:attrName>style.visibility</p:attrName>
                                        </p:attrNameLst>
                                      </p:cBhvr>
                                      <p:to>
                                        <p:strVal val="visible"/>
                                      </p:to>
                                    </p:set>
                                    <p:anim calcmode="lin" valueType="num">
                                      <p:cBhvr additive="base">
                                        <p:cTn dur="500"/>
                                        <p:tgtEl>
                                          <p:spTgt spid="2757"/>
                                        </p:tgtEl>
                                        <p:attrNameLst>
                                          <p:attrName>ppt_w</p:attrName>
                                        </p:attrNameLst>
                                      </p:cBhvr>
                                      <p:tavLst>
                                        <p:tav fmla="" tm="0">
                                          <p:val>
                                            <p:strVal val="0"/>
                                          </p:val>
                                        </p:tav>
                                        <p:tav fmla="" tm="100000">
                                          <p:val>
                                            <p:strVal val="#ppt_w"/>
                                          </p:val>
                                        </p:tav>
                                      </p:tavLst>
                                    </p:anim>
                                    <p:anim calcmode="lin" valueType="num">
                                      <p:cBhvr additive="base">
                                        <p:cTn dur="500"/>
                                        <p:tgtEl>
                                          <p:spTgt spid="27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9"/>
                                        </p:tgtEl>
                                        <p:attrNameLst>
                                          <p:attrName>style.visibility</p:attrName>
                                        </p:attrNameLst>
                                      </p:cBhvr>
                                      <p:to>
                                        <p:strVal val="visible"/>
                                      </p:to>
                                    </p:set>
                                    <p:anim calcmode="lin" valueType="num">
                                      <p:cBhvr additive="base">
                                        <p:cTn dur="500"/>
                                        <p:tgtEl>
                                          <p:spTgt spid="2759"/>
                                        </p:tgtEl>
                                        <p:attrNameLst>
                                          <p:attrName>ppt_w</p:attrName>
                                        </p:attrNameLst>
                                      </p:cBhvr>
                                      <p:tavLst>
                                        <p:tav fmla="" tm="0">
                                          <p:val>
                                            <p:strVal val="0"/>
                                          </p:val>
                                        </p:tav>
                                        <p:tav fmla="" tm="100000">
                                          <p:val>
                                            <p:strVal val="#ppt_w"/>
                                          </p:val>
                                        </p:tav>
                                      </p:tavLst>
                                    </p:anim>
                                    <p:anim calcmode="lin" valueType="num">
                                      <p:cBhvr additive="base">
                                        <p:cTn dur="500"/>
                                        <p:tgtEl>
                                          <p:spTgt spid="27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4" name="Shape 2764"/>
        <p:cNvGrpSpPr/>
        <p:nvPr/>
      </p:nvGrpSpPr>
      <p:grpSpPr>
        <a:xfrm>
          <a:off x="0" y="0"/>
          <a:ext cx="0" cy="0"/>
          <a:chOff x="0" y="0"/>
          <a:chExt cx="0" cy="0"/>
        </a:xfrm>
      </p:grpSpPr>
      <p:sp>
        <p:nvSpPr>
          <p:cNvPr id="2765" name="Google Shape;2765;p219"/>
          <p:cNvSpPr txBox="1"/>
          <p:nvPr/>
        </p:nvSpPr>
        <p:spPr>
          <a:xfrm>
            <a:off x="276225" y="-100012"/>
            <a:ext cx="8642400" cy="16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accent2"/>
              </a:buClr>
              <a:buSzPts val="2400"/>
              <a:buFont typeface="Times New Roman"/>
              <a:buNone/>
            </a:pPr>
            <a:r>
              <a:rPr b="1" i="0" lang="en-US" sz="2400" u="none">
                <a:solidFill>
                  <a:schemeClr val="accent2"/>
                </a:solidFill>
                <a:latin typeface="Times New Roman"/>
                <a:ea typeface="Times New Roman"/>
                <a:cs typeface="Times New Roman"/>
                <a:sym typeface="Times New Roman"/>
              </a:rPr>
              <a:t>مثال )2(</a:t>
            </a:r>
            <a:endParaRPr b="1" i="0" sz="2400" u="none">
              <a:solidFill>
                <a:schemeClr val="accent2"/>
              </a:solidFill>
              <a:latin typeface="Times New Roman"/>
              <a:ea typeface="Times New Roman"/>
              <a:cs typeface="Times New Roman"/>
              <a:sym typeface="Times New Roman"/>
            </a:endParaRPr>
          </a:p>
          <a:p>
            <a:pPr indent="0" lvl="0" marL="0" marR="0" rtl="1" algn="r">
              <a:lnSpc>
                <a:spcPct val="100000"/>
              </a:lnSpc>
              <a:spcBef>
                <a:spcPts val="1000"/>
              </a:spcBef>
              <a:spcAft>
                <a:spcPts val="0"/>
              </a:spcAft>
              <a:buClr>
                <a:schemeClr val="accent2"/>
              </a:buClr>
              <a:buSzPts val="2000"/>
              <a:buFont typeface="Times New Roman"/>
              <a:buNone/>
            </a:pPr>
            <a:r>
              <a:rPr b="1" i="0" lang="en-US" sz="2000" u="none">
                <a:solidFill>
                  <a:schemeClr val="accent2"/>
                </a:solidFill>
                <a:latin typeface="Times New Roman"/>
                <a:ea typeface="Times New Roman"/>
                <a:cs typeface="Times New Roman"/>
                <a:sym typeface="Times New Roman"/>
              </a:rPr>
              <a:t>الجدول التالى يوضح مقانة بين تكاليف المعيشة للسنتين 2008-2004 لثلاث مجموعات من السلع .</a:t>
            </a:r>
            <a:endParaRPr/>
          </a:p>
          <a:p>
            <a:pPr indent="0" lvl="0" marL="0" marR="0" rtl="0" algn="l">
              <a:lnSpc>
                <a:spcPct val="100000"/>
              </a:lnSpc>
              <a:spcBef>
                <a:spcPts val="0"/>
              </a:spcBef>
              <a:spcAft>
                <a:spcPts val="0"/>
              </a:spcAft>
              <a:buNone/>
            </a:pPr>
            <a:r>
              <a:t/>
            </a:r>
            <a:endParaRPr b="1" i="0" sz="2000" u="none">
              <a:solidFill>
                <a:schemeClr val="accent2"/>
              </a:solidFill>
              <a:latin typeface="Times New Roman"/>
              <a:ea typeface="Times New Roman"/>
              <a:cs typeface="Times New Roman"/>
              <a:sym typeface="Times New Roman"/>
            </a:endParaRPr>
          </a:p>
        </p:txBody>
      </p:sp>
      <p:pic>
        <p:nvPicPr>
          <p:cNvPr id="2766" name="Google Shape;2766;p219"/>
          <p:cNvPicPr preferRelativeResize="0"/>
          <p:nvPr/>
        </p:nvPicPr>
        <p:blipFill rotWithShape="1">
          <a:blip r:embed="rId3">
            <a:alphaModFix/>
          </a:blip>
          <a:srcRect b="0" l="0" r="0" t="0"/>
          <a:stretch/>
        </p:blipFill>
        <p:spPr>
          <a:xfrm>
            <a:off x="4514850" y="3321050"/>
            <a:ext cx="114300" cy="215900"/>
          </a:xfrm>
          <a:prstGeom prst="rect">
            <a:avLst/>
          </a:prstGeom>
          <a:noFill/>
          <a:ln>
            <a:noFill/>
          </a:ln>
        </p:spPr>
      </p:pic>
      <p:graphicFrame>
        <p:nvGraphicFramePr>
          <p:cNvPr id="2767" name="Google Shape;2767;p219"/>
          <p:cNvGraphicFramePr/>
          <p:nvPr/>
        </p:nvGraphicFramePr>
        <p:xfrm>
          <a:off x="2555875" y="1125537"/>
          <a:ext cx="3000000" cy="3000000"/>
        </p:xfrm>
        <a:graphic>
          <a:graphicData uri="http://schemas.openxmlformats.org/drawingml/2006/table">
            <a:tbl>
              <a:tblPr>
                <a:noFill/>
                <a:tableStyleId>{F67DAF25-D715-4E9D-86D1-D32F5C3133F0}</a:tableStyleId>
              </a:tblPr>
              <a:tblGrid>
                <a:gridCol w="1854200"/>
                <a:gridCol w="1854200"/>
                <a:gridCol w="1854200"/>
              </a:tblGrid>
              <a:tr h="371475">
                <a:tc>
                  <a:txBody>
                    <a:bodyPr/>
                    <a:lstStyle/>
                    <a:p>
                      <a:pPr indent="0" lvl="0" marL="0" marR="0" rtl="0" algn="ctr">
                        <a:lnSpc>
                          <a:spcPct val="100000"/>
                        </a:lnSpc>
                        <a:spcBef>
                          <a:spcPts val="0"/>
                        </a:spcBef>
                        <a:spcAft>
                          <a:spcPts val="0"/>
                        </a:spcAft>
                        <a:buClr>
                          <a:srgbClr val="FFFFFF"/>
                        </a:buClr>
                        <a:buSzPts val="1800"/>
                        <a:buFont typeface="Gill Sans"/>
                        <a:buNone/>
                      </a:pPr>
                      <a:r>
                        <a:rPr b="1" i="0" lang="en-US" sz="1800" u="none" cap="none" strike="noStrike">
                          <a:solidFill>
                            <a:srgbClr val="FFFFFF"/>
                          </a:solidFill>
                          <a:latin typeface="Gill Sans"/>
                          <a:ea typeface="Gill Sans"/>
                          <a:cs typeface="Gill Sans"/>
                          <a:sym typeface="Gill Sans"/>
                        </a:rPr>
                        <a:t>الاسعار عام 2008</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c>
                  <a:txBody>
                    <a:bodyPr/>
                    <a:lstStyle/>
                    <a:p>
                      <a:pPr indent="0" lvl="0" marL="0" marR="0" rtl="0" algn="ctr">
                        <a:lnSpc>
                          <a:spcPct val="100000"/>
                        </a:lnSpc>
                        <a:spcBef>
                          <a:spcPts val="0"/>
                        </a:spcBef>
                        <a:spcAft>
                          <a:spcPts val="0"/>
                        </a:spcAft>
                        <a:buClr>
                          <a:srgbClr val="FFFFFF"/>
                        </a:buClr>
                        <a:buSzPts val="1800"/>
                        <a:buFont typeface="Gill Sans"/>
                        <a:buNone/>
                      </a:pPr>
                      <a:r>
                        <a:rPr b="1" i="0" lang="en-US" sz="1800" u="none" cap="none" strike="noStrike">
                          <a:solidFill>
                            <a:srgbClr val="FFFFFF"/>
                          </a:solidFill>
                          <a:latin typeface="Gill Sans"/>
                          <a:ea typeface="Gill Sans"/>
                          <a:cs typeface="Gill Sans"/>
                          <a:sym typeface="Gill Sans"/>
                        </a:rPr>
                        <a:t>الاسعار عام 2004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c>
                  <a:txBody>
                    <a:bodyPr/>
                    <a:lstStyle/>
                    <a:p>
                      <a:pPr indent="0" lvl="0" marL="0" marR="0" rtl="0" algn="l">
                        <a:lnSpc>
                          <a:spcPct val="100000"/>
                        </a:lnSpc>
                        <a:spcBef>
                          <a:spcPts val="0"/>
                        </a:spcBef>
                        <a:spcAft>
                          <a:spcPts val="0"/>
                        </a:spcAft>
                        <a:buClr>
                          <a:srgbClr val="FFFFFF"/>
                        </a:buClr>
                        <a:buSzPts val="1800"/>
                        <a:buFont typeface="Gill Sans"/>
                        <a:buNone/>
                      </a:pPr>
                      <a:r>
                        <a:rPr b="1" i="0" lang="en-US" sz="1800" u="none" cap="none" strike="noStrike">
                          <a:solidFill>
                            <a:srgbClr val="FFFFFF"/>
                          </a:solidFill>
                          <a:latin typeface="Gill Sans"/>
                          <a:ea typeface="Gill Sans"/>
                          <a:cs typeface="Gill Sans"/>
                          <a:sym typeface="Gill Sans"/>
                        </a:rPr>
                        <a:t>السلعة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r>
              <a:tr h="369875">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1</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المواد الغذائية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r>
              <a:tr h="371475">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4</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الملابس والاحذية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r>
              <a:tr h="369875">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3</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2</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r">
                        <a:lnSpc>
                          <a:spcPct val="100000"/>
                        </a:lnSpc>
                        <a:spcBef>
                          <a:spcPts val="0"/>
                        </a:spcBef>
                        <a:spcAft>
                          <a:spcPts val="0"/>
                        </a:spcAft>
                        <a:buClr>
                          <a:srgbClr val="000000"/>
                        </a:buClr>
                        <a:buSzPts val="1800"/>
                        <a:buFont typeface="Gill Sans"/>
                        <a:buNone/>
                      </a:pPr>
                      <a:r>
                        <a:rPr b="0" i="0" lang="en-US" sz="1800" u="none" cap="none" strike="noStrike">
                          <a:solidFill>
                            <a:srgbClr val="000000"/>
                          </a:solidFill>
                          <a:latin typeface="Gill Sans"/>
                          <a:ea typeface="Gill Sans"/>
                          <a:cs typeface="Gill Sans"/>
                          <a:sym typeface="Gill Sans"/>
                        </a:rPr>
                        <a:t>خدمات النقل والتعليم </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r>
              <a:tr h="371475">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r>
            </a:tbl>
          </a:graphicData>
        </a:graphic>
      </p:graphicFrame>
      <p:sp>
        <p:nvSpPr>
          <p:cNvPr id="2768" name="Google Shape;2768;p219"/>
          <p:cNvSpPr txBox="1"/>
          <p:nvPr/>
        </p:nvSpPr>
        <p:spPr>
          <a:xfrm>
            <a:off x="593725" y="2924175"/>
            <a:ext cx="7959600" cy="1724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accent2"/>
              </a:buClr>
              <a:buSzPts val="2000"/>
              <a:buFont typeface="Times New Roman"/>
              <a:buNone/>
            </a:pPr>
            <a:r>
              <a:rPr b="1" i="0" lang="en-US" sz="2000" u="none">
                <a:solidFill>
                  <a:schemeClr val="accent2"/>
                </a:solidFill>
                <a:latin typeface="Times New Roman"/>
                <a:ea typeface="Times New Roman"/>
                <a:cs typeface="Times New Roman"/>
                <a:sym typeface="Times New Roman"/>
              </a:rPr>
              <a:t>لايجاد معدل </a:t>
            </a:r>
            <a:r>
              <a:rPr b="1" i="0" lang="en-US" sz="1600" u="none">
                <a:solidFill>
                  <a:schemeClr val="accent2"/>
                </a:solidFill>
                <a:latin typeface="Times New Roman"/>
                <a:ea typeface="Times New Roman"/>
                <a:cs typeface="Times New Roman"/>
                <a:sym typeface="Times New Roman"/>
              </a:rPr>
              <a:t>التضخم نقوم اولاً بايجاد الرقم القياسى لتكاليف المعيشة لسنة الاساس (2004) ولسنة المقارنة (2008)</a:t>
            </a:r>
            <a:endParaRPr/>
          </a:p>
          <a:p>
            <a:pPr indent="0" lvl="0" marL="0" marR="0" rtl="1" algn="l">
              <a:lnSpc>
                <a:spcPct val="100000"/>
              </a:lnSpc>
              <a:spcBef>
                <a:spcPts val="1000"/>
              </a:spcBef>
              <a:spcAft>
                <a:spcPts val="0"/>
              </a:spcAft>
              <a:buClr>
                <a:schemeClr val="accent2"/>
              </a:buClr>
              <a:buSzPts val="2000"/>
              <a:buFont typeface="Times New Roman"/>
              <a:buNone/>
            </a:pPr>
            <a:r>
              <a:rPr b="1" i="0" lang="en-US" sz="2000" u="none">
                <a:solidFill>
                  <a:schemeClr val="accent2"/>
                </a:solidFill>
                <a:latin typeface="Times New Roman"/>
                <a:ea typeface="Times New Roman"/>
                <a:cs typeface="Times New Roman"/>
                <a:sym typeface="Times New Roman"/>
              </a:rPr>
              <a:t>100%= 100%*  </a:t>
            </a:r>
            <a:r>
              <a:rPr b="1" i="0" lang="en-US" sz="2000" u="sng">
                <a:solidFill>
                  <a:schemeClr val="accent2"/>
                </a:solidFill>
                <a:latin typeface="Times New Roman"/>
                <a:ea typeface="Times New Roman"/>
                <a:cs typeface="Times New Roman"/>
                <a:sym typeface="Times New Roman"/>
              </a:rPr>
              <a:t>6</a:t>
            </a:r>
            <a:r>
              <a:rPr b="1" i="0" lang="en-US" sz="2000" u="none">
                <a:solidFill>
                  <a:schemeClr val="accent2"/>
                </a:solidFill>
                <a:latin typeface="Times New Roman"/>
                <a:ea typeface="Times New Roman"/>
                <a:cs typeface="Times New Roman"/>
                <a:sym typeface="Times New Roman"/>
              </a:rPr>
              <a:t>=  CPI(2004) </a:t>
            </a:r>
            <a:r>
              <a:rPr b="1" i="0" lang="en-US" sz="2000" u="sng">
                <a:solidFill>
                  <a:schemeClr val="accent2"/>
                </a:solidFill>
                <a:latin typeface="Times New Roman"/>
                <a:ea typeface="Times New Roman"/>
                <a:cs typeface="Times New Roman"/>
                <a:sym typeface="Times New Roman"/>
              </a:rPr>
              <a:t>= 1+3+2</a:t>
            </a:r>
            <a:endParaRPr b="1" i="0" sz="2000" u="sng">
              <a:solidFill>
                <a:schemeClr val="accent2"/>
              </a:solidFill>
              <a:latin typeface="Times New Roman"/>
              <a:ea typeface="Times New Roman"/>
              <a:cs typeface="Times New Roman"/>
              <a:sym typeface="Times New Roman"/>
            </a:endParaRPr>
          </a:p>
          <a:p>
            <a:pPr indent="0" lvl="0" marL="0" marR="0" rtl="1" algn="l">
              <a:lnSpc>
                <a:spcPct val="100000"/>
              </a:lnSpc>
              <a:spcBef>
                <a:spcPts val="1200"/>
              </a:spcBef>
              <a:spcAft>
                <a:spcPts val="0"/>
              </a:spcAft>
              <a:buClr>
                <a:schemeClr val="accent2"/>
              </a:buClr>
              <a:buSzPts val="2000"/>
              <a:buFont typeface="Times New Roman"/>
              <a:buNone/>
            </a:pPr>
            <a:r>
              <a:rPr b="1" i="0" lang="en-US" sz="2000" u="none">
                <a:solidFill>
                  <a:schemeClr val="accent2"/>
                </a:solidFill>
                <a:latin typeface="Times New Roman"/>
                <a:ea typeface="Times New Roman"/>
                <a:cs typeface="Times New Roman"/>
                <a:sym typeface="Times New Roman"/>
              </a:rPr>
              <a:t>  6                        1+3+</a:t>
            </a:r>
            <a:r>
              <a:rPr b="1" i="0" lang="en-US" sz="2400" u="none">
                <a:solidFill>
                  <a:schemeClr val="accent2"/>
                </a:solidFill>
                <a:latin typeface="Times New Roman"/>
                <a:ea typeface="Times New Roman"/>
                <a:cs typeface="Times New Roman"/>
                <a:sym typeface="Times New Roman"/>
              </a:rPr>
              <a:t>2</a:t>
            </a:r>
            <a:endParaRPr/>
          </a:p>
        </p:txBody>
      </p:sp>
      <p:sp>
        <p:nvSpPr>
          <p:cNvPr id="2769" name="Google Shape;2769;p219"/>
          <p:cNvSpPr txBox="1"/>
          <p:nvPr/>
        </p:nvSpPr>
        <p:spPr>
          <a:xfrm>
            <a:off x="395287" y="4437062"/>
            <a:ext cx="7959600" cy="1569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accent2"/>
              </a:buClr>
              <a:buSzPts val="2400"/>
              <a:buFont typeface="Times New Roman"/>
              <a:buNone/>
            </a:pPr>
            <a:r>
              <a:rPr b="1" i="0" lang="en-US" sz="2400" u="none">
                <a:solidFill>
                  <a:schemeClr val="accent2"/>
                </a:solidFill>
                <a:latin typeface="Times New Roman"/>
                <a:ea typeface="Times New Roman"/>
                <a:cs typeface="Times New Roman"/>
                <a:sym typeface="Times New Roman"/>
              </a:rPr>
              <a:t>لايجاد </a:t>
            </a:r>
            <a:r>
              <a:rPr b="1" i="0" lang="en-US" sz="2000" u="none">
                <a:solidFill>
                  <a:schemeClr val="accent2"/>
                </a:solidFill>
                <a:latin typeface="Times New Roman"/>
                <a:ea typeface="Times New Roman"/>
                <a:cs typeface="Times New Roman"/>
                <a:sym typeface="Times New Roman"/>
              </a:rPr>
              <a:t>معدل </a:t>
            </a:r>
            <a:r>
              <a:rPr b="1" i="0" lang="en-US" sz="1800" u="none">
                <a:solidFill>
                  <a:schemeClr val="accent2"/>
                </a:solidFill>
                <a:latin typeface="Times New Roman"/>
                <a:ea typeface="Times New Roman"/>
                <a:cs typeface="Times New Roman"/>
                <a:sym typeface="Times New Roman"/>
              </a:rPr>
              <a:t>التضخم نقوم اولاً بايجاد الرقم القياسى لتكاليف المعيشة لسنة الاساس (2004) ولسنة المقارنة (2008)</a:t>
            </a:r>
            <a:endParaRPr/>
          </a:p>
          <a:p>
            <a:pPr indent="0" lvl="0" marL="0" marR="0" rtl="1" algn="l">
              <a:lnSpc>
                <a:spcPct val="100000"/>
              </a:lnSpc>
              <a:spcBef>
                <a:spcPts val="900"/>
              </a:spcBef>
              <a:spcAft>
                <a:spcPts val="0"/>
              </a:spcAft>
              <a:buClr>
                <a:schemeClr val="accent2"/>
              </a:buClr>
              <a:buSzPts val="1800"/>
              <a:buFont typeface="Times New Roman"/>
              <a:buNone/>
            </a:pPr>
            <a:r>
              <a:rPr b="1" i="0" lang="en-US" sz="1800" u="none">
                <a:solidFill>
                  <a:schemeClr val="accent2"/>
                </a:solidFill>
                <a:latin typeface="Times New Roman"/>
                <a:ea typeface="Times New Roman"/>
                <a:cs typeface="Times New Roman"/>
                <a:sym typeface="Times New Roman"/>
              </a:rPr>
              <a:t>100%= 150%*  </a:t>
            </a:r>
            <a:r>
              <a:rPr b="1" i="0" lang="en-US" sz="1800" u="sng">
                <a:solidFill>
                  <a:schemeClr val="accent2"/>
                </a:solidFill>
                <a:latin typeface="Times New Roman"/>
                <a:ea typeface="Times New Roman"/>
                <a:cs typeface="Times New Roman"/>
                <a:sym typeface="Times New Roman"/>
              </a:rPr>
              <a:t>90</a:t>
            </a:r>
            <a:r>
              <a:rPr b="1" i="0" lang="en-US" sz="1800" u="none">
                <a:solidFill>
                  <a:schemeClr val="accent2"/>
                </a:solidFill>
                <a:latin typeface="Times New Roman"/>
                <a:ea typeface="Times New Roman"/>
                <a:cs typeface="Times New Roman"/>
                <a:sym typeface="Times New Roman"/>
              </a:rPr>
              <a:t>=  CPI(2008) </a:t>
            </a:r>
            <a:r>
              <a:rPr b="1" i="0" lang="en-US" sz="1800" u="sng">
                <a:solidFill>
                  <a:schemeClr val="accent2"/>
                </a:solidFill>
                <a:latin typeface="Times New Roman"/>
                <a:ea typeface="Times New Roman"/>
                <a:cs typeface="Times New Roman"/>
                <a:sym typeface="Times New Roman"/>
              </a:rPr>
              <a:t>= 2+4+3</a:t>
            </a:r>
            <a:endParaRPr b="1" i="0" sz="1800" u="sng">
              <a:solidFill>
                <a:schemeClr val="accent2"/>
              </a:solidFill>
              <a:latin typeface="Times New Roman"/>
              <a:ea typeface="Times New Roman"/>
              <a:cs typeface="Times New Roman"/>
              <a:sym typeface="Times New Roman"/>
            </a:endParaRPr>
          </a:p>
          <a:p>
            <a:pPr indent="0" lvl="0" marL="0" marR="0" rtl="1" algn="l">
              <a:lnSpc>
                <a:spcPct val="100000"/>
              </a:lnSpc>
              <a:spcBef>
                <a:spcPts val="900"/>
              </a:spcBef>
              <a:spcAft>
                <a:spcPts val="0"/>
              </a:spcAft>
              <a:buClr>
                <a:schemeClr val="accent2"/>
              </a:buClr>
              <a:buSzPts val="1800"/>
              <a:buFont typeface="Times New Roman"/>
              <a:buNone/>
            </a:pPr>
            <a:r>
              <a:rPr b="1" i="0" lang="en-US" sz="1800" u="none">
                <a:solidFill>
                  <a:schemeClr val="accent2"/>
                </a:solidFill>
                <a:latin typeface="Times New Roman"/>
                <a:ea typeface="Times New Roman"/>
                <a:cs typeface="Times New Roman"/>
                <a:sym typeface="Times New Roman"/>
              </a:rPr>
              <a:t> 60                          1+3+2</a:t>
            </a:r>
            <a:endParaRPr/>
          </a:p>
        </p:txBody>
      </p:sp>
      <p:sp>
        <p:nvSpPr>
          <p:cNvPr id="2770" name="Google Shape;2770;p219"/>
          <p:cNvSpPr txBox="1"/>
          <p:nvPr/>
        </p:nvSpPr>
        <p:spPr>
          <a:xfrm>
            <a:off x="252412" y="5816600"/>
            <a:ext cx="88566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معدل التضخم =                     50%    </a:t>
            </a:r>
            <a:r>
              <a:rPr b="1" i="0" lang="en-US" sz="2400" u="sng">
                <a:solidFill>
                  <a:srgbClr val="FF0000"/>
                </a:solidFill>
                <a:latin typeface="Times New Roman"/>
                <a:ea typeface="Times New Roman"/>
                <a:cs typeface="Times New Roman"/>
                <a:sym typeface="Times New Roman"/>
              </a:rPr>
              <a:t>= 150-100</a:t>
            </a:r>
            <a:r>
              <a:rPr b="1" i="0" lang="en-US" sz="2400" u="none">
                <a:solidFill>
                  <a:srgbClr val="FF0000"/>
                </a:solidFill>
                <a:latin typeface="Times New Roman"/>
                <a:ea typeface="Times New Roman"/>
                <a:cs typeface="Times New Roman"/>
                <a:sym typeface="Times New Roman"/>
              </a:rPr>
              <a:t>*100</a:t>
            </a:r>
            <a:endParaRPr/>
          </a:p>
        </p:txBody>
      </p:sp>
      <p:sp>
        <p:nvSpPr>
          <p:cNvPr id="2771" name="Google Shape;2771;p219"/>
          <p:cNvSpPr txBox="1"/>
          <p:nvPr/>
        </p:nvSpPr>
        <p:spPr>
          <a:xfrm>
            <a:off x="3995737" y="6299200"/>
            <a:ext cx="10080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b="1" i="0" lang="en-US" sz="2400" u="none">
                <a:solidFill>
                  <a:srgbClr val="00B050"/>
                </a:solidFill>
                <a:latin typeface="Times New Roman"/>
                <a:ea typeface="Times New Roman"/>
                <a:cs typeface="Times New Roman"/>
                <a:sym typeface="Times New Roman"/>
              </a:rPr>
              <a:t>100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5">
                                            <p:txEl>
                                              <p:pRg end="0" st="0"/>
                                            </p:txEl>
                                          </p:spTgt>
                                        </p:tgtEl>
                                        <p:attrNameLst>
                                          <p:attrName>style.visibility</p:attrName>
                                        </p:attrNameLst>
                                      </p:cBhvr>
                                      <p:to>
                                        <p:strVal val="visible"/>
                                      </p:to>
                                    </p:set>
                                    <p:anim calcmode="lin" valueType="num">
                                      <p:cBhvr additive="base">
                                        <p:cTn dur="500"/>
                                        <p:tgtEl>
                                          <p:spTgt spid="276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6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5">
                                            <p:txEl>
                                              <p:pRg end="1" st="1"/>
                                            </p:txEl>
                                          </p:spTgt>
                                        </p:tgtEl>
                                        <p:attrNameLst>
                                          <p:attrName>style.visibility</p:attrName>
                                        </p:attrNameLst>
                                      </p:cBhvr>
                                      <p:to>
                                        <p:strVal val="visible"/>
                                      </p:to>
                                    </p:set>
                                    <p:anim calcmode="lin" valueType="num">
                                      <p:cBhvr additive="base">
                                        <p:cTn dur="500"/>
                                        <p:tgtEl>
                                          <p:spTgt spid="276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6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5">
                                            <p:txEl>
                                              <p:pRg end="2" st="2"/>
                                            </p:txEl>
                                          </p:spTgt>
                                        </p:tgtEl>
                                        <p:attrNameLst>
                                          <p:attrName>style.visibility</p:attrName>
                                        </p:attrNameLst>
                                      </p:cBhvr>
                                      <p:to>
                                        <p:strVal val="visible"/>
                                      </p:to>
                                    </p:set>
                                    <p:anim calcmode="lin" valueType="num">
                                      <p:cBhvr additive="base">
                                        <p:cTn dur="500"/>
                                        <p:tgtEl>
                                          <p:spTgt spid="276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6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8">
                                            <p:txEl>
                                              <p:pRg end="0" st="0"/>
                                            </p:txEl>
                                          </p:spTgt>
                                        </p:tgtEl>
                                        <p:attrNameLst>
                                          <p:attrName>style.visibility</p:attrName>
                                        </p:attrNameLst>
                                      </p:cBhvr>
                                      <p:to>
                                        <p:strVal val="visible"/>
                                      </p:to>
                                    </p:set>
                                    <p:anim calcmode="lin" valueType="num">
                                      <p:cBhvr additive="base">
                                        <p:cTn dur="500"/>
                                        <p:tgtEl>
                                          <p:spTgt spid="276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6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8">
                                            <p:txEl>
                                              <p:pRg end="1" st="1"/>
                                            </p:txEl>
                                          </p:spTgt>
                                        </p:tgtEl>
                                        <p:attrNameLst>
                                          <p:attrName>style.visibility</p:attrName>
                                        </p:attrNameLst>
                                      </p:cBhvr>
                                      <p:to>
                                        <p:strVal val="visible"/>
                                      </p:to>
                                    </p:set>
                                    <p:anim calcmode="lin" valueType="num">
                                      <p:cBhvr additive="base">
                                        <p:cTn dur="500"/>
                                        <p:tgtEl>
                                          <p:spTgt spid="276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6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8">
                                            <p:txEl>
                                              <p:pRg end="2" st="2"/>
                                            </p:txEl>
                                          </p:spTgt>
                                        </p:tgtEl>
                                        <p:attrNameLst>
                                          <p:attrName>style.visibility</p:attrName>
                                        </p:attrNameLst>
                                      </p:cBhvr>
                                      <p:to>
                                        <p:strVal val="visible"/>
                                      </p:to>
                                    </p:set>
                                    <p:anim calcmode="lin" valueType="num">
                                      <p:cBhvr additive="base">
                                        <p:cTn dur="500"/>
                                        <p:tgtEl>
                                          <p:spTgt spid="276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6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9">
                                            <p:txEl>
                                              <p:pRg end="0" st="0"/>
                                            </p:txEl>
                                          </p:spTgt>
                                        </p:tgtEl>
                                        <p:attrNameLst>
                                          <p:attrName>style.visibility</p:attrName>
                                        </p:attrNameLst>
                                      </p:cBhvr>
                                      <p:to>
                                        <p:strVal val="visible"/>
                                      </p:to>
                                    </p:set>
                                    <p:anim calcmode="lin" valueType="num">
                                      <p:cBhvr additive="base">
                                        <p:cTn dur="500"/>
                                        <p:tgtEl>
                                          <p:spTgt spid="276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6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9">
                                            <p:txEl>
                                              <p:pRg end="1" st="1"/>
                                            </p:txEl>
                                          </p:spTgt>
                                        </p:tgtEl>
                                        <p:attrNameLst>
                                          <p:attrName>style.visibility</p:attrName>
                                        </p:attrNameLst>
                                      </p:cBhvr>
                                      <p:to>
                                        <p:strVal val="visible"/>
                                      </p:to>
                                    </p:set>
                                    <p:anim calcmode="lin" valueType="num">
                                      <p:cBhvr additive="base">
                                        <p:cTn dur="500"/>
                                        <p:tgtEl>
                                          <p:spTgt spid="276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6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69">
                                            <p:txEl>
                                              <p:pRg end="2" st="2"/>
                                            </p:txEl>
                                          </p:spTgt>
                                        </p:tgtEl>
                                        <p:attrNameLst>
                                          <p:attrName>style.visibility</p:attrName>
                                        </p:attrNameLst>
                                      </p:cBhvr>
                                      <p:to>
                                        <p:strVal val="visible"/>
                                      </p:to>
                                    </p:set>
                                    <p:anim calcmode="lin" valueType="num">
                                      <p:cBhvr additive="base">
                                        <p:cTn dur="500"/>
                                        <p:tgtEl>
                                          <p:spTgt spid="276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6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6" name="Shape 2776"/>
        <p:cNvGrpSpPr/>
        <p:nvPr/>
      </p:nvGrpSpPr>
      <p:grpSpPr>
        <a:xfrm>
          <a:off x="0" y="0"/>
          <a:ext cx="0" cy="0"/>
          <a:chOff x="0" y="0"/>
          <a:chExt cx="0" cy="0"/>
        </a:xfrm>
      </p:grpSpPr>
      <p:sp>
        <p:nvSpPr>
          <p:cNvPr id="2777" name="Google Shape;2777;p220"/>
          <p:cNvSpPr txBox="1"/>
          <p:nvPr/>
        </p:nvSpPr>
        <p:spPr>
          <a:xfrm>
            <a:off x="276225" y="-100012"/>
            <a:ext cx="8642400" cy="1893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accent2"/>
              </a:buClr>
              <a:buSzPts val="2400"/>
              <a:buFont typeface="Times New Roman"/>
              <a:buNone/>
            </a:pPr>
            <a:r>
              <a:rPr b="1" i="0" lang="en-US" sz="2400" u="none">
                <a:solidFill>
                  <a:schemeClr val="accent2"/>
                </a:solidFill>
                <a:latin typeface="Times New Roman"/>
                <a:ea typeface="Times New Roman"/>
                <a:cs typeface="Times New Roman"/>
                <a:sym typeface="Times New Roman"/>
              </a:rPr>
              <a:t>ثانياً : الرقم القياسى المرجح :</a:t>
            </a:r>
            <a:endParaRPr/>
          </a:p>
          <a:p>
            <a:pPr indent="0" lvl="0" marL="0" marR="0" rtl="1" algn="r">
              <a:lnSpc>
                <a:spcPct val="100000"/>
              </a:lnSpc>
              <a:spcBef>
                <a:spcPts val="900"/>
              </a:spcBef>
              <a:spcAft>
                <a:spcPts val="0"/>
              </a:spcAft>
              <a:buClr>
                <a:schemeClr val="accent2"/>
              </a:buClr>
              <a:buSzPts val="1800"/>
              <a:buFont typeface="Times New Roman"/>
              <a:buNone/>
            </a:pPr>
            <a:r>
              <a:rPr b="1" i="0" lang="en-US" sz="1800" u="none">
                <a:solidFill>
                  <a:schemeClr val="accent2"/>
                </a:solidFill>
                <a:latin typeface="Times New Roman"/>
                <a:ea typeface="Times New Roman"/>
                <a:cs typeface="Times New Roman"/>
                <a:sym typeface="Times New Roman"/>
              </a:rPr>
              <a:t>باستخدام نفس بيانات الجدول السابق يوضح مقارنة بين تكاليف المعيشة للسنتين 2008-2004 تبين ان انفاق الاسر السعودية على الثلاث مجموعات من السلع .</a:t>
            </a:r>
            <a:endParaRPr/>
          </a:p>
          <a:p>
            <a:pPr indent="0" lvl="0" marL="0" marR="0" rtl="0" algn="l">
              <a:lnSpc>
                <a:spcPct val="100000"/>
              </a:lnSpc>
              <a:spcBef>
                <a:spcPts val="0"/>
              </a:spcBef>
              <a:spcAft>
                <a:spcPts val="0"/>
              </a:spcAft>
              <a:buNone/>
            </a:pPr>
            <a:r>
              <a:t/>
            </a:r>
            <a:endParaRPr b="1" i="0" sz="1800" u="none">
              <a:solidFill>
                <a:schemeClr val="accent2"/>
              </a:solidFill>
              <a:latin typeface="Times New Roman"/>
              <a:ea typeface="Times New Roman"/>
              <a:cs typeface="Times New Roman"/>
              <a:sym typeface="Times New Roman"/>
            </a:endParaRPr>
          </a:p>
        </p:txBody>
      </p:sp>
      <p:pic>
        <p:nvPicPr>
          <p:cNvPr id="2778" name="Google Shape;2778;p220"/>
          <p:cNvPicPr preferRelativeResize="0"/>
          <p:nvPr/>
        </p:nvPicPr>
        <p:blipFill rotWithShape="1">
          <a:blip r:embed="rId3">
            <a:alphaModFix/>
          </a:blip>
          <a:srcRect b="0" l="0" r="0" t="0"/>
          <a:stretch/>
        </p:blipFill>
        <p:spPr>
          <a:xfrm>
            <a:off x="4514850" y="3321050"/>
            <a:ext cx="114300" cy="215900"/>
          </a:xfrm>
          <a:prstGeom prst="rect">
            <a:avLst/>
          </a:prstGeom>
          <a:noFill/>
          <a:ln>
            <a:noFill/>
          </a:ln>
        </p:spPr>
      </p:pic>
      <p:graphicFrame>
        <p:nvGraphicFramePr>
          <p:cNvPr id="2779" name="Google Shape;2779;p220"/>
          <p:cNvGraphicFramePr/>
          <p:nvPr/>
        </p:nvGraphicFramePr>
        <p:xfrm>
          <a:off x="574675" y="981075"/>
          <a:ext cx="3000000" cy="3000000"/>
        </p:xfrm>
        <a:graphic>
          <a:graphicData uri="http://schemas.openxmlformats.org/drawingml/2006/table">
            <a:tbl>
              <a:tblPr>
                <a:noFill/>
                <a:tableStyleId>{F67DAF25-D715-4E9D-86D1-D32F5C3133F0}</a:tableStyleId>
              </a:tblPr>
              <a:tblGrid>
                <a:gridCol w="1379525"/>
                <a:gridCol w="1381125"/>
                <a:gridCol w="1379525"/>
                <a:gridCol w="1381125"/>
                <a:gridCol w="1379525"/>
                <a:gridCol w="1381125"/>
              </a:tblGrid>
              <a:tr h="731825">
                <a:tc>
                  <a:txBody>
                    <a:bodyPr/>
                    <a:lstStyle/>
                    <a:p>
                      <a:pPr indent="0" lvl="0" marL="0" marR="0" rtl="0" algn="ctr">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(P2*W)2008</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c>
                  <a:txBody>
                    <a:bodyPr/>
                    <a:lstStyle/>
                    <a:p>
                      <a:pPr indent="0" lvl="0" marL="0" marR="0" rtl="0" algn="ctr">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(P1*W)2004</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c>
                  <a:txBody>
                    <a:bodyPr/>
                    <a:lstStyle/>
                    <a:p>
                      <a:pPr indent="0" lvl="0" marL="0" marR="0" rtl="0" algn="ctr">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 (W) الوزن المرجح </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c>
                  <a:txBody>
                    <a:bodyPr/>
                    <a:lstStyle/>
                    <a:p>
                      <a:pPr indent="0" lvl="0" marL="0" marR="0" rtl="0" algn="ctr">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(P2)</a:t>
                      </a:r>
                      <a:endParaRPr/>
                    </a:p>
                    <a:p>
                      <a:pPr indent="0" lvl="0" marL="0" marR="0" rtl="0" algn="ctr">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الاسعار عام 2008</a:t>
                      </a:r>
                      <a:endParaRPr b="1" i="0" sz="1400" u="none">
                        <a:solidFill>
                          <a:srgbClr val="FFFFFF"/>
                        </a:solidFill>
                        <a:latin typeface="Gill Sans"/>
                        <a:ea typeface="Gill Sans"/>
                        <a:cs typeface="Gill Sans"/>
                        <a:sym typeface="Gill Sans"/>
                      </a:endParaRPr>
                    </a:p>
                    <a:p>
                      <a:pPr indent="0" lvl="0" marL="0" marR="0" rtl="0" algn="l">
                        <a:spcBef>
                          <a:spcPts val="0"/>
                        </a:spcBef>
                        <a:spcAft>
                          <a:spcPts val="0"/>
                        </a:spcAft>
                        <a:buNone/>
                      </a:pPr>
                      <a:r>
                        <a:t/>
                      </a:r>
                      <a:endParaRPr b="1" i="0" sz="1400" u="none">
                        <a:solidFill>
                          <a:srgbClr val="FFFFFF"/>
                        </a:solidFill>
                        <a:latin typeface="Gill Sans"/>
                        <a:ea typeface="Gill Sans"/>
                        <a:cs typeface="Gill Sans"/>
                        <a:sym typeface="Gill Sans"/>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c>
                  <a:txBody>
                    <a:bodyPr/>
                    <a:lstStyle/>
                    <a:p>
                      <a:pPr indent="0" lvl="0" marL="0" marR="0" rtl="0" algn="ctr">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(P1)</a:t>
                      </a:r>
                      <a:endParaRPr/>
                    </a:p>
                    <a:p>
                      <a:pPr indent="0" lvl="0" marL="0" marR="0" rtl="0" algn="ctr">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الاسعار عام 2004</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c>
                  <a:txBody>
                    <a:bodyPr/>
                    <a:lstStyle/>
                    <a:p>
                      <a:pPr indent="0" lvl="0" marL="0" marR="0" rtl="0" algn="l">
                        <a:lnSpc>
                          <a:spcPct val="100000"/>
                        </a:lnSpc>
                        <a:spcBef>
                          <a:spcPts val="0"/>
                        </a:spcBef>
                        <a:spcAft>
                          <a:spcPts val="0"/>
                        </a:spcAft>
                        <a:buClr>
                          <a:srgbClr val="FFFFFF"/>
                        </a:buClr>
                        <a:buSzPts val="1400"/>
                        <a:buFont typeface="Gill Sans"/>
                        <a:buNone/>
                      </a:pPr>
                      <a:r>
                        <a:rPr b="1" i="0" lang="en-US" sz="1400" u="none">
                          <a:solidFill>
                            <a:srgbClr val="FFFFFF"/>
                          </a:solidFill>
                          <a:latin typeface="Gill Sans"/>
                          <a:ea typeface="Gill Sans"/>
                          <a:cs typeface="Gill Sans"/>
                          <a:sym typeface="Gill Sans"/>
                        </a:rPr>
                        <a:t>السلعة </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84AA33"/>
                    </a:solidFill>
                  </a:tcPr>
                </a:tc>
              </a:tr>
              <a:tr h="369875">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90</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45</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45</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2</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1</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المواد الغذائية </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r>
              <a:tr h="371475">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120</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90</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30</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4</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3</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الملابس والاحذية </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r>
              <a:tr h="369875">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75</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50</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25</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3</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2</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c>
                  <a:txBody>
                    <a:bodyPr/>
                    <a:lstStyle/>
                    <a:p>
                      <a:pPr indent="0" lvl="0" marL="0" marR="0" rtl="0" algn="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خدمات النقل والتعليم </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9E2CD"/>
                    </a:solidFill>
                  </a:tcPr>
                </a:tc>
              </a:tr>
              <a:tr h="371475">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285</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185</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ctr">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100</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l">
                        <a:spcBef>
                          <a:spcPts val="0"/>
                        </a:spcBef>
                        <a:spcAft>
                          <a:spcPts val="0"/>
                        </a:spcAft>
                        <a:buNone/>
                      </a:pPr>
                      <a:r>
                        <a:t/>
                      </a:r>
                      <a:endParaRPr sz="1800">
                        <a:solidFill>
                          <a:schemeClr val="dk1"/>
                        </a:solidFill>
                        <a:latin typeface="Gill Sans"/>
                        <a:ea typeface="Gill Sans"/>
                        <a:cs typeface="Gill Sans"/>
                        <a:sym typeface="Gill Sans"/>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c>
                  <a:txBody>
                    <a:bodyPr/>
                    <a:lstStyle/>
                    <a:p>
                      <a:pPr indent="0" lvl="0" marL="0" marR="0" rtl="0" algn="l">
                        <a:lnSpc>
                          <a:spcPct val="100000"/>
                        </a:lnSpc>
                        <a:spcBef>
                          <a:spcPts val="0"/>
                        </a:spcBef>
                        <a:spcAft>
                          <a:spcPts val="0"/>
                        </a:spcAft>
                        <a:buClr>
                          <a:srgbClr val="000000"/>
                        </a:buClr>
                        <a:buSzPts val="1400"/>
                        <a:buFont typeface="Gill Sans"/>
                        <a:buNone/>
                      </a:pPr>
                      <a:r>
                        <a:rPr b="0" i="0" lang="en-US" sz="1400" u="none">
                          <a:solidFill>
                            <a:srgbClr val="000000"/>
                          </a:solidFill>
                          <a:latin typeface="Gill Sans"/>
                          <a:ea typeface="Gill Sans"/>
                          <a:cs typeface="Gill Sans"/>
                          <a:sym typeface="Gill Sans"/>
                        </a:rPr>
                        <a:t>الرقم القياسى </a:t>
                      </a:r>
                      <a:endParaRPr/>
                    </a:p>
                  </a:txBody>
                  <a:tcPr marT="45700" marB="4570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DF1E8"/>
                    </a:solidFill>
                  </a:tcPr>
                </a:tc>
              </a:tr>
            </a:tbl>
          </a:graphicData>
        </a:graphic>
      </p:graphicFrame>
      <p:sp>
        <p:nvSpPr>
          <p:cNvPr id="2780" name="Google Shape;2780;p220"/>
          <p:cNvSpPr txBox="1"/>
          <p:nvPr/>
        </p:nvSpPr>
        <p:spPr>
          <a:xfrm>
            <a:off x="341312" y="3213100"/>
            <a:ext cx="8759700" cy="16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B050"/>
              </a:buClr>
              <a:buSzPts val="1600"/>
              <a:buFont typeface="Times New Roman"/>
              <a:buNone/>
            </a:pPr>
            <a:r>
              <a:rPr b="1" i="0" lang="en-US" sz="1600" u="none">
                <a:solidFill>
                  <a:srgbClr val="00B050"/>
                </a:solidFill>
                <a:latin typeface="Times New Roman"/>
                <a:ea typeface="Times New Roman"/>
                <a:cs typeface="Times New Roman"/>
                <a:sym typeface="Times New Roman"/>
              </a:rPr>
              <a:t>وللحصول على الرقم القياسى المرجح weighted Consumer Price Index)) نقوم بضرب اسعار السلع والخدمات فى سنة المقارنة وسنة الاساس بالوزن الترجيحى المعتمد ومن ثم يتم جمع الارقام الناتجة ، ثم نقوم بحساب معدل التضخم لعام 2008 كالتالى :</a:t>
            </a:r>
            <a:endParaRPr/>
          </a:p>
          <a:p>
            <a:pPr indent="0" lvl="0" marL="0" marR="0" rtl="1" algn="l">
              <a:lnSpc>
                <a:spcPct val="100000"/>
              </a:lnSpc>
              <a:spcBef>
                <a:spcPts val="90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100%= 100%*  </a:t>
            </a:r>
            <a:r>
              <a:rPr b="1" i="0" lang="en-US" sz="1800" u="sng">
                <a:solidFill>
                  <a:schemeClr val="dk1"/>
                </a:solidFill>
                <a:latin typeface="Times New Roman"/>
                <a:ea typeface="Times New Roman"/>
                <a:cs typeface="Times New Roman"/>
                <a:sym typeface="Times New Roman"/>
              </a:rPr>
              <a:t>185</a:t>
            </a:r>
            <a:r>
              <a:rPr b="1" i="0" lang="en-US" sz="1800" u="none">
                <a:solidFill>
                  <a:schemeClr val="dk1"/>
                </a:solidFill>
                <a:latin typeface="Times New Roman"/>
                <a:ea typeface="Times New Roman"/>
                <a:cs typeface="Times New Roman"/>
                <a:sym typeface="Times New Roman"/>
              </a:rPr>
              <a:t>= W CPI(2004) </a:t>
            </a:r>
            <a:r>
              <a:rPr b="1" i="0" lang="en-US" sz="1800" u="sng">
                <a:solidFill>
                  <a:schemeClr val="dk1"/>
                </a:solidFill>
                <a:latin typeface="Times New Roman"/>
                <a:ea typeface="Times New Roman"/>
                <a:cs typeface="Times New Roman"/>
                <a:sym typeface="Times New Roman"/>
              </a:rPr>
              <a:t>= 45+90+50</a:t>
            </a:r>
            <a:endParaRPr b="1" i="0" sz="1800" u="sng">
              <a:solidFill>
                <a:schemeClr val="dk1"/>
              </a:solidFill>
              <a:latin typeface="Times New Roman"/>
              <a:ea typeface="Times New Roman"/>
              <a:cs typeface="Times New Roman"/>
              <a:sym typeface="Times New Roman"/>
            </a:endParaRPr>
          </a:p>
          <a:p>
            <a:pPr indent="0" lvl="0" marL="0" marR="0" rtl="1" algn="l">
              <a:lnSpc>
                <a:spcPct val="100000"/>
              </a:lnSpc>
              <a:spcBef>
                <a:spcPts val="90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 185                          45+90+50</a:t>
            </a:r>
            <a:endParaRPr/>
          </a:p>
        </p:txBody>
      </p:sp>
      <p:sp>
        <p:nvSpPr>
          <p:cNvPr id="2781" name="Google Shape;2781;p220"/>
          <p:cNvSpPr txBox="1"/>
          <p:nvPr/>
        </p:nvSpPr>
        <p:spPr>
          <a:xfrm>
            <a:off x="693737" y="4797425"/>
            <a:ext cx="7958100" cy="7842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0070C0"/>
              </a:buClr>
              <a:buSzPts val="1800"/>
              <a:buFont typeface="Times New Roman"/>
              <a:buNone/>
            </a:pPr>
            <a:r>
              <a:rPr b="1" i="0" lang="en-US" sz="1800" u="none">
                <a:solidFill>
                  <a:srgbClr val="0070C0"/>
                </a:solidFill>
                <a:latin typeface="Times New Roman"/>
                <a:ea typeface="Times New Roman"/>
                <a:cs typeface="Times New Roman"/>
                <a:sym typeface="Times New Roman"/>
              </a:rPr>
              <a:t>100%= 154%*  </a:t>
            </a:r>
            <a:r>
              <a:rPr b="1" i="0" lang="en-US" sz="1800" u="sng">
                <a:solidFill>
                  <a:srgbClr val="0070C0"/>
                </a:solidFill>
                <a:latin typeface="Times New Roman"/>
                <a:ea typeface="Times New Roman"/>
                <a:cs typeface="Times New Roman"/>
                <a:sym typeface="Times New Roman"/>
              </a:rPr>
              <a:t>285</a:t>
            </a:r>
            <a:r>
              <a:rPr b="1" i="0" lang="en-US" sz="1800" u="none">
                <a:solidFill>
                  <a:srgbClr val="0070C0"/>
                </a:solidFill>
                <a:latin typeface="Times New Roman"/>
                <a:ea typeface="Times New Roman"/>
                <a:cs typeface="Times New Roman"/>
                <a:sym typeface="Times New Roman"/>
              </a:rPr>
              <a:t>=  WCPI(2008) </a:t>
            </a:r>
            <a:r>
              <a:rPr b="1" i="0" lang="en-US" sz="1800" u="sng">
                <a:solidFill>
                  <a:srgbClr val="0070C0"/>
                </a:solidFill>
                <a:latin typeface="Times New Roman"/>
                <a:ea typeface="Times New Roman"/>
                <a:cs typeface="Times New Roman"/>
                <a:sym typeface="Times New Roman"/>
              </a:rPr>
              <a:t>= 90+120+75</a:t>
            </a:r>
            <a:endParaRPr b="1" i="0" sz="1800" u="sng">
              <a:solidFill>
                <a:srgbClr val="0070C0"/>
              </a:solidFill>
              <a:latin typeface="Times New Roman"/>
              <a:ea typeface="Times New Roman"/>
              <a:cs typeface="Times New Roman"/>
              <a:sym typeface="Times New Roman"/>
            </a:endParaRPr>
          </a:p>
          <a:p>
            <a:pPr indent="0" lvl="0" marL="0" marR="0" rtl="1" algn="l">
              <a:lnSpc>
                <a:spcPct val="100000"/>
              </a:lnSpc>
              <a:spcBef>
                <a:spcPts val="900"/>
              </a:spcBef>
              <a:spcAft>
                <a:spcPts val="0"/>
              </a:spcAft>
              <a:buClr>
                <a:srgbClr val="0070C0"/>
              </a:buClr>
              <a:buSzPts val="1800"/>
              <a:buFont typeface="Times New Roman"/>
              <a:buNone/>
            </a:pPr>
            <a:r>
              <a:rPr b="1" i="0" lang="en-US" sz="1800" u="none">
                <a:solidFill>
                  <a:srgbClr val="0070C0"/>
                </a:solidFill>
                <a:latin typeface="Times New Roman"/>
                <a:ea typeface="Times New Roman"/>
                <a:cs typeface="Times New Roman"/>
                <a:sym typeface="Times New Roman"/>
              </a:rPr>
              <a:t> 185                          45+90+50</a:t>
            </a:r>
            <a:endParaRPr/>
          </a:p>
        </p:txBody>
      </p:sp>
      <p:sp>
        <p:nvSpPr>
          <p:cNvPr id="2782" name="Google Shape;2782;p220"/>
          <p:cNvSpPr txBox="1"/>
          <p:nvPr/>
        </p:nvSpPr>
        <p:spPr>
          <a:xfrm>
            <a:off x="168275" y="5445125"/>
            <a:ext cx="88566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معدل التضخم =                     54%    </a:t>
            </a:r>
            <a:r>
              <a:rPr b="1" i="0" lang="en-US" sz="2400" u="sng">
                <a:solidFill>
                  <a:srgbClr val="FF0000"/>
                </a:solidFill>
                <a:latin typeface="Times New Roman"/>
                <a:ea typeface="Times New Roman"/>
                <a:cs typeface="Times New Roman"/>
                <a:sym typeface="Times New Roman"/>
              </a:rPr>
              <a:t>= 154-100</a:t>
            </a:r>
            <a:r>
              <a:rPr b="1" i="0" lang="en-US" sz="2400" u="none">
                <a:solidFill>
                  <a:srgbClr val="FF0000"/>
                </a:solidFill>
                <a:latin typeface="Times New Roman"/>
                <a:ea typeface="Times New Roman"/>
                <a:cs typeface="Times New Roman"/>
                <a:sym typeface="Times New Roman"/>
              </a:rPr>
              <a:t>*100</a:t>
            </a:r>
            <a:endParaRPr/>
          </a:p>
        </p:txBody>
      </p:sp>
      <p:sp>
        <p:nvSpPr>
          <p:cNvPr id="2783" name="Google Shape;2783;p220"/>
          <p:cNvSpPr txBox="1"/>
          <p:nvPr/>
        </p:nvSpPr>
        <p:spPr>
          <a:xfrm>
            <a:off x="303212" y="6165850"/>
            <a:ext cx="8856600" cy="830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*وهذه </a:t>
            </a:r>
            <a:r>
              <a:rPr b="1" i="0" lang="en-US" sz="2000" u="none">
                <a:solidFill>
                  <a:srgbClr val="FF0000"/>
                </a:solidFill>
                <a:latin typeface="Times New Roman"/>
                <a:ea typeface="Times New Roman"/>
                <a:cs typeface="Times New Roman"/>
                <a:sym typeface="Times New Roman"/>
              </a:rPr>
              <a:t>النتيجة تعنى أن هناك زيادة فى الاسعار فى عام 2008 تصل الى (54%) مقانة بسنة الاساس ، ويفضل عادة استخدام الرقم القياسى المرجح لانه أكثر دقة وواقعية من الرقم التجميعى البسيط </a:t>
            </a:r>
            <a:r>
              <a:rPr b="1" i="0" lang="en-US" sz="2400" u="none">
                <a:solidFill>
                  <a:srgbClr val="FF0000"/>
                </a:solidFill>
                <a:latin typeface="Times New Roman"/>
                <a:ea typeface="Times New Roman"/>
                <a:cs typeface="Times New Roman"/>
                <a:sym typeface="Times New Roman"/>
              </a:rPr>
              <a:t>.</a:t>
            </a:r>
            <a:endParaRPr/>
          </a:p>
        </p:txBody>
      </p:sp>
      <p:sp>
        <p:nvSpPr>
          <p:cNvPr id="2784" name="Google Shape;2784;p220"/>
          <p:cNvSpPr txBox="1"/>
          <p:nvPr/>
        </p:nvSpPr>
        <p:spPr>
          <a:xfrm>
            <a:off x="4027487" y="5838825"/>
            <a:ext cx="6462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77">
                                            <p:txEl>
                                              <p:pRg end="0" st="0"/>
                                            </p:txEl>
                                          </p:spTgt>
                                        </p:tgtEl>
                                        <p:attrNameLst>
                                          <p:attrName>style.visibility</p:attrName>
                                        </p:attrNameLst>
                                      </p:cBhvr>
                                      <p:to>
                                        <p:strVal val="visible"/>
                                      </p:to>
                                    </p:set>
                                    <p:anim calcmode="lin" valueType="num">
                                      <p:cBhvr additive="base">
                                        <p:cTn dur="500"/>
                                        <p:tgtEl>
                                          <p:spTgt spid="277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7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77">
                                            <p:txEl>
                                              <p:pRg end="1" st="1"/>
                                            </p:txEl>
                                          </p:spTgt>
                                        </p:tgtEl>
                                        <p:attrNameLst>
                                          <p:attrName>style.visibility</p:attrName>
                                        </p:attrNameLst>
                                      </p:cBhvr>
                                      <p:to>
                                        <p:strVal val="visible"/>
                                      </p:to>
                                    </p:set>
                                    <p:anim calcmode="lin" valueType="num">
                                      <p:cBhvr additive="base">
                                        <p:cTn dur="500"/>
                                        <p:tgtEl>
                                          <p:spTgt spid="277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7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77">
                                            <p:txEl>
                                              <p:pRg end="2" st="2"/>
                                            </p:txEl>
                                          </p:spTgt>
                                        </p:tgtEl>
                                        <p:attrNameLst>
                                          <p:attrName>style.visibility</p:attrName>
                                        </p:attrNameLst>
                                      </p:cBhvr>
                                      <p:to>
                                        <p:strVal val="visible"/>
                                      </p:to>
                                    </p:set>
                                    <p:anim calcmode="lin" valueType="num">
                                      <p:cBhvr additive="base">
                                        <p:cTn dur="500"/>
                                        <p:tgtEl>
                                          <p:spTgt spid="277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7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80">
                                            <p:txEl>
                                              <p:pRg end="0" st="0"/>
                                            </p:txEl>
                                          </p:spTgt>
                                        </p:tgtEl>
                                        <p:attrNameLst>
                                          <p:attrName>style.visibility</p:attrName>
                                        </p:attrNameLst>
                                      </p:cBhvr>
                                      <p:to>
                                        <p:strVal val="visible"/>
                                      </p:to>
                                    </p:set>
                                    <p:anim calcmode="lin" valueType="num">
                                      <p:cBhvr additive="base">
                                        <p:cTn dur="500"/>
                                        <p:tgtEl>
                                          <p:spTgt spid="278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8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80">
                                            <p:txEl>
                                              <p:pRg end="1" st="1"/>
                                            </p:txEl>
                                          </p:spTgt>
                                        </p:tgtEl>
                                        <p:attrNameLst>
                                          <p:attrName>style.visibility</p:attrName>
                                        </p:attrNameLst>
                                      </p:cBhvr>
                                      <p:to>
                                        <p:strVal val="visible"/>
                                      </p:to>
                                    </p:set>
                                    <p:anim calcmode="lin" valueType="num">
                                      <p:cBhvr additive="base">
                                        <p:cTn dur="500"/>
                                        <p:tgtEl>
                                          <p:spTgt spid="278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8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80">
                                            <p:txEl>
                                              <p:pRg end="2" st="2"/>
                                            </p:txEl>
                                          </p:spTgt>
                                        </p:tgtEl>
                                        <p:attrNameLst>
                                          <p:attrName>style.visibility</p:attrName>
                                        </p:attrNameLst>
                                      </p:cBhvr>
                                      <p:to>
                                        <p:strVal val="visible"/>
                                      </p:to>
                                    </p:set>
                                    <p:anim calcmode="lin" valueType="num">
                                      <p:cBhvr additive="base">
                                        <p:cTn dur="500"/>
                                        <p:tgtEl>
                                          <p:spTgt spid="278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8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81">
                                            <p:txEl>
                                              <p:pRg end="0" st="0"/>
                                            </p:txEl>
                                          </p:spTgt>
                                        </p:tgtEl>
                                        <p:attrNameLst>
                                          <p:attrName>style.visibility</p:attrName>
                                        </p:attrNameLst>
                                      </p:cBhvr>
                                      <p:to>
                                        <p:strVal val="visible"/>
                                      </p:to>
                                    </p:set>
                                    <p:anim calcmode="lin" valueType="num">
                                      <p:cBhvr additive="base">
                                        <p:cTn dur="500"/>
                                        <p:tgtEl>
                                          <p:spTgt spid="278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8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81">
                                            <p:txEl>
                                              <p:pRg end="1" st="1"/>
                                            </p:txEl>
                                          </p:spTgt>
                                        </p:tgtEl>
                                        <p:attrNameLst>
                                          <p:attrName>style.visibility</p:attrName>
                                        </p:attrNameLst>
                                      </p:cBhvr>
                                      <p:to>
                                        <p:strVal val="visible"/>
                                      </p:to>
                                    </p:set>
                                    <p:anim calcmode="lin" valueType="num">
                                      <p:cBhvr additive="base">
                                        <p:cTn dur="500"/>
                                        <p:tgtEl>
                                          <p:spTgt spid="278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8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9" name="Shape 2789"/>
        <p:cNvGrpSpPr/>
        <p:nvPr/>
      </p:nvGrpSpPr>
      <p:grpSpPr>
        <a:xfrm>
          <a:off x="0" y="0"/>
          <a:ext cx="0" cy="0"/>
          <a:chOff x="0" y="0"/>
          <a:chExt cx="0" cy="0"/>
        </a:xfrm>
      </p:grpSpPr>
      <p:sp>
        <p:nvSpPr>
          <p:cNvPr id="2790" name="Google Shape;2790;p221"/>
          <p:cNvSpPr txBox="1"/>
          <p:nvPr/>
        </p:nvSpPr>
        <p:spPr>
          <a:xfrm>
            <a:off x="250825" y="250825"/>
            <a:ext cx="8642400" cy="5986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3300"/>
              </a:buClr>
              <a:buSzPts val="3400"/>
              <a:buFont typeface="Times New Roman"/>
              <a:buNone/>
            </a:pPr>
            <a:r>
              <a:rPr b="1" i="0" lang="en-US" sz="3400" u="none">
                <a:solidFill>
                  <a:srgbClr val="FF3300"/>
                </a:solidFill>
                <a:latin typeface="Times New Roman"/>
                <a:ea typeface="Times New Roman"/>
                <a:cs typeface="Times New Roman"/>
                <a:sym typeface="Times New Roman"/>
              </a:rPr>
              <a:t> تصنيف التضخم Classification of Inflation</a:t>
            </a:r>
            <a:r>
              <a:rPr b="1" i="0" lang="en-US" sz="2600" u="none">
                <a:solidFill>
                  <a:schemeClr val="accent2"/>
                </a:solidFill>
                <a:latin typeface="Times New Roman"/>
                <a:ea typeface="Times New Roman"/>
                <a:cs typeface="Times New Roman"/>
                <a:sym typeface="Times New Roman"/>
              </a:rPr>
              <a:t> :</a:t>
            </a:r>
            <a:endParaRPr/>
          </a:p>
          <a:p>
            <a:pPr indent="0" lvl="0" marL="0" marR="0" rtl="1" algn="r">
              <a:lnSpc>
                <a:spcPct val="100000"/>
              </a:lnSpc>
              <a:spcBef>
                <a:spcPts val="170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 </a:t>
            </a:r>
            <a:r>
              <a:rPr b="1" i="0" lang="en-US" sz="3400" u="none">
                <a:solidFill>
                  <a:schemeClr val="dk1"/>
                </a:solidFill>
                <a:latin typeface="Times New Roman"/>
                <a:ea typeface="Times New Roman"/>
                <a:cs typeface="Times New Roman"/>
                <a:sym typeface="Times New Roman"/>
              </a:rPr>
              <a:t>وفقاً لمعيار الأثر الملموس للتضخم يمكن تصنيف التضخم :إلى ثلاث أصناف هي :</a:t>
            </a:r>
            <a:endParaRPr/>
          </a:p>
          <a:p>
            <a:pPr indent="0" lvl="0" marL="0" marR="0" rtl="1" algn="r">
              <a:lnSpc>
                <a:spcPct val="100000"/>
              </a:lnSpc>
              <a:spcBef>
                <a:spcPts val="1800"/>
              </a:spcBef>
              <a:spcAft>
                <a:spcPts val="0"/>
              </a:spcAft>
              <a:buClr>
                <a:schemeClr val="dk1"/>
              </a:buClr>
              <a:buSzPts val="3400"/>
              <a:buFont typeface="Times New Roman"/>
              <a:buNone/>
            </a:pPr>
            <a:r>
              <a:rPr b="1" i="0" lang="en-US" sz="3400" u="none">
                <a:solidFill>
                  <a:schemeClr val="dk1"/>
                </a:solidFill>
                <a:latin typeface="Times New Roman"/>
                <a:ea typeface="Times New Roman"/>
                <a:cs typeface="Times New Roman"/>
                <a:sym typeface="Times New Roman"/>
              </a:rPr>
              <a:t>	</a:t>
            </a:r>
            <a:r>
              <a:rPr b="1" i="0" lang="en-US" sz="3600" u="none">
                <a:solidFill>
                  <a:schemeClr val="accent2"/>
                </a:solidFill>
                <a:latin typeface="Times New Roman"/>
                <a:ea typeface="Times New Roman"/>
                <a:cs typeface="Times New Roman"/>
                <a:sym typeface="Times New Roman"/>
              </a:rPr>
              <a:t>1.	التضخم المعتدل أو الزاحف أو المتوسط .</a:t>
            </a:r>
            <a:endParaRPr/>
          </a:p>
          <a:p>
            <a:pPr indent="0" lvl="0" marL="0" marR="0" rtl="1" algn="r">
              <a:lnSpc>
                <a:spcPct val="100000"/>
              </a:lnSpc>
              <a:spcBef>
                <a:spcPts val="1800"/>
              </a:spcBef>
              <a:spcAft>
                <a:spcPts val="0"/>
              </a:spcAft>
              <a:buClr>
                <a:schemeClr val="accent2"/>
              </a:buClr>
              <a:buSzPts val="3600"/>
              <a:buFont typeface="Times New Roman"/>
              <a:buNone/>
            </a:pPr>
            <a:r>
              <a:rPr b="1" i="0" lang="en-US" sz="3600" u="none">
                <a:solidFill>
                  <a:schemeClr val="accent2"/>
                </a:solidFill>
                <a:latin typeface="Times New Roman"/>
                <a:ea typeface="Times New Roman"/>
                <a:cs typeface="Times New Roman"/>
                <a:sym typeface="Times New Roman"/>
              </a:rPr>
              <a:t>	2.	التضخم المتسارع .</a:t>
            </a:r>
            <a:endParaRPr/>
          </a:p>
          <a:p>
            <a:pPr indent="0" lvl="0" marL="0" marR="0" rtl="1" algn="r">
              <a:lnSpc>
                <a:spcPct val="100000"/>
              </a:lnSpc>
              <a:spcBef>
                <a:spcPts val="1800"/>
              </a:spcBef>
              <a:spcAft>
                <a:spcPts val="0"/>
              </a:spcAft>
              <a:buClr>
                <a:schemeClr val="accent2"/>
              </a:buClr>
              <a:buSzPts val="3600"/>
              <a:buFont typeface="Times New Roman"/>
              <a:buNone/>
            </a:pPr>
            <a:r>
              <a:rPr b="1" i="0" lang="en-US" sz="3600" u="none">
                <a:solidFill>
                  <a:schemeClr val="accent2"/>
                </a:solidFill>
                <a:latin typeface="Times New Roman"/>
                <a:ea typeface="Times New Roman"/>
                <a:cs typeface="Times New Roman"/>
                <a:sym typeface="Times New Roman"/>
              </a:rPr>
              <a:t>	3.	التضخم الجامح</a:t>
            </a:r>
            <a:endParaRPr/>
          </a:p>
          <a:p>
            <a:pPr indent="0" lvl="0" marL="0" marR="0" rtl="1" algn="r">
              <a:lnSpc>
                <a:spcPct val="100000"/>
              </a:lnSpc>
              <a:spcBef>
                <a:spcPts val="1700"/>
              </a:spcBef>
              <a:spcAft>
                <a:spcPts val="0"/>
              </a:spcAft>
              <a:buClr>
                <a:schemeClr val="dk1"/>
              </a:buClr>
              <a:buSzPts val="3400"/>
              <a:buFont typeface="Times New Roman"/>
              <a:buNone/>
            </a:pPr>
            <a:r>
              <a:rPr b="1" i="0" lang="en-US" sz="3400" u="none">
                <a:solidFill>
                  <a:schemeClr val="dk1"/>
                </a:solidFill>
                <a:latin typeface="Times New Roman"/>
                <a:ea typeface="Times New Roman"/>
                <a:cs typeface="Times New Roman"/>
                <a:sym typeface="Times New Roman"/>
              </a:rPr>
              <a:t>ويمكن الحديث بإيجاز عن كل نوع من الأنواع السابقة :</a:t>
            </a:r>
            <a:endParaRPr/>
          </a:p>
          <a:p>
            <a:pPr indent="0" lvl="0" marL="0" marR="0" rtl="0" algn="l">
              <a:lnSpc>
                <a:spcPct val="100000"/>
              </a:lnSpc>
              <a:spcBef>
                <a:spcPts val="0"/>
              </a:spcBef>
              <a:spcAft>
                <a:spcPts val="0"/>
              </a:spcAft>
              <a:buNone/>
            </a:pPr>
            <a:r>
              <a:t/>
            </a:r>
            <a:endParaRPr b="1" i="0" sz="3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0">
                                            <p:txEl>
                                              <p:pRg end="0" st="0"/>
                                            </p:txEl>
                                          </p:spTgt>
                                        </p:tgtEl>
                                        <p:attrNameLst>
                                          <p:attrName>style.visibility</p:attrName>
                                        </p:attrNameLst>
                                      </p:cBhvr>
                                      <p:to>
                                        <p:strVal val="visible"/>
                                      </p:to>
                                    </p:set>
                                    <p:anim calcmode="lin" valueType="num">
                                      <p:cBhvr additive="base">
                                        <p:cTn dur="500"/>
                                        <p:tgtEl>
                                          <p:spTgt spid="279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9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0">
                                            <p:txEl>
                                              <p:pRg end="1" st="1"/>
                                            </p:txEl>
                                          </p:spTgt>
                                        </p:tgtEl>
                                        <p:attrNameLst>
                                          <p:attrName>style.visibility</p:attrName>
                                        </p:attrNameLst>
                                      </p:cBhvr>
                                      <p:to>
                                        <p:strVal val="visible"/>
                                      </p:to>
                                    </p:set>
                                    <p:anim calcmode="lin" valueType="num">
                                      <p:cBhvr additive="base">
                                        <p:cTn dur="500"/>
                                        <p:tgtEl>
                                          <p:spTgt spid="279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9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0">
                                            <p:txEl>
                                              <p:pRg end="2" st="2"/>
                                            </p:txEl>
                                          </p:spTgt>
                                        </p:tgtEl>
                                        <p:attrNameLst>
                                          <p:attrName>style.visibility</p:attrName>
                                        </p:attrNameLst>
                                      </p:cBhvr>
                                      <p:to>
                                        <p:strVal val="visible"/>
                                      </p:to>
                                    </p:set>
                                    <p:anim calcmode="lin" valueType="num">
                                      <p:cBhvr additive="base">
                                        <p:cTn dur="500"/>
                                        <p:tgtEl>
                                          <p:spTgt spid="279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9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0">
                                            <p:txEl>
                                              <p:pRg end="3" st="3"/>
                                            </p:txEl>
                                          </p:spTgt>
                                        </p:tgtEl>
                                        <p:attrNameLst>
                                          <p:attrName>style.visibility</p:attrName>
                                        </p:attrNameLst>
                                      </p:cBhvr>
                                      <p:to>
                                        <p:strVal val="visible"/>
                                      </p:to>
                                    </p:set>
                                    <p:anim calcmode="lin" valueType="num">
                                      <p:cBhvr additive="base">
                                        <p:cTn dur="500"/>
                                        <p:tgtEl>
                                          <p:spTgt spid="279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90">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0">
                                            <p:txEl>
                                              <p:pRg end="4" st="4"/>
                                            </p:txEl>
                                          </p:spTgt>
                                        </p:tgtEl>
                                        <p:attrNameLst>
                                          <p:attrName>style.visibility</p:attrName>
                                        </p:attrNameLst>
                                      </p:cBhvr>
                                      <p:to>
                                        <p:strVal val="visible"/>
                                      </p:to>
                                    </p:set>
                                    <p:anim calcmode="lin" valueType="num">
                                      <p:cBhvr additive="base">
                                        <p:cTn dur="500"/>
                                        <p:tgtEl>
                                          <p:spTgt spid="279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90">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0">
                                            <p:txEl>
                                              <p:pRg end="5" st="5"/>
                                            </p:txEl>
                                          </p:spTgt>
                                        </p:tgtEl>
                                        <p:attrNameLst>
                                          <p:attrName>style.visibility</p:attrName>
                                        </p:attrNameLst>
                                      </p:cBhvr>
                                      <p:to>
                                        <p:strVal val="visible"/>
                                      </p:to>
                                    </p:set>
                                    <p:anim calcmode="lin" valueType="num">
                                      <p:cBhvr additive="base">
                                        <p:cTn dur="500"/>
                                        <p:tgtEl>
                                          <p:spTgt spid="279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90">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0">
                                            <p:txEl>
                                              <p:pRg end="6" st="6"/>
                                            </p:txEl>
                                          </p:spTgt>
                                        </p:tgtEl>
                                        <p:attrNameLst>
                                          <p:attrName>style.visibility</p:attrName>
                                        </p:attrNameLst>
                                      </p:cBhvr>
                                      <p:to>
                                        <p:strVal val="visible"/>
                                      </p:to>
                                    </p:set>
                                    <p:anim calcmode="lin" valueType="num">
                                      <p:cBhvr additive="base">
                                        <p:cTn dur="500"/>
                                        <p:tgtEl>
                                          <p:spTgt spid="2790">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90">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4" name="Shape 754"/>
        <p:cNvGrpSpPr/>
        <p:nvPr/>
      </p:nvGrpSpPr>
      <p:grpSpPr>
        <a:xfrm>
          <a:off x="0" y="0"/>
          <a:ext cx="0" cy="0"/>
          <a:chOff x="0" y="0"/>
          <a:chExt cx="0" cy="0"/>
        </a:xfrm>
      </p:grpSpPr>
      <p:sp>
        <p:nvSpPr>
          <p:cNvPr id="755" name="Google Shape;755;p87"/>
          <p:cNvSpPr txBox="1"/>
          <p:nvPr/>
        </p:nvSpPr>
        <p:spPr>
          <a:xfrm>
            <a:off x="250825" y="260350"/>
            <a:ext cx="8642400" cy="56943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000066"/>
              </a:buClr>
              <a:buSzPts val="2800"/>
              <a:buFont typeface="Times New Roman"/>
              <a:buNone/>
            </a:pPr>
            <a:r>
              <a:rPr b="1" i="0" lang="en-US" sz="2800" u="sng">
                <a:solidFill>
                  <a:srgbClr val="000066"/>
                </a:solidFill>
                <a:latin typeface="Times New Roman"/>
                <a:ea typeface="Times New Roman"/>
                <a:cs typeface="Times New Roman"/>
                <a:sym typeface="Times New Roman"/>
              </a:rPr>
              <a:t> </a:t>
            </a:r>
            <a:r>
              <a:rPr b="1" i="0" lang="en-US" sz="3600" u="sng">
                <a:solidFill>
                  <a:srgbClr val="000066"/>
                </a:solidFill>
                <a:latin typeface="Times New Roman"/>
                <a:ea typeface="Times New Roman"/>
                <a:cs typeface="Times New Roman"/>
                <a:sym typeface="Times New Roman"/>
              </a:rPr>
              <a:t>تقسيم الدخل المتاح بين الاستهلاك والادخار:</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i="0" lang="en-US" sz="3200" u="none">
                <a:solidFill>
                  <a:schemeClr val="dk1"/>
                </a:solidFill>
                <a:latin typeface="Times New Roman"/>
                <a:ea typeface="Times New Roman"/>
                <a:cs typeface="Times New Roman"/>
                <a:sym typeface="Times New Roman"/>
              </a:rPr>
              <a:t>يعتبر الدخل الشخصي المتاح المحدد الرئيس لكل من الاستهلاك والادخار، حيث أن:</a:t>
            </a:r>
            <a:endParaRPr/>
          </a:p>
          <a:p>
            <a:pPr indent="-342900" lvl="0" marL="342900" marR="0" rtl="1" algn="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   الدخل الشخصي المتاح = الاستهلاك + الادخار.</a:t>
            </a:r>
            <a:endParaRPr b="1" i="0" sz="32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rgbClr val="CC0000"/>
              </a:buClr>
              <a:buSzPts val="4000"/>
              <a:buFont typeface="Times New Roman"/>
              <a:buNone/>
            </a:pPr>
            <a:r>
              <a:rPr b="1" i="0" lang="en-US" sz="4000" u="none">
                <a:solidFill>
                  <a:srgbClr val="CC0000"/>
                </a:solidFill>
                <a:latin typeface="Times New Roman"/>
                <a:ea typeface="Times New Roman"/>
                <a:cs typeface="Times New Roman"/>
                <a:sym typeface="Times New Roman"/>
              </a:rPr>
              <a:t>Y = c + s                  </a:t>
            </a:r>
            <a:endParaRPr b="1" i="0" sz="4000" u="none">
              <a:solidFill>
                <a:srgbClr val="CC0000"/>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 والمعادلة السابقة تسمى بمعادلة الدخل المتاح، فالدخل (y) يقسم عادة بين الاستهلاك (c) والادخار (S)، وهذا يعني أنه توجد علاقة مباشرة بين الدخل والاستهلاك من جهة، وبين الدخل والادخار من جهة أخرى، وهذا يعني أن الاستهلاك هو دالة في الدخل، وكذلك الادخار هو دالة في الدخل ويمكن أن نوضح العلاقة بين الدخل من ناحية وبين كل من الاستهلاك والادخار من ناحية أخرى من خلال المثال التالي:</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0" st="0"/>
                                            </p:txEl>
                                          </p:spTgt>
                                        </p:tgtEl>
                                        <p:attrNameLst>
                                          <p:attrName>style.visibility</p:attrName>
                                        </p:attrNameLst>
                                      </p:cBhvr>
                                      <p:to>
                                        <p:strVal val="visible"/>
                                      </p:to>
                                    </p:set>
                                    <p:anim calcmode="lin" valueType="num">
                                      <p:cBhvr additive="base">
                                        <p:cTn dur="500"/>
                                        <p:tgtEl>
                                          <p:spTgt spid="75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1" st="1"/>
                                            </p:txEl>
                                          </p:spTgt>
                                        </p:tgtEl>
                                        <p:attrNameLst>
                                          <p:attrName>style.visibility</p:attrName>
                                        </p:attrNameLst>
                                      </p:cBhvr>
                                      <p:to>
                                        <p:strVal val="visible"/>
                                      </p:to>
                                    </p:set>
                                    <p:anim calcmode="lin" valueType="num">
                                      <p:cBhvr additive="base">
                                        <p:cTn dur="500"/>
                                        <p:tgtEl>
                                          <p:spTgt spid="75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2" st="2"/>
                                            </p:txEl>
                                          </p:spTgt>
                                        </p:tgtEl>
                                        <p:attrNameLst>
                                          <p:attrName>style.visibility</p:attrName>
                                        </p:attrNameLst>
                                      </p:cBhvr>
                                      <p:to>
                                        <p:strVal val="visible"/>
                                      </p:to>
                                    </p:set>
                                    <p:anim calcmode="lin" valueType="num">
                                      <p:cBhvr additive="base">
                                        <p:cTn dur="500"/>
                                        <p:tgtEl>
                                          <p:spTgt spid="75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3" st="3"/>
                                            </p:txEl>
                                          </p:spTgt>
                                        </p:tgtEl>
                                        <p:attrNameLst>
                                          <p:attrName>style.visibility</p:attrName>
                                        </p:attrNameLst>
                                      </p:cBhvr>
                                      <p:to>
                                        <p:strVal val="visible"/>
                                      </p:to>
                                    </p:set>
                                    <p:anim calcmode="lin" valueType="num">
                                      <p:cBhvr additive="base">
                                        <p:cTn dur="500"/>
                                        <p:tgtEl>
                                          <p:spTgt spid="75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55">
                                            <p:txEl>
                                              <p:pRg end="4" st="4"/>
                                            </p:txEl>
                                          </p:spTgt>
                                        </p:tgtEl>
                                        <p:attrNameLst>
                                          <p:attrName>style.visibility</p:attrName>
                                        </p:attrNameLst>
                                      </p:cBhvr>
                                      <p:to>
                                        <p:strVal val="visible"/>
                                      </p:to>
                                    </p:set>
                                    <p:anim calcmode="lin" valueType="num">
                                      <p:cBhvr additive="base">
                                        <p:cTn dur="500"/>
                                        <p:tgtEl>
                                          <p:spTgt spid="75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75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5" name="Shape 2795"/>
        <p:cNvGrpSpPr/>
        <p:nvPr/>
      </p:nvGrpSpPr>
      <p:grpSpPr>
        <a:xfrm>
          <a:off x="0" y="0"/>
          <a:ext cx="0" cy="0"/>
          <a:chOff x="0" y="0"/>
          <a:chExt cx="0" cy="0"/>
        </a:xfrm>
      </p:grpSpPr>
      <p:sp>
        <p:nvSpPr>
          <p:cNvPr id="2796" name="Google Shape;2796;p222"/>
          <p:cNvSpPr txBox="1"/>
          <p:nvPr/>
        </p:nvSpPr>
        <p:spPr>
          <a:xfrm>
            <a:off x="250825" y="250825"/>
            <a:ext cx="8642400" cy="65898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1.	التضخم المعتدل : Moderate Inflation</a:t>
            </a:r>
            <a:r>
              <a:rPr b="1" i="0" lang="en-US" sz="3200" u="none">
                <a:solidFill>
                  <a:schemeClr val="dk1"/>
                </a:solidFill>
                <a:latin typeface="Times New Roman"/>
                <a:ea typeface="Times New Roman"/>
                <a:cs typeface="Times New Roman"/>
                <a:sym typeface="Times New Roman"/>
              </a:rPr>
              <a:t> : وهو يسمى كذلك بالتضخم الزاحف Creeping Inflation</a:t>
            </a:r>
            <a:r>
              <a:rPr b="1" i="0" lang="en-US" sz="2400" u="none">
                <a:solidFill>
                  <a:schemeClr val="dk1"/>
                </a:solidFill>
                <a:latin typeface="Times New Roman"/>
                <a:ea typeface="Times New Roman"/>
                <a:cs typeface="Times New Roman"/>
                <a:sym typeface="Times New Roman"/>
              </a:rPr>
              <a:t> </a:t>
            </a:r>
            <a:r>
              <a:rPr b="1" i="0" lang="en-US" sz="2800" u="none">
                <a:solidFill>
                  <a:schemeClr val="dk1"/>
                </a:solidFill>
                <a:latin typeface="Times New Roman"/>
                <a:ea typeface="Times New Roman"/>
                <a:cs typeface="Times New Roman"/>
                <a:sym typeface="Times New Roman"/>
              </a:rPr>
              <a:t>: ويتميز هذا التضخم بأنه تضخم بمعدل بسيط ويتزايد ببطء وهو في العادة لا يصل إلى حاجز المنزلتين العشريتين أي لا يصل نسبة 10% ، لذلك لا يوجد لهذا النوع آثار سلبية واضحة على الاقتصاد القومي .</a:t>
            </a:r>
            <a:endParaRPr b="1" i="0" sz="28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60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2. التضخم المتسارع Galloping Inflation</a:t>
            </a:r>
            <a:r>
              <a:rPr b="1" i="0" lang="en-US" sz="2200" u="none">
                <a:solidFill>
                  <a:schemeClr val="dk1"/>
                </a:solidFill>
                <a:latin typeface="Times New Roman"/>
                <a:ea typeface="Times New Roman"/>
                <a:cs typeface="Times New Roman"/>
                <a:sym typeface="Times New Roman"/>
              </a:rPr>
              <a:t>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ويمثل هذا النوع تزايد مستمر ومتضاعف في المستوى العام للأسعار في فترة زمنية بسيطة يزيد فيها معدل التضخم عن 10% .</a:t>
            </a:r>
            <a:endParaRPr/>
          </a:p>
          <a:p>
            <a:pPr indent="-342900" lvl="0" marL="342900" marR="0" rtl="1" algn="r">
              <a:lnSpc>
                <a:spcPct val="100000"/>
              </a:lnSpc>
              <a:spcBef>
                <a:spcPts val="160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3. التضخم الجامح Hyper Inflation</a:t>
            </a:r>
            <a:r>
              <a:rPr b="1" i="0" lang="en-US" sz="3200" u="none">
                <a:solidFill>
                  <a:schemeClr val="dk1"/>
                </a:solidFill>
                <a:latin typeface="Times New Roman"/>
                <a:ea typeface="Times New Roman"/>
                <a:cs typeface="Times New Roman"/>
                <a:sym typeface="Times New Roman"/>
              </a:rPr>
              <a:t>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وهو يشكل زيادة كبيرة وضخمة في الأسعار قد تصل أربع منازل عشرية، كما حدث في البرازيل حيث وصل التضخم عام 1995 إلى 2148% .</a:t>
            </a:r>
            <a:endParaRPr/>
          </a:p>
          <a:p>
            <a:pPr indent="0" lvl="0" marL="0" marR="0" rtl="0" algn="l">
              <a:lnSpc>
                <a:spcPct val="100000"/>
              </a:lnSpc>
              <a:spcBef>
                <a:spcPts val="0"/>
              </a:spcBef>
              <a:spcAft>
                <a:spcPts val="0"/>
              </a:spcAft>
              <a:buNone/>
            </a:pPr>
            <a:r>
              <a:t/>
            </a:r>
            <a:endParaRPr b="1" i="0" sz="2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6">
                                            <p:txEl>
                                              <p:pRg end="0" st="0"/>
                                            </p:txEl>
                                          </p:spTgt>
                                        </p:tgtEl>
                                        <p:attrNameLst>
                                          <p:attrName>style.visibility</p:attrName>
                                        </p:attrNameLst>
                                      </p:cBhvr>
                                      <p:to>
                                        <p:strVal val="visible"/>
                                      </p:to>
                                    </p:set>
                                    <p:anim calcmode="lin" valueType="num">
                                      <p:cBhvr additive="base">
                                        <p:cTn dur="500"/>
                                        <p:tgtEl>
                                          <p:spTgt spid="279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9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6">
                                            <p:txEl>
                                              <p:pRg end="1" st="1"/>
                                            </p:txEl>
                                          </p:spTgt>
                                        </p:tgtEl>
                                        <p:attrNameLst>
                                          <p:attrName>style.visibility</p:attrName>
                                        </p:attrNameLst>
                                      </p:cBhvr>
                                      <p:to>
                                        <p:strVal val="visible"/>
                                      </p:to>
                                    </p:set>
                                    <p:anim calcmode="lin" valueType="num">
                                      <p:cBhvr additive="base">
                                        <p:cTn dur="500"/>
                                        <p:tgtEl>
                                          <p:spTgt spid="279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9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6">
                                            <p:txEl>
                                              <p:pRg end="2" st="2"/>
                                            </p:txEl>
                                          </p:spTgt>
                                        </p:tgtEl>
                                        <p:attrNameLst>
                                          <p:attrName>style.visibility</p:attrName>
                                        </p:attrNameLst>
                                      </p:cBhvr>
                                      <p:to>
                                        <p:strVal val="visible"/>
                                      </p:to>
                                    </p:set>
                                    <p:anim calcmode="lin" valueType="num">
                                      <p:cBhvr additive="base">
                                        <p:cTn dur="500"/>
                                        <p:tgtEl>
                                          <p:spTgt spid="279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9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6">
                                            <p:txEl>
                                              <p:pRg end="3" st="3"/>
                                            </p:txEl>
                                          </p:spTgt>
                                        </p:tgtEl>
                                        <p:attrNameLst>
                                          <p:attrName>style.visibility</p:attrName>
                                        </p:attrNameLst>
                                      </p:cBhvr>
                                      <p:to>
                                        <p:strVal val="visible"/>
                                      </p:to>
                                    </p:set>
                                    <p:anim calcmode="lin" valueType="num">
                                      <p:cBhvr additive="base">
                                        <p:cTn dur="500"/>
                                        <p:tgtEl>
                                          <p:spTgt spid="2796">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96">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6">
                                            <p:txEl>
                                              <p:pRg end="4" st="4"/>
                                            </p:txEl>
                                          </p:spTgt>
                                        </p:tgtEl>
                                        <p:attrNameLst>
                                          <p:attrName>style.visibility</p:attrName>
                                        </p:attrNameLst>
                                      </p:cBhvr>
                                      <p:to>
                                        <p:strVal val="visible"/>
                                      </p:to>
                                    </p:set>
                                    <p:anim calcmode="lin" valueType="num">
                                      <p:cBhvr additive="base">
                                        <p:cTn dur="500"/>
                                        <p:tgtEl>
                                          <p:spTgt spid="2796">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96">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96">
                                            <p:txEl>
                                              <p:pRg end="5" st="5"/>
                                            </p:txEl>
                                          </p:spTgt>
                                        </p:tgtEl>
                                        <p:attrNameLst>
                                          <p:attrName>style.visibility</p:attrName>
                                        </p:attrNameLst>
                                      </p:cBhvr>
                                      <p:to>
                                        <p:strVal val="visible"/>
                                      </p:to>
                                    </p:set>
                                    <p:anim calcmode="lin" valueType="num">
                                      <p:cBhvr additive="base">
                                        <p:cTn dur="500"/>
                                        <p:tgtEl>
                                          <p:spTgt spid="2796">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96">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0" name="Shape 2800"/>
        <p:cNvGrpSpPr/>
        <p:nvPr/>
      </p:nvGrpSpPr>
      <p:grpSpPr>
        <a:xfrm>
          <a:off x="0" y="0"/>
          <a:ext cx="0" cy="0"/>
          <a:chOff x="0" y="0"/>
          <a:chExt cx="0" cy="0"/>
        </a:xfrm>
      </p:grpSpPr>
      <p:sp>
        <p:nvSpPr>
          <p:cNvPr id="2801" name="Google Shape;2801;p223"/>
          <p:cNvSpPr txBox="1"/>
          <p:nvPr/>
        </p:nvSpPr>
        <p:spPr>
          <a:xfrm>
            <a:off x="250825" y="188912"/>
            <a:ext cx="8677200" cy="51546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rgbClr val="FF3300"/>
              </a:buClr>
              <a:buSzPts val="3200"/>
              <a:buFont typeface="Times New Roman"/>
              <a:buNone/>
            </a:pPr>
            <a:r>
              <a:rPr b="1" i="0" lang="en-US" sz="3200" u="sng">
                <a:solidFill>
                  <a:srgbClr val="FF3300"/>
                </a:solidFill>
                <a:latin typeface="Times New Roman"/>
                <a:ea typeface="Times New Roman"/>
                <a:cs typeface="Times New Roman"/>
                <a:sym typeface="Times New Roman"/>
              </a:rPr>
              <a:t>    بعض النتائج المترتبة على وجود التضخم  المتسارع  أو التضخم الجامح في دولة ما :</a:t>
            </a:r>
            <a:endParaRPr/>
          </a:p>
          <a:p>
            <a:pPr indent="-342900" lvl="0" marL="342900" marR="0" rtl="1" algn="r">
              <a:lnSpc>
                <a:spcPct val="100000"/>
              </a:lnSpc>
              <a:spcBef>
                <a:spcPts val="0"/>
              </a:spcBef>
              <a:spcAft>
                <a:spcPts val="0"/>
              </a:spcAft>
              <a:buClr>
                <a:schemeClr val="dk1"/>
              </a:buClr>
              <a:buSzPts val="3100"/>
              <a:buFont typeface="Times New Roman"/>
              <a:buNone/>
            </a:pPr>
            <a:r>
              <a:rPr b="1" i="0" lang="en-US" sz="3100" u="none">
                <a:solidFill>
                  <a:schemeClr val="dk1"/>
                </a:solidFill>
                <a:latin typeface="Times New Roman"/>
                <a:ea typeface="Times New Roman"/>
                <a:cs typeface="Times New Roman"/>
                <a:sym typeface="Times New Roman"/>
              </a:rPr>
              <a:t>   </a:t>
            </a:r>
            <a:r>
              <a:rPr b="1" i="0" lang="en-US" sz="3000" u="none">
                <a:solidFill>
                  <a:schemeClr val="dk1"/>
                </a:solidFill>
                <a:latin typeface="Times New Roman"/>
                <a:ea typeface="Times New Roman"/>
                <a:cs typeface="Times New Roman"/>
                <a:sym typeface="Times New Roman"/>
              </a:rPr>
              <a:t>1- فقدان هذه الدولة مصداقية التعامل في عملتها داخلياً وخارجياً. </a:t>
            </a:r>
            <a:endParaRPr/>
          </a:p>
          <a:p>
            <a:pPr indent="-342900" lvl="0" marL="342900" marR="0" rtl="1" algn="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2- يصبح من المفيد للأفراد دوماً الاحتفاظ بأصول ملموسة بدلاً  من الاحتفاظ بالنقود، ومن هنا يتحول الأفراد نحو شراء العقارات والاستثمارات الملموسة ويحجمون عن الايداع في البنوك أو الاحتفاظ بالنقود السائلة .</a:t>
            </a:r>
            <a:endParaRPr/>
          </a:p>
          <a:p>
            <a:pPr indent="-342900" lvl="0" marL="342900" marR="0" rtl="1" algn="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3- في حالة وجود سوق رأس مال حقيقي للأسهم في تلك الدولة يصبح من الأجدى الاستثمار في الأسهم بدلاً من الايداع في البنوك. حيث أن التضخم يسبب ارتفاع أسعار الأسهم في تعويض إلى حد ما الخسائر التي تنجم عن الاحتفاظ بالأموال السائلة .</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6" name="Shape 2806"/>
        <p:cNvGrpSpPr/>
        <p:nvPr/>
      </p:nvGrpSpPr>
      <p:grpSpPr>
        <a:xfrm>
          <a:off x="0" y="0"/>
          <a:ext cx="0" cy="0"/>
          <a:chOff x="0" y="0"/>
          <a:chExt cx="0" cy="0"/>
        </a:xfrm>
      </p:grpSpPr>
      <p:sp>
        <p:nvSpPr>
          <p:cNvPr id="2807" name="Google Shape;2807;p224"/>
          <p:cNvSpPr txBox="1"/>
          <p:nvPr/>
        </p:nvSpPr>
        <p:spPr>
          <a:xfrm>
            <a:off x="323850" y="188912"/>
            <a:ext cx="8642400" cy="6527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3300"/>
              </a:buClr>
              <a:buSzPts val="3400"/>
              <a:buFont typeface="Times New Roman"/>
              <a:buNone/>
            </a:pPr>
            <a:r>
              <a:rPr b="1" i="0" lang="en-US" sz="3400" u="none">
                <a:solidFill>
                  <a:srgbClr val="FF3300"/>
                </a:solidFill>
                <a:latin typeface="Times New Roman"/>
                <a:ea typeface="Times New Roman"/>
                <a:cs typeface="Times New Roman"/>
                <a:sym typeface="Times New Roman"/>
              </a:rPr>
              <a:t>أسباب وأنواع التضخم Types of Inflation</a:t>
            </a:r>
            <a:r>
              <a:rPr b="1" i="0" lang="en-US" sz="2600" u="none">
                <a:solidFill>
                  <a:schemeClr val="accent2"/>
                </a:solidFill>
                <a:latin typeface="Times New Roman"/>
                <a:ea typeface="Times New Roman"/>
                <a:cs typeface="Times New Roman"/>
                <a:sym typeface="Times New Roman"/>
              </a:rPr>
              <a:t> :</a:t>
            </a:r>
            <a:endParaRPr/>
          </a:p>
          <a:p>
            <a:pPr indent="0" lvl="0" marL="0" marR="0" rtl="1" algn="r">
              <a:lnSpc>
                <a:spcPct val="100000"/>
              </a:lnSpc>
              <a:spcBef>
                <a:spcPts val="130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 هناك أربعة أسباب رئيسية للتضخم وهي تمثل أنواع التضخم في الأدبيات الاقتصادية:-</a:t>
            </a:r>
            <a:endParaRPr/>
          </a:p>
          <a:p>
            <a:pPr indent="0" lvl="0" marL="0" marR="0" rtl="1" algn="r">
              <a:lnSpc>
                <a:spcPct val="100000"/>
              </a:lnSpc>
              <a:spcBef>
                <a:spcPts val="1500"/>
              </a:spcBef>
              <a:spcAft>
                <a:spcPts val="0"/>
              </a:spcAft>
              <a:buClr>
                <a:srgbClr val="FF3300"/>
              </a:buClr>
              <a:buSzPts val="3000"/>
              <a:buFont typeface="Times New Roman"/>
              <a:buNone/>
            </a:pPr>
            <a:r>
              <a:rPr b="1" i="0" lang="en-US" sz="3000" u="none">
                <a:solidFill>
                  <a:srgbClr val="FF3300"/>
                </a:solidFill>
                <a:latin typeface="Times New Roman"/>
                <a:ea typeface="Times New Roman"/>
                <a:cs typeface="Times New Roman"/>
                <a:sym typeface="Times New Roman"/>
              </a:rPr>
              <a:t>النوع أو السبب الأول</a:t>
            </a:r>
            <a:r>
              <a:rPr b="1" i="0" lang="en-US" sz="2600" u="none">
                <a:solidFill>
                  <a:schemeClr val="dk1"/>
                </a:solidFill>
                <a:latin typeface="Times New Roman"/>
                <a:ea typeface="Times New Roman"/>
                <a:cs typeface="Times New Roman"/>
                <a:sym typeface="Times New Roman"/>
              </a:rPr>
              <a:t> هو التضخم العائد لحجم الطلب أو ما يعرف بتضخم  سحب الطلب Demand Pull Inflation .</a:t>
            </a:r>
            <a:endParaRPr/>
          </a:p>
          <a:p>
            <a:pPr indent="0" lvl="0" marL="0" marR="0" rtl="1" algn="r">
              <a:lnSpc>
                <a:spcPct val="100000"/>
              </a:lnSpc>
              <a:spcBef>
                <a:spcPts val="1500"/>
              </a:spcBef>
              <a:spcAft>
                <a:spcPts val="0"/>
              </a:spcAft>
              <a:buClr>
                <a:srgbClr val="FF3300"/>
              </a:buClr>
              <a:buSzPts val="3000"/>
              <a:buFont typeface="Times New Roman"/>
              <a:buNone/>
            </a:pPr>
            <a:r>
              <a:rPr b="1" i="0" lang="en-US" sz="3000" u="none">
                <a:solidFill>
                  <a:srgbClr val="FF3300"/>
                </a:solidFill>
                <a:latin typeface="Times New Roman"/>
                <a:ea typeface="Times New Roman"/>
                <a:cs typeface="Times New Roman"/>
                <a:sym typeface="Times New Roman"/>
              </a:rPr>
              <a:t>النوع الثاني</a:t>
            </a:r>
            <a:r>
              <a:rPr b="1" i="0" lang="en-US" sz="2600" u="none">
                <a:solidFill>
                  <a:schemeClr val="dk1"/>
                </a:solidFill>
                <a:latin typeface="Times New Roman"/>
                <a:ea typeface="Times New Roman"/>
                <a:cs typeface="Times New Roman"/>
                <a:sym typeface="Times New Roman"/>
              </a:rPr>
              <a:t> فهو التضخم العائد للنفقة أو م يعرف تضخم دفع التكلفة Cost Push Inflation .</a:t>
            </a:r>
            <a:endParaRPr/>
          </a:p>
          <a:p>
            <a:pPr indent="0" lvl="0" marL="0" marR="0" rtl="1" algn="r">
              <a:lnSpc>
                <a:spcPct val="100000"/>
              </a:lnSpc>
              <a:spcBef>
                <a:spcPts val="1500"/>
              </a:spcBef>
              <a:spcAft>
                <a:spcPts val="0"/>
              </a:spcAft>
              <a:buClr>
                <a:schemeClr val="dk1"/>
              </a:buClr>
              <a:buSzPts val="2600"/>
              <a:buFont typeface="Times New Roman"/>
              <a:buNone/>
            </a:pPr>
            <a:r>
              <a:rPr b="1" i="0" lang="en-US" sz="2600" u="none">
                <a:solidFill>
                  <a:schemeClr val="dk1"/>
                </a:solidFill>
                <a:latin typeface="Times New Roman"/>
                <a:ea typeface="Times New Roman"/>
                <a:cs typeface="Times New Roman"/>
                <a:sym typeface="Times New Roman"/>
              </a:rPr>
              <a:t> </a:t>
            </a:r>
            <a:r>
              <a:rPr b="1" i="0" lang="en-US" sz="3000" u="none">
                <a:solidFill>
                  <a:srgbClr val="FF3300"/>
                </a:solidFill>
                <a:latin typeface="Times New Roman"/>
                <a:ea typeface="Times New Roman"/>
                <a:cs typeface="Times New Roman"/>
                <a:sym typeface="Times New Roman"/>
              </a:rPr>
              <a:t>النوع الثالث</a:t>
            </a:r>
            <a:r>
              <a:rPr b="1" i="0" lang="en-US" sz="2600" u="none">
                <a:solidFill>
                  <a:schemeClr val="dk1"/>
                </a:solidFill>
                <a:latin typeface="Times New Roman"/>
                <a:ea typeface="Times New Roman"/>
                <a:cs typeface="Times New Roman"/>
                <a:sym typeface="Times New Roman"/>
              </a:rPr>
              <a:t> فهو نوع ينجم عن السببين السابقين سوياً، ويسمى التضخم المشترك Mixed Inflation. </a:t>
            </a:r>
            <a:endParaRPr/>
          </a:p>
          <a:p>
            <a:pPr indent="0" lvl="0" marL="0" marR="0" rtl="1" algn="r">
              <a:lnSpc>
                <a:spcPct val="100000"/>
              </a:lnSpc>
              <a:spcBef>
                <a:spcPts val="1500"/>
              </a:spcBef>
              <a:spcAft>
                <a:spcPts val="0"/>
              </a:spcAft>
              <a:buClr>
                <a:srgbClr val="FF3300"/>
              </a:buClr>
              <a:buSzPts val="3000"/>
              <a:buFont typeface="Times New Roman"/>
              <a:buNone/>
            </a:pPr>
            <a:r>
              <a:rPr b="1" i="0" lang="en-US" sz="3000" u="none">
                <a:solidFill>
                  <a:srgbClr val="FF3300"/>
                </a:solidFill>
                <a:latin typeface="Times New Roman"/>
                <a:ea typeface="Times New Roman"/>
                <a:cs typeface="Times New Roman"/>
                <a:sym typeface="Times New Roman"/>
              </a:rPr>
              <a:t>النوع الرابع</a:t>
            </a:r>
            <a:r>
              <a:rPr b="1" i="0" lang="en-US" sz="2600" u="none">
                <a:solidFill>
                  <a:schemeClr val="dk1"/>
                </a:solidFill>
                <a:latin typeface="Times New Roman"/>
                <a:ea typeface="Times New Roman"/>
                <a:cs typeface="Times New Roman"/>
                <a:sym typeface="Times New Roman"/>
              </a:rPr>
              <a:t> التضخم المستورد Imported Inflation وفيما يلي سنناقش كل سبب على حدة .</a:t>
            </a:r>
            <a:endParaRPr/>
          </a:p>
          <a:p>
            <a:pPr indent="0" lvl="0" marL="0" marR="0" rtl="0" algn="l">
              <a:lnSpc>
                <a:spcPct val="100000"/>
              </a:lnSpc>
              <a:spcBef>
                <a:spcPts val="0"/>
              </a:spcBef>
              <a:spcAft>
                <a:spcPts val="0"/>
              </a:spcAft>
              <a:buNone/>
            </a:pPr>
            <a:r>
              <a:t/>
            </a:r>
            <a:endParaRPr b="1" i="0" sz="2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07">
                                            <p:txEl>
                                              <p:pRg end="0" st="0"/>
                                            </p:txEl>
                                          </p:spTgt>
                                        </p:tgtEl>
                                        <p:attrNameLst>
                                          <p:attrName>style.visibility</p:attrName>
                                        </p:attrNameLst>
                                      </p:cBhvr>
                                      <p:to>
                                        <p:strVal val="visible"/>
                                      </p:to>
                                    </p:set>
                                    <p:anim calcmode="lin" valueType="num">
                                      <p:cBhvr additive="base">
                                        <p:cTn dur="500"/>
                                        <p:tgtEl>
                                          <p:spTgt spid="280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0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07">
                                            <p:txEl>
                                              <p:pRg end="1" st="1"/>
                                            </p:txEl>
                                          </p:spTgt>
                                        </p:tgtEl>
                                        <p:attrNameLst>
                                          <p:attrName>style.visibility</p:attrName>
                                        </p:attrNameLst>
                                      </p:cBhvr>
                                      <p:to>
                                        <p:strVal val="visible"/>
                                      </p:to>
                                    </p:set>
                                    <p:anim calcmode="lin" valueType="num">
                                      <p:cBhvr additive="base">
                                        <p:cTn dur="500"/>
                                        <p:tgtEl>
                                          <p:spTgt spid="280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80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07">
                                            <p:txEl>
                                              <p:pRg end="2" st="2"/>
                                            </p:txEl>
                                          </p:spTgt>
                                        </p:tgtEl>
                                        <p:attrNameLst>
                                          <p:attrName>style.visibility</p:attrName>
                                        </p:attrNameLst>
                                      </p:cBhvr>
                                      <p:to>
                                        <p:strVal val="visible"/>
                                      </p:to>
                                    </p:set>
                                    <p:anim calcmode="lin" valueType="num">
                                      <p:cBhvr additive="base">
                                        <p:cTn dur="500"/>
                                        <p:tgtEl>
                                          <p:spTgt spid="280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80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07">
                                            <p:txEl>
                                              <p:pRg end="3" st="3"/>
                                            </p:txEl>
                                          </p:spTgt>
                                        </p:tgtEl>
                                        <p:attrNameLst>
                                          <p:attrName>style.visibility</p:attrName>
                                        </p:attrNameLst>
                                      </p:cBhvr>
                                      <p:to>
                                        <p:strVal val="visible"/>
                                      </p:to>
                                    </p:set>
                                    <p:anim calcmode="lin" valueType="num">
                                      <p:cBhvr additive="base">
                                        <p:cTn dur="500"/>
                                        <p:tgtEl>
                                          <p:spTgt spid="280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807">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07">
                                            <p:txEl>
                                              <p:pRg end="4" st="4"/>
                                            </p:txEl>
                                          </p:spTgt>
                                        </p:tgtEl>
                                        <p:attrNameLst>
                                          <p:attrName>style.visibility</p:attrName>
                                        </p:attrNameLst>
                                      </p:cBhvr>
                                      <p:to>
                                        <p:strVal val="visible"/>
                                      </p:to>
                                    </p:set>
                                    <p:anim calcmode="lin" valueType="num">
                                      <p:cBhvr additive="base">
                                        <p:cTn dur="500"/>
                                        <p:tgtEl>
                                          <p:spTgt spid="280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807">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07">
                                            <p:txEl>
                                              <p:pRg end="5" st="5"/>
                                            </p:txEl>
                                          </p:spTgt>
                                        </p:tgtEl>
                                        <p:attrNameLst>
                                          <p:attrName>style.visibility</p:attrName>
                                        </p:attrNameLst>
                                      </p:cBhvr>
                                      <p:to>
                                        <p:strVal val="visible"/>
                                      </p:to>
                                    </p:set>
                                    <p:anim calcmode="lin" valueType="num">
                                      <p:cBhvr additive="base">
                                        <p:cTn dur="500"/>
                                        <p:tgtEl>
                                          <p:spTgt spid="280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807">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07">
                                            <p:txEl>
                                              <p:pRg end="6" st="6"/>
                                            </p:txEl>
                                          </p:spTgt>
                                        </p:tgtEl>
                                        <p:attrNameLst>
                                          <p:attrName>style.visibility</p:attrName>
                                        </p:attrNameLst>
                                      </p:cBhvr>
                                      <p:to>
                                        <p:strVal val="visible"/>
                                      </p:to>
                                    </p:set>
                                    <p:anim calcmode="lin" valueType="num">
                                      <p:cBhvr additive="base">
                                        <p:cTn dur="500"/>
                                        <p:tgtEl>
                                          <p:spTgt spid="280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807">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1" name="Shape 2811"/>
        <p:cNvGrpSpPr/>
        <p:nvPr/>
      </p:nvGrpSpPr>
      <p:grpSpPr>
        <a:xfrm>
          <a:off x="0" y="0"/>
          <a:ext cx="0" cy="0"/>
          <a:chOff x="0" y="0"/>
          <a:chExt cx="0" cy="0"/>
        </a:xfrm>
      </p:grpSpPr>
      <p:sp>
        <p:nvSpPr>
          <p:cNvPr id="2812" name="Google Shape;2812;p225"/>
          <p:cNvSpPr txBox="1"/>
          <p:nvPr/>
        </p:nvSpPr>
        <p:spPr>
          <a:xfrm>
            <a:off x="2555875" y="93662"/>
            <a:ext cx="6553200" cy="15351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2100"/>
              <a:buFont typeface="Times New Roman"/>
              <a:buNone/>
            </a:pPr>
            <a:r>
              <a:rPr b="1" i="0" lang="en-US" sz="2100" u="none">
                <a:solidFill>
                  <a:srgbClr val="FF3300"/>
                </a:solidFill>
                <a:latin typeface="Times New Roman"/>
                <a:ea typeface="Times New Roman"/>
                <a:cs typeface="Times New Roman"/>
                <a:sym typeface="Times New Roman"/>
              </a:rPr>
              <a:t>( 1 ) تضخم سحب الطلب Demand Pull Inflation :</a:t>
            </a:r>
            <a:endParaRPr/>
          </a:p>
          <a:p>
            <a:pPr indent="-342900" lvl="0" marL="342900" marR="0" rtl="1" algn="r">
              <a:lnSpc>
                <a:spcPct val="100000"/>
              </a:lnSpc>
              <a:spcBef>
                <a:spcPts val="1050"/>
              </a:spcBef>
              <a:spcAft>
                <a:spcPts val="0"/>
              </a:spcAft>
              <a:buClr>
                <a:schemeClr val="accent2"/>
              </a:buClr>
              <a:buSzPts val="2100"/>
              <a:buFont typeface="Times New Roman"/>
              <a:buNone/>
            </a:pPr>
            <a:r>
              <a:rPr b="1" i="0" lang="en-US" sz="2100" u="none">
                <a:solidFill>
                  <a:schemeClr val="accent2"/>
                </a:solidFill>
                <a:latin typeface="Times New Roman"/>
                <a:ea typeface="Times New Roman"/>
                <a:cs typeface="Times New Roman"/>
                <a:sym typeface="Times New Roman"/>
              </a:rPr>
              <a:t>يحدث هذا النوع من التضخم عندما يكون الطلب الكلي أكبر من العرض الكلي عند مستوى التشغيل الكامل كما يؤكد ذلك جون مينارد كينز وهذا ما يؤكده الشكل البياني رقم (6-1) :</a:t>
            </a:r>
            <a:endParaRPr/>
          </a:p>
        </p:txBody>
      </p:sp>
      <p:cxnSp>
        <p:nvCxnSpPr>
          <p:cNvPr id="2813" name="Google Shape;2813;p225"/>
          <p:cNvCxnSpPr/>
          <p:nvPr/>
        </p:nvCxnSpPr>
        <p:spPr>
          <a:xfrm>
            <a:off x="1116012" y="1844675"/>
            <a:ext cx="0" cy="4176600"/>
          </a:xfrm>
          <a:prstGeom prst="straightConnector1">
            <a:avLst/>
          </a:prstGeom>
          <a:noFill/>
          <a:ln cap="flat" cmpd="sng" w="9525">
            <a:solidFill>
              <a:schemeClr val="dk1"/>
            </a:solidFill>
            <a:prstDash val="solid"/>
            <a:miter lim="800000"/>
            <a:headEnd len="med" w="med" type="none"/>
            <a:tailEnd len="med" w="med" type="none"/>
          </a:ln>
        </p:spPr>
      </p:cxnSp>
      <p:cxnSp>
        <p:nvCxnSpPr>
          <p:cNvPr id="2814" name="Google Shape;2814;p225"/>
          <p:cNvCxnSpPr/>
          <p:nvPr/>
        </p:nvCxnSpPr>
        <p:spPr>
          <a:xfrm>
            <a:off x="1116012" y="6021387"/>
            <a:ext cx="5040300" cy="0"/>
          </a:xfrm>
          <a:prstGeom prst="straightConnector1">
            <a:avLst/>
          </a:prstGeom>
          <a:noFill/>
          <a:ln cap="flat" cmpd="sng" w="9525">
            <a:solidFill>
              <a:schemeClr val="dk1"/>
            </a:solidFill>
            <a:prstDash val="solid"/>
            <a:miter lim="800000"/>
            <a:headEnd len="med" w="med" type="none"/>
            <a:tailEnd len="med" w="med" type="none"/>
          </a:ln>
        </p:spPr>
      </p:cxnSp>
      <p:sp>
        <p:nvSpPr>
          <p:cNvPr id="2815" name="Google Shape;2815;p225"/>
          <p:cNvSpPr txBox="1"/>
          <p:nvPr/>
        </p:nvSpPr>
        <p:spPr>
          <a:xfrm>
            <a:off x="-323850" y="765175"/>
            <a:ext cx="3240000" cy="100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الطلب الكلي</a:t>
            </a:r>
            <a:endParaRPr/>
          </a:p>
          <a:p>
            <a:pPr indent="0" lvl="0" marL="0" marR="0" rtl="0" algn="ct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 </a:t>
            </a:r>
            <a:endParaRPr/>
          </a:p>
        </p:txBody>
      </p:sp>
      <p:sp>
        <p:nvSpPr>
          <p:cNvPr id="2816" name="Google Shape;2816;p225"/>
          <p:cNvSpPr txBox="1"/>
          <p:nvPr/>
        </p:nvSpPr>
        <p:spPr>
          <a:xfrm>
            <a:off x="5940425" y="5718175"/>
            <a:ext cx="23766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العرض الكليY </a:t>
            </a:r>
            <a:endParaRPr/>
          </a:p>
        </p:txBody>
      </p:sp>
      <p:cxnSp>
        <p:nvCxnSpPr>
          <p:cNvPr id="2817" name="Google Shape;2817;p225"/>
          <p:cNvCxnSpPr/>
          <p:nvPr/>
        </p:nvCxnSpPr>
        <p:spPr>
          <a:xfrm flipH="1">
            <a:off x="1115862" y="1773237"/>
            <a:ext cx="4248300" cy="4248300"/>
          </a:xfrm>
          <a:prstGeom prst="straightConnector1">
            <a:avLst/>
          </a:prstGeom>
          <a:noFill/>
          <a:ln cap="flat" cmpd="sng" w="9525">
            <a:solidFill>
              <a:schemeClr val="dk1"/>
            </a:solidFill>
            <a:prstDash val="solid"/>
            <a:miter lim="800000"/>
            <a:headEnd len="med" w="med" type="none"/>
            <a:tailEnd len="med" w="med" type="none"/>
          </a:ln>
        </p:spPr>
      </p:cxnSp>
      <p:cxnSp>
        <p:nvCxnSpPr>
          <p:cNvPr id="2818" name="Google Shape;2818;p225"/>
          <p:cNvCxnSpPr/>
          <p:nvPr/>
        </p:nvCxnSpPr>
        <p:spPr>
          <a:xfrm>
            <a:off x="3348037" y="1916112"/>
            <a:ext cx="0" cy="4105200"/>
          </a:xfrm>
          <a:prstGeom prst="straightConnector1">
            <a:avLst/>
          </a:prstGeom>
          <a:noFill/>
          <a:ln cap="flat" cmpd="sng" w="9525">
            <a:solidFill>
              <a:schemeClr val="dk1"/>
            </a:solidFill>
            <a:prstDash val="solid"/>
            <a:miter lim="800000"/>
            <a:headEnd len="med" w="med" type="none"/>
            <a:tailEnd len="med" w="med" type="none"/>
          </a:ln>
        </p:spPr>
      </p:cxnSp>
      <p:cxnSp>
        <p:nvCxnSpPr>
          <p:cNvPr id="2819" name="Google Shape;2819;p225"/>
          <p:cNvCxnSpPr/>
          <p:nvPr/>
        </p:nvCxnSpPr>
        <p:spPr>
          <a:xfrm flipH="1" rot="10800000">
            <a:off x="1116012" y="2565462"/>
            <a:ext cx="4751400" cy="2303400"/>
          </a:xfrm>
          <a:prstGeom prst="straightConnector1">
            <a:avLst/>
          </a:prstGeom>
          <a:noFill/>
          <a:ln cap="flat" cmpd="sng" w="9525">
            <a:solidFill>
              <a:schemeClr val="dk1"/>
            </a:solidFill>
            <a:prstDash val="solid"/>
            <a:miter lim="800000"/>
            <a:headEnd len="med" w="med" type="none"/>
            <a:tailEnd len="med" w="med" type="none"/>
          </a:ln>
        </p:spPr>
      </p:cxnSp>
      <p:sp>
        <p:nvSpPr>
          <p:cNvPr id="2820" name="Google Shape;2820;p225"/>
          <p:cNvSpPr txBox="1"/>
          <p:nvPr/>
        </p:nvSpPr>
        <p:spPr>
          <a:xfrm>
            <a:off x="5903912" y="2276475"/>
            <a:ext cx="3276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NX)2</a:t>
            </a:r>
            <a:endParaRPr/>
          </a:p>
        </p:txBody>
      </p:sp>
      <p:sp>
        <p:nvSpPr>
          <p:cNvPr id="2821" name="Google Shape;2821;p225"/>
          <p:cNvSpPr txBox="1"/>
          <p:nvPr/>
        </p:nvSpPr>
        <p:spPr>
          <a:xfrm>
            <a:off x="2555875" y="3341687"/>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E2</a:t>
            </a:r>
            <a:endParaRPr/>
          </a:p>
        </p:txBody>
      </p:sp>
      <p:sp>
        <p:nvSpPr>
          <p:cNvPr id="2822" name="Google Shape;2822;p225"/>
          <p:cNvSpPr txBox="1"/>
          <p:nvPr/>
        </p:nvSpPr>
        <p:spPr>
          <a:xfrm>
            <a:off x="2484437" y="1844675"/>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B</a:t>
            </a:r>
            <a:endParaRPr/>
          </a:p>
        </p:txBody>
      </p:sp>
      <p:sp>
        <p:nvSpPr>
          <p:cNvPr id="2823" name="Google Shape;2823;p225"/>
          <p:cNvSpPr txBox="1"/>
          <p:nvPr/>
        </p:nvSpPr>
        <p:spPr>
          <a:xfrm>
            <a:off x="5003800" y="1268412"/>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y</a:t>
            </a:r>
            <a:endParaRPr/>
          </a:p>
        </p:txBody>
      </p:sp>
      <p:sp>
        <p:nvSpPr>
          <p:cNvPr id="2824" name="Google Shape;2824;p225"/>
          <p:cNvSpPr txBox="1"/>
          <p:nvPr/>
        </p:nvSpPr>
        <p:spPr>
          <a:xfrm>
            <a:off x="3995737" y="1844675"/>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E1</a:t>
            </a:r>
            <a:endParaRPr/>
          </a:p>
        </p:txBody>
      </p:sp>
      <p:sp>
        <p:nvSpPr>
          <p:cNvPr id="2825" name="Google Shape;2825;p225"/>
          <p:cNvSpPr/>
          <p:nvPr/>
        </p:nvSpPr>
        <p:spPr>
          <a:xfrm>
            <a:off x="3276600" y="3716337"/>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26" name="Google Shape;2826;p225"/>
          <p:cNvSpPr/>
          <p:nvPr/>
        </p:nvSpPr>
        <p:spPr>
          <a:xfrm>
            <a:off x="3276600" y="2276475"/>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27" name="Google Shape;2827;p225"/>
          <p:cNvSpPr/>
          <p:nvPr/>
        </p:nvSpPr>
        <p:spPr>
          <a:xfrm>
            <a:off x="4716462" y="2276475"/>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2828" name="Google Shape;2828;p225"/>
          <p:cNvCxnSpPr/>
          <p:nvPr/>
        </p:nvCxnSpPr>
        <p:spPr>
          <a:xfrm>
            <a:off x="1116012" y="2349500"/>
            <a:ext cx="2232000" cy="0"/>
          </a:xfrm>
          <a:prstGeom prst="straightConnector1">
            <a:avLst/>
          </a:prstGeom>
          <a:noFill/>
          <a:ln cap="flat" cmpd="sng" w="9525">
            <a:solidFill>
              <a:schemeClr val="dk1"/>
            </a:solidFill>
            <a:prstDash val="solid"/>
            <a:miter lim="800000"/>
            <a:headEnd len="med" w="med" type="none"/>
            <a:tailEnd len="med" w="med" type="none"/>
          </a:ln>
        </p:spPr>
      </p:cxnSp>
      <p:cxnSp>
        <p:nvCxnSpPr>
          <p:cNvPr id="2829" name="Google Shape;2829;p225"/>
          <p:cNvCxnSpPr/>
          <p:nvPr/>
        </p:nvCxnSpPr>
        <p:spPr>
          <a:xfrm>
            <a:off x="4787900" y="2349500"/>
            <a:ext cx="0" cy="3672000"/>
          </a:xfrm>
          <a:prstGeom prst="straightConnector1">
            <a:avLst/>
          </a:prstGeom>
          <a:noFill/>
          <a:ln cap="flat" cmpd="sng" w="9525">
            <a:solidFill>
              <a:schemeClr val="dk1"/>
            </a:solidFill>
            <a:prstDash val="solid"/>
            <a:miter lim="800000"/>
            <a:headEnd len="med" w="med" type="none"/>
            <a:tailEnd len="med" w="med" type="none"/>
          </a:ln>
        </p:spPr>
      </p:cxnSp>
      <p:sp>
        <p:nvSpPr>
          <p:cNvPr id="2830" name="Google Shape;2830;p225"/>
          <p:cNvSpPr txBox="1"/>
          <p:nvPr/>
        </p:nvSpPr>
        <p:spPr>
          <a:xfrm>
            <a:off x="6405562" y="3429000"/>
            <a:ext cx="2630400" cy="1374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3300"/>
              </a:buClr>
              <a:buSzPts val="2100"/>
              <a:buFont typeface="Times New Roman"/>
              <a:buNone/>
            </a:pPr>
            <a:r>
              <a:rPr b="1" i="0" lang="en-US" sz="2100" u="none">
                <a:solidFill>
                  <a:srgbClr val="FF3300"/>
                </a:solidFill>
                <a:latin typeface="Times New Roman"/>
                <a:ea typeface="Times New Roman"/>
                <a:cs typeface="Times New Roman"/>
                <a:sym typeface="Times New Roman"/>
              </a:rPr>
              <a:t>شكل بياني رقم (6-1) يوضح تحديد مستوى الدخل التوازني وكيفية حدوث التضخم وعلاجه.</a:t>
            </a:r>
            <a:endParaRPr/>
          </a:p>
        </p:txBody>
      </p:sp>
      <p:cxnSp>
        <p:nvCxnSpPr>
          <p:cNvPr id="2831" name="Google Shape;2831;p225"/>
          <p:cNvCxnSpPr/>
          <p:nvPr/>
        </p:nvCxnSpPr>
        <p:spPr>
          <a:xfrm flipH="1" rot="10800000">
            <a:off x="1116012" y="1846324"/>
            <a:ext cx="4751400" cy="2303400"/>
          </a:xfrm>
          <a:prstGeom prst="straightConnector1">
            <a:avLst/>
          </a:prstGeom>
          <a:noFill/>
          <a:ln cap="flat" cmpd="sng" w="9525">
            <a:solidFill>
              <a:schemeClr val="dk1"/>
            </a:solidFill>
            <a:prstDash val="solid"/>
            <a:miter lim="800000"/>
            <a:headEnd len="med" w="med" type="none"/>
            <a:tailEnd len="med" w="med" type="none"/>
          </a:ln>
        </p:spPr>
      </p:cxnSp>
      <p:sp>
        <p:nvSpPr>
          <p:cNvPr id="2832" name="Google Shape;2832;p225"/>
          <p:cNvSpPr txBox="1"/>
          <p:nvPr/>
        </p:nvSpPr>
        <p:spPr>
          <a:xfrm>
            <a:off x="5795962" y="1614487"/>
            <a:ext cx="3276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NX)1</a:t>
            </a:r>
            <a:endParaRPr/>
          </a:p>
        </p:txBody>
      </p:sp>
      <p:cxnSp>
        <p:nvCxnSpPr>
          <p:cNvPr id="2833" name="Google Shape;2833;p225"/>
          <p:cNvCxnSpPr/>
          <p:nvPr/>
        </p:nvCxnSpPr>
        <p:spPr>
          <a:xfrm>
            <a:off x="3276600" y="2349500"/>
            <a:ext cx="1511400" cy="0"/>
          </a:xfrm>
          <a:prstGeom prst="straightConnector1">
            <a:avLst/>
          </a:prstGeom>
          <a:noFill/>
          <a:ln cap="flat" cmpd="sng" w="9525">
            <a:solidFill>
              <a:schemeClr val="dk1"/>
            </a:solidFill>
            <a:prstDash val="solid"/>
            <a:miter lim="800000"/>
            <a:headEnd len="med" w="med" type="none"/>
            <a:tailEnd len="med" w="med" type="none"/>
          </a:ln>
        </p:spPr>
      </p:cxnSp>
      <p:sp>
        <p:nvSpPr>
          <p:cNvPr id="2834" name="Google Shape;2834;p225"/>
          <p:cNvSpPr/>
          <p:nvPr/>
        </p:nvSpPr>
        <p:spPr>
          <a:xfrm>
            <a:off x="1547812" y="5589587"/>
            <a:ext cx="287337" cy="431800"/>
          </a:xfrm>
          <a:custGeom>
            <a:rect b="b" l="l" r="r" t="t"/>
            <a:pathLst>
              <a:path extrusionOk="0" h="272" w="181">
                <a:moveTo>
                  <a:pt x="0" y="0"/>
                </a:moveTo>
                <a:cubicBezTo>
                  <a:pt x="53" y="23"/>
                  <a:pt x="106" y="46"/>
                  <a:pt x="136" y="91"/>
                </a:cubicBezTo>
                <a:cubicBezTo>
                  <a:pt x="166" y="136"/>
                  <a:pt x="173" y="204"/>
                  <a:pt x="181" y="27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35" name="Google Shape;2835;p225"/>
          <p:cNvSpPr txBox="1"/>
          <p:nvPr/>
        </p:nvSpPr>
        <p:spPr>
          <a:xfrm>
            <a:off x="-1116012" y="3500437"/>
            <a:ext cx="28812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(C + I + G +NX)2</a:t>
            </a:r>
            <a:endParaRPr/>
          </a:p>
        </p:txBody>
      </p:sp>
      <p:sp>
        <p:nvSpPr>
          <p:cNvPr id="2836" name="Google Shape;2836;p225"/>
          <p:cNvSpPr txBox="1"/>
          <p:nvPr/>
        </p:nvSpPr>
        <p:spPr>
          <a:xfrm>
            <a:off x="-109537" y="2060575"/>
            <a:ext cx="16572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(C+I+G+NX)1</a:t>
            </a:r>
            <a:endParaRPr/>
          </a:p>
        </p:txBody>
      </p:sp>
      <p:sp>
        <p:nvSpPr>
          <p:cNvPr id="2837" name="Google Shape;2837;p225"/>
          <p:cNvSpPr txBox="1"/>
          <p:nvPr/>
        </p:nvSpPr>
        <p:spPr>
          <a:xfrm>
            <a:off x="1331912" y="5367337"/>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baseline="30000" i="0" lang="en-US" sz="2400" u="none">
                <a:solidFill>
                  <a:schemeClr val="dk1"/>
                </a:solidFill>
                <a:latin typeface="Times New Roman"/>
                <a:ea typeface="Times New Roman"/>
                <a:cs typeface="Times New Roman"/>
                <a:sym typeface="Times New Roman"/>
              </a:rPr>
              <a:t>o</a:t>
            </a:r>
            <a:r>
              <a:rPr b="1" i="0" lang="en-US" sz="2400" u="none">
                <a:solidFill>
                  <a:schemeClr val="dk1"/>
                </a:solidFill>
                <a:latin typeface="Times New Roman"/>
                <a:ea typeface="Times New Roman"/>
                <a:cs typeface="Times New Roman"/>
                <a:sym typeface="Times New Roman"/>
              </a:rPr>
              <a:t>45</a:t>
            </a:r>
            <a:endParaRPr/>
          </a:p>
        </p:txBody>
      </p:sp>
      <p:sp>
        <p:nvSpPr>
          <p:cNvPr id="2838" name="Google Shape;2838;p225"/>
          <p:cNvSpPr txBox="1"/>
          <p:nvPr/>
        </p:nvSpPr>
        <p:spPr>
          <a:xfrm>
            <a:off x="2698750" y="6086475"/>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y2</a:t>
            </a:r>
            <a:endParaRPr/>
          </a:p>
        </p:txBody>
      </p:sp>
      <p:sp>
        <p:nvSpPr>
          <p:cNvPr id="2839" name="Google Shape;2839;p225"/>
          <p:cNvSpPr txBox="1"/>
          <p:nvPr/>
        </p:nvSpPr>
        <p:spPr>
          <a:xfrm>
            <a:off x="4140200" y="6086475"/>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y1</a:t>
            </a:r>
            <a:endParaRPr/>
          </a:p>
        </p:txBody>
      </p:sp>
      <p:sp>
        <p:nvSpPr>
          <p:cNvPr id="2840" name="Google Shape;2840;p225"/>
          <p:cNvSpPr txBox="1"/>
          <p:nvPr/>
        </p:nvSpPr>
        <p:spPr>
          <a:xfrm>
            <a:off x="3203575" y="1773237"/>
            <a:ext cx="12954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تضخمية</a:t>
            </a:r>
            <a:endParaRPr/>
          </a:p>
        </p:txBody>
      </p:sp>
      <p:cxnSp>
        <p:nvCxnSpPr>
          <p:cNvPr id="2841" name="Google Shape;2841;p225"/>
          <p:cNvCxnSpPr/>
          <p:nvPr/>
        </p:nvCxnSpPr>
        <p:spPr>
          <a:xfrm rot="10800000">
            <a:off x="3419600" y="4868862"/>
            <a:ext cx="2016000" cy="0"/>
          </a:xfrm>
          <a:prstGeom prst="straightConnector1">
            <a:avLst/>
          </a:prstGeom>
          <a:noFill/>
          <a:ln cap="flat" cmpd="sng" w="9525">
            <a:solidFill>
              <a:schemeClr val="dk1"/>
            </a:solidFill>
            <a:prstDash val="solid"/>
            <a:miter lim="800000"/>
            <a:headEnd len="med" w="med" type="none"/>
            <a:tailEnd len="med" w="med" type="triangle"/>
          </a:ln>
        </p:spPr>
      </p:cxnSp>
      <p:sp>
        <p:nvSpPr>
          <p:cNvPr id="2842" name="Google Shape;2842;p225"/>
          <p:cNvSpPr txBox="1"/>
          <p:nvPr/>
        </p:nvSpPr>
        <p:spPr>
          <a:xfrm>
            <a:off x="5435600" y="4646612"/>
            <a:ext cx="1295400" cy="64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مستوى التشغيل الكامل</a:t>
            </a:r>
            <a:endParaRPr/>
          </a:p>
        </p:txBody>
      </p:sp>
      <p:sp>
        <p:nvSpPr>
          <p:cNvPr id="2843" name="Google Shape;2843;p225"/>
          <p:cNvSpPr/>
          <p:nvPr/>
        </p:nvSpPr>
        <p:spPr>
          <a:xfrm>
            <a:off x="3276600" y="2997200"/>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44" name="Google Shape;2844;p225"/>
          <p:cNvSpPr txBox="1"/>
          <p:nvPr/>
        </p:nvSpPr>
        <p:spPr>
          <a:xfrm>
            <a:off x="2484437" y="2636837"/>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L</a:t>
            </a:r>
            <a:endParaRPr/>
          </a:p>
        </p:txBody>
      </p:sp>
      <p:cxnSp>
        <p:nvCxnSpPr>
          <p:cNvPr id="2845" name="Google Shape;2845;p225"/>
          <p:cNvCxnSpPr/>
          <p:nvPr/>
        </p:nvCxnSpPr>
        <p:spPr>
          <a:xfrm rot="10800000">
            <a:off x="4716587" y="5373687"/>
            <a:ext cx="2016000" cy="0"/>
          </a:xfrm>
          <a:prstGeom prst="straightConnector1">
            <a:avLst/>
          </a:prstGeom>
          <a:noFill/>
          <a:ln cap="flat" cmpd="sng" w="9525">
            <a:solidFill>
              <a:schemeClr val="dk1"/>
            </a:solidFill>
            <a:prstDash val="solid"/>
            <a:miter lim="800000"/>
            <a:headEnd len="med" w="med" type="none"/>
            <a:tailEnd len="med" w="med" type="triangle"/>
          </a:ln>
        </p:spPr>
      </p:cxnSp>
      <p:sp>
        <p:nvSpPr>
          <p:cNvPr id="2846" name="Google Shape;2846;p225"/>
          <p:cNvSpPr txBox="1"/>
          <p:nvPr/>
        </p:nvSpPr>
        <p:spPr>
          <a:xfrm>
            <a:off x="6192837" y="5157787"/>
            <a:ext cx="24114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مستوى الدخل التوازني</a:t>
            </a:r>
            <a:endParaRPr/>
          </a:p>
        </p:txBody>
      </p:sp>
      <p:cxnSp>
        <p:nvCxnSpPr>
          <p:cNvPr id="2847" name="Google Shape;2847;p225"/>
          <p:cNvCxnSpPr/>
          <p:nvPr/>
        </p:nvCxnSpPr>
        <p:spPr>
          <a:xfrm rot="10800000">
            <a:off x="1116037" y="3789362"/>
            <a:ext cx="2232000" cy="0"/>
          </a:xfrm>
          <a:prstGeom prst="straightConnector1">
            <a:avLst/>
          </a:prstGeom>
          <a:noFill/>
          <a:ln cap="flat" cmpd="sng" w="952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2">
                                            <p:txEl>
                                              <p:pRg end="0" st="0"/>
                                            </p:txEl>
                                          </p:spTgt>
                                        </p:tgtEl>
                                        <p:attrNameLst>
                                          <p:attrName>style.visibility</p:attrName>
                                        </p:attrNameLst>
                                      </p:cBhvr>
                                      <p:to>
                                        <p:strVal val="visible"/>
                                      </p:to>
                                    </p:set>
                                    <p:anim calcmode="lin" valueType="num">
                                      <p:cBhvr additive="base">
                                        <p:cTn dur="500"/>
                                        <p:tgtEl>
                                          <p:spTgt spid="281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1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2">
                                            <p:txEl>
                                              <p:pRg end="1" st="1"/>
                                            </p:txEl>
                                          </p:spTgt>
                                        </p:tgtEl>
                                        <p:attrNameLst>
                                          <p:attrName>style.visibility</p:attrName>
                                        </p:attrNameLst>
                                      </p:cBhvr>
                                      <p:to>
                                        <p:strVal val="visible"/>
                                      </p:to>
                                    </p:set>
                                    <p:anim calcmode="lin" valueType="num">
                                      <p:cBhvr additive="base">
                                        <p:cTn dur="500"/>
                                        <p:tgtEl>
                                          <p:spTgt spid="281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81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3"/>
                                        </p:tgtEl>
                                        <p:attrNameLst>
                                          <p:attrName>style.visibility</p:attrName>
                                        </p:attrNameLst>
                                      </p:cBhvr>
                                      <p:to>
                                        <p:strVal val="visible"/>
                                      </p:to>
                                    </p:set>
                                    <p:anim calcmode="lin" valueType="num">
                                      <p:cBhvr additive="base">
                                        <p:cTn dur="500"/>
                                        <p:tgtEl>
                                          <p:spTgt spid="2813"/>
                                        </p:tgtEl>
                                        <p:attrNameLst>
                                          <p:attrName>ppt_w</p:attrName>
                                        </p:attrNameLst>
                                      </p:cBhvr>
                                      <p:tavLst>
                                        <p:tav fmla="" tm="0">
                                          <p:val>
                                            <p:strVal val="0"/>
                                          </p:val>
                                        </p:tav>
                                        <p:tav fmla="" tm="100000">
                                          <p:val>
                                            <p:strVal val="#ppt_w"/>
                                          </p:val>
                                        </p:tav>
                                      </p:tavLst>
                                    </p:anim>
                                    <p:anim calcmode="lin" valueType="num">
                                      <p:cBhvr additive="base">
                                        <p:cTn dur="500"/>
                                        <p:tgtEl>
                                          <p:spTgt spid="28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4"/>
                                        </p:tgtEl>
                                        <p:attrNameLst>
                                          <p:attrName>style.visibility</p:attrName>
                                        </p:attrNameLst>
                                      </p:cBhvr>
                                      <p:to>
                                        <p:strVal val="visible"/>
                                      </p:to>
                                    </p:set>
                                    <p:anim calcmode="lin" valueType="num">
                                      <p:cBhvr additive="base">
                                        <p:cTn dur="500"/>
                                        <p:tgtEl>
                                          <p:spTgt spid="2814"/>
                                        </p:tgtEl>
                                        <p:attrNameLst>
                                          <p:attrName>ppt_w</p:attrName>
                                        </p:attrNameLst>
                                      </p:cBhvr>
                                      <p:tavLst>
                                        <p:tav fmla="" tm="0">
                                          <p:val>
                                            <p:strVal val="0"/>
                                          </p:val>
                                        </p:tav>
                                        <p:tav fmla="" tm="100000">
                                          <p:val>
                                            <p:strVal val="#ppt_w"/>
                                          </p:val>
                                        </p:tav>
                                      </p:tavLst>
                                    </p:anim>
                                    <p:anim calcmode="lin" valueType="num">
                                      <p:cBhvr additive="base">
                                        <p:cTn dur="500"/>
                                        <p:tgtEl>
                                          <p:spTgt spid="28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5"/>
                                        </p:tgtEl>
                                        <p:attrNameLst>
                                          <p:attrName>style.visibility</p:attrName>
                                        </p:attrNameLst>
                                      </p:cBhvr>
                                      <p:to>
                                        <p:strVal val="visible"/>
                                      </p:to>
                                    </p:set>
                                    <p:anim calcmode="lin" valueType="num">
                                      <p:cBhvr additive="base">
                                        <p:cTn dur="500"/>
                                        <p:tgtEl>
                                          <p:spTgt spid="2815"/>
                                        </p:tgtEl>
                                        <p:attrNameLst>
                                          <p:attrName>ppt_w</p:attrName>
                                        </p:attrNameLst>
                                      </p:cBhvr>
                                      <p:tavLst>
                                        <p:tav fmla="" tm="0">
                                          <p:val>
                                            <p:strVal val="0"/>
                                          </p:val>
                                        </p:tav>
                                        <p:tav fmla="" tm="100000">
                                          <p:val>
                                            <p:strVal val="#ppt_w"/>
                                          </p:val>
                                        </p:tav>
                                      </p:tavLst>
                                    </p:anim>
                                    <p:anim calcmode="lin" valueType="num">
                                      <p:cBhvr additive="base">
                                        <p:cTn dur="500"/>
                                        <p:tgtEl>
                                          <p:spTgt spid="28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6"/>
                                        </p:tgtEl>
                                        <p:attrNameLst>
                                          <p:attrName>style.visibility</p:attrName>
                                        </p:attrNameLst>
                                      </p:cBhvr>
                                      <p:to>
                                        <p:strVal val="visible"/>
                                      </p:to>
                                    </p:set>
                                    <p:anim calcmode="lin" valueType="num">
                                      <p:cBhvr additive="base">
                                        <p:cTn dur="500"/>
                                        <p:tgtEl>
                                          <p:spTgt spid="2816"/>
                                        </p:tgtEl>
                                        <p:attrNameLst>
                                          <p:attrName>ppt_w</p:attrName>
                                        </p:attrNameLst>
                                      </p:cBhvr>
                                      <p:tavLst>
                                        <p:tav fmla="" tm="0">
                                          <p:val>
                                            <p:strVal val="0"/>
                                          </p:val>
                                        </p:tav>
                                        <p:tav fmla="" tm="100000">
                                          <p:val>
                                            <p:strVal val="#ppt_w"/>
                                          </p:val>
                                        </p:tav>
                                      </p:tavLst>
                                    </p:anim>
                                    <p:anim calcmode="lin" valueType="num">
                                      <p:cBhvr additive="base">
                                        <p:cTn dur="500"/>
                                        <p:tgtEl>
                                          <p:spTgt spid="28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7"/>
                                        </p:tgtEl>
                                        <p:attrNameLst>
                                          <p:attrName>style.visibility</p:attrName>
                                        </p:attrNameLst>
                                      </p:cBhvr>
                                      <p:to>
                                        <p:strVal val="visible"/>
                                      </p:to>
                                    </p:set>
                                    <p:anim calcmode="lin" valueType="num">
                                      <p:cBhvr additive="base">
                                        <p:cTn dur="500"/>
                                        <p:tgtEl>
                                          <p:spTgt spid="2817"/>
                                        </p:tgtEl>
                                        <p:attrNameLst>
                                          <p:attrName>ppt_w</p:attrName>
                                        </p:attrNameLst>
                                      </p:cBhvr>
                                      <p:tavLst>
                                        <p:tav fmla="" tm="0">
                                          <p:val>
                                            <p:strVal val="0"/>
                                          </p:val>
                                        </p:tav>
                                        <p:tav fmla="" tm="100000">
                                          <p:val>
                                            <p:strVal val="#ppt_w"/>
                                          </p:val>
                                        </p:tav>
                                      </p:tavLst>
                                    </p:anim>
                                    <p:anim calcmode="lin" valueType="num">
                                      <p:cBhvr additive="base">
                                        <p:cTn dur="500"/>
                                        <p:tgtEl>
                                          <p:spTgt spid="28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9"/>
                                        </p:tgtEl>
                                        <p:attrNameLst>
                                          <p:attrName>style.visibility</p:attrName>
                                        </p:attrNameLst>
                                      </p:cBhvr>
                                      <p:to>
                                        <p:strVal val="visible"/>
                                      </p:to>
                                    </p:set>
                                    <p:anim calcmode="lin" valueType="num">
                                      <p:cBhvr additive="base">
                                        <p:cTn dur="500"/>
                                        <p:tgtEl>
                                          <p:spTgt spid="2819"/>
                                        </p:tgtEl>
                                        <p:attrNameLst>
                                          <p:attrName>ppt_w</p:attrName>
                                        </p:attrNameLst>
                                      </p:cBhvr>
                                      <p:tavLst>
                                        <p:tav fmla="" tm="0">
                                          <p:val>
                                            <p:strVal val="0"/>
                                          </p:val>
                                        </p:tav>
                                        <p:tav fmla="" tm="100000">
                                          <p:val>
                                            <p:strVal val="#ppt_w"/>
                                          </p:val>
                                        </p:tav>
                                      </p:tavLst>
                                    </p:anim>
                                    <p:anim calcmode="lin" valueType="num">
                                      <p:cBhvr additive="base">
                                        <p:cTn dur="500"/>
                                        <p:tgtEl>
                                          <p:spTgt spid="28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3"/>
                                        </p:tgtEl>
                                        <p:attrNameLst>
                                          <p:attrName>style.visibility</p:attrName>
                                        </p:attrNameLst>
                                      </p:cBhvr>
                                      <p:to>
                                        <p:strVal val="visible"/>
                                      </p:to>
                                    </p:set>
                                    <p:anim calcmode="lin" valueType="num">
                                      <p:cBhvr additive="base">
                                        <p:cTn dur="500"/>
                                        <p:tgtEl>
                                          <p:spTgt spid="2823"/>
                                        </p:tgtEl>
                                        <p:attrNameLst>
                                          <p:attrName>ppt_w</p:attrName>
                                        </p:attrNameLst>
                                      </p:cBhvr>
                                      <p:tavLst>
                                        <p:tav fmla="" tm="0">
                                          <p:val>
                                            <p:strVal val="0"/>
                                          </p:val>
                                        </p:tav>
                                        <p:tav fmla="" tm="100000">
                                          <p:val>
                                            <p:strVal val="#ppt_w"/>
                                          </p:val>
                                        </p:tav>
                                      </p:tavLst>
                                    </p:anim>
                                    <p:anim calcmode="lin" valueType="num">
                                      <p:cBhvr additive="base">
                                        <p:cTn dur="500"/>
                                        <p:tgtEl>
                                          <p:spTgt spid="28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0"/>
                                        </p:tgtEl>
                                        <p:attrNameLst>
                                          <p:attrName>style.visibility</p:attrName>
                                        </p:attrNameLst>
                                      </p:cBhvr>
                                      <p:to>
                                        <p:strVal val="visible"/>
                                      </p:to>
                                    </p:set>
                                    <p:anim calcmode="lin" valueType="num">
                                      <p:cBhvr additive="base">
                                        <p:cTn dur="500"/>
                                        <p:tgtEl>
                                          <p:spTgt spid="2820"/>
                                        </p:tgtEl>
                                        <p:attrNameLst>
                                          <p:attrName>ppt_w</p:attrName>
                                        </p:attrNameLst>
                                      </p:cBhvr>
                                      <p:tavLst>
                                        <p:tav fmla="" tm="0">
                                          <p:val>
                                            <p:strVal val="0"/>
                                          </p:val>
                                        </p:tav>
                                        <p:tav fmla="" tm="100000">
                                          <p:val>
                                            <p:strVal val="#ppt_w"/>
                                          </p:val>
                                        </p:tav>
                                      </p:tavLst>
                                    </p:anim>
                                    <p:anim calcmode="lin" valueType="num">
                                      <p:cBhvr additive="base">
                                        <p:cTn dur="500"/>
                                        <p:tgtEl>
                                          <p:spTgt spid="28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1"/>
                                        </p:tgtEl>
                                        <p:attrNameLst>
                                          <p:attrName>style.visibility</p:attrName>
                                        </p:attrNameLst>
                                      </p:cBhvr>
                                      <p:to>
                                        <p:strVal val="visible"/>
                                      </p:to>
                                    </p:set>
                                    <p:anim calcmode="lin" valueType="num">
                                      <p:cBhvr additive="base">
                                        <p:cTn dur="500"/>
                                        <p:tgtEl>
                                          <p:spTgt spid="2831"/>
                                        </p:tgtEl>
                                        <p:attrNameLst>
                                          <p:attrName>ppt_w</p:attrName>
                                        </p:attrNameLst>
                                      </p:cBhvr>
                                      <p:tavLst>
                                        <p:tav fmla="" tm="0">
                                          <p:val>
                                            <p:strVal val="0"/>
                                          </p:val>
                                        </p:tav>
                                        <p:tav fmla="" tm="100000">
                                          <p:val>
                                            <p:strVal val="#ppt_w"/>
                                          </p:val>
                                        </p:tav>
                                      </p:tavLst>
                                    </p:anim>
                                    <p:anim calcmode="lin" valueType="num">
                                      <p:cBhvr additive="base">
                                        <p:cTn dur="500"/>
                                        <p:tgtEl>
                                          <p:spTgt spid="28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4"/>
                                        </p:tgtEl>
                                        <p:attrNameLst>
                                          <p:attrName>style.visibility</p:attrName>
                                        </p:attrNameLst>
                                      </p:cBhvr>
                                      <p:to>
                                        <p:strVal val="visible"/>
                                      </p:to>
                                    </p:set>
                                    <p:anim calcmode="lin" valueType="num">
                                      <p:cBhvr additive="base">
                                        <p:cTn dur="500"/>
                                        <p:tgtEl>
                                          <p:spTgt spid="2834"/>
                                        </p:tgtEl>
                                        <p:attrNameLst>
                                          <p:attrName>ppt_w</p:attrName>
                                        </p:attrNameLst>
                                      </p:cBhvr>
                                      <p:tavLst>
                                        <p:tav fmla="" tm="0">
                                          <p:val>
                                            <p:strVal val="0"/>
                                          </p:val>
                                        </p:tav>
                                        <p:tav fmla="" tm="100000">
                                          <p:val>
                                            <p:strVal val="#ppt_w"/>
                                          </p:val>
                                        </p:tav>
                                      </p:tavLst>
                                    </p:anim>
                                    <p:anim calcmode="lin" valueType="num">
                                      <p:cBhvr additive="base">
                                        <p:cTn dur="500"/>
                                        <p:tgtEl>
                                          <p:spTgt spid="28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7"/>
                                        </p:tgtEl>
                                        <p:attrNameLst>
                                          <p:attrName>style.visibility</p:attrName>
                                        </p:attrNameLst>
                                      </p:cBhvr>
                                      <p:to>
                                        <p:strVal val="visible"/>
                                      </p:to>
                                    </p:set>
                                    <p:anim calcmode="lin" valueType="num">
                                      <p:cBhvr additive="base">
                                        <p:cTn dur="500"/>
                                        <p:tgtEl>
                                          <p:spTgt spid="2837"/>
                                        </p:tgtEl>
                                        <p:attrNameLst>
                                          <p:attrName>ppt_w</p:attrName>
                                        </p:attrNameLst>
                                      </p:cBhvr>
                                      <p:tavLst>
                                        <p:tav fmla="" tm="0">
                                          <p:val>
                                            <p:strVal val="0"/>
                                          </p:val>
                                        </p:tav>
                                        <p:tav fmla="" tm="100000">
                                          <p:val>
                                            <p:strVal val="#ppt_w"/>
                                          </p:val>
                                        </p:tav>
                                      </p:tavLst>
                                    </p:anim>
                                    <p:anim calcmode="lin" valueType="num">
                                      <p:cBhvr additive="base">
                                        <p:cTn dur="500"/>
                                        <p:tgtEl>
                                          <p:spTgt spid="28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5"/>
                                        </p:tgtEl>
                                        <p:attrNameLst>
                                          <p:attrName>style.visibility</p:attrName>
                                        </p:attrNameLst>
                                      </p:cBhvr>
                                      <p:to>
                                        <p:strVal val="visible"/>
                                      </p:to>
                                    </p:set>
                                    <p:anim calcmode="lin" valueType="num">
                                      <p:cBhvr additive="base">
                                        <p:cTn dur="500"/>
                                        <p:tgtEl>
                                          <p:spTgt spid="2835"/>
                                        </p:tgtEl>
                                        <p:attrNameLst>
                                          <p:attrName>ppt_w</p:attrName>
                                        </p:attrNameLst>
                                      </p:cBhvr>
                                      <p:tavLst>
                                        <p:tav fmla="" tm="0">
                                          <p:val>
                                            <p:strVal val="0"/>
                                          </p:val>
                                        </p:tav>
                                        <p:tav fmla="" tm="100000">
                                          <p:val>
                                            <p:strVal val="#ppt_w"/>
                                          </p:val>
                                        </p:tav>
                                      </p:tavLst>
                                    </p:anim>
                                    <p:anim calcmode="lin" valueType="num">
                                      <p:cBhvr additive="base">
                                        <p:cTn dur="500"/>
                                        <p:tgtEl>
                                          <p:spTgt spid="28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8"/>
                                        </p:tgtEl>
                                        <p:attrNameLst>
                                          <p:attrName>style.visibility</p:attrName>
                                        </p:attrNameLst>
                                      </p:cBhvr>
                                      <p:to>
                                        <p:strVal val="visible"/>
                                      </p:to>
                                    </p:set>
                                    <p:anim calcmode="lin" valueType="num">
                                      <p:cBhvr additive="base">
                                        <p:cTn dur="500"/>
                                        <p:tgtEl>
                                          <p:spTgt spid="2828"/>
                                        </p:tgtEl>
                                        <p:attrNameLst>
                                          <p:attrName>ppt_w</p:attrName>
                                        </p:attrNameLst>
                                      </p:cBhvr>
                                      <p:tavLst>
                                        <p:tav fmla="" tm="0">
                                          <p:val>
                                            <p:strVal val="0"/>
                                          </p:val>
                                        </p:tav>
                                        <p:tav fmla="" tm="100000">
                                          <p:val>
                                            <p:strVal val="#ppt_w"/>
                                          </p:val>
                                        </p:tav>
                                      </p:tavLst>
                                    </p:anim>
                                    <p:anim calcmode="lin" valueType="num">
                                      <p:cBhvr additive="base">
                                        <p:cTn dur="500"/>
                                        <p:tgtEl>
                                          <p:spTgt spid="28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18"/>
                                        </p:tgtEl>
                                        <p:attrNameLst>
                                          <p:attrName>style.visibility</p:attrName>
                                        </p:attrNameLst>
                                      </p:cBhvr>
                                      <p:to>
                                        <p:strVal val="visible"/>
                                      </p:to>
                                    </p:set>
                                    <p:anim calcmode="lin" valueType="num">
                                      <p:cBhvr additive="base">
                                        <p:cTn dur="500"/>
                                        <p:tgtEl>
                                          <p:spTgt spid="2818"/>
                                        </p:tgtEl>
                                        <p:attrNameLst>
                                          <p:attrName>ppt_w</p:attrName>
                                        </p:attrNameLst>
                                      </p:cBhvr>
                                      <p:tavLst>
                                        <p:tav fmla="" tm="0">
                                          <p:val>
                                            <p:strVal val="0"/>
                                          </p:val>
                                        </p:tav>
                                        <p:tav fmla="" tm="100000">
                                          <p:val>
                                            <p:strVal val="#ppt_w"/>
                                          </p:val>
                                        </p:tav>
                                      </p:tavLst>
                                    </p:anim>
                                    <p:anim calcmode="lin" valueType="num">
                                      <p:cBhvr additive="base">
                                        <p:cTn dur="500"/>
                                        <p:tgtEl>
                                          <p:spTgt spid="28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5"/>
                                        </p:tgtEl>
                                        <p:attrNameLst>
                                          <p:attrName>style.visibility</p:attrName>
                                        </p:attrNameLst>
                                      </p:cBhvr>
                                      <p:to>
                                        <p:strVal val="visible"/>
                                      </p:to>
                                    </p:set>
                                    <p:anim calcmode="lin" valueType="num">
                                      <p:cBhvr additive="base">
                                        <p:cTn dur="500"/>
                                        <p:tgtEl>
                                          <p:spTgt spid="2825"/>
                                        </p:tgtEl>
                                        <p:attrNameLst>
                                          <p:attrName>ppt_w</p:attrName>
                                        </p:attrNameLst>
                                      </p:cBhvr>
                                      <p:tavLst>
                                        <p:tav fmla="" tm="0">
                                          <p:val>
                                            <p:strVal val="0"/>
                                          </p:val>
                                        </p:tav>
                                        <p:tav fmla="" tm="100000">
                                          <p:val>
                                            <p:strVal val="#ppt_w"/>
                                          </p:val>
                                        </p:tav>
                                      </p:tavLst>
                                    </p:anim>
                                    <p:anim calcmode="lin" valueType="num">
                                      <p:cBhvr additive="base">
                                        <p:cTn dur="500"/>
                                        <p:tgtEl>
                                          <p:spTgt spid="28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1"/>
                                        </p:tgtEl>
                                        <p:attrNameLst>
                                          <p:attrName>style.visibility</p:attrName>
                                        </p:attrNameLst>
                                      </p:cBhvr>
                                      <p:to>
                                        <p:strVal val="visible"/>
                                      </p:to>
                                    </p:set>
                                    <p:anim calcmode="lin" valueType="num">
                                      <p:cBhvr additive="base">
                                        <p:cTn dur="500"/>
                                        <p:tgtEl>
                                          <p:spTgt spid="2821"/>
                                        </p:tgtEl>
                                        <p:attrNameLst>
                                          <p:attrName>ppt_w</p:attrName>
                                        </p:attrNameLst>
                                      </p:cBhvr>
                                      <p:tavLst>
                                        <p:tav fmla="" tm="0">
                                          <p:val>
                                            <p:strVal val="0"/>
                                          </p:val>
                                        </p:tav>
                                        <p:tav fmla="" tm="100000">
                                          <p:val>
                                            <p:strVal val="#ppt_w"/>
                                          </p:val>
                                        </p:tav>
                                      </p:tavLst>
                                    </p:anim>
                                    <p:anim calcmode="lin" valueType="num">
                                      <p:cBhvr additive="base">
                                        <p:cTn dur="500"/>
                                        <p:tgtEl>
                                          <p:spTgt spid="28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9"/>
                                        </p:tgtEl>
                                        <p:attrNameLst>
                                          <p:attrName>style.visibility</p:attrName>
                                        </p:attrNameLst>
                                      </p:cBhvr>
                                      <p:to>
                                        <p:strVal val="visible"/>
                                      </p:to>
                                    </p:set>
                                    <p:anim calcmode="lin" valueType="num">
                                      <p:cBhvr additive="base">
                                        <p:cTn dur="500"/>
                                        <p:tgtEl>
                                          <p:spTgt spid="2829"/>
                                        </p:tgtEl>
                                        <p:attrNameLst>
                                          <p:attrName>ppt_w</p:attrName>
                                        </p:attrNameLst>
                                      </p:cBhvr>
                                      <p:tavLst>
                                        <p:tav fmla="" tm="0">
                                          <p:val>
                                            <p:strVal val="0"/>
                                          </p:val>
                                        </p:tav>
                                        <p:tav fmla="" tm="100000">
                                          <p:val>
                                            <p:strVal val="#ppt_w"/>
                                          </p:val>
                                        </p:tav>
                                      </p:tavLst>
                                    </p:anim>
                                    <p:anim calcmode="lin" valueType="num">
                                      <p:cBhvr additive="base">
                                        <p:cTn dur="500"/>
                                        <p:tgtEl>
                                          <p:spTgt spid="28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7"/>
                                        </p:tgtEl>
                                        <p:attrNameLst>
                                          <p:attrName>style.visibility</p:attrName>
                                        </p:attrNameLst>
                                      </p:cBhvr>
                                      <p:to>
                                        <p:strVal val="visible"/>
                                      </p:to>
                                    </p:set>
                                    <p:anim calcmode="lin" valueType="num">
                                      <p:cBhvr additive="base">
                                        <p:cTn dur="500"/>
                                        <p:tgtEl>
                                          <p:spTgt spid="2827"/>
                                        </p:tgtEl>
                                        <p:attrNameLst>
                                          <p:attrName>ppt_w</p:attrName>
                                        </p:attrNameLst>
                                      </p:cBhvr>
                                      <p:tavLst>
                                        <p:tav fmla="" tm="0">
                                          <p:val>
                                            <p:strVal val="0"/>
                                          </p:val>
                                        </p:tav>
                                        <p:tav fmla="" tm="100000">
                                          <p:val>
                                            <p:strVal val="#ppt_w"/>
                                          </p:val>
                                        </p:tav>
                                      </p:tavLst>
                                    </p:anim>
                                    <p:anim calcmode="lin" valueType="num">
                                      <p:cBhvr additive="base">
                                        <p:cTn dur="500"/>
                                        <p:tgtEl>
                                          <p:spTgt spid="28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4"/>
                                        </p:tgtEl>
                                        <p:attrNameLst>
                                          <p:attrName>style.visibility</p:attrName>
                                        </p:attrNameLst>
                                      </p:cBhvr>
                                      <p:to>
                                        <p:strVal val="visible"/>
                                      </p:to>
                                    </p:set>
                                    <p:anim calcmode="lin" valueType="num">
                                      <p:cBhvr additive="base">
                                        <p:cTn dur="500"/>
                                        <p:tgtEl>
                                          <p:spTgt spid="2824"/>
                                        </p:tgtEl>
                                        <p:attrNameLst>
                                          <p:attrName>ppt_w</p:attrName>
                                        </p:attrNameLst>
                                      </p:cBhvr>
                                      <p:tavLst>
                                        <p:tav fmla="" tm="0">
                                          <p:val>
                                            <p:strVal val="0"/>
                                          </p:val>
                                        </p:tav>
                                        <p:tav fmla="" tm="100000">
                                          <p:val>
                                            <p:strVal val="#ppt_w"/>
                                          </p:val>
                                        </p:tav>
                                      </p:tavLst>
                                    </p:anim>
                                    <p:anim calcmode="lin" valueType="num">
                                      <p:cBhvr additive="base">
                                        <p:cTn dur="500"/>
                                        <p:tgtEl>
                                          <p:spTgt spid="28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3"/>
                                        </p:tgtEl>
                                        <p:attrNameLst>
                                          <p:attrName>style.visibility</p:attrName>
                                        </p:attrNameLst>
                                      </p:cBhvr>
                                      <p:to>
                                        <p:strVal val="visible"/>
                                      </p:to>
                                    </p:set>
                                    <p:anim calcmode="lin" valueType="num">
                                      <p:cBhvr additive="base">
                                        <p:cTn dur="500"/>
                                        <p:tgtEl>
                                          <p:spTgt spid="2833"/>
                                        </p:tgtEl>
                                        <p:attrNameLst>
                                          <p:attrName>ppt_w</p:attrName>
                                        </p:attrNameLst>
                                      </p:cBhvr>
                                      <p:tavLst>
                                        <p:tav fmla="" tm="0">
                                          <p:val>
                                            <p:strVal val="0"/>
                                          </p:val>
                                        </p:tav>
                                        <p:tav fmla="" tm="100000">
                                          <p:val>
                                            <p:strVal val="#ppt_w"/>
                                          </p:val>
                                        </p:tav>
                                      </p:tavLst>
                                    </p:anim>
                                    <p:anim calcmode="lin" valueType="num">
                                      <p:cBhvr additive="base">
                                        <p:cTn dur="500"/>
                                        <p:tgtEl>
                                          <p:spTgt spid="28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6"/>
                                        </p:tgtEl>
                                        <p:attrNameLst>
                                          <p:attrName>style.visibility</p:attrName>
                                        </p:attrNameLst>
                                      </p:cBhvr>
                                      <p:to>
                                        <p:strVal val="visible"/>
                                      </p:to>
                                    </p:set>
                                    <p:anim calcmode="lin" valueType="num">
                                      <p:cBhvr additive="base">
                                        <p:cTn dur="500"/>
                                        <p:tgtEl>
                                          <p:spTgt spid="2826"/>
                                        </p:tgtEl>
                                        <p:attrNameLst>
                                          <p:attrName>ppt_w</p:attrName>
                                        </p:attrNameLst>
                                      </p:cBhvr>
                                      <p:tavLst>
                                        <p:tav fmla="" tm="0">
                                          <p:val>
                                            <p:strVal val="0"/>
                                          </p:val>
                                        </p:tav>
                                        <p:tav fmla="" tm="100000">
                                          <p:val>
                                            <p:strVal val="#ppt_w"/>
                                          </p:val>
                                        </p:tav>
                                      </p:tavLst>
                                    </p:anim>
                                    <p:anim calcmode="lin" valueType="num">
                                      <p:cBhvr additive="base">
                                        <p:cTn dur="500"/>
                                        <p:tgtEl>
                                          <p:spTgt spid="28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2"/>
                                        </p:tgtEl>
                                        <p:attrNameLst>
                                          <p:attrName>style.visibility</p:attrName>
                                        </p:attrNameLst>
                                      </p:cBhvr>
                                      <p:to>
                                        <p:strVal val="visible"/>
                                      </p:to>
                                    </p:set>
                                    <p:anim calcmode="lin" valueType="num">
                                      <p:cBhvr additive="base">
                                        <p:cTn dur="500"/>
                                        <p:tgtEl>
                                          <p:spTgt spid="2832"/>
                                        </p:tgtEl>
                                        <p:attrNameLst>
                                          <p:attrName>ppt_w</p:attrName>
                                        </p:attrNameLst>
                                      </p:cBhvr>
                                      <p:tavLst>
                                        <p:tav fmla="" tm="0">
                                          <p:val>
                                            <p:strVal val="0"/>
                                          </p:val>
                                        </p:tav>
                                        <p:tav fmla="" tm="100000">
                                          <p:val>
                                            <p:strVal val="#ppt_w"/>
                                          </p:val>
                                        </p:tav>
                                      </p:tavLst>
                                    </p:anim>
                                    <p:anim calcmode="lin" valueType="num">
                                      <p:cBhvr additive="base">
                                        <p:cTn dur="500"/>
                                        <p:tgtEl>
                                          <p:spTgt spid="28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2"/>
                                        </p:tgtEl>
                                        <p:attrNameLst>
                                          <p:attrName>style.visibility</p:attrName>
                                        </p:attrNameLst>
                                      </p:cBhvr>
                                      <p:to>
                                        <p:strVal val="visible"/>
                                      </p:to>
                                    </p:set>
                                    <p:anim calcmode="lin" valueType="num">
                                      <p:cBhvr additive="base">
                                        <p:cTn dur="500"/>
                                        <p:tgtEl>
                                          <p:spTgt spid="2822"/>
                                        </p:tgtEl>
                                        <p:attrNameLst>
                                          <p:attrName>ppt_w</p:attrName>
                                        </p:attrNameLst>
                                      </p:cBhvr>
                                      <p:tavLst>
                                        <p:tav fmla="" tm="0">
                                          <p:val>
                                            <p:strVal val="0"/>
                                          </p:val>
                                        </p:tav>
                                        <p:tav fmla="" tm="100000">
                                          <p:val>
                                            <p:strVal val="#ppt_w"/>
                                          </p:val>
                                        </p:tav>
                                      </p:tavLst>
                                    </p:anim>
                                    <p:anim calcmode="lin" valueType="num">
                                      <p:cBhvr additive="base">
                                        <p:cTn dur="500"/>
                                        <p:tgtEl>
                                          <p:spTgt spid="28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6"/>
                                        </p:tgtEl>
                                        <p:attrNameLst>
                                          <p:attrName>style.visibility</p:attrName>
                                        </p:attrNameLst>
                                      </p:cBhvr>
                                      <p:to>
                                        <p:strVal val="visible"/>
                                      </p:to>
                                    </p:set>
                                    <p:anim calcmode="lin" valueType="num">
                                      <p:cBhvr additive="base">
                                        <p:cTn dur="500"/>
                                        <p:tgtEl>
                                          <p:spTgt spid="2836"/>
                                        </p:tgtEl>
                                        <p:attrNameLst>
                                          <p:attrName>ppt_w</p:attrName>
                                        </p:attrNameLst>
                                      </p:cBhvr>
                                      <p:tavLst>
                                        <p:tav fmla="" tm="0">
                                          <p:val>
                                            <p:strVal val="0"/>
                                          </p:val>
                                        </p:tav>
                                        <p:tav fmla="" tm="100000">
                                          <p:val>
                                            <p:strVal val="#ppt_w"/>
                                          </p:val>
                                        </p:tav>
                                      </p:tavLst>
                                    </p:anim>
                                    <p:anim calcmode="lin" valueType="num">
                                      <p:cBhvr additive="base">
                                        <p:cTn dur="500"/>
                                        <p:tgtEl>
                                          <p:spTgt spid="28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8"/>
                                        </p:tgtEl>
                                        <p:attrNameLst>
                                          <p:attrName>style.visibility</p:attrName>
                                        </p:attrNameLst>
                                      </p:cBhvr>
                                      <p:to>
                                        <p:strVal val="visible"/>
                                      </p:to>
                                    </p:set>
                                    <p:anim calcmode="lin" valueType="num">
                                      <p:cBhvr additive="base">
                                        <p:cTn dur="500"/>
                                        <p:tgtEl>
                                          <p:spTgt spid="2838"/>
                                        </p:tgtEl>
                                        <p:attrNameLst>
                                          <p:attrName>ppt_w</p:attrName>
                                        </p:attrNameLst>
                                      </p:cBhvr>
                                      <p:tavLst>
                                        <p:tav fmla="" tm="0">
                                          <p:val>
                                            <p:strVal val="0"/>
                                          </p:val>
                                        </p:tav>
                                        <p:tav fmla="" tm="100000">
                                          <p:val>
                                            <p:strVal val="#ppt_w"/>
                                          </p:val>
                                        </p:tav>
                                      </p:tavLst>
                                    </p:anim>
                                    <p:anim calcmode="lin" valueType="num">
                                      <p:cBhvr additive="base">
                                        <p:cTn dur="500"/>
                                        <p:tgtEl>
                                          <p:spTgt spid="28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9"/>
                                        </p:tgtEl>
                                        <p:attrNameLst>
                                          <p:attrName>style.visibility</p:attrName>
                                        </p:attrNameLst>
                                      </p:cBhvr>
                                      <p:to>
                                        <p:strVal val="visible"/>
                                      </p:to>
                                    </p:set>
                                    <p:anim calcmode="lin" valueType="num">
                                      <p:cBhvr additive="base">
                                        <p:cTn dur="500"/>
                                        <p:tgtEl>
                                          <p:spTgt spid="2839"/>
                                        </p:tgtEl>
                                        <p:attrNameLst>
                                          <p:attrName>ppt_w</p:attrName>
                                        </p:attrNameLst>
                                      </p:cBhvr>
                                      <p:tavLst>
                                        <p:tav fmla="" tm="0">
                                          <p:val>
                                            <p:strVal val="0"/>
                                          </p:val>
                                        </p:tav>
                                        <p:tav fmla="" tm="100000">
                                          <p:val>
                                            <p:strVal val="#ppt_w"/>
                                          </p:val>
                                        </p:tav>
                                      </p:tavLst>
                                    </p:anim>
                                    <p:anim calcmode="lin" valueType="num">
                                      <p:cBhvr additive="base">
                                        <p:cTn dur="500"/>
                                        <p:tgtEl>
                                          <p:spTgt spid="28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0"/>
                                        </p:tgtEl>
                                        <p:attrNameLst>
                                          <p:attrName>style.visibility</p:attrName>
                                        </p:attrNameLst>
                                      </p:cBhvr>
                                      <p:to>
                                        <p:strVal val="visible"/>
                                      </p:to>
                                    </p:set>
                                    <p:anim calcmode="lin" valueType="num">
                                      <p:cBhvr additive="base">
                                        <p:cTn dur="500"/>
                                        <p:tgtEl>
                                          <p:spTgt spid="2840"/>
                                        </p:tgtEl>
                                        <p:attrNameLst>
                                          <p:attrName>ppt_w</p:attrName>
                                        </p:attrNameLst>
                                      </p:cBhvr>
                                      <p:tavLst>
                                        <p:tav fmla="" tm="0">
                                          <p:val>
                                            <p:strVal val="0"/>
                                          </p:val>
                                        </p:tav>
                                        <p:tav fmla="" tm="100000">
                                          <p:val>
                                            <p:strVal val="#ppt_w"/>
                                          </p:val>
                                        </p:tav>
                                      </p:tavLst>
                                    </p:anim>
                                    <p:anim calcmode="lin" valueType="num">
                                      <p:cBhvr additive="base">
                                        <p:cTn dur="500"/>
                                        <p:tgtEl>
                                          <p:spTgt spid="28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1"/>
                                        </p:tgtEl>
                                        <p:attrNameLst>
                                          <p:attrName>style.visibility</p:attrName>
                                        </p:attrNameLst>
                                      </p:cBhvr>
                                      <p:to>
                                        <p:strVal val="visible"/>
                                      </p:to>
                                    </p:set>
                                    <p:anim calcmode="lin" valueType="num">
                                      <p:cBhvr additive="base">
                                        <p:cTn dur="500"/>
                                        <p:tgtEl>
                                          <p:spTgt spid="2841"/>
                                        </p:tgtEl>
                                        <p:attrNameLst>
                                          <p:attrName>ppt_w</p:attrName>
                                        </p:attrNameLst>
                                      </p:cBhvr>
                                      <p:tavLst>
                                        <p:tav fmla="" tm="0">
                                          <p:val>
                                            <p:strVal val="0"/>
                                          </p:val>
                                        </p:tav>
                                        <p:tav fmla="" tm="100000">
                                          <p:val>
                                            <p:strVal val="#ppt_w"/>
                                          </p:val>
                                        </p:tav>
                                      </p:tavLst>
                                    </p:anim>
                                    <p:anim calcmode="lin" valueType="num">
                                      <p:cBhvr additive="base">
                                        <p:cTn dur="500"/>
                                        <p:tgtEl>
                                          <p:spTgt spid="28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2"/>
                                        </p:tgtEl>
                                        <p:attrNameLst>
                                          <p:attrName>style.visibility</p:attrName>
                                        </p:attrNameLst>
                                      </p:cBhvr>
                                      <p:to>
                                        <p:strVal val="visible"/>
                                      </p:to>
                                    </p:set>
                                    <p:anim calcmode="lin" valueType="num">
                                      <p:cBhvr additive="base">
                                        <p:cTn dur="500"/>
                                        <p:tgtEl>
                                          <p:spTgt spid="2842"/>
                                        </p:tgtEl>
                                        <p:attrNameLst>
                                          <p:attrName>ppt_w</p:attrName>
                                        </p:attrNameLst>
                                      </p:cBhvr>
                                      <p:tavLst>
                                        <p:tav fmla="" tm="0">
                                          <p:val>
                                            <p:strVal val="0"/>
                                          </p:val>
                                        </p:tav>
                                        <p:tav fmla="" tm="100000">
                                          <p:val>
                                            <p:strVal val="#ppt_w"/>
                                          </p:val>
                                        </p:tav>
                                      </p:tavLst>
                                    </p:anim>
                                    <p:anim calcmode="lin" valueType="num">
                                      <p:cBhvr additive="base">
                                        <p:cTn dur="500"/>
                                        <p:tgtEl>
                                          <p:spTgt spid="28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7"/>
                                        </p:tgtEl>
                                        <p:attrNameLst>
                                          <p:attrName>style.visibility</p:attrName>
                                        </p:attrNameLst>
                                      </p:cBhvr>
                                      <p:to>
                                        <p:strVal val="visible"/>
                                      </p:to>
                                    </p:set>
                                    <p:anim calcmode="lin" valueType="num">
                                      <p:cBhvr additive="base">
                                        <p:cTn dur="500"/>
                                        <p:tgtEl>
                                          <p:spTgt spid="2847"/>
                                        </p:tgtEl>
                                        <p:attrNameLst>
                                          <p:attrName>ppt_w</p:attrName>
                                        </p:attrNameLst>
                                      </p:cBhvr>
                                      <p:tavLst>
                                        <p:tav fmla="" tm="0">
                                          <p:val>
                                            <p:strVal val="0"/>
                                          </p:val>
                                        </p:tav>
                                        <p:tav fmla="" tm="100000">
                                          <p:val>
                                            <p:strVal val="#ppt_w"/>
                                          </p:val>
                                        </p:tav>
                                      </p:tavLst>
                                    </p:anim>
                                    <p:anim calcmode="lin" valueType="num">
                                      <p:cBhvr additive="base">
                                        <p:cTn dur="500"/>
                                        <p:tgtEl>
                                          <p:spTgt spid="28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30">
                                            <p:txEl>
                                              <p:pRg end="0" st="0"/>
                                            </p:txEl>
                                          </p:spTgt>
                                        </p:tgtEl>
                                        <p:attrNameLst>
                                          <p:attrName>style.visibility</p:attrName>
                                        </p:attrNameLst>
                                      </p:cBhvr>
                                      <p:to>
                                        <p:strVal val="visible"/>
                                      </p:to>
                                    </p:set>
                                    <p:anim calcmode="lin" valueType="num">
                                      <p:cBhvr additive="base">
                                        <p:cTn dur="500"/>
                                        <p:tgtEl>
                                          <p:spTgt spid="283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3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3"/>
                                        </p:tgtEl>
                                        <p:attrNameLst>
                                          <p:attrName>style.visibility</p:attrName>
                                        </p:attrNameLst>
                                      </p:cBhvr>
                                      <p:to>
                                        <p:strVal val="visible"/>
                                      </p:to>
                                    </p:set>
                                    <p:anim calcmode="lin" valueType="num">
                                      <p:cBhvr additive="base">
                                        <p:cTn dur="500"/>
                                        <p:tgtEl>
                                          <p:spTgt spid="2843"/>
                                        </p:tgtEl>
                                        <p:attrNameLst>
                                          <p:attrName>ppt_w</p:attrName>
                                        </p:attrNameLst>
                                      </p:cBhvr>
                                      <p:tavLst>
                                        <p:tav fmla="" tm="0">
                                          <p:val>
                                            <p:strVal val="0"/>
                                          </p:val>
                                        </p:tav>
                                        <p:tav fmla="" tm="100000">
                                          <p:val>
                                            <p:strVal val="#ppt_w"/>
                                          </p:val>
                                        </p:tav>
                                      </p:tavLst>
                                    </p:anim>
                                    <p:anim calcmode="lin" valueType="num">
                                      <p:cBhvr additive="base">
                                        <p:cTn dur="500"/>
                                        <p:tgtEl>
                                          <p:spTgt spid="28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4"/>
                                        </p:tgtEl>
                                        <p:attrNameLst>
                                          <p:attrName>style.visibility</p:attrName>
                                        </p:attrNameLst>
                                      </p:cBhvr>
                                      <p:to>
                                        <p:strVal val="visible"/>
                                      </p:to>
                                    </p:set>
                                    <p:anim calcmode="lin" valueType="num">
                                      <p:cBhvr additive="base">
                                        <p:cTn dur="500"/>
                                        <p:tgtEl>
                                          <p:spTgt spid="2844"/>
                                        </p:tgtEl>
                                        <p:attrNameLst>
                                          <p:attrName>ppt_w</p:attrName>
                                        </p:attrNameLst>
                                      </p:cBhvr>
                                      <p:tavLst>
                                        <p:tav fmla="" tm="0">
                                          <p:val>
                                            <p:strVal val="0"/>
                                          </p:val>
                                        </p:tav>
                                        <p:tav fmla="" tm="100000">
                                          <p:val>
                                            <p:strVal val="#ppt_w"/>
                                          </p:val>
                                        </p:tav>
                                      </p:tavLst>
                                    </p:anim>
                                    <p:anim calcmode="lin" valueType="num">
                                      <p:cBhvr additive="base">
                                        <p:cTn dur="500"/>
                                        <p:tgtEl>
                                          <p:spTgt spid="28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5"/>
                                        </p:tgtEl>
                                        <p:attrNameLst>
                                          <p:attrName>style.visibility</p:attrName>
                                        </p:attrNameLst>
                                      </p:cBhvr>
                                      <p:to>
                                        <p:strVal val="visible"/>
                                      </p:to>
                                    </p:set>
                                    <p:anim calcmode="lin" valueType="num">
                                      <p:cBhvr additive="base">
                                        <p:cTn dur="500"/>
                                        <p:tgtEl>
                                          <p:spTgt spid="2845"/>
                                        </p:tgtEl>
                                        <p:attrNameLst>
                                          <p:attrName>ppt_w</p:attrName>
                                        </p:attrNameLst>
                                      </p:cBhvr>
                                      <p:tavLst>
                                        <p:tav fmla="" tm="0">
                                          <p:val>
                                            <p:strVal val="0"/>
                                          </p:val>
                                        </p:tav>
                                        <p:tav fmla="" tm="100000">
                                          <p:val>
                                            <p:strVal val="#ppt_w"/>
                                          </p:val>
                                        </p:tav>
                                      </p:tavLst>
                                    </p:anim>
                                    <p:anim calcmode="lin" valueType="num">
                                      <p:cBhvr additive="base">
                                        <p:cTn dur="500"/>
                                        <p:tgtEl>
                                          <p:spTgt spid="28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46"/>
                                        </p:tgtEl>
                                        <p:attrNameLst>
                                          <p:attrName>style.visibility</p:attrName>
                                        </p:attrNameLst>
                                      </p:cBhvr>
                                      <p:to>
                                        <p:strVal val="visible"/>
                                      </p:to>
                                    </p:set>
                                    <p:anim calcmode="lin" valueType="num">
                                      <p:cBhvr additive="base">
                                        <p:cTn dur="500"/>
                                        <p:tgtEl>
                                          <p:spTgt spid="2846"/>
                                        </p:tgtEl>
                                        <p:attrNameLst>
                                          <p:attrName>ppt_w</p:attrName>
                                        </p:attrNameLst>
                                      </p:cBhvr>
                                      <p:tavLst>
                                        <p:tav fmla="" tm="0">
                                          <p:val>
                                            <p:strVal val="0"/>
                                          </p:val>
                                        </p:tav>
                                        <p:tav fmla="" tm="100000">
                                          <p:val>
                                            <p:strVal val="#ppt_w"/>
                                          </p:val>
                                        </p:tav>
                                      </p:tavLst>
                                    </p:anim>
                                    <p:anim calcmode="lin" valueType="num">
                                      <p:cBhvr additive="base">
                                        <p:cTn dur="500"/>
                                        <p:tgtEl>
                                          <p:spTgt spid="28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1" name="Shape 2851"/>
        <p:cNvGrpSpPr/>
        <p:nvPr/>
      </p:nvGrpSpPr>
      <p:grpSpPr>
        <a:xfrm>
          <a:off x="0" y="0"/>
          <a:ext cx="0" cy="0"/>
          <a:chOff x="0" y="0"/>
          <a:chExt cx="0" cy="0"/>
        </a:xfrm>
      </p:grpSpPr>
      <p:sp>
        <p:nvSpPr>
          <p:cNvPr id="2852" name="Google Shape;2852;p226"/>
          <p:cNvSpPr txBox="1"/>
          <p:nvPr/>
        </p:nvSpPr>
        <p:spPr>
          <a:xfrm>
            <a:off x="250825" y="476250"/>
            <a:ext cx="8642400" cy="48006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يتضح من خلال الشكل البياني رقم (6-1) أن مستوى الدخل التوازني هو y1 وأن نقطة التوازن هي النقطة E1 ، ويتضح كذلك أن مستوى التشغيل الكامل هو y2 وهو أقل من مستوى الدخل التوازني ، ويترتب على ذلك حدوث فجوة تضخمية تتحدد بالمسافة (E1B) ، حيث يكون عند هذه الفجوة الطلب الكلي أكبر من العرض الكلي أي أن : </a:t>
            </a:r>
            <a:endParaRPr/>
          </a:p>
          <a:p>
            <a:pPr indent="-342900" lvl="0" marL="342900" marR="0" rtl="1" algn="r">
              <a:lnSpc>
                <a:spcPct val="100000"/>
              </a:lnSpc>
              <a:spcBef>
                <a:spcPts val="22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				</a:t>
            </a:r>
            <a:r>
              <a:rPr b="1" i="0" lang="en-US" sz="4400" u="none">
                <a:solidFill>
                  <a:schemeClr val="dk1"/>
                </a:solidFill>
                <a:latin typeface="Times New Roman"/>
                <a:ea typeface="Times New Roman"/>
                <a:cs typeface="Times New Roman"/>
                <a:sym typeface="Times New Roman"/>
              </a:rPr>
              <a:t>Y&lt;</a:t>
            </a:r>
            <a:r>
              <a:rPr b="1" i="0" lang="en-US" sz="2800" u="none">
                <a:solidFill>
                  <a:schemeClr val="dk1"/>
                </a:solidFill>
                <a:latin typeface="Times New Roman"/>
                <a:ea typeface="Times New Roman"/>
                <a:cs typeface="Times New Roman"/>
                <a:sym typeface="Times New Roman"/>
              </a:rPr>
              <a:t> </a:t>
            </a:r>
            <a:r>
              <a:rPr b="1" i="0" lang="en-US" sz="4400" u="none">
                <a:solidFill>
                  <a:schemeClr val="dk1"/>
                </a:solidFill>
                <a:latin typeface="Times New Roman"/>
                <a:ea typeface="Times New Roman"/>
                <a:cs typeface="Times New Roman"/>
                <a:sym typeface="Times New Roman"/>
              </a:rPr>
              <a:t>(C + I + G + NX)</a:t>
            </a:r>
            <a:endParaRPr b="1" i="0" sz="44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ويتحدد ذلك بالمسافة (LE2)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2">
                                            <p:txEl>
                                              <p:pRg end="0" st="0"/>
                                            </p:txEl>
                                          </p:spTgt>
                                        </p:tgtEl>
                                        <p:attrNameLst>
                                          <p:attrName>style.visibility</p:attrName>
                                        </p:attrNameLst>
                                      </p:cBhvr>
                                      <p:to>
                                        <p:strVal val="visible"/>
                                      </p:to>
                                    </p:set>
                                    <p:anim calcmode="lin" valueType="num">
                                      <p:cBhvr additive="base">
                                        <p:cTn dur="500"/>
                                        <p:tgtEl>
                                          <p:spTgt spid="285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5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2">
                                            <p:txEl>
                                              <p:pRg end="1" st="1"/>
                                            </p:txEl>
                                          </p:spTgt>
                                        </p:tgtEl>
                                        <p:attrNameLst>
                                          <p:attrName>style.visibility</p:attrName>
                                        </p:attrNameLst>
                                      </p:cBhvr>
                                      <p:to>
                                        <p:strVal val="visible"/>
                                      </p:to>
                                    </p:set>
                                    <p:anim calcmode="lin" valueType="num">
                                      <p:cBhvr additive="base">
                                        <p:cTn dur="500"/>
                                        <p:tgtEl>
                                          <p:spTgt spid="285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85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2">
                                            <p:txEl>
                                              <p:pRg end="2" st="2"/>
                                            </p:txEl>
                                          </p:spTgt>
                                        </p:tgtEl>
                                        <p:attrNameLst>
                                          <p:attrName>style.visibility</p:attrName>
                                        </p:attrNameLst>
                                      </p:cBhvr>
                                      <p:to>
                                        <p:strVal val="visible"/>
                                      </p:to>
                                    </p:set>
                                    <p:anim calcmode="lin" valueType="num">
                                      <p:cBhvr additive="base">
                                        <p:cTn dur="500"/>
                                        <p:tgtEl>
                                          <p:spTgt spid="285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85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6" name="Shape 2856"/>
        <p:cNvGrpSpPr/>
        <p:nvPr/>
      </p:nvGrpSpPr>
      <p:grpSpPr>
        <a:xfrm>
          <a:off x="0" y="0"/>
          <a:ext cx="0" cy="0"/>
          <a:chOff x="0" y="0"/>
          <a:chExt cx="0" cy="0"/>
        </a:xfrm>
      </p:grpSpPr>
      <p:sp>
        <p:nvSpPr>
          <p:cNvPr id="2857" name="Google Shape;2857;p227"/>
          <p:cNvSpPr txBox="1"/>
          <p:nvPr/>
        </p:nvSpPr>
        <p:spPr>
          <a:xfrm>
            <a:off x="2555875" y="93662"/>
            <a:ext cx="6553200" cy="18702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2100"/>
              <a:buFont typeface="Times New Roman"/>
              <a:buNone/>
            </a:pPr>
            <a:r>
              <a:rPr b="1" i="0" lang="en-US" sz="2100" u="none">
                <a:solidFill>
                  <a:srgbClr val="FF3300"/>
                </a:solidFill>
                <a:latin typeface="Times New Roman"/>
                <a:ea typeface="Times New Roman"/>
                <a:cs typeface="Times New Roman"/>
                <a:sym typeface="Times New Roman"/>
              </a:rPr>
              <a:t>( 1 ) تضخم دفع التكلفة Demand Cost Push:</a:t>
            </a:r>
            <a:endParaRPr/>
          </a:p>
          <a:p>
            <a:pPr indent="-342900" lvl="0" marL="342900" marR="0" rtl="1" algn="r">
              <a:lnSpc>
                <a:spcPct val="100000"/>
              </a:lnSpc>
              <a:spcBef>
                <a:spcPts val="1050"/>
              </a:spcBef>
              <a:spcAft>
                <a:spcPts val="0"/>
              </a:spcAft>
              <a:buClr>
                <a:schemeClr val="accent2"/>
              </a:buClr>
              <a:buSzPts val="2100"/>
              <a:buFont typeface="Times New Roman"/>
              <a:buNone/>
            </a:pPr>
            <a:r>
              <a:rPr b="1" i="0" lang="en-US" sz="2100" u="none">
                <a:solidFill>
                  <a:schemeClr val="accent2"/>
                </a:solidFill>
                <a:latin typeface="Times New Roman"/>
                <a:ea typeface="Times New Roman"/>
                <a:cs typeface="Times New Roman"/>
                <a:sym typeface="Times New Roman"/>
              </a:rPr>
              <a:t>يحدث هذا النوع من التضخم بغض النظر ما اذا كانت المنشاة تواجه ارتفاعا فى الطلب او لا ، فان ارتفاع تكاليف الانتاج يدفع بالاسعار الى أعلى ، لهذا ينشأ التضخم الناتج بسبب ارتفاع تكاليف الانتاج </a:t>
            </a:r>
            <a:r>
              <a:rPr b="1" i="0" lang="en-US" sz="2100" u="none">
                <a:solidFill>
                  <a:srgbClr val="FF0000"/>
                </a:solidFill>
                <a:latin typeface="Times New Roman"/>
                <a:ea typeface="Times New Roman"/>
                <a:cs typeface="Times New Roman"/>
                <a:sym typeface="Times New Roman"/>
              </a:rPr>
              <a:t>ويعزى ارتفاع تكاليف الانتاج الى عدة اسباب منها</a:t>
            </a:r>
            <a:endParaRPr/>
          </a:p>
        </p:txBody>
      </p:sp>
      <p:cxnSp>
        <p:nvCxnSpPr>
          <p:cNvPr id="2858" name="Google Shape;2858;p227"/>
          <p:cNvCxnSpPr/>
          <p:nvPr/>
        </p:nvCxnSpPr>
        <p:spPr>
          <a:xfrm>
            <a:off x="1116012" y="1844675"/>
            <a:ext cx="0" cy="4176600"/>
          </a:xfrm>
          <a:prstGeom prst="straightConnector1">
            <a:avLst/>
          </a:prstGeom>
          <a:noFill/>
          <a:ln cap="flat" cmpd="sng" w="9525">
            <a:solidFill>
              <a:schemeClr val="dk1"/>
            </a:solidFill>
            <a:prstDash val="solid"/>
            <a:miter lim="800000"/>
            <a:headEnd len="med" w="med" type="none"/>
            <a:tailEnd len="med" w="med" type="none"/>
          </a:ln>
        </p:spPr>
      </p:cxnSp>
      <p:cxnSp>
        <p:nvCxnSpPr>
          <p:cNvPr id="2859" name="Google Shape;2859;p227"/>
          <p:cNvCxnSpPr/>
          <p:nvPr/>
        </p:nvCxnSpPr>
        <p:spPr>
          <a:xfrm>
            <a:off x="1116012" y="6021387"/>
            <a:ext cx="5040300" cy="0"/>
          </a:xfrm>
          <a:prstGeom prst="straightConnector1">
            <a:avLst/>
          </a:prstGeom>
          <a:noFill/>
          <a:ln cap="flat" cmpd="sng" w="9525">
            <a:solidFill>
              <a:schemeClr val="dk1"/>
            </a:solidFill>
            <a:prstDash val="solid"/>
            <a:miter lim="800000"/>
            <a:headEnd len="med" w="med" type="none"/>
            <a:tailEnd len="med" w="med" type="none"/>
          </a:ln>
        </p:spPr>
      </p:cxnSp>
      <p:sp>
        <p:nvSpPr>
          <p:cNvPr id="2860" name="Google Shape;2860;p227"/>
          <p:cNvSpPr txBox="1"/>
          <p:nvPr/>
        </p:nvSpPr>
        <p:spPr>
          <a:xfrm>
            <a:off x="-323850" y="765175"/>
            <a:ext cx="3240000" cy="100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الطلب الكلي</a:t>
            </a:r>
            <a:endParaRPr/>
          </a:p>
          <a:p>
            <a:pPr indent="0" lvl="0" marL="0" marR="0" rtl="0" algn="ct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 </a:t>
            </a:r>
            <a:endParaRPr/>
          </a:p>
        </p:txBody>
      </p:sp>
      <p:sp>
        <p:nvSpPr>
          <p:cNvPr id="2861" name="Google Shape;2861;p227"/>
          <p:cNvSpPr txBox="1"/>
          <p:nvPr/>
        </p:nvSpPr>
        <p:spPr>
          <a:xfrm>
            <a:off x="5940425" y="5718175"/>
            <a:ext cx="23766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العرض الكليY </a:t>
            </a:r>
            <a:endParaRPr/>
          </a:p>
        </p:txBody>
      </p:sp>
      <p:cxnSp>
        <p:nvCxnSpPr>
          <p:cNvPr id="2862" name="Google Shape;2862;p227"/>
          <p:cNvCxnSpPr/>
          <p:nvPr/>
        </p:nvCxnSpPr>
        <p:spPr>
          <a:xfrm flipH="1">
            <a:off x="1115862" y="1773237"/>
            <a:ext cx="4248300" cy="4248300"/>
          </a:xfrm>
          <a:prstGeom prst="straightConnector1">
            <a:avLst/>
          </a:prstGeom>
          <a:noFill/>
          <a:ln cap="flat" cmpd="sng" w="9525">
            <a:solidFill>
              <a:schemeClr val="dk1"/>
            </a:solidFill>
            <a:prstDash val="solid"/>
            <a:miter lim="800000"/>
            <a:headEnd len="med" w="med" type="none"/>
            <a:tailEnd len="med" w="med" type="none"/>
          </a:ln>
        </p:spPr>
      </p:cxnSp>
      <p:cxnSp>
        <p:nvCxnSpPr>
          <p:cNvPr id="2863" name="Google Shape;2863;p227"/>
          <p:cNvCxnSpPr/>
          <p:nvPr/>
        </p:nvCxnSpPr>
        <p:spPr>
          <a:xfrm>
            <a:off x="3348037" y="1916112"/>
            <a:ext cx="0" cy="4105200"/>
          </a:xfrm>
          <a:prstGeom prst="straightConnector1">
            <a:avLst/>
          </a:prstGeom>
          <a:noFill/>
          <a:ln cap="flat" cmpd="sng" w="9525">
            <a:solidFill>
              <a:schemeClr val="dk1"/>
            </a:solidFill>
            <a:prstDash val="solid"/>
            <a:miter lim="800000"/>
            <a:headEnd len="med" w="med" type="none"/>
            <a:tailEnd len="med" w="med" type="none"/>
          </a:ln>
        </p:spPr>
      </p:cxnSp>
      <p:cxnSp>
        <p:nvCxnSpPr>
          <p:cNvPr id="2864" name="Google Shape;2864;p227"/>
          <p:cNvCxnSpPr/>
          <p:nvPr/>
        </p:nvCxnSpPr>
        <p:spPr>
          <a:xfrm flipH="1" rot="10800000">
            <a:off x="1116012" y="2565462"/>
            <a:ext cx="4751400" cy="2303400"/>
          </a:xfrm>
          <a:prstGeom prst="straightConnector1">
            <a:avLst/>
          </a:prstGeom>
          <a:noFill/>
          <a:ln cap="flat" cmpd="sng" w="9525">
            <a:solidFill>
              <a:schemeClr val="dk1"/>
            </a:solidFill>
            <a:prstDash val="solid"/>
            <a:miter lim="800000"/>
            <a:headEnd len="med" w="med" type="none"/>
            <a:tailEnd len="med" w="med" type="none"/>
          </a:ln>
        </p:spPr>
      </p:cxnSp>
      <p:sp>
        <p:nvSpPr>
          <p:cNvPr id="2865" name="Google Shape;2865;p227"/>
          <p:cNvSpPr txBox="1"/>
          <p:nvPr/>
        </p:nvSpPr>
        <p:spPr>
          <a:xfrm>
            <a:off x="5903912" y="2276475"/>
            <a:ext cx="3276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NX)2</a:t>
            </a:r>
            <a:endParaRPr/>
          </a:p>
        </p:txBody>
      </p:sp>
      <p:sp>
        <p:nvSpPr>
          <p:cNvPr id="2866" name="Google Shape;2866;p227"/>
          <p:cNvSpPr txBox="1"/>
          <p:nvPr/>
        </p:nvSpPr>
        <p:spPr>
          <a:xfrm>
            <a:off x="2555875" y="3341687"/>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E2</a:t>
            </a:r>
            <a:endParaRPr/>
          </a:p>
        </p:txBody>
      </p:sp>
      <p:sp>
        <p:nvSpPr>
          <p:cNvPr id="2867" name="Google Shape;2867;p227"/>
          <p:cNvSpPr txBox="1"/>
          <p:nvPr/>
        </p:nvSpPr>
        <p:spPr>
          <a:xfrm>
            <a:off x="2484437" y="1844675"/>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B</a:t>
            </a:r>
            <a:endParaRPr/>
          </a:p>
        </p:txBody>
      </p:sp>
      <p:sp>
        <p:nvSpPr>
          <p:cNvPr id="2868" name="Google Shape;2868;p227"/>
          <p:cNvSpPr txBox="1"/>
          <p:nvPr/>
        </p:nvSpPr>
        <p:spPr>
          <a:xfrm>
            <a:off x="5003800" y="1268412"/>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y</a:t>
            </a:r>
            <a:endParaRPr/>
          </a:p>
        </p:txBody>
      </p:sp>
      <p:sp>
        <p:nvSpPr>
          <p:cNvPr id="2869" name="Google Shape;2869;p227"/>
          <p:cNvSpPr txBox="1"/>
          <p:nvPr/>
        </p:nvSpPr>
        <p:spPr>
          <a:xfrm>
            <a:off x="3995737" y="1844675"/>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E1</a:t>
            </a:r>
            <a:endParaRPr/>
          </a:p>
        </p:txBody>
      </p:sp>
      <p:sp>
        <p:nvSpPr>
          <p:cNvPr id="2870" name="Google Shape;2870;p227"/>
          <p:cNvSpPr/>
          <p:nvPr/>
        </p:nvSpPr>
        <p:spPr>
          <a:xfrm>
            <a:off x="3276600" y="3716337"/>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71" name="Google Shape;2871;p227"/>
          <p:cNvSpPr/>
          <p:nvPr/>
        </p:nvSpPr>
        <p:spPr>
          <a:xfrm>
            <a:off x="3276600" y="2276475"/>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72" name="Google Shape;2872;p227"/>
          <p:cNvSpPr/>
          <p:nvPr/>
        </p:nvSpPr>
        <p:spPr>
          <a:xfrm>
            <a:off x="4716462" y="2276475"/>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2873" name="Google Shape;2873;p227"/>
          <p:cNvCxnSpPr/>
          <p:nvPr/>
        </p:nvCxnSpPr>
        <p:spPr>
          <a:xfrm>
            <a:off x="1116012" y="2349500"/>
            <a:ext cx="2232000" cy="0"/>
          </a:xfrm>
          <a:prstGeom prst="straightConnector1">
            <a:avLst/>
          </a:prstGeom>
          <a:noFill/>
          <a:ln cap="flat" cmpd="sng" w="9525">
            <a:solidFill>
              <a:schemeClr val="dk1"/>
            </a:solidFill>
            <a:prstDash val="solid"/>
            <a:miter lim="800000"/>
            <a:headEnd len="med" w="med" type="none"/>
            <a:tailEnd len="med" w="med" type="none"/>
          </a:ln>
        </p:spPr>
      </p:cxnSp>
      <p:cxnSp>
        <p:nvCxnSpPr>
          <p:cNvPr id="2874" name="Google Shape;2874;p227"/>
          <p:cNvCxnSpPr/>
          <p:nvPr/>
        </p:nvCxnSpPr>
        <p:spPr>
          <a:xfrm>
            <a:off x="4787900" y="2349500"/>
            <a:ext cx="0" cy="3672000"/>
          </a:xfrm>
          <a:prstGeom prst="straightConnector1">
            <a:avLst/>
          </a:prstGeom>
          <a:noFill/>
          <a:ln cap="flat" cmpd="sng" w="9525">
            <a:solidFill>
              <a:schemeClr val="dk1"/>
            </a:solidFill>
            <a:prstDash val="solid"/>
            <a:miter lim="800000"/>
            <a:headEnd len="med" w="med" type="none"/>
            <a:tailEnd len="med" w="med" type="none"/>
          </a:ln>
        </p:spPr>
      </p:cxnSp>
      <p:sp>
        <p:nvSpPr>
          <p:cNvPr id="2875" name="Google Shape;2875;p227"/>
          <p:cNvSpPr txBox="1"/>
          <p:nvPr/>
        </p:nvSpPr>
        <p:spPr>
          <a:xfrm>
            <a:off x="6405562" y="3429000"/>
            <a:ext cx="2630400" cy="1374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3300"/>
              </a:buClr>
              <a:buSzPts val="2100"/>
              <a:buFont typeface="Times New Roman"/>
              <a:buNone/>
            </a:pPr>
            <a:r>
              <a:rPr b="1" i="0" lang="en-US" sz="2100" u="none">
                <a:solidFill>
                  <a:srgbClr val="FF3300"/>
                </a:solidFill>
                <a:latin typeface="Times New Roman"/>
                <a:ea typeface="Times New Roman"/>
                <a:cs typeface="Times New Roman"/>
                <a:sym typeface="Times New Roman"/>
              </a:rPr>
              <a:t>شكل بياني رقم (6-1) يوضح تحديد مستوى الدخل التوازني وكيفية حدوث التضخم وعلاجه.</a:t>
            </a:r>
            <a:endParaRPr/>
          </a:p>
        </p:txBody>
      </p:sp>
      <p:cxnSp>
        <p:nvCxnSpPr>
          <p:cNvPr id="2876" name="Google Shape;2876;p227"/>
          <p:cNvCxnSpPr/>
          <p:nvPr/>
        </p:nvCxnSpPr>
        <p:spPr>
          <a:xfrm flipH="1" rot="10800000">
            <a:off x="1116012" y="1846324"/>
            <a:ext cx="4751400" cy="2303400"/>
          </a:xfrm>
          <a:prstGeom prst="straightConnector1">
            <a:avLst/>
          </a:prstGeom>
          <a:noFill/>
          <a:ln cap="flat" cmpd="sng" w="9525">
            <a:solidFill>
              <a:schemeClr val="dk1"/>
            </a:solidFill>
            <a:prstDash val="solid"/>
            <a:miter lim="800000"/>
            <a:headEnd len="med" w="med" type="none"/>
            <a:tailEnd len="med" w="med" type="none"/>
          </a:ln>
        </p:spPr>
      </p:cxnSp>
      <p:sp>
        <p:nvSpPr>
          <p:cNvPr id="2877" name="Google Shape;2877;p227"/>
          <p:cNvSpPr txBox="1"/>
          <p:nvPr/>
        </p:nvSpPr>
        <p:spPr>
          <a:xfrm>
            <a:off x="5040312" y="1792287"/>
            <a:ext cx="3276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NX)1</a:t>
            </a:r>
            <a:endParaRPr/>
          </a:p>
        </p:txBody>
      </p:sp>
      <p:cxnSp>
        <p:nvCxnSpPr>
          <p:cNvPr id="2878" name="Google Shape;2878;p227"/>
          <p:cNvCxnSpPr/>
          <p:nvPr/>
        </p:nvCxnSpPr>
        <p:spPr>
          <a:xfrm>
            <a:off x="3276600" y="2349500"/>
            <a:ext cx="1511400" cy="0"/>
          </a:xfrm>
          <a:prstGeom prst="straightConnector1">
            <a:avLst/>
          </a:prstGeom>
          <a:noFill/>
          <a:ln cap="flat" cmpd="sng" w="9525">
            <a:solidFill>
              <a:schemeClr val="dk1"/>
            </a:solidFill>
            <a:prstDash val="solid"/>
            <a:miter lim="800000"/>
            <a:headEnd len="med" w="med" type="none"/>
            <a:tailEnd len="med" w="med" type="none"/>
          </a:ln>
        </p:spPr>
      </p:cxnSp>
      <p:sp>
        <p:nvSpPr>
          <p:cNvPr id="2879" name="Google Shape;2879;p227"/>
          <p:cNvSpPr/>
          <p:nvPr/>
        </p:nvSpPr>
        <p:spPr>
          <a:xfrm>
            <a:off x="1547812" y="5589587"/>
            <a:ext cx="287337" cy="431800"/>
          </a:xfrm>
          <a:custGeom>
            <a:rect b="b" l="l" r="r" t="t"/>
            <a:pathLst>
              <a:path extrusionOk="0" h="272" w="181">
                <a:moveTo>
                  <a:pt x="0" y="0"/>
                </a:moveTo>
                <a:cubicBezTo>
                  <a:pt x="53" y="23"/>
                  <a:pt x="106" y="46"/>
                  <a:pt x="136" y="91"/>
                </a:cubicBezTo>
                <a:cubicBezTo>
                  <a:pt x="166" y="136"/>
                  <a:pt x="173" y="204"/>
                  <a:pt x="181" y="27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80" name="Google Shape;2880;p227"/>
          <p:cNvSpPr txBox="1"/>
          <p:nvPr/>
        </p:nvSpPr>
        <p:spPr>
          <a:xfrm>
            <a:off x="-1116012" y="3500437"/>
            <a:ext cx="28812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(C + I + G +NX)2</a:t>
            </a:r>
            <a:endParaRPr/>
          </a:p>
        </p:txBody>
      </p:sp>
      <p:sp>
        <p:nvSpPr>
          <p:cNvPr id="2881" name="Google Shape;2881;p227"/>
          <p:cNvSpPr txBox="1"/>
          <p:nvPr/>
        </p:nvSpPr>
        <p:spPr>
          <a:xfrm>
            <a:off x="-109537" y="2060575"/>
            <a:ext cx="16572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(C+I+G+NX)1</a:t>
            </a:r>
            <a:endParaRPr/>
          </a:p>
        </p:txBody>
      </p:sp>
      <p:sp>
        <p:nvSpPr>
          <p:cNvPr id="2882" name="Google Shape;2882;p227"/>
          <p:cNvSpPr txBox="1"/>
          <p:nvPr/>
        </p:nvSpPr>
        <p:spPr>
          <a:xfrm>
            <a:off x="1331912" y="5367337"/>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baseline="30000" i="0" lang="en-US" sz="2400" u="none">
                <a:solidFill>
                  <a:schemeClr val="dk1"/>
                </a:solidFill>
                <a:latin typeface="Times New Roman"/>
                <a:ea typeface="Times New Roman"/>
                <a:cs typeface="Times New Roman"/>
                <a:sym typeface="Times New Roman"/>
              </a:rPr>
              <a:t>o</a:t>
            </a:r>
            <a:r>
              <a:rPr b="1" i="0" lang="en-US" sz="2400" u="none">
                <a:solidFill>
                  <a:schemeClr val="dk1"/>
                </a:solidFill>
                <a:latin typeface="Times New Roman"/>
                <a:ea typeface="Times New Roman"/>
                <a:cs typeface="Times New Roman"/>
                <a:sym typeface="Times New Roman"/>
              </a:rPr>
              <a:t>45</a:t>
            </a:r>
            <a:endParaRPr/>
          </a:p>
        </p:txBody>
      </p:sp>
      <p:sp>
        <p:nvSpPr>
          <p:cNvPr id="2883" name="Google Shape;2883;p227"/>
          <p:cNvSpPr txBox="1"/>
          <p:nvPr/>
        </p:nvSpPr>
        <p:spPr>
          <a:xfrm>
            <a:off x="2698750" y="6086475"/>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y2</a:t>
            </a:r>
            <a:endParaRPr/>
          </a:p>
        </p:txBody>
      </p:sp>
      <p:sp>
        <p:nvSpPr>
          <p:cNvPr id="2884" name="Google Shape;2884;p227"/>
          <p:cNvSpPr txBox="1"/>
          <p:nvPr/>
        </p:nvSpPr>
        <p:spPr>
          <a:xfrm>
            <a:off x="4140200" y="6086475"/>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y1</a:t>
            </a:r>
            <a:endParaRPr/>
          </a:p>
        </p:txBody>
      </p:sp>
      <p:sp>
        <p:nvSpPr>
          <p:cNvPr id="2885" name="Google Shape;2885;p227"/>
          <p:cNvSpPr txBox="1"/>
          <p:nvPr/>
        </p:nvSpPr>
        <p:spPr>
          <a:xfrm>
            <a:off x="3203575" y="1773237"/>
            <a:ext cx="12954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تضخمية</a:t>
            </a:r>
            <a:endParaRPr/>
          </a:p>
        </p:txBody>
      </p:sp>
      <p:cxnSp>
        <p:nvCxnSpPr>
          <p:cNvPr id="2886" name="Google Shape;2886;p227"/>
          <p:cNvCxnSpPr/>
          <p:nvPr/>
        </p:nvCxnSpPr>
        <p:spPr>
          <a:xfrm rot="10800000">
            <a:off x="3419600" y="4868862"/>
            <a:ext cx="2016000" cy="0"/>
          </a:xfrm>
          <a:prstGeom prst="straightConnector1">
            <a:avLst/>
          </a:prstGeom>
          <a:noFill/>
          <a:ln cap="flat" cmpd="sng" w="9525">
            <a:solidFill>
              <a:schemeClr val="dk1"/>
            </a:solidFill>
            <a:prstDash val="solid"/>
            <a:miter lim="800000"/>
            <a:headEnd len="med" w="med" type="none"/>
            <a:tailEnd len="med" w="med" type="triangle"/>
          </a:ln>
        </p:spPr>
      </p:cxnSp>
      <p:sp>
        <p:nvSpPr>
          <p:cNvPr id="2887" name="Google Shape;2887;p227"/>
          <p:cNvSpPr txBox="1"/>
          <p:nvPr/>
        </p:nvSpPr>
        <p:spPr>
          <a:xfrm>
            <a:off x="5435600" y="4646612"/>
            <a:ext cx="1295400" cy="64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مستوى التشغيل الكامل</a:t>
            </a:r>
            <a:endParaRPr/>
          </a:p>
        </p:txBody>
      </p:sp>
      <p:sp>
        <p:nvSpPr>
          <p:cNvPr id="2888" name="Google Shape;2888;p227"/>
          <p:cNvSpPr/>
          <p:nvPr/>
        </p:nvSpPr>
        <p:spPr>
          <a:xfrm>
            <a:off x="3276600" y="2997200"/>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2889" name="Google Shape;2889;p227"/>
          <p:cNvSpPr txBox="1"/>
          <p:nvPr/>
        </p:nvSpPr>
        <p:spPr>
          <a:xfrm>
            <a:off x="2484437" y="2636837"/>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L</a:t>
            </a:r>
            <a:endParaRPr/>
          </a:p>
        </p:txBody>
      </p:sp>
      <p:cxnSp>
        <p:nvCxnSpPr>
          <p:cNvPr id="2890" name="Google Shape;2890;p227"/>
          <p:cNvCxnSpPr/>
          <p:nvPr/>
        </p:nvCxnSpPr>
        <p:spPr>
          <a:xfrm rot="10800000">
            <a:off x="4716587" y="5373687"/>
            <a:ext cx="2016000" cy="0"/>
          </a:xfrm>
          <a:prstGeom prst="straightConnector1">
            <a:avLst/>
          </a:prstGeom>
          <a:noFill/>
          <a:ln cap="flat" cmpd="sng" w="9525">
            <a:solidFill>
              <a:schemeClr val="dk1"/>
            </a:solidFill>
            <a:prstDash val="solid"/>
            <a:miter lim="800000"/>
            <a:headEnd len="med" w="med" type="none"/>
            <a:tailEnd len="med" w="med" type="triangle"/>
          </a:ln>
        </p:spPr>
      </p:cxnSp>
      <p:sp>
        <p:nvSpPr>
          <p:cNvPr id="2891" name="Google Shape;2891;p227"/>
          <p:cNvSpPr txBox="1"/>
          <p:nvPr/>
        </p:nvSpPr>
        <p:spPr>
          <a:xfrm>
            <a:off x="6192837" y="5157787"/>
            <a:ext cx="24114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مستوى الدخل التوازني</a:t>
            </a:r>
            <a:endParaRPr/>
          </a:p>
        </p:txBody>
      </p:sp>
      <p:cxnSp>
        <p:nvCxnSpPr>
          <p:cNvPr id="2892" name="Google Shape;2892;p227"/>
          <p:cNvCxnSpPr/>
          <p:nvPr/>
        </p:nvCxnSpPr>
        <p:spPr>
          <a:xfrm rot="10800000">
            <a:off x="1116037" y="3789362"/>
            <a:ext cx="2232000" cy="0"/>
          </a:xfrm>
          <a:prstGeom prst="straightConnector1">
            <a:avLst/>
          </a:prstGeom>
          <a:noFill/>
          <a:ln cap="flat" cmpd="sng" w="9525">
            <a:solidFill>
              <a:schemeClr val="dk1"/>
            </a:solidFill>
            <a:prstDash val="solid"/>
            <a:miter lim="800000"/>
            <a:headEnd len="med" w="med" type="none"/>
            <a:tailEnd len="med" w="med" type="none"/>
          </a:ln>
        </p:spPr>
      </p:cxnSp>
      <p:sp>
        <p:nvSpPr>
          <p:cNvPr id="2893" name="Google Shape;2893;p227"/>
          <p:cNvSpPr txBox="1"/>
          <p:nvPr/>
        </p:nvSpPr>
        <p:spPr>
          <a:xfrm>
            <a:off x="1404937" y="6076950"/>
            <a:ext cx="7704000" cy="752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70C0"/>
              </a:buClr>
              <a:buSzPts val="1600"/>
              <a:buFont typeface="Times New Roman"/>
              <a:buNone/>
            </a:pPr>
            <a:r>
              <a:rPr b="1" i="0" lang="en-US" sz="1600" u="none">
                <a:solidFill>
                  <a:srgbClr val="0070C0"/>
                </a:solidFill>
                <a:latin typeface="Times New Roman"/>
                <a:ea typeface="Times New Roman"/>
                <a:cs typeface="Times New Roman"/>
                <a:sym typeface="Times New Roman"/>
              </a:rPr>
              <a:t>1- </a:t>
            </a:r>
            <a:r>
              <a:rPr b="1" i="0" lang="en-US" sz="1600" u="none">
                <a:solidFill>
                  <a:srgbClr val="FF0000"/>
                </a:solidFill>
                <a:latin typeface="Times New Roman"/>
                <a:ea typeface="Times New Roman"/>
                <a:cs typeface="Times New Roman"/>
                <a:sym typeface="Times New Roman"/>
              </a:rPr>
              <a:t>دفع معدل الاجر النقدى الى اعلى من قبل نقابات العمال </a:t>
            </a:r>
            <a:endParaRPr/>
          </a:p>
          <a:p>
            <a:pPr indent="0" lvl="0" marL="0" marR="0" rtl="0" algn="r">
              <a:lnSpc>
                <a:spcPct val="100000"/>
              </a:lnSpc>
              <a:spcBef>
                <a:spcPts val="900"/>
              </a:spcBef>
              <a:spcAft>
                <a:spcPts val="0"/>
              </a:spcAft>
              <a:buClr>
                <a:srgbClr val="FF0000"/>
              </a:buClr>
              <a:buSzPts val="1600"/>
              <a:buFont typeface="Times New Roman"/>
              <a:buNone/>
            </a:pPr>
            <a:r>
              <a:rPr b="1" i="0" lang="en-US" sz="1600" u="none">
                <a:solidFill>
                  <a:srgbClr val="FF0000"/>
                </a:solidFill>
                <a:latin typeface="Times New Roman"/>
                <a:ea typeface="Times New Roman"/>
                <a:cs typeface="Times New Roman"/>
                <a:sym typeface="Times New Roman"/>
              </a:rPr>
              <a:t>زيادة تكاليف الانتاج الاخرى من مواد خام وطاقة</a:t>
            </a:r>
            <a:r>
              <a:rPr b="1" i="0" lang="en-US" sz="180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7">
                                            <p:txEl>
                                              <p:pRg end="0" st="0"/>
                                            </p:txEl>
                                          </p:spTgt>
                                        </p:tgtEl>
                                        <p:attrNameLst>
                                          <p:attrName>style.visibility</p:attrName>
                                        </p:attrNameLst>
                                      </p:cBhvr>
                                      <p:to>
                                        <p:strVal val="visible"/>
                                      </p:to>
                                    </p:set>
                                    <p:anim calcmode="lin" valueType="num">
                                      <p:cBhvr additive="base">
                                        <p:cTn dur="500"/>
                                        <p:tgtEl>
                                          <p:spTgt spid="285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5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7">
                                            <p:txEl>
                                              <p:pRg end="1" st="1"/>
                                            </p:txEl>
                                          </p:spTgt>
                                        </p:tgtEl>
                                        <p:attrNameLst>
                                          <p:attrName>style.visibility</p:attrName>
                                        </p:attrNameLst>
                                      </p:cBhvr>
                                      <p:to>
                                        <p:strVal val="visible"/>
                                      </p:to>
                                    </p:set>
                                    <p:anim calcmode="lin" valueType="num">
                                      <p:cBhvr additive="base">
                                        <p:cTn dur="500"/>
                                        <p:tgtEl>
                                          <p:spTgt spid="285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85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8"/>
                                        </p:tgtEl>
                                        <p:attrNameLst>
                                          <p:attrName>style.visibility</p:attrName>
                                        </p:attrNameLst>
                                      </p:cBhvr>
                                      <p:to>
                                        <p:strVal val="visible"/>
                                      </p:to>
                                    </p:set>
                                    <p:anim calcmode="lin" valueType="num">
                                      <p:cBhvr additive="base">
                                        <p:cTn dur="500"/>
                                        <p:tgtEl>
                                          <p:spTgt spid="2858"/>
                                        </p:tgtEl>
                                        <p:attrNameLst>
                                          <p:attrName>ppt_w</p:attrName>
                                        </p:attrNameLst>
                                      </p:cBhvr>
                                      <p:tavLst>
                                        <p:tav fmla="" tm="0">
                                          <p:val>
                                            <p:strVal val="0"/>
                                          </p:val>
                                        </p:tav>
                                        <p:tav fmla="" tm="100000">
                                          <p:val>
                                            <p:strVal val="#ppt_w"/>
                                          </p:val>
                                        </p:tav>
                                      </p:tavLst>
                                    </p:anim>
                                    <p:anim calcmode="lin" valueType="num">
                                      <p:cBhvr additive="base">
                                        <p:cTn dur="500"/>
                                        <p:tgtEl>
                                          <p:spTgt spid="28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9"/>
                                        </p:tgtEl>
                                        <p:attrNameLst>
                                          <p:attrName>style.visibility</p:attrName>
                                        </p:attrNameLst>
                                      </p:cBhvr>
                                      <p:to>
                                        <p:strVal val="visible"/>
                                      </p:to>
                                    </p:set>
                                    <p:anim calcmode="lin" valueType="num">
                                      <p:cBhvr additive="base">
                                        <p:cTn dur="500"/>
                                        <p:tgtEl>
                                          <p:spTgt spid="2859"/>
                                        </p:tgtEl>
                                        <p:attrNameLst>
                                          <p:attrName>ppt_w</p:attrName>
                                        </p:attrNameLst>
                                      </p:cBhvr>
                                      <p:tavLst>
                                        <p:tav fmla="" tm="0">
                                          <p:val>
                                            <p:strVal val="0"/>
                                          </p:val>
                                        </p:tav>
                                        <p:tav fmla="" tm="100000">
                                          <p:val>
                                            <p:strVal val="#ppt_w"/>
                                          </p:val>
                                        </p:tav>
                                      </p:tavLst>
                                    </p:anim>
                                    <p:anim calcmode="lin" valueType="num">
                                      <p:cBhvr additive="base">
                                        <p:cTn dur="500"/>
                                        <p:tgtEl>
                                          <p:spTgt spid="28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0"/>
                                        </p:tgtEl>
                                        <p:attrNameLst>
                                          <p:attrName>style.visibility</p:attrName>
                                        </p:attrNameLst>
                                      </p:cBhvr>
                                      <p:to>
                                        <p:strVal val="visible"/>
                                      </p:to>
                                    </p:set>
                                    <p:anim calcmode="lin" valueType="num">
                                      <p:cBhvr additive="base">
                                        <p:cTn dur="500"/>
                                        <p:tgtEl>
                                          <p:spTgt spid="2860"/>
                                        </p:tgtEl>
                                        <p:attrNameLst>
                                          <p:attrName>ppt_w</p:attrName>
                                        </p:attrNameLst>
                                      </p:cBhvr>
                                      <p:tavLst>
                                        <p:tav fmla="" tm="0">
                                          <p:val>
                                            <p:strVal val="0"/>
                                          </p:val>
                                        </p:tav>
                                        <p:tav fmla="" tm="100000">
                                          <p:val>
                                            <p:strVal val="#ppt_w"/>
                                          </p:val>
                                        </p:tav>
                                      </p:tavLst>
                                    </p:anim>
                                    <p:anim calcmode="lin" valueType="num">
                                      <p:cBhvr additive="base">
                                        <p:cTn dur="500"/>
                                        <p:tgtEl>
                                          <p:spTgt spid="28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1"/>
                                        </p:tgtEl>
                                        <p:attrNameLst>
                                          <p:attrName>style.visibility</p:attrName>
                                        </p:attrNameLst>
                                      </p:cBhvr>
                                      <p:to>
                                        <p:strVal val="visible"/>
                                      </p:to>
                                    </p:set>
                                    <p:anim calcmode="lin" valueType="num">
                                      <p:cBhvr additive="base">
                                        <p:cTn dur="500"/>
                                        <p:tgtEl>
                                          <p:spTgt spid="2861"/>
                                        </p:tgtEl>
                                        <p:attrNameLst>
                                          <p:attrName>ppt_w</p:attrName>
                                        </p:attrNameLst>
                                      </p:cBhvr>
                                      <p:tavLst>
                                        <p:tav fmla="" tm="0">
                                          <p:val>
                                            <p:strVal val="0"/>
                                          </p:val>
                                        </p:tav>
                                        <p:tav fmla="" tm="100000">
                                          <p:val>
                                            <p:strVal val="#ppt_w"/>
                                          </p:val>
                                        </p:tav>
                                      </p:tavLst>
                                    </p:anim>
                                    <p:anim calcmode="lin" valueType="num">
                                      <p:cBhvr additive="base">
                                        <p:cTn dur="500"/>
                                        <p:tgtEl>
                                          <p:spTgt spid="28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2"/>
                                        </p:tgtEl>
                                        <p:attrNameLst>
                                          <p:attrName>style.visibility</p:attrName>
                                        </p:attrNameLst>
                                      </p:cBhvr>
                                      <p:to>
                                        <p:strVal val="visible"/>
                                      </p:to>
                                    </p:set>
                                    <p:anim calcmode="lin" valueType="num">
                                      <p:cBhvr additive="base">
                                        <p:cTn dur="500"/>
                                        <p:tgtEl>
                                          <p:spTgt spid="2862"/>
                                        </p:tgtEl>
                                        <p:attrNameLst>
                                          <p:attrName>ppt_w</p:attrName>
                                        </p:attrNameLst>
                                      </p:cBhvr>
                                      <p:tavLst>
                                        <p:tav fmla="" tm="0">
                                          <p:val>
                                            <p:strVal val="0"/>
                                          </p:val>
                                        </p:tav>
                                        <p:tav fmla="" tm="100000">
                                          <p:val>
                                            <p:strVal val="#ppt_w"/>
                                          </p:val>
                                        </p:tav>
                                      </p:tavLst>
                                    </p:anim>
                                    <p:anim calcmode="lin" valueType="num">
                                      <p:cBhvr additive="base">
                                        <p:cTn dur="500"/>
                                        <p:tgtEl>
                                          <p:spTgt spid="28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4"/>
                                        </p:tgtEl>
                                        <p:attrNameLst>
                                          <p:attrName>style.visibility</p:attrName>
                                        </p:attrNameLst>
                                      </p:cBhvr>
                                      <p:to>
                                        <p:strVal val="visible"/>
                                      </p:to>
                                    </p:set>
                                    <p:anim calcmode="lin" valueType="num">
                                      <p:cBhvr additive="base">
                                        <p:cTn dur="500"/>
                                        <p:tgtEl>
                                          <p:spTgt spid="2864"/>
                                        </p:tgtEl>
                                        <p:attrNameLst>
                                          <p:attrName>ppt_w</p:attrName>
                                        </p:attrNameLst>
                                      </p:cBhvr>
                                      <p:tavLst>
                                        <p:tav fmla="" tm="0">
                                          <p:val>
                                            <p:strVal val="0"/>
                                          </p:val>
                                        </p:tav>
                                        <p:tav fmla="" tm="100000">
                                          <p:val>
                                            <p:strVal val="#ppt_w"/>
                                          </p:val>
                                        </p:tav>
                                      </p:tavLst>
                                    </p:anim>
                                    <p:anim calcmode="lin" valueType="num">
                                      <p:cBhvr additive="base">
                                        <p:cTn dur="500"/>
                                        <p:tgtEl>
                                          <p:spTgt spid="28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8"/>
                                        </p:tgtEl>
                                        <p:attrNameLst>
                                          <p:attrName>style.visibility</p:attrName>
                                        </p:attrNameLst>
                                      </p:cBhvr>
                                      <p:to>
                                        <p:strVal val="visible"/>
                                      </p:to>
                                    </p:set>
                                    <p:anim calcmode="lin" valueType="num">
                                      <p:cBhvr additive="base">
                                        <p:cTn dur="500"/>
                                        <p:tgtEl>
                                          <p:spTgt spid="2868"/>
                                        </p:tgtEl>
                                        <p:attrNameLst>
                                          <p:attrName>ppt_w</p:attrName>
                                        </p:attrNameLst>
                                      </p:cBhvr>
                                      <p:tavLst>
                                        <p:tav fmla="" tm="0">
                                          <p:val>
                                            <p:strVal val="0"/>
                                          </p:val>
                                        </p:tav>
                                        <p:tav fmla="" tm="100000">
                                          <p:val>
                                            <p:strVal val="#ppt_w"/>
                                          </p:val>
                                        </p:tav>
                                      </p:tavLst>
                                    </p:anim>
                                    <p:anim calcmode="lin" valueType="num">
                                      <p:cBhvr additive="base">
                                        <p:cTn dur="500"/>
                                        <p:tgtEl>
                                          <p:spTgt spid="28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5"/>
                                        </p:tgtEl>
                                        <p:attrNameLst>
                                          <p:attrName>style.visibility</p:attrName>
                                        </p:attrNameLst>
                                      </p:cBhvr>
                                      <p:to>
                                        <p:strVal val="visible"/>
                                      </p:to>
                                    </p:set>
                                    <p:anim calcmode="lin" valueType="num">
                                      <p:cBhvr additive="base">
                                        <p:cTn dur="500"/>
                                        <p:tgtEl>
                                          <p:spTgt spid="2865"/>
                                        </p:tgtEl>
                                        <p:attrNameLst>
                                          <p:attrName>ppt_w</p:attrName>
                                        </p:attrNameLst>
                                      </p:cBhvr>
                                      <p:tavLst>
                                        <p:tav fmla="" tm="0">
                                          <p:val>
                                            <p:strVal val="0"/>
                                          </p:val>
                                        </p:tav>
                                        <p:tav fmla="" tm="100000">
                                          <p:val>
                                            <p:strVal val="#ppt_w"/>
                                          </p:val>
                                        </p:tav>
                                      </p:tavLst>
                                    </p:anim>
                                    <p:anim calcmode="lin" valueType="num">
                                      <p:cBhvr additive="base">
                                        <p:cTn dur="500"/>
                                        <p:tgtEl>
                                          <p:spTgt spid="28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6"/>
                                        </p:tgtEl>
                                        <p:attrNameLst>
                                          <p:attrName>style.visibility</p:attrName>
                                        </p:attrNameLst>
                                      </p:cBhvr>
                                      <p:to>
                                        <p:strVal val="visible"/>
                                      </p:to>
                                    </p:set>
                                    <p:anim calcmode="lin" valueType="num">
                                      <p:cBhvr additive="base">
                                        <p:cTn dur="500"/>
                                        <p:tgtEl>
                                          <p:spTgt spid="2876"/>
                                        </p:tgtEl>
                                        <p:attrNameLst>
                                          <p:attrName>ppt_w</p:attrName>
                                        </p:attrNameLst>
                                      </p:cBhvr>
                                      <p:tavLst>
                                        <p:tav fmla="" tm="0">
                                          <p:val>
                                            <p:strVal val="0"/>
                                          </p:val>
                                        </p:tav>
                                        <p:tav fmla="" tm="100000">
                                          <p:val>
                                            <p:strVal val="#ppt_w"/>
                                          </p:val>
                                        </p:tav>
                                      </p:tavLst>
                                    </p:anim>
                                    <p:anim calcmode="lin" valueType="num">
                                      <p:cBhvr additive="base">
                                        <p:cTn dur="500"/>
                                        <p:tgtEl>
                                          <p:spTgt spid="28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9"/>
                                        </p:tgtEl>
                                        <p:attrNameLst>
                                          <p:attrName>style.visibility</p:attrName>
                                        </p:attrNameLst>
                                      </p:cBhvr>
                                      <p:to>
                                        <p:strVal val="visible"/>
                                      </p:to>
                                    </p:set>
                                    <p:anim calcmode="lin" valueType="num">
                                      <p:cBhvr additive="base">
                                        <p:cTn dur="500"/>
                                        <p:tgtEl>
                                          <p:spTgt spid="2879"/>
                                        </p:tgtEl>
                                        <p:attrNameLst>
                                          <p:attrName>ppt_w</p:attrName>
                                        </p:attrNameLst>
                                      </p:cBhvr>
                                      <p:tavLst>
                                        <p:tav fmla="" tm="0">
                                          <p:val>
                                            <p:strVal val="0"/>
                                          </p:val>
                                        </p:tav>
                                        <p:tav fmla="" tm="100000">
                                          <p:val>
                                            <p:strVal val="#ppt_w"/>
                                          </p:val>
                                        </p:tav>
                                      </p:tavLst>
                                    </p:anim>
                                    <p:anim calcmode="lin" valueType="num">
                                      <p:cBhvr additive="base">
                                        <p:cTn dur="500"/>
                                        <p:tgtEl>
                                          <p:spTgt spid="28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2"/>
                                        </p:tgtEl>
                                        <p:attrNameLst>
                                          <p:attrName>style.visibility</p:attrName>
                                        </p:attrNameLst>
                                      </p:cBhvr>
                                      <p:to>
                                        <p:strVal val="visible"/>
                                      </p:to>
                                    </p:set>
                                    <p:anim calcmode="lin" valueType="num">
                                      <p:cBhvr additive="base">
                                        <p:cTn dur="500"/>
                                        <p:tgtEl>
                                          <p:spTgt spid="2882"/>
                                        </p:tgtEl>
                                        <p:attrNameLst>
                                          <p:attrName>ppt_w</p:attrName>
                                        </p:attrNameLst>
                                      </p:cBhvr>
                                      <p:tavLst>
                                        <p:tav fmla="" tm="0">
                                          <p:val>
                                            <p:strVal val="0"/>
                                          </p:val>
                                        </p:tav>
                                        <p:tav fmla="" tm="100000">
                                          <p:val>
                                            <p:strVal val="#ppt_w"/>
                                          </p:val>
                                        </p:tav>
                                      </p:tavLst>
                                    </p:anim>
                                    <p:anim calcmode="lin" valueType="num">
                                      <p:cBhvr additive="base">
                                        <p:cTn dur="500"/>
                                        <p:tgtEl>
                                          <p:spTgt spid="28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0"/>
                                        </p:tgtEl>
                                        <p:attrNameLst>
                                          <p:attrName>style.visibility</p:attrName>
                                        </p:attrNameLst>
                                      </p:cBhvr>
                                      <p:to>
                                        <p:strVal val="visible"/>
                                      </p:to>
                                    </p:set>
                                    <p:anim calcmode="lin" valueType="num">
                                      <p:cBhvr additive="base">
                                        <p:cTn dur="500"/>
                                        <p:tgtEl>
                                          <p:spTgt spid="2880"/>
                                        </p:tgtEl>
                                        <p:attrNameLst>
                                          <p:attrName>ppt_w</p:attrName>
                                        </p:attrNameLst>
                                      </p:cBhvr>
                                      <p:tavLst>
                                        <p:tav fmla="" tm="0">
                                          <p:val>
                                            <p:strVal val="0"/>
                                          </p:val>
                                        </p:tav>
                                        <p:tav fmla="" tm="100000">
                                          <p:val>
                                            <p:strVal val="#ppt_w"/>
                                          </p:val>
                                        </p:tav>
                                      </p:tavLst>
                                    </p:anim>
                                    <p:anim calcmode="lin" valueType="num">
                                      <p:cBhvr additive="base">
                                        <p:cTn dur="500"/>
                                        <p:tgtEl>
                                          <p:spTgt spid="28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3"/>
                                        </p:tgtEl>
                                        <p:attrNameLst>
                                          <p:attrName>style.visibility</p:attrName>
                                        </p:attrNameLst>
                                      </p:cBhvr>
                                      <p:to>
                                        <p:strVal val="visible"/>
                                      </p:to>
                                    </p:set>
                                    <p:anim calcmode="lin" valueType="num">
                                      <p:cBhvr additive="base">
                                        <p:cTn dur="500"/>
                                        <p:tgtEl>
                                          <p:spTgt spid="2873"/>
                                        </p:tgtEl>
                                        <p:attrNameLst>
                                          <p:attrName>ppt_w</p:attrName>
                                        </p:attrNameLst>
                                      </p:cBhvr>
                                      <p:tavLst>
                                        <p:tav fmla="" tm="0">
                                          <p:val>
                                            <p:strVal val="0"/>
                                          </p:val>
                                        </p:tav>
                                        <p:tav fmla="" tm="100000">
                                          <p:val>
                                            <p:strVal val="#ppt_w"/>
                                          </p:val>
                                        </p:tav>
                                      </p:tavLst>
                                    </p:anim>
                                    <p:anim calcmode="lin" valueType="num">
                                      <p:cBhvr additive="base">
                                        <p:cTn dur="500"/>
                                        <p:tgtEl>
                                          <p:spTgt spid="28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3"/>
                                        </p:tgtEl>
                                        <p:attrNameLst>
                                          <p:attrName>style.visibility</p:attrName>
                                        </p:attrNameLst>
                                      </p:cBhvr>
                                      <p:to>
                                        <p:strVal val="visible"/>
                                      </p:to>
                                    </p:set>
                                    <p:anim calcmode="lin" valueType="num">
                                      <p:cBhvr additive="base">
                                        <p:cTn dur="500"/>
                                        <p:tgtEl>
                                          <p:spTgt spid="2863"/>
                                        </p:tgtEl>
                                        <p:attrNameLst>
                                          <p:attrName>ppt_w</p:attrName>
                                        </p:attrNameLst>
                                      </p:cBhvr>
                                      <p:tavLst>
                                        <p:tav fmla="" tm="0">
                                          <p:val>
                                            <p:strVal val="0"/>
                                          </p:val>
                                        </p:tav>
                                        <p:tav fmla="" tm="100000">
                                          <p:val>
                                            <p:strVal val="#ppt_w"/>
                                          </p:val>
                                        </p:tav>
                                      </p:tavLst>
                                    </p:anim>
                                    <p:anim calcmode="lin" valueType="num">
                                      <p:cBhvr additive="base">
                                        <p:cTn dur="500"/>
                                        <p:tgtEl>
                                          <p:spTgt spid="28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0"/>
                                        </p:tgtEl>
                                        <p:attrNameLst>
                                          <p:attrName>style.visibility</p:attrName>
                                        </p:attrNameLst>
                                      </p:cBhvr>
                                      <p:to>
                                        <p:strVal val="visible"/>
                                      </p:to>
                                    </p:set>
                                    <p:anim calcmode="lin" valueType="num">
                                      <p:cBhvr additive="base">
                                        <p:cTn dur="500"/>
                                        <p:tgtEl>
                                          <p:spTgt spid="2870"/>
                                        </p:tgtEl>
                                        <p:attrNameLst>
                                          <p:attrName>ppt_w</p:attrName>
                                        </p:attrNameLst>
                                      </p:cBhvr>
                                      <p:tavLst>
                                        <p:tav fmla="" tm="0">
                                          <p:val>
                                            <p:strVal val="0"/>
                                          </p:val>
                                        </p:tav>
                                        <p:tav fmla="" tm="100000">
                                          <p:val>
                                            <p:strVal val="#ppt_w"/>
                                          </p:val>
                                        </p:tav>
                                      </p:tavLst>
                                    </p:anim>
                                    <p:anim calcmode="lin" valueType="num">
                                      <p:cBhvr additive="base">
                                        <p:cTn dur="500"/>
                                        <p:tgtEl>
                                          <p:spTgt spid="28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6"/>
                                        </p:tgtEl>
                                        <p:attrNameLst>
                                          <p:attrName>style.visibility</p:attrName>
                                        </p:attrNameLst>
                                      </p:cBhvr>
                                      <p:to>
                                        <p:strVal val="visible"/>
                                      </p:to>
                                    </p:set>
                                    <p:anim calcmode="lin" valueType="num">
                                      <p:cBhvr additive="base">
                                        <p:cTn dur="500"/>
                                        <p:tgtEl>
                                          <p:spTgt spid="2866"/>
                                        </p:tgtEl>
                                        <p:attrNameLst>
                                          <p:attrName>ppt_w</p:attrName>
                                        </p:attrNameLst>
                                      </p:cBhvr>
                                      <p:tavLst>
                                        <p:tav fmla="" tm="0">
                                          <p:val>
                                            <p:strVal val="0"/>
                                          </p:val>
                                        </p:tav>
                                        <p:tav fmla="" tm="100000">
                                          <p:val>
                                            <p:strVal val="#ppt_w"/>
                                          </p:val>
                                        </p:tav>
                                      </p:tavLst>
                                    </p:anim>
                                    <p:anim calcmode="lin" valueType="num">
                                      <p:cBhvr additive="base">
                                        <p:cTn dur="500"/>
                                        <p:tgtEl>
                                          <p:spTgt spid="28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4"/>
                                        </p:tgtEl>
                                        <p:attrNameLst>
                                          <p:attrName>style.visibility</p:attrName>
                                        </p:attrNameLst>
                                      </p:cBhvr>
                                      <p:to>
                                        <p:strVal val="visible"/>
                                      </p:to>
                                    </p:set>
                                    <p:anim calcmode="lin" valueType="num">
                                      <p:cBhvr additive="base">
                                        <p:cTn dur="500"/>
                                        <p:tgtEl>
                                          <p:spTgt spid="2874"/>
                                        </p:tgtEl>
                                        <p:attrNameLst>
                                          <p:attrName>ppt_w</p:attrName>
                                        </p:attrNameLst>
                                      </p:cBhvr>
                                      <p:tavLst>
                                        <p:tav fmla="" tm="0">
                                          <p:val>
                                            <p:strVal val="0"/>
                                          </p:val>
                                        </p:tav>
                                        <p:tav fmla="" tm="100000">
                                          <p:val>
                                            <p:strVal val="#ppt_w"/>
                                          </p:val>
                                        </p:tav>
                                      </p:tavLst>
                                    </p:anim>
                                    <p:anim calcmode="lin" valueType="num">
                                      <p:cBhvr additive="base">
                                        <p:cTn dur="500"/>
                                        <p:tgtEl>
                                          <p:spTgt spid="28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2"/>
                                        </p:tgtEl>
                                        <p:attrNameLst>
                                          <p:attrName>style.visibility</p:attrName>
                                        </p:attrNameLst>
                                      </p:cBhvr>
                                      <p:to>
                                        <p:strVal val="visible"/>
                                      </p:to>
                                    </p:set>
                                    <p:anim calcmode="lin" valueType="num">
                                      <p:cBhvr additive="base">
                                        <p:cTn dur="500"/>
                                        <p:tgtEl>
                                          <p:spTgt spid="2872"/>
                                        </p:tgtEl>
                                        <p:attrNameLst>
                                          <p:attrName>ppt_w</p:attrName>
                                        </p:attrNameLst>
                                      </p:cBhvr>
                                      <p:tavLst>
                                        <p:tav fmla="" tm="0">
                                          <p:val>
                                            <p:strVal val="0"/>
                                          </p:val>
                                        </p:tav>
                                        <p:tav fmla="" tm="100000">
                                          <p:val>
                                            <p:strVal val="#ppt_w"/>
                                          </p:val>
                                        </p:tav>
                                      </p:tavLst>
                                    </p:anim>
                                    <p:anim calcmode="lin" valueType="num">
                                      <p:cBhvr additive="base">
                                        <p:cTn dur="500"/>
                                        <p:tgtEl>
                                          <p:spTgt spid="28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9"/>
                                        </p:tgtEl>
                                        <p:attrNameLst>
                                          <p:attrName>style.visibility</p:attrName>
                                        </p:attrNameLst>
                                      </p:cBhvr>
                                      <p:to>
                                        <p:strVal val="visible"/>
                                      </p:to>
                                    </p:set>
                                    <p:anim calcmode="lin" valueType="num">
                                      <p:cBhvr additive="base">
                                        <p:cTn dur="500"/>
                                        <p:tgtEl>
                                          <p:spTgt spid="2869"/>
                                        </p:tgtEl>
                                        <p:attrNameLst>
                                          <p:attrName>ppt_w</p:attrName>
                                        </p:attrNameLst>
                                      </p:cBhvr>
                                      <p:tavLst>
                                        <p:tav fmla="" tm="0">
                                          <p:val>
                                            <p:strVal val="0"/>
                                          </p:val>
                                        </p:tav>
                                        <p:tav fmla="" tm="100000">
                                          <p:val>
                                            <p:strVal val="#ppt_w"/>
                                          </p:val>
                                        </p:tav>
                                      </p:tavLst>
                                    </p:anim>
                                    <p:anim calcmode="lin" valueType="num">
                                      <p:cBhvr additive="base">
                                        <p:cTn dur="500"/>
                                        <p:tgtEl>
                                          <p:spTgt spid="28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8"/>
                                        </p:tgtEl>
                                        <p:attrNameLst>
                                          <p:attrName>style.visibility</p:attrName>
                                        </p:attrNameLst>
                                      </p:cBhvr>
                                      <p:to>
                                        <p:strVal val="visible"/>
                                      </p:to>
                                    </p:set>
                                    <p:anim calcmode="lin" valueType="num">
                                      <p:cBhvr additive="base">
                                        <p:cTn dur="500"/>
                                        <p:tgtEl>
                                          <p:spTgt spid="2878"/>
                                        </p:tgtEl>
                                        <p:attrNameLst>
                                          <p:attrName>ppt_w</p:attrName>
                                        </p:attrNameLst>
                                      </p:cBhvr>
                                      <p:tavLst>
                                        <p:tav fmla="" tm="0">
                                          <p:val>
                                            <p:strVal val="0"/>
                                          </p:val>
                                        </p:tav>
                                        <p:tav fmla="" tm="100000">
                                          <p:val>
                                            <p:strVal val="#ppt_w"/>
                                          </p:val>
                                        </p:tav>
                                      </p:tavLst>
                                    </p:anim>
                                    <p:anim calcmode="lin" valueType="num">
                                      <p:cBhvr additive="base">
                                        <p:cTn dur="500"/>
                                        <p:tgtEl>
                                          <p:spTgt spid="28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1"/>
                                        </p:tgtEl>
                                        <p:attrNameLst>
                                          <p:attrName>style.visibility</p:attrName>
                                        </p:attrNameLst>
                                      </p:cBhvr>
                                      <p:to>
                                        <p:strVal val="visible"/>
                                      </p:to>
                                    </p:set>
                                    <p:anim calcmode="lin" valueType="num">
                                      <p:cBhvr additive="base">
                                        <p:cTn dur="500"/>
                                        <p:tgtEl>
                                          <p:spTgt spid="2871"/>
                                        </p:tgtEl>
                                        <p:attrNameLst>
                                          <p:attrName>ppt_w</p:attrName>
                                        </p:attrNameLst>
                                      </p:cBhvr>
                                      <p:tavLst>
                                        <p:tav fmla="" tm="0">
                                          <p:val>
                                            <p:strVal val="0"/>
                                          </p:val>
                                        </p:tav>
                                        <p:tav fmla="" tm="100000">
                                          <p:val>
                                            <p:strVal val="#ppt_w"/>
                                          </p:val>
                                        </p:tav>
                                      </p:tavLst>
                                    </p:anim>
                                    <p:anim calcmode="lin" valueType="num">
                                      <p:cBhvr additive="base">
                                        <p:cTn dur="500"/>
                                        <p:tgtEl>
                                          <p:spTgt spid="28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7"/>
                                        </p:tgtEl>
                                        <p:attrNameLst>
                                          <p:attrName>style.visibility</p:attrName>
                                        </p:attrNameLst>
                                      </p:cBhvr>
                                      <p:to>
                                        <p:strVal val="visible"/>
                                      </p:to>
                                    </p:set>
                                    <p:anim calcmode="lin" valueType="num">
                                      <p:cBhvr additive="base">
                                        <p:cTn dur="500"/>
                                        <p:tgtEl>
                                          <p:spTgt spid="2877"/>
                                        </p:tgtEl>
                                        <p:attrNameLst>
                                          <p:attrName>ppt_w</p:attrName>
                                        </p:attrNameLst>
                                      </p:cBhvr>
                                      <p:tavLst>
                                        <p:tav fmla="" tm="0">
                                          <p:val>
                                            <p:strVal val="0"/>
                                          </p:val>
                                        </p:tav>
                                        <p:tav fmla="" tm="100000">
                                          <p:val>
                                            <p:strVal val="#ppt_w"/>
                                          </p:val>
                                        </p:tav>
                                      </p:tavLst>
                                    </p:anim>
                                    <p:anim calcmode="lin" valueType="num">
                                      <p:cBhvr additive="base">
                                        <p:cTn dur="500"/>
                                        <p:tgtEl>
                                          <p:spTgt spid="28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67"/>
                                        </p:tgtEl>
                                        <p:attrNameLst>
                                          <p:attrName>style.visibility</p:attrName>
                                        </p:attrNameLst>
                                      </p:cBhvr>
                                      <p:to>
                                        <p:strVal val="visible"/>
                                      </p:to>
                                    </p:set>
                                    <p:anim calcmode="lin" valueType="num">
                                      <p:cBhvr additive="base">
                                        <p:cTn dur="500"/>
                                        <p:tgtEl>
                                          <p:spTgt spid="2867"/>
                                        </p:tgtEl>
                                        <p:attrNameLst>
                                          <p:attrName>ppt_w</p:attrName>
                                        </p:attrNameLst>
                                      </p:cBhvr>
                                      <p:tavLst>
                                        <p:tav fmla="" tm="0">
                                          <p:val>
                                            <p:strVal val="0"/>
                                          </p:val>
                                        </p:tav>
                                        <p:tav fmla="" tm="100000">
                                          <p:val>
                                            <p:strVal val="#ppt_w"/>
                                          </p:val>
                                        </p:tav>
                                      </p:tavLst>
                                    </p:anim>
                                    <p:anim calcmode="lin" valueType="num">
                                      <p:cBhvr additive="base">
                                        <p:cTn dur="500"/>
                                        <p:tgtEl>
                                          <p:spTgt spid="28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1"/>
                                        </p:tgtEl>
                                        <p:attrNameLst>
                                          <p:attrName>style.visibility</p:attrName>
                                        </p:attrNameLst>
                                      </p:cBhvr>
                                      <p:to>
                                        <p:strVal val="visible"/>
                                      </p:to>
                                    </p:set>
                                    <p:anim calcmode="lin" valueType="num">
                                      <p:cBhvr additive="base">
                                        <p:cTn dur="500"/>
                                        <p:tgtEl>
                                          <p:spTgt spid="2881"/>
                                        </p:tgtEl>
                                        <p:attrNameLst>
                                          <p:attrName>ppt_w</p:attrName>
                                        </p:attrNameLst>
                                      </p:cBhvr>
                                      <p:tavLst>
                                        <p:tav fmla="" tm="0">
                                          <p:val>
                                            <p:strVal val="0"/>
                                          </p:val>
                                        </p:tav>
                                        <p:tav fmla="" tm="100000">
                                          <p:val>
                                            <p:strVal val="#ppt_w"/>
                                          </p:val>
                                        </p:tav>
                                      </p:tavLst>
                                    </p:anim>
                                    <p:anim calcmode="lin" valueType="num">
                                      <p:cBhvr additive="base">
                                        <p:cTn dur="500"/>
                                        <p:tgtEl>
                                          <p:spTgt spid="28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3"/>
                                        </p:tgtEl>
                                        <p:attrNameLst>
                                          <p:attrName>style.visibility</p:attrName>
                                        </p:attrNameLst>
                                      </p:cBhvr>
                                      <p:to>
                                        <p:strVal val="visible"/>
                                      </p:to>
                                    </p:set>
                                    <p:anim calcmode="lin" valueType="num">
                                      <p:cBhvr additive="base">
                                        <p:cTn dur="500"/>
                                        <p:tgtEl>
                                          <p:spTgt spid="2883"/>
                                        </p:tgtEl>
                                        <p:attrNameLst>
                                          <p:attrName>ppt_w</p:attrName>
                                        </p:attrNameLst>
                                      </p:cBhvr>
                                      <p:tavLst>
                                        <p:tav fmla="" tm="0">
                                          <p:val>
                                            <p:strVal val="0"/>
                                          </p:val>
                                        </p:tav>
                                        <p:tav fmla="" tm="100000">
                                          <p:val>
                                            <p:strVal val="#ppt_w"/>
                                          </p:val>
                                        </p:tav>
                                      </p:tavLst>
                                    </p:anim>
                                    <p:anim calcmode="lin" valueType="num">
                                      <p:cBhvr additive="base">
                                        <p:cTn dur="500"/>
                                        <p:tgtEl>
                                          <p:spTgt spid="28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4"/>
                                        </p:tgtEl>
                                        <p:attrNameLst>
                                          <p:attrName>style.visibility</p:attrName>
                                        </p:attrNameLst>
                                      </p:cBhvr>
                                      <p:to>
                                        <p:strVal val="visible"/>
                                      </p:to>
                                    </p:set>
                                    <p:anim calcmode="lin" valueType="num">
                                      <p:cBhvr additive="base">
                                        <p:cTn dur="500"/>
                                        <p:tgtEl>
                                          <p:spTgt spid="2884"/>
                                        </p:tgtEl>
                                        <p:attrNameLst>
                                          <p:attrName>ppt_w</p:attrName>
                                        </p:attrNameLst>
                                      </p:cBhvr>
                                      <p:tavLst>
                                        <p:tav fmla="" tm="0">
                                          <p:val>
                                            <p:strVal val="0"/>
                                          </p:val>
                                        </p:tav>
                                        <p:tav fmla="" tm="100000">
                                          <p:val>
                                            <p:strVal val="#ppt_w"/>
                                          </p:val>
                                        </p:tav>
                                      </p:tavLst>
                                    </p:anim>
                                    <p:anim calcmode="lin" valueType="num">
                                      <p:cBhvr additive="base">
                                        <p:cTn dur="500"/>
                                        <p:tgtEl>
                                          <p:spTgt spid="28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5"/>
                                        </p:tgtEl>
                                        <p:attrNameLst>
                                          <p:attrName>style.visibility</p:attrName>
                                        </p:attrNameLst>
                                      </p:cBhvr>
                                      <p:to>
                                        <p:strVal val="visible"/>
                                      </p:to>
                                    </p:set>
                                    <p:anim calcmode="lin" valueType="num">
                                      <p:cBhvr additive="base">
                                        <p:cTn dur="500"/>
                                        <p:tgtEl>
                                          <p:spTgt spid="2885"/>
                                        </p:tgtEl>
                                        <p:attrNameLst>
                                          <p:attrName>ppt_w</p:attrName>
                                        </p:attrNameLst>
                                      </p:cBhvr>
                                      <p:tavLst>
                                        <p:tav fmla="" tm="0">
                                          <p:val>
                                            <p:strVal val="0"/>
                                          </p:val>
                                        </p:tav>
                                        <p:tav fmla="" tm="100000">
                                          <p:val>
                                            <p:strVal val="#ppt_w"/>
                                          </p:val>
                                        </p:tav>
                                      </p:tavLst>
                                    </p:anim>
                                    <p:anim calcmode="lin" valueType="num">
                                      <p:cBhvr additive="base">
                                        <p:cTn dur="500"/>
                                        <p:tgtEl>
                                          <p:spTgt spid="28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6"/>
                                        </p:tgtEl>
                                        <p:attrNameLst>
                                          <p:attrName>style.visibility</p:attrName>
                                        </p:attrNameLst>
                                      </p:cBhvr>
                                      <p:to>
                                        <p:strVal val="visible"/>
                                      </p:to>
                                    </p:set>
                                    <p:anim calcmode="lin" valueType="num">
                                      <p:cBhvr additive="base">
                                        <p:cTn dur="500"/>
                                        <p:tgtEl>
                                          <p:spTgt spid="2886"/>
                                        </p:tgtEl>
                                        <p:attrNameLst>
                                          <p:attrName>ppt_w</p:attrName>
                                        </p:attrNameLst>
                                      </p:cBhvr>
                                      <p:tavLst>
                                        <p:tav fmla="" tm="0">
                                          <p:val>
                                            <p:strVal val="0"/>
                                          </p:val>
                                        </p:tav>
                                        <p:tav fmla="" tm="100000">
                                          <p:val>
                                            <p:strVal val="#ppt_w"/>
                                          </p:val>
                                        </p:tav>
                                      </p:tavLst>
                                    </p:anim>
                                    <p:anim calcmode="lin" valueType="num">
                                      <p:cBhvr additive="base">
                                        <p:cTn dur="500"/>
                                        <p:tgtEl>
                                          <p:spTgt spid="28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7"/>
                                        </p:tgtEl>
                                        <p:attrNameLst>
                                          <p:attrName>style.visibility</p:attrName>
                                        </p:attrNameLst>
                                      </p:cBhvr>
                                      <p:to>
                                        <p:strVal val="visible"/>
                                      </p:to>
                                    </p:set>
                                    <p:anim calcmode="lin" valueType="num">
                                      <p:cBhvr additive="base">
                                        <p:cTn dur="500"/>
                                        <p:tgtEl>
                                          <p:spTgt spid="2887"/>
                                        </p:tgtEl>
                                        <p:attrNameLst>
                                          <p:attrName>ppt_w</p:attrName>
                                        </p:attrNameLst>
                                      </p:cBhvr>
                                      <p:tavLst>
                                        <p:tav fmla="" tm="0">
                                          <p:val>
                                            <p:strVal val="0"/>
                                          </p:val>
                                        </p:tav>
                                        <p:tav fmla="" tm="100000">
                                          <p:val>
                                            <p:strVal val="#ppt_w"/>
                                          </p:val>
                                        </p:tav>
                                      </p:tavLst>
                                    </p:anim>
                                    <p:anim calcmode="lin" valueType="num">
                                      <p:cBhvr additive="base">
                                        <p:cTn dur="500"/>
                                        <p:tgtEl>
                                          <p:spTgt spid="28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2"/>
                                        </p:tgtEl>
                                        <p:attrNameLst>
                                          <p:attrName>style.visibility</p:attrName>
                                        </p:attrNameLst>
                                      </p:cBhvr>
                                      <p:to>
                                        <p:strVal val="visible"/>
                                      </p:to>
                                    </p:set>
                                    <p:anim calcmode="lin" valueType="num">
                                      <p:cBhvr additive="base">
                                        <p:cTn dur="500"/>
                                        <p:tgtEl>
                                          <p:spTgt spid="2892"/>
                                        </p:tgtEl>
                                        <p:attrNameLst>
                                          <p:attrName>ppt_w</p:attrName>
                                        </p:attrNameLst>
                                      </p:cBhvr>
                                      <p:tavLst>
                                        <p:tav fmla="" tm="0">
                                          <p:val>
                                            <p:strVal val="0"/>
                                          </p:val>
                                        </p:tav>
                                        <p:tav fmla="" tm="100000">
                                          <p:val>
                                            <p:strVal val="#ppt_w"/>
                                          </p:val>
                                        </p:tav>
                                      </p:tavLst>
                                    </p:anim>
                                    <p:anim calcmode="lin" valueType="num">
                                      <p:cBhvr additive="base">
                                        <p:cTn dur="500"/>
                                        <p:tgtEl>
                                          <p:spTgt spid="28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75">
                                            <p:txEl>
                                              <p:pRg end="0" st="0"/>
                                            </p:txEl>
                                          </p:spTgt>
                                        </p:tgtEl>
                                        <p:attrNameLst>
                                          <p:attrName>style.visibility</p:attrName>
                                        </p:attrNameLst>
                                      </p:cBhvr>
                                      <p:to>
                                        <p:strVal val="visible"/>
                                      </p:to>
                                    </p:set>
                                    <p:anim calcmode="lin" valueType="num">
                                      <p:cBhvr additive="base">
                                        <p:cTn dur="500"/>
                                        <p:tgtEl>
                                          <p:spTgt spid="287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7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8"/>
                                        </p:tgtEl>
                                        <p:attrNameLst>
                                          <p:attrName>style.visibility</p:attrName>
                                        </p:attrNameLst>
                                      </p:cBhvr>
                                      <p:to>
                                        <p:strVal val="visible"/>
                                      </p:to>
                                    </p:set>
                                    <p:anim calcmode="lin" valueType="num">
                                      <p:cBhvr additive="base">
                                        <p:cTn dur="500"/>
                                        <p:tgtEl>
                                          <p:spTgt spid="2888"/>
                                        </p:tgtEl>
                                        <p:attrNameLst>
                                          <p:attrName>ppt_w</p:attrName>
                                        </p:attrNameLst>
                                      </p:cBhvr>
                                      <p:tavLst>
                                        <p:tav fmla="" tm="0">
                                          <p:val>
                                            <p:strVal val="0"/>
                                          </p:val>
                                        </p:tav>
                                        <p:tav fmla="" tm="100000">
                                          <p:val>
                                            <p:strVal val="#ppt_w"/>
                                          </p:val>
                                        </p:tav>
                                      </p:tavLst>
                                    </p:anim>
                                    <p:anim calcmode="lin" valueType="num">
                                      <p:cBhvr additive="base">
                                        <p:cTn dur="500"/>
                                        <p:tgtEl>
                                          <p:spTgt spid="28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89"/>
                                        </p:tgtEl>
                                        <p:attrNameLst>
                                          <p:attrName>style.visibility</p:attrName>
                                        </p:attrNameLst>
                                      </p:cBhvr>
                                      <p:to>
                                        <p:strVal val="visible"/>
                                      </p:to>
                                    </p:set>
                                    <p:anim calcmode="lin" valueType="num">
                                      <p:cBhvr additive="base">
                                        <p:cTn dur="500"/>
                                        <p:tgtEl>
                                          <p:spTgt spid="2889"/>
                                        </p:tgtEl>
                                        <p:attrNameLst>
                                          <p:attrName>ppt_w</p:attrName>
                                        </p:attrNameLst>
                                      </p:cBhvr>
                                      <p:tavLst>
                                        <p:tav fmla="" tm="0">
                                          <p:val>
                                            <p:strVal val="0"/>
                                          </p:val>
                                        </p:tav>
                                        <p:tav fmla="" tm="100000">
                                          <p:val>
                                            <p:strVal val="#ppt_w"/>
                                          </p:val>
                                        </p:tav>
                                      </p:tavLst>
                                    </p:anim>
                                    <p:anim calcmode="lin" valueType="num">
                                      <p:cBhvr additive="base">
                                        <p:cTn dur="500"/>
                                        <p:tgtEl>
                                          <p:spTgt spid="28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0"/>
                                        </p:tgtEl>
                                        <p:attrNameLst>
                                          <p:attrName>style.visibility</p:attrName>
                                        </p:attrNameLst>
                                      </p:cBhvr>
                                      <p:to>
                                        <p:strVal val="visible"/>
                                      </p:to>
                                    </p:set>
                                    <p:anim calcmode="lin" valueType="num">
                                      <p:cBhvr additive="base">
                                        <p:cTn dur="500"/>
                                        <p:tgtEl>
                                          <p:spTgt spid="2890"/>
                                        </p:tgtEl>
                                        <p:attrNameLst>
                                          <p:attrName>ppt_w</p:attrName>
                                        </p:attrNameLst>
                                      </p:cBhvr>
                                      <p:tavLst>
                                        <p:tav fmla="" tm="0">
                                          <p:val>
                                            <p:strVal val="0"/>
                                          </p:val>
                                        </p:tav>
                                        <p:tav fmla="" tm="100000">
                                          <p:val>
                                            <p:strVal val="#ppt_w"/>
                                          </p:val>
                                        </p:tav>
                                      </p:tavLst>
                                    </p:anim>
                                    <p:anim calcmode="lin" valueType="num">
                                      <p:cBhvr additive="base">
                                        <p:cTn dur="500"/>
                                        <p:tgtEl>
                                          <p:spTgt spid="28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1"/>
                                        </p:tgtEl>
                                        <p:attrNameLst>
                                          <p:attrName>style.visibility</p:attrName>
                                        </p:attrNameLst>
                                      </p:cBhvr>
                                      <p:to>
                                        <p:strVal val="visible"/>
                                      </p:to>
                                    </p:set>
                                    <p:anim calcmode="lin" valueType="num">
                                      <p:cBhvr additive="base">
                                        <p:cTn dur="500"/>
                                        <p:tgtEl>
                                          <p:spTgt spid="2891"/>
                                        </p:tgtEl>
                                        <p:attrNameLst>
                                          <p:attrName>ppt_w</p:attrName>
                                        </p:attrNameLst>
                                      </p:cBhvr>
                                      <p:tavLst>
                                        <p:tav fmla="" tm="0">
                                          <p:val>
                                            <p:strVal val="0"/>
                                          </p:val>
                                        </p:tav>
                                        <p:tav fmla="" tm="100000">
                                          <p:val>
                                            <p:strVal val="#ppt_w"/>
                                          </p:val>
                                        </p:tav>
                                      </p:tavLst>
                                    </p:anim>
                                    <p:anim calcmode="lin" valueType="num">
                                      <p:cBhvr additive="base">
                                        <p:cTn dur="500"/>
                                        <p:tgtEl>
                                          <p:spTgt spid="28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3"/>
                                        </p:tgtEl>
                                        <p:attrNameLst>
                                          <p:attrName>style.visibility</p:attrName>
                                        </p:attrNameLst>
                                      </p:cBhvr>
                                      <p:to>
                                        <p:strVal val="visible"/>
                                      </p:to>
                                    </p:set>
                                    <p:anim calcmode="lin" valueType="num">
                                      <p:cBhvr additive="base">
                                        <p:cTn dur="500"/>
                                        <p:tgtEl>
                                          <p:spTgt spid="2893"/>
                                        </p:tgtEl>
                                        <p:attrNameLst>
                                          <p:attrName>ppt_w</p:attrName>
                                        </p:attrNameLst>
                                      </p:cBhvr>
                                      <p:tavLst>
                                        <p:tav fmla="" tm="0">
                                          <p:val>
                                            <p:strVal val="0"/>
                                          </p:val>
                                        </p:tav>
                                        <p:tav fmla="" tm="100000">
                                          <p:val>
                                            <p:strVal val="#ppt_w"/>
                                          </p:val>
                                        </p:tav>
                                      </p:tavLst>
                                    </p:anim>
                                    <p:anim calcmode="lin" valueType="num">
                                      <p:cBhvr additive="base">
                                        <p:cTn dur="500"/>
                                        <p:tgtEl>
                                          <p:spTgt spid="28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7" name="Shape 2897"/>
        <p:cNvGrpSpPr/>
        <p:nvPr/>
      </p:nvGrpSpPr>
      <p:grpSpPr>
        <a:xfrm>
          <a:off x="0" y="0"/>
          <a:ext cx="0" cy="0"/>
          <a:chOff x="0" y="0"/>
          <a:chExt cx="0" cy="0"/>
        </a:xfrm>
      </p:grpSpPr>
      <p:sp>
        <p:nvSpPr>
          <p:cNvPr id="2898" name="Google Shape;2898;p228"/>
          <p:cNvSpPr txBox="1"/>
          <p:nvPr/>
        </p:nvSpPr>
        <p:spPr>
          <a:xfrm>
            <a:off x="250825" y="476250"/>
            <a:ext cx="8642400" cy="48006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يتضح من خلال الشكل البياني رقم (6-1) أن مستوى الدخل التوازني هو y1 وأن نقطة التوازن هي النقطة E1 ، ويتضح كذلك أن مستوى التشغيل الكامل هو y2 وهو أقل من مستوى الدخل التوازني ، ويترتب على ذلك حدوث فجوة تضخمية تتحدد بالمسافة (E1B) ، حيث يكون عند هذه الفجوة الطلب الكلي أكبر من العرض الكلي أي أن : </a:t>
            </a:r>
            <a:endParaRPr/>
          </a:p>
          <a:p>
            <a:pPr indent="-342900" lvl="0" marL="342900" marR="0" rtl="1" algn="r">
              <a:lnSpc>
                <a:spcPct val="100000"/>
              </a:lnSpc>
              <a:spcBef>
                <a:spcPts val="22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				</a:t>
            </a:r>
            <a:r>
              <a:rPr b="1" i="0" lang="en-US" sz="4400" u="none">
                <a:solidFill>
                  <a:schemeClr val="dk1"/>
                </a:solidFill>
                <a:latin typeface="Times New Roman"/>
                <a:ea typeface="Times New Roman"/>
                <a:cs typeface="Times New Roman"/>
                <a:sym typeface="Times New Roman"/>
              </a:rPr>
              <a:t>Y&lt;</a:t>
            </a:r>
            <a:r>
              <a:rPr b="1" i="0" lang="en-US" sz="2800" u="none">
                <a:solidFill>
                  <a:schemeClr val="dk1"/>
                </a:solidFill>
                <a:latin typeface="Times New Roman"/>
                <a:ea typeface="Times New Roman"/>
                <a:cs typeface="Times New Roman"/>
                <a:sym typeface="Times New Roman"/>
              </a:rPr>
              <a:t> </a:t>
            </a:r>
            <a:r>
              <a:rPr b="1" i="0" lang="en-US" sz="4400" u="none">
                <a:solidFill>
                  <a:schemeClr val="dk1"/>
                </a:solidFill>
                <a:latin typeface="Times New Roman"/>
                <a:ea typeface="Times New Roman"/>
                <a:cs typeface="Times New Roman"/>
                <a:sym typeface="Times New Roman"/>
              </a:rPr>
              <a:t>(C + I + G + NX)</a:t>
            </a:r>
            <a:endParaRPr b="1" i="0" sz="44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ويتحدد ذلك بالمسافة (LE2)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8">
                                            <p:txEl>
                                              <p:pRg end="0" st="0"/>
                                            </p:txEl>
                                          </p:spTgt>
                                        </p:tgtEl>
                                        <p:attrNameLst>
                                          <p:attrName>style.visibility</p:attrName>
                                        </p:attrNameLst>
                                      </p:cBhvr>
                                      <p:to>
                                        <p:strVal val="visible"/>
                                      </p:to>
                                    </p:set>
                                    <p:anim calcmode="lin" valueType="num">
                                      <p:cBhvr additive="base">
                                        <p:cTn dur="500"/>
                                        <p:tgtEl>
                                          <p:spTgt spid="289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89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8">
                                            <p:txEl>
                                              <p:pRg end="1" st="1"/>
                                            </p:txEl>
                                          </p:spTgt>
                                        </p:tgtEl>
                                        <p:attrNameLst>
                                          <p:attrName>style.visibility</p:attrName>
                                        </p:attrNameLst>
                                      </p:cBhvr>
                                      <p:to>
                                        <p:strVal val="visible"/>
                                      </p:to>
                                    </p:set>
                                    <p:anim calcmode="lin" valueType="num">
                                      <p:cBhvr additive="base">
                                        <p:cTn dur="500"/>
                                        <p:tgtEl>
                                          <p:spTgt spid="289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89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8">
                                            <p:txEl>
                                              <p:pRg end="2" st="2"/>
                                            </p:txEl>
                                          </p:spTgt>
                                        </p:tgtEl>
                                        <p:attrNameLst>
                                          <p:attrName>style.visibility</p:attrName>
                                        </p:attrNameLst>
                                      </p:cBhvr>
                                      <p:to>
                                        <p:strVal val="visible"/>
                                      </p:to>
                                    </p:set>
                                    <p:anim calcmode="lin" valueType="num">
                                      <p:cBhvr additive="base">
                                        <p:cTn dur="500"/>
                                        <p:tgtEl>
                                          <p:spTgt spid="289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89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2" name="Shape 2902"/>
        <p:cNvGrpSpPr/>
        <p:nvPr/>
      </p:nvGrpSpPr>
      <p:grpSpPr>
        <a:xfrm>
          <a:off x="0" y="0"/>
          <a:ext cx="0" cy="0"/>
          <a:chOff x="0" y="0"/>
          <a:chExt cx="0" cy="0"/>
        </a:xfrm>
      </p:grpSpPr>
      <p:sp>
        <p:nvSpPr>
          <p:cNvPr id="2903" name="Google Shape;2903;p229"/>
          <p:cNvSpPr txBox="1"/>
          <p:nvPr/>
        </p:nvSpPr>
        <p:spPr>
          <a:xfrm>
            <a:off x="468312" y="333375"/>
            <a:ext cx="8351700" cy="5048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3300"/>
              </a:buClr>
              <a:buSzPts val="4200"/>
              <a:buFont typeface="Times New Roman"/>
              <a:buNone/>
            </a:pPr>
            <a:r>
              <a:rPr b="1" i="0" lang="en-US" sz="4200" u="none">
                <a:solidFill>
                  <a:srgbClr val="FF3300"/>
                </a:solidFill>
                <a:latin typeface="Times New Roman"/>
                <a:ea typeface="Times New Roman"/>
                <a:cs typeface="Times New Roman"/>
                <a:sym typeface="Times New Roman"/>
              </a:rPr>
              <a:t>( 3 ) التضخم المشترك Mixed Inflation</a:t>
            </a:r>
            <a:endParaRPr b="1" i="0" sz="4200" u="none">
              <a:solidFill>
                <a:srgbClr val="FF33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SzPts val="4000"/>
              <a:buFont typeface="Times New Roman"/>
              <a:buNone/>
            </a:pPr>
            <a:r>
              <a:rPr b="1" i="0" lang="en-US" sz="4000" u="none">
                <a:solidFill>
                  <a:schemeClr val="dk1"/>
                </a:solidFill>
                <a:latin typeface="Times New Roman"/>
                <a:ea typeface="Times New Roman"/>
                <a:cs typeface="Times New Roman"/>
                <a:sym typeface="Times New Roman"/>
              </a:rPr>
              <a:t>قد ينشأ التضخم نتيجة سحب الطلب ودفع التكلفة سوياً، بمعنى أن ينشأ بسبب زيادة حجم النقود المتداولة بدون تغير في حجم الانتاج، وأن يتوافق ذلك مع زيادة في تكاليف عناصر الانتاج من أجور وخلافها.</a:t>
            </a:r>
            <a:endParaRPr/>
          </a:p>
          <a:p>
            <a:pPr indent="0" lvl="0" marL="0" marR="0" rtl="1" algn="r">
              <a:lnSpc>
                <a:spcPct val="100000"/>
              </a:lnSpc>
              <a:spcBef>
                <a:spcPts val="0"/>
              </a:spcBef>
              <a:spcAft>
                <a:spcPts val="0"/>
              </a:spcAft>
              <a:buClr>
                <a:schemeClr val="dk1"/>
              </a:buClr>
              <a:buSzPts val="4000"/>
              <a:buFont typeface="Times New Roman"/>
              <a:buNone/>
            </a:pPr>
            <a:r>
              <a:rPr b="1" i="0" lang="en-US" sz="4000" u="none">
                <a:solidFill>
                  <a:schemeClr val="dk1"/>
                </a:solidFill>
                <a:latin typeface="Times New Roman"/>
                <a:ea typeface="Times New Roman"/>
                <a:cs typeface="Times New Roman"/>
                <a:sym typeface="Times New Roman"/>
              </a:rPr>
              <a:t>ولعلاج ذلك لا بد من اتباع توليفة من السياسات تكافح التوسع النقدي وتسعى إلى زيادة الانتاجية والإنتاج في آن واحد.</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7" name="Shape 2907"/>
        <p:cNvGrpSpPr/>
        <p:nvPr/>
      </p:nvGrpSpPr>
      <p:grpSpPr>
        <a:xfrm>
          <a:off x="0" y="0"/>
          <a:ext cx="0" cy="0"/>
          <a:chOff x="0" y="0"/>
          <a:chExt cx="0" cy="0"/>
        </a:xfrm>
      </p:grpSpPr>
      <p:sp>
        <p:nvSpPr>
          <p:cNvPr id="2908" name="Google Shape;2908;p230"/>
          <p:cNvSpPr txBox="1"/>
          <p:nvPr/>
        </p:nvSpPr>
        <p:spPr>
          <a:xfrm>
            <a:off x="250825" y="369887"/>
            <a:ext cx="8642400" cy="62388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4000"/>
              <a:buFont typeface="Times New Roman"/>
              <a:buNone/>
            </a:pPr>
            <a:r>
              <a:rPr b="1" i="0" lang="en-US" sz="4000" u="none">
                <a:solidFill>
                  <a:srgbClr val="FF3300"/>
                </a:solidFill>
                <a:latin typeface="Times New Roman"/>
                <a:ea typeface="Times New Roman"/>
                <a:cs typeface="Times New Roman"/>
                <a:sym typeface="Times New Roman"/>
              </a:rPr>
              <a:t>( 4 ) التضخم المستورد Imported Inflation</a:t>
            </a:r>
            <a:endParaRPr b="1" i="0" sz="4000" u="none">
              <a:solidFill>
                <a:srgbClr val="FF3300"/>
              </a:solidFill>
              <a:latin typeface="Times New Roman"/>
              <a:ea typeface="Times New Roman"/>
              <a:cs typeface="Times New Roman"/>
              <a:sym typeface="Times New Roman"/>
            </a:endParaRPr>
          </a:p>
          <a:p>
            <a:pPr indent="-342900" lvl="0" marL="342900" marR="0" rtl="1" algn="r">
              <a:lnSpc>
                <a:spcPct val="100000"/>
              </a:lnSpc>
              <a:spcBef>
                <a:spcPts val="1650"/>
              </a:spcBef>
              <a:spcAft>
                <a:spcPts val="0"/>
              </a:spcAft>
              <a:buClr>
                <a:schemeClr val="dk1"/>
              </a:buClr>
              <a:buSzPts val="3300"/>
              <a:buFont typeface="Times New Roman"/>
              <a:buNone/>
            </a:pPr>
            <a:r>
              <a:rPr b="1" i="0" lang="en-US" sz="3300" u="none">
                <a:solidFill>
                  <a:schemeClr val="dk1"/>
                </a:solidFill>
                <a:latin typeface="Times New Roman"/>
                <a:ea typeface="Times New Roman"/>
                <a:cs typeface="Times New Roman"/>
                <a:sym typeface="Times New Roman"/>
              </a:rPr>
              <a:t>وهو ينتج بسبب قيام الدول النامية باستيراد سلع وخدمات نهائية أسعارها مرتفعة في بلادها الأصلية المنتجة لها، وكأنها بذلك تقوم باستيراد التضخم .</a:t>
            </a:r>
            <a:endParaRPr/>
          </a:p>
          <a:p>
            <a:pPr indent="-342900" lvl="0" marL="342900" marR="0" rtl="1" algn="r">
              <a:lnSpc>
                <a:spcPct val="100000"/>
              </a:lnSpc>
              <a:spcBef>
                <a:spcPts val="1650"/>
              </a:spcBef>
              <a:spcAft>
                <a:spcPts val="0"/>
              </a:spcAft>
              <a:buClr>
                <a:schemeClr val="dk1"/>
              </a:buClr>
              <a:buSzPts val="3300"/>
              <a:buFont typeface="Times New Roman"/>
              <a:buNone/>
            </a:pPr>
            <a:r>
              <a:rPr b="1" i="0" lang="en-US" sz="3300" u="none">
                <a:solidFill>
                  <a:schemeClr val="dk1"/>
                </a:solidFill>
                <a:latin typeface="Times New Roman"/>
                <a:ea typeface="Times New Roman"/>
                <a:cs typeface="Times New Roman"/>
                <a:sym typeface="Times New Roman"/>
              </a:rPr>
              <a:t>وحيث أن الدول الصناعية المتقدمة قد عانت من موجة تضخمية خلال السبعينيات من القرن الماضي بسبب ارتفاع أسعار النفط مما ترتب عليه حدوث تضخم التكاليف في تلك الدول، وقد أدى ذلك إلى ارتفاع أسعار السلع والخدمات النهائية في تلك الدول ، وهذه السلع النهائية يتم استيرادها من الدول النامية مما ينتج عنه التضخم المستورد في تلك الدول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08">
                                            <p:txEl>
                                              <p:pRg end="0" st="0"/>
                                            </p:txEl>
                                          </p:spTgt>
                                        </p:tgtEl>
                                        <p:attrNameLst>
                                          <p:attrName>style.visibility</p:attrName>
                                        </p:attrNameLst>
                                      </p:cBhvr>
                                      <p:to>
                                        <p:strVal val="visible"/>
                                      </p:to>
                                    </p:set>
                                    <p:anim calcmode="lin" valueType="num">
                                      <p:cBhvr additive="base">
                                        <p:cTn dur="500"/>
                                        <p:tgtEl>
                                          <p:spTgt spid="290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90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08">
                                            <p:txEl>
                                              <p:pRg end="1" st="1"/>
                                            </p:txEl>
                                          </p:spTgt>
                                        </p:tgtEl>
                                        <p:attrNameLst>
                                          <p:attrName>style.visibility</p:attrName>
                                        </p:attrNameLst>
                                      </p:cBhvr>
                                      <p:to>
                                        <p:strVal val="visible"/>
                                      </p:to>
                                    </p:set>
                                    <p:anim calcmode="lin" valueType="num">
                                      <p:cBhvr additive="base">
                                        <p:cTn dur="500"/>
                                        <p:tgtEl>
                                          <p:spTgt spid="290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90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08">
                                            <p:txEl>
                                              <p:pRg end="2" st="2"/>
                                            </p:txEl>
                                          </p:spTgt>
                                        </p:tgtEl>
                                        <p:attrNameLst>
                                          <p:attrName>style.visibility</p:attrName>
                                        </p:attrNameLst>
                                      </p:cBhvr>
                                      <p:to>
                                        <p:strVal val="visible"/>
                                      </p:to>
                                    </p:set>
                                    <p:anim calcmode="lin" valueType="num">
                                      <p:cBhvr additive="base">
                                        <p:cTn dur="500"/>
                                        <p:tgtEl>
                                          <p:spTgt spid="290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90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2" name="Shape 2912"/>
        <p:cNvGrpSpPr/>
        <p:nvPr/>
      </p:nvGrpSpPr>
      <p:grpSpPr>
        <a:xfrm>
          <a:off x="0" y="0"/>
          <a:ext cx="0" cy="0"/>
          <a:chOff x="0" y="0"/>
          <a:chExt cx="0" cy="0"/>
        </a:xfrm>
      </p:grpSpPr>
      <p:sp>
        <p:nvSpPr>
          <p:cNvPr id="2913" name="Google Shape;2913;p231"/>
          <p:cNvSpPr txBox="1"/>
          <p:nvPr/>
        </p:nvSpPr>
        <p:spPr>
          <a:xfrm>
            <a:off x="250825" y="369887"/>
            <a:ext cx="8642400" cy="56451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4000"/>
              <a:buFont typeface="Times New Roman"/>
              <a:buNone/>
            </a:pPr>
            <a:r>
              <a:rPr b="1" i="0" lang="en-US" sz="4000" u="none">
                <a:solidFill>
                  <a:srgbClr val="FF3300"/>
                </a:solidFill>
                <a:latin typeface="Times New Roman"/>
                <a:ea typeface="Times New Roman"/>
                <a:cs typeface="Times New Roman"/>
                <a:sym typeface="Times New Roman"/>
              </a:rPr>
              <a:t>الفرق بين تضخم التكاليف والتضخم المستورد:</a:t>
            </a:r>
            <a:endParaRPr b="1" i="0" sz="4000" u="none">
              <a:solidFill>
                <a:srgbClr val="FF3300"/>
              </a:solidFill>
              <a:latin typeface="Times New Roman"/>
              <a:ea typeface="Times New Roman"/>
              <a:cs typeface="Times New Roman"/>
              <a:sym typeface="Times New Roman"/>
            </a:endParaRPr>
          </a:p>
          <a:p>
            <a:pPr indent="-342900" lvl="0" marL="342900" marR="0" rtl="1" algn="r">
              <a:lnSpc>
                <a:spcPct val="100000"/>
              </a:lnSpc>
              <a:spcBef>
                <a:spcPts val="1800"/>
              </a:spcBef>
              <a:spcAft>
                <a:spcPts val="0"/>
              </a:spcAft>
              <a:buClr>
                <a:schemeClr val="dk2"/>
              </a:buClr>
              <a:buSzPts val="3600"/>
              <a:buFont typeface="Times New Roman"/>
              <a:buNone/>
            </a:pPr>
            <a:r>
              <a:rPr b="1" i="0" lang="en-US" sz="3600" u="none">
                <a:solidFill>
                  <a:schemeClr val="dk2"/>
                </a:solidFill>
                <a:latin typeface="Times New Roman"/>
                <a:ea typeface="Times New Roman"/>
                <a:cs typeface="Times New Roman"/>
                <a:sym typeface="Times New Roman"/>
              </a:rPr>
              <a:t>تضخم التكاليف ينتج عن استيراد مواد خام أولية أو عناصر انتاج بأسعار مرتفعة مما يؤدي إلي رفع أسعار المواد التي تستخدم في انتاجها.</a:t>
            </a:r>
            <a:endParaRPr/>
          </a:p>
          <a:p>
            <a:pPr indent="-342900" lvl="0" marL="342900" marR="0" rtl="1" algn="r">
              <a:lnSpc>
                <a:spcPct val="100000"/>
              </a:lnSpc>
              <a:spcBef>
                <a:spcPts val="1800"/>
              </a:spcBef>
              <a:spcAft>
                <a:spcPts val="0"/>
              </a:spcAft>
              <a:buClr>
                <a:schemeClr val="dk2"/>
              </a:buClr>
              <a:buSzPts val="3600"/>
              <a:buFont typeface="Times New Roman"/>
              <a:buNone/>
            </a:pPr>
            <a:r>
              <a:rPr b="1" i="0" lang="en-US" sz="3600" u="none">
                <a:solidFill>
                  <a:schemeClr val="dk2"/>
                </a:solidFill>
                <a:latin typeface="Times New Roman"/>
                <a:ea typeface="Times New Roman"/>
                <a:cs typeface="Times New Roman"/>
                <a:sym typeface="Times New Roman"/>
              </a:rPr>
              <a:t>أما التضخم المستورد فينتج عن استيراد سلع وخدمات نهائية، أي التي يتم استخدامها مباشرة من قبل المستهلك بمجرد استيرادها مثل استيراد الملابس الجاهزة والأحذية والأطعمة الجاهزة وغيرها بأسعار مرتفعة ومتضخمة.</a:t>
            </a:r>
            <a:r>
              <a:rPr b="1" i="0" lang="en-US" sz="3200" u="none">
                <a:solidFill>
                  <a:schemeClr val="dk2"/>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13">
                                            <p:txEl>
                                              <p:pRg end="0" st="0"/>
                                            </p:txEl>
                                          </p:spTgt>
                                        </p:tgtEl>
                                        <p:attrNameLst>
                                          <p:attrName>style.visibility</p:attrName>
                                        </p:attrNameLst>
                                      </p:cBhvr>
                                      <p:to>
                                        <p:strVal val="visible"/>
                                      </p:to>
                                    </p:set>
                                    <p:anim calcmode="lin" valueType="num">
                                      <p:cBhvr additive="base">
                                        <p:cTn dur="500"/>
                                        <p:tgtEl>
                                          <p:spTgt spid="291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9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13">
                                            <p:txEl>
                                              <p:pRg end="1" st="1"/>
                                            </p:txEl>
                                          </p:spTgt>
                                        </p:tgtEl>
                                        <p:attrNameLst>
                                          <p:attrName>style.visibility</p:attrName>
                                        </p:attrNameLst>
                                      </p:cBhvr>
                                      <p:to>
                                        <p:strVal val="visible"/>
                                      </p:to>
                                    </p:set>
                                    <p:anim calcmode="lin" valueType="num">
                                      <p:cBhvr additive="base">
                                        <p:cTn dur="500"/>
                                        <p:tgtEl>
                                          <p:spTgt spid="291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91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13">
                                            <p:txEl>
                                              <p:pRg end="2" st="2"/>
                                            </p:txEl>
                                          </p:spTgt>
                                        </p:tgtEl>
                                        <p:attrNameLst>
                                          <p:attrName>style.visibility</p:attrName>
                                        </p:attrNameLst>
                                      </p:cBhvr>
                                      <p:to>
                                        <p:strVal val="visible"/>
                                      </p:to>
                                    </p:set>
                                    <p:anim calcmode="lin" valueType="num">
                                      <p:cBhvr additive="base">
                                        <p:cTn dur="500"/>
                                        <p:tgtEl>
                                          <p:spTgt spid="291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913">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9" name="Shape 759"/>
        <p:cNvGrpSpPr/>
        <p:nvPr/>
      </p:nvGrpSpPr>
      <p:grpSpPr>
        <a:xfrm>
          <a:off x="0" y="0"/>
          <a:ext cx="0" cy="0"/>
          <a:chOff x="0" y="0"/>
          <a:chExt cx="0" cy="0"/>
        </a:xfrm>
      </p:grpSpPr>
      <p:sp>
        <p:nvSpPr>
          <p:cNvPr id="760" name="Google Shape;760;p88"/>
          <p:cNvSpPr txBox="1"/>
          <p:nvPr/>
        </p:nvSpPr>
        <p:spPr>
          <a:xfrm>
            <a:off x="250825" y="260350"/>
            <a:ext cx="8642400" cy="7620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2200"/>
              <a:buFont typeface="Times New Roman"/>
              <a:buNone/>
            </a:pPr>
            <a:r>
              <a:rPr b="1" i="0" lang="en-US" sz="2200" u="none">
                <a:solidFill>
                  <a:srgbClr val="FF3300"/>
                </a:solidFill>
                <a:latin typeface="Times New Roman"/>
                <a:ea typeface="Times New Roman"/>
                <a:cs typeface="Times New Roman"/>
                <a:sym typeface="Times New Roman"/>
              </a:rPr>
              <a:t>مثال :</a:t>
            </a:r>
            <a:r>
              <a:rPr b="1" i="0" lang="en-US" sz="2200" u="none">
                <a:solidFill>
                  <a:schemeClr val="dk1"/>
                </a:solidFill>
                <a:latin typeface="Times New Roman"/>
                <a:ea typeface="Times New Roman"/>
                <a:cs typeface="Times New Roman"/>
                <a:sym typeface="Times New Roman"/>
              </a:rPr>
              <a:t>إذا كان لديك الجدول التالي رقم (2-2) والذي يوضح مقدار الدخل المتاح (Y) والاستهلاك الذاتي (المستقل)، والاستهلاك التابع (المستحث) لعائلة معينة...</a:t>
            </a:r>
            <a:r>
              <a:rPr b="1" i="0" lang="en-US" sz="2000" u="none">
                <a:solidFill>
                  <a:schemeClr val="dk1"/>
                </a:solidFill>
                <a:latin typeface="Times New Roman"/>
                <a:ea typeface="Times New Roman"/>
                <a:cs typeface="Times New Roman"/>
                <a:sym typeface="Times New Roman"/>
              </a:rPr>
              <a:t>المبالغ بالريالات </a:t>
            </a:r>
            <a:endParaRPr/>
          </a:p>
        </p:txBody>
      </p:sp>
      <p:grpSp>
        <p:nvGrpSpPr>
          <p:cNvPr id="761" name="Google Shape;761;p88"/>
          <p:cNvGrpSpPr/>
          <p:nvPr/>
        </p:nvGrpSpPr>
        <p:grpSpPr>
          <a:xfrm>
            <a:off x="144462" y="1196975"/>
            <a:ext cx="9048750" cy="5715000"/>
            <a:chOff x="91" y="754"/>
            <a:chExt cx="5700" cy="3600"/>
          </a:xfrm>
        </p:grpSpPr>
        <p:sp>
          <p:nvSpPr>
            <p:cNvPr id="762" name="Google Shape;762;p88"/>
            <p:cNvSpPr txBox="1"/>
            <p:nvPr/>
          </p:nvSpPr>
          <p:spPr>
            <a:xfrm>
              <a:off x="5029"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2000"/>
                <a:buFont typeface="Arial"/>
                <a:buNone/>
              </a:pPr>
              <a:r>
                <a:rPr b="1" i="0" lang="en-US" sz="2000" u="none">
                  <a:solidFill>
                    <a:srgbClr val="CC0000"/>
                  </a:solidFill>
                  <a:latin typeface="Arial"/>
                  <a:ea typeface="Arial"/>
                  <a:cs typeface="Arial"/>
                  <a:sym typeface="Arial"/>
                </a:rPr>
                <a:t>الدخل المتاح (Y)</a:t>
              </a:r>
              <a:endParaRPr/>
            </a:p>
          </p:txBody>
        </p:sp>
        <p:sp>
          <p:nvSpPr>
            <p:cNvPr id="763" name="Google Shape;763;p88"/>
            <p:cNvSpPr txBox="1"/>
            <p:nvPr/>
          </p:nvSpPr>
          <p:spPr>
            <a:xfrm>
              <a:off x="4413"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2000"/>
                <a:buFont typeface="Arial"/>
                <a:buNone/>
              </a:pPr>
              <a:r>
                <a:rPr b="1" i="0" lang="en-US" sz="2000" u="none">
                  <a:solidFill>
                    <a:srgbClr val="CC0000"/>
                  </a:solidFill>
                  <a:latin typeface="Arial"/>
                  <a:ea typeface="Arial"/>
                  <a:cs typeface="Arial"/>
                  <a:sym typeface="Arial"/>
                </a:rPr>
                <a:t>الاستهلاك الذاتي (a)</a:t>
              </a:r>
              <a:endParaRPr/>
            </a:p>
          </p:txBody>
        </p:sp>
        <p:sp>
          <p:nvSpPr>
            <p:cNvPr id="764" name="Google Shape;764;p88"/>
            <p:cNvSpPr txBox="1"/>
            <p:nvPr/>
          </p:nvSpPr>
          <p:spPr>
            <a:xfrm>
              <a:off x="3795"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الاستهلاك التابع (by)</a:t>
              </a:r>
              <a:endParaRPr/>
            </a:p>
          </p:txBody>
        </p:sp>
        <p:sp>
          <p:nvSpPr>
            <p:cNvPr id="765" name="Google Shape;765;p88"/>
            <p:cNvSpPr txBox="1"/>
            <p:nvPr/>
          </p:nvSpPr>
          <p:spPr>
            <a:xfrm>
              <a:off x="3177"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مجموع الاستهلاك </a:t>
              </a:r>
              <a:r>
                <a:rPr b="1" i="0" lang="en-US" sz="2400" u="none">
                  <a:solidFill>
                    <a:srgbClr val="CC0000"/>
                  </a:solidFill>
                  <a:latin typeface="Arial"/>
                  <a:ea typeface="Arial"/>
                  <a:cs typeface="Arial"/>
                  <a:sym typeface="Arial"/>
                </a:rPr>
                <a:t>(c)</a:t>
              </a:r>
              <a:endParaRPr/>
            </a:p>
          </p:txBody>
        </p:sp>
        <p:sp>
          <p:nvSpPr>
            <p:cNvPr id="766" name="Google Shape;766;p88"/>
            <p:cNvSpPr txBox="1"/>
            <p:nvPr/>
          </p:nvSpPr>
          <p:spPr>
            <a:xfrm>
              <a:off x="2561"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مجموع الادخار </a:t>
              </a:r>
              <a:r>
                <a:rPr b="1" i="0" lang="en-US" sz="2800" u="none">
                  <a:solidFill>
                    <a:srgbClr val="CC0000"/>
                  </a:solidFill>
                  <a:latin typeface="Arial"/>
                  <a:ea typeface="Arial"/>
                  <a:cs typeface="Arial"/>
                  <a:sym typeface="Arial"/>
                </a:rPr>
                <a:t>(s)</a:t>
              </a:r>
              <a:endParaRPr/>
            </a:p>
          </p:txBody>
        </p:sp>
        <p:sp>
          <p:nvSpPr>
            <p:cNvPr id="767" name="Google Shape;767;p88"/>
            <p:cNvSpPr txBox="1"/>
            <p:nvPr/>
          </p:nvSpPr>
          <p:spPr>
            <a:xfrm>
              <a:off x="1943"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المتوسط للاستهلاك (APC)</a:t>
              </a:r>
              <a:endParaRPr/>
            </a:p>
          </p:txBody>
        </p:sp>
        <p:sp>
          <p:nvSpPr>
            <p:cNvPr id="768" name="Google Shape;768;p88"/>
            <p:cNvSpPr txBox="1"/>
            <p:nvPr/>
          </p:nvSpPr>
          <p:spPr>
            <a:xfrm>
              <a:off x="1325"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المتوسط للادخار (APS)</a:t>
              </a:r>
              <a:endParaRPr/>
            </a:p>
          </p:txBody>
        </p:sp>
        <p:sp>
          <p:nvSpPr>
            <p:cNvPr id="769" name="Google Shape;769;p88"/>
            <p:cNvSpPr txBox="1"/>
            <p:nvPr/>
          </p:nvSpPr>
          <p:spPr>
            <a:xfrm>
              <a:off x="709"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الحدي للاستهلاك (MPC)</a:t>
              </a:r>
              <a:endParaRPr/>
            </a:p>
          </p:txBody>
        </p:sp>
        <p:sp>
          <p:nvSpPr>
            <p:cNvPr id="770" name="Google Shape;770;p88"/>
            <p:cNvSpPr txBox="1"/>
            <p:nvPr/>
          </p:nvSpPr>
          <p:spPr>
            <a:xfrm>
              <a:off x="91" y="754"/>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800"/>
                <a:buFont typeface="Arial"/>
                <a:buNone/>
              </a:pPr>
              <a:r>
                <a:rPr b="1" i="0" lang="en-US" sz="1800" u="none">
                  <a:solidFill>
                    <a:srgbClr val="CC0000"/>
                  </a:solidFill>
                  <a:latin typeface="Arial"/>
                  <a:ea typeface="Arial"/>
                  <a:cs typeface="Arial"/>
                  <a:sym typeface="Arial"/>
                </a:rPr>
                <a:t>الميل الحدي للادخار (MPS)</a:t>
              </a:r>
              <a:endParaRPr/>
            </a:p>
          </p:txBody>
        </p:sp>
        <p:sp>
          <p:nvSpPr>
            <p:cNvPr id="771" name="Google Shape;771;p88"/>
            <p:cNvSpPr txBox="1"/>
            <p:nvPr/>
          </p:nvSpPr>
          <p:spPr>
            <a:xfrm>
              <a:off x="5029" y="150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a:t>
              </a:r>
              <a:endParaRPr/>
            </a:p>
          </p:txBody>
        </p:sp>
        <p:sp>
          <p:nvSpPr>
            <p:cNvPr id="772" name="Google Shape;772;p88"/>
            <p:cNvSpPr txBox="1"/>
            <p:nvPr/>
          </p:nvSpPr>
          <p:spPr>
            <a:xfrm>
              <a:off x="4413" y="150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773" name="Google Shape;773;p88"/>
            <p:cNvSpPr txBox="1"/>
            <p:nvPr/>
          </p:nvSpPr>
          <p:spPr>
            <a:xfrm>
              <a:off x="3795" y="150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0</a:t>
              </a:r>
              <a:endParaRPr/>
            </a:p>
          </p:txBody>
        </p:sp>
        <p:sp>
          <p:nvSpPr>
            <p:cNvPr id="774" name="Google Shape;774;p88"/>
            <p:cNvSpPr txBox="1"/>
            <p:nvPr/>
          </p:nvSpPr>
          <p:spPr>
            <a:xfrm>
              <a:off x="3177" y="150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75" name="Google Shape;775;p88"/>
            <p:cNvSpPr txBox="1"/>
            <p:nvPr/>
          </p:nvSpPr>
          <p:spPr>
            <a:xfrm>
              <a:off x="2561" y="150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76" name="Google Shape;776;p88"/>
            <p:cNvSpPr txBox="1"/>
            <p:nvPr/>
          </p:nvSpPr>
          <p:spPr>
            <a:xfrm>
              <a:off x="1943" y="150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77" name="Google Shape;777;p88"/>
            <p:cNvSpPr txBox="1"/>
            <p:nvPr/>
          </p:nvSpPr>
          <p:spPr>
            <a:xfrm>
              <a:off x="1325" y="150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78" name="Google Shape;778;p88"/>
            <p:cNvSpPr txBox="1"/>
            <p:nvPr/>
          </p:nvSpPr>
          <p:spPr>
            <a:xfrm>
              <a:off x="709" y="150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79" name="Google Shape;779;p88"/>
            <p:cNvSpPr txBox="1"/>
            <p:nvPr/>
          </p:nvSpPr>
          <p:spPr>
            <a:xfrm>
              <a:off x="91" y="150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80" name="Google Shape;780;p88"/>
            <p:cNvSpPr txBox="1"/>
            <p:nvPr/>
          </p:nvSpPr>
          <p:spPr>
            <a:xfrm>
              <a:off x="5029" y="184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200</a:t>
              </a:r>
              <a:endParaRPr/>
            </a:p>
          </p:txBody>
        </p:sp>
        <p:sp>
          <p:nvSpPr>
            <p:cNvPr id="781" name="Google Shape;781;p88"/>
            <p:cNvSpPr txBox="1"/>
            <p:nvPr/>
          </p:nvSpPr>
          <p:spPr>
            <a:xfrm>
              <a:off x="4413" y="184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782" name="Google Shape;782;p88"/>
            <p:cNvSpPr txBox="1"/>
            <p:nvPr/>
          </p:nvSpPr>
          <p:spPr>
            <a:xfrm>
              <a:off x="3795" y="184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150</a:t>
              </a:r>
              <a:endParaRPr/>
            </a:p>
          </p:txBody>
        </p:sp>
        <p:sp>
          <p:nvSpPr>
            <p:cNvPr id="783" name="Google Shape;783;p88"/>
            <p:cNvSpPr txBox="1"/>
            <p:nvPr/>
          </p:nvSpPr>
          <p:spPr>
            <a:xfrm>
              <a:off x="3177" y="184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84" name="Google Shape;784;p88"/>
            <p:cNvSpPr txBox="1"/>
            <p:nvPr/>
          </p:nvSpPr>
          <p:spPr>
            <a:xfrm>
              <a:off x="2561" y="184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85" name="Google Shape;785;p88"/>
            <p:cNvSpPr txBox="1"/>
            <p:nvPr/>
          </p:nvSpPr>
          <p:spPr>
            <a:xfrm>
              <a:off x="1943" y="184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86" name="Google Shape;786;p88"/>
            <p:cNvSpPr txBox="1"/>
            <p:nvPr/>
          </p:nvSpPr>
          <p:spPr>
            <a:xfrm>
              <a:off x="1325" y="184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87" name="Google Shape;787;p88"/>
            <p:cNvSpPr txBox="1"/>
            <p:nvPr/>
          </p:nvSpPr>
          <p:spPr>
            <a:xfrm>
              <a:off x="709" y="184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88" name="Google Shape;788;p88"/>
            <p:cNvSpPr txBox="1"/>
            <p:nvPr/>
          </p:nvSpPr>
          <p:spPr>
            <a:xfrm>
              <a:off x="91" y="184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89" name="Google Shape;789;p88"/>
            <p:cNvSpPr txBox="1"/>
            <p:nvPr/>
          </p:nvSpPr>
          <p:spPr>
            <a:xfrm>
              <a:off x="5029" y="218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400</a:t>
              </a:r>
              <a:endParaRPr/>
            </a:p>
          </p:txBody>
        </p:sp>
        <p:sp>
          <p:nvSpPr>
            <p:cNvPr id="790" name="Google Shape;790;p88"/>
            <p:cNvSpPr txBox="1"/>
            <p:nvPr/>
          </p:nvSpPr>
          <p:spPr>
            <a:xfrm>
              <a:off x="4413" y="218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791" name="Google Shape;791;p88"/>
            <p:cNvSpPr txBox="1"/>
            <p:nvPr/>
          </p:nvSpPr>
          <p:spPr>
            <a:xfrm>
              <a:off x="3795" y="2183"/>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300</a:t>
              </a:r>
              <a:endParaRPr/>
            </a:p>
          </p:txBody>
        </p:sp>
        <p:sp>
          <p:nvSpPr>
            <p:cNvPr id="792" name="Google Shape;792;p88"/>
            <p:cNvSpPr txBox="1"/>
            <p:nvPr/>
          </p:nvSpPr>
          <p:spPr>
            <a:xfrm>
              <a:off x="3177" y="218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93" name="Google Shape;793;p88"/>
            <p:cNvSpPr txBox="1"/>
            <p:nvPr/>
          </p:nvSpPr>
          <p:spPr>
            <a:xfrm>
              <a:off x="2561" y="218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94" name="Google Shape;794;p88"/>
            <p:cNvSpPr txBox="1"/>
            <p:nvPr/>
          </p:nvSpPr>
          <p:spPr>
            <a:xfrm>
              <a:off x="1943" y="218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95" name="Google Shape;795;p88"/>
            <p:cNvSpPr txBox="1"/>
            <p:nvPr/>
          </p:nvSpPr>
          <p:spPr>
            <a:xfrm>
              <a:off x="1325" y="218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96" name="Google Shape;796;p88"/>
            <p:cNvSpPr txBox="1"/>
            <p:nvPr/>
          </p:nvSpPr>
          <p:spPr>
            <a:xfrm>
              <a:off x="709" y="218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97" name="Google Shape;797;p88"/>
            <p:cNvSpPr txBox="1"/>
            <p:nvPr/>
          </p:nvSpPr>
          <p:spPr>
            <a:xfrm>
              <a:off x="91" y="2183"/>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798" name="Google Shape;798;p88"/>
            <p:cNvSpPr txBox="1"/>
            <p:nvPr/>
          </p:nvSpPr>
          <p:spPr>
            <a:xfrm>
              <a:off x="5029" y="252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600</a:t>
              </a:r>
              <a:endParaRPr/>
            </a:p>
          </p:txBody>
        </p:sp>
        <p:sp>
          <p:nvSpPr>
            <p:cNvPr id="799" name="Google Shape;799;p88"/>
            <p:cNvSpPr txBox="1"/>
            <p:nvPr/>
          </p:nvSpPr>
          <p:spPr>
            <a:xfrm>
              <a:off x="4413" y="252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800" name="Google Shape;800;p88"/>
            <p:cNvSpPr txBox="1"/>
            <p:nvPr/>
          </p:nvSpPr>
          <p:spPr>
            <a:xfrm>
              <a:off x="3795" y="252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450</a:t>
              </a:r>
              <a:endParaRPr/>
            </a:p>
          </p:txBody>
        </p:sp>
        <p:sp>
          <p:nvSpPr>
            <p:cNvPr id="801" name="Google Shape;801;p88"/>
            <p:cNvSpPr txBox="1"/>
            <p:nvPr/>
          </p:nvSpPr>
          <p:spPr>
            <a:xfrm>
              <a:off x="3177" y="252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02" name="Google Shape;802;p88"/>
            <p:cNvSpPr txBox="1"/>
            <p:nvPr/>
          </p:nvSpPr>
          <p:spPr>
            <a:xfrm>
              <a:off x="2561" y="252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03" name="Google Shape;803;p88"/>
            <p:cNvSpPr txBox="1"/>
            <p:nvPr/>
          </p:nvSpPr>
          <p:spPr>
            <a:xfrm>
              <a:off x="1943" y="252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04" name="Google Shape;804;p88"/>
            <p:cNvSpPr txBox="1"/>
            <p:nvPr/>
          </p:nvSpPr>
          <p:spPr>
            <a:xfrm>
              <a:off x="1325" y="252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05" name="Google Shape;805;p88"/>
            <p:cNvSpPr txBox="1"/>
            <p:nvPr/>
          </p:nvSpPr>
          <p:spPr>
            <a:xfrm>
              <a:off x="709" y="252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06" name="Google Shape;806;p88"/>
            <p:cNvSpPr txBox="1"/>
            <p:nvPr/>
          </p:nvSpPr>
          <p:spPr>
            <a:xfrm>
              <a:off x="91" y="252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07" name="Google Shape;807;p88"/>
            <p:cNvSpPr txBox="1"/>
            <p:nvPr/>
          </p:nvSpPr>
          <p:spPr>
            <a:xfrm>
              <a:off x="5029" y="286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800</a:t>
              </a:r>
              <a:endParaRPr/>
            </a:p>
          </p:txBody>
        </p:sp>
        <p:sp>
          <p:nvSpPr>
            <p:cNvPr id="808" name="Google Shape;808;p88"/>
            <p:cNvSpPr txBox="1"/>
            <p:nvPr/>
          </p:nvSpPr>
          <p:spPr>
            <a:xfrm>
              <a:off x="4413" y="286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809" name="Google Shape;809;p88"/>
            <p:cNvSpPr txBox="1"/>
            <p:nvPr/>
          </p:nvSpPr>
          <p:spPr>
            <a:xfrm>
              <a:off x="3795" y="286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600</a:t>
              </a:r>
              <a:endParaRPr/>
            </a:p>
          </p:txBody>
        </p:sp>
        <p:sp>
          <p:nvSpPr>
            <p:cNvPr id="810" name="Google Shape;810;p88"/>
            <p:cNvSpPr txBox="1"/>
            <p:nvPr/>
          </p:nvSpPr>
          <p:spPr>
            <a:xfrm>
              <a:off x="3177" y="286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11" name="Google Shape;811;p88"/>
            <p:cNvSpPr txBox="1"/>
            <p:nvPr/>
          </p:nvSpPr>
          <p:spPr>
            <a:xfrm>
              <a:off x="2561" y="286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12" name="Google Shape;812;p88"/>
            <p:cNvSpPr txBox="1"/>
            <p:nvPr/>
          </p:nvSpPr>
          <p:spPr>
            <a:xfrm>
              <a:off x="1943" y="286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13" name="Google Shape;813;p88"/>
            <p:cNvSpPr txBox="1"/>
            <p:nvPr/>
          </p:nvSpPr>
          <p:spPr>
            <a:xfrm>
              <a:off x="1325" y="286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14" name="Google Shape;814;p88"/>
            <p:cNvSpPr txBox="1"/>
            <p:nvPr/>
          </p:nvSpPr>
          <p:spPr>
            <a:xfrm>
              <a:off x="709" y="286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15" name="Google Shape;815;p88"/>
            <p:cNvSpPr txBox="1"/>
            <p:nvPr/>
          </p:nvSpPr>
          <p:spPr>
            <a:xfrm>
              <a:off x="91" y="286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16" name="Google Shape;816;p88"/>
            <p:cNvSpPr txBox="1"/>
            <p:nvPr/>
          </p:nvSpPr>
          <p:spPr>
            <a:xfrm>
              <a:off x="5029" y="320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1000</a:t>
              </a:r>
              <a:endParaRPr/>
            </a:p>
          </p:txBody>
        </p:sp>
        <p:sp>
          <p:nvSpPr>
            <p:cNvPr id="817" name="Google Shape;817;p88"/>
            <p:cNvSpPr txBox="1"/>
            <p:nvPr/>
          </p:nvSpPr>
          <p:spPr>
            <a:xfrm>
              <a:off x="4413" y="320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818" name="Google Shape;818;p88"/>
            <p:cNvSpPr txBox="1"/>
            <p:nvPr/>
          </p:nvSpPr>
          <p:spPr>
            <a:xfrm>
              <a:off x="3795" y="320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750</a:t>
              </a:r>
              <a:endParaRPr/>
            </a:p>
          </p:txBody>
        </p:sp>
        <p:sp>
          <p:nvSpPr>
            <p:cNvPr id="819" name="Google Shape;819;p88"/>
            <p:cNvSpPr txBox="1"/>
            <p:nvPr/>
          </p:nvSpPr>
          <p:spPr>
            <a:xfrm>
              <a:off x="3177" y="320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20" name="Google Shape;820;p88"/>
            <p:cNvSpPr txBox="1"/>
            <p:nvPr/>
          </p:nvSpPr>
          <p:spPr>
            <a:xfrm>
              <a:off x="2561" y="320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21" name="Google Shape;821;p88"/>
            <p:cNvSpPr txBox="1"/>
            <p:nvPr/>
          </p:nvSpPr>
          <p:spPr>
            <a:xfrm>
              <a:off x="1943" y="320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22" name="Google Shape;822;p88"/>
            <p:cNvSpPr txBox="1"/>
            <p:nvPr/>
          </p:nvSpPr>
          <p:spPr>
            <a:xfrm>
              <a:off x="1325" y="320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23" name="Google Shape;823;p88"/>
            <p:cNvSpPr txBox="1"/>
            <p:nvPr/>
          </p:nvSpPr>
          <p:spPr>
            <a:xfrm>
              <a:off x="709" y="320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24" name="Google Shape;824;p88"/>
            <p:cNvSpPr txBox="1"/>
            <p:nvPr/>
          </p:nvSpPr>
          <p:spPr>
            <a:xfrm>
              <a:off x="91" y="320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25" name="Google Shape;825;p88"/>
            <p:cNvSpPr txBox="1"/>
            <p:nvPr/>
          </p:nvSpPr>
          <p:spPr>
            <a:xfrm>
              <a:off x="5029" y="354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1200</a:t>
              </a:r>
              <a:endParaRPr/>
            </a:p>
          </p:txBody>
        </p:sp>
        <p:sp>
          <p:nvSpPr>
            <p:cNvPr id="826" name="Google Shape;826;p88"/>
            <p:cNvSpPr txBox="1"/>
            <p:nvPr/>
          </p:nvSpPr>
          <p:spPr>
            <a:xfrm>
              <a:off x="4413" y="354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827" name="Google Shape;827;p88"/>
            <p:cNvSpPr txBox="1"/>
            <p:nvPr/>
          </p:nvSpPr>
          <p:spPr>
            <a:xfrm>
              <a:off x="3795" y="354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900</a:t>
              </a:r>
              <a:endParaRPr/>
            </a:p>
          </p:txBody>
        </p:sp>
        <p:sp>
          <p:nvSpPr>
            <p:cNvPr id="828" name="Google Shape;828;p88"/>
            <p:cNvSpPr txBox="1"/>
            <p:nvPr/>
          </p:nvSpPr>
          <p:spPr>
            <a:xfrm>
              <a:off x="3177" y="354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29" name="Google Shape;829;p88"/>
            <p:cNvSpPr txBox="1"/>
            <p:nvPr/>
          </p:nvSpPr>
          <p:spPr>
            <a:xfrm>
              <a:off x="2561" y="354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30" name="Google Shape;830;p88"/>
            <p:cNvSpPr txBox="1"/>
            <p:nvPr/>
          </p:nvSpPr>
          <p:spPr>
            <a:xfrm>
              <a:off x="1943" y="354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31" name="Google Shape;831;p88"/>
            <p:cNvSpPr txBox="1"/>
            <p:nvPr/>
          </p:nvSpPr>
          <p:spPr>
            <a:xfrm>
              <a:off x="1325" y="354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32" name="Google Shape;832;p88"/>
            <p:cNvSpPr txBox="1"/>
            <p:nvPr/>
          </p:nvSpPr>
          <p:spPr>
            <a:xfrm>
              <a:off x="709" y="354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33" name="Google Shape;833;p88"/>
            <p:cNvSpPr txBox="1"/>
            <p:nvPr/>
          </p:nvSpPr>
          <p:spPr>
            <a:xfrm>
              <a:off x="91" y="3542"/>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34" name="Google Shape;834;p88"/>
            <p:cNvSpPr txBox="1"/>
            <p:nvPr/>
          </p:nvSpPr>
          <p:spPr>
            <a:xfrm>
              <a:off x="5029" y="388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1400</a:t>
              </a:r>
              <a:endParaRPr/>
            </a:p>
          </p:txBody>
        </p:sp>
        <p:sp>
          <p:nvSpPr>
            <p:cNvPr id="835" name="Google Shape;835;p88"/>
            <p:cNvSpPr txBox="1"/>
            <p:nvPr/>
          </p:nvSpPr>
          <p:spPr>
            <a:xfrm>
              <a:off x="4413" y="388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100</a:t>
              </a:r>
              <a:endParaRPr/>
            </a:p>
          </p:txBody>
        </p:sp>
        <p:sp>
          <p:nvSpPr>
            <p:cNvPr id="836" name="Google Shape;836;p88"/>
            <p:cNvSpPr txBox="1"/>
            <p:nvPr/>
          </p:nvSpPr>
          <p:spPr>
            <a:xfrm>
              <a:off x="3795" y="388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1050</a:t>
              </a:r>
              <a:endParaRPr/>
            </a:p>
          </p:txBody>
        </p:sp>
        <p:sp>
          <p:nvSpPr>
            <p:cNvPr id="837" name="Google Shape;837;p88"/>
            <p:cNvSpPr txBox="1"/>
            <p:nvPr/>
          </p:nvSpPr>
          <p:spPr>
            <a:xfrm>
              <a:off x="3177" y="3881"/>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38" name="Google Shape;838;p88"/>
            <p:cNvSpPr txBox="1"/>
            <p:nvPr/>
          </p:nvSpPr>
          <p:spPr>
            <a:xfrm>
              <a:off x="2561" y="3881"/>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39" name="Google Shape;839;p88"/>
            <p:cNvSpPr txBox="1"/>
            <p:nvPr/>
          </p:nvSpPr>
          <p:spPr>
            <a:xfrm>
              <a:off x="1943" y="3881"/>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40" name="Google Shape;840;p88"/>
            <p:cNvSpPr txBox="1"/>
            <p:nvPr/>
          </p:nvSpPr>
          <p:spPr>
            <a:xfrm>
              <a:off x="1325" y="3881"/>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41" name="Google Shape;841;p88"/>
            <p:cNvSpPr txBox="1"/>
            <p:nvPr/>
          </p:nvSpPr>
          <p:spPr>
            <a:xfrm>
              <a:off x="709" y="3881"/>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842" name="Google Shape;842;p88"/>
            <p:cNvSpPr txBox="1"/>
            <p:nvPr/>
          </p:nvSpPr>
          <p:spPr>
            <a:xfrm>
              <a:off x="91" y="3881"/>
              <a:ext cx="600" cy="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843" name="Google Shape;843;p88"/>
            <p:cNvCxnSpPr/>
            <p:nvPr/>
          </p:nvCxnSpPr>
          <p:spPr>
            <a:xfrm>
              <a:off x="5029"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44" name="Google Shape;844;p88"/>
            <p:cNvCxnSpPr/>
            <p:nvPr/>
          </p:nvCxnSpPr>
          <p:spPr>
            <a:xfrm>
              <a:off x="4413"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45" name="Google Shape;845;p88"/>
            <p:cNvCxnSpPr/>
            <p:nvPr/>
          </p:nvCxnSpPr>
          <p:spPr>
            <a:xfrm>
              <a:off x="3795"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46" name="Google Shape;846;p88"/>
            <p:cNvCxnSpPr/>
            <p:nvPr/>
          </p:nvCxnSpPr>
          <p:spPr>
            <a:xfrm>
              <a:off x="3177"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47" name="Google Shape;847;p88"/>
            <p:cNvCxnSpPr/>
            <p:nvPr/>
          </p:nvCxnSpPr>
          <p:spPr>
            <a:xfrm>
              <a:off x="2561"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48" name="Google Shape;848;p88"/>
            <p:cNvCxnSpPr/>
            <p:nvPr/>
          </p:nvCxnSpPr>
          <p:spPr>
            <a:xfrm>
              <a:off x="1943"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49" name="Google Shape;849;p88"/>
            <p:cNvCxnSpPr/>
            <p:nvPr/>
          </p:nvCxnSpPr>
          <p:spPr>
            <a:xfrm>
              <a:off x="1325"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50" name="Google Shape;850;p88"/>
            <p:cNvCxnSpPr/>
            <p:nvPr/>
          </p:nvCxnSpPr>
          <p:spPr>
            <a:xfrm>
              <a:off x="709" y="754"/>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851" name="Google Shape;851;p88"/>
            <p:cNvCxnSpPr/>
            <p:nvPr/>
          </p:nvCxnSpPr>
          <p:spPr>
            <a:xfrm>
              <a:off x="91" y="1503"/>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2" name="Google Shape;852;p88"/>
            <p:cNvCxnSpPr/>
            <p:nvPr/>
          </p:nvCxnSpPr>
          <p:spPr>
            <a:xfrm>
              <a:off x="91" y="1843"/>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3" name="Google Shape;853;p88"/>
            <p:cNvCxnSpPr/>
            <p:nvPr/>
          </p:nvCxnSpPr>
          <p:spPr>
            <a:xfrm>
              <a:off x="91" y="2183"/>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4" name="Google Shape;854;p88"/>
            <p:cNvCxnSpPr/>
            <p:nvPr/>
          </p:nvCxnSpPr>
          <p:spPr>
            <a:xfrm>
              <a:off x="91" y="2522"/>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5" name="Google Shape;855;p88"/>
            <p:cNvCxnSpPr/>
            <p:nvPr/>
          </p:nvCxnSpPr>
          <p:spPr>
            <a:xfrm>
              <a:off x="91" y="2862"/>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6" name="Google Shape;856;p88"/>
            <p:cNvCxnSpPr/>
            <p:nvPr/>
          </p:nvCxnSpPr>
          <p:spPr>
            <a:xfrm>
              <a:off x="91" y="3202"/>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7" name="Google Shape;857;p88"/>
            <p:cNvCxnSpPr/>
            <p:nvPr/>
          </p:nvCxnSpPr>
          <p:spPr>
            <a:xfrm>
              <a:off x="91" y="3542"/>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8" name="Google Shape;858;p88"/>
            <p:cNvCxnSpPr/>
            <p:nvPr/>
          </p:nvCxnSpPr>
          <p:spPr>
            <a:xfrm>
              <a:off x="91" y="3881"/>
              <a:ext cx="5700" cy="0"/>
            </a:xfrm>
            <a:prstGeom prst="straightConnector1">
              <a:avLst/>
            </a:prstGeom>
            <a:noFill/>
            <a:ln cap="flat" cmpd="sng" w="12700">
              <a:solidFill>
                <a:schemeClr val="dk1"/>
              </a:solidFill>
              <a:prstDash val="solid"/>
              <a:miter lim="800000"/>
              <a:headEnd len="med" w="med" type="none"/>
              <a:tailEnd len="med" w="med" type="none"/>
            </a:ln>
          </p:spPr>
        </p:cxnSp>
        <p:cxnSp>
          <p:nvCxnSpPr>
            <p:cNvPr id="859" name="Google Shape;859;p88"/>
            <p:cNvCxnSpPr/>
            <p:nvPr/>
          </p:nvCxnSpPr>
          <p:spPr>
            <a:xfrm>
              <a:off x="5647" y="754"/>
              <a:ext cx="0" cy="3600"/>
            </a:xfrm>
            <a:prstGeom prst="straightConnector1">
              <a:avLst/>
            </a:prstGeom>
            <a:noFill/>
            <a:ln cap="flat" cmpd="sng" w="28575">
              <a:solidFill>
                <a:schemeClr val="dk1"/>
              </a:solidFill>
              <a:prstDash val="solid"/>
              <a:miter lim="800000"/>
              <a:headEnd len="med" w="med" type="none"/>
              <a:tailEnd len="med" w="med" type="none"/>
            </a:ln>
          </p:spPr>
        </p:cxnSp>
        <p:cxnSp>
          <p:nvCxnSpPr>
            <p:cNvPr id="860" name="Google Shape;860;p88"/>
            <p:cNvCxnSpPr/>
            <p:nvPr/>
          </p:nvCxnSpPr>
          <p:spPr>
            <a:xfrm>
              <a:off x="91" y="754"/>
              <a:ext cx="0" cy="3600"/>
            </a:xfrm>
            <a:prstGeom prst="straightConnector1">
              <a:avLst/>
            </a:prstGeom>
            <a:noFill/>
            <a:ln cap="flat" cmpd="sng" w="28575">
              <a:solidFill>
                <a:schemeClr val="dk1"/>
              </a:solidFill>
              <a:prstDash val="solid"/>
              <a:miter lim="800000"/>
              <a:headEnd len="med" w="med" type="none"/>
              <a:tailEnd len="med" w="med" type="none"/>
            </a:ln>
          </p:spPr>
        </p:cxnSp>
        <p:cxnSp>
          <p:nvCxnSpPr>
            <p:cNvPr id="861" name="Google Shape;861;p88"/>
            <p:cNvCxnSpPr/>
            <p:nvPr/>
          </p:nvCxnSpPr>
          <p:spPr>
            <a:xfrm>
              <a:off x="91" y="754"/>
              <a:ext cx="5700" cy="0"/>
            </a:xfrm>
            <a:prstGeom prst="straightConnector1">
              <a:avLst/>
            </a:prstGeom>
            <a:noFill/>
            <a:ln cap="flat" cmpd="sng" w="28575">
              <a:solidFill>
                <a:schemeClr val="dk1"/>
              </a:solidFill>
              <a:prstDash val="solid"/>
              <a:miter lim="800000"/>
              <a:headEnd len="med" w="med" type="none"/>
              <a:tailEnd len="med" w="med" type="none"/>
            </a:ln>
          </p:spPr>
        </p:cxnSp>
        <p:cxnSp>
          <p:nvCxnSpPr>
            <p:cNvPr id="862" name="Google Shape;862;p88"/>
            <p:cNvCxnSpPr/>
            <p:nvPr/>
          </p:nvCxnSpPr>
          <p:spPr>
            <a:xfrm>
              <a:off x="91" y="4221"/>
              <a:ext cx="5700"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0">
                                            <p:txEl>
                                              <p:pRg end="0" st="0"/>
                                            </p:txEl>
                                          </p:spTgt>
                                        </p:tgtEl>
                                        <p:attrNameLst>
                                          <p:attrName>style.visibility</p:attrName>
                                        </p:attrNameLst>
                                      </p:cBhvr>
                                      <p:to>
                                        <p:strVal val="visible"/>
                                      </p:to>
                                    </p:set>
                                    <p:anim calcmode="lin" valueType="num">
                                      <p:cBhvr additive="base">
                                        <p:cTn dur="500"/>
                                        <p:tgtEl>
                                          <p:spTgt spid="76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76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7" name="Shape 2917"/>
        <p:cNvGrpSpPr/>
        <p:nvPr/>
      </p:nvGrpSpPr>
      <p:grpSpPr>
        <a:xfrm>
          <a:off x="0" y="0"/>
          <a:ext cx="0" cy="0"/>
          <a:chOff x="0" y="0"/>
          <a:chExt cx="0" cy="0"/>
        </a:xfrm>
      </p:grpSpPr>
      <p:sp>
        <p:nvSpPr>
          <p:cNvPr id="2918" name="Google Shape;2918;p232"/>
          <p:cNvSpPr txBox="1"/>
          <p:nvPr/>
        </p:nvSpPr>
        <p:spPr>
          <a:xfrm>
            <a:off x="395287" y="361950"/>
            <a:ext cx="8424900" cy="5632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3300"/>
              </a:buClr>
              <a:buSzPts val="6000"/>
              <a:buFont typeface="Times New Roman"/>
              <a:buNone/>
            </a:pPr>
            <a:r>
              <a:rPr b="1" i="0" lang="en-US" sz="6000" u="sng">
                <a:solidFill>
                  <a:srgbClr val="FF3300"/>
                </a:solidFill>
                <a:latin typeface="Times New Roman"/>
                <a:ea typeface="Times New Roman"/>
                <a:cs typeface="Times New Roman"/>
                <a:sym typeface="Times New Roman"/>
              </a:rPr>
              <a:t>الآثار المختلفة التضخم</a:t>
            </a:r>
            <a:endParaRPr b="1" i="0" sz="2400" u="sng">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accent2"/>
              </a:buClr>
              <a:buSzPts val="3600"/>
              <a:buFont typeface="Times New Roman"/>
              <a:buNone/>
            </a:pPr>
            <a:r>
              <a:rPr b="1" i="0" lang="en-US" sz="3600" u="none">
                <a:solidFill>
                  <a:schemeClr val="accent2"/>
                </a:solidFill>
                <a:latin typeface="Times New Roman"/>
                <a:ea typeface="Times New Roman"/>
                <a:cs typeface="Times New Roman"/>
                <a:sym typeface="Times New Roman"/>
              </a:rPr>
              <a:t>يوجد للتضخم الكثير من الآثار السلبية ، و منها :</a:t>
            </a:r>
            <a:endParaRPr/>
          </a:p>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r>
              <a:rPr b="1" i="0" lang="en-US" sz="4000" u="none">
                <a:solidFill>
                  <a:srgbClr val="990000"/>
                </a:solidFill>
                <a:latin typeface="Times New Roman"/>
                <a:ea typeface="Times New Roman"/>
                <a:cs typeface="Times New Roman"/>
                <a:sym typeface="Times New Roman"/>
              </a:rPr>
              <a:t>1- سوء توزيع الدخل :</a:t>
            </a:r>
            <a:endParaRPr/>
          </a:p>
          <a:p>
            <a:pPr indent="0" lvl="0" marL="0" marR="0" rtl="1" algn="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 في ظل التضخم يستفيد أصحاب الدخول المرتفعة و هؤلاء هم الذين ترتفع دخولهم النقدية بمعدل أكبر من ارتفاع الأسعار ، و من ثم ّ يستفيدوا نتيجة لارتفاع الدخل الحقيقي لهم ، و هؤلاء يكون مصدر دخلهم في الغالب من الأرباح و هم يمثلون طبقة المستثمرين و رجال الأعمال ، أما أصحاب الدخول الثابتة أو المنخفضة و هم يمثلون الغالبية العظمى من أفراد المجتمع فهم الذين يعانون من التضخم حيث ترتفع دخولهم النقدية بمعدل أقل من ارتفاع الأسعار و هذا يعني انخفاض الدخل الحقيقي لهم .</a:t>
            </a:r>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2" name="Shape 2922"/>
        <p:cNvGrpSpPr/>
        <p:nvPr/>
      </p:nvGrpSpPr>
      <p:grpSpPr>
        <a:xfrm>
          <a:off x="0" y="0"/>
          <a:ext cx="0" cy="0"/>
          <a:chOff x="0" y="0"/>
          <a:chExt cx="0" cy="0"/>
        </a:xfrm>
      </p:grpSpPr>
      <p:sp>
        <p:nvSpPr>
          <p:cNvPr id="2923" name="Google Shape;2923;p233"/>
          <p:cNvSpPr txBox="1"/>
          <p:nvPr/>
        </p:nvSpPr>
        <p:spPr>
          <a:xfrm>
            <a:off x="539750" y="1125537"/>
            <a:ext cx="8282100" cy="4486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990000"/>
              </a:buClr>
              <a:buSzPts val="3600"/>
              <a:buFont typeface="Times New Roman"/>
              <a:buNone/>
            </a:pPr>
            <a:r>
              <a:rPr b="1" i="0" lang="en-US" sz="3600" u="none">
                <a:solidFill>
                  <a:srgbClr val="990000"/>
                </a:solidFill>
                <a:latin typeface="Times New Roman"/>
                <a:ea typeface="Times New Roman"/>
                <a:cs typeface="Times New Roman"/>
                <a:sym typeface="Times New Roman"/>
              </a:rPr>
              <a:t>2- التضخم بسبب الضرر للدائن ويستفيد المدين  ، و ذلك بسبب انخفاض القيمة الحقيقية للدين.</a:t>
            </a:r>
            <a:endParaRPr/>
          </a:p>
          <a:p>
            <a:pPr indent="0" lvl="0" marL="0" marR="0" rtl="1" algn="r">
              <a:lnSpc>
                <a:spcPct val="100000"/>
              </a:lnSpc>
              <a:spcBef>
                <a:spcPts val="0"/>
              </a:spcBef>
              <a:spcAft>
                <a:spcPts val="0"/>
              </a:spcAft>
              <a:buClr>
                <a:srgbClr val="000099"/>
              </a:buClr>
              <a:buSzPts val="3600"/>
              <a:buFont typeface="Times New Roman"/>
              <a:buNone/>
            </a:pPr>
            <a:r>
              <a:rPr b="1" i="0" lang="en-US" sz="3600" u="none">
                <a:solidFill>
                  <a:srgbClr val="000099"/>
                </a:solidFill>
                <a:latin typeface="Times New Roman"/>
                <a:ea typeface="Times New Roman"/>
                <a:cs typeface="Times New Roman"/>
                <a:sym typeface="Times New Roman"/>
              </a:rPr>
              <a:t>3- التضخم يسبب انخفاض قيمة العملة الوطنية ،و من ثم ّ هروب الناس من استخدامها ، و هذا قد يسبب في النهاية إلى انهيار قيمة العملة الوطنية نهائيا ً .</a:t>
            </a:r>
            <a:endParaRPr/>
          </a:p>
          <a:p>
            <a:pPr indent="0" lvl="0" marL="0" marR="0" rtl="1" algn="r">
              <a:lnSpc>
                <a:spcPct val="100000"/>
              </a:lnSpc>
              <a:spcBef>
                <a:spcPts val="0"/>
              </a:spcBef>
              <a:spcAft>
                <a:spcPts val="0"/>
              </a:spcAft>
              <a:buClr>
                <a:srgbClr val="FF3300"/>
              </a:buClr>
              <a:buSzPts val="3600"/>
              <a:buFont typeface="Times New Roman"/>
              <a:buNone/>
            </a:pPr>
            <a:r>
              <a:rPr b="1" i="0" lang="en-US" sz="3600" u="none">
                <a:solidFill>
                  <a:srgbClr val="FF3300"/>
                </a:solidFill>
                <a:latin typeface="Times New Roman"/>
                <a:ea typeface="Times New Roman"/>
                <a:cs typeface="Times New Roman"/>
                <a:sym typeface="Times New Roman"/>
              </a:rPr>
              <a:t>4- التضخم يسبب انخفاض القيمة الحقيقية للمدخرات، سواء المدخرات الشخصية أو المدخرات الحكومية.</a:t>
            </a:r>
            <a:endParaRPr/>
          </a:p>
          <a:p>
            <a:pPr indent="0" lvl="0" marL="0" marR="0" rtl="0" algn="l">
              <a:lnSpc>
                <a:spcPct val="100000"/>
              </a:lnSpc>
              <a:spcBef>
                <a:spcPts val="0"/>
              </a:spcBef>
              <a:spcAft>
                <a:spcPts val="0"/>
              </a:spcAft>
              <a:buNone/>
            </a:pPr>
            <a:r>
              <a:t/>
            </a:r>
            <a:endParaRPr b="1" i="0" sz="3600" u="none">
              <a:solidFill>
                <a:srgbClr val="FF3300"/>
              </a:solidFill>
              <a:latin typeface="Times New Roman"/>
              <a:ea typeface="Times New Roman"/>
              <a:cs typeface="Times New Roman"/>
              <a:sym typeface="Times New Roman"/>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7" name="Shape 2927"/>
        <p:cNvGrpSpPr/>
        <p:nvPr/>
      </p:nvGrpSpPr>
      <p:grpSpPr>
        <a:xfrm>
          <a:off x="0" y="0"/>
          <a:ext cx="0" cy="0"/>
          <a:chOff x="0" y="0"/>
          <a:chExt cx="0" cy="0"/>
        </a:xfrm>
      </p:grpSpPr>
      <p:sp>
        <p:nvSpPr>
          <p:cNvPr id="2928" name="Google Shape;2928;p234"/>
          <p:cNvSpPr txBox="1"/>
          <p:nvPr/>
        </p:nvSpPr>
        <p:spPr>
          <a:xfrm>
            <a:off x="539750" y="908050"/>
            <a:ext cx="7827900" cy="4862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3300"/>
              </a:buClr>
              <a:buSzPts val="6000"/>
              <a:buFont typeface="Times New Roman"/>
              <a:buNone/>
            </a:pPr>
            <a:r>
              <a:rPr b="1" i="0" lang="en-US" sz="6000" u="none">
                <a:solidFill>
                  <a:srgbClr val="FF3300"/>
                </a:solidFill>
                <a:latin typeface="Times New Roman"/>
                <a:ea typeface="Times New Roman"/>
                <a:cs typeface="Times New Roman"/>
                <a:sym typeface="Times New Roman"/>
              </a:rPr>
              <a:t>5- الأثر علي سعر الفائدة</a:t>
            </a:r>
            <a:endParaRPr/>
          </a:p>
          <a:p>
            <a:pPr indent="0" lvl="0" marL="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لتفادي خسارة الدائنين ولتشجيعهم  علي تقديم الأموال، فإن آلية تحديد سعر الفائدة يجب أن تأخذ في اعتبارها معدل التضخم المتوقع من عام إلي اخر.  الامر الذي يعني ضرورة إضافة علاوة تضخم إلي العائد علي أموال المقترضين. وقد تم التفريق في فصل الاستثمار بين سعر الفائدة الاسمي وسعر الفائدة الحقيقي، والأخير هو  معدل العائد الذي يحصل عليه المقرض بعد الأخذ في الاعتبار  توقعات معدل التضخم.</a:t>
            </a:r>
            <a:endParaRPr/>
          </a:p>
          <a:p>
            <a:pPr indent="0" lvl="0" marL="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حيث يحسب سعر الفائدة الحقيقي وفقاً لمعادلة فيشر علي النحو التالي:- </a:t>
            </a:r>
            <a:endParaRPr/>
          </a:p>
          <a:p>
            <a:pPr indent="0" lvl="0" marL="0" marR="0" rtl="1" algn="r">
              <a:lnSpc>
                <a:spcPct val="100000"/>
              </a:lnSpc>
              <a:spcBef>
                <a:spcPts val="0"/>
              </a:spcBef>
              <a:spcAft>
                <a:spcPts val="0"/>
              </a:spcAft>
              <a:buClr>
                <a:schemeClr val="dk1"/>
              </a:buClr>
              <a:buSzPts val="5400"/>
              <a:buFont typeface="Times New Roman"/>
              <a:buNone/>
            </a:pPr>
            <a:r>
              <a:rPr b="1" i="0" lang="en-US" sz="5400" u="none">
                <a:solidFill>
                  <a:schemeClr val="dk1"/>
                </a:solidFill>
                <a:latin typeface="Times New Roman"/>
                <a:ea typeface="Times New Roman"/>
                <a:cs typeface="Times New Roman"/>
                <a:sym typeface="Times New Roman"/>
              </a:rPr>
              <a:t>R = I – F          </a:t>
            </a:r>
            <a:r>
              <a:rPr b="1" i="0" lang="en-US" sz="2800" u="none">
                <a:solidFill>
                  <a:schemeClr val="dk1"/>
                </a:solidFill>
                <a:latin typeface="Times New Roman"/>
                <a:ea typeface="Times New Roman"/>
                <a:cs typeface="Times New Roman"/>
                <a:sym typeface="Times New Roman"/>
              </a:rPr>
              <a:t> </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2" name="Shape 2932"/>
        <p:cNvGrpSpPr/>
        <p:nvPr/>
      </p:nvGrpSpPr>
      <p:grpSpPr>
        <a:xfrm>
          <a:off x="0" y="0"/>
          <a:ext cx="0" cy="0"/>
          <a:chOff x="0" y="0"/>
          <a:chExt cx="0" cy="0"/>
        </a:xfrm>
      </p:grpSpPr>
      <p:sp>
        <p:nvSpPr>
          <p:cNvPr id="2933" name="Google Shape;2933;p235"/>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FF3300"/>
              </a:buClr>
              <a:buSzPts val="4300"/>
              <a:buFont typeface="Gill Sans"/>
              <a:buNone/>
            </a:pPr>
            <a:r>
              <a:rPr b="1" i="0" lang="en-US" sz="4300" u="sng">
                <a:solidFill>
                  <a:srgbClr val="FF3300"/>
                </a:solidFill>
                <a:effectLst>
                  <a:outerShdw blurRad="38100" algn="tl" dir="2700000" dist="38100">
                    <a:srgbClr val="C0C0C0"/>
                  </a:outerShdw>
                </a:effectLst>
                <a:latin typeface="Gill Sans"/>
                <a:ea typeface="Gill Sans"/>
                <a:cs typeface="Gill Sans"/>
                <a:sym typeface="Gill Sans"/>
              </a:rPr>
              <a:t>6- الأثر علي التجارة الخارجية</a:t>
            </a:r>
            <a:endParaRPr/>
          </a:p>
        </p:txBody>
      </p:sp>
      <p:sp>
        <p:nvSpPr>
          <p:cNvPr id="2934" name="Google Shape;2934;p235"/>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3840"/>
              <a:buFont typeface="Noto Sans Symbols"/>
              <a:buNone/>
            </a:pPr>
            <a:r>
              <a:rPr b="1" i="0" lang="en-US" sz="4800" u="none">
                <a:solidFill>
                  <a:schemeClr val="dk1"/>
                </a:solidFill>
                <a:latin typeface="Gill Sans"/>
                <a:ea typeface="Gill Sans"/>
                <a:cs typeface="Gill Sans"/>
                <a:sym typeface="Gill Sans"/>
              </a:rPr>
              <a:t>التضخم يؤدي إلى تقليل الصادرات بسبب ارتفاع أسعار السلع الوطنية في الأسواق العالمية، و هذا يؤدي إلى زيادة حجم الواردات مما يسبب حدوث عجز في الميزان التجاري .</a:t>
            </a:r>
            <a:endParaRPr/>
          </a:p>
          <a:p>
            <a:pPr indent="-38734" lvl="0" marL="365125" marR="0" rtl="0" algn="l">
              <a:spcBef>
                <a:spcPts val="600"/>
              </a:spcBef>
              <a:spcAft>
                <a:spcPts val="0"/>
              </a:spcAft>
              <a:buClr>
                <a:schemeClr val="accent1"/>
              </a:buClr>
              <a:buSzPts val="3840"/>
              <a:buFont typeface="Noto Sans Symbols"/>
              <a:buNone/>
            </a:pPr>
            <a:r>
              <a:t/>
            </a:r>
            <a:endParaRPr b="1" i="0" sz="4800" u="none">
              <a:solidFill>
                <a:schemeClr val="dk1"/>
              </a:solidFill>
              <a:latin typeface="Gill Sans"/>
              <a:ea typeface="Gill Sans"/>
              <a:cs typeface="Gill Sans"/>
              <a:sym typeface="Gill Sans"/>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8" name="Shape 2938"/>
        <p:cNvGrpSpPr/>
        <p:nvPr/>
      </p:nvGrpSpPr>
      <p:grpSpPr>
        <a:xfrm>
          <a:off x="0" y="0"/>
          <a:ext cx="0" cy="0"/>
          <a:chOff x="0" y="0"/>
          <a:chExt cx="0" cy="0"/>
        </a:xfrm>
      </p:grpSpPr>
      <p:sp>
        <p:nvSpPr>
          <p:cNvPr id="2939" name="Google Shape;2939;p236"/>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3300"/>
              </a:buClr>
              <a:buSzPts val="2800"/>
              <a:buFont typeface="Gill Sans"/>
              <a:buNone/>
            </a:pPr>
            <a:r>
              <a:rPr b="1" i="0" lang="en-US" sz="2800" u="sng">
                <a:solidFill>
                  <a:srgbClr val="FF3300"/>
                </a:solidFill>
                <a:effectLst>
                  <a:outerShdw blurRad="38100" algn="tl" dir="2700000" dist="38100">
                    <a:srgbClr val="C0C0C0"/>
                  </a:outerShdw>
                </a:effectLst>
                <a:latin typeface="Gill Sans"/>
                <a:ea typeface="Gill Sans"/>
                <a:cs typeface="Gill Sans"/>
                <a:sym typeface="Gill Sans"/>
              </a:rPr>
              <a:t>ثالثا ً / العلاقة بين التضخم و البطالة :</a:t>
            </a:r>
            <a:br>
              <a:rPr b="1" i="0" lang="en-US" sz="2800" u="sng">
                <a:solidFill>
                  <a:srgbClr val="FF3300"/>
                </a:solidFill>
                <a:effectLst>
                  <a:outerShdw blurRad="38100" algn="tl" dir="2700000" dist="38100">
                    <a:srgbClr val="C0C0C0"/>
                  </a:outerShdw>
                </a:effectLst>
                <a:latin typeface="Gill Sans"/>
                <a:ea typeface="Gill Sans"/>
                <a:cs typeface="Gill Sans"/>
                <a:sym typeface="Gill Sans"/>
              </a:rPr>
            </a:br>
            <a:endParaRPr/>
          </a:p>
        </p:txBody>
      </p:sp>
      <p:sp>
        <p:nvSpPr>
          <p:cNvPr id="2940" name="Google Shape;2940;p236"/>
          <p:cNvSpPr txBox="1"/>
          <p:nvPr>
            <p:ph idx="1" type="body"/>
          </p:nvPr>
        </p:nvSpPr>
        <p:spPr>
          <a:xfrm>
            <a:off x="457200" y="765175"/>
            <a:ext cx="8229600" cy="47847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80000"/>
              </a:lnSpc>
              <a:spcBef>
                <a:spcPts val="0"/>
              </a:spcBef>
              <a:spcAft>
                <a:spcPts val="0"/>
              </a:spcAft>
              <a:buClr>
                <a:schemeClr val="accent1"/>
              </a:buClr>
              <a:buSzPts val="1760"/>
              <a:buFont typeface="Noto Sans Symbols"/>
              <a:buNone/>
            </a:pPr>
            <a:r>
              <a:rPr b="1" i="0" lang="en-US" sz="2200" u="none">
                <a:solidFill>
                  <a:schemeClr val="dk1"/>
                </a:solidFill>
                <a:latin typeface="Gill Sans"/>
                <a:ea typeface="Gill Sans"/>
                <a:cs typeface="Gill Sans"/>
                <a:sym typeface="Gill Sans"/>
              </a:rPr>
              <a:t>كقاعدة عامة هناك علاقة عكسية بين معدل التضخم و معدل البطالة، وهذه العلاقة أوضحها الاقتصادي البريطاني(فيليبس) Philips. فيما ُُُيعرف باسم منحنى فيليبس كما يتضح من الرسم البياني رقم (6-4) حيث وجد فيليبس أن الأجور ترتفع بشكل ملموس عند انخفاض معدل البطالة ، و أنها تنخفض بشدة عندما ترتفع معدلات البطالة.</a:t>
            </a:r>
            <a:endParaRPr/>
          </a:p>
          <a:p>
            <a:pPr indent="-282575" lvl="0" marL="365125" marR="0" rtl="1" algn="r">
              <a:lnSpc>
                <a:spcPct val="90000"/>
              </a:lnSpc>
              <a:spcBef>
                <a:spcPts val="0"/>
              </a:spcBef>
              <a:spcAft>
                <a:spcPts val="0"/>
              </a:spcAft>
              <a:buClr>
                <a:schemeClr val="accent1"/>
              </a:buClr>
              <a:buSzPts val="1760"/>
              <a:buFont typeface="Noto Sans Symbols"/>
              <a:buChar char="⚫"/>
            </a:pPr>
            <a:r>
              <a:rPr b="1" i="0" lang="en-US" sz="2200" u="none">
                <a:solidFill>
                  <a:schemeClr val="dk1"/>
                </a:solidFill>
                <a:latin typeface="Times New Roman"/>
                <a:ea typeface="Times New Roman"/>
                <a:cs typeface="Times New Roman"/>
                <a:sym typeface="Times New Roman"/>
              </a:rPr>
              <a:t> و التحليل الاقتصادي لذلك هو أن زيادة مستوى الطلب  الكلي في اقتصاد ما يؤدي إلى زيادة حجم الاستثمار ، و  هذا يؤدي إلى خلق فرص عمل جديدة و إغرائهم بأجور  مرتفعة ، و نتيجة لذلك ترتفع تكاليف الإنتاج مما يسبب  ارتفاع الأسعار ( زيادة معدل التضخم ) و المعروف أن  خلق فرص عمل جديدة يعني انخفاض معدل البطالة .</a:t>
            </a:r>
            <a:endParaRPr b="1" i="0" sz="2200" u="none">
              <a:solidFill>
                <a:schemeClr val="dk1"/>
              </a:solidFill>
              <a:latin typeface="Times New Roman"/>
              <a:ea typeface="Times New Roman"/>
              <a:cs typeface="Times New Roman"/>
              <a:sym typeface="Times New Roman"/>
            </a:endParaRPr>
          </a:p>
          <a:p>
            <a:pPr indent="-282575" lvl="0" marL="365125" marR="0" rtl="1" algn="r">
              <a:lnSpc>
                <a:spcPct val="90000"/>
              </a:lnSpc>
              <a:spcBef>
                <a:spcPts val="0"/>
              </a:spcBef>
              <a:spcAft>
                <a:spcPts val="0"/>
              </a:spcAft>
              <a:buClr>
                <a:schemeClr val="accent1"/>
              </a:buClr>
              <a:buSzPts val="1760"/>
              <a:buFont typeface="Noto Sans Symbols"/>
              <a:buChar char="⚫"/>
            </a:pPr>
            <a:r>
              <a:rPr b="1" i="0" lang="en-US" sz="2200" u="none">
                <a:solidFill>
                  <a:schemeClr val="dk1"/>
                </a:solidFill>
                <a:latin typeface="Times New Roman"/>
                <a:ea typeface="Times New Roman"/>
                <a:cs typeface="Times New Roman"/>
                <a:sym typeface="Times New Roman"/>
              </a:rPr>
              <a:t>أما في حالة الركود و الكساد فيقل حجم الاستثمار و تزداد معدلات البطالة و تنخفض الأجور و الأسعار مما يعني انخفاض معدل التضخم .</a:t>
            </a:r>
            <a:endParaRPr b="1" i="0" sz="2200" u="none">
              <a:solidFill>
                <a:schemeClr val="dk1"/>
              </a:solidFill>
              <a:latin typeface="Times New Roman"/>
              <a:ea typeface="Times New Roman"/>
              <a:cs typeface="Times New Roman"/>
              <a:sym typeface="Times New Roman"/>
            </a:endParaRPr>
          </a:p>
          <a:p>
            <a:pPr indent="-282575" lvl="0" marL="365125" marR="0" rtl="1" algn="r">
              <a:lnSpc>
                <a:spcPct val="90000"/>
              </a:lnSpc>
              <a:spcBef>
                <a:spcPts val="0"/>
              </a:spcBef>
              <a:spcAft>
                <a:spcPts val="0"/>
              </a:spcAft>
              <a:buClr>
                <a:schemeClr val="accent1"/>
              </a:buClr>
              <a:buSzPts val="1760"/>
              <a:buFont typeface="Noto Sans Symbols"/>
              <a:buChar char="⚫"/>
            </a:pPr>
            <a:r>
              <a:rPr b="1" i="0" lang="en-US" sz="2200" u="none">
                <a:solidFill>
                  <a:schemeClr val="dk1"/>
                </a:solidFill>
                <a:latin typeface="Times New Roman"/>
                <a:ea typeface="Times New Roman"/>
                <a:cs typeface="Times New Roman"/>
                <a:sym typeface="Times New Roman"/>
              </a:rPr>
              <a:t>و لكن قضية العلاقة العكسية بين التضخم و البطالة لم تثبت صحتها باستمرار فقد شهدت الكثير من الدول الحالتين سويا ً و بشكل كبير فكانت هناك معدلات بطالة كبيرة ، و معدلات تضخم ملموسة أيضا ً، و قد سميت هذه الحالة بالركود التضخمي أو التضخم الركودي (Stagflation) كما يتضح في معظم الدول النامية .</a:t>
            </a:r>
            <a:endParaRPr b="0" i="0" sz="2200" u="none">
              <a:solidFill>
                <a:schemeClr val="dk1"/>
              </a:solidFill>
              <a:latin typeface="Gill Sans"/>
              <a:ea typeface="Gill Sans"/>
              <a:cs typeface="Gill Sans"/>
              <a:sym typeface="Gill Sans"/>
            </a:endParaRPr>
          </a:p>
          <a:p>
            <a:pPr indent="-170815" lvl="0" marL="365125" marR="0" rtl="1" algn="r">
              <a:lnSpc>
                <a:spcPct val="90000"/>
              </a:lnSpc>
              <a:spcBef>
                <a:spcPts val="0"/>
              </a:spcBef>
              <a:spcAft>
                <a:spcPts val="0"/>
              </a:spcAft>
              <a:buClr>
                <a:schemeClr val="accent1"/>
              </a:buClr>
              <a:buSzPts val="1760"/>
              <a:buFont typeface="Noto Sans Symbols"/>
              <a:buNone/>
            </a:pPr>
            <a:r>
              <a:t/>
            </a:r>
            <a:endParaRPr b="1" i="0" sz="2200" u="none">
              <a:solidFill>
                <a:schemeClr val="dk1"/>
              </a:solidFill>
              <a:latin typeface="Times New Roman"/>
              <a:ea typeface="Times New Roman"/>
              <a:cs typeface="Times New Roman"/>
              <a:sym typeface="Times New Roman"/>
            </a:endParaRPr>
          </a:p>
          <a:p>
            <a:pPr indent="-282575" lvl="0" marL="365125" marR="0" rtl="1" algn="r">
              <a:lnSpc>
                <a:spcPct val="80000"/>
              </a:lnSpc>
              <a:spcBef>
                <a:spcPts val="0"/>
              </a:spcBef>
              <a:spcAft>
                <a:spcPts val="0"/>
              </a:spcAft>
              <a:buClr>
                <a:schemeClr val="accent1"/>
              </a:buClr>
              <a:buSzPts val="1760"/>
              <a:buFont typeface="Noto Sans Symbols"/>
              <a:buNone/>
            </a:pPr>
            <a:r>
              <a:t/>
            </a:r>
            <a:endParaRPr b="1" i="0" sz="2200" u="none">
              <a:solidFill>
                <a:schemeClr val="dk1"/>
              </a:solidFill>
              <a:latin typeface="Gill Sans"/>
              <a:ea typeface="Gill Sans"/>
              <a:cs typeface="Gill Sans"/>
              <a:sym typeface="Gill Sans"/>
            </a:endParaRPr>
          </a:p>
          <a:p>
            <a:pPr indent="-170815" lvl="0" marL="365125" marR="0" rtl="0" algn="l">
              <a:spcBef>
                <a:spcPts val="600"/>
              </a:spcBef>
              <a:spcAft>
                <a:spcPts val="0"/>
              </a:spcAft>
              <a:buClr>
                <a:schemeClr val="accent1"/>
              </a:buClr>
              <a:buSzPts val="1760"/>
              <a:buFont typeface="Noto Sans Symbols"/>
              <a:buNone/>
            </a:pPr>
            <a:r>
              <a:t/>
            </a:r>
            <a:endParaRPr b="1" i="0" sz="2200" u="none">
              <a:solidFill>
                <a:schemeClr val="dk1"/>
              </a:solidFill>
              <a:latin typeface="Gill Sans"/>
              <a:ea typeface="Gill Sans"/>
              <a:cs typeface="Gill Sans"/>
              <a:sym typeface="Gill Sans"/>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4" name="Shape 2944"/>
        <p:cNvGrpSpPr/>
        <p:nvPr/>
      </p:nvGrpSpPr>
      <p:grpSpPr>
        <a:xfrm>
          <a:off x="0" y="0"/>
          <a:ext cx="0" cy="0"/>
          <a:chOff x="0" y="0"/>
          <a:chExt cx="0" cy="0"/>
        </a:xfrm>
      </p:grpSpPr>
      <p:cxnSp>
        <p:nvCxnSpPr>
          <p:cNvPr id="2945" name="Google Shape;2945;p237"/>
          <p:cNvCxnSpPr/>
          <p:nvPr/>
        </p:nvCxnSpPr>
        <p:spPr>
          <a:xfrm>
            <a:off x="2622550" y="1722437"/>
            <a:ext cx="0" cy="2148000"/>
          </a:xfrm>
          <a:prstGeom prst="straightConnector1">
            <a:avLst/>
          </a:prstGeom>
          <a:noFill/>
          <a:ln cap="flat" cmpd="sng" w="9525">
            <a:solidFill>
              <a:srgbClr val="000000"/>
            </a:solidFill>
            <a:prstDash val="solid"/>
            <a:miter lim="800000"/>
            <a:headEnd len="med" w="med" type="none"/>
            <a:tailEnd len="med" w="med" type="none"/>
          </a:ln>
        </p:spPr>
      </p:cxnSp>
      <p:cxnSp>
        <p:nvCxnSpPr>
          <p:cNvPr id="2946" name="Google Shape;2946;p237"/>
          <p:cNvCxnSpPr/>
          <p:nvPr/>
        </p:nvCxnSpPr>
        <p:spPr>
          <a:xfrm>
            <a:off x="2622550" y="3870325"/>
            <a:ext cx="3665400" cy="0"/>
          </a:xfrm>
          <a:prstGeom prst="straightConnector1">
            <a:avLst/>
          </a:prstGeom>
          <a:noFill/>
          <a:ln cap="flat" cmpd="sng" w="9525">
            <a:solidFill>
              <a:srgbClr val="000000"/>
            </a:solidFill>
            <a:prstDash val="solid"/>
            <a:miter lim="800000"/>
            <a:headEnd len="med" w="med" type="none"/>
            <a:tailEnd len="med" w="med" type="none"/>
          </a:ln>
        </p:spPr>
      </p:cxnSp>
      <p:sp>
        <p:nvSpPr>
          <p:cNvPr id="2947" name="Google Shape;2947;p237"/>
          <p:cNvSpPr/>
          <p:nvPr/>
        </p:nvSpPr>
        <p:spPr>
          <a:xfrm rot="10200009">
            <a:off x="3292468" y="1484297"/>
            <a:ext cx="2292357" cy="1906599"/>
          </a:xfrm>
          <a:custGeom>
            <a:rect b="b" l="l" r="r" t="t"/>
            <a:pathLst>
              <a:path extrusionOk="0" fill="none" h="21600" w="21613">
                <a:moveTo>
                  <a:pt x="0" y="0"/>
                </a:moveTo>
                <a:cubicBezTo>
                  <a:pt x="4" y="0"/>
                  <a:pt x="8" y="-1"/>
                  <a:pt x="13" y="0"/>
                </a:cubicBezTo>
                <a:cubicBezTo>
                  <a:pt x="11942" y="0"/>
                  <a:pt x="21613" y="9670"/>
                  <a:pt x="21613" y="21600"/>
                </a:cubicBezTo>
              </a:path>
              <a:path extrusionOk="0" h="21600" w="21613">
                <a:moveTo>
                  <a:pt x="0" y="0"/>
                </a:moveTo>
                <a:cubicBezTo>
                  <a:pt x="4" y="0"/>
                  <a:pt x="8" y="-1"/>
                  <a:pt x="13" y="0"/>
                </a:cubicBezTo>
                <a:cubicBezTo>
                  <a:pt x="11942" y="0"/>
                  <a:pt x="21613" y="9670"/>
                  <a:pt x="21613" y="21600"/>
                </a:cubicBezTo>
                <a:lnTo>
                  <a:pt x="13" y="21600"/>
                </a:lnTo>
                <a:lnTo>
                  <a:pt x="0"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2948" name="Google Shape;2948;p237"/>
          <p:cNvCxnSpPr/>
          <p:nvPr/>
        </p:nvCxnSpPr>
        <p:spPr>
          <a:xfrm>
            <a:off x="2622550" y="2198687"/>
            <a:ext cx="687300" cy="0"/>
          </a:xfrm>
          <a:prstGeom prst="straightConnector1">
            <a:avLst/>
          </a:prstGeom>
          <a:noFill/>
          <a:ln cap="flat" cmpd="sng" w="9525">
            <a:solidFill>
              <a:srgbClr val="FF3300"/>
            </a:solidFill>
            <a:prstDash val="solid"/>
            <a:miter lim="800000"/>
            <a:headEnd len="med" w="med" type="none"/>
            <a:tailEnd len="med" w="med" type="none"/>
          </a:ln>
        </p:spPr>
      </p:cxnSp>
      <p:cxnSp>
        <p:nvCxnSpPr>
          <p:cNvPr id="2949" name="Google Shape;2949;p237"/>
          <p:cNvCxnSpPr/>
          <p:nvPr/>
        </p:nvCxnSpPr>
        <p:spPr>
          <a:xfrm>
            <a:off x="3309937" y="2198687"/>
            <a:ext cx="0" cy="1671600"/>
          </a:xfrm>
          <a:prstGeom prst="straightConnector1">
            <a:avLst/>
          </a:prstGeom>
          <a:noFill/>
          <a:ln cap="flat" cmpd="sng" w="9525">
            <a:solidFill>
              <a:srgbClr val="FF3300"/>
            </a:solidFill>
            <a:prstDash val="solid"/>
            <a:miter lim="800000"/>
            <a:headEnd len="med" w="med" type="none"/>
            <a:tailEnd len="med" w="med" type="none"/>
          </a:ln>
        </p:spPr>
      </p:cxnSp>
      <p:cxnSp>
        <p:nvCxnSpPr>
          <p:cNvPr id="2950" name="Google Shape;2950;p237"/>
          <p:cNvCxnSpPr/>
          <p:nvPr/>
        </p:nvCxnSpPr>
        <p:spPr>
          <a:xfrm>
            <a:off x="2622550" y="3154362"/>
            <a:ext cx="2062200" cy="0"/>
          </a:xfrm>
          <a:prstGeom prst="straightConnector1">
            <a:avLst/>
          </a:prstGeom>
          <a:noFill/>
          <a:ln cap="flat" cmpd="sng" w="9525">
            <a:solidFill>
              <a:srgbClr val="FF3300"/>
            </a:solidFill>
            <a:prstDash val="solid"/>
            <a:miter lim="800000"/>
            <a:headEnd len="med" w="med" type="none"/>
            <a:tailEnd len="med" w="med" type="none"/>
          </a:ln>
        </p:spPr>
      </p:cxnSp>
      <p:cxnSp>
        <p:nvCxnSpPr>
          <p:cNvPr id="2951" name="Google Shape;2951;p237"/>
          <p:cNvCxnSpPr/>
          <p:nvPr/>
        </p:nvCxnSpPr>
        <p:spPr>
          <a:xfrm>
            <a:off x="4684712" y="3154362"/>
            <a:ext cx="0" cy="716100"/>
          </a:xfrm>
          <a:prstGeom prst="straightConnector1">
            <a:avLst/>
          </a:prstGeom>
          <a:noFill/>
          <a:ln cap="flat" cmpd="sng" w="9525">
            <a:solidFill>
              <a:srgbClr val="FF3300"/>
            </a:solidFill>
            <a:prstDash val="solid"/>
            <a:miter lim="800000"/>
            <a:headEnd len="med" w="med" type="none"/>
            <a:tailEnd len="med" w="med" type="none"/>
          </a:ln>
        </p:spPr>
      </p:cxnSp>
      <p:sp>
        <p:nvSpPr>
          <p:cNvPr id="2952" name="Google Shape;2952;p237"/>
          <p:cNvSpPr txBox="1"/>
          <p:nvPr/>
        </p:nvSpPr>
        <p:spPr>
          <a:xfrm>
            <a:off x="3309937" y="1812925"/>
            <a:ext cx="457200" cy="47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endParaRPr/>
          </a:p>
        </p:txBody>
      </p:sp>
      <p:sp>
        <p:nvSpPr>
          <p:cNvPr id="2953" name="Google Shape;2953;p237"/>
          <p:cNvSpPr txBox="1"/>
          <p:nvPr/>
        </p:nvSpPr>
        <p:spPr>
          <a:xfrm>
            <a:off x="1476375" y="1484312"/>
            <a:ext cx="1374900" cy="954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معدل التضخم</a:t>
            </a:r>
            <a:endParaRPr/>
          </a:p>
          <a:p>
            <a:pPr indent="0" lvl="0" marL="0" marR="0" rtl="0" algn="ct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18%</a:t>
            </a:r>
            <a:endParaRPr/>
          </a:p>
        </p:txBody>
      </p:sp>
      <p:sp>
        <p:nvSpPr>
          <p:cNvPr id="2954" name="Google Shape;2954;p237"/>
          <p:cNvSpPr txBox="1"/>
          <p:nvPr/>
        </p:nvSpPr>
        <p:spPr>
          <a:xfrm>
            <a:off x="1835150" y="3022600"/>
            <a:ext cx="687300" cy="47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a:t>
            </a:r>
            <a:endParaRPr/>
          </a:p>
        </p:txBody>
      </p:sp>
      <p:sp>
        <p:nvSpPr>
          <p:cNvPr id="2955" name="Google Shape;2955;p237"/>
          <p:cNvSpPr txBox="1"/>
          <p:nvPr/>
        </p:nvSpPr>
        <p:spPr>
          <a:xfrm>
            <a:off x="2771775" y="3959225"/>
            <a:ext cx="687300" cy="47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3%</a:t>
            </a:r>
            <a:endParaRPr/>
          </a:p>
        </p:txBody>
      </p:sp>
      <p:sp>
        <p:nvSpPr>
          <p:cNvPr id="2956" name="Google Shape;2956;p237"/>
          <p:cNvSpPr txBox="1"/>
          <p:nvPr/>
        </p:nvSpPr>
        <p:spPr>
          <a:xfrm>
            <a:off x="4140200" y="4030662"/>
            <a:ext cx="811200" cy="47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20%</a:t>
            </a:r>
            <a:endParaRPr/>
          </a:p>
        </p:txBody>
      </p:sp>
      <p:sp>
        <p:nvSpPr>
          <p:cNvPr id="2957" name="Google Shape;2957;p237"/>
          <p:cNvSpPr txBox="1"/>
          <p:nvPr/>
        </p:nvSpPr>
        <p:spPr>
          <a:xfrm>
            <a:off x="4243387" y="2714625"/>
            <a:ext cx="687300" cy="47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2958" name="Google Shape;2958;p237"/>
          <p:cNvSpPr txBox="1"/>
          <p:nvPr/>
        </p:nvSpPr>
        <p:spPr>
          <a:xfrm>
            <a:off x="5116512" y="3959225"/>
            <a:ext cx="1374900" cy="47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معدل البطالة</a:t>
            </a:r>
            <a:endParaRPr/>
          </a:p>
        </p:txBody>
      </p:sp>
      <p:sp>
        <p:nvSpPr>
          <p:cNvPr id="2959" name="Google Shape;2959;p237"/>
          <p:cNvSpPr txBox="1"/>
          <p:nvPr/>
        </p:nvSpPr>
        <p:spPr>
          <a:xfrm>
            <a:off x="5141912" y="2303462"/>
            <a:ext cx="1374900" cy="47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منحنى فيليبس</a:t>
            </a:r>
            <a:endParaRPr/>
          </a:p>
        </p:txBody>
      </p:sp>
      <p:sp>
        <p:nvSpPr>
          <p:cNvPr id="2960" name="Google Shape;2960;p237"/>
          <p:cNvSpPr txBox="1"/>
          <p:nvPr/>
        </p:nvSpPr>
        <p:spPr>
          <a:xfrm>
            <a:off x="2409825" y="4721225"/>
            <a:ext cx="4324200" cy="106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200"/>
              <a:buFont typeface="Times New Roman"/>
              <a:buNone/>
            </a:pPr>
            <a:r>
              <a:rPr b="1" i="0" lang="en-US" sz="3200" u="none">
                <a:solidFill>
                  <a:srgbClr val="FF3300"/>
                </a:solidFill>
                <a:latin typeface="Times New Roman"/>
                <a:ea typeface="Times New Roman"/>
                <a:cs typeface="Times New Roman"/>
                <a:sym typeface="Times New Roman"/>
              </a:rPr>
              <a:t>شكل بياني رقم (6-4) يوضح العلاقة بين التضخم والبطالة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45"/>
                                        </p:tgtEl>
                                        <p:attrNameLst>
                                          <p:attrName>style.visibility</p:attrName>
                                        </p:attrNameLst>
                                      </p:cBhvr>
                                      <p:to>
                                        <p:strVal val="visible"/>
                                      </p:to>
                                    </p:set>
                                    <p:anim calcmode="lin" valueType="num">
                                      <p:cBhvr additive="base">
                                        <p:cTn dur="500"/>
                                        <p:tgtEl>
                                          <p:spTgt spid="2945"/>
                                        </p:tgtEl>
                                        <p:attrNameLst>
                                          <p:attrName>ppt_w</p:attrName>
                                        </p:attrNameLst>
                                      </p:cBhvr>
                                      <p:tavLst>
                                        <p:tav fmla="" tm="0">
                                          <p:val>
                                            <p:strVal val="0"/>
                                          </p:val>
                                        </p:tav>
                                        <p:tav fmla="" tm="100000">
                                          <p:val>
                                            <p:strVal val="#ppt_w"/>
                                          </p:val>
                                        </p:tav>
                                      </p:tavLst>
                                    </p:anim>
                                    <p:anim calcmode="lin" valueType="num">
                                      <p:cBhvr additive="base">
                                        <p:cTn dur="500"/>
                                        <p:tgtEl>
                                          <p:spTgt spid="29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46"/>
                                        </p:tgtEl>
                                        <p:attrNameLst>
                                          <p:attrName>style.visibility</p:attrName>
                                        </p:attrNameLst>
                                      </p:cBhvr>
                                      <p:to>
                                        <p:strVal val="visible"/>
                                      </p:to>
                                    </p:set>
                                    <p:anim calcmode="lin" valueType="num">
                                      <p:cBhvr additive="base">
                                        <p:cTn dur="500"/>
                                        <p:tgtEl>
                                          <p:spTgt spid="2946"/>
                                        </p:tgtEl>
                                        <p:attrNameLst>
                                          <p:attrName>ppt_w</p:attrName>
                                        </p:attrNameLst>
                                      </p:cBhvr>
                                      <p:tavLst>
                                        <p:tav fmla="" tm="0">
                                          <p:val>
                                            <p:strVal val="0"/>
                                          </p:val>
                                        </p:tav>
                                        <p:tav fmla="" tm="100000">
                                          <p:val>
                                            <p:strVal val="#ppt_w"/>
                                          </p:val>
                                        </p:tav>
                                      </p:tavLst>
                                    </p:anim>
                                    <p:anim calcmode="lin" valueType="num">
                                      <p:cBhvr additive="base">
                                        <p:cTn dur="500"/>
                                        <p:tgtEl>
                                          <p:spTgt spid="29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47"/>
                                        </p:tgtEl>
                                        <p:attrNameLst>
                                          <p:attrName>style.visibility</p:attrName>
                                        </p:attrNameLst>
                                      </p:cBhvr>
                                      <p:to>
                                        <p:strVal val="visible"/>
                                      </p:to>
                                    </p:set>
                                    <p:anim calcmode="lin" valueType="num">
                                      <p:cBhvr additive="base">
                                        <p:cTn dur="500"/>
                                        <p:tgtEl>
                                          <p:spTgt spid="2947"/>
                                        </p:tgtEl>
                                        <p:attrNameLst>
                                          <p:attrName>ppt_w</p:attrName>
                                        </p:attrNameLst>
                                      </p:cBhvr>
                                      <p:tavLst>
                                        <p:tav fmla="" tm="0">
                                          <p:val>
                                            <p:strVal val="0"/>
                                          </p:val>
                                        </p:tav>
                                        <p:tav fmla="" tm="100000">
                                          <p:val>
                                            <p:strVal val="#ppt_w"/>
                                          </p:val>
                                        </p:tav>
                                      </p:tavLst>
                                    </p:anim>
                                    <p:anim calcmode="lin" valueType="num">
                                      <p:cBhvr additive="base">
                                        <p:cTn dur="500"/>
                                        <p:tgtEl>
                                          <p:spTgt spid="29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0"/>
                                        </p:tgtEl>
                                        <p:attrNameLst>
                                          <p:attrName>style.visibility</p:attrName>
                                        </p:attrNameLst>
                                      </p:cBhvr>
                                      <p:to>
                                        <p:strVal val="visible"/>
                                      </p:to>
                                    </p:set>
                                    <p:anim calcmode="lin" valueType="num">
                                      <p:cBhvr additive="base">
                                        <p:cTn dur="500"/>
                                        <p:tgtEl>
                                          <p:spTgt spid="2950"/>
                                        </p:tgtEl>
                                        <p:attrNameLst>
                                          <p:attrName>ppt_w</p:attrName>
                                        </p:attrNameLst>
                                      </p:cBhvr>
                                      <p:tavLst>
                                        <p:tav fmla="" tm="0">
                                          <p:val>
                                            <p:strVal val="0"/>
                                          </p:val>
                                        </p:tav>
                                        <p:tav fmla="" tm="100000">
                                          <p:val>
                                            <p:strVal val="#ppt_w"/>
                                          </p:val>
                                        </p:tav>
                                      </p:tavLst>
                                    </p:anim>
                                    <p:anim calcmode="lin" valueType="num">
                                      <p:cBhvr additive="base">
                                        <p:cTn dur="500"/>
                                        <p:tgtEl>
                                          <p:spTgt spid="29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1"/>
                                        </p:tgtEl>
                                        <p:attrNameLst>
                                          <p:attrName>style.visibility</p:attrName>
                                        </p:attrNameLst>
                                      </p:cBhvr>
                                      <p:to>
                                        <p:strVal val="visible"/>
                                      </p:to>
                                    </p:set>
                                    <p:anim calcmode="lin" valueType="num">
                                      <p:cBhvr additive="base">
                                        <p:cTn dur="500"/>
                                        <p:tgtEl>
                                          <p:spTgt spid="2951"/>
                                        </p:tgtEl>
                                        <p:attrNameLst>
                                          <p:attrName>ppt_w</p:attrName>
                                        </p:attrNameLst>
                                      </p:cBhvr>
                                      <p:tavLst>
                                        <p:tav fmla="" tm="0">
                                          <p:val>
                                            <p:strVal val="0"/>
                                          </p:val>
                                        </p:tav>
                                        <p:tav fmla="" tm="100000">
                                          <p:val>
                                            <p:strVal val="#ppt_w"/>
                                          </p:val>
                                        </p:tav>
                                      </p:tavLst>
                                    </p:anim>
                                    <p:anim calcmode="lin" valueType="num">
                                      <p:cBhvr additive="base">
                                        <p:cTn dur="500"/>
                                        <p:tgtEl>
                                          <p:spTgt spid="29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48"/>
                                        </p:tgtEl>
                                        <p:attrNameLst>
                                          <p:attrName>style.visibility</p:attrName>
                                        </p:attrNameLst>
                                      </p:cBhvr>
                                      <p:to>
                                        <p:strVal val="visible"/>
                                      </p:to>
                                    </p:set>
                                    <p:anim calcmode="lin" valueType="num">
                                      <p:cBhvr additive="base">
                                        <p:cTn dur="500"/>
                                        <p:tgtEl>
                                          <p:spTgt spid="2948"/>
                                        </p:tgtEl>
                                        <p:attrNameLst>
                                          <p:attrName>ppt_w</p:attrName>
                                        </p:attrNameLst>
                                      </p:cBhvr>
                                      <p:tavLst>
                                        <p:tav fmla="" tm="0">
                                          <p:val>
                                            <p:strVal val="0"/>
                                          </p:val>
                                        </p:tav>
                                        <p:tav fmla="" tm="100000">
                                          <p:val>
                                            <p:strVal val="#ppt_w"/>
                                          </p:val>
                                        </p:tav>
                                      </p:tavLst>
                                    </p:anim>
                                    <p:anim calcmode="lin" valueType="num">
                                      <p:cBhvr additive="base">
                                        <p:cTn dur="500"/>
                                        <p:tgtEl>
                                          <p:spTgt spid="29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49"/>
                                        </p:tgtEl>
                                        <p:attrNameLst>
                                          <p:attrName>style.visibility</p:attrName>
                                        </p:attrNameLst>
                                      </p:cBhvr>
                                      <p:to>
                                        <p:strVal val="visible"/>
                                      </p:to>
                                    </p:set>
                                    <p:anim calcmode="lin" valueType="num">
                                      <p:cBhvr additive="base">
                                        <p:cTn dur="500"/>
                                        <p:tgtEl>
                                          <p:spTgt spid="2949"/>
                                        </p:tgtEl>
                                        <p:attrNameLst>
                                          <p:attrName>ppt_w</p:attrName>
                                        </p:attrNameLst>
                                      </p:cBhvr>
                                      <p:tavLst>
                                        <p:tav fmla="" tm="0">
                                          <p:val>
                                            <p:strVal val="0"/>
                                          </p:val>
                                        </p:tav>
                                        <p:tav fmla="" tm="100000">
                                          <p:val>
                                            <p:strVal val="#ppt_w"/>
                                          </p:val>
                                        </p:tav>
                                      </p:tavLst>
                                    </p:anim>
                                    <p:anim calcmode="lin" valueType="num">
                                      <p:cBhvr additive="base">
                                        <p:cTn dur="500"/>
                                        <p:tgtEl>
                                          <p:spTgt spid="29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2"/>
                                        </p:tgtEl>
                                        <p:attrNameLst>
                                          <p:attrName>style.visibility</p:attrName>
                                        </p:attrNameLst>
                                      </p:cBhvr>
                                      <p:to>
                                        <p:strVal val="visible"/>
                                      </p:to>
                                    </p:set>
                                    <p:anim calcmode="lin" valueType="num">
                                      <p:cBhvr additive="base">
                                        <p:cTn dur="500"/>
                                        <p:tgtEl>
                                          <p:spTgt spid="2952"/>
                                        </p:tgtEl>
                                        <p:attrNameLst>
                                          <p:attrName>ppt_w</p:attrName>
                                        </p:attrNameLst>
                                      </p:cBhvr>
                                      <p:tavLst>
                                        <p:tav fmla="" tm="0">
                                          <p:val>
                                            <p:strVal val="0"/>
                                          </p:val>
                                        </p:tav>
                                        <p:tav fmla="" tm="100000">
                                          <p:val>
                                            <p:strVal val="#ppt_w"/>
                                          </p:val>
                                        </p:tav>
                                      </p:tavLst>
                                    </p:anim>
                                    <p:anim calcmode="lin" valueType="num">
                                      <p:cBhvr additive="base">
                                        <p:cTn dur="500"/>
                                        <p:tgtEl>
                                          <p:spTgt spid="29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7"/>
                                        </p:tgtEl>
                                        <p:attrNameLst>
                                          <p:attrName>style.visibility</p:attrName>
                                        </p:attrNameLst>
                                      </p:cBhvr>
                                      <p:to>
                                        <p:strVal val="visible"/>
                                      </p:to>
                                    </p:set>
                                    <p:anim calcmode="lin" valueType="num">
                                      <p:cBhvr additive="base">
                                        <p:cTn dur="500"/>
                                        <p:tgtEl>
                                          <p:spTgt spid="2957"/>
                                        </p:tgtEl>
                                        <p:attrNameLst>
                                          <p:attrName>ppt_w</p:attrName>
                                        </p:attrNameLst>
                                      </p:cBhvr>
                                      <p:tavLst>
                                        <p:tav fmla="" tm="0">
                                          <p:val>
                                            <p:strVal val="0"/>
                                          </p:val>
                                        </p:tav>
                                        <p:tav fmla="" tm="100000">
                                          <p:val>
                                            <p:strVal val="#ppt_w"/>
                                          </p:val>
                                        </p:tav>
                                      </p:tavLst>
                                    </p:anim>
                                    <p:anim calcmode="lin" valueType="num">
                                      <p:cBhvr additive="base">
                                        <p:cTn dur="500"/>
                                        <p:tgtEl>
                                          <p:spTgt spid="29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6"/>
                                        </p:tgtEl>
                                        <p:attrNameLst>
                                          <p:attrName>style.visibility</p:attrName>
                                        </p:attrNameLst>
                                      </p:cBhvr>
                                      <p:to>
                                        <p:strVal val="visible"/>
                                      </p:to>
                                    </p:set>
                                    <p:anim calcmode="lin" valueType="num">
                                      <p:cBhvr additive="base">
                                        <p:cTn dur="500"/>
                                        <p:tgtEl>
                                          <p:spTgt spid="2956"/>
                                        </p:tgtEl>
                                        <p:attrNameLst>
                                          <p:attrName>ppt_w</p:attrName>
                                        </p:attrNameLst>
                                      </p:cBhvr>
                                      <p:tavLst>
                                        <p:tav fmla="" tm="0">
                                          <p:val>
                                            <p:strVal val="0"/>
                                          </p:val>
                                        </p:tav>
                                        <p:tav fmla="" tm="100000">
                                          <p:val>
                                            <p:strVal val="#ppt_w"/>
                                          </p:val>
                                        </p:tav>
                                      </p:tavLst>
                                    </p:anim>
                                    <p:anim calcmode="lin" valueType="num">
                                      <p:cBhvr additive="base">
                                        <p:cTn dur="500"/>
                                        <p:tgtEl>
                                          <p:spTgt spid="29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5"/>
                                        </p:tgtEl>
                                        <p:attrNameLst>
                                          <p:attrName>style.visibility</p:attrName>
                                        </p:attrNameLst>
                                      </p:cBhvr>
                                      <p:to>
                                        <p:strVal val="visible"/>
                                      </p:to>
                                    </p:set>
                                    <p:anim calcmode="lin" valueType="num">
                                      <p:cBhvr additive="base">
                                        <p:cTn dur="500"/>
                                        <p:tgtEl>
                                          <p:spTgt spid="2955"/>
                                        </p:tgtEl>
                                        <p:attrNameLst>
                                          <p:attrName>ppt_w</p:attrName>
                                        </p:attrNameLst>
                                      </p:cBhvr>
                                      <p:tavLst>
                                        <p:tav fmla="" tm="0">
                                          <p:val>
                                            <p:strVal val="0"/>
                                          </p:val>
                                        </p:tav>
                                        <p:tav fmla="" tm="100000">
                                          <p:val>
                                            <p:strVal val="#ppt_w"/>
                                          </p:val>
                                        </p:tav>
                                      </p:tavLst>
                                    </p:anim>
                                    <p:anim calcmode="lin" valueType="num">
                                      <p:cBhvr additive="base">
                                        <p:cTn dur="500"/>
                                        <p:tgtEl>
                                          <p:spTgt spid="29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4"/>
                                        </p:tgtEl>
                                        <p:attrNameLst>
                                          <p:attrName>style.visibility</p:attrName>
                                        </p:attrNameLst>
                                      </p:cBhvr>
                                      <p:to>
                                        <p:strVal val="visible"/>
                                      </p:to>
                                    </p:set>
                                    <p:anim calcmode="lin" valueType="num">
                                      <p:cBhvr additive="base">
                                        <p:cTn dur="500"/>
                                        <p:tgtEl>
                                          <p:spTgt spid="2954"/>
                                        </p:tgtEl>
                                        <p:attrNameLst>
                                          <p:attrName>ppt_w</p:attrName>
                                        </p:attrNameLst>
                                      </p:cBhvr>
                                      <p:tavLst>
                                        <p:tav fmla="" tm="0">
                                          <p:val>
                                            <p:strVal val="0"/>
                                          </p:val>
                                        </p:tav>
                                        <p:tav fmla="" tm="100000">
                                          <p:val>
                                            <p:strVal val="#ppt_w"/>
                                          </p:val>
                                        </p:tav>
                                      </p:tavLst>
                                    </p:anim>
                                    <p:anim calcmode="lin" valueType="num">
                                      <p:cBhvr additive="base">
                                        <p:cTn dur="500"/>
                                        <p:tgtEl>
                                          <p:spTgt spid="29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3"/>
                                        </p:tgtEl>
                                        <p:attrNameLst>
                                          <p:attrName>style.visibility</p:attrName>
                                        </p:attrNameLst>
                                      </p:cBhvr>
                                      <p:to>
                                        <p:strVal val="visible"/>
                                      </p:to>
                                    </p:set>
                                    <p:anim calcmode="lin" valueType="num">
                                      <p:cBhvr additive="base">
                                        <p:cTn dur="500"/>
                                        <p:tgtEl>
                                          <p:spTgt spid="2953"/>
                                        </p:tgtEl>
                                        <p:attrNameLst>
                                          <p:attrName>ppt_w</p:attrName>
                                        </p:attrNameLst>
                                      </p:cBhvr>
                                      <p:tavLst>
                                        <p:tav fmla="" tm="0">
                                          <p:val>
                                            <p:strVal val="0"/>
                                          </p:val>
                                        </p:tav>
                                        <p:tav fmla="" tm="100000">
                                          <p:val>
                                            <p:strVal val="#ppt_w"/>
                                          </p:val>
                                        </p:tav>
                                      </p:tavLst>
                                    </p:anim>
                                    <p:anim calcmode="lin" valueType="num">
                                      <p:cBhvr additive="base">
                                        <p:cTn dur="500"/>
                                        <p:tgtEl>
                                          <p:spTgt spid="29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59"/>
                                        </p:tgtEl>
                                        <p:attrNameLst>
                                          <p:attrName>style.visibility</p:attrName>
                                        </p:attrNameLst>
                                      </p:cBhvr>
                                      <p:to>
                                        <p:strVal val="visible"/>
                                      </p:to>
                                    </p:set>
                                    <p:anim calcmode="lin" valueType="num">
                                      <p:cBhvr additive="base">
                                        <p:cTn dur="500"/>
                                        <p:tgtEl>
                                          <p:spTgt spid="2959"/>
                                        </p:tgtEl>
                                        <p:attrNameLst>
                                          <p:attrName>ppt_w</p:attrName>
                                        </p:attrNameLst>
                                      </p:cBhvr>
                                      <p:tavLst>
                                        <p:tav fmla="" tm="0">
                                          <p:val>
                                            <p:strVal val="0"/>
                                          </p:val>
                                        </p:tav>
                                        <p:tav fmla="" tm="100000">
                                          <p:val>
                                            <p:strVal val="#ppt_w"/>
                                          </p:val>
                                        </p:tav>
                                      </p:tavLst>
                                    </p:anim>
                                    <p:anim calcmode="lin" valueType="num">
                                      <p:cBhvr additive="base">
                                        <p:cTn dur="500"/>
                                        <p:tgtEl>
                                          <p:spTgt spid="295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4" name="Shape 2964"/>
        <p:cNvGrpSpPr/>
        <p:nvPr/>
      </p:nvGrpSpPr>
      <p:grpSpPr>
        <a:xfrm>
          <a:off x="0" y="0"/>
          <a:ext cx="0" cy="0"/>
          <a:chOff x="0" y="0"/>
          <a:chExt cx="0" cy="0"/>
        </a:xfrm>
      </p:grpSpPr>
      <p:sp>
        <p:nvSpPr>
          <p:cNvPr id="2965" name="Google Shape;2965;p238"/>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a:solidFill>
                  <a:srgbClr val="003399"/>
                </a:solidFill>
                <a:latin typeface="Times New Roman"/>
                <a:ea typeface="Times New Roman"/>
                <a:cs typeface="Times New Roman"/>
                <a:sym typeface="Times New Roman"/>
              </a:rPr>
              <a:t>ا</a:t>
            </a:r>
            <a:r>
              <a:rPr b="0" i="0" lang="en-US" sz="2400" u="none">
                <a:solidFill>
                  <a:schemeClr val="dk1"/>
                </a:solidFill>
                <a:latin typeface="Times New Roman"/>
                <a:ea typeface="Times New Roman"/>
                <a:cs typeface="Times New Roman"/>
                <a:sym typeface="Times New Roman"/>
              </a:rPr>
              <a:t>.</a:t>
            </a:r>
            <a:endParaRPr/>
          </a:p>
        </p:txBody>
      </p:sp>
      <p:sp>
        <p:nvSpPr>
          <p:cNvPr id="2966" name="Google Shape;2966;p238"/>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2967" name="Google Shape;2967;p238"/>
          <p:cNvSpPr txBox="1"/>
          <p:nvPr/>
        </p:nvSpPr>
        <p:spPr>
          <a:xfrm>
            <a:off x="1671637" y="2133600"/>
            <a:ext cx="5948400" cy="261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الفصل الثامن</a:t>
            </a:r>
            <a:endParaRPr/>
          </a:p>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السياسة المالية </a:t>
            </a:r>
            <a:endParaRPr/>
          </a:p>
          <a:p>
            <a:pPr indent="0" lvl="0" marL="0" marR="0" rtl="1" algn="ct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انظر الكتاب من صفحة 255-276</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1" name="Shape 2971"/>
        <p:cNvGrpSpPr/>
        <p:nvPr/>
      </p:nvGrpSpPr>
      <p:grpSpPr>
        <a:xfrm>
          <a:off x="0" y="0"/>
          <a:ext cx="0" cy="0"/>
          <a:chOff x="0" y="0"/>
          <a:chExt cx="0" cy="0"/>
        </a:xfrm>
      </p:grpSpPr>
      <p:sp>
        <p:nvSpPr>
          <p:cNvPr id="2972" name="Google Shape;2972;p239"/>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أولا: السياسة المالية</a:t>
            </a:r>
            <a:endParaRPr/>
          </a:p>
        </p:txBody>
      </p:sp>
      <p:sp>
        <p:nvSpPr>
          <p:cNvPr id="2973" name="Google Shape;2973;p239"/>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80000"/>
              </a:lnSpc>
              <a:spcBef>
                <a:spcPts val="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تعريف السياسة المالية : </a:t>
            </a:r>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هى مجموعة الادوات التى تستخدمها الدولة للـأثير على النشاط الإقتصادى لتحقيق هدف معين ، وتتكون الأدوات من أدوات الإنفاق العام وأدوات الإيرادات العامة . </a:t>
            </a:r>
            <a:endParaRPr/>
          </a:p>
          <a:p>
            <a:pPr indent="-282575" lvl="0" marL="365125" marR="0" rtl="1" algn="r">
              <a:lnSpc>
                <a:spcPct val="80000"/>
              </a:lnSpc>
              <a:spcBef>
                <a:spcPts val="600"/>
              </a:spcBef>
              <a:spcAft>
                <a:spcPts val="0"/>
              </a:spcAft>
              <a:buClr>
                <a:schemeClr val="accent1"/>
              </a:buClr>
              <a:buSzPts val="2080"/>
              <a:buFont typeface="Noto Sans Symbols"/>
              <a:buChar char="⚫"/>
            </a:pPr>
            <a:r>
              <a:rPr b="1" i="0" lang="en-US" sz="2600" u="sng">
                <a:solidFill>
                  <a:srgbClr val="FF0000"/>
                </a:solidFill>
                <a:latin typeface="Bookman Old Style"/>
                <a:ea typeface="Bookman Old Style"/>
                <a:cs typeface="Bookman Old Style"/>
                <a:sym typeface="Bookman Old Style"/>
              </a:rPr>
              <a:t>أهداف السياسة المالية </a:t>
            </a:r>
            <a:endParaRPr b="1" i="0" sz="30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2400"/>
              <a:buFont typeface="Gill Sans"/>
              <a:buAutoNum type="arabicParenR"/>
            </a:pPr>
            <a:r>
              <a:rPr b="1" i="0" lang="en-US" sz="3000" u="none">
                <a:solidFill>
                  <a:schemeClr val="dk1"/>
                </a:solidFill>
                <a:latin typeface="Gill Sans"/>
                <a:ea typeface="Gill Sans"/>
                <a:cs typeface="Gill Sans"/>
                <a:sym typeface="Gill Sans"/>
              </a:rPr>
              <a:t>زيادة الناتج القومى .</a:t>
            </a:r>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رفع مستوى الدخول للأفراد وبالتالى رفع مستوى معيشتهم .</a:t>
            </a:r>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تحقيق التوظف الكامل للموارد . </a:t>
            </a:r>
            <a:endParaRPr b="0" i="0" sz="30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تحقيق إستقرار الأسعار .</a:t>
            </a:r>
            <a:endParaRPr/>
          </a:p>
          <a:p>
            <a:pPr indent="-282575" lvl="0" marL="365125"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تحسين توزيع الدخل بين أفراد المجتمع </a:t>
            </a:r>
            <a:endParaRPr b="1" i="0" sz="3000" u="none">
              <a:solidFill>
                <a:schemeClr val="dk1"/>
              </a:solidFill>
              <a:latin typeface="Gill Sans"/>
              <a:ea typeface="Gill Sans"/>
              <a:cs typeface="Gill Sans"/>
              <a:sym typeface="Gill Sans"/>
            </a:endParaRPr>
          </a:p>
          <a:p>
            <a:pPr indent="-130175" lvl="0" marL="365125" marR="0" rtl="0" algn="l">
              <a:spcBef>
                <a:spcPts val="600"/>
              </a:spcBef>
              <a:spcAft>
                <a:spcPts val="0"/>
              </a:spcAft>
              <a:buClr>
                <a:schemeClr val="accent1"/>
              </a:buClr>
              <a:buSzPts val="2400"/>
              <a:buFont typeface="Noto Sans Symbols"/>
              <a:buNone/>
            </a:pPr>
            <a:r>
              <a:t/>
            </a:r>
            <a:endParaRPr b="1" i="0" sz="3000" u="none">
              <a:solidFill>
                <a:schemeClr val="dk1"/>
              </a:solidFill>
              <a:latin typeface="Gill Sans"/>
              <a:ea typeface="Gill Sans"/>
              <a:cs typeface="Gill Sans"/>
              <a:sym typeface="Gill Sans"/>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7" name="Shape 2977"/>
        <p:cNvGrpSpPr/>
        <p:nvPr/>
      </p:nvGrpSpPr>
      <p:grpSpPr>
        <a:xfrm>
          <a:off x="0" y="0"/>
          <a:ext cx="0" cy="0"/>
          <a:chOff x="0" y="0"/>
          <a:chExt cx="0" cy="0"/>
        </a:xfrm>
      </p:grpSpPr>
      <p:sp>
        <p:nvSpPr>
          <p:cNvPr id="2978" name="Google Shape;2978;p240"/>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أهم أدوات السياسة المالية </a:t>
            </a:r>
            <a:endParaRPr/>
          </a:p>
        </p:txBody>
      </p:sp>
      <p:sp>
        <p:nvSpPr>
          <p:cNvPr id="2979" name="Google Shape;2979;p240"/>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609600" lvl="0" marL="609600" marR="0" rtl="1" algn="r">
              <a:lnSpc>
                <a:spcPct val="100000"/>
              </a:lnSpc>
              <a:spcBef>
                <a:spcPts val="0"/>
              </a:spcBef>
              <a:spcAft>
                <a:spcPts val="0"/>
              </a:spcAft>
              <a:buClr>
                <a:schemeClr val="accent1"/>
              </a:buClr>
              <a:buSzPts val="2240"/>
              <a:buFont typeface="Noto Sans Symbols"/>
              <a:buAutoNum type="alphaUcPeriod"/>
            </a:pPr>
            <a:r>
              <a:rPr b="1" i="0" lang="en-US" sz="2800" u="sng">
                <a:solidFill>
                  <a:srgbClr val="FF0000"/>
                </a:solidFill>
                <a:latin typeface="Gill Sans"/>
                <a:ea typeface="Gill Sans"/>
                <a:cs typeface="Gill Sans"/>
                <a:sym typeface="Gill Sans"/>
              </a:rPr>
              <a:t>الضرائب وأهم أنواعها :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ضريبة الدخل الشخصى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ضريبة أرباح الشركات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ضريب المبيعات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الضريبة الجمركية</a:t>
            </a:r>
            <a:r>
              <a:rPr b="0" i="0" lang="en-US" sz="2400" u="none" cap="none" strike="noStrike">
                <a:solidFill>
                  <a:schemeClr val="dk1"/>
                </a:solidFill>
                <a:latin typeface="Gill Sans"/>
                <a:ea typeface="Gill Sans"/>
                <a:cs typeface="Gill Sans"/>
                <a:sym typeface="Gill Sans"/>
              </a:rPr>
              <a:t> </a:t>
            </a:r>
            <a:endParaRPr/>
          </a:p>
          <a:p>
            <a:pPr indent="-457200" lvl="2" marL="1371600" marR="0" rtl="1" algn="r">
              <a:lnSpc>
                <a:spcPct val="100000"/>
              </a:lnSpc>
              <a:spcBef>
                <a:spcPts val="480"/>
              </a:spcBef>
              <a:spcAft>
                <a:spcPts val="0"/>
              </a:spcAft>
              <a:buClr>
                <a:schemeClr val="accent2"/>
              </a:buClr>
              <a:buSzPts val="2400"/>
              <a:buFont typeface="Noto Sans Symbols"/>
              <a:buNone/>
            </a:pPr>
            <a:r>
              <a:t/>
            </a:r>
            <a:endParaRPr b="0" i="0" sz="2400" u="none" cap="none" strike="noStrike">
              <a:solidFill>
                <a:schemeClr val="dk1"/>
              </a:solidFill>
              <a:latin typeface="Gill Sans"/>
              <a:ea typeface="Gill Sans"/>
              <a:cs typeface="Gill Sans"/>
              <a:sym typeface="Gill Sans"/>
            </a:endParaRPr>
          </a:p>
          <a:p>
            <a:pPr indent="-609600" lvl="0" marL="609600" marR="0" rtl="1" algn="r">
              <a:lnSpc>
                <a:spcPct val="100000"/>
              </a:lnSpc>
              <a:spcBef>
                <a:spcPts val="600"/>
              </a:spcBef>
              <a:spcAft>
                <a:spcPts val="0"/>
              </a:spcAft>
              <a:buClr>
                <a:schemeClr val="accent1"/>
              </a:buClr>
              <a:buSzPts val="2240"/>
              <a:buFont typeface="Noto Sans Symbols"/>
              <a:buAutoNum type="alphaUcPeriod"/>
            </a:pPr>
            <a:r>
              <a:rPr b="1" i="0" lang="en-US" sz="2800" u="sng">
                <a:solidFill>
                  <a:srgbClr val="FF0000"/>
                </a:solidFill>
                <a:latin typeface="Gill Sans"/>
                <a:ea typeface="Gill Sans"/>
                <a:cs typeface="Gill Sans"/>
                <a:sym typeface="Gill Sans"/>
              </a:rPr>
              <a:t>الإنفاق العام و أهم مكوناته:</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الإنفاق الإستهلاكى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الإنفاق الإسثمارى الحكومى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الإنفاق العام التحويلى </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3" name="Shape 2983"/>
        <p:cNvGrpSpPr/>
        <p:nvPr/>
      </p:nvGrpSpPr>
      <p:grpSpPr>
        <a:xfrm>
          <a:off x="0" y="0"/>
          <a:ext cx="0" cy="0"/>
          <a:chOff x="0" y="0"/>
          <a:chExt cx="0" cy="0"/>
        </a:xfrm>
      </p:grpSpPr>
      <p:sp>
        <p:nvSpPr>
          <p:cNvPr id="2984" name="Google Shape;2984;p241"/>
          <p:cNvSpPr txBox="1"/>
          <p:nvPr>
            <p:ph type="title"/>
          </p:nvPr>
        </p:nvSpPr>
        <p:spPr>
          <a:xfrm>
            <a:off x="457200" y="274637"/>
            <a:ext cx="8229600" cy="2253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2500"/>
              <a:buFont typeface="Gill Sans"/>
              <a:buNone/>
            </a:pPr>
            <a:r>
              <a:rPr b="1" i="0" lang="en-US" sz="2500" u="sng">
                <a:solidFill>
                  <a:srgbClr val="FF0000"/>
                </a:solidFill>
                <a:effectLst>
                  <a:outerShdw blurRad="38100" algn="tl" dir="2700000" dist="38100">
                    <a:srgbClr val="C0C0C0"/>
                  </a:outerShdw>
                </a:effectLst>
                <a:latin typeface="Gill Sans"/>
                <a:ea typeface="Gill Sans"/>
                <a:cs typeface="Gill Sans"/>
                <a:sym typeface="Gill Sans"/>
              </a:rPr>
              <a:t>السياسة المالية </a:t>
            </a:r>
            <a:endParaRPr/>
          </a:p>
        </p:txBody>
      </p:sp>
      <p:sp>
        <p:nvSpPr>
          <p:cNvPr id="2985" name="Google Shape;2985;p241"/>
          <p:cNvSpPr txBox="1"/>
          <p:nvPr>
            <p:ph idx="1" type="body"/>
          </p:nvPr>
        </p:nvSpPr>
        <p:spPr>
          <a:xfrm>
            <a:off x="0" y="571500"/>
            <a:ext cx="8729700" cy="6242100"/>
          </a:xfrm>
          <a:prstGeom prst="rect">
            <a:avLst/>
          </a:prstGeom>
          <a:noFill/>
          <a:ln>
            <a:noFill/>
          </a:ln>
        </p:spPr>
        <p:txBody>
          <a:bodyPr anchorCtr="0" anchor="t" bIns="45700" lIns="91425" spcFirstLastPara="1" rIns="91425" wrap="square" tIns="45700">
            <a:noAutofit/>
          </a:bodyPr>
          <a:lstStyle/>
          <a:p>
            <a:pPr indent="-282575" lvl="0" marL="365125" marR="0" rtl="1" algn="just">
              <a:lnSpc>
                <a:spcPct val="100000"/>
              </a:lnSpc>
              <a:spcBef>
                <a:spcPts val="0"/>
              </a:spcBef>
              <a:spcAft>
                <a:spcPts val="0"/>
              </a:spcAft>
              <a:buClr>
                <a:schemeClr val="accent1"/>
              </a:buClr>
              <a:buSzPts val="2240"/>
              <a:buFont typeface="Noto Sans Symbols"/>
              <a:buNone/>
            </a:pPr>
            <a:r>
              <a:rPr b="1" i="0" lang="en-US" sz="2800" u="none">
                <a:solidFill>
                  <a:srgbClr val="003366"/>
                </a:solidFill>
                <a:latin typeface="Gill Sans"/>
                <a:ea typeface="Gill Sans"/>
                <a:cs typeface="Gill Sans"/>
                <a:sym typeface="Gill Sans"/>
              </a:rPr>
              <a:t>     تستخدم الدولة السياسات المالية و النقدية بهدف تحقيق الاستقرار الاقتصادي، و الذي يعني تحقيق معدل مرتفع من النمو الاقتصادي في ظل استقرار الأسعار و التوظف الكامل لعناصر الإنتاج.</a:t>
            </a:r>
            <a:endParaRPr/>
          </a:p>
          <a:p>
            <a:pPr indent="-282575" lvl="0" marL="365125" marR="0" rtl="1" algn="just">
              <a:lnSpc>
                <a:spcPct val="100000"/>
              </a:lnSpc>
              <a:spcBef>
                <a:spcPts val="600"/>
              </a:spcBef>
              <a:spcAft>
                <a:spcPts val="0"/>
              </a:spcAft>
              <a:buClr>
                <a:schemeClr val="accent1"/>
              </a:buClr>
              <a:buSzPts val="2240"/>
              <a:buFont typeface="Noto Sans Symbols"/>
              <a:buNone/>
            </a:pPr>
            <a:r>
              <a:rPr b="1" i="0" lang="en-US" sz="2800" u="none">
                <a:solidFill>
                  <a:srgbClr val="003366"/>
                </a:solidFill>
                <a:latin typeface="Gill Sans"/>
                <a:ea typeface="Gill Sans"/>
                <a:cs typeface="Gill Sans"/>
                <a:sym typeface="Gill Sans"/>
              </a:rPr>
              <a:t>     من الجدير ذكره هو أن تحقيق استقرار الأسعار لا يعني ثبات المستوى العام للأسعار، إنما يعني ارتفاعه بمعدلات مقبولة.  </a:t>
            </a:r>
            <a:endParaRPr/>
          </a:p>
          <a:p>
            <a:pPr indent="-282575" lvl="0" marL="365125" marR="0" rtl="1" algn="just">
              <a:lnSpc>
                <a:spcPct val="100000"/>
              </a:lnSpc>
              <a:spcBef>
                <a:spcPts val="600"/>
              </a:spcBef>
              <a:spcAft>
                <a:spcPts val="0"/>
              </a:spcAft>
              <a:buClr>
                <a:schemeClr val="accent1"/>
              </a:buClr>
              <a:buSzPts val="2240"/>
              <a:buFont typeface="Noto Sans Symbols"/>
              <a:buNone/>
            </a:pPr>
            <a:r>
              <a:rPr b="1" i="0" lang="en-US" sz="2800" u="sng">
                <a:solidFill>
                  <a:srgbClr val="FF0000"/>
                </a:solidFill>
                <a:latin typeface="Gill Sans"/>
                <a:ea typeface="Gill Sans"/>
                <a:cs typeface="Gill Sans"/>
                <a:sym typeface="Gill Sans"/>
              </a:rPr>
              <a:t>السياسة المالية:</a:t>
            </a:r>
            <a:endParaRPr b="1" i="0" sz="2800" u="none">
              <a:solidFill>
                <a:srgbClr val="FF0000"/>
              </a:solidFill>
              <a:latin typeface="Gill Sans"/>
              <a:ea typeface="Gill Sans"/>
              <a:cs typeface="Gill Sans"/>
              <a:sym typeface="Gill Sans"/>
            </a:endParaRPr>
          </a:p>
          <a:p>
            <a:pPr indent="-282575" lvl="0" marL="365125" marR="0" rtl="1" algn="just">
              <a:lnSpc>
                <a:spcPct val="100000"/>
              </a:lnSpc>
              <a:spcBef>
                <a:spcPts val="600"/>
              </a:spcBef>
              <a:spcAft>
                <a:spcPts val="0"/>
              </a:spcAft>
              <a:buClr>
                <a:schemeClr val="accent1"/>
              </a:buClr>
              <a:buSzPts val="2240"/>
              <a:buFont typeface="Noto Sans Symbols"/>
              <a:buNone/>
            </a:pPr>
            <a:r>
              <a:rPr b="1" i="0" lang="en-US" sz="2800" u="none">
                <a:solidFill>
                  <a:srgbClr val="003366"/>
                </a:solidFill>
                <a:latin typeface="Gill Sans"/>
                <a:ea typeface="Gill Sans"/>
                <a:cs typeface="Gill Sans"/>
                <a:sym typeface="Gill Sans"/>
              </a:rPr>
              <a:t>      تتمثل أدوات السياسة المالية في كل من الإنفاق الحكومي أو الضرائب. يتم تطبيق السياسة المالية لتحقيق الأهداف التالية: استقرار الأسعار، التوظف الكامل، إعادة توزيع الدخل، و رفع معدل النمو الاقتصادي. </a:t>
            </a:r>
            <a:endParaRPr/>
          </a:p>
          <a:p>
            <a:pPr indent="-282575" lvl="0" marL="365125" marR="0" rtl="1" algn="just">
              <a:lnSpc>
                <a:spcPct val="100000"/>
              </a:lnSpc>
              <a:spcBef>
                <a:spcPts val="600"/>
              </a:spcBef>
              <a:spcAft>
                <a:spcPts val="0"/>
              </a:spcAft>
              <a:buClr>
                <a:schemeClr val="accent1"/>
              </a:buClr>
              <a:buSzPts val="2240"/>
              <a:buFont typeface="Noto Sans Symbols"/>
              <a:buNone/>
            </a:pPr>
            <a:r>
              <a:rPr b="1" i="0" lang="en-US" sz="2800" u="none">
                <a:solidFill>
                  <a:srgbClr val="003366"/>
                </a:solidFill>
                <a:latin typeface="Gill Sans"/>
                <a:ea typeface="Gill Sans"/>
                <a:cs typeface="Gill Sans"/>
                <a:sym typeface="Gill Sans"/>
              </a:rPr>
              <a:t>     </a:t>
            </a:r>
            <a:r>
              <a:rPr b="1" i="0" lang="en-US" sz="2800" u="none">
                <a:solidFill>
                  <a:srgbClr val="FF0000"/>
                </a:solidFill>
                <a:latin typeface="Gill Sans"/>
                <a:ea typeface="Gill Sans"/>
                <a:cs typeface="Gill Sans"/>
                <a:sym typeface="Gill Sans"/>
              </a:rPr>
              <a:t>تتمثل </a:t>
            </a:r>
            <a:r>
              <a:rPr b="1" i="0" lang="en-US" sz="2800" u="sng">
                <a:solidFill>
                  <a:srgbClr val="FF0000"/>
                </a:solidFill>
                <a:latin typeface="Gill Sans"/>
                <a:ea typeface="Gill Sans"/>
                <a:cs typeface="Gill Sans"/>
                <a:sym typeface="Gill Sans"/>
              </a:rPr>
              <a:t>السياسة المالية الملائمة لعلاج التضخم </a:t>
            </a:r>
            <a:r>
              <a:rPr b="1" i="0" lang="en-US" sz="2800" u="none">
                <a:solidFill>
                  <a:srgbClr val="FF0000"/>
                </a:solidFill>
                <a:latin typeface="Gill Sans"/>
                <a:ea typeface="Gill Sans"/>
                <a:cs typeface="Gill Sans"/>
                <a:sym typeface="Gill Sans"/>
              </a:rPr>
              <a:t>الناتج</a:t>
            </a:r>
            <a:r>
              <a:rPr b="1" i="0" lang="en-US" sz="2800" u="none">
                <a:solidFill>
                  <a:srgbClr val="003366"/>
                </a:solidFill>
                <a:latin typeface="Gill Sans"/>
                <a:ea typeface="Gill Sans"/>
                <a:cs typeface="Gill Sans"/>
                <a:sym typeface="Gill Sans"/>
              </a:rPr>
              <a:t> عن زيادة الطلب بزيادة الضرائب أو تخفيض الإنفاق الحكومي أو كلاهما ( زيادة الضرائب و تخفيض الإنفاق الحكومي). </a:t>
            </a:r>
            <a:endParaRPr/>
          </a:p>
          <a:p>
            <a:pPr indent="-282575" lvl="0" marL="365125" marR="0" rtl="0" algn="just">
              <a:lnSpc>
                <a:spcPct val="100000"/>
              </a:lnSpc>
              <a:spcBef>
                <a:spcPts val="600"/>
              </a:spcBef>
              <a:spcAft>
                <a:spcPts val="0"/>
              </a:spcAft>
              <a:buClr>
                <a:schemeClr val="accent1"/>
              </a:buClr>
              <a:buSzPts val="1440"/>
              <a:buFont typeface="Noto Sans Symbols"/>
              <a:buNone/>
            </a:pPr>
            <a:r>
              <a:t/>
            </a:r>
            <a:endParaRPr b="0" i="0" sz="1800" u="none">
              <a:solidFill>
                <a:schemeClr val="dk1"/>
              </a:solidFill>
              <a:latin typeface="Gill Sans"/>
              <a:ea typeface="Gill Sans"/>
              <a:cs typeface="Gill Sans"/>
              <a:sym typeface="Gill Sans"/>
            </a:endParaRPr>
          </a:p>
          <a:p>
            <a:pPr indent="-191135" lvl="0" marL="365125" marR="0" rtl="0" algn="l">
              <a:spcBef>
                <a:spcPts val="600"/>
              </a:spcBef>
              <a:spcAft>
                <a:spcPts val="0"/>
              </a:spcAft>
              <a:buClr>
                <a:schemeClr val="accent1"/>
              </a:buClr>
              <a:buSzPts val="1440"/>
              <a:buFont typeface="Noto Sans Symbols"/>
              <a:buNone/>
            </a:pPr>
            <a:r>
              <a:t/>
            </a:r>
            <a:endParaRPr b="0" i="0" sz="1800" u="none">
              <a:solidFill>
                <a:schemeClr val="dk1"/>
              </a:solidFill>
              <a:latin typeface="Gill Sans"/>
              <a:ea typeface="Gill Sans"/>
              <a:cs typeface="Gill Sans"/>
              <a:sym typeface="Gill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7" name="Shape 867"/>
        <p:cNvGrpSpPr/>
        <p:nvPr/>
      </p:nvGrpSpPr>
      <p:grpSpPr>
        <a:xfrm>
          <a:off x="0" y="0"/>
          <a:ext cx="0" cy="0"/>
          <a:chOff x="0" y="0"/>
          <a:chExt cx="0" cy="0"/>
        </a:xfrm>
      </p:grpSpPr>
      <p:sp>
        <p:nvSpPr>
          <p:cNvPr id="868" name="Google Shape;868;p89"/>
          <p:cNvSpPr txBox="1"/>
          <p:nvPr/>
        </p:nvSpPr>
        <p:spPr>
          <a:xfrm>
            <a:off x="250825" y="260350"/>
            <a:ext cx="8642400" cy="53865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  </a:t>
            </a:r>
            <a:r>
              <a:rPr b="1" i="0" lang="en-US" sz="3600" u="none">
                <a:solidFill>
                  <a:srgbClr val="FF3300"/>
                </a:solidFill>
                <a:latin typeface="Times New Roman"/>
                <a:ea typeface="Times New Roman"/>
                <a:cs typeface="Times New Roman"/>
                <a:sym typeface="Times New Roman"/>
              </a:rPr>
              <a:t>المطلوب:</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1- وضح المقصود بالاستهلاك الذاتي والاستهلاك التابع.</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2- احسب مجموع الاستهلاك لهذه العائلة ثم وضح المقصود بدالة الاستهلاك وما نوع هذه الدالة.</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3- احسب مجموع الادخار واشتق دالة الادخار ووضح نوعها.</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4- أوجد الميل المتوسط للاستهلاك والميل المتوسط للادخار وما هي العلاقة بينهما.</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5- أوجد الميل الحدي للاستهلاك والميل الحدي للادخار وما هي العلاقة بينهما.</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6- أرسم خط الدخل وأرسم دالتي الاستهلاك والادخار موضحاً العلاقة البيانية بين دالتي الاستهلاك والادخار.</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7- ما هي نقطة الدخل التعادلية (نقطة التعادل Break – even) وضحها بيانياً.</a:t>
            </a:r>
            <a:endParaRPr/>
          </a:p>
          <a:p>
            <a:pPr indent="0" lvl="0" marL="0" marR="0" rtl="0" algn="l">
              <a:lnSpc>
                <a:spcPct val="100000"/>
              </a:lnSpc>
              <a:spcBef>
                <a:spcPts val="0"/>
              </a:spcBef>
              <a:spcAft>
                <a:spcPts val="0"/>
              </a:spcAft>
              <a:buNone/>
            </a:pPr>
            <a:r>
              <a:t/>
            </a:r>
            <a:endParaRPr b="1" i="0" sz="2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0" st="0"/>
                                            </p:txEl>
                                          </p:spTgt>
                                        </p:tgtEl>
                                        <p:attrNameLst>
                                          <p:attrName>style.visibility</p:attrName>
                                        </p:attrNameLst>
                                      </p:cBhvr>
                                      <p:to>
                                        <p:strVal val="visible"/>
                                      </p:to>
                                    </p:set>
                                    <p:anim calcmode="lin" valueType="num">
                                      <p:cBhvr additive="base">
                                        <p:cTn dur="500"/>
                                        <p:tgtEl>
                                          <p:spTgt spid="86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1" st="1"/>
                                            </p:txEl>
                                          </p:spTgt>
                                        </p:tgtEl>
                                        <p:attrNameLst>
                                          <p:attrName>style.visibility</p:attrName>
                                        </p:attrNameLst>
                                      </p:cBhvr>
                                      <p:to>
                                        <p:strVal val="visible"/>
                                      </p:to>
                                    </p:set>
                                    <p:anim calcmode="lin" valueType="num">
                                      <p:cBhvr additive="base">
                                        <p:cTn dur="500"/>
                                        <p:tgtEl>
                                          <p:spTgt spid="86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2" st="2"/>
                                            </p:txEl>
                                          </p:spTgt>
                                        </p:tgtEl>
                                        <p:attrNameLst>
                                          <p:attrName>style.visibility</p:attrName>
                                        </p:attrNameLst>
                                      </p:cBhvr>
                                      <p:to>
                                        <p:strVal val="visible"/>
                                      </p:to>
                                    </p:set>
                                    <p:anim calcmode="lin" valueType="num">
                                      <p:cBhvr additive="base">
                                        <p:cTn dur="500"/>
                                        <p:tgtEl>
                                          <p:spTgt spid="86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3" st="3"/>
                                            </p:txEl>
                                          </p:spTgt>
                                        </p:tgtEl>
                                        <p:attrNameLst>
                                          <p:attrName>style.visibility</p:attrName>
                                        </p:attrNameLst>
                                      </p:cBhvr>
                                      <p:to>
                                        <p:strVal val="visible"/>
                                      </p:to>
                                    </p:set>
                                    <p:anim calcmode="lin" valueType="num">
                                      <p:cBhvr additive="base">
                                        <p:cTn dur="500"/>
                                        <p:tgtEl>
                                          <p:spTgt spid="86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4" st="4"/>
                                            </p:txEl>
                                          </p:spTgt>
                                        </p:tgtEl>
                                        <p:attrNameLst>
                                          <p:attrName>style.visibility</p:attrName>
                                        </p:attrNameLst>
                                      </p:cBhvr>
                                      <p:to>
                                        <p:strVal val="visible"/>
                                      </p:to>
                                    </p:set>
                                    <p:anim calcmode="lin" valueType="num">
                                      <p:cBhvr additive="base">
                                        <p:cTn dur="500"/>
                                        <p:tgtEl>
                                          <p:spTgt spid="86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5" st="5"/>
                                            </p:txEl>
                                          </p:spTgt>
                                        </p:tgtEl>
                                        <p:attrNameLst>
                                          <p:attrName>style.visibility</p:attrName>
                                        </p:attrNameLst>
                                      </p:cBhvr>
                                      <p:to>
                                        <p:strVal val="visible"/>
                                      </p:to>
                                    </p:set>
                                    <p:anim calcmode="lin" valueType="num">
                                      <p:cBhvr additive="base">
                                        <p:cTn dur="500"/>
                                        <p:tgtEl>
                                          <p:spTgt spid="86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6" st="6"/>
                                            </p:txEl>
                                          </p:spTgt>
                                        </p:tgtEl>
                                        <p:attrNameLst>
                                          <p:attrName>style.visibility</p:attrName>
                                        </p:attrNameLst>
                                      </p:cBhvr>
                                      <p:to>
                                        <p:strVal val="visible"/>
                                      </p:to>
                                    </p:set>
                                    <p:anim calcmode="lin" valueType="num">
                                      <p:cBhvr additive="base">
                                        <p:cTn dur="500"/>
                                        <p:tgtEl>
                                          <p:spTgt spid="86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7" st="7"/>
                                            </p:txEl>
                                          </p:spTgt>
                                        </p:tgtEl>
                                        <p:attrNameLst>
                                          <p:attrName>style.visibility</p:attrName>
                                        </p:attrNameLst>
                                      </p:cBhvr>
                                      <p:to>
                                        <p:strVal val="visible"/>
                                      </p:to>
                                    </p:set>
                                    <p:anim calcmode="lin" valueType="num">
                                      <p:cBhvr additive="base">
                                        <p:cTn dur="500"/>
                                        <p:tgtEl>
                                          <p:spTgt spid="86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68">
                                            <p:txEl>
                                              <p:pRg end="8" st="8"/>
                                            </p:txEl>
                                          </p:spTgt>
                                        </p:tgtEl>
                                        <p:attrNameLst>
                                          <p:attrName>style.visibility</p:attrName>
                                        </p:attrNameLst>
                                      </p:cBhvr>
                                      <p:to>
                                        <p:strVal val="visible"/>
                                      </p:to>
                                    </p:set>
                                    <p:anim calcmode="lin" valueType="num">
                                      <p:cBhvr additive="base">
                                        <p:cTn dur="500"/>
                                        <p:tgtEl>
                                          <p:spTgt spid="86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868">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9" name="Shape 2989"/>
        <p:cNvGrpSpPr/>
        <p:nvPr/>
      </p:nvGrpSpPr>
      <p:grpSpPr>
        <a:xfrm>
          <a:off x="0" y="0"/>
          <a:ext cx="0" cy="0"/>
          <a:chOff x="0" y="0"/>
          <a:chExt cx="0" cy="0"/>
        </a:xfrm>
      </p:grpSpPr>
      <p:sp>
        <p:nvSpPr>
          <p:cNvPr id="2990" name="Google Shape;2990;p242"/>
          <p:cNvSpPr txBox="1"/>
          <p:nvPr>
            <p:ph idx="1" type="body"/>
          </p:nvPr>
        </p:nvSpPr>
        <p:spPr>
          <a:xfrm>
            <a:off x="500062" y="571500"/>
            <a:ext cx="8229600" cy="6143700"/>
          </a:xfrm>
          <a:prstGeom prst="rect">
            <a:avLst/>
          </a:prstGeom>
          <a:noFill/>
          <a:ln>
            <a:noFill/>
          </a:ln>
        </p:spPr>
        <p:txBody>
          <a:bodyPr anchorCtr="0" anchor="t" bIns="45700" lIns="91425" spcFirstLastPara="1" rIns="91425" wrap="square" tIns="45700">
            <a:normAutofit/>
          </a:bodyPr>
          <a:lstStyle/>
          <a:p>
            <a:pPr indent="-273050" lvl="0" marL="273050" marR="0" rtl="1" algn="just">
              <a:lnSpc>
                <a:spcPct val="80000"/>
              </a:lnSpc>
              <a:spcBef>
                <a:spcPts val="0"/>
              </a:spcBef>
              <a:spcAft>
                <a:spcPts val="0"/>
              </a:spcAft>
              <a:buClr>
                <a:schemeClr val="accent1"/>
              </a:buClr>
              <a:buSzPts val="1920"/>
              <a:buFont typeface="Arial"/>
              <a:buChar char="•"/>
            </a:pPr>
            <a:r>
              <a:rPr b="1" i="0" lang="en-US" sz="2400" u="none">
                <a:solidFill>
                  <a:srgbClr val="000066"/>
                </a:solidFill>
                <a:latin typeface="Gill Sans"/>
                <a:ea typeface="Gill Sans"/>
                <a:cs typeface="Gill Sans"/>
                <a:sym typeface="Gill Sans"/>
              </a:rPr>
              <a:t>تؤدي زيادة الضرائب إلى تخفيض القوة الشرائية للأفراد مما يؤدي إلى تخفيض الإنفاق الاستهلاكي، الذي يعد أحد مكونات الإنفاق الكلي، بالتالي تخفيض الإنفاق الاستهلاكلي يؤدي إلى تخفيض الإنفاق الكلي مما يعمل على التخلص من التضخم.</a:t>
            </a:r>
            <a:endParaRPr/>
          </a:p>
          <a:p>
            <a:pPr indent="-273050" lvl="0" marL="273050" marR="0" rtl="1" algn="just">
              <a:lnSpc>
                <a:spcPct val="80000"/>
              </a:lnSpc>
              <a:spcBef>
                <a:spcPts val="600"/>
              </a:spcBef>
              <a:spcAft>
                <a:spcPts val="0"/>
              </a:spcAft>
              <a:buClr>
                <a:schemeClr val="accent1"/>
              </a:buClr>
              <a:buSzPts val="1920"/>
              <a:buFont typeface="Arial"/>
              <a:buChar char="•"/>
            </a:pPr>
            <a:r>
              <a:rPr b="1" i="0" lang="en-US" sz="2400" u="none">
                <a:solidFill>
                  <a:srgbClr val="000066"/>
                </a:solidFill>
                <a:latin typeface="Gill Sans"/>
                <a:ea typeface="Gill Sans"/>
                <a:cs typeface="Gill Sans"/>
                <a:sym typeface="Gill Sans"/>
              </a:rPr>
              <a:t>يؤدي تخفيض الإنفاق الحكومي إلى انخفاض الإنفاق الكلي مما يؤدي إلى تقليص الفجوة التضخمية.</a:t>
            </a:r>
            <a:endParaRPr/>
          </a:p>
          <a:p>
            <a:pPr indent="-273050" lvl="0" marL="273050" marR="0" rtl="1" algn="just">
              <a:lnSpc>
                <a:spcPct val="80000"/>
              </a:lnSpc>
              <a:spcBef>
                <a:spcPts val="600"/>
              </a:spcBef>
              <a:spcAft>
                <a:spcPts val="0"/>
              </a:spcAft>
              <a:buClr>
                <a:schemeClr val="accent1"/>
              </a:buClr>
              <a:buSzPts val="1920"/>
              <a:buFont typeface="Noto Sans Symbols"/>
              <a:buNone/>
            </a:pPr>
            <a:r>
              <a:rPr b="1" i="0" lang="en-US" sz="2400" u="none">
                <a:solidFill>
                  <a:srgbClr val="FF0000"/>
                </a:solidFill>
                <a:latin typeface="Gill Sans"/>
                <a:ea typeface="Gill Sans"/>
                <a:cs typeface="Gill Sans"/>
                <a:sym typeface="Gill Sans"/>
              </a:rPr>
              <a:t>     تتمثل </a:t>
            </a:r>
            <a:r>
              <a:rPr b="1" i="0" lang="en-US" sz="2400" u="sng">
                <a:solidFill>
                  <a:srgbClr val="FF0000"/>
                </a:solidFill>
                <a:latin typeface="Gill Sans"/>
                <a:ea typeface="Gill Sans"/>
                <a:cs typeface="Gill Sans"/>
                <a:sym typeface="Gill Sans"/>
              </a:rPr>
              <a:t>السياسة المالية الملائمة لعلاج الانكماش ( الطلب الكلي أقل من العرض الكلي)</a:t>
            </a:r>
            <a:r>
              <a:rPr b="1" i="0" lang="en-US" sz="2400" u="none">
                <a:solidFill>
                  <a:srgbClr val="FF0000"/>
                </a:solidFill>
                <a:latin typeface="Gill Sans"/>
                <a:ea typeface="Gill Sans"/>
                <a:cs typeface="Gill Sans"/>
                <a:sym typeface="Gill Sans"/>
              </a:rPr>
              <a:t> بتخفيض الضرائب أو زيادة الإنفاق الحكومي أو كلاهما. </a:t>
            </a:r>
            <a:endParaRPr/>
          </a:p>
          <a:p>
            <a:pPr indent="-273050" lvl="0" marL="273050" marR="0" rtl="1" algn="just">
              <a:lnSpc>
                <a:spcPct val="80000"/>
              </a:lnSpc>
              <a:spcBef>
                <a:spcPts val="600"/>
              </a:spcBef>
              <a:spcAft>
                <a:spcPts val="0"/>
              </a:spcAft>
              <a:buClr>
                <a:schemeClr val="accent1"/>
              </a:buClr>
              <a:buSzPts val="1920"/>
              <a:buFont typeface="Arial"/>
              <a:buChar char="•"/>
            </a:pPr>
            <a:r>
              <a:rPr b="1" i="0" lang="en-US" sz="2400" u="none">
                <a:solidFill>
                  <a:srgbClr val="000066"/>
                </a:solidFill>
                <a:latin typeface="Gill Sans"/>
                <a:ea typeface="Gill Sans"/>
                <a:cs typeface="Gill Sans"/>
                <a:sym typeface="Gill Sans"/>
              </a:rPr>
              <a:t>يؤدي تخفيض الضرائب إلى زيادة القوة الشرائية للأفراد مما يؤدي إلى زيادة الإنفاق الاستهلاكي مما يؤدي إلى زيادة الإنفاق الكلي مما يعمل على التخلص من الانكماش.</a:t>
            </a:r>
            <a:endParaRPr/>
          </a:p>
          <a:p>
            <a:pPr indent="-273050" lvl="0" marL="273050" marR="0" rtl="1" algn="just">
              <a:lnSpc>
                <a:spcPct val="80000"/>
              </a:lnSpc>
              <a:spcBef>
                <a:spcPts val="600"/>
              </a:spcBef>
              <a:spcAft>
                <a:spcPts val="0"/>
              </a:spcAft>
              <a:buClr>
                <a:schemeClr val="accent1"/>
              </a:buClr>
              <a:buSzPts val="1920"/>
              <a:buFont typeface="Arial"/>
              <a:buChar char="•"/>
            </a:pPr>
            <a:r>
              <a:rPr b="1" i="0" lang="en-US" sz="2400" u="none">
                <a:solidFill>
                  <a:srgbClr val="000066"/>
                </a:solidFill>
                <a:latin typeface="Gill Sans"/>
                <a:ea typeface="Gill Sans"/>
                <a:cs typeface="Gill Sans"/>
                <a:sym typeface="Gill Sans"/>
              </a:rPr>
              <a:t>تؤدي زيادةالإنفاق الحكومي إلى زيادة الإنفاق الكلي مما يؤدي إلى تقليص الفجوة الانكماشية.</a:t>
            </a:r>
            <a:endParaRPr/>
          </a:p>
          <a:p>
            <a:pPr indent="-273050" lvl="0" marL="273050" marR="0" rtl="1" algn="just">
              <a:lnSpc>
                <a:spcPct val="80000"/>
              </a:lnSpc>
              <a:spcBef>
                <a:spcPts val="600"/>
              </a:spcBef>
              <a:spcAft>
                <a:spcPts val="0"/>
              </a:spcAft>
              <a:buClr>
                <a:schemeClr val="accent1"/>
              </a:buClr>
              <a:buSzPts val="1920"/>
              <a:buFont typeface="Noto Sans Symbols"/>
              <a:buNone/>
            </a:pPr>
            <a:r>
              <a:rPr b="1" i="0" lang="en-US" sz="2400" u="none">
                <a:solidFill>
                  <a:srgbClr val="000066"/>
                </a:solidFill>
                <a:latin typeface="Gill Sans"/>
                <a:ea typeface="Gill Sans"/>
                <a:cs typeface="Gill Sans"/>
                <a:sym typeface="Gill Sans"/>
              </a:rPr>
              <a:t>يعد تأثير الإنفاق الحكومي على الدخل أكبر من تأثير الضرائب على الدخل و ذلك لأن مضاعف الإنفاق الحكومي (1/1-b) أكبر من مضاعف الضرائب (-b/1-b). كما أن تأثير الإنفاق الحكومي على الإنفاق الكلي مباشر بينما تؤثرالضرائب على الإنفاق الكلي بشكل غير مباشر عن طريق التأثير على الإنفاق الاستهلاكي الخاص. </a:t>
            </a:r>
            <a:endParaRPr/>
          </a:p>
          <a:p>
            <a:pPr indent="-273050" lvl="0" marL="273050" marR="0" rtl="1" algn="just">
              <a:lnSpc>
                <a:spcPct val="80000"/>
              </a:lnSpc>
              <a:spcBef>
                <a:spcPts val="600"/>
              </a:spcBef>
              <a:spcAft>
                <a:spcPts val="0"/>
              </a:spcAft>
              <a:buClr>
                <a:schemeClr val="accent1"/>
              </a:buClr>
              <a:buSzPts val="1120"/>
              <a:buFont typeface="Noto Sans Symbols"/>
              <a:buNone/>
            </a:pPr>
            <a:r>
              <a:t/>
            </a:r>
            <a:endParaRPr b="0" i="0" sz="1400" u="none">
              <a:solidFill>
                <a:schemeClr val="dk1"/>
              </a:solidFill>
              <a:latin typeface="Gill Sans"/>
              <a:ea typeface="Gill Sans"/>
              <a:cs typeface="Gill Sans"/>
              <a:sym typeface="Gill Sans"/>
            </a:endParaRPr>
          </a:p>
          <a:p>
            <a:pPr indent="-273050" lvl="0" marL="273050" marR="0" rtl="0" algn="just">
              <a:lnSpc>
                <a:spcPct val="80000"/>
              </a:lnSpc>
              <a:spcBef>
                <a:spcPts val="600"/>
              </a:spcBef>
              <a:spcAft>
                <a:spcPts val="0"/>
              </a:spcAft>
              <a:buClr>
                <a:schemeClr val="accent1"/>
              </a:buClr>
              <a:buSzPts val="1120"/>
              <a:buFont typeface="Noto Sans Symbols"/>
              <a:buNone/>
            </a:pPr>
            <a:r>
              <a:t/>
            </a:r>
            <a:endParaRPr b="0" i="0" sz="1400" u="none">
              <a:solidFill>
                <a:schemeClr val="dk1"/>
              </a:solidFill>
              <a:latin typeface="Gill Sans"/>
              <a:ea typeface="Gill Sans"/>
              <a:cs typeface="Gill Sans"/>
              <a:sym typeface="Gill Sans"/>
            </a:endParaRPr>
          </a:p>
          <a:p>
            <a:pPr indent="-211455" lvl="0" marL="365125" marR="0" rtl="0" algn="l">
              <a:spcBef>
                <a:spcPts val="600"/>
              </a:spcBef>
              <a:spcAft>
                <a:spcPts val="0"/>
              </a:spcAft>
              <a:buClr>
                <a:schemeClr val="accent1"/>
              </a:buClr>
              <a:buSzPts val="1120"/>
              <a:buFont typeface="Noto Sans Symbols"/>
              <a:buNone/>
            </a:pPr>
            <a:r>
              <a:t/>
            </a:r>
            <a:endParaRPr b="0" i="0" sz="1400" u="none">
              <a:solidFill>
                <a:schemeClr val="dk1"/>
              </a:solidFill>
              <a:latin typeface="Gill Sans"/>
              <a:ea typeface="Gill Sans"/>
              <a:cs typeface="Gill Sans"/>
              <a:sym typeface="Gill Sans"/>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4" name="Shape 2994"/>
        <p:cNvGrpSpPr/>
        <p:nvPr/>
      </p:nvGrpSpPr>
      <p:grpSpPr>
        <a:xfrm>
          <a:off x="0" y="0"/>
          <a:ext cx="0" cy="0"/>
          <a:chOff x="0" y="0"/>
          <a:chExt cx="0" cy="0"/>
        </a:xfrm>
      </p:grpSpPr>
      <p:sp>
        <p:nvSpPr>
          <p:cNvPr id="2995" name="Google Shape;2995;p243"/>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2400"/>
              <a:buFont typeface="Gill Sans"/>
              <a:buNone/>
            </a:pPr>
            <a:r>
              <a:rPr b="1" i="0" lang="en-US" sz="2400" u="sng">
                <a:solidFill>
                  <a:srgbClr val="FF0000"/>
                </a:solidFill>
                <a:effectLst>
                  <a:outerShdw blurRad="38100" algn="tl" dir="2700000" dist="38100">
                    <a:srgbClr val="C0C0C0"/>
                  </a:outerShdw>
                </a:effectLst>
                <a:latin typeface="Gill Sans"/>
                <a:ea typeface="Gill Sans"/>
                <a:cs typeface="Gill Sans"/>
                <a:sym typeface="Gill Sans"/>
              </a:rPr>
              <a:t>تأثير أدوات السياسة المالية على المستوى التوازنى للدخل</a:t>
            </a:r>
            <a:endParaRPr/>
          </a:p>
        </p:txBody>
      </p:sp>
      <p:sp>
        <p:nvSpPr>
          <p:cNvPr id="2996" name="Google Shape;2996;p243"/>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ثانيا : التأثير التوسعى ( السياسة المالية التوسعية) </a:t>
            </a:r>
            <a:endParaRPr/>
          </a:p>
          <a:p>
            <a:pPr indent="-282575" lvl="0" marL="365125" marR="0" rtl="1" algn="r">
              <a:lnSpc>
                <a:spcPct val="100000"/>
              </a:lnSpc>
              <a:spcBef>
                <a:spcPts val="600"/>
              </a:spcBef>
              <a:spcAft>
                <a:spcPts val="0"/>
              </a:spcAft>
              <a:buClr>
                <a:schemeClr val="accent1"/>
              </a:buClr>
              <a:buSzPts val="2560"/>
              <a:buFont typeface="Noto Sans Symbols"/>
              <a:buNone/>
            </a:pPr>
            <a:r>
              <a:rPr b="1" i="0" lang="en-US" sz="3200" u="sng">
                <a:solidFill>
                  <a:srgbClr val="FF0000"/>
                </a:solidFill>
                <a:latin typeface="Gill Sans"/>
                <a:ea typeface="Gill Sans"/>
                <a:cs typeface="Gill Sans"/>
                <a:sym typeface="Gill Sans"/>
              </a:rPr>
              <a:t> تهدف السياسة المالية إلى زيادة الدخل التوازنى عن طريق : </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زيادة الإنفاق الحكومى </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تخفيض الضرائب </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زيادة الإنفاق الحكومى و تخفيض الضرائب </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زيادة الإنفاق الحكومى و زيادة الضرائب بنفس المقدار ( الميزانية المتوازنة )</a:t>
            </a:r>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0" name="Shape 3000"/>
        <p:cNvGrpSpPr/>
        <p:nvPr/>
      </p:nvGrpSpPr>
      <p:grpSpPr>
        <a:xfrm>
          <a:off x="0" y="0"/>
          <a:ext cx="0" cy="0"/>
          <a:chOff x="0" y="0"/>
          <a:chExt cx="0" cy="0"/>
        </a:xfrm>
      </p:grpSpPr>
      <p:sp>
        <p:nvSpPr>
          <p:cNvPr id="3001" name="Google Shape;3001;p244"/>
          <p:cNvSpPr txBox="1"/>
          <p:nvPr/>
        </p:nvSpPr>
        <p:spPr>
          <a:xfrm>
            <a:off x="0" y="260350"/>
            <a:ext cx="8964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3002" name="Google Shape;3002;p244"/>
          <p:cNvSpPr txBox="1"/>
          <p:nvPr/>
        </p:nvSpPr>
        <p:spPr>
          <a:xfrm>
            <a:off x="0" y="1773237"/>
            <a:ext cx="8891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3003" name="Google Shape;3003;p244"/>
          <p:cNvSpPr txBox="1"/>
          <p:nvPr/>
        </p:nvSpPr>
        <p:spPr>
          <a:xfrm>
            <a:off x="6300787" y="0"/>
            <a:ext cx="2438400" cy="1046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66"/>
              </a:buClr>
              <a:buSzPts val="2600"/>
              <a:buFont typeface="Times New Roman"/>
              <a:buNone/>
            </a:pPr>
            <a:r>
              <a:rPr b="1" i="0" lang="en-US" sz="2600" u="sng">
                <a:solidFill>
                  <a:srgbClr val="000066"/>
                </a:solidFill>
                <a:latin typeface="Times New Roman"/>
                <a:ea typeface="Times New Roman"/>
                <a:cs typeface="Times New Roman"/>
                <a:sym typeface="Times New Roman"/>
              </a:rPr>
              <a:t>أولاً :</a:t>
            </a:r>
            <a:r>
              <a:rPr b="1" i="0" lang="en-US" sz="2400" u="sng">
                <a:solidFill>
                  <a:schemeClr val="dk1"/>
                </a:solidFill>
                <a:latin typeface="Times New Roman"/>
                <a:ea typeface="Times New Roman"/>
                <a:cs typeface="Times New Roman"/>
                <a:sym typeface="Times New Roman"/>
              </a:rPr>
              <a:t> </a:t>
            </a:r>
            <a:r>
              <a:rPr b="1" i="0" lang="en-US" sz="2400" u="sng">
                <a:solidFill>
                  <a:srgbClr val="000066"/>
                </a:solidFill>
                <a:latin typeface="Times New Roman"/>
                <a:ea typeface="Times New Roman"/>
                <a:cs typeface="Times New Roman"/>
                <a:sym typeface="Times New Roman"/>
              </a:rPr>
              <a:t>الفجوة الانكماشية :</a:t>
            </a:r>
            <a:endParaRPr/>
          </a:p>
          <a:p>
            <a:pPr indent="0" lvl="0" marL="0" marR="0" rtl="0" algn="l">
              <a:lnSpc>
                <a:spcPct val="100000"/>
              </a:lnSpc>
              <a:spcBef>
                <a:spcPts val="0"/>
              </a:spcBef>
              <a:spcAft>
                <a:spcPts val="0"/>
              </a:spcAft>
              <a:buNone/>
            </a:pPr>
            <a:r>
              <a:t/>
            </a:r>
            <a:endParaRPr b="1" i="0" sz="2400" u="sng">
              <a:solidFill>
                <a:srgbClr val="000066"/>
              </a:solidFill>
              <a:latin typeface="Times New Roman"/>
              <a:ea typeface="Times New Roman"/>
              <a:cs typeface="Times New Roman"/>
              <a:sym typeface="Times New Roman"/>
            </a:endParaRPr>
          </a:p>
        </p:txBody>
      </p:sp>
      <p:sp>
        <p:nvSpPr>
          <p:cNvPr id="3004" name="Google Shape;3004;p244"/>
          <p:cNvSpPr txBox="1"/>
          <p:nvPr/>
        </p:nvSpPr>
        <p:spPr>
          <a:xfrm>
            <a:off x="0" y="476250"/>
            <a:ext cx="8820000" cy="304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cxnSp>
        <p:nvCxnSpPr>
          <p:cNvPr id="3005" name="Google Shape;3005;p244"/>
          <p:cNvCxnSpPr/>
          <p:nvPr/>
        </p:nvCxnSpPr>
        <p:spPr>
          <a:xfrm flipH="1" rot="10800000">
            <a:off x="1042987" y="5518187"/>
            <a:ext cx="7850100" cy="7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3006" name="Google Shape;3006;p244"/>
          <p:cNvCxnSpPr/>
          <p:nvPr/>
        </p:nvCxnSpPr>
        <p:spPr>
          <a:xfrm>
            <a:off x="1116012" y="838187"/>
            <a:ext cx="0" cy="475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3007" name="Google Shape;3007;p244"/>
          <p:cNvCxnSpPr/>
          <p:nvPr/>
        </p:nvCxnSpPr>
        <p:spPr>
          <a:xfrm flipH="1" rot="10800000">
            <a:off x="1116012" y="404687"/>
            <a:ext cx="6408600" cy="5184900"/>
          </a:xfrm>
          <a:prstGeom prst="straightConnector1">
            <a:avLst/>
          </a:prstGeom>
          <a:noFill/>
          <a:ln cap="flat" cmpd="sng" w="38100">
            <a:solidFill>
              <a:srgbClr val="FF6600"/>
            </a:solidFill>
            <a:prstDash val="solid"/>
            <a:miter lim="800000"/>
            <a:headEnd len="med" w="med" type="none"/>
            <a:tailEnd len="med" w="med" type="none"/>
          </a:ln>
        </p:spPr>
      </p:cxnSp>
      <p:cxnSp>
        <p:nvCxnSpPr>
          <p:cNvPr id="3008" name="Google Shape;3008;p244"/>
          <p:cNvCxnSpPr/>
          <p:nvPr/>
        </p:nvCxnSpPr>
        <p:spPr>
          <a:xfrm flipH="1" rot="10800000">
            <a:off x="1835150" y="1773112"/>
            <a:ext cx="6192900" cy="2517900"/>
          </a:xfrm>
          <a:prstGeom prst="straightConnector1">
            <a:avLst/>
          </a:prstGeom>
          <a:noFill/>
          <a:ln cap="flat" cmpd="sng" w="57150">
            <a:solidFill>
              <a:srgbClr val="33CC33"/>
            </a:solidFill>
            <a:prstDash val="solid"/>
            <a:miter lim="800000"/>
            <a:headEnd len="med" w="med" type="none"/>
            <a:tailEnd len="med" w="med" type="none"/>
          </a:ln>
        </p:spPr>
      </p:cxnSp>
      <p:cxnSp>
        <p:nvCxnSpPr>
          <p:cNvPr id="3009" name="Google Shape;3009;p244"/>
          <p:cNvCxnSpPr/>
          <p:nvPr/>
        </p:nvCxnSpPr>
        <p:spPr>
          <a:xfrm flipH="1" rot="10800000">
            <a:off x="1692275" y="476125"/>
            <a:ext cx="6192900" cy="2517900"/>
          </a:xfrm>
          <a:prstGeom prst="straightConnector1">
            <a:avLst/>
          </a:prstGeom>
          <a:noFill/>
          <a:ln cap="flat" cmpd="sng" w="57150">
            <a:solidFill>
              <a:srgbClr val="CC66FF"/>
            </a:solidFill>
            <a:prstDash val="solid"/>
            <a:miter lim="800000"/>
            <a:headEnd len="med" w="med" type="none"/>
            <a:tailEnd len="med" w="med" type="none"/>
          </a:ln>
        </p:spPr>
      </p:cxnSp>
      <p:cxnSp>
        <p:nvCxnSpPr>
          <p:cNvPr id="3010" name="Google Shape;3010;p244"/>
          <p:cNvCxnSpPr/>
          <p:nvPr/>
        </p:nvCxnSpPr>
        <p:spPr>
          <a:xfrm flipH="1">
            <a:off x="3563974" y="3573462"/>
            <a:ext cx="71400" cy="2016000"/>
          </a:xfrm>
          <a:prstGeom prst="straightConnector1">
            <a:avLst/>
          </a:prstGeom>
          <a:noFill/>
          <a:ln cap="flat" cmpd="sng" w="28575">
            <a:solidFill>
              <a:srgbClr val="33CC33"/>
            </a:solidFill>
            <a:prstDash val="solid"/>
            <a:miter lim="800000"/>
            <a:headEnd len="med" w="med" type="none"/>
            <a:tailEnd len="med" w="med" type="none"/>
          </a:ln>
        </p:spPr>
      </p:cxnSp>
      <p:cxnSp>
        <p:nvCxnSpPr>
          <p:cNvPr id="3011" name="Google Shape;3011;p244"/>
          <p:cNvCxnSpPr/>
          <p:nvPr/>
        </p:nvCxnSpPr>
        <p:spPr>
          <a:xfrm flipH="1">
            <a:off x="6732487" y="981075"/>
            <a:ext cx="216000" cy="4680000"/>
          </a:xfrm>
          <a:prstGeom prst="straightConnector1">
            <a:avLst/>
          </a:prstGeom>
          <a:noFill/>
          <a:ln cap="flat" cmpd="sng" w="28575">
            <a:solidFill>
              <a:srgbClr val="33CC33"/>
            </a:solidFill>
            <a:prstDash val="solid"/>
            <a:miter lim="800000"/>
            <a:headEnd len="med" w="med" type="none"/>
            <a:tailEnd len="med" w="med" type="none"/>
          </a:ln>
        </p:spPr>
      </p:cxnSp>
      <p:sp>
        <p:nvSpPr>
          <p:cNvPr id="3012" name="Google Shape;3012;p244"/>
          <p:cNvSpPr txBox="1"/>
          <p:nvPr/>
        </p:nvSpPr>
        <p:spPr>
          <a:xfrm>
            <a:off x="78120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3013" name="Google Shape;3013;p244"/>
          <p:cNvSpPr txBox="1"/>
          <p:nvPr/>
        </p:nvSpPr>
        <p:spPr>
          <a:xfrm>
            <a:off x="0" y="836612"/>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AE</a:t>
            </a:r>
            <a:endParaRPr/>
          </a:p>
        </p:txBody>
      </p:sp>
      <p:sp>
        <p:nvSpPr>
          <p:cNvPr id="3014" name="Google Shape;3014;p244"/>
          <p:cNvSpPr txBox="1"/>
          <p:nvPr/>
        </p:nvSpPr>
        <p:spPr>
          <a:xfrm>
            <a:off x="60848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3015" name="Google Shape;3015;p244"/>
          <p:cNvSpPr txBox="1"/>
          <p:nvPr/>
        </p:nvSpPr>
        <p:spPr>
          <a:xfrm>
            <a:off x="2987675"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3016" name="Google Shape;3016;p244"/>
          <p:cNvSpPr txBox="1"/>
          <p:nvPr/>
        </p:nvSpPr>
        <p:spPr>
          <a:xfrm>
            <a:off x="3203575" y="3141662"/>
            <a:ext cx="5031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3017" name="Google Shape;3017;p244"/>
          <p:cNvSpPr txBox="1"/>
          <p:nvPr/>
        </p:nvSpPr>
        <p:spPr>
          <a:xfrm>
            <a:off x="6443662" y="692150"/>
            <a:ext cx="431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D</a:t>
            </a:r>
            <a:endParaRPr/>
          </a:p>
        </p:txBody>
      </p:sp>
      <p:sp>
        <p:nvSpPr>
          <p:cNvPr id="3018" name="Google Shape;3018;p244"/>
          <p:cNvSpPr txBox="1"/>
          <p:nvPr/>
        </p:nvSpPr>
        <p:spPr>
          <a:xfrm>
            <a:off x="6659562" y="2133600"/>
            <a:ext cx="24843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C+I+G+(X-M)0</a:t>
            </a:r>
            <a:endParaRPr/>
          </a:p>
        </p:txBody>
      </p:sp>
      <p:sp>
        <p:nvSpPr>
          <p:cNvPr id="3019" name="Google Shape;3019;p244"/>
          <p:cNvSpPr txBox="1"/>
          <p:nvPr/>
        </p:nvSpPr>
        <p:spPr>
          <a:xfrm>
            <a:off x="6659562" y="765175"/>
            <a:ext cx="2265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3020" name="Google Shape;3020;p244"/>
          <p:cNvSpPr txBox="1"/>
          <p:nvPr/>
        </p:nvSpPr>
        <p:spPr>
          <a:xfrm>
            <a:off x="2411412" y="1196975"/>
            <a:ext cx="15192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انكماشية </a:t>
            </a:r>
            <a:endParaRPr/>
          </a:p>
        </p:txBody>
      </p:sp>
      <p:sp>
        <p:nvSpPr>
          <p:cNvPr id="3021" name="Google Shape;3021;p244"/>
          <p:cNvSpPr txBox="1"/>
          <p:nvPr/>
        </p:nvSpPr>
        <p:spPr>
          <a:xfrm>
            <a:off x="2339975" y="0"/>
            <a:ext cx="41226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المجلى الاجمالى الذى يمكن تحقيقه </a:t>
            </a:r>
            <a:endParaRPr/>
          </a:p>
        </p:txBody>
      </p:sp>
      <p:sp>
        <p:nvSpPr>
          <p:cNvPr id="3022" name="Google Shape;3022;p244"/>
          <p:cNvSpPr txBox="1"/>
          <p:nvPr/>
        </p:nvSpPr>
        <p:spPr>
          <a:xfrm>
            <a:off x="1116012" y="6021387"/>
            <a:ext cx="62499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a:t>
            </a:r>
            <a:r>
              <a:rPr b="1" i="0" lang="en-US" sz="2400" u="none">
                <a:solidFill>
                  <a:srgbClr val="FF0000"/>
                </a:solidFill>
                <a:latin typeface="Times New Roman"/>
                <a:ea typeface="Times New Roman"/>
                <a:cs typeface="Times New Roman"/>
                <a:sym typeface="Times New Roman"/>
              </a:rPr>
              <a:t>لشكل أعلاه يوضح الية السياسة المالية لازالة  الفجوة الانكماشية</a:t>
            </a:r>
            <a:endParaRPr/>
          </a:p>
        </p:txBody>
      </p:sp>
      <p:sp>
        <p:nvSpPr>
          <p:cNvPr id="3023" name="Google Shape;3023;p244"/>
          <p:cNvSpPr/>
          <p:nvPr/>
        </p:nvSpPr>
        <p:spPr>
          <a:xfrm>
            <a:off x="2268537" y="1412875"/>
            <a:ext cx="4319700" cy="484200"/>
          </a:xfrm>
          <a:prstGeom prst="rightArrow">
            <a:avLst>
              <a:gd fmla="val 20389"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3024" name="Google Shape;3024;p244"/>
          <p:cNvCxnSpPr/>
          <p:nvPr/>
        </p:nvCxnSpPr>
        <p:spPr>
          <a:xfrm flipH="1">
            <a:off x="6875587" y="260350"/>
            <a:ext cx="72900" cy="2016000"/>
          </a:xfrm>
          <a:prstGeom prst="straightConnector1">
            <a:avLst/>
          </a:prstGeom>
          <a:noFill/>
          <a:ln cap="flat" cmpd="sng" w="28575">
            <a:solidFill>
              <a:srgbClr val="33CC33"/>
            </a:solidFill>
            <a:prstDash val="solid"/>
            <a:miter lim="800000"/>
            <a:headEnd len="med" w="med" type="none"/>
            <a:tailEnd len="med" w="med" type="none"/>
          </a:ln>
        </p:spPr>
      </p:cxnSp>
      <p:sp>
        <p:nvSpPr>
          <p:cNvPr id="3025" name="Google Shape;3025;p244"/>
          <p:cNvSpPr/>
          <p:nvPr/>
        </p:nvSpPr>
        <p:spPr>
          <a:xfrm>
            <a:off x="2627312" y="260350"/>
            <a:ext cx="4321200" cy="484200"/>
          </a:xfrm>
          <a:prstGeom prst="rightArrow">
            <a:avLst>
              <a:gd fmla="val 2039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026" name="Google Shape;3026;p244"/>
          <p:cNvSpPr/>
          <p:nvPr/>
        </p:nvSpPr>
        <p:spPr>
          <a:xfrm>
            <a:off x="6516687" y="981075"/>
            <a:ext cx="484200" cy="1338300"/>
          </a:xfrm>
          <a:prstGeom prst="downArrow">
            <a:avLst>
              <a:gd fmla="val 1769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1"/>
                                        </p:tgtEl>
                                        <p:attrNameLst>
                                          <p:attrName>style.visibility</p:attrName>
                                        </p:attrNameLst>
                                      </p:cBhvr>
                                      <p:to>
                                        <p:strVal val="visible"/>
                                      </p:to>
                                    </p:set>
                                    <p:animEffect filter="fade" transition="in">
                                      <p:cBhvr>
                                        <p:cTn dur="500"/>
                                        <p:tgtEl>
                                          <p:spTgt spid="30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2"/>
                                        </p:tgtEl>
                                        <p:attrNameLst>
                                          <p:attrName>style.visibility</p:attrName>
                                        </p:attrNameLst>
                                      </p:cBhvr>
                                      <p:to>
                                        <p:strVal val="visible"/>
                                      </p:to>
                                    </p:set>
                                    <p:animEffect filter="fade" transition="in">
                                      <p:cBhvr>
                                        <p:cTn dur="1000"/>
                                        <p:tgtEl>
                                          <p:spTgt spid="30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0" name="Shape 3030"/>
        <p:cNvGrpSpPr/>
        <p:nvPr/>
      </p:nvGrpSpPr>
      <p:grpSpPr>
        <a:xfrm>
          <a:off x="0" y="0"/>
          <a:ext cx="0" cy="0"/>
          <a:chOff x="0" y="0"/>
          <a:chExt cx="0" cy="0"/>
        </a:xfrm>
      </p:grpSpPr>
      <p:sp>
        <p:nvSpPr>
          <p:cNvPr id="3031" name="Google Shape;3031;p245"/>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72314"/>
              </a:buClr>
              <a:buSzPts val="3900"/>
              <a:buFont typeface="Gill Sans"/>
              <a:buNone/>
            </a:pPr>
            <a:r>
              <a:rPr b="0" i="0" lang="en-US" sz="3900" u="none">
                <a:solidFill>
                  <a:srgbClr val="572314"/>
                </a:solidFill>
                <a:effectLst>
                  <a:outerShdw blurRad="38100" algn="tl" dir="2700000" dist="38100">
                    <a:srgbClr val="C0C0C0"/>
                  </a:outerShdw>
                </a:effectLst>
                <a:latin typeface="Gill Sans"/>
                <a:ea typeface="Gill Sans"/>
                <a:cs typeface="Gill Sans"/>
                <a:sym typeface="Gill Sans"/>
              </a:rPr>
              <a:t>شكل يوضح أليات السياسة المالية</a:t>
            </a:r>
            <a:br>
              <a:rPr b="0" i="0" lang="en-US" sz="3900" u="none">
                <a:solidFill>
                  <a:srgbClr val="572314"/>
                </a:solidFill>
                <a:effectLst>
                  <a:outerShdw blurRad="38100" algn="tl" dir="2700000" dist="38100">
                    <a:srgbClr val="C0C0C0"/>
                  </a:outerShdw>
                </a:effectLst>
                <a:latin typeface="Gill Sans"/>
                <a:ea typeface="Gill Sans"/>
                <a:cs typeface="Gill Sans"/>
                <a:sym typeface="Gill Sans"/>
              </a:rPr>
            </a:br>
            <a:r>
              <a:rPr b="0" i="0" lang="en-US" sz="3900" u="none">
                <a:solidFill>
                  <a:srgbClr val="572314"/>
                </a:solidFill>
                <a:effectLst>
                  <a:outerShdw blurRad="38100" algn="tl" dir="2700000" dist="38100">
                    <a:srgbClr val="C0C0C0"/>
                  </a:outerShdw>
                </a:effectLst>
                <a:latin typeface="Gill Sans"/>
                <a:ea typeface="Gill Sans"/>
                <a:cs typeface="Gill Sans"/>
                <a:sym typeface="Gill Sans"/>
              </a:rPr>
              <a:t>السياسة المالية  </a:t>
            </a:r>
            <a:endParaRPr/>
          </a:p>
        </p:txBody>
      </p:sp>
      <p:sp>
        <p:nvSpPr>
          <p:cNvPr id="3032" name="Google Shape;3032;p245"/>
          <p:cNvSpPr/>
          <p:nvPr/>
        </p:nvSpPr>
        <p:spPr>
          <a:xfrm>
            <a:off x="6781800" y="1524000"/>
            <a:ext cx="1981200" cy="6858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سياسة توسعية </a:t>
            </a:r>
            <a:endParaRPr/>
          </a:p>
        </p:txBody>
      </p:sp>
      <p:sp>
        <p:nvSpPr>
          <p:cNvPr id="3033" name="Google Shape;3033;p245"/>
          <p:cNvSpPr/>
          <p:nvPr/>
        </p:nvSpPr>
        <p:spPr>
          <a:xfrm>
            <a:off x="3124200" y="1524000"/>
            <a:ext cx="2286000" cy="7620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خفض الضرائب </a:t>
            </a:r>
            <a:endParaRPr/>
          </a:p>
        </p:txBody>
      </p:sp>
      <p:sp>
        <p:nvSpPr>
          <p:cNvPr id="3034" name="Google Shape;3034;p245"/>
          <p:cNvSpPr/>
          <p:nvPr/>
        </p:nvSpPr>
        <p:spPr>
          <a:xfrm rot="10800000">
            <a:off x="2057400" y="1752600"/>
            <a:ext cx="990600" cy="533400"/>
          </a:xfrm>
          <a:prstGeom prst="righ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3035" name="Google Shape;3035;p245"/>
          <p:cNvSpPr/>
          <p:nvPr/>
        </p:nvSpPr>
        <p:spPr>
          <a:xfrm>
            <a:off x="5638800" y="1752600"/>
            <a:ext cx="990600" cy="533400"/>
          </a:xfrm>
          <a:prstGeom prst="lef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3036" name="Google Shape;3036;p245"/>
          <p:cNvSpPr/>
          <p:nvPr/>
        </p:nvSpPr>
        <p:spPr>
          <a:xfrm>
            <a:off x="0" y="1524000"/>
            <a:ext cx="1981200" cy="7620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زيادة الانفاق الحكومى</a:t>
            </a:r>
            <a:endParaRPr/>
          </a:p>
        </p:txBody>
      </p:sp>
      <p:sp>
        <p:nvSpPr>
          <p:cNvPr id="3037" name="Google Shape;3037;p245"/>
          <p:cNvSpPr/>
          <p:nvPr/>
        </p:nvSpPr>
        <p:spPr>
          <a:xfrm>
            <a:off x="5659438" y="2590800"/>
            <a:ext cx="990600" cy="533400"/>
          </a:xfrm>
          <a:prstGeom prst="lef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3038" name="Google Shape;3038;p245"/>
          <p:cNvSpPr/>
          <p:nvPr/>
        </p:nvSpPr>
        <p:spPr>
          <a:xfrm>
            <a:off x="762000" y="2438400"/>
            <a:ext cx="3124200" cy="8382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زيادة المدفوعات التحويلية </a:t>
            </a:r>
            <a:endParaRPr/>
          </a:p>
        </p:txBody>
      </p:sp>
      <p:sp>
        <p:nvSpPr>
          <p:cNvPr id="3039" name="Google Shape;3039;p245"/>
          <p:cNvSpPr/>
          <p:nvPr/>
        </p:nvSpPr>
        <p:spPr>
          <a:xfrm>
            <a:off x="2617788" y="3429000"/>
            <a:ext cx="3429000" cy="3200400"/>
          </a:xfrm>
          <a:prstGeom prst="roundRect">
            <a:avLst>
              <a:gd fmla="val 16667" name="adj"/>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Gill Sans"/>
              <a:buNone/>
            </a:pPr>
            <a:r>
              <a:rPr b="1" i="0" lang="en-US" sz="3600" u="none" cap="none" strike="noStrike">
                <a:solidFill>
                  <a:schemeClr val="dk1"/>
                </a:solidFill>
                <a:latin typeface="Gill Sans"/>
                <a:ea typeface="Gill Sans"/>
                <a:cs typeface="Gill Sans"/>
                <a:sym typeface="Gill Sans"/>
              </a:rPr>
              <a:t>هذه ما تعرف بالسياسة التوسعية </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4" name="Shape 3044"/>
        <p:cNvGrpSpPr/>
        <p:nvPr/>
      </p:nvGrpSpPr>
      <p:grpSpPr>
        <a:xfrm>
          <a:off x="0" y="0"/>
          <a:ext cx="0" cy="0"/>
          <a:chOff x="0" y="0"/>
          <a:chExt cx="0" cy="0"/>
        </a:xfrm>
      </p:grpSpPr>
      <p:sp>
        <p:nvSpPr>
          <p:cNvPr id="3045" name="Google Shape;3045;p246"/>
          <p:cNvSpPr txBox="1"/>
          <p:nvPr/>
        </p:nvSpPr>
        <p:spPr>
          <a:xfrm>
            <a:off x="4716462" y="377825"/>
            <a:ext cx="4176600" cy="38004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آلية عمل أدوات السياسة المالية Fiscal Policy Mechanism</a:t>
            </a:r>
            <a:r>
              <a:rPr b="1" i="0" lang="en-US" sz="2100" u="none">
                <a:solidFill>
                  <a:srgbClr val="000000"/>
                </a:solidFill>
                <a:latin typeface="Calibri"/>
                <a:ea typeface="Calibri"/>
                <a:cs typeface="Calibri"/>
                <a:sym typeface="Calibri"/>
              </a:rPr>
              <a:t> :</a:t>
            </a:r>
            <a:endParaRPr/>
          </a:p>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في أوقات الكساد</a:t>
            </a:r>
            <a:endParaRPr/>
          </a:p>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 أ )  زيادة مستوى الإنفاق الحكومي، زيادة الطلب الكلي.</a:t>
            </a:r>
            <a:endParaRPr/>
          </a:p>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(ب ) تخفيض معدلات الضريبية و زيادة الطلب الكلي.</a:t>
            </a:r>
            <a:endParaRPr/>
          </a:p>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(ج ) استخدام السياستان معاً (زيادة الإنفاق وتخفيض الضريبة).</a:t>
            </a:r>
            <a:endParaRPr/>
          </a:p>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latin typeface="Calibri"/>
                <a:ea typeface="Calibri"/>
                <a:cs typeface="Calibri"/>
                <a:sym typeface="Calibri"/>
              </a:rPr>
              <a:t>حيث أن زيادة الإنفاق أو تقليل الضرائب ستؤدي إلى زيادة الطلب الكلي و انتقال المنحني لليمين من AD  إلي AD1</a:t>
            </a:r>
            <a:endParaRPr/>
          </a:p>
        </p:txBody>
      </p:sp>
      <p:cxnSp>
        <p:nvCxnSpPr>
          <p:cNvPr id="3046" name="Google Shape;3046;p246"/>
          <p:cNvCxnSpPr/>
          <p:nvPr/>
        </p:nvCxnSpPr>
        <p:spPr>
          <a:xfrm>
            <a:off x="501650" y="979487"/>
            <a:ext cx="1500" cy="3019500"/>
          </a:xfrm>
          <a:prstGeom prst="straightConnector1">
            <a:avLst/>
          </a:prstGeom>
          <a:noFill/>
          <a:ln cap="flat" cmpd="sng" w="9525">
            <a:solidFill>
              <a:schemeClr val="dk1"/>
            </a:solidFill>
            <a:prstDash val="solid"/>
            <a:miter lim="800000"/>
            <a:headEnd len="med" w="med" type="none"/>
            <a:tailEnd len="med" w="med" type="none"/>
          </a:ln>
        </p:spPr>
      </p:cxnSp>
      <p:cxnSp>
        <p:nvCxnSpPr>
          <p:cNvPr id="3047" name="Google Shape;3047;p246"/>
          <p:cNvCxnSpPr/>
          <p:nvPr/>
        </p:nvCxnSpPr>
        <p:spPr>
          <a:xfrm>
            <a:off x="501650" y="3998912"/>
            <a:ext cx="3776700" cy="1500"/>
          </a:xfrm>
          <a:prstGeom prst="straightConnector1">
            <a:avLst/>
          </a:prstGeom>
          <a:noFill/>
          <a:ln cap="flat" cmpd="sng" w="9525">
            <a:solidFill>
              <a:schemeClr val="dk1"/>
            </a:solidFill>
            <a:prstDash val="solid"/>
            <a:miter lim="800000"/>
            <a:headEnd len="med" w="med" type="none"/>
            <a:tailEnd len="med" w="med" type="none"/>
          </a:ln>
        </p:spPr>
      </p:cxnSp>
      <p:cxnSp>
        <p:nvCxnSpPr>
          <p:cNvPr id="3048" name="Google Shape;3048;p246"/>
          <p:cNvCxnSpPr/>
          <p:nvPr/>
        </p:nvCxnSpPr>
        <p:spPr>
          <a:xfrm>
            <a:off x="684212" y="1677987"/>
            <a:ext cx="2951100" cy="1751100"/>
          </a:xfrm>
          <a:prstGeom prst="straightConnector1">
            <a:avLst/>
          </a:prstGeom>
          <a:noFill/>
          <a:ln cap="flat" cmpd="sng" w="9525">
            <a:solidFill>
              <a:schemeClr val="dk1"/>
            </a:solidFill>
            <a:prstDash val="solid"/>
            <a:miter lim="800000"/>
            <a:headEnd len="med" w="med" type="none"/>
            <a:tailEnd len="med" w="med" type="none"/>
          </a:ln>
        </p:spPr>
      </p:cxnSp>
      <p:cxnSp>
        <p:nvCxnSpPr>
          <p:cNvPr id="3049" name="Google Shape;3049;p246"/>
          <p:cNvCxnSpPr/>
          <p:nvPr/>
        </p:nvCxnSpPr>
        <p:spPr>
          <a:xfrm>
            <a:off x="642937" y="2000250"/>
            <a:ext cx="2128800" cy="60300"/>
          </a:xfrm>
          <a:prstGeom prst="straightConnector1">
            <a:avLst/>
          </a:prstGeom>
          <a:noFill/>
          <a:ln cap="flat" cmpd="sng" w="9525">
            <a:solidFill>
              <a:schemeClr val="dk1"/>
            </a:solidFill>
            <a:prstDash val="solid"/>
            <a:miter lim="800000"/>
            <a:headEnd len="med" w="med" type="none"/>
            <a:tailEnd len="med" w="med" type="none"/>
          </a:ln>
        </p:spPr>
      </p:cxnSp>
      <p:cxnSp>
        <p:nvCxnSpPr>
          <p:cNvPr id="3050" name="Google Shape;3050;p246"/>
          <p:cNvCxnSpPr/>
          <p:nvPr/>
        </p:nvCxnSpPr>
        <p:spPr>
          <a:xfrm>
            <a:off x="2771775" y="2060575"/>
            <a:ext cx="0" cy="1944600"/>
          </a:xfrm>
          <a:prstGeom prst="straightConnector1">
            <a:avLst/>
          </a:prstGeom>
          <a:noFill/>
          <a:ln cap="flat" cmpd="sng" w="9525">
            <a:solidFill>
              <a:schemeClr val="dk1"/>
            </a:solidFill>
            <a:prstDash val="solid"/>
            <a:miter lim="800000"/>
            <a:headEnd len="med" w="med" type="none"/>
            <a:tailEnd len="med" w="med" type="none"/>
          </a:ln>
        </p:spPr>
      </p:cxnSp>
      <p:cxnSp>
        <p:nvCxnSpPr>
          <p:cNvPr id="3051" name="Google Shape;3051;p246"/>
          <p:cNvCxnSpPr/>
          <p:nvPr/>
        </p:nvCxnSpPr>
        <p:spPr>
          <a:xfrm>
            <a:off x="503237" y="2563812"/>
            <a:ext cx="1657200" cy="1500"/>
          </a:xfrm>
          <a:prstGeom prst="straightConnector1">
            <a:avLst/>
          </a:prstGeom>
          <a:noFill/>
          <a:ln cap="flat" cmpd="sng" w="9525">
            <a:solidFill>
              <a:schemeClr val="dk1"/>
            </a:solidFill>
            <a:prstDash val="solid"/>
            <a:miter lim="800000"/>
            <a:headEnd len="med" w="med" type="none"/>
            <a:tailEnd len="med" w="med" type="none"/>
          </a:ln>
        </p:spPr>
      </p:cxnSp>
      <p:sp>
        <p:nvSpPr>
          <p:cNvPr id="3052" name="Google Shape;3052;p246"/>
          <p:cNvSpPr txBox="1"/>
          <p:nvPr/>
        </p:nvSpPr>
        <p:spPr>
          <a:xfrm>
            <a:off x="3346450" y="3290887"/>
            <a:ext cx="86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AD0</a:t>
            </a:r>
            <a:endParaRPr/>
          </a:p>
        </p:txBody>
      </p:sp>
      <p:sp>
        <p:nvSpPr>
          <p:cNvPr id="3053" name="Google Shape;3053;p246"/>
          <p:cNvSpPr txBox="1"/>
          <p:nvPr/>
        </p:nvSpPr>
        <p:spPr>
          <a:xfrm>
            <a:off x="-109537" y="1844675"/>
            <a:ext cx="649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P1</a:t>
            </a:r>
            <a:endParaRPr/>
          </a:p>
        </p:txBody>
      </p:sp>
      <p:sp>
        <p:nvSpPr>
          <p:cNvPr id="3054" name="Google Shape;3054;p246"/>
          <p:cNvSpPr txBox="1"/>
          <p:nvPr/>
        </p:nvSpPr>
        <p:spPr>
          <a:xfrm>
            <a:off x="-252412" y="2414587"/>
            <a:ext cx="10794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P</a:t>
            </a:r>
            <a:endParaRPr/>
          </a:p>
        </p:txBody>
      </p:sp>
      <p:sp>
        <p:nvSpPr>
          <p:cNvPr id="3055" name="Google Shape;3055;p246"/>
          <p:cNvSpPr txBox="1"/>
          <p:nvPr/>
        </p:nvSpPr>
        <p:spPr>
          <a:xfrm>
            <a:off x="2339975"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Y1</a:t>
            </a:r>
            <a:endParaRPr/>
          </a:p>
        </p:txBody>
      </p:sp>
      <p:sp>
        <p:nvSpPr>
          <p:cNvPr id="3056" name="Google Shape;3056;p246"/>
          <p:cNvSpPr txBox="1"/>
          <p:nvPr/>
        </p:nvSpPr>
        <p:spPr>
          <a:xfrm>
            <a:off x="1725612" y="4681537"/>
            <a:ext cx="7080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3057" name="Google Shape;3057;p246"/>
          <p:cNvCxnSpPr/>
          <p:nvPr/>
        </p:nvCxnSpPr>
        <p:spPr>
          <a:xfrm flipH="1">
            <a:off x="2160712" y="2565400"/>
            <a:ext cx="34800" cy="1433400"/>
          </a:xfrm>
          <a:prstGeom prst="straightConnector1">
            <a:avLst/>
          </a:prstGeom>
          <a:noFill/>
          <a:ln cap="flat" cmpd="sng" w="9525">
            <a:solidFill>
              <a:schemeClr val="dk1"/>
            </a:solidFill>
            <a:prstDash val="solid"/>
            <a:miter lim="800000"/>
            <a:headEnd len="med" w="med" type="none"/>
            <a:tailEnd len="med" w="med" type="none"/>
          </a:ln>
        </p:spPr>
      </p:cxnSp>
      <p:sp>
        <p:nvSpPr>
          <p:cNvPr id="3058" name="Google Shape;3058;p246"/>
          <p:cNvSpPr txBox="1"/>
          <p:nvPr/>
        </p:nvSpPr>
        <p:spPr>
          <a:xfrm>
            <a:off x="1763712"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Y0</a:t>
            </a:r>
            <a:endParaRPr/>
          </a:p>
        </p:txBody>
      </p:sp>
      <p:cxnSp>
        <p:nvCxnSpPr>
          <p:cNvPr id="3059" name="Google Shape;3059;p246"/>
          <p:cNvCxnSpPr/>
          <p:nvPr/>
        </p:nvCxnSpPr>
        <p:spPr>
          <a:xfrm>
            <a:off x="1116012" y="1052512"/>
            <a:ext cx="2951100" cy="1751100"/>
          </a:xfrm>
          <a:prstGeom prst="straightConnector1">
            <a:avLst/>
          </a:prstGeom>
          <a:noFill/>
          <a:ln cap="flat" cmpd="sng" w="9525">
            <a:solidFill>
              <a:schemeClr val="dk1"/>
            </a:solidFill>
            <a:prstDash val="solid"/>
            <a:miter lim="800000"/>
            <a:headEnd len="med" w="med" type="none"/>
            <a:tailEnd len="med" w="med" type="none"/>
          </a:ln>
        </p:spPr>
      </p:cxnSp>
      <p:sp>
        <p:nvSpPr>
          <p:cNvPr id="3060" name="Google Shape;3060;p246"/>
          <p:cNvSpPr txBox="1"/>
          <p:nvPr/>
        </p:nvSpPr>
        <p:spPr>
          <a:xfrm>
            <a:off x="3492500" y="2852737"/>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AD1</a:t>
            </a:r>
            <a:endParaRPr/>
          </a:p>
        </p:txBody>
      </p:sp>
      <p:sp>
        <p:nvSpPr>
          <p:cNvPr id="3061" name="Google Shape;3061;p246"/>
          <p:cNvSpPr txBox="1"/>
          <p:nvPr/>
        </p:nvSpPr>
        <p:spPr>
          <a:xfrm>
            <a:off x="4283075" y="3860800"/>
            <a:ext cx="2679600" cy="4620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الناتج المحلى الاجمالى </a:t>
            </a:r>
            <a:endParaRPr/>
          </a:p>
        </p:txBody>
      </p:sp>
      <p:cxnSp>
        <p:nvCxnSpPr>
          <p:cNvPr id="3062" name="Google Shape;3062;p246"/>
          <p:cNvCxnSpPr/>
          <p:nvPr/>
        </p:nvCxnSpPr>
        <p:spPr>
          <a:xfrm flipH="1">
            <a:off x="827037" y="1341437"/>
            <a:ext cx="2736900" cy="2374800"/>
          </a:xfrm>
          <a:prstGeom prst="straightConnector1">
            <a:avLst/>
          </a:prstGeom>
          <a:noFill/>
          <a:ln cap="flat" cmpd="sng" w="9525">
            <a:solidFill>
              <a:schemeClr val="dk1"/>
            </a:solidFill>
            <a:prstDash val="solid"/>
            <a:miter lim="800000"/>
            <a:headEnd len="med" w="med" type="none"/>
            <a:tailEnd len="med" w="med" type="none"/>
          </a:ln>
        </p:spPr>
      </p:cxnSp>
      <p:sp>
        <p:nvSpPr>
          <p:cNvPr id="3063" name="Google Shape;3063;p246"/>
          <p:cNvSpPr txBox="1"/>
          <p:nvPr/>
        </p:nvSpPr>
        <p:spPr>
          <a:xfrm>
            <a:off x="3203575" y="901700"/>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AS</a:t>
            </a:r>
            <a:endParaRPr/>
          </a:p>
        </p:txBody>
      </p:sp>
      <p:sp>
        <p:nvSpPr>
          <p:cNvPr id="3064" name="Google Shape;3064;p246"/>
          <p:cNvSpPr txBox="1"/>
          <p:nvPr/>
        </p:nvSpPr>
        <p:spPr>
          <a:xfrm>
            <a:off x="501650" y="4486275"/>
            <a:ext cx="55641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ا</a:t>
            </a:r>
            <a:r>
              <a:rPr b="1" i="0" lang="en-US" sz="2400" u="none">
                <a:solidFill>
                  <a:srgbClr val="FF0000"/>
                </a:solidFill>
                <a:latin typeface="Times New Roman"/>
                <a:ea typeface="Times New Roman"/>
                <a:cs typeface="Times New Roman"/>
                <a:sym typeface="Times New Roman"/>
              </a:rPr>
              <a:t>لشكل أعلاه يوضح تاثير السياسة المالية  على الناتج والاسعار </a:t>
            </a:r>
            <a:endParaRPr/>
          </a:p>
        </p:txBody>
      </p:sp>
      <p:sp>
        <p:nvSpPr>
          <p:cNvPr id="3065" name="Google Shape;3065;p246"/>
          <p:cNvSpPr/>
          <p:nvPr/>
        </p:nvSpPr>
        <p:spPr>
          <a:xfrm>
            <a:off x="2079625" y="3317875"/>
            <a:ext cx="978000" cy="484200"/>
          </a:xfrm>
          <a:prstGeom prst="rightArrow">
            <a:avLst>
              <a:gd fmla="val 1625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066" name="Google Shape;3066;p246"/>
          <p:cNvSpPr/>
          <p:nvPr/>
        </p:nvSpPr>
        <p:spPr>
          <a:xfrm>
            <a:off x="1036637" y="1443037"/>
            <a:ext cx="978000" cy="485700"/>
          </a:xfrm>
          <a:prstGeom prst="rightArrow">
            <a:avLst>
              <a:gd fmla="val 16235"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067" name="Google Shape;3067;p246"/>
          <p:cNvSpPr/>
          <p:nvPr/>
        </p:nvSpPr>
        <p:spPr>
          <a:xfrm>
            <a:off x="965200" y="2060575"/>
            <a:ext cx="484200" cy="428700"/>
          </a:xfrm>
          <a:prstGeom prst="upArrow">
            <a:avLst>
              <a:gd fmla="val 1080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5">
                                            <p:txEl>
                                              <p:pRg end="0" st="0"/>
                                            </p:txEl>
                                          </p:spTgt>
                                        </p:tgtEl>
                                        <p:attrNameLst>
                                          <p:attrName>style.visibility</p:attrName>
                                        </p:attrNameLst>
                                      </p:cBhvr>
                                      <p:to>
                                        <p:strVal val="visible"/>
                                      </p:to>
                                    </p:set>
                                    <p:anim calcmode="lin" valueType="num">
                                      <p:cBhvr additive="base">
                                        <p:cTn dur="500"/>
                                        <p:tgtEl>
                                          <p:spTgt spid="304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04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5">
                                            <p:txEl>
                                              <p:pRg end="1" st="1"/>
                                            </p:txEl>
                                          </p:spTgt>
                                        </p:tgtEl>
                                        <p:attrNameLst>
                                          <p:attrName>style.visibility</p:attrName>
                                        </p:attrNameLst>
                                      </p:cBhvr>
                                      <p:to>
                                        <p:strVal val="visible"/>
                                      </p:to>
                                    </p:set>
                                    <p:anim calcmode="lin" valueType="num">
                                      <p:cBhvr additive="base">
                                        <p:cTn dur="500"/>
                                        <p:tgtEl>
                                          <p:spTgt spid="304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04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5">
                                            <p:txEl>
                                              <p:pRg end="2" st="2"/>
                                            </p:txEl>
                                          </p:spTgt>
                                        </p:tgtEl>
                                        <p:attrNameLst>
                                          <p:attrName>style.visibility</p:attrName>
                                        </p:attrNameLst>
                                      </p:cBhvr>
                                      <p:to>
                                        <p:strVal val="visible"/>
                                      </p:to>
                                    </p:set>
                                    <p:anim calcmode="lin" valueType="num">
                                      <p:cBhvr additive="base">
                                        <p:cTn dur="500"/>
                                        <p:tgtEl>
                                          <p:spTgt spid="304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04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5">
                                            <p:txEl>
                                              <p:pRg end="3" st="3"/>
                                            </p:txEl>
                                          </p:spTgt>
                                        </p:tgtEl>
                                        <p:attrNameLst>
                                          <p:attrName>style.visibility</p:attrName>
                                        </p:attrNameLst>
                                      </p:cBhvr>
                                      <p:to>
                                        <p:strVal val="visible"/>
                                      </p:to>
                                    </p:set>
                                    <p:anim calcmode="lin" valueType="num">
                                      <p:cBhvr additive="base">
                                        <p:cTn dur="500"/>
                                        <p:tgtEl>
                                          <p:spTgt spid="304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04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5">
                                            <p:txEl>
                                              <p:pRg end="4" st="4"/>
                                            </p:txEl>
                                          </p:spTgt>
                                        </p:tgtEl>
                                        <p:attrNameLst>
                                          <p:attrName>style.visibility</p:attrName>
                                        </p:attrNameLst>
                                      </p:cBhvr>
                                      <p:to>
                                        <p:strVal val="visible"/>
                                      </p:to>
                                    </p:set>
                                    <p:anim calcmode="lin" valueType="num">
                                      <p:cBhvr additive="base">
                                        <p:cTn dur="500"/>
                                        <p:tgtEl>
                                          <p:spTgt spid="304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04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5">
                                            <p:txEl>
                                              <p:pRg end="5" st="5"/>
                                            </p:txEl>
                                          </p:spTgt>
                                        </p:tgtEl>
                                        <p:attrNameLst>
                                          <p:attrName>style.visibility</p:attrName>
                                        </p:attrNameLst>
                                      </p:cBhvr>
                                      <p:to>
                                        <p:strVal val="visible"/>
                                      </p:to>
                                    </p:set>
                                    <p:anim calcmode="lin" valueType="num">
                                      <p:cBhvr additive="base">
                                        <p:cTn dur="500"/>
                                        <p:tgtEl>
                                          <p:spTgt spid="304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045">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6"/>
                                        </p:tgtEl>
                                        <p:attrNameLst>
                                          <p:attrName>style.visibility</p:attrName>
                                        </p:attrNameLst>
                                      </p:cBhvr>
                                      <p:to>
                                        <p:strVal val="visible"/>
                                      </p:to>
                                    </p:set>
                                    <p:anim calcmode="lin" valueType="num">
                                      <p:cBhvr additive="base">
                                        <p:cTn dur="500"/>
                                        <p:tgtEl>
                                          <p:spTgt spid="3046"/>
                                        </p:tgtEl>
                                        <p:attrNameLst>
                                          <p:attrName>ppt_w</p:attrName>
                                        </p:attrNameLst>
                                      </p:cBhvr>
                                      <p:tavLst>
                                        <p:tav fmla="" tm="0">
                                          <p:val>
                                            <p:strVal val="0"/>
                                          </p:val>
                                        </p:tav>
                                        <p:tav fmla="" tm="100000">
                                          <p:val>
                                            <p:strVal val="#ppt_w"/>
                                          </p:val>
                                        </p:tav>
                                      </p:tavLst>
                                    </p:anim>
                                    <p:anim calcmode="lin" valueType="num">
                                      <p:cBhvr additive="base">
                                        <p:cTn dur="500"/>
                                        <p:tgtEl>
                                          <p:spTgt spid="30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7"/>
                                        </p:tgtEl>
                                        <p:attrNameLst>
                                          <p:attrName>style.visibility</p:attrName>
                                        </p:attrNameLst>
                                      </p:cBhvr>
                                      <p:to>
                                        <p:strVal val="visible"/>
                                      </p:to>
                                    </p:set>
                                    <p:anim calcmode="lin" valueType="num">
                                      <p:cBhvr additive="base">
                                        <p:cTn dur="500"/>
                                        <p:tgtEl>
                                          <p:spTgt spid="3047"/>
                                        </p:tgtEl>
                                        <p:attrNameLst>
                                          <p:attrName>ppt_w</p:attrName>
                                        </p:attrNameLst>
                                      </p:cBhvr>
                                      <p:tavLst>
                                        <p:tav fmla="" tm="0">
                                          <p:val>
                                            <p:strVal val="0"/>
                                          </p:val>
                                        </p:tav>
                                        <p:tav fmla="" tm="100000">
                                          <p:val>
                                            <p:strVal val="#ppt_w"/>
                                          </p:val>
                                        </p:tav>
                                      </p:tavLst>
                                    </p:anim>
                                    <p:anim calcmode="lin" valueType="num">
                                      <p:cBhvr additive="base">
                                        <p:cTn dur="500"/>
                                        <p:tgtEl>
                                          <p:spTgt spid="30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2"/>
                                        </p:tgtEl>
                                        <p:attrNameLst>
                                          <p:attrName>style.visibility</p:attrName>
                                        </p:attrNameLst>
                                      </p:cBhvr>
                                      <p:to>
                                        <p:strVal val="visible"/>
                                      </p:to>
                                    </p:set>
                                    <p:anim calcmode="lin" valueType="num">
                                      <p:cBhvr additive="base">
                                        <p:cTn dur="500"/>
                                        <p:tgtEl>
                                          <p:spTgt spid="3052"/>
                                        </p:tgtEl>
                                        <p:attrNameLst>
                                          <p:attrName>ppt_w</p:attrName>
                                        </p:attrNameLst>
                                      </p:cBhvr>
                                      <p:tavLst>
                                        <p:tav fmla="" tm="0">
                                          <p:val>
                                            <p:strVal val="0"/>
                                          </p:val>
                                        </p:tav>
                                        <p:tav fmla="" tm="100000">
                                          <p:val>
                                            <p:strVal val="#ppt_w"/>
                                          </p:val>
                                        </p:tav>
                                      </p:tavLst>
                                    </p:anim>
                                    <p:anim calcmode="lin" valueType="num">
                                      <p:cBhvr additive="base">
                                        <p:cTn dur="500"/>
                                        <p:tgtEl>
                                          <p:spTgt spid="30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8"/>
                                        </p:tgtEl>
                                        <p:attrNameLst>
                                          <p:attrName>style.visibility</p:attrName>
                                        </p:attrNameLst>
                                      </p:cBhvr>
                                      <p:to>
                                        <p:strVal val="visible"/>
                                      </p:to>
                                    </p:set>
                                    <p:anim calcmode="lin" valueType="num">
                                      <p:cBhvr additive="base">
                                        <p:cTn dur="500"/>
                                        <p:tgtEl>
                                          <p:spTgt spid="3048"/>
                                        </p:tgtEl>
                                        <p:attrNameLst>
                                          <p:attrName>ppt_w</p:attrName>
                                        </p:attrNameLst>
                                      </p:cBhvr>
                                      <p:tavLst>
                                        <p:tav fmla="" tm="0">
                                          <p:val>
                                            <p:strVal val="0"/>
                                          </p:val>
                                        </p:tav>
                                        <p:tav fmla="" tm="100000">
                                          <p:val>
                                            <p:strVal val="#ppt_w"/>
                                          </p:val>
                                        </p:tav>
                                      </p:tavLst>
                                    </p:anim>
                                    <p:anim calcmode="lin" valueType="num">
                                      <p:cBhvr additive="base">
                                        <p:cTn dur="500"/>
                                        <p:tgtEl>
                                          <p:spTgt spid="30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49"/>
                                        </p:tgtEl>
                                        <p:attrNameLst>
                                          <p:attrName>style.visibility</p:attrName>
                                        </p:attrNameLst>
                                      </p:cBhvr>
                                      <p:to>
                                        <p:strVal val="visible"/>
                                      </p:to>
                                    </p:set>
                                    <p:anim calcmode="lin" valueType="num">
                                      <p:cBhvr additive="base">
                                        <p:cTn dur="500"/>
                                        <p:tgtEl>
                                          <p:spTgt spid="3049"/>
                                        </p:tgtEl>
                                        <p:attrNameLst>
                                          <p:attrName>ppt_w</p:attrName>
                                        </p:attrNameLst>
                                      </p:cBhvr>
                                      <p:tavLst>
                                        <p:tav fmla="" tm="0">
                                          <p:val>
                                            <p:strVal val="0"/>
                                          </p:val>
                                        </p:tav>
                                        <p:tav fmla="" tm="100000">
                                          <p:val>
                                            <p:strVal val="#ppt_w"/>
                                          </p:val>
                                        </p:tav>
                                      </p:tavLst>
                                    </p:anim>
                                    <p:anim calcmode="lin" valueType="num">
                                      <p:cBhvr additive="base">
                                        <p:cTn dur="500"/>
                                        <p:tgtEl>
                                          <p:spTgt spid="30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0"/>
                                        </p:tgtEl>
                                        <p:attrNameLst>
                                          <p:attrName>style.visibility</p:attrName>
                                        </p:attrNameLst>
                                      </p:cBhvr>
                                      <p:to>
                                        <p:strVal val="visible"/>
                                      </p:to>
                                    </p:set>
                                    <p:anim calcmode="lin" valueType="num">
                                      <p:cBhvr additive="base">
                                        <p:cTn dur="500"/>
                                        <p:tgtEl>
                                          <p:spTgt spid="3050"/>
                                        </p:tgtEl>
                                        <p:attrNameLst>
                                          <p:attrName>ppt_w</p:attrName>
                                        </p:attrNameLst>
                                      </p:cBhvr>
                                      <p:tavLst>
                                        <p:tav fmla="" tm="0">
                                          <p:val>
                                            <p:strVal val="0"/>
                                          </p:val>
                                        </p:tav>
                                        <p:tav fmla="" tm="100000">
                                          <p:val>
                                            <p:strVal val="#ppt_w"/>
                                          </p:val>
                                        </p:tav>
                                      </p:tavLst>
                                    </p:anim>
                                    <p:anim calcmode="lin" valueType="num">
                                      <p:cBhvr additive="base">
                                        <p:cTn dur="500"/>
                                        <p:tgtEl>
                                          <p:spTgt spid="30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4"/>
                                        </p:tgtEl>
                                        <p:attrNameLst>
                                          <p:attrName>style.visibility</p:attrName>
                                        </p:attrNameLst>
                                      </p:cBhvr>
                                      <p:to>
                                        <p:strVal val="visible"/>
                                      </p:to>
                                    </p:set>
                                    <p:anim calcmode="lin" valueType="num">
                                      <p:cBhvr additive="base">
                                        <p:cTn dur="500"/>
                                        <p:tgtEl>
                                          <p:spTgt spid="3054"/>
                                        </p:tgtEl>
                                        <p:attrNameLst>
                                          <p:attrName>ppt_w</p:attrName>
                                        </p:attrNameLst>
                                      </p:cBhvr>
                                      <p:tavLst>
                                        <p:tav fmla="" tm="0">
                                          <p:val>
                                            <p:strVal val="0"/>
                                          </p:val>
                                        </p:tav>
                                        <p:tav fmla="" tm="100000">
                                          <p:val>
                                            <p:strVal val="#ppt_w"/>
                                          </p:val>
                                        </p:tav>
                                      </p:tavLst>
                                    </p:anim>
                                    <p:anim calcmode="lin" valueType="num">
                                      <p:cBhvr additive="base">
                                        <p:cTn dur="500"/>
                                        <p:tgtEl>
                                          <p:spTgt spid="30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5"/>
                                        </p:tgtEl>
                                        <p:attrNameLst>
                                          <p:attrName>style.visibility</p:attrName>
                                        </p:attrNameLst>
                                      </p:cBhvr>
                                      <p:to>
                                        <p:strVal val="visible"/>
                                      </p:to>
                                    </p:set>
                                    <p:anim calcmode="lin" valueType="num">
                                      <p:cBhvr additive="base">
                                        <p:cTn dur="500"/>
                                        <p:tgtEl>
                                          <p:spTgt spid="3055"/>
                                        </p:tgtEl>
                                        <p:attrNameLst>
                                          <p:attrName>ppt_w</p:attrName>
                                        </p:attrNameLst>
                                      </p:cBhvr>
                                      <p:tavLst>
                                        <p:tav fmla="" tm="0">
                                          <p:val>
                                            <p:strVal val="0"/>
                                          </p:val>
                                        </p:tav>
                                        <p:tav fmla="" tm="100000">
                                          <p:val>
                                            <p:strVal val="#ppt_w"/>
                                          </p:val>
                                        </p:tav>
                                      </p:tavLst>
                                    </p:anim>
                                    <p:anim calcmode="lin" valueType="num">
                                      <p:cBhvr additive="base">
                                        <p:cTn dur="500"/>
                                        <p:tgtEl>
                                          <p:spTgt spid="30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1"/>
                                        </p:tgtEl>
                                        <p:attrNameLst>
                                          <p:attrName>style.visibility</p:attrName>
                                        </p:attrNameLst>
                                      </p:cBhvr>
                                      <p:to>
                                        <p:strVal val="visible"/>
                                      </p:to>
                                    </p:set>
                                    <p:anim calcmode="lin" valueType="num">
                                      <p:cBhvr additive="base">
                                        <p:cTn dur="500"/>
                                        <p:tgtEl>
                                          <p:spTgt spid="3051"/>
                                        </p:tgtEl>
                                        <p:attrNameLst>
                                          <p:attrName>ppt_w</p:attrName>
                                        </p:attrNameLst>
                                      </p:cBhvr>
                                      <p:tavLst>
                                        <p:tav fmla="" tm="0">
                                          <p:val>
                                            <p:strVal val="0"/>
                                          </p:val>
                                        </p:tav>
                                        <p:tav fmla="" tm="100000">
                                          <p:val>
                                            <p:strVal val="#ppt_w"/>
                                          </p:val>
                                        </p:tav>
                                      </p:tavLst>
                                    </p:anim>
                                    <p:anim calcmode="lin" valueType="num">
                                      <p:cBhvr additive="base">
                                        <p:cTn dur="500"/>
                                        <p:tgtEl>
                                          <p:spTgt spid="30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3"/>
                                        </p:tgtEl>
                                        <p:attrNameLst>
                                          <p:attrName>style.visibility</p:attrName>
                                        </p:attrNameLst>
                                      </p:cBhvr>
                                      <p:to>
                                        <p:strVal val="visible"/>
                                      </p:to>
                                    </p:set>
                                    <p:anim calcmode="lin" valueType="num">
                                      <p:cBhvr additive="base">
                                        <p:cTn dur="500"/>
                                        <p:tgtEl>
                                          <p:spTgt spid="3053"/>
                                        </p:tgtEl>
                                        <p:attrNameLst>
                                          <p:attrName>ppt_w</p:attrName>
                                        </p:attrNameLst>
                                      </p:cBhvr>
                                      <p:tavLst>
                                        <p:tav fmla="" tm="0">
                                          <p:val>
                                            <p:strVal val="0"/>
                                          </p:val>
                                        </p:tav>
                                        <p:tav fmla="" tm="100000">
                                          <p:val>
                                            <p:strVal val="#ppt_w"/>
                                          </p:val>
                                        </p:tav>
                                      </p:tavLst>
                                    </p:anim>
                                    <p:anim calcmode="lin" valueType="num">
                                      <p:cBhvr additive="base">
                                        <p:cTn dur="500"/>
                                        <p:tgtEl>
                                          <p:spTgt spid="30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7"/>
                                        </p:tgtEl>
                                        <p:attrNameLst>
                                          <p:attrName>style.visibility</p:attrName>
                                        </p:attrNameLst>
                                      </p:cBhvr>
                                      <p:to>
                                        <p:strVal val="visible"/>
                                      </p:to>
                                    </p:set>
                                    <p:anim calcmode="lin" valueType="num">
                                      <p:cBhvr additive="base">
                                        <p:cTn dur="500"/>
                                        <p:tgtEl>
                                          <p:spTgt spid="3057"/>
                                        </p:tgtEl>
                                        <p:attrNameLst>
                                          <p:attrName>ppt_w</p:attrName>
                                        </p:attrNameLst>
                                      </p:cBhvr>
                                      <p:tavLst>
                                        <p:tav fmla="" tm="0">
                                          <p:val>
                                            <p:strVal val="0"/>
                                          </p:val>
                                        </p:tav>
                                        <p:tav fmla="" tm="100000">
                                          <p:val>
                                            <p:strVal val="#ppt_w"/>
                                          </p:val>
                                        </p:tav>
                                      </p:tavLst>
                                    </p:anim>
                                    <p:anim calcmode="lin" valueType="num">
                                      <p:cBhvr additive="base">
                                        <p:cTn dur="500"/>
                                        <p:tgtEl>
                                          <p:spTgt spid="30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8"/>
                                        </p:tgtEl>
                                        <p:attrNameLst>
                                          <p:attrName>style.visibility</p:attrName>
                                        </p:attrNameLst>
                                      </p:cBhvr>
                                      <p:to>
                                        <p:strVal val="visible"/>
                                      </p:to>
                                    </p:set>
                                    <p:anim calcmode="lin" valueType="num">
                                      <p:cBhvr additive="base">
                                        <p:cTn dur="500"/>
                                        <p:tgtEl>
                                          <p:spTgt spid="3058"/>
                                        </p:tgtEl>
                                        <p:attrNameLst>
                                          <p:attrName>ppt_w</p:attrName>
                                        </p:attrNameLst>
                                      </p:cBhvr>
                                      <p:tavLst>
                                        <p:tav fmla="" tm="0">
                                          <p:val>
                                            <p:strVal val="0"/>
                                          </p:val>
                                        </p:tav>
                                        <p:tav fmla="" tm="100000">
                                          <p:val>
                                            <p:strVal val="#ppt_w"/>
                                          </p:val>
                                        </p:tav>
                                      </p:tavLst>
                                    </p:anim>
                                    <p:anim calcmode="lin" valueType="num">
                                      <p:cBhvr additive="base">
                                        <p:cTn dur="500"/>
                                        <p:tgtEl>
                                          <p:spTgt spid="30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59"/>
                                        </p:tgtEl>
                                        <p:attrNameLst>
                                          <p:attrName>style.visibility</p:attrName>
                                        </p:attrNameLst>
                                      </p:cBhvr>
                                      <p:to>
                                        <p:strVal val="visible"/>
                                      </p:to>
                                    </p:set>
                                    <p:anim calcmode="lin" valueType="num">
                                      <p:cBhvr additive="base">
                                        <p:cTn dur="500"/>
                                        <p:tgtEl>
                                          <p:spTgt spid="3059"/>
                                        </p:tgtEl>
                                        <p:attrNameLst>
                                          <p:attrName>ppt_w</p:attrName>
                                        </p:attrNameLst>
                                      </p:cBhvr>
                                      <p:tavLst>
                                        <p:tav fmla="" tm="0">
                                          <p:val>
                                            <p:strVal val="0"/>
                                          </p:val>
                                        </p:tav>
                                        <p:tav fmla="" tm="100000">
                                          <p:val>
                                            <p:strVal val="#ppt_w"/>
                                          </p:val>
                                        </p:tav>
                                      </p:tavLst>
                                    </p:anim>
                                    <p:anim calcmode="lin" valueType="num">
                                      <p:cBhvr additive="base">
                                        <p:cTn dur="500"/>
                                        <p:tgtEl>
                                          <p:spTgt spid="30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0"/>
                                        </p:tgtEl>
                                        <p:attrNameLst>
                                          <p:attrName>style.visibility</p:attrName>
                                        </p:attrNameLst>
                                      </p:cBhvr>
                                      <p:to>
                                        <p:strVal val="visible"/>
                                      </p:to>
                                    </p:set>
                                    <p:anim calcmode="lin" valueType="num">
                                      <p:cBhvr additive="base">
                                        <p:cTn dur="500"/>
                                        <p:tgtEl>
                                          <p:spTgt spid="3060"/>
                                        </p:tgtEl>
                                        <p:attrNameLst>
                                          <p:attrName>ppt_w</p:attrName>
                                        </p:attrNameLst>
                                      </p:cBhvr>
                                      <p:tavLst>
                                        <p:tav fmla="" tm="0">
                                          <p:val>
                                            <p:strVal val="0"/>
                                          </p:val>
                                        </p:tav>
                                        <p:tav fmla="" tm="100000">
                                          <p:val>
                                            <p:strVal val="#ppt_w"/>
                                          </p:val>
                                        </p:tav>
                                      </p:tavLst>
                                    </p:anim>
                                    <p:anim calcmode="lin" valueType="num">
                                      <p:cBhvr additive="base">
                                        <p:cTn dur="500"/>
                                        <p:tgtEl>
                                          <p:spTgt spid="30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1"/>
                                        </p:tgtEl>
                                        <p:attrNameLst>
                                          <p:attrName>style.visibility</p:attrName>
                                        </p:attrNameLst>
                                      </p:cBhvr>
                                      <p:to>
                                        <p:strVal val="visible"/>
                                      </p:to>
                                    </p:set>
                                    <p:anim calcmode="lin" valueType="num">
                                      <p:cBhvr additive="base">
                                        <p:cTn dur="500"/>
                                        <p:tgtEl>
                                          <p:spTgt spid="3061"/>
                                        </p:tgtEl>
                                        <p:attrNameLst>
                                          <p:attrName>ppt_w</p:attrName>
                                        </p:attrNameLst>
                                      </p:cBhvr>
                                      <p:tavLst>
                                        <p:tav fmla="" tm="0">
                                          <p:val>
                                            <p:strVal val="0"/>
                                          </p:val>
                                        </p:tav>
                                        <p:tav fmla="" tm="100000">
                                          <p:val>
                                            <p:strVal val="#ppt_w"/>
                                          </p:val>
                                        </p:tav>
                                      </p:tavLst>
                                    </p:anim>
                                    <p:anim calcmode="lin" valueType="num">
                                      <p:cBhvr additive="base">
                                        <p:cTn dur="500"/>
                                        <p:tgtEl>
                                          <p:spTgt spid="30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2"/>
                                        </p:tgtEl>
                                        <p:attrNameLst>
                                          <p:attrName>style.visibility</p:attrName>
                                        </p:attrNameLst>
                                      </p:cBhvr>
                                      <p:to>
                                        <p:strVal val="visible"/>
                                      </p:to>
                                    </p:set>
                                    <p:anim calcmode="lin" valueType="num">
                                      <p:cBhvr additive="base">
                                        <p:cTn dur="500"/>
                                        <p:tgtEl>
                                          <p:spTgt spid="3062"/>
                                        </p:tgtEl>
                                        <p:attrNameLst>
                                          <p:attrName>ppt_w</p:attrName>
                                        </p:attrNameLst>
                                      </p:cBhvr>
                                      <p:tavLst>
                                        <p:tav fmla="" tm="0">
                                          <p:val>
                                            <p:strVal val="0"/>
                                          </p:val>
                                        </p:tav>
                                        <p:tav fmla="" tm="100000">
                                          <p:val>
                                            <p:strVal val="#ppt_w"/>
                                          </p:val>
                                        </p:tav>
                                      </p:tavLst>
                                    </p:anim>
                                    <p:anim calcmode="lin" valueType="num">
                                      <p:cBhvr additive="base">
                                        <p:cTn dur="500"/>
                                        <p:tgtEl>
                                          <p:spTgt spid="30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63"/>
                                        </p:tgtEl>
                                        <p:attrNameLst>
                                          <p:attrName>style.visibility</p:attrName>
                                        </p:attrNameLst>
                                      </p:cBhvr>
                                      <p:to>
                                        <p:strVal val="visible"/>
                                      </p:to>
                                    </p:set>
                                    <p:anim calcmode="lin" valueType="num">
                                      <p:cBhvr additive="base">
                                        <p:cTn dur="500"/>
                                        <p:tgtEl>
                                          <p:spTgt spid="3063"/>
                                        </p:tgtEl>
                                        <p:attrNameLst>
                                          <p:attrName>ppt_w</p:attrName>
                                        </p:attrNameLst>
                                      </p:cBhvr>
                                      <p:tavLst>
                                        <p:tav fmla="" tm="0">
                                          <p:val>
                                            <p:strVal val="0"/>
                                          </p:val>
                                        </p:tav>
                                        <p:tav fmla="" tm="100000">
                                          <p:val>
                                            <p:strVal val="#ppt_w"/>
                                          </p:val>
                                        </p:tav>
                                      </p:tavLst>
                                    </p:anim>
                                    <p:anim calcmode="lin" valueType="num">
                                      <p:cBhvr additive="base">
                                        <p:cTn dur="500"/>
                                        <p:tgtEl>
                                          <p:spTgt spid="30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1" name="Shape 3071"/>
        <p:cNvGrpSpPr/>
        <p:nvPr/>
      </p:nvGrpSpPr>
      <p:grpSpPr>
        <a:xfrm>
          <a:off x="0" y="0"/>
          <a:ext cx="0" cy="0"/>
          <a:chOff x="0" y="0"/>
          <a:chExt cx="0" cy="0"/>
        </a:xfrm>
      </p:grpSpPr>
      <p:sp>
        <p:nvSpPr>
          <p:cNvPr id="3072" name="Google Shape;3072;p247"/>
          <p:cNvSpPr txBox="1"/>
          <p:nvPr>
            <p:ph type="title"/>
          </p:nvPr>
        </p:nvSpPr>
        <p:spPr>
          <a:xfrm>
            <a:off x="304800" y="228600"/>
            <a:ext cx="82296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2400"/>
              <a:buFont typeface="Gill Sans"/>
              <a:buNone/>
            </a:pPr>
            <a:r>
              <a:rPr b="1" i="0" lang="en-US" sz="2400" u="sng">
                <a:solidFill>
                  <a:srgbClr val="FF0000"/>
                </a:solidFill>
                <a:effectLst>
                  <a:outerShdw blurRad="38100" algn="tl" dir="2700000" dist="38100">
                    <a:srgbClr val="C0C0C0"/>
                  </a:outerShdw>
                </a:effectLst>
                <a:latin typeface="Gill Sans"/>
                <a:ea typeface="Gill Sans"/>
                <a:cs typeface="Gill Sans"/>
                <a:sym typeface="Gill Sans"/>
              </a:rPr>
              <a:t>تأثير أدوات السياسة المالية على المستوى التوازنى للدخل</a:t>
            </a:r>
            <a:endParaRPr/>
          </a:p>
        </p:txBody>
      </p:sp>
      <p:sp>
        <p:nvSpPr>
          <p:cNvPr id="3073" name="Google Shape;3073;p247"/>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609600" lvl="0" marL="609600" marR="0" rtl="1" algn="r">
              <a:lnSpc>
                <a:spcPct val="100000"/>
              </a:lnSpc>
              <a:spcBef>
                <a:spcPts val="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أولا : التأثير الإنكماشى ( السياسة المالية الإنكماشية) </a:t>
            </a:r>
            <a:endParaRPr/>
          </a:p>
          <a:p>
            <a:pPr indent="-609600" lvl="0" marL="609600" marR="0" rtl="1" algn="r">
              <a:lnSpc>
                <a:spcPct val="100000"/>
              </a:lnSpc>
              <a:spcBef>
                <a:spcPts val="600"/>
              </a:spcBef>
              <a:spcAft>
                <a:spcPts val="0"/>
              </a:spcAft>
              <a:buClr>
                <a:schemeClr val="accent1"/>
              </a:buClr>
              <a:buSzPts val="2560"/>
              <a:buFont typeface="Noto Sans Symbols"/>
              <a:buNone/>
            </a:pPr>
            <a:r>
              <a:rPr b="1" i="0" lang="en-US" sz="3200" u="sng">
                <a:solidFill>
                  <a:srgbClr val="FF0000"/>
                </a:solidFill>
                <a:latin typeface="Gill Sans"/>
                <a:ea typeface="Gill Sans"/>
                <a:cs typeface="Gill Sans"/>
                <a:sym typeface="Gill Sans"/>
              </a:rPr>
              <a:t> تهدف السياسة المالية إلى تخفيض الدخل التوازنى عن طريق : </a:t>
            </a:r>
            <a:endParaRPr/>
          </a:p>
          <a:p>
            <a:pPr indent="-609600" lvl="0" marL="609600"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تخفيض الإنفاق الحكومى </a:t>
            </a:r>
            <a:endParaRPr/>
          </a:p>
          <a:p>
            <a:pPr indent="-609600" lvl="0" marL="609600"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زيادة الضرائب </a:t>
            </a:r>
            <a:endParaRPr/>
          </a:p>
          <a:p>
            <a:pPr indent="-609600" lvl="0" marL="609600"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تخفيض الإنفاق الحكومى و زيادة الضرائب </a:t>
            </a:r>
            <a:endParaRPr/>
          </a:p>
          <a:p>
            <a:pPr indent="-609600" lvl="0" marL="609600" marR="0" rtl="1" algn="r">
              <a:lnSpc>
                <a:spcPct val="100000"/>
              </a:lnSpc>
              <a:spcBef>
                <a:spcPts val="600"/>
              </a:spcBef>
              <a:spcAft>
                <a:spcPts val="0"/>
              </a:spcAft>
              <a:buClr>
                <a:schemeClr val="accent1"/>
              </a:buClr>
              <a:buSzPts val="1600"/>
              <a:buFont typeface="Noto Sans Symbols"/>
              <a:buAutoNum type="arabicParenR"/>
            </a:pPr>
            <a:r>
              <a:rPr b="0" i="0" lang="en-US" sz="2000" u="none">
                <a:solidFill>
                  <a:schemeClr val="dk1"/>
                </a:solidFill>
                <a:latin typeface="Gill Sans"/>
                <a:ea typeface="Gill Sans"/>
                <a:cs typeface="Gill Sans"/>
                <a:sym typeface="Gill Sans"/>
              </a:rPr>
              <a:t>تخفيض الإنفاق الحكومى و تخفيض الضرائب بنفس المقدار ( الميزانية المتوازنة )</a:t>
            </a:r>
            <a:endParaRPr/>
          </a:p>
          <a:p>
            <a:pPr indent="-447040" lvl="0" marL="609600" marR="0" rtl="1" algn="r">
              <a:lnSpc>
                <a:spcPct val="10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7" name="Shape 3077"/>
        <p:cNvGrpSpPr/>
        <p:nvPr/>
      </p:nvGrpSpPr>
      <p:grpSpPr>
        <a:xfrm>
          <a:off x="0" y="0"/>
          <a:ext cx="0" cy="0"/>
          <a:chOff x="0" y="0"/>
          <a:chExt cx="0" cy="0"/>
        </a:xfrm>
      </p:grpSpPr>
      <p:sp>
        <p:nvSpPr>
          <p:cNvPr id="3078" name="Google Shape;3078;p248"/>
          <p:cNvSpPr txBox="1"/>
          <p:nvPr/>
        </p:nvSpPr>
        <p:spPr>
          <a:xfrm>
            <a:off x="0" y="260350"/>
            <a:ext cx="8964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3079" name="Google Shape;3079;p248"/>
          <p:cNvSpPr txBox="1"/>
          <p:nvPr/>
        </p:nvSpPr>
        <p:spPr>
          <a:xfrm>
            <a:off x="0" y="1773237"/>
            <a:ext cx="8891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3080" name="Google Shape;3080;p248"/>
          <p:cNvSpPr txBox="1"/>
          <p:nvPr/>
        </p:nvSpPr>
        <p:spPr>
          <a:xfrm>
            <a:off x="6430962" y="0"/>
            <a:ext cx="2308200" cy="1046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66"/>
              </a:buClr>
              <a:buSzPts val="2600"/>
              <a:buFont typeface="Times New Roman"/>
              <a:buNone/>
            </a:pPr>
            <a:r>
              <a:rPr b="1" i="0" lang="en-US" sz="2600" u="sng">
                <a:solidFill>
                  <a:srgbClr val="000066"/>
                </a:solidFill>
                <a:latin typeface="Times New Roman"/>
                <a:ea typeface="Times New Roman"/>
                <a:cs typeface="Times New Roman"/>
                <a:sym typeface="Times New Roman"/>
              </a:rPr>
              <a:t>ثانياً:</a:t>
            </a:r>
            <a:r>
              <a:rPr b="1" i="0" lang="en-US" sz="2400" u="sng">
                <a:solidFill>
                  <a:schemeClr val="dk1"/>
                </a:solidFill>
                <a:latin typeface="Times New Roman"/>
                <a:ea typeface="Times New Roman"/>
                <a:cs typeface="Times New Roman"/>
                <a:sym typeface="Times New Roman"/>
              </a:rPr>
              <a:t> </a:t>
            </a:r>
            <a:r>
              <a:rPr b="1" i="0" lang="en-US" sz="2400" u="sng">
                <a:solidFill>
                  <a:srgbClr val="000066"/>
                </a:solidFill>
                <a:latin typeface="Times New Roman"/>
                <a:ea typeface="Times New Roman"/>
                <a:cs typeface="Times New Roman"/>
                <a:sym typeface="Times New Roman"/>
              </a:rPr>
              <a:t>الفجوة التضخمية :</a:t>
            </a:r>
            <a:endParaRPr/>
          </a:p>
          <a:p>
            <a:pPr indent="0" lvl="0" marL="0" marR="0" rtl="0" algn="l">
              <a:lnSpc>
                <a:spcPct val="100000"/>
              </a:lnSpc>
              <a:spcBef>
                <a:spcPts val="0"/>
              </a:spcBef>
              <a:spcAft>
                <a:spcPts val="0"/>
              </a:spcAft>
              <a:buNone/>
            </a:pPr>
            <a:r>
              <a:t/>
            </a:r>
            <a:endParaRPr b="1" i="0" sz="2400" u="sng">
              <a:solidFill>
                <a:srgbClr val="000066"/>
              </a:solidFill>
              <a:latin typeface="Times New Roman"/>
              <a:ea typeface="Times New Roman"/>
              <a:cs typeface="Times New Roman"/>
              <a:sym typeface="Times New Roman"/>
            </a:endParaRPr>
          </a:p>
        </p:txBody>
      </p:sp>
      <p:sp>
        <p:nvSpPr>
          <p:cNvPr id="3081" name="Google Shape;3081;p248"/>
          <p:cNvSpPr txBox="1"/>
          <p:nvPr/>
        </p:nvSpPr>
        <p:spPr>
          <a:xfrm>
            <a:off x="0" y="476250"/>
            <a:ext cx="8820000" cy="304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cxnSp>
        <p:nvCxnSpPr>
          <p:cNvPr id="3082" name="Google Shape;3082;p248"/>
          <p:cNvCxnSpPr/>
          <p:nvPr/>
        </p:nvCxnSpPr>
        <p:spPr>
          <a:xfrm flipH="1" rot="10800000">
            <a:off x="1042987" y="5518187"/>
            <a:ext cx="7850100" cy="7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3083" name="Google Shape;3083;p248"/>
          <p:cNvCxnSpPr/>
          <p:nvPr/>
        </p:nvCxnSpPr>
        <p:spPr>
          <a:xfrm>
            <a:off x="1116012" y="838187"/>
            <a:ext cx="0" cy="475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3084" name="Google Shape;3084;p248"/>
          <p:cNvCxnSpPr/>
          <p:nvPr/>
        </p:nvCxnSpPr>
        <p:spPr>
          <a:xfrm flipH="1" rot="10800000">
            <a:off x="1116012" y="404687"/>
            <a:ext cx="6408600" cy="5184900"/>
          </a:xfrm>
          <a:prstGeom prst="straightConnector1">
            <a:avLst/>
          </a:prstGeom>
          <a:noFill/>
          <a:ln cap="flat" cmpd="sng" w="38100">
            <a:solidFill>
              <a:srgbClr val="FF6600"/>
            </a:solidFill>
            <a:prstDash val="solid"/>
            <a:miter lim="800000"/>
            <a:headEnd len="med" w="med" type="none"/>
            <a:tailEnd len="med" w="med" type="none"/>
          </a:ln>
        </p:spPr>
      </p:cxnSp>
      <p:cxnSp>
        <p:nvCxnSpPr>
          <p:cNvPr id="3085" name="Google Shape;3085;p248"/>
          <p:cNvCxnSpPr/>
          <p:nvPr/>
        </p:nvCxnSpPr>
        <p:spPr>
          <a:xfrm flipH="1" rot="10800000">
            <a:off x="2160587" y="334837"/>
            <a:ext cx="6192900" cy="2517900"/>
          </a:xfrm>
          <a:prstGeom prst="straightConnector1">
            <a:avLst/>
          </a:prstGeom>
          <a:noFill/>
          <a:ln cap="flat" cmpd="sng" w="57150">
            <a:solidFill>
              <a:srgbClr val="33CC33"/>
            </a:solidFill>
            <a:prstDash val="solid"/>
            <a:miter lim="800000"/>
            <a:headEnd len="med" w="med" type="none"/>
            <a:tailEnd len="med" w="med" type="none"/>
          </a:ln>
        </p:spPr>
      </p:cxnSp>
      <p:cxnSp>
        <p:nvCxnSpPr>
          <p:cNvPr id="3086" name="Google Shape;3086;p248"/>
          <p:cNvCxnSpPr/>
          <p:nvPr/>
        </p:nvCxnSpPr>
        <p:spPr>
          <a:xfrm flipH="1" rot="10800000">
            <a:off x="1593850" y="2004887"/>
            <a:ext cx="6192900" cy="2517900"/>
          </a:xfrm>
          <a:prstGeom prst="straightConnector1">
            <a:avLst/>
          </a:prstGeom>
          <a:noFill/>
          <a:ln cap="flat" cmpd="sng" w="57150">
            <a:solidFill>
              <a:srgbClr val="CC66FF"/>
            </a:solidFill>
            <a:prstDash val="solid"/>
            <a:miter lim="800000"/>
            <a:headEnd len="med" w="med" type="none"/>
            <a:tailEnd len="med" w="med" type="none"/>
          </a:ln>
        </p:spPr>
      </p:cxnSp>
      <p:cxnSp>
        <p:nvCxnSpPr>
          <p:cNvPr id="3087" name="Google Shape;3087;p248"/>
          <p:cNvCxnSpPr/>
          <p:nvPr/>
        </p:nvCxnSpPr>
        <p:spPr>
          <a:xfrm flipH="1">
            <a:off x="3092312" y="585787"/>
            <a:ext cx="144600" cy="5113200"/>
          </a:xfrm>
          <a:prstGeom prst="straightConnector1">
            <a:avLst/>
          </a:prstGeom>
          <a:noFill/>
          <a:ln cap="flat" cmpd="sng" w="28575">
            <a:solidFill>
              <a:srgbClr val="33CC33"/>
            </a:solidFill>
            <a:prstDash val="solid"/>
            <a:miter lim="800000"/>
            <a:headEnd len="med" w="med" type="none"/>
            <a:tailEnd len="med" w="med" type="none"/>
          </a:ln>
        </p:spPr>
      </p:cxnSp>
      <p:cxnSp>
        <p:nvCxnSpPr>
          <p:cNvPr id="3088" name="Google Shape;3088;p248"/>
          <p:cNvCxnSpPr/>
          <p:nvPr/>
        </p:nvCxnSpPr>
        <p:spPr>
          <a:xfrm flipH="1">
            <a:off x="6732487" y="981075"/>
            <a:ext cx="216000" cy="4680000"/>
          </a:xfrm>
          <a:prstGeom prst="straightConnector1">
            <a:avLst/>
          </a:prstGeom>
          <a:noFill/>
          <a:ln cap="flat" cmpd="sng" w="28575">
            <a:solidFill>
              <a:srgbClr val="33CC33"/>
            </a:solidFill>
            <a:prstDash val="solid"/>
            <a:miter lim="800000"/>
            <a:headEnd len="med" w="med" type="none"/>
            <a:tailEnd len="med" w="med" type="none"/>
          </a:ln>
        </p:spPr>
      </p:cxnSp>
      <p:sp>
        <p:nvSpPr>
          <p:cNvPr id="3089" name="Google Shape;3089;p248"/>
          <p:cNvSpPr txBox="1"/>
          <p:nvPr/>
        </p:nvSpPr>
        <p:spPr>
          <a:xfrm>
            <a:off x="78120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3090" name="Google Shape;3090;p248"/>
          <p:cNvSpPr txBox="1"/>
          <p:nvPr/>
        </p:nvSpPr>
        <p:spPr>
          <a:xfrm>
            <a:off x="0" y="836612"/>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AE</a:t>
            </a:r>
            <a:endParaRPr/>
          </a:p>
        </p:txBody>
      </p:sp>
      <p:sp>
        <p:nvSpPr>
          <p:cNvPr id="3091" name="Google Shape;3091;p248"/>
          <p:cNvSpPr txBox="1"/>
          <p:nvPr/>
        </p:nvSpPr>
        <p:spPr>
          <a:xfrm>
            <a:off x="60848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8000</a:t>
            </a:r>
            <a:endParaRPr/>
          </a:p>
        </p:txBody>
      </p:sp>
      <p:sp>
        <p:nvSpPr>
          <p:cNvPr id="3092" name="Google Shape;3092;p248"/>
          <p:cNvSpPr txBox="1"/>
          <p:nvPr/>
        </p:nvSpPr>
        <p:spPr>
          <a:xfrm>
            <a:off x="2987675"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3093" name="Google Shape;3093;p248"/>
          <p:cNvSpPr txBox="1"/>
          <p:nvPr/>
        </p:nvSpPr>
        <p:spPr>
          <a:xfrm>
            <a:off x="3275012" y="3305175"/>
            <a:ext cx="5031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D</a:t>
            </a:r>
            <a:endParaRPr/>
          </a:p>
        </p:txBody>
      </p:sp>
      <p:sp>
        <p:nvSpPr>
          <p:cNvPr id="3094" name="Google Shape;3094;p248"/>
          <p:cNvSpPr txBox="1"/>
          <p:nvPr/>
        </p:nvSpPr>
        <p:spPr>
          <a:xfrm>
            <a:off x="6659562" y="493712"/>
            <a:ext cx="431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3095" name="Google Shape;3095;p248"/>
          <p:cNvSpPr txBox="1"/>
          <p:nvPr/>
        </p:nvSpPr>
        <p:spPr>
          <a:xfrm>
            <a:off x="6011862" y="981075"/>
            <a:ext cx="2484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C+I+G+(X-M)0</a:t>
            </a:r>
            <a:endParaRPr/>
          </a:p>
        </p:txBody>
      </p:sp>
      <p:sp>
        <p:nvSpPr>
          <p:cNvPr id="3096" name="Google Shape;3096;p248"/>
          <p:cNvSpPr txBox="1"/>
          <p:nvPr/>
        </p:nvSpPr>
        <p:spPr>
          <a:xfrm>
            <a:off x="5580062" y="2997200"/>
            <a:ext cx="2265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3097" name="Google Shape;3097;p248"/>
          <p:cNvSpPr txBox="1"/>
          <p:nvPr/>
        </p:nvSpPr>
        <p:spPr>
          <a:xfrm>
            <a:off x="1116012" y="3141662"/>
            <a:ext cx="14589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تضخمية </a:t>
            </a:r>
            <a:endParaRPr/>
          </a:p>
        </p:txBody>
      </p:sp>
      <p:sp>
        <p:nvSpPr>
          <p:cNvPr id="3098" name="Google Shape;3098;p248"/>
          <p:cNvSpPr txBox="1"/>
          <p:nvPr/>
        </p:nvSpPr>
        <p:spPr>
          <a:xfrm>
            <a:off x="0" y="188912"/>
            <a:ext cx="41226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المجلى الاجمالى الذى يمكن تحقيقه </a:t>
            </a:r>
            <a:endParaRPr/>
          </a:p>
        </p:txBody>
      </p:sp>
      <p:sp>
        <p:nvSpPr>
          <p:cNvPr id="3099" name="Google Shape;3099;p248"/>
          <p:cNvSpPr txBox="1"/>
          <p:nvPr/>
        </p:nvSpPr>
        <p:spPr>
          <a:xfrm>
            <a:off x="1116012" y="6021387"/>
            <a:ext cx="62499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a:t>
            </a:r>
            <a:r>
              <a:rPr b="1" i="0" lang="en-US" sz="2400" u="none">
                <a:solidFill>
                  <a:srgbClr val="FF0000"/>
                </a:solidFill>
                <a:latin typeface="Times New Roman"/>
                <a:ea typeface="Times New Roman"/>
                <a:cs typeface="Times New Roman"/>
                <a:sym typeface="Times New Roman"/>
              </a:rPr>
              <a:t>لشكل أعلاه يوضح الفجوة التضخمية </a:t>
            </a:r>
            <a:endParaRPr/>
          </a:p>
        </p:txBody>
      </p:sp>
      <p:sp>
        <p:nvSpPr>
          <p:cNvPr id="3100" name="Google Shape;3100;p248"/>
          <p:cNvSpPr/>
          <p:nvPr/>
        </p:nvSpPr>
        <p:spPr>
          <a:xfrm>
            <a:off x="935037" y="2817812"/>
            <a:ext cx="1946400" cy="484200"/>
          </a:xfrm>
          <a:prstGeom prst="rightArrow">
            <a:avLst>
              <a:gd fmla="val 1891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101" name="Google Shape;3101;p248"/>
          <p:cNvSpPr/>
          <p:nvPr/>
        </p:nvSpPr>
        <p:spPr>
          <a:xfrm>
            <a:off x="1908175" y="620712"/>
            <a:ext cx="1655700" cy="484200"/>
          </a:xfrm>
          <a:prstGeom prst="rightArrow">
            <a:avLst>
              <a:gd fmla="val 18442"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102" name="Google Shape;3102;p248"/>
          <p:cNvSpPr/>
          <p:nvPr/>
        </p:nvSpPr>
        <p:spPr>
          <a:xfrm>
            <a:off x="2921000" y="3213100"/>
            <a:ext cx="485700" cy="762000"/>
          </a:xfrm>
          <a:prstGeom prst="downArrow">
            <a:avLst>
              <a:gd fmla="val 14715"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8"/>
                                        </p:tgtEl>
                                        <p:attrNameLst>
                                          <p:attrName>style.visibility</p:attrName>
                                        </p:attrNameLst>
                                      </p:cBhvr>
                                      <p:to>
                                        <p:strVal val="visible"/>
                                      </p:to>
                                    </p:set>
                                    <p:animEffect filter="fade" transition="in">
                                      <p:cBhvr>
                                        <p:cTn dur="500"/>
                                        <p:tgtEl>
                                          <p:spTgt spid="30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9"/>
                                        </p:tgtEl>
                                        <p:attrNameLst>
                                          <p:attrName>style.visibility</p:attrName>
                                        </p:attrNameLst>
                                      </p:cBhvr>
                                      <p:to>
                                        <p:strVal val="visible"/>
                                      </p:to>
                                    </p:set>
                                    <p:animEffect filter="fade" transition="in">
                                      <p:cBhvr>
                                        <p:cTn dur="1000"/>
                                        <p:tgtEl>
                                          <p:spTgt spid="30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6" name="Shape 3106"/>
        <p:cNvGrpSpPr/>
        <p:nvPr/>
      </p:nvGrpSpPr>
      <p:grpSpPr>
        <a:xfrm>
          <a:off x="0" y="0"/>
          <a:ext cx="0" cy="0"/>
          <a:chOff x="0" y="0"/>
          <a:chExt cx="0" cy="0"/>
        </a:xfrm>
      </p:grpSpPr>
      <p:sp>
        <p:nvSpPr>
          <p:cNvPr id="3107" name="Google Shape;3107;p249"/>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72314"/>
              </a:buClr>
              <a:buSzPts val="3900"/>
              <a:buFont typeface="Gill Sans"/>
              <a:buNone/>
            </a:pPr>
            <a:r>
              <a:rPr b="0" i="0" lang="en-US" sz="3900" u="none">
                <a:solidFill>
                  <a:srgbClr val="572314"/>
                </a:solidFill>
                <a:effectLst>
                  <a:outerShdw blurRad="38100" algn="tl" dir="2700000" dist="38100">
                    <a:srgbClr val="C0C0C0"/>
                  </a:outerShdw>
                </a:effectLst>
                <a:latin typeface="Gill Sans"/>
                <a:ea typeface="Gill Sans"/>
                <a:cs typeface="Gill Sans"/>
                <a:sym typeface="Gill Sans"/>
              </a:rPr>
              <a:t>شكل يوضح أليات السياسة المالية</a:t>
            </a:r>
            <a:br>
              <a:rPr b="0" i="0" lang="en-US" sz="3900" u="none">
                <a:solidFill>
                  <a:srgbClr val="572314"/>
                </a:solidFill>
                <a:effectLst>
                  <a:outerShdw blurRad="38100" algn="tl" dir="2700000" dist="38100">
                    <a:srgbClr val="C0C0C0"/>
                  </a:outerShdw>
                </a:effectLst>
                <a:latin typeface="Gill Sans"/>
                <a:ea typeface="Gill Sans"/>
                <a:cs typeface="Gill Sans"/>
                <a:sym typeface="Gill Sans"/>
              </a:rPr>
            </a:br>
            <a:r>
              <a:rPr b="0" i="0" lang="en-US" sz="3900" u="none">
                <a:solidFill>
                  <a:srgbClr val="572314"/>
                </a:solidFill>
                <a:effectLst>
                  <a:outerShdw blurRad="38100" algn="tl" dir="2700000" dist="38100">
                    <a:srgbClr val="C0C0C0"/>
                  </a:outerShdw>
                </a:effectLst>
                <a:latin typeface="Gill Sans"/>
                <a:ea typeface="Gill Sans"/>
                <a:cs typeface="Gill Sans"/>
                <a:sym typeface="Gill Sans"/>
              </a:rPr>
              <a:t>السياسة المالية  </a:t>
            </a:r>
            <a:endParaRPr/>
          </a:p>
        </p:txBody>
      </p:sp>
      <p:sp>
        <p:nvSpPr>
          <p:cNvPr id="3108" name="Google Shape;3108;p249"/>
          <p:cNvSpPr/>
          <p:nvPr/>
        </p:nvSpPr>
        <p:spPr>
          <a:xfrm>
            <a:off x="6781800" y="1524000"/>
            <a:ext cx="1981200" cy="6858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سياسة انكماشية </a:t>
            </a:r>
            <a:endParaRPr/>
          </a:p>
        </p:txBody>
      </p:sp>
      <p:sp>
        <p:nvSpPr>
          <p:cNvPr id="3109" name="Google Shape;3109;p249"/>
          <p:cNvSpPr/>
          <p:nvPr/>
        </p:nvSpPr>
        <p:spPr>
          <a:xfrm>
            <a:off x="3124200" y="1524000"/>
            <a:ext cx="2286000" cy="7620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زيادة الضرائب </a:t>
            </a:r>
            <a:endParaRPr/>
          </a:p>
        </p:txBody>
      </p:sp>
      <p:sp>
        <p:nvSpPr>
          <p:cNvPr id="3110" name="Google Shape;3110;p249"/>
          <p:cNvSpPr/>
          <p:nvPr/>
        </p:nvSpPr>
        <p:spPr>
          <a:xfrm rot="10800000">
            <a:off x="2057400" y="1752600"/>
            <a:ext cx="990600" cy="533400"/>
          </a:xfrm>
          <a:prstGeom prst="righ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3111" name="Google Shape;3111;p249"/>
          <p:cNvSpPr/>
          <p:nvPr/>
        </p:nvSpPr>
        <p:spPr>
          <a:xfrm>
            <a:off x="5638800" y="1752600"/>
            <a:ext cx="990600" cy="533400"/>
          </a:xfrm>
          <a:prstGeom prst="lef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3112" name="Google Shape;3112;p249"/>
          <p:cNvSpPr/>
          <p:nvPr/>
        </p:nvSpPr>
        <p:spPr>
          <a:xfrm>
            <a:off x="0" y="1524000"/>
            <a:ext cx="1981200" cy="7620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خفض الانفاق الحكومى </a:t>
            </a:r>
            <a:endParaRPr/>
          </a:p>
        </p:txBody>
      </p:sp>
      <p:sp>
        <p:nvSpPr>
          <p:cNvPr id="3113" name="Google Shape;3113;p249"/>
          <p:cNvSpPr/>
          <p:nvPr/>
        </p:nvSpPr>
        <p:spPr>
          <a:xfrm>
            <a:off x="5659438" y="2590800"/>
            <a:ext cx="990600" cy="533400"/>
          </a:xfrm>
          <a:prstGeom prst="leftArrow">
            <a:avLst>
              <a:gd fmla="val 50000" name="adj1"/>
              <a:gd fmla="val 50000" name="adj2"/>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t/>
            </a:r>
            <a:endParaRPr b="1" i="0" sz="2400" u="none" cap="none" strike="noStrike">
              <a:solidFill>
                <a:schemeClr val="dk1"/>
              </a:solidFill>
              <a:latin typeface="Gill Sans"/>
              <a:ea typeface="Gill Sans"/>
              <a:cs typeface="Gill Sans"/>
              <a:sym typeface="Gill Sans"/>
            </a:endParaRPr>
          </a:p>
        </p:txBody>
      </p:sp>
      <p:sp>
        <p:nvSpPr>
          <p:cNvPr id="3114" name="Google Shape;3114;p249"/>
          <p:cNvSpPr/>
          <p:nvPr/>
        </p:nvSpPr>
        <p:spPr>
          <a:xfrm>
            <a:off x="762000" y="2438400"/>
            <a:ext cx="3124200" cy="8382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خفض المدفوعات التحويلية </a:t>
            </a:r>
            <a:endParaRPr/>
          </a:p>
        </p:txBody>
      </p:sp>
      <p:sp>
        <p:nvSpPr>
          <p:cNvPr id="3115" name="Google Shape;3115;p249"/>
          <p:cNvSpPr/>
          <p:nvPr/>
        </p:nvSpPr>
        <p:spPr>
          <a:xfrm>
            <a:off x="2617788" y="3429000"/>
            <a:ext cx="3429000" cy="3200400"/>
          </a:xfrm>
          <a:prstGeom prst="roundRect">
            <a:avLst>
              <a:gd fmla="val 16667" name="adj"/>
            </a:avLst>
          </a:prstGeom>
          <a:gradFill>
            <a:gsLst>
              <a:gs pos="0">
                <a:srgbClr val="FFBFBF"/>
              </a:gs>
              <a:gs pos="50000">
                <a:srgbClr val="FFB0B0"/>
              </a:gs>
              <a:gs pos="97000">
                <a:srgbClr val="FF9494"/>
              </a:gs>
              <a:gs pos="100000">
                <a:srgbClr val="FF8989"/>
              </a:gs>
            </a:gsLst>
            <a:path path="circle">
              <a:fillToRect b="50%" l="50%" r="50%" t="50%"/>
            </a:path>
            <a:tileRect/>
          </a:gradFill>
          <a:ln cap="flat" cmpd="sng" w="9525">
            <a:solidFill>
              <a:schemeClr val="accent3"/>
            </a:solidFill>
            <a:prstDash val="solid"/>
            <a:round/>
            <a:headEnd len="sm" w="sm" type="none"/>
            <a:tailEnd len="sm" w="sm" type="none"/>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Gill Sans"/>
              <a:buNone/>
            </a:pPr>
            <a:r>
              <a:rPr b="1" i="0" lang="en-US" sz="3600" u="none" cap="none" strike="noStrike">
                <a:solidFill>
                  <a:schemeClr val="dk1"/>
                </a:solidFill>
                <a:latin typeface="Gill Sans"/>
                <a:ea typeface="Gill Sans"/>
                <a:cs typeface="Gill Sans"/>
                <a:sym typeface="Gill Sans"/>
              </a:rPr>
              <a:t>هذا ما تعرف بالسياسة الانكماشية </a:t>
            </a:r>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0" name="Shape 3120"/>
        <p:cNvGrpSpPr/>
        <p:nvPr/>
      </p:nvGrpSpPr>
      <p:grpSpPr>
        <a:xfrm>
          <a:off x="0" y="0"/>
          <a:ext cx="0" cy="0"/>
          <a:chOff x="0" y="0"/>
          <a:chExt cx="0" cy="0"/>
        </a:xfrm>
      </p:grpSpPr>
      <p:sp>
        <p:nvSpPr>
          <p:cNvPr id="3121" name="Google Shape;3121;p250"/>
          <p:cNvSpPr txBox="1"/>
          <p:nvPr/>
        </p:nvSpPr>
        <p:spPr>
          <a:xfrm>
            <a:off x="4716462" y="377825"/>
            <a:ext cx="4176600" cy="36942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3300"/>
              </a:buClr>
              <a:buSzPts val="2600"/>
              <a:buFont typeface="Calibri"/>
              <a:buNone/>
            </a:pPr>
            <a:r>
              <a:rPr b="1" i="0" lang="en-US" sz="2600" u="none">
                <a:solidFill>
                  <a:srgbClr val="FF3300"/>
                </a:solidFill>
                <a:latin typeface="Calibri"/>
                <a:ea typeface="Calibri"/>
                <a:cs typeface="Calibri"/>
                <a:sym typeface="Calibri"/>
              </a:rPr>
              <a:t>في أوقات التضخم:</a:t>
            </a:r>
            <a:r>
              <a:rPr b="1" i="0" lang="en-US" sz="2600" u="none">
                <a:solidFill>
                  <a:schemeClr val="dk1"/>
                </a:solidFill>
                <a:latin typeface="Calibri"/>
                <a:ea typeface="Calibri"/>
                <a:cs typeface="Calibri"/>
                <a:sym typeface="Calibri"/>
              </a:rPr>
              <a:t> تتلخص هذه السياسة في :</a:t>
            </a:r>
            <a:endParaRPr/>
          </a:p>
          <a:p>
            <a:pPr indent="-342900" lvl="0" marL="342900" marR="0" rtl="1" algn="just">
              <a:lnSpc>
                <a:spcPct val="100000"/>
              </a:lnSpc>
              <a:spcBef>
                <a:spcPts val="0"/>
              </a:spcBef>
              <a:spcAft>
                <a:spcPts val="0"/>
              </a:spcAft>
              <a:buClr>
                <a:schemeClr val="dk1"/>
              </a:buClr>
              <a:buSzPts val="2600"/>
              <a:buFont typeface="Calibri"/>
              <a:buNone/>
            </a:pPr>
            <a:r>
              <a:rPr b="1" i="0" lang="en-US" sz="2600" u="none">
                <a:solidFill>
                  <a:schemeClr val="dk1"/>
                </a:solidFill>
                <a:latin typeface="Calibri"/>
                <a:ea typeface="Calibri"/>
                <a:cs typeface="Calibri"/>
                <a:sym typeface="Calibri"/>
              </a:rPr>
              <a:t>( أ ) تقليل الإنفاق الحكومي .</a:t>
            </a:r>
            <a:endParaRPr/>
          </a:p>
          <a:p>
            <a:pPr indent="-342900" lvl="0" marL="342900" marR="0" rtl="1" algn="just">
              <a:lnSpc>
                <a:spcPct val="100000"/>
              </a:lnSpc>
              <a:spcBef>
                <a:spcPts val="0"/>
              </a:spcBef>
              <a:spcAft>
                <a:spcPts val="0"/>
              </a:spcAft>
              <a:buClr>
                <a:schemeClr val="dk1"/>
              </a:buClr>
              <a:buSzPts val="2600"/>
              <a:buFont typeface="Calibri"/>
              <a:buNone/>
            </a:pPr>
            <a:r>
              <a:rPr b="1" i="0" lang="en-US" sz="2600" u="none">
                <a:solidFill>
                  <a:schemeClr val="dk1"/>
                </a:solidFill>
                <a:latin typeface="Calibri"/>
                <a:ea typeface="Calibri"/>
                <a:cs typeface="Calibri"/>
                <a:sym typeface="Calibri"/>
              </a:rPr>
              <a:t>(ب ) رفع معدل الضريبة.</a:t>
            </a:r>
            <a:endParaRPr/>
          </a:p>
          <a:p>
            <a:pPr indent="-342900" lvl="0" marL="342900" marR="0" rtl="1" algn="just">
              <a:lnSpc>
                <a:spcPct val="100000"/>
              </a:lnSpc>
              <a:spcBef>
                <a:spcPts val="0"/>
              </a:spcBef>
              <a:spcAft>
                <a:spcPts val="0"/>
              </a:spcAft>
              <a:buClr>
                <a:schemeClr val="dk1"/>
              </a:buClr>
              <a:buSzPts val="2600"/>
              <a:buFont typeface="Calibri"/>
              <a:buNone/>
            </a:pPr>
            <a:r>
              <a:rPr b="1" i="0" lang="en-US" sz="2600" u="none">
                <a:solidFill>
                  <a:schemeClr val="dk1"/>
                </a:solidFill>
                <a:latin typeface="Calibri"/>
                <a:ea typeface="Calibri"/>
                <a:cs typeface="Calibri"/>
                <a:sym typeface="Calibri"/>
              </a:rPr>
              <a:t>(ج ) السياستان معاً. (خفض الإنفاق وزيادة الضرائب).  حيث تؤدي هذه السياسة إلي تقليل الطلب الكلي و انتقال المنحني لليسار من AD1 إلي AD</a:t>
            </a:r>
            <a:endParaRPr/>
          </a:p>
        </p:txBody>
      </p:sp>
      <p:cxnSp>
        <p:nvCxnSpPr>
          <p:cNvPr id="3122" name="Google Shape;3122;p250"/>
          <p:cNvCxnSpPr/>
          <p:nvPr/>
        </p:nvCxnSpPr>
        <p:spPr>
          <a:xfrm>
            <a:off x="501650" y="979487"/>
            <a:ext cx="1500" cy="3019500"/>
          </a:xfrm>
          <a:prstGeom prst="straightConnector1">
            <a:avLst/>
          </a:prstGeom>
          <a:noFill/>
          <a:ln cap="flat" cmpd="sng" w="9525">
            <a:solidFill>
              <a:schemeClr val="dk1"/>
            </a:solidFill>
            <a:prstDash val="solid"/>
            <a:miter lim="800000"/>
            <a:headEnd len="med" w="med" type="none"/>
            <a:tailEnd len="med" w="med" type="none"/>
          </a:ln>
        </p:spPr>
      </p:cxnSp>
      <p:cxnSp>
        <p:nvCxnSpPr>
          <p:cNvPr id="3123" name="Google Shape;3123;p250"/>
          <p:cNvCxnSpPr/>
          <p:nvPr/>
        </p:nvCxnSpPr>
        <p:spPr>
          <a:xfrm>
            <a:off x="501650" y="3998912"/>
            <a:ext cx="3776700" cy="1500"/>
          </a:xfrm>
          <a:prstGeom prst="straightConnector1">
            <a:avLst/>
          </a:prstGeom>
          <a:noFill/>
          <a:ln cap="flat" cmpd="sng" w="9525">
            <a:solidFill>
              <a:schemeClr val="dk1"/>
            </a:solidFill>
            <a:prstDash val="solid"/>
            <a:miter lim="800000"/>
            <a:headEnd len="med" w="med" type="none"/>
            <a:tailEnd len="med" w="med" type="none"/>
          </a:ln>
        </p:spPr>
      </p:cxnSp>
      <p:cxnSp>
        <p:nvCxnSpPr>
          <p:cNvPr id="3124" name="Google Shape;3124;p250"/>
          <p:cNvCxnSpPr/>
          <p:nvPr/>
        </p:nvCxnSpPr>
        <p:spPr>
          <a:xfrm>
            <a:off x="684212" y="1677987"/>
            <a:ext cx="2951100" cy="1751100"/>
          </a:xfrm>
          <a:prstGeom prst="straightConnector1">
            <a:avLst/>
          </a:prstGeom>
          <a:noFill/>
          <a:ln cap="flat" cmpd="sng" w="9525">
            <a:solidFill>
              <a:schemeClr val="dk1"/>
            </a:solidFill>
            <a:prstDash val="solid"/>
            <a:miter lim="800000"/>
            <a:headEnd len="med" w="med" type="none"/>
            <a:tailEnd len="med" w="med" type="none"/>
          </a:ln>
        </p:spPr>
      </p:cxnSp>
      <p:cxnSp>
        <p:nvCxnSpPr>
          <p:cNvPr id="3125" name="Google Shape;3125;p250"/>
          <p:cNvCxnSpPr/>
          <p:nvPr/>
        </p:nvCxnSpPr>
        <p:spPr>
          <a:xfrm>
            <a:off x="501650" y="2060575"/>
            <a:ext cx="2270100" cy="0"/>
          </a:xfrm>
          <a:prstGeom prst="straightConnector1">
            <a:avLst/>
          </a:prstGeom>
          <a:noFill/>
          <a:ln cap="flat" cmpd="sng" w="9525">
            <a:solidFill>
              <a:schemeClr val="dk1"/>
            </a:solidFill>
            <a:prstDash val="solid"/>
            <a:miter lim="800000"/>
            <a:headEnd len="med" w="med" type="none"/>
            <a:tailEnd len="med" w="med" type="none"/>
          </a:ln>
        </p:spPr>
      </p:cxnSp>
      <p:cxnSp>
        <p:nvCxnSpPr>
          <p:cNvPr id="3126" name="Google Shape;3126;p250"/>
          <p:cNvCxnSpPr/>
          <p:nvPr/>
        </p:nvCxnSpPr>
        <p:spPr>
          <a:xfrm>
            <a:off x="2771775" y="2060575"/>
            <a:ext cx="0" cy="1944600"/>
          </a:xfrm>
          <a:prstGeom prst="straightConnector1">
            <a:avLst/>
          </a:prstGeom>
          <a:noFill/>
          <a:ln cap="flat" cmpd="sng" w="9525">
            <a:solidFill>
              <a:schemeClr val="dk1"/>
            </a:solidFill>
            <a:prstDash val="solid"/>
            <a:miter lim="800000"/>
            <a:headEnd len="med" w="med" type="none"/>
            <a:tailEnd len="med" w="med" type="none"/>
          </a:ln>
        </p:spPr>
      </p:cxnSp>
      <p:sp>
        <p:nvSpPr>
          <p:cNvPr id="3127" name="Google Shape;3127;p250"/>
          <p:cNvSpPr txBox="1"/>
          <p:nvPr/>
        </p:nvSpPr>
        <p:spPr>
          <a:xfrm>
            <a:off x="3132137" y="3290887"/>
            <a:ext cx="10080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AD1</a:t>
            </a:r>
            <a:endParaRPr/>
          </a:p>
        </p:txBody>
      </p:sp>
      <p:sp>
        <p:nvSpPr>
          <p:cNvPr id="3128" name="Google Shape;3128;p250"/>
          <p:cNvSpPr txBox="1"/>
          <p:nvPr/>
        </p:nvSpPr>
        <p:spPr>
          <a:xfrm>
            <a:off x="-109537" y="1844675"/>
            <a:ext cx="649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P1</a:t>
            </a:r>
            <a:endParaRPr/>
          </a:p>
        </p:txBody>
      </p:sp>
      <p:sp>
        <p:nvSpPr>
          <p:cNvPr id="3129" name="Google Shape;3129;p250"/>
          <p:cNvSpPr txBox="1"/>
          <p:nvPr/>
        </p:nvSpPr>
        <p:spPr>
          <a:xfrm>
            <a:off x="-252412" y="2414587"/>
            <a:ext cx="10794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P</a:t>
            </a:r>
            <a:endParaRPr/>
          </a:p>
        </p:txBody>
      </p:sp>
      <p:sp>
        <p:nvSpPr>
          <p:cNvPr id="3130" name="Google Shape;3130;p250"/>
          <p:cNvSpPr txBox="1"/>
          <p:nvPr/>
        </p:nvSpPr>
        <p:spPr>
          <a:xfrm>
            <a:off x="2339975"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Y1</a:t>
            </a:r>
            <a:endParaRPr/>
          </a:p>
        </p:txBody>
      </p:sp>
      <p:sp>
        <p:nvSpPr>
          <p:cNvPr id="3131" name="Google Shape;3131;p250"/>
          <p:cNvSpPr txBox="1"/>
          <p:nvPr/>
        </p:nvSpPr>
        <p:spPr>
          <a:xfrm>
            <a:off x="1725612" y="4681537"/>
            <a:ext cx="7080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132" name="Google Shape;3132;p250"/>
          <p:cNvSpPr txBox="1"/>
          <p:nvPr/>
        </p:nvSpPr>
        <p:spPr>
          <a:xfrm>
            <a:off x="1763712"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Y0</a:t>
            </a:r>
            <a:endParaRPr/>
          </a:p>
        </p:txBody>
      </p:sp>
      <p:cxnSp>
        <p:nvCxnSpPr>
          <p:cNvPr id="3133" name="Google Shape;3133;p250"/>
          <p:cNvCxnSpPr/>
          <p:nvPr/>
        </p:nvCxnSpPr>
        <p:spPr>
          <a:xfrm>
            <a:off x="1116012" y="1052512"/>
            <a:ext cx="2951100" cy="1751100"/>
          </a:xfrm>
          <a:prstGeom prst="straightConnector1">
            <a:avLst/>
          </a:prstGeom>
          <a:noFill/>
          <a:ln cap="flat" cmpd="sng" w="9525">
            <a:solidFill>
              <a:schemeClr val="dk1"/>
            </a:solidFill>
            <a:prstDash val="solid"/>
            <a:miter lim="800000"/>
            <a:headEnd len="med" w="med" type="none"/>
            <a:tailEnd len="med" w="med" type="none"/>
          </a:ln>
        </p:spPr>
      </p:cxnSp>
      <p:sp>
        <p:nvSpPr>
          <p:cNvPr id="3134" name="Google Shape;3134;p250"/>
          <p:cNvSpPr txBox="1"/>
          <p:nvPr/>
        </p:nvSpPr>
        <p:spPr>
          <a:xfrm>
            <a:off x="3635375" y="2708275"/>
            <a:ext cx="792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AD0</a:t>
            </a:r>
            <a:endParaRPr/>
          </a:p>
        </p:txBody>
      </p:sp>
      <p:sp>
        <p:nvSpPr>
          <p:cNvPr id="3135" name="Google Shape;3135;p250"/>
          <p:cNvSpPr txBox="1"/>
          <p:nvPr/>
        </p:nvSpPr>
        <p:spPr>
          <a:xfrm>
            <a:off x="4283075" y="3860800"/>
            <a:ext cx="1584300" cy="4620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Y</a:t>
            </a:r>
            <a:endParaRPr/>
          </a:p>
        </p:txBody>
      </p:sp>
      <p:cxnSp>
        <p:nvCxnSpPr>
          <p:cNvPr id="3136" name="Google Shape;3136;p250"/>
          <p:cNvCxnSpPr/>
          <p:nvPr/>
        </p:nvCxnSpPr>
        <p:spPr>
          <a:xfrm flipH="1">
            <a:off x="827037" y="1341437"/>
            <a:ext cx="2736900" cy="2374800"/>
          </a:xfrm>
          <a:prstGeom prst="straightConnector1">
            <a:avLst/>
          </a:prstGeom>
          <a:noFill/>
          <a:ln cap="flat" cmpd="sng" w="9525">
            <a:solidFill>
              <a:schemeClr val="dk1"/>
            </a:solidFill>
            <a:prstDash val="solid"/>
            <a:miter lim="800000"/>
            <a:headEnd len="med" w="med" type="none"/>
            <a:tailEnd len="med" w="med" type="none"/>
          </a:ln>
        </p:spPr>
      </p:cxnSp>
      <p:sp>
        <p:nvSpPr>
          <p:cNvPr id="3137" name="Google Shape;3137;p250"/>
          <p:cNvSpPr txBox="1"/>
          <p:nvPr/>
        </p:nvSpPr>
        <p:spPr>
          <a:xfrm>
            <a:off x="3203575" y="901700"/>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AS</a:t>
            </a:r>
            <a:endParaRPr/>
          </a:p>
        </p:txBody>
      </p:sp>
      <p:cxnSp>
        <p:nvCxnSpPr>
          <p:cNvPr id="3138" name="Google Shape;3138;p250"/>
          <p:cNvCxnSpPr/>
          <p:nvPr/>
        </p:nvCxnSpPr>
        <p:spPr>
          <a:xfrm flipH="1">
            <a:off x="2124200" y="2565400"/>
            <a:ext cx="34800" cy="1433400"/>
          </a:xfrm>
          <a:prstGeom prst="straightConnector1">
            <a:avLst/>
          </a:prstGeom>
          <a:noFill/>
          <a:ln cap="flat" cmpd="sng" w="9525">
            <a:solidFill>
              <a:schemeClr val="dk1"/>
            </a:solidFill>
            <a:prstDash val="solid"/>
            <a:miter lim="800000"/>
            <a:headEnd len="med" w="med" type="none"/>
            <a:tailEnd len="med" w="med" type="none"/>
          </a:ln>
        </p:spPr>
      </p:cxnSp>
      <p:cxnSp>
        <p:nvCxnSpPr>
          <p:cNvPr id="3139" name="Google Shape;3139;p250"/>
          <p:cNvCxnSpPr/>
          <p:nvPr/>
        </p:nvCxnSpPr>
        <p:spPr>
          <a:xfrm>
            <a:off x="503237" y="2563812"/>
            <a:ext cx="1657200" cy="1500"/>
          </a:xfrm>
          <a:prstGeom prst="straightConnector1">
            <a:avLst/>
          </a:prstGeom>
          <a:noFill/>
          <a:ln cap="flat" cmpd="sng" w="9525">
            <a:solidFill>
              <a:schemeClr val="dk1"/>
            </a:solidFill>
            <a:prstDash val="solid"/>
            <a:miter lim="800000"/>
            <a:headEnd len="med" w="med" type="none"/>
            <a:tailEnd len="med" w="med" type="none"/>
          </a:ln>
        </p:spPr>
      </p:cxnSp>
      <p:sp>
        <p:nvSpPr>
          <p:cNvPr id="3140" name="Google Shape;3140;p250"/>
          <p:cNvSpPr txBox="1"/>
          <p:nvPr/>
        </p:nvSpPr>
        <p:spPr>
          <a:xfrm>
            <a:off x="0" y="4378325"/>
            <a:ext cx="9036000" cy="1939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يعد تأثير الإنفاق الحكومي على الدخل أكبر من تأثير الضرائب على الدخل و ذلك لأن مضاعف الإنفاق الحكومي (1/1-b) أكبر من مضاعف الضرائب (-b/1-b). </a:t>
            </a:r>
            <a:endParaRPr/>
          </a:p>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كما أن تأثير الإنفاق الحكومي على الإنفاق الكلي مباشر بينما تؤثرالضرائب على الإنفاق الكلي بشكل غير مباشر عن طريق التأثير على الإنفاق الاستهلاكي الخاص. </a:t>
            </a:r>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141" name="Google Shape;3141;p250"/>
          <p:cNvSpPr txBox="1"/>
          <p:nvPr/>
        </p:nvSpPr>
        <p:spPr>
          <a:xfrm>
            <a:off x="138112" y="71437"/>
            <a:ext cx="4572000" cy="830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ا</a:t>
            </a:r>
            <a:r>
              <a:rPr b="1" i="0" lang="en-US" sz="2400" u="none">
                <a:solidFill>
                  <a:srgbClr val="FF0000"/>
                </a:solidFill>
                <a:latin typeface="Times New Roman"/>
                <a:ea typeface="Times New Roman"/>
                <a:cs typeface="Times New Roman"/>
                <a:sym typeface="Times New Roman"/>
              </a:rPr>
              <a:t>لشكل أعلاه يوضح تاثير السياسة المالية  الانكماشية على الناتج والاسعار </a:t>
            </a:r>
            <a:endParaRPr/>
          </a:p>
        </p:txBody>
      </p:sp>
      <p:sp>
        <p:nvSpPr>
          <p:cNvPr id="3142" name="Google Shape;3142;p250"/>
          <p:cNvSpPr/>
          <p:nvPr/>
        </p:nvSpPr>
        <p:spPr>
          <a:xfrm>
            <a:off x="2005012" y="2932112"/>
            <a:ext cx="978000" cy="485700"/>
          </a:xfrm>
          <a:prstGeom prst="leftArrow">
            <a:avLst>
              <a:gd fmla="val 5365"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143" name="Google Shape;3143;p250"/>
          <p:cNvSpPr/>
          <p:nvPr/>
        </p:nvSpPr>
        <p:spPr>
          <a:xfrm>
            <a:off x="1141412" y="1543050"/>
            <a:ext cx="978000" cy="484200"/>
          </a:xfrm>
          <a:prstGeom prst="leftArrow">
            <a:avLst>
              <a:gd fmla="val 5347"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144" name="Google Shape;3144;p250"/>
          <p:cNvSpPr/>
          <p:nvPr/>
        </p:nvSpPr>
        <p:spPr>
          <a:xfrm>
            <a:off x="827087" y="2074862"/>
            <a:ext cx="484200" cy="511200"/>
          </a:xfrm>
          <a:prstGeom prst="downArrow">
            <a:avLst>
              <a:gd fmla="val 1137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1">
                                            <p:txEl>
                                              <p:pRg end="0" st="0"/>
                                            </p:txEl>
                                          </p:spTgt>
                                        </p:tgtEl>
                                        <p:attrNameLst>
                                          <p:attrName>style.visibility</p:attrName>
                                        </p:attrNameLst>
                                      </p:cBhvr>
                                      <p:to>
                                        <p:strVal val="visible"/>
                                      </p:to>
                                    </p:set>
                                    <p:anim calcmode="lin" valueType="num">
                                      <p:cBhvr additive="base">
                                        <p:cTn dur="500"/>
                                        <p:tgtEl>
                                          <p:spTgt spid="312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12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1">
                                            <p:txEl>
                                              <p:pRg end="1" st="1"/>
                                            </p:txEl>
                                          </p:spTgt>
                                        </p:tgtEl>
                                        <p:attrNameLst>
                                          <p:attrName>style.visibility</p:attrName>
                                        </p:attrNameLst>
                                      </p:cBhvr>
                                      <p:to>
                                        <p:strVal val="visible"/>
                                      </p:to>
                                    </p:set>
                                    <p:anim calcmode="lin" valueType="num">
                                      <p:cBhvr additive="base">
                                        <p:cTn dur="500"/>
                                        <p:tgtEl>
                                          <p:spTgt spid="312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12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1">
                                            <p:txEl>
                                              <p:pRg end="2" st="2"/>
                                            </p:txEl>
                                          </p:spTgt>
                                        </p:tgtEl>
                                        <p:attrNameLst>
                                          <p:attrName>style.visibility</p:attrName>
                                        </p:attrNameLst>
                                      </p:cBhvr>
                                      <p:to>
                                        <p:strVal val="visible"/>
                                      </p:to>
                                    </p:set>
                                    <p:anim calcmode="lin" valueType="num">
                                      <p:cBhvr additive="base">
                                        <p:cTn dur="500"/>
                                        <p:tgtEl>
                                          <p:spTgt spid="312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121">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1">
                                            <p:txEl>
                                              <p:pRg end="3" st="3"/>
                                            </p:txEl>
                                          </p:spTgt>
                                        </p:tgtEl>
                                        <p:attrNameLst>
                                          <p:attrName>style.visibility</p:attrName>
                                        </p:attrNameLst>
                                      </p:cBhvr>
                                      <p:to>
                                        <p:strVal val="visible"/>
                                      </p:to>
                                    </p:set>
                                    <p:anim calcmode="lin" valueType="num">
                                      <p:cBhvr additive="base">
                                        <p:cTn dur="500"/>
                                        <p:tgtEl>
                                          <p:spTgt spid="312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121">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2"/>
                                        </p:tgtEl>
                                        <p:attrNameLst>
                                          <p:attrName>style.visibility</p:attrName>
                                        </p:attrNameLst>
                                      </p:cBhvr>
                                      <p:to>
                                        <p:strVal val="visible"/>
                                      </p:to>
                                    </p:set>
                                    <p:anim calcmode="lin" valueType="num">
                                      <p:cBhvr additive="base">
                                        <p:cTn dur="500"/>
                                        <p:tgtEl>
                                          <p:spTgt spid="3122"/>
                                        </p:tgtEl>
                                        <p:attrNameLst>
                                          <p:attrName>ppt_w</p:attrName>
                                        </p:attrNameLst>
                                      </p:cBhvr>
                                      <p:tavLst>
                                        <p:tav fmla="" tm="0">
                                          <p:val>
                                            <p:strVal val="0"/>
                                          </p:val>
                                        </p:tav>
                                        <p:tav fmla="" tm="100000">
                                          <p:val>
                                            <p:strVal val="#ppt_w"/>
                                          </p:val>
                                        </p:tav>
                                      </p:tavLst>
                                    </p:anim>
                                    <p:anim calcmode="lin" valueType="num">
                                      <p:cBhvr additive="base">
                                        <p:cTn dur="500"/>
                                        <p:tgtEl>
                                          <p:spTgt spid="31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3"/>
                                        </p:tgtEl>
                                        <p:attrNameLst>
                                          <p:attrName>style.visibility</p:attrName>
                                        </p:attrNameLst>
                                      </p:cBhvr>
                                      <p:to>
                                        <p:strVal val="visible"/>
                                      </p:to>
                                    </p:set>
                                    <p:anim calcmode="lin" valueType="num">
                                      <p:cBhvr additive="base">
                                        <p:cTn dur="500"/>
                                        <p:tgtEl>
                                          <p:spTgt spid="3123"/>
                                        </p:tgtEl>
                                        <p:attrNameLst>
                                          <p:attrName>ppt_w</p:attrName>
                                        </p:attrNameLst>
                                      </p:cBhvr>
                                      <p:tavLst>
                                        <p:tav fmla="" tm="0">
                                          <p:val>
                                            <p:strVal val="0"/>
                                          </p:val>
                                        </p:tav>
                                        <p:tav fmla="" tm="100000">
                                          <p:val>
                                            <p:strVal val="#ppt_w"/>
                                          </p:val>
                                        </p:tav>
                                      </p:tavLst>
                                    </p:anim>
                                    <p:anim calcmode="lin" valueType="num">
                                      <p:cBhvr additive="base">
                                        <p:cTn dur="500"/>
                                        <p:tgtEl>
                                          <p:spTgt spid="3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7"/>
                                        </p:tgtEl>
                                        <p:attrNameLst>
                                          <p:attrName>style.visibility</p:attrName>
                                        </p:attrNameLst>
                                      </p:cBhvr>
                                      <p:to>
                                        <p:strVal val="visible"/>
                                      </p:to>
                                    </p:set>
                                    <p:anim calcmode="lin" valueType="num">
                                      <p:cBhvr additive="base">
                                        <p:cTn dur="500"/>
                                        <p:tgtEl>
                                          <p:spTgt spid="3127"/>
                                        </p:tgtEl>
                                        <p:attrNameLst>
                                          <p:attrName>ppt_w</p:attrName>
                                        </p:attrNameLst>
                                      </p:cBhvr>
                                      <p:tavLst>
                                        <p:tav fmla="" tm="0">
                                          <p:val>
                                            <p:strVal val="0"/>
                                          </p:val>
                                        </p:tav>
                                        <p:tav fmla="" tm="100000">
                                          <p:val>
                                            <p:strVal val="#ppt_w"/>
                                          </p:val>
                                        </p:tav>
                                      </p:tavLst>
                                    </p:anim>
                                    <p:anim calcmode="lin" valueType="num">
                                      <p:cBhvr additive="base">
                                        <p:cTn dur="500"/>
                                        <p:tgtEl>
                                          <p:spTgt spid="31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4"/>
                                        </p:tgtEl>
                                        <p:attrNameLst>
                                          <p:attrName>style.visibility</p:attrName>
                                        </p:attrNameLst>
                                      </p:cBhvr>
                                      <p:to>
                                        <p:strVal val="visible"/>
                                      </p:to>
                                    </p:set>
                                    <p:anim calcmode="lin" valueType="num">
                                      <p:cBhvr additive="base">
                                        <p:cTn dur="500"/>
                                        <p:tgtEl>
                                          <p:spTgt spid="3124"/>
                                        </p:tgtEl>
                                        <p:attrNameLst>
                                          <p:attrName>ppt_w</p:attrName>
                                        </p:attrNameLst>
                                      </p:cBhvr>
                                      <p:tavLst>
                                        <p:tav fmla="" tm="0">
                                          <p:val>
                                            <p:strVal val="0"/>
                                          </p:val>
                                        </p:tav>
                                        <p:tav fmla="" tm="100000">
                                          <p:val>
                                            <p:strVal val="#ppt_w"/>
                                          </p:val>
                                        </p:tav>
                                      </p:tavLst>
                                    </p:anim>
                                    <p:anim calcmode="lin" valueType="num">
                                      <p:cBhvr additive="base">
                                        <p:cTn dur="500"/>
                                        <p:tgtEl>
                                          <p:spTgt spid="31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5"/>
                                        </p:tgtEl>
                                        <p:attrNameLst>
                                          <p:attrName>style.visibility</p:attrName>
                                        </p:attrNameLst>
                                      </p:cBhvr>
                                      <p:to>
                                        <p:strVal val="visible"/>
                                      </p:to>
                                    </p:set>
                                    <p:anim calcmode="lin" valueType="num">
                                      <p:cBhvr additive="base">
                                        <p:cTn dur="500"/>
                                        <p:tgtEl>
                                          <p:spTgt spid="3125"/>
                                        </p:tgtEl>
                                        <p:attrNameLst>
                                          <p:attrName>ppt_w</p:attrName>
                                        </p:attrNameLst>
                                      </p:cBhvr>
                                      <p:tavLst>
                                        <p:tav fmla="" tm="0">
                                          <p:val>
                                            <p:strVal val="0"/>
                                          </p:val>
                                        </p:tav>
                                        <p:tav fmla="" tm="100000">
                                          <p:val>
                                            <p:strVal val="#ppt_w"/>
                                          </p:val>
                                        </p:tav>
                                      </p:tavLst>
                                    </p:anim>
                                    <p:anim calcmode="lin" valueType="num">
                                      <p:cBhvr additive="base">
                                        <p:cTn dur="500"/>
                                        <p:tgtEl>
                                          <p:spTgt spid="31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6"/>
                                        </p:tgtEl>
                                        <p:attrNameLst>
                                          <p:attrName>style.visibility</p:attrName>
                                        </p:attrNameLst>
                                      </p:cBhvr>
                                      <p:to>
                                        <p:strVal val="visible"/>
                                      </p:to>
                                    </p:set>
                                    <p:anim calcmode="lin" valueType="num">
                                      <p:cBhvr additive="base">
                                        <p:cTn dur="500"/>
                                        <p:tgtEl>
                                          <p:spTgt spid="3126"/>
                                        </p:tgtEl>
                                        <p:attrNameLst>
                                          <p:attrName>ppt_w</p:attrName>
                                        </p:attrNameLst>
                                      </p:cBhvr>
                                      <p:tavLst>
                                        <p:tav fmla="" tm="0">
                                          <p:val>
                                            <p:strVal val="0"/>
                                          </p:val>
                                        </p:tav>
                                        <p:tav fmla="" tm="100000">
                                          <p:val>
                                            <p:strVal val="#ppt_w"/>
                                          </p:val>
                                        </p:tav>
                                      </p:tavLst>
                                    </p:anim>
                                    <p:anim calcmode="lin" valueType="num">
                                      <p:cBhvr additive="base">
                                        <p:cTn dur="500"/>
                                        <p:tgtEl>
                                          <p:spTgt spid="31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9"/>
                                        </p:tgtEl>
                                        <p:attrNameLst>
                                          <p:attrName>style.visibility</p:attrName>
                                        </p:attrNameLst>
                                      </p:cBhvr>
                                      <p:to>
                                        <p:strVal val="visible"/>
                                      </p:to>
                                    </p:set>
                                    <p:anim calcmode="lin" valueType="num">
                                      <p:cBhvr additive="base">
                                        <p:cTn dur="500"/>
                                        <p:tgtEl>
                                          <p:spTgt spid="3129"/>
                                        </p:tgtEl>
                                        <p:attrNameLst>
                                          <p:attrName>ppt_w</p:attrName>
                                        </p:attrNameLst>
                                      </p:cBhvr>
                                      <p:tavLst>
                                        <p:tav fmla="" tm="0">
                                          <p:val>
                                            <p:strVal val="0"/>
                                          </p:val>
                                        </p:tav>
                                        <p:tav fmla="" tm="100000">
                                          <p:val>
                                            <p:strVal val="#ppt_w"/>
                                          </p:val>
                                        </p:tav>
                                      </p:tavLst>
                                    </p:anim>
                                    <p:anim calcmode="lin" valueType="num">
                                      <p:cBhvr additive="base">
                                        <p:cTn dur="500"/>
                                        <p:tgtEl>
                                          <p:spTgt spid="31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0"/>
                                        </p:tgtEl>
                                        <p:attrNameLst>
                                          <p:attrName>style.visibility</p:attrName>
                                        </p:attrNameLst>
                                      </p:cBhvr>
                                      <p:to>
                                        <p:strVal val="visible"/>
                                      </p:to>
                                    </p:set>
                                    <p:anim calcmode="lin" valueType="num">
                                      <p:cBhvr additive="base">
                                        <p:cTn dur="500"/>
                                        <p:tgtEl>
                                          <p:spTgt spid="3130"/>
                                        </p:tgtEl>
                                        <p:attrNameLst>
                                          <p:attrName>ppt_w</p:attrName>
                                        </p:attrNameLst>
                                      </p:cBhvr>
                                      <p:tavLst>
                                        <p:tav fmla="" tm="0">
                                          <p:val>
                                            <p:strVal val="0"/>
                                          </p:val>
                                        </p:tav>
                                        <p:tav fmla="" tm="100000">
                                          <p:val>
                                            <p:strVal val="#ppt_w"/>
                                          </p:val>
                                        </p:tav>
                                      </p:tavLst>
                                    </p:anim>
                                    <p:anim calcmode="lin" valueType="num">
                                      <p:cBhvr additive="base">
                                        <p:cTn dur="500"/>
                                        <p:tgtEl>
                                          <p:spTgt spid="31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28"/>
                                        </p:tgtEl>
                                        <p:attrNameLst>
                                          <p:attrName>style.visibility</p:attrName>
                                        </p:attrNameLst>
                                      </p:cBhvr>
                                      <p:to>
                                        <p:strVal val="visible"/>
                                      </p:to>
                                    </p:set>
                                    <p:anim calcmode="lin" valueType="num">
                                      <p:cBhvr additive="base">
                                        <p:cTn dur="500"/>
                                        <p:tgtEl>
                                          <p:spTgt spid="3128"/>
                                        </p:tgtEl>
                                        <p:attrNameLst>
                                          <p:attrName>ppt_w</p:attrName>
                                        </p:attrNameLst>
                                      </p:cBhvr>
                                      <p:tavLst>
                                        <p:tav fmla="" tm="0">
                                          <p:val>
                                            <p:strVal val="0"/>
                                          </p:val>
                                        </p:tav>
                                        <p:tav fmla="" tm="100000">
                                          <p:val>
                                            <p:strVal val="#ppt_w"/>
                                          </p:val>
                                        </p:tav>
                                      </p:tavLst>
                                    </p:anim>
                                    <p:anim calcmode="lin" valueType="num">
                                      <p:cBhvr additive="base">
                                        <p:cTn dur="500"/>
                                        <p:tgtEl>
                                          <p:spTgt spid="31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2"/>
                                        </p:tgtEl>
                                        <p:attrNameLst>
                                          <p:attrName>style.visibility</p:attrName>
                                        </p:attrNameLst>
                                      </p:cBhvr>
                                      <p:to>
                                        <p:strVal val="visible"/>
                                      </p:to>
                                    </p:set>
                                    <p:anim calcmode="lin" valueType="num">
                                      <p:cBhvr additive="base">
                                        <p:cTn dur="500"/>
                                        <p:tgtEl>
                                          <p:spTgt spid="3132"/>
                                        </p:tgtEl>
                                        <p:attrNameLst>
                                          <p:attrName>ppt_w</p:attrName>
                                        </p:attrNameLst>
                                      </p:cBhvr>
                                      <p:tavLst>
                                        <p:tav fmla="" tm="0">
                                          <p:val>
                                            <p:strVal val="0"/>
                                          </p:val>
                                        </p:tav>
                                        <p:tav fmla="" tm="100000">
                                          <p:val>
                                            <p:strVal val="#ppt_w"/>
                                          </p:val>
                                        </p:tav>
                                      </p:tavLst>
                                    </p:anim>
                                    <p:anim calcmode="lin" valueType="num">
                                      <p:cBhvr additive="base">
                                        <p:cTn dur="500"/>
                                        <p:tgtEl>
                                          <p:spTgt spid="31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3"/>
                                        </p:tgtEl>
                                        <p:attrNameLst>
                                          <p:attrName>style.visibility</p:attrName>
                                        </p:attrNameLst>
                                      </p:cBhvr>
                                      <p:to>
                                        <p:strVal val="visible"/>
                                      </p:to>
                                    </p:set>
                                    <p:anim calcmode="lin" valueType="num">
                                      <p:cBhvr additive="base">
                                        <p:cTn dur="500"/>
                                        <p:tgtEl>
                                          <p:spTgt spid="3133"/>
                                        </p:tgtEl>
                                        <p:attrNameLst>
                                          <p:attrName>ppt_w</p:attrName>
                                        </p:attrNameLst>
                                      </p:cBhvr>
                                      <p:tavLst>
                                        <p:tav fmla="" tm="0">
                                          <p:val>
                                            <p:strVal val="0"/>
                                          </p:val>
                                        </p:tav>
                                        <p:tav fmla="" tm="100000">
                                          <p:val>
                                            <p:strVal val="#ppt_w"/>
                                          </p:val>
                                        </p:tav>
                                      </p:tavLst>
                                    </p:anim>
                                    <p:anim calcmode="lin" valueType="num">
                                      <p:cBhvr additive="base">
                                        <p:cTn dur="500"/>
                                        <p:tgtEl>
                                          <p:spTgt spid="31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4"/>
                                        </p:tgtEl>
                                        <p:attrNameLst>
                                          <p:attrName>style.visibility</p:attrName>
                                        </p:attrNameLst>
                                      </p:cBhvr>
                                      <p:to>
                                        <p:strVal val="visible"/>
                                      </p:to>
                                    </p:set>
                                    <p:anim calcmode="lin" valueType="num">
                                      <p:cBhvr additive="base">
                                        <p:cTn dur="500"/>
                                        <p:tgtEl>
                                          <p:spTgt spid="3134"/>
                                        </p:tgtEl>
                                        <p:attrNameLst>
                                          <p:attrName>ppt_w</p:attrName>
                                        </p:attrNameLst>
                                      </p:cBhvr>
                                      <p:tavLst>
                                        <p:tav fmla="" tm="0">
                                          <p:val>
                                            <p:strVal val="0"/>
                                          </p:val>
                                        </p:tav>
                                        <p:tav fmla="" tm="100000">
                                          <p:val>
                                            <p:strVal val="#ppt_w"/>
                                          </p:val>
                                        </p:tav>
                                      </p:tavLst>
                                    </p:anim>
                                    <p:anim calcmode="lin" valueType="num">
                                      <p:cBhvr additive="base">
                                        <p:cTn dur="500"/>
                                        <p:tgtEl>
                                          <p:spTgt spid="3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5"/>
                                        </p:tgtEl>
                                        <p:attrNameLst>
                                          <p:attrName>style.visibility</p:attrName>
                                        </p:attrNameLst>
                                      </p:cBhvr>
                                      <p:to>
                                        <p:strVal val="visible"/>
                                      </p:to>
                                    </p:set>
                                    <p:anim calcmode="lin" valueType="num">
                                      <p:cBhvr additive="base">
                                        <p:cTn dur="500"/>
                                        <p:tgtEl>
                                          <p:spTgt spid="3135"/>
                                        </p:tgtEl>
                                        <p:attrNameLst>
                                          <p:attrName>ppt_w</p:attrName>
                                        </p:attrNameLst>
                                      </p:cBhvr>
                                      <p:tavLst>
                                        <p:tav fmla="" tm="0">
                                          <p:val>
                                            <p:strVal val="0"/>
                                          </p:val>
                                        </p:tav>
                                        <p:tav fmla="" tm="100000">
                                          <p:val>
                                            <p:strVal val="#ppt_w"/>
                                          </p:val>
                                        </p:tav>
                                      </p:tavLst>
                                    </p:anim>
                                    <p:anim calcmode="lin" valueType="num">
                                      <p:cBhvr additive="base">
                                        <p:cTn dur="500"/>
                                        <p:tgtEl>
                                          <p:spTgt spid="31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6"/>
                                        </p:tgtEl>
                                        <p:attrNameLst>
                                          <p:attrName>style.visibility</p:attrName>
                                        </p:attrNameLst>
                                      </p:cBhvr>
                                      <p:to>
                                        <p:strVal val="visible"/>
                                      </p:to>
                                    </p:set>
                                    <p:anim calcmode="lin" valueType="num">
                                      <p:cBhvr additive="base">
                                        <p:cTn dur="500"/>
                                        <p:tgtEl>
                                          <p:spTgt spid="3136"/>
                                        </p:tgtEl>
                                        <p:attrNameLst>
                                          <p:attrName>ppt_w</p:attrName>
                                        </p:attrNameLst>
                                      </p:cBhvr>
                                      <p:tavLst>
                                        <p:tav fmla="" tm="0">
                                          <p:val>
                                            <p:strVal val="0"/>
                                          </p:val>
                                        </p:tav>
                                        <p:tav fmla="" tm="100000">
                                          <p:val>
                                            <p:strVal val="#ppt_w"/>
                                          </p:val>
                                        </p:tav>
                                      </p:tavLst>
                                    </p:anim>
                                    <p:anim calcmode="lin" valueType="num">
                                      <p:cBhvr additive="base">
                                        <p:cTn dur="500"/>
                                        <p:tgtEl>
                                          <p:spTgt spid="31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7"/>
                                        </p:tgtEl>
                                        <p:attrNameLst>
                                          <p:attrName>style.visibility</p:attrName>
                                        </p:attrNameLst>
                                      </p:cBhvr>
                                      <p:to>
                                        <p:strVal val="visible"/>
                                      </p:to>
                                    </p:set>
                                    <p:anim calcmode="lin" valueType="num">
                                      <p:cBhvr additive="base">
                                        <p:cTn dur="500"/>
                                        <p:tgtEl>
                                          <p:spTgt spid="3137"/>
                                        </p:tgtEl>
                                        <p:attrNameLst>
                                          <p:attrName>ppt_w</p:attrName>
                                        </p:attrNameLst>
                                      </p:cBhvr>
                                      <p:tavLst>
                                        <p:tav fmla="" tm="0">
                                          <p:val>
                                            <p:strVal val="0"/>
                                          </p:val>
                                        </p:tav>
                                        <p:tav fmla="" tm="100000">
                                          <p:val>
                                            <p:strVal val="#ppt_w"/>
                                          </p:val>
                                        </p:tav>
                                      </p:tavLst>
                                    </p:anim>
                                    <p:anim calcmode="lin" valueType="num">
                                      <p:cBhvr additive="base">
                                        <p:cTn dur="500"/>
                                        <p:tgtEl>
                                          <p:spTgt spid="31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8"/>
                                        </p:tgtEl>
                                        <p:attrNameLst>
                                          <p:attrName>style.visibility</p:attrName>
                                        </p:attrNameLst>
                                      </p:cBhvr>
                                      <p:to>
                                        <p:strVal val="visible"/>
                                      </p:to>
                                    </p:set>
                                    <p:anim calcmode="lin" valueType="num">
                                      <p:cBhvr additive="base">
                                        <p:cTn dur="500"/>
                                        <p:tgtEl>
                                          <p:spTgt spid="3138"/>
                                        </p:tgtEl>
                                        <p:attrNameLst>
                                          <p:attrName>ppt_w</p:attrName>
                                        </p:attrNameLst>
                                      </p:cBhvr>
                                      <p:tavLst>
                                        <p:tav fmla="" tm="0">
                                          <p:val>
                                            <p:strVal val="0"/>
                                          </p:val>
                                        </p:tav>
                                        <p:tav fmla="" tm="100000">
                                          <p:val>
                                            <p:strVal val="#ppt_w"/>
                                          </p:val>
                                        </p:tav>
                                      </p:tavLst>
                                    </p:anim>
                                    <p:anim calcmode="lin" valueType="num">
                                      <p:cBhvr additive="base">
                                        <p:cTn dur="500"/>
                                        <p:tgtEl>
                                          <p:spTgt spid="31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39"/>
                                        </p:tgtEl>
                                        <p:attrNameLst>
                                          <p:attrName>style.visibility</p:attrName>
                                        </p:attrNameLst>
                                      </p:cBhvr>
                                      <p:to>
                                        <p:strVal val="visible"/>
                                      </p:to>
                                    </p:set>
                                    <p:anim calcmode="lin" valueType="num">
                                      <p:cBhvr additive="base">
                                        <p:cTn dur="500"/>
                                        <p:tgtEl>
                                          <p:spTgt spid="3139"/>
                                        </p:tgtEl>
                                        <p:attrNameLst>
                                          <p:attrName>ppt_w</p:attrName>
                                        </p:attrNameLst>
                                      </p:cBhvr>
                                      <p:tavLst>
                                        <p:tav fmla="" tm="0">
                                          <p:val>
                                            <p:strVal val="0"/>
                                          </p:val>
                                        </p:tav>
                                        <p:tav fmla="" tm="100000">
                                          <p:val>
                                            <p:strVal val="#ppt_w"/>
                                          </p:val>
                                        </p:tav>
                                      </p:tavLst>
                                    </p:anim>
                                    <p:anim calcmode="lin" valueType="num">
                                      <p:cBhvr additive="base">
                                        <p:cTn dur="500"/>
                                        <p:tgtEl>
                                          <p:spTgt spid="31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8" name="Shape 3148"/>
        <p:cNvGrpSpPr/>
        <p:nvPr/>
      </p:nvGrpSpPr>
      <p:grpSpPr>
        <a:xfrm>
          <a:off x="0" y="0"/>
          <a:ext cx="0" cy="0"/>
          <a:chOff x="0" y="0"/>
          <a:chExt cx="0" cy="0"/>
        </a:xfrm>
      </p:grpSpPr>
      <p:sp>
        <p:nvSpPr>
          <p:cNvPr id="3149" name="Google Shape;3149;p251"/>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2400"/>
              <a:buFont typeface="Gill Sans"/>
              <a:buNone/>
            </a:pPr>
            <a:r>
              <a:rPr b="1" i="0" lang="en-US" sz="2400" u="sng">
                <a:solidFill>
                  <a:srgbClr val="FF0000"/>
                </a:solidFill>
                <a:effectLst>
                  <a:outerShdw blurRad="38100" algn="tl" dir="2700000" dist="38100">
                    <a:srgbClr val="C0C0C0"/>
                  </a:outerShdw>
                </a:effectLst>
                <a:latin typeface="Gill Sans"/>
                <a:ea typeface="Gill Sans"/>
                <a:cs typeface="Gill Sans"/>
                <a:sym typeface="Gill Sans"/>
              </a:rPr>
              <a:t>علاج الفجوتين التضخميّة والإنكماشيّة بإستخدام أدوات السياسة الماليّة</a:t>
            </a:r>
            <a:endParaRPr/>
          </a:p>
        </p:txBody>
      </p:sp>
      <p:sp>
        <p:nvSpPr>
          <p:cNvPr id="3150" name="Google Shape;3150;p251"/>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التعريف بالفجوة التضخميّة والفجوة الإنكماشيّة :</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الفجوة التضخميّة : </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تحدث عندما يكون الطلب الكلى على السلع والخدمات أكبر من العرض الكلى عند مستوى دخل التشغيل الكامل للموارد وهذا يعنى إرتفاع مستوى الدخل التوازنى ( النقدى )عن مستوى التشغيل الكامل ، وبالطبع لايمكن رفع مستوى الناتج عند التشغيل الكامل مما يؤدى إلى حدوث التضخم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3" name="Shape 873"/>
        <p:cNvGrpSpPr/>
        <p:nvPr/>
      </p:nvGrpSpPr>
      <p:grpSpPr>
        <a:xfrm>
          <a:off x="0" y="0"/>
          <a:ext cx="0" cy="0"/>
          <a:chOff x="0" y="0"/>
          <a:chExt cx="0" cy="0"/>
        </a:xfrm>
      </p:grpSpPr>
      <p:sp>
        <p:nvSpPr>
          <p:cNvPr id="874" name="Google Shape;874;p90"/>
          <p:cNvSpPr txBox="1"/>
          <p:nvPr/>
        </p:nvSpPr>
        <p:spPr>
          <a:xfrm>
            <a:off x="250825" y="260350"/>
            <a:ext cx="8642400" cy="58866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FF3300"/>
              </a:buClr>
              <a:buSzPts val="4400"/>
              <a:buFont typeface="Times New Roman"/>
              <a:buNone/>
            </a:pPr>
            <a:r>
              <a:rPr b="1" i="0" lang="en-US" sz="4400" u="none">
                <a:solidFill>
                  <a:srgbClr val="FF3300"/>
                </a:solidFill>
                <a:latin typeface="Times New Roman"/>
                <a:ea typeface="Times New Roman"/>
                <a:cs typeface="Times New Roman"/>
                <a:sym typeface="Times New Roman"/>
              </a:rPr>
              <a:t> الإجابة:</a:t>
            </a:r>
            <a:r>
              <a:rPr b="1" i="0" lang="en-US" sz="2800" u="none">
                <a:solidFill>
                  <a:srgbClr val="FF3300"/>
                </a:solidFill>
                <a:latin typeface="Times New Roman"/>
                <a:ea typeface="Times New Roman"/>
                <a:cs typeface="Times New Roman"/>
                <a:sym typeface="Times New Roman"/>
              </a:rPr>
              <a:t>    </a:t>
            </a:r>
            <a:endParaRPr/>
          </a:p>
          <a:p>
            <a:pPr indent="-342900" lvl="0" marL="342900" marR="0" rtl="1" algn="r">
              <a:lnSpc>
                <a:spcPct val="100000"/>
              </a:lnSpc>
              <a:spcBef>
                <a:spcPts val="0"/>
              </a:spcBef>
              <a:spcAft>
                <a:spcPts val="0"/>
              </a:spcAft>
              <a:buClr>
                <a:srgbClr val="006600"/>
              </a:buClr>
              <a:buSzPts val="2800"/>
              <a:buFont typeface="Times New Roman"/>
              <a:buNone/>
            </a:pPr>
            <a:r>
              <a:rPr b="1" i="0" lang="en-US" sz="2800" u="none">
                <a:solidFill>
                  <a:srgbClr val="006600"/>
                </a:solidFill>
                <a:latin typeface="Times New Roman"/>
                <a:ea typeface="Times New Roman"/>
                <a:cs typeface="Times New Roman"/>
                <a:sym typeface="Times New Roman"/>
              </a:rPr>
              <a:t> إجابة المطلوب رقم (1)</a:t>
            </a:r>
            <a:endParaRPr/>
          </a:p>
          <a:p>
            <a:pPr indent="-342900" lvl="0" marL="342900" marR="0" rtl="1" algn="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 -</a:t>
            </a:r>
            <a:r>
              <a:rPr b="1" i="0" lang="en-US" sz="2800" u="none">
                <a:solidFill>
                  <a:schemeClr val="dk1"/>
                </a:solidFill>
                <a:latin typeface="Times New Roman"/>
                <a:ea typeface="Times New Roman"/>
                <a:cs typeface="Times New Roman"/>
                <a:sym typeface="Times New Roman"/>
              </a:rPr>
              <a:t> </a:t>
            </a:r>
            <a:r>
              <a:rPr b="1" i="0" lang="en-US" sz="2800" u="none">
                <a:solidFill>
                  <a:srgbClr val="0000FF"/>
                </a:solidFill>
                <a:latin typeface="Times New Roman"/>
                <a:ea typeface="Times New Roman"/>
                <a:cs typeface="Times New Roman"/>
                <a:sym typeface="Times New Roman"/>
              </a:rPr>
              <a:t>الاستهلاك الذاتي:</a:t>
            </a:r>
            <a:r>
              <a:rPr b="1" i="0" lang="en-US" sz="2800" u="none">
                <a:solidFill>
                  <a:schemeClr val="dk1"/>
                </a:solidFill>
                <a:latin typeface="Times New Roman"/>
                <a:ea typeface="Times New Roman"/>
                <a:cs typeface="Times New Roman"/>
                <a:sym typeface="Times New Roman"/>
              </a:rPr>
              <a:t> وهو يسمى كذلك بالاستهلاك المستقل أو التلقائي وهذا الاستهلاك يمثل قيمة ثابتة وهو مستقل عن مستوى الدخل أي لا يتغير بتغير الدخل، وهذا يتمشى مع واقع الحياة حيث لا يمكن تصور عائلة من العائلات بدون استهلاك حتى ولو لم يكن لها دخل، ويتم تمويل هذا الاستهلاك إما من مدخرات سابقة أو عن طريق الاقتراض مثلاً.</a:t>
            </a:r>
            <a:endParaRPr/>
          </a:p>
          <a:p>
            <a:pPr indent="-342900" lvl="0" marL="34290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ويرمز لهذا الاستهلاك دائماً بالرمز (a) وهو يعني قيمة الاستهلاك عندما يكون الدخل = صفر.</a:t>
            </a:r>
            <a:endParaRPr/>
          </a:p>
          <a:p>
            <a:pPr indent="-342900" lvl="0" marL="342900" marR="0" rtl="1" algn="r">
              <a:lnSpc>
                <a:spcPct val="100000"/>
              </a:lnSpc>
              <a:spcBef>
                <a:spcPts val="0"/>
              </a:spcBef>
              <a:spcAft>
                <a:spcPts val="0"/>
              </a:spcAft>
              <a:buClr>
                <a:srgbClr val="006600"/>
              </a:buClr>
              <a:buSzPts val="2800"/>
              <a:buFont typeface="Times New Roman"/>
              <a:buNone/>
            </a:pPr>
            <a:r>
              <a:rPr b="1" i="0" lang="en-US" sz="2800" u="none">
                <a:solidFill>
                  <a:srgbClr val="006600"/>
                </a:solidFill>
                <a:latin typeface="Times New Roman"/>
                <a:ea typeface="Times New Roman"/>
                <a:cs typeface="Times New Roman"/>
                <a:sym typeface="Times New Roman"/>
              </a:rPr>
              <a:t> -</a:t>
            </a:r>
            <a:r>
              <a:rPr b="1" i="0" lang="en-US" sz="2800" u="none">
                <a:solidFill>
                  <a:schemeClr val="dk1"/>
                </a:solidFill>
                <a:latin typeface="Times New Roman"/>
                <a:ea typeface="Times New Roman"/>
                <a:cs typeface="Times New Roman"/>
                <a:sym typeface="Times New Roman"/>
              </a:rPr>
              <a:t> </a:t>
            </a:r>
            <a:r>
              <a:rPr b="1" i="0" lang="en-US" sz="2800" u="none">
                <a:solidFill>
                  <a:srgbClr val="006600"/>
                </a:solidFill>
                <a:latin typeface="Times New Roman"/>
                <a:ea typeface="Times New Roman"/>
                <a:cs typeface="Times New Roman"/>
                <a:sym typeface="Times New Roman"/>
              </a:rPr>
              <a:t>الاستهلاك التابع:</a:t>
            </a:r>
            <a:r>
              <a:rPr b="1" i="0" lang="en-US" sz="2800" u="none">
                <a:solidFill>
                  <a:schemeClr val="dk1"/>
                </a:solidFill>
                <a:latin typeface="Times New Roman"/>
                <a:ea typeface="Times New Roman"/>
                <a:cs typeface="Times New Roman"/>
                <a:sym typeface="Times New Roman"/>
              </a:rPr>
              <a:t> وهو الاستهلاك الذي يتغير بتغير الدخل ويسمى بالاستهلاك التابع لأنه يتبع للدخل فإذا كان الدخل = صفر فإن الاستهلاك التابع = صفر، وكلما زاد الدخل يزداد الاستهلاك التابع، ويرمز لهذا الاستهلاك بالرمز (by) ويسمى كذلك بالاستهلاك المستحث.</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4">
                                            <p:txEl>
                                              <p:pRg end="0" st="0"/>
                                            </p:txEl>
                                          </p:spTgt>
                                        </p:tgtEl>
                                        <p:attrNameLst>
                                          <p:attrName>style.visibility</p:attrName>
                                        </p:attrNameLst>
                                      </p:cBhvr>
                                      <p:to>
                                        <p:strVal val="visible"/>
                                      </p:to>
                                    </p:set>
                                    <p:anim calcmode="lin" valueType="num">
                                      <p:cBhvr additive="base">
                                        <p:cTn dur="500"/>
                                        <p:tgtEl>
                                          <p:spTgt spid="8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87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4">
                                            <p:txEl>
                                              <p:pRg end="1" st="1"/>
                                            </p:txEl>
                                          </p:spTgt>
                                        </p:tgtEl>
                                        <p:attrNameLst>
                                          <p:attrName>style.visibility</p:attrName>
                                        </p:attrNameLst>
                                      </p:cBhvr>
                                      <p:to>
                                        <p:strVal val="visible"/>
                                      </p:to>
                                    </p:set>
                                    <p:anim calcmode="lin" valueType="num">
                                      <p:cBhvr additive="base">
                                        <p:cTn dur="500"/>
                                        <p:tgtEl>
                                          <p:spTgt spid="8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87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4">
                                            <p:txEl>
                                              <p:pRg end="2" st="2"/>
                                            </p:txEl>
                                          </p:spTgt>
                                        </p:tgtEl>
                                        <p:attrNameLst>
                                          <p:attrName>style.visibility</p:attrName>
                                        </p:attrNameLst>
                                      </p:cBhvr>
                                      <p:to>
                                        <p:strVal val="visible"/>
                                      </p:to>
                                    </p:set>
                                    <p:anim calcmode="lin" valueType="num">
                                      <p:cBhvr additive="base">
                                        <p:cTn dur="500"/>
                                        <p:tgtEl>
                                          <p:spTgt spid="8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874">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4">
                                            <p:txEl>
                                              <p:pRg end="3" st="3"/>
                                            </p:txEl>
                                          </p:spTgt>
                                        </p:tgtEl>
                                        <p:attrNameLst>
                                          <p:attrName>style.visibility</p:attrName>
                                        </p:attrNameLst>
                                      </p:cBhvr>
                                      <p:to>
                                        <p:strVal val="visible"/>
                                      </p:to>
                                    </p:set>
                                    <p:anim calcmode="lin" valueType="num">
                                      <p:cBhvr additive="base">
                                        <p:cTn dur="500"/>
                                        <p:tgtEl>
                                          <p:spTgt spid="8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874">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4">
                                            <p:txEl>
                                              <p:pRg end="4" st="4"/>
                                            </p:txEl>
                                          </p:spTgt>
                                        </p:tgtEl>
                                        <p:attrNameLst>
                                          <p:attrName>style.visibility</p:attrName>
                                        </p:attrNameLst>
                                      </p:cBhvr>
                                      <p:to>
                                        <p:strVal val="visible"/>
                                      </p:to>
                                    </p:set>
                                    <p:anim calcmode="lin" valueType="num">
                                      <p:cBhvr additive="base">
                                        <p:cTn dur="500"/>
                                        <p:tgtEl>
                                          <p:spTgt spid="8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874">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4" name="Shape 3154"/>
        <p:cNvGrpSpPr/>
        <p:nvPr/>
      </p:nvGrpSpPr>
      <p:grpSpPr>
        <a:xfrm>
          <a:off x="0" y="0"/>
          <a:ext cx="0" cy="0"/>
          <a:chOff x="0" y="0"/>
          <a:chExt cx="0" cy="0"/>
        </a:xfrm>
      </p:grpSpPr>
      <p:sp>
        <p:nvSpPr>
          <p:cNvPr id="3155" name="Google Shape;3155;p252"/>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تأثير التغيير الضريبى على المضاعف </a:t>
            </a:r>
            <a:endParaRPr/>
          </a:p>
        </p:txBody>
      </p:sp>
      <p:sp>
        <p:nvSpPr>
          <p:cNvPr id="3156" name="Google Shape;3156;p252"/>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يعتبر قياس تاثير التغيير الضريبى على المضاعف عملية اكثر تعقيداً من التغير فى الانفاق الحكومى ، وذلك لان اثر الضرائب على المضاعف يحدث بطريقة غير مباشر من خلال التاثير على الدخل اولا ومن ثم على الاستهلاك ومن المتوقع ان يكون لتخفيض الضرائب اثر ايجابى على الاستهلاك .</a:t>
            </a:r>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0" name="Shape 3160"/>
        <p:cNvGrpSpPr/>
        <p:nvPr/>
      </p:nvGrpSpPr>
      <p:grpSpPr>
        <a:xfrm>
          <a:off x="0" y="0"/>
          <a:ext cx="0" cy="0"/>
          <a:chOff x="0" y="0"/>
          <a:chExt cx="0" cy="0"/>
        </a:xfrm>
      </p:grpSpPr>
      <p:sp>
        <p:nvSpPr>
          <p:cNvPr id="3161" name="Google Shape;3161;p253"/>
          <p:cNvSpPr txBox="1"/>
          <p:nvPr/>
        </p:nvSpPr>
        <p:spPr>
          <a:xfrm>
            <a:off x="0" y="260350"/>
            <a:ext cx="8964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3162" name="Google Shape;3162;p253"/>
          <p:cNvSpPr txBox="1"/>
          <p:nvPr/>
        </p:nvSpPr>
        <p:spPr>
          <a:xfrm>
            <a:off x="0" y="1773237"/>
            <a:ext cx="8891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3163" name="Google Shape;3163;p253"/>
          <p:cNvSpPr txBox="1"/>
          <p:nvPr/>
        </p:nvSpPr>
        <p:spPr>
          <a:xfrm>
            <a:off x="0" y="476250"/>
            <a:ext cx="8820000" cy="304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cxnSp>
        <p:nvCxnSpPr>
          <p:cNvPr id="3164" name="Google Shape;3164;p253"/>
          <p:cNvCxnSpPr/>
          <p:nvPr/>
        </p:nvCxnSpPr>
        <p:spPr>
          <a:xfrm flipH="1" rot="10800000">
            <a:off x="1042987" y="5518187"/>
            <a:ext cx="7850100" cy="7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3165" name="Google Shape;3165;p253"/>
          <p:cNvCxnSpPr/>
          <p:nvPr/>
        </p:nvCxnSpPr>
        <p:spPr>
          <a:xfrm>
            <a:off x="1116012" y="838187"/>
            <a:ext cx="0" cy="475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3166" name="Google Shape;3166;p253"/>
          <p:cNvCxnSpPr/>
          <p:nvPr/>
        </p:nvCxnSpPr>
        <p:spPr>
          <a:xfrm flipH="1" rot="10800000">
            <a:off x="1116012" y="404687"/>
            <a:ext cx="6408600" cy="5184900"/>
          </a:xfrm>
          <a:prstGeom prst="straightConnector1">
            <a:avLst/>
          </a:prstGeom>
          <a:noFill/>
          <a:ln cap="flat" cmpd="sng" w="38100">
            <a:solidFill>
              <a:srgbClr val="FF6600"/>
            </a:solidFill>
            <a:prstDash val="solid"/>
            <a:miter lim="800000"/>
            <a:headEnd len="med" w="med" type="none"/>
            <a:tailEnd len="med" w="med" type="none"/>
          </a:ln>
        </p:spPr>
      </p:cxnSp>
      <p:cxnSp>
        <p:nvCxnSpPr>
          <p:cNvPr id="3167" name="Google Shape;3167;p253"/>
          <p:cNvCxnSpPr/>
          <p:nvPr/>
        </p:nvCxnSpPr>
        <p:spPr>
          <a:xfrm flipH="1" rot="10800000">
            <a:off x="1835150" y="1773112"/>
            <a:ext cx="6192900" cy="2517900"/>
          </a:xfrm>
          <a:prstGeom prst="straightConnector1">
            <a:avLst/>
          </a:prstGeom>
          <a:noFill/>
          <a:ln cap="flat" cmpd="sng" w="57150">
            <a:solidFill>
              <a:srgbClr val="33CC33"/>
            </a:solidFill>
            <a:prstDash val="solid"/>
            <a:miter lim="800000"/>
            <a:headEnd len="med" w="med" type="none"/>
            <a:tailEnd len="med" w="med" type="none"/>
          </a:ln>
        </p:spPr>
      </p:cxnSp>
      <p:cxnSp>
        <p:nvCxnSpPr>
          <p:cNvPr id="3168" name="Google Shape;3168;p253"/>
          <p:cNvCxnSpPr/>
          <p:nvPr/>
        </p:nvCxnSpPr>
        <p:spPr>
          <a:xfrm flipH="1" rot="10800000">
            <a:off x="1692275" y="476125"/>
            <a:ext cx="6192900" cy="2517900"/>
          </a:xfrm>
          <a:prstGeom prst="straightConnector1">
            <a:avLst/>
          </a:prstGeom>
          <a:noFill/>
          <a:ln cap="flat" cmpd="sng" w="57150">
            <a:solidFill>
              <a:srgbClr val="CC66FF"/>
            </a:solidFill>
            <a:prstDash val="solid"/>
            <a:miter lim="800000"/>
            <a:headEnd len="med" w="med" type="none"/>
            <a:tailEnd len="med" w="med" type="none"/>
          </a:ln>
        </p:spPr>
      </p:cxnSp>
      <p:cxnSp>
        <p:nvCxnSpPr>
          <p:cNvPr id="3169" name="Google Shape;3169;p253"/>
          <p:cNvCxnSpPr/>
          <p:nvPr/>
        </p:nvCxnSpPr>
        <p:spPr>
          <a:xfrm flipH="1">
            <a:off x="3563974" y="3573462"/>
            <a:ext cx="71400" cy="2016000"/>
          </a:xfrm>
          <a:prstGeom prst="straightConnector1">
            <a:avLst/>
          </a:prstGeom>
          <a:noFill/>
          <a:ln cap="flat" cmpd="sng" w="28575">
            <a:solidFill>
              <a:srgbClr val="33CC33"/>
            </a:solidFill>
            <a:prstDash val="solid"/>
            <a:miter lim="800000"/>
            <a:headEnd len="med" w="med" type="none"/>
            <a:tailEnd len="med" w="med" type="none"/>
          </a:ln>
        </p:spPr>
      </p:cxnSp>
      <p:cxnSp>
        <p:nvCxnSpPr>
          <p:cNvPr id="3170" name="Google Shape;3170;p253"/>
          <p:cNvCxnSpPr/>
          <p:nvPr/>
        </p:nvCxnSpPr>
        <p:spPr>
          <a:xfrm flipH="1">
            <a:off x="6732487" y="981075"/>
            <a:ext cx="216000" cy="4680000"/>
          </a:xfrm>
          <a:prstGeom prst="straightConnector1">
            <a:avLst/>
          </a:prstGeom>
          <a:noFill/>
          <a:ln cap="flat" cmpd="sng" w="28575">
            <a:solidFill>
              <a:srgbClr val="33CC33"/>
            </a:solidFill>
            <a:prstDash val="solid"/>
            <a:miter lim="800000"/>
            <a:headEnd len="med" w="med" type="none"/>
            <a:tailEnd len="med" w="med" type="none"/>
          </a:ln>
        </p:spPr>
      </p:cxnSp>
      <p:sp>
        <p:nvSpPr>
          <p:cNvPr id="3171" name="Google Shape;3171;p253"/>
          <p:cNvSpPr txBox="1"/>
          <p:nvPr/>
        </p:nvSpPr>
        <p:spPr>
          <a:xfrm>
            <a:off x="7812087" y="5589587"/>
            <a:ext cx="1079400" cy="308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الناتج المحلى Y</a:t>
            </a:r>
            <a:endParaRPr/>
          </a:p>
        </p:txBody>
      </p:sp>
      <p:sp>
        <p:nvSpPr>
          <p:cNvPr id="3172" name="Google Shape;3172;p253"/>
          <p:cNvSpPr txBox="1"/>
          <p:nvPr/>
        </p:nvSpPr>
        <p:spPr>
          <a:xfrm>
            <a:off x="0" y="836612"/>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AE</a:t>
            </a:r>
            <a:endParaRPr/>
          </a:p>
        </p:txBody>
      </p:sp>
      <p:sp>
        <p:nvSpPr>
          <p:cNvPr id="3173" name="Google Shape;3173;p253"/>
          <p:cNvSpPr txBox="1"/>
          <p:nvPr/>
        </p:nvSpPr>
        <p:spPr>
          <a:xfrm>
            <a:off x="60848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6700</a:t>
            </a:r>
            <a:endParaRPr/>
          </a:p>
        </p:txBody>
      </p:sp>
      <p:sp>
        <p:nvSpPr>
          <p:cNvPr id="3174" name="Google Shape;3174;p253"/>
          <p:cNvSpPr txBox="1"/>
          <p:nvPr/>
        </p:nvSpPr>
        <p:spPr>
          <a:xfrm>
            <a:off x="2987675"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3175" name="Google Shape;3175;p253"/>
          <p:cNvSpPr txBox="1"/>
          <p:nvPr/>
        </p:nvSpPr>
        <p:spPr>
          <a:xfrm>
            <a:off x="3133725" y="3141662"/>
            <a:ext cx="503100" cy="39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E0</a:t>
            </a:r>
            <a:endParaRPr/>
          </a:p>
        </p:txBody>
      </p:sp>
      <p:sp>
        <p:nvSpPr>
          <p:cNvPr id="3176" name="Google Shape;3176;p253"/>
          <p:cNvSpPr txBox="1"/>
          <p:nvPr/>
        </p:nvSpPr>
        <p:spPr>
          <a:xfrm>
            <a:off x="6443662" y="692150"/>
            <a:ext cx="431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D</a:t>
            </a:r>
            <a:endParaRPr/>
          </a:p>
        </p:txBody>
      </p:sp>
      <p:sp>
        <p:nvSpPr>
          <p:cNvPr id="3177" name="Google Shape;3177;p253"/>
          <p:cNvSpPr txBox="1"/>
          <p:nvPr/>
        </p:nvSpPr>
        <p:spPr>
          <a:xfrm>
            <a:off x="6659562" y="2133600"/>
            <a:ext cx="24843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C+I+G+(X-M)0</a:t>
            </a:r>
            <a:endParaRPr/>
          </a:p>
        </p:txBody>
      </p:sp>
      <p:sp>
        <p:nvSpPr>
          <p:cNvPr id="3178" name="Google Shape;3178;p253"/>
          <p:cNvSpPr txBox="1"/>
          <p:nvPr/>
        </p:nvSpPr>
        <p:spPr>
          <a:xfrm>
            <a:off x="6659562" y="765175"/>
            <a:ext cx="2265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3179" name="Google Shape;3179;p253"/>
          <p:cNvSpPr txBox="1"/>
          <p:nvPr/>
        </p:nvSpPr>
        <p:spPr>
          <a:xfrm>
            <a:off x="2411412" y="1196975"/>
            <a:ext cx="6462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300</a:t>
            </a:r>
            <a:endParaRPr/>
          </a:p>
        </p:txBody>
      </p:sp>
      <p:sp>
        <p:nvSpPr>
          <p:cNvPr id="3180" name="Google Shape;3180;p253"/>
          <p:cNvSpPr txBox="1"/>
          <p:nvPr/>
        </p:nvSpPr>
        <p:spPr>
          <a:xfrm>
            <a:off x="2339975" y="0"/>
            <a:ext cx="41226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المجلى الاجمالى الذى يمكن تحقيقه </a:t>
            </a:r>
            <a:endParaRPr/>
          </a:p>
        </p:txBody>
      </p:sp>
      <p:sp>
        <p:nvSpPr>
          <p:cNvPr id="3181" name="Google Shape;3181;p253"/>
          <p:cNvSpPr txBox="1"/>
          <p:nvPr/>
        </p:nvSpPr>
        <p:spPr>
          <a:xfrm>
            <a:off x="1116012" y="6021387"/>
            <a:ext cx="62499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a:t>
            </a:r>
            <a:r>
              <a:rPr b="1" i="0" lang="en-US" sz="2400" u="none">
                <a:solidFill>
                  <a:srgbClr val="FF0000"/>
                </a:solidFill>
                <a:latin typeface="Times New Roman"/>
                <a:ea typeface="Times New Roman"/>
                <a:cs typeface="Times New Roman"/>
                <a:sym typeface="Times New Roman"/>
              </a:rPr>
              <a:t>لشكل أعلاه يوضح  اثر تخفيض الضرائب  على المضاعف</a:t>
            </a:r>
            <a:endParaRPr/>
          </a:p>
        </p:txBody>
      </p:sp>
      <p:sp>
        <p:nvSpPr>
          <p:cNvPr id="3182" name="Google Shape;3182;p253"/>
          <p:cNvSpPr/>
          <p:nvPr/>
        </p:nvSpPr>
        <p:spPr>
          <a:xfrm>
            <a:off x="2268537" y="1412875"/>
            <a:ext cx="4319700" cy="484200"/>
          </a:xfrm>
          <a:prstGeom prst="rightArrow">
            <a:avLst>
              <a:gd fmla="val 20389"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3183" name="Google Shape;3183;p253"/>
          <p:cNvCxnSpPr/>
          <p:nvPr/>
        </p:nvCxnSpPr>
        <p:spPr>
          <a:xfrm flipH="1">
            <a:off x="6875587" y="260350"/>
            <a:ext cx="72900" cy="2016000"/>
          </a:xfrm>
          <a:prstGeom prst="straightConnector1">
            <a:avLst/>
          </a:prstGeom>
          <a:noFill/>
          <a:ln cap="flat" cmpd="sng" w="28575">
            <a:solidFill>
              <a:srgbClr val="33CC33"/>
            </a:solidFill>
            <a:prstDash val="solid"/>
            <a:miter lim="800000"/>
            <a:headEnd len="med" w="med" type="none"/>
            <a:tailEnd len="med" w="med" type="none"/>
          </a:ln>
        </p:spPr>
      </p:cxnSp>
      <p:sp>
        <p:nvSpPr>
          <p:cNvPr id="3184" name="Google Shape;3184;p253"/>
          <p:cNvSpPr/>
          <p:nvPr/>
        </p:nvSpPr>
        <p:spPr>
          <a:xfrm>
            <a:off x="2627312" y="260350"/>
            <a:ext cx="4321200" cy="484200"/>
          </a:xfrm>
          <a:prstGeom prst="rightArrow">
            <a:avLst>
              <a:gd fmla="val 2039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185" name="Google Shape;3185;p253"/>
          <p:cNvSpPr/>
          <p:nvPr/>
        </p:nvSpPr>
        <p:spPr>
          <a:xfrm>
            <a:off x="6516687" y="981075"/>
            <a:ext cx="484200" cy="1338300"/>
          </a:xfrm>
          <a:prstGeom prst="downArrow">
            <a:avLst>
              <a:gd fmla="val 1769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1"/>
                                        </p:tgtEl>
                                        <p:attrNameLst>
                                          <p:attrName>style.visibility</p:attrName>
                                        </p:attrNameLst>
                                      </p:cBhvr>
                                      <p:to>
                                        <p:strVal val="visible"/>
                                      </p:to>
                                    </p:set>
                                    <p:animEffect filter="fade" transition="in">
                                      <p:cBhvr>
                                        <p:cTn dur="500"/>
                                        <p:tgtEl>
                                          <p:spTgt spid="3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2"/>
                                        </p:tgtEl>
                                        <p:attrNameLst>
                                          <p:attrName>style.visibility</p:attrName>
                                        </p:attrNameLst>
                                      </p:cBhvr>
                                      <p:to>
                                        <p:strVal val="visible"/>
                                      </p:to>
                                    </p:set>
                                    <p:animEffect filter="fade" transition="in">
                                      <p:cBhvr>
                                        <p:cTn dur="1000"/>
                                        <p:tgtEl>
                                          <p:spTgt spid="3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9" name="Shape 3189"/>
        <p:cNvGrpSpPr/>
        <p:nvPr/>
      </p:nvGrpSpPr>
      <p:grpSpPr>
        <a:xfrm>
          <a:off x="0" y="0"/>
          <a:ext cx="0" cy="0"/>
          <a:chOff x="0" y="0"/>
          <a:chExt cx="0" cy="0"/>
        </a:xfrm>
      </p:grpSpPr>
      <p:sp>
        <p:nvSpPr>
          <p:cNvPr id="3190" name="Google Shape;3190;p254"/>
          <p:cNvSpPr txBox="1"/>
          <p:nvPr>
            <p:ph idx="1" type="body"/>
          </p:nvPr>
        </p:nvSpPr>
        <p:spPr>
          <a:xfrm>
            <a:off x="611187" y="188912"/>
            <a:ext cx="8229600" cy="6858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880"/>
              <a:buFont typeface="Noto Sans Symbols"/>
              <a:buNone/>
            </a:pPr>
            <a:r>
              <a:rPr b="1" i="0" lang="en-US" sz="3600" u="none">
                <a:solidFill>
                  <a:schemeClr val="dk1"/>
                </a:solidFill>
                <a:latin typeface="Gill Sans"/>
                <a:ea typeface="Gill Sans"/>
                <a:cs typeface="Gill Sans"/>
                <a:sym typeface="Gill Sans"/>
              </a:rPr>
              <a:t>شكل يوضح الفجوة التضخمية  </a:t>
            </a:r>
            <a:endParaRPr b="0" i="0" sz="3600" u="none">
              <a:solidFill>
                <a:schemeClr val="dk1"/>
              </a:solidFill>
              <a:latin typeface="Gill Sans"/>
              <a:ea typeface="Gill Sans"/>
              <a:cs typeface="Gill Sans"/>
              <a:sym typeface="Gill Sans"/>
            </a:endParaRPr>
          </a:p>
          <a:p>
            <a:pPr indent="-99695" lvl="0" marL="365125" marR="0" rtl="0" algn="l">
              <a:spcBef>
                <a:spcPts val="600"/>
              </a:spcBef>
              <a:spcAft>
                <a:spcPts val="0"/>
              </a:spcAft>
              <a:buClr>
                <a:schemeClr val="accent1"/>
              </a:buClr>
              <a:buSzPts val="2880"/>
              <a:buFont typeface="Noto Sans Symbols"/>
              <a:buNone/>
            </a:pPr>
            <a:r>
              <a:t/>
            </a:r>
            <a:endParaRPr b="0" i="0" sz="3600" u="none">
              <a:solidFill>
                <a:schemeClr val="dk1"/>
              </a:solidFill>
              <a:latin typeface="Gill Sans"/>
              <a:ea typeface="Gill Sans"/>
              <a:cs typeface="Gill Sans"/>
              <a:sym typeface="Gill Sans"/>
            </a:endParaRPr>
          </a:p>
        </p:txBody>
      </p:sp>
      <p:pic>
        <p:nvPicPr>
          <p:cNvPr descr="http://t2.gstatic.com/images?q=tbn:ANd9GcTpSxYONNnxOQ_n0Eue8YFUwCxGT94HYfzQp2dclDt_M24XX4W2" id="3191" name="Google Shape;3191;p254"/>
          <p:cNvPicPr preferRelativeResize="0"/>
          <p:nvPr/>
        </p:nvPicPr>
        <p:blipFill rotWithShape="1">
          <a:blip r:embed="rId3">
            <a:alphaModFix/>
          </a:blip>
          <a:srcRect b="0" l="0" r="0" t="0"/>
          <a:stretch/>
        </p:blipFill>
        <p:spPr>
          <a:xfrm>
            <a:off x="1935162" y="1968500"/>
            <a:ext cx="5502275" cy="2786062"/>
          </a:xfrm>
          <a:prstGeom prst="rect">
            <a:avLst/>
          </a:prstGeom>
          <a:noFill/>
          <a:ln>
            <a:noFill/>
          </a:ln>
        </p:spPr>
      </p:pic>
      <p:cxnSp>
        <p:nvCxnSpPr>
          <p:cNvPr id="3192" name="Google Shape;3192;p254"/>
          <p:cNvCxnSpPr/>
          <p:nvPr/>
        </p:nvCxnSpPr>
        <p:spPr>
          <a:xfrm flipH="1" rot="10800000">
            <a:off x="2717800" y="1512824"/>
            <a:ext cx="3600600" cy="1316100"/>
          </a:xfrm>
          <a:prstGeom prst="straightConnector1">
            <a:avLst/>
          </a:prstGeom>
          <a:noFill/>
          <a:ln cap="flat" cmpd="sng" w="28575">
            <a:solidFill>
              <a:srgbClr val="000000"/>
            </a:solidFill>
            <a:prstDash val="solid"/>
            <a:miter lim="800000"/>
            <a:headEnd len="med" w="med" type="none"/>
            <a:tailEnd len="med" w="med" type="none"/>
          </a:ln>
        </p:spPr>
      </p:cxnSp>
      <p:cxnSp>
        <p:nvCxnSpPr>
          <p:cNvPr id="3193" name="Google Shape;3193;p254"/>
          <p:cNvCxnSpPr/>
          <p:nvPr/>
        </p:nvCxnSpPr>
        <p:spPr>
          <a:xfrm>
            <a:off x="4284662" y="1341437"/>
            <a:ext cx="71400" cy="2951100"/>
          </a:xfrm>
          <a:prstGeom prst="straightConnector1">
            <a:avLst/>
          </a:prstGeom>
          <a:noFill/>
          <a:ln cap="flat" cmpd="sng" w="28575">
            <a:solidFill>
              <a:srgbClr val="0000FF"/>
            </a:solidFill>
            <a:prstDash val="solid"/>
            <a:miter lim="800000"/>
            <a:headEnd len="med" w="med" type="none"/>
            <a:tailEnd len="med" w="med" type="none"/>
          </a:ln>
        </p:spPr>
      </p:cxnSp>
      <p:cxnSp>
        <p:nvCxnSpPr>
          <p:cNvPr id="3194" name="Google Shape;3194;p254"/>
          <p:cNvCxnSpPr/>
          <p:nvPr/>
        </p:nvCxnSpPr>
        <p:spPr>
          <a:xfrm>
            <a:off x="4356100" y="2997200"/>
            <a:ext cx="0" cy="1295400"/>
          </a:xfrm>
          <a:prstGeom prst="straightConnector1">
            <a:avLst/>
          </a:prstGeom>
          <a:noFill/>
          <a:ln cap="flat" cmpd="sng" w="28575">
            <a:solidFill>
              <a:srgbClr val="0000FF"/>
            </a:solidFill>
            <a:prstDash val="solid"/>
            <a:miter lim="800000"/>
            <a:headEnd len="med" w="med" type="none"/>
            <a:tailEnd len="med" w="med" type="none"/>
          </a:ln>
        </p:spPr>
      </p:cxnSp>
      <p:sp>
        <p:nvSpPr>
          <p:cNvPr id="3195" name="Google Shape;3195;p254"/>
          <p:cNvSpPr txBox="1"/>
          <p:nvPr/>
        </p:nvSpPr>
        <p:spPr>
          <a:xfrm>
            <a:off x="6227762" y="1196975"/>
            <a:ext cx="7335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AS1</a:t>
            </a:r>
            <a:endParaRPr/>
          </a:p>
        </p:txBody>
      </p:sp>
      <p:sp>
        <p:nvSpPr>
          <p:cNvPr id="3196" name="Google Shape;3196;p254"/>
          <p:cNvSpPr txBox="1"/>
          <p:nvPr/>
        </p:nvSpPr>
        <p:spPr>
          <a:xfrm>
            <a:off x="4567237" y="42926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3197" name="Google Shape;3197;p254"/>
          <p:cNvSpPr txBox="1"/>
          <p:nvPr/>
        </p:nvSpPr>
        <p:spPr>
          <a:xfrm>
            <a:off x="3630612" y="4365625"/>
            <a:ext cx="8001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5000</a:t>
            </a:r>
            <a:endParaRPr/>
          </a:p>
        </p:txBody>
      </p:sp>
      <p:sp>
        <p:nvSpPr>
          <p:cNvPr id="3198" name="Google Shape;3198;p254"/>
          <p:cNvSpPr txBox="1"/>
          <p:nvPr/>
        </p:nvSpPr>
        <p:spPr>
          <a:xfrm>
            <a:off x="3924300" y="981075"/>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sp>
        <p:nvSpPr>
          <p:cNvPr id="3199" name="Google Shape;3199;p254"/>
          <p:cNvSpPr txBox="1"/>
          <p:nvPr/>
        </p:nvSpPr>
        <p:spPr>
          <a:xfrm>
            <a:off x="3708400" y="2636837"/>
            <a:ext cx="4065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endParaRPr/>
          </a:p>
        </p:txBody>
      </p:sp>
      <p:sp>
        <p:nvSpPr>
          <p:cNvPr id="3200" name="Google Shape;3200;p254"/>
          <p:cNvSpPr txBox="1"/>
          <p:nvPr/>
        </p:nvSpPr>
        <p:spPr>
          <a:xfrm flipH="1">
            <a:off x="4859224" y="2708275"/>
            <a:ext cx="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3201" name="Google Shape;3201;p254"/>
          <p:cNvSpPr txBox="1"/>
          <p:nvPr/>
        </p:nvSpPr>
        <p:spPr>
          <a:xfrm>
            <a:off x="5940425" y="4292600"/>
            <a:ext cx="4080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3202" name="Google Shape;3202;p254"/>
          <p:cNvSpPr txBox="1"/>
          <p:nvPr/>
        </p:nvSpPr>
        <p:spPr>
          <a:xfrm>
            <a:off x="4284662" y="4724400"/>
            <a:ext cx="23034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3203" name="Google Shape;3203;p254"/>
          <p:cNvSpPr txBox="1"/>
          <p:nvPr/>
        </p:nvSpPr>
        <p:spPr>
          <a:xfrm>
            <a:off x="3311525" y="1916112"/>
            <a:ext cx="3714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F</a:t>
            </a:r>
            <a:endParaRPr/>
          </a:p>
        </p:txBody>
      </p:sp>
      <p:sp>
        <p:nvSpPr>
          <p:cNvPr id="3204" name="Google Shape;3204;p254"/>
          <p:cNvSpPr/>
          <p:nvPr/>
        </p:nvSpPr>
        <p:spPr>
          <a:xfrm>
            <a:off x="3708400" y="2133600"/>
            <a:ext cx="978000" cy="484200"/>
          </a:xfrm>
          <a:prstGeom prst="rightArrow">
            <a:avLst>
              <a:gd fmla="val 1625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91"/>
                                        </p:tgtEl>
                                        <p:attrNameLst>
                                          <p:attrName>style.visibility</p:attrName>
                                        </p:attrNameLst>
                                      </p:cBhvr>
                                      <p:to>
                                        <p:strVal val="visible"/>
                                      </p:to>
                                    </p:set>
                                    <p:animEffect filter="fade" transition="in">
                                      <p:cBhvr>
                                        <p:cTn dur="500"/>
                                        <p:tgtEl>
                                          <p:spTgt spid="3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8" name="Shape 3208"/>
        <p:cNvGrpSpPr/>
        <p:nvPr/>
      </p:nvGrpSpPr>
      <p:grpSpPr>
        <a:xfrm>
          <a:off x="0" y="0"/>
          <a:ext cx="0" cy="0"/>
          <a:chOff x="0" y="0"/>
          <a:chExt cx="0" cy="0"/>
        </a:xfrm>
      </p:grpSpPr>
      <p:sp>
        <p:nvSpPr>
          <p:cNvPr id="3209" name="Google Shape;3209;p255"/>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2400"/>
              <a:buFont typeface="Gill Sans"/>
              <a:buNone/>
            </a:pPr>
            <a:r>
              <a:rPr b="1" i="0" lang="en-US" sz="2400" u="sng">
                <a:solidFill>
                  <a:srgbClr val="FF0000"/>
                </a:solidFill>
                <a:effectLst>
                  <a:outerShdw blurRad="38100" algn="tl" dir="2700000" dist="38100">
                    <a:srgbClr val="C0C0C0"/>
                  </a:outerShdw>
                </a:effectLst>
                <a:latin typeface="Gill Sans"/>
                <a:ea typeface="Gill Sans"/>
                <a:cs typeface="Gill Sans"/>
                <a:sym typeface="Gill Sans"/>
              </a:rPr>
              <a:t>تابع :التعريف بالفجوة التضخميّة والفجوة الإنكماشيّة</a:t>
            </a:r>
            <a:endParaRPr/>
          </a:p>
        </p:txBody>
      </p:sp>
      <p:sp>
        <p:nvSpPr>
          <p:cNvPr id="3210" name="Google Shape;3210;p255"/>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الفجوة الإنكماشيّة :</a:t>
            </a:r>
            <a:endParaRPr b="1" i="0" sz="3200" u="sng">
              <a:solidFill>
                <a:srgbClr val="FF0000"/>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تحدث عندما يكون الطلب الكلى على السلع والخدمات أقل من العرض الكلى عند مستوى دخل التشغيل الكامل للموارد وهذا يعنى إنخفاض مستوى الدخل التوازنى ( النقدى )عن مستوى الدخل عند التشغيل الكامل ، مما يعنى حدوث الإنكماش  .</a:t>
            </a:r>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4" name="Shape 3214"/>
        <p:cNvGrpSpPr/>
        <p:nvPr/>
      </p:nvGrpSpPr>
      <p:grpSpPr>
        <a:xfrm>
          <a:off x="0" y="0"/>
          <a:ext cx="0" cy="0"/>
          <a:chOff x="0" y="0"/>
          <a:chExt cx="0" cy="0"/>
        </a:xfrm>
      </p:grpSpPr>
      <p:sp>
        <p:nvSpPr>
          <p:cNvPr id="3215" name="Google Shape;3215;p256"/>
          <p:cNvSpPr txBox="1"/>
          <p:nvPr>
            <p:ph idx="1" type="body"/>
          </p:nvPr>
        </p:nvSpPr>
        <p:spPr>
          <a:xfrm>
            <a:off x="611187" y="188912"/>
            <a:ext cx="8229600" cy="6858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880"/>
              <a:buFont typeface="Noto Sans Symbols"/>
              <a:buNone/>
            </a:pPr>
            <a:r>
              <a:rPr b="1" i="0" lang="en-US" sz="3600" u="none">
                <a:solidFill>
                  <a:schemeClr val="dk1"/>
                </a:solidFill>
                <a:latin typeface="Gill Sans"/>
                <a:ea typeface="Gill Sans"/>
                <a:cs typeface="Gill Sans"/>
                <a:sym typeface="Gill Sans"/>
              </a:rPr>
              <a:t>شكل يوضح الفجوة الانكماشية </a:t>
            </a:r>
            <a:endParaRPr b="0" i="0" sz="3600" u="none">
              <a:solidFill>
                <a:schemeClr val="dk1"/>
              </a:solidFill>
              <a:latin typeface="Gill Sans"/>
              <a:ea typeface="Gill Sans"/>
              <a:cs typeface="Gill Sans"/>
              <a:sym typeface="Gill Sans"/>
            </a:endParaRPr>
          </a:p>
          <a:p>
            <a:pPr indent="-99695" lvl="0" marL="365125" marR="0" rtl="0" algn="l">
              <a:spcBef>
                <a:spcPts val="600"/>
              </a:spcBef>
              <a:spcAft>
                <a:spcPts val="0"/>
              </a:spcAft>
              <a:buClr>
                <a:schemeClr val="accent1"/>
              </a:buClr>
              <a:buSzPts val="2880"/>
              <a:buFont typeface="Noto Sans Symbols"/>
              <a:buNone/>
            </a:pPr>
            <a:r>
              <a:t/>
            </a:r>
            <a:endParaRPr b="0" i="0" sz="3600" u="none">
              <a:solidFill>
                <a:schemeClr val="dk1"/>
              </a:solidFill>
              <a:latin typeface="Gill Sans"/>
              <a:ea typeface="Gill Sans"/>
              <a:cs typeface="Gill Sans"/>
              <a:sym typeface="Gill Sans"/>
            </a:endParaRPr>
          </a:p>
        </p:txBody>
      </p:sp>
      <p:pic>
        <p:nvPicPr>
          <p:cNvPr descr="http://t2.gstatic.com/images?q=tbn:ANd9GcTpSxYONNnxOQ_n0Eue8YFUwCxGT94HYfzQp2dclDt_M24XX4W2" id="3216" name="Google Shape;3216;p256"/>
          <p:cNvPicPr preferRelativeResize="0"/>
          <p:nvPr/>
        </p:nvPicPr>
        <p:blipFill rotWithShape="1">
          <a:blip r:embed="rId3">
            <a:alphaModFix/>
          </a:blip>
          <a:srcRect b="0" l="0" r="0" t="0"/>
          <a:stretch/>
        </p:blipFill>
        <p:spPr>
          <a:xfrm>
            <a:off x="1835150" y="1844675"/>
            <a:ext cx="5500687" cy="2786062"/>
          </a:xfrm>
          <a:prstGeom prst="rect">
            <a:avLst/>
          </a:prstGeom>
          <a:noFill/>
          <a:ln>
            <a:noFill/>
          </a:ln>
        </p:spPr>
      </p:pic>
      <p:cxnSp>
        <p:nvCxnSpPr>
          <p:cNvPr id="3217" name="Google Shape;3217;p256"/>
          <p:cNvCxnSpPr/>
          <p:nvPr/>
        </p:nvCxnSpPr>
        <p:spPr>
          <a:xfrm flipH="1" rot="10800000">
            <a:off x="3132137" y="2781237"/>
            <a:ext cx="3600600" cy="1316100"/>
          </a:xfrm>
          <a:prstGeom prst="straightConnector1">
            <a:avLst/>
          </a:prstGeom>
          <a:noFill/>
          <a:ln cap="flat" cmpd="sng" w="28575">
            <a:solidFill>
              <a:srgbClr val="000000"/>
            </a:solidFill>
            <a:prstDash val="solid"/>
            <a:miter lim="800000"/>
            <a:headEnd len="med" w="med" type="none"/>
            <a:tailEnd len="med" w="med" type="none"/>
          </a:ln>
        </p:spPr>
      </p:cxnSp>
      <p:cxnSp>
        <p:nvCxnSpPr>
          <p:cNvPr id="3218" name="Google Shape;3218;p256"/>
          <p:cNvCxnSpPr/>
          <p:nvPr/>
        </p:nvCxnSpPr>
        <p:spPr>
          <a:xfrm>
            <a:off x="4859337" y="1844675"/>
            <a:ext cx="72900" cy="2376600"/>
          </a:xfrm>
          <a:prstGeom prst="straightConnector1">
            <a:avLst/>
          </a:prstGeom>
          <a:noFill/>
          <a:ln cap="flat" cmpd="sng" w="28575">
            <a:solidFill>
              <a:srgbClr val="0000FF"/>
            </a:solidFill>
            <a:prstDash val="solid"/>
            <a:miter lim="800000"/>
            <a:headEnd len="med" w="med" type="none"/>
            <a:tailEnd len="med" w="med" type="none"/>
          </a:ln>
        </p:spPr>
      </p:cxnSp>
      <p:cxnSp>
        <p:nvCxnSpPr>
          <p:cNvPr id="3219" name="Google Shape;3219;p256"/>
          <p:cNvCxnSpPr/>
          <p:nvPr/>
        </p:nvCxnSpPr>
        <p:spPr>
          <a:xfrm>
            <a:off x="4356100" y="2997200"/>
            <a:ext cx="0" cy="1295400"/>
          </a:xfrm>
          <a:prstGeom prst="straightConnector1">
            <a:avLst/>
          </a:prstGeom>
          <a:noFill/>
          <a:ln cap="flat" cmpd="sng" w="28575">
            <a:solidFill>
              <a:srgbClr val="0000FF"/>
            </a:solidFill>
            <a:prstDash val="solid"/>
            <a:miter lim="800000"/>
            <a:headEnd len="med" w="med" type="none"/>
            <a:tailEnd len="med" w="med" type="none"/>
          </a:ln>
        </p:spPr>
      </p:cxnSp>
      <p:sp>
        <p:nvSpPr>
          <p:cNvPr id="3220" name="Google Shape;3220;p256"/>
          <p:cNvSpPr txBox="1"/>
          <p:nvPr/>
        </p:nvSpPr>
        <p:spPr>
          <a:xfrm>
            <a:off x="6505575" y="2492375"/>
            <a:ext cx="7335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AS1</a:t>
            </a:r>
            <a:endParaRPr/>
          </a:p>
        </p:txBody>
      </p:sp>
      <p:sp>
        <p:nvSpPr>
          <p:cNvPr id="3221" name="Google Shape;3221;p256"/>
          <p:cNvSpPr txBox="1"/>
          <p:nvPr/>
        </p:nvSpPr>
        <p:spPr>
          <a:xfrm>
            <a:off x="4567237" y="42926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3222" name="Google Shape;3222;p256"/>
          <p:cNvSpPr txBox="1"/>
          <p:nvPr/>
        </p:nvSpPr>
        <p:spPr>
          <a:xfrm>
            <a:off x="3630612" y="4365625"/>
            <a:ext cx="8001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5000</a:t>
            </a:r>
            <a:endParaRPr/>
          </a:p>
        </p:txBody>
      </p:sp>
      <p:sp>
        <p:nvSpPr>
          <p:cNvPr id="3223" name="Google Shape;3223;p256"/>
          <p:cNvSpPr txBox="1"/>
          <p:nvPr/>
        </p:nvSpPr>
        <p:spPr>
          <a:xfrm>
            <a:off x="4489450" y="1196975"/>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sp>
        <p:nvSpPr>
          <p:cNvPr id="3224" name="Google Shape;3224;p256"/>
          <p:cNvSpPr txBox="1"/>
          <p:nvPr/>
        </p:nvSpPr>
        <p:spPr>
          <a:xfrm>
            <a:off x="3708400" y="2636837"/>
            <a:ext cx="4065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endParaRPr/>
          </a:p>
        </p:txBody>
      </p:sp>
      <p:sp>
        <p:nvSpPr>
          <p:cNvPr id="3225" name="Google Shape;3225;p256"/>
          <p:cNvSpPr txBox="1"/>
          <p:nvPr/>
        </p:nvSpPr>
        <p:spPr>
          <a:xfrm>
            <a:off x="4949825" y="2708275"/>
            <a:ext cx="388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3226" name="Google Shape;3226;p256"/>
          <p:cNvSpPr txBox="1"/>
          <p:nvPr/>
        </p:nvSpPr>
        <p:spPr>
          <a:xfrm>
            <a:off x="5940425" y="4292600"/>
            <a:ext cx="4080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3227" name="Google Shape;3227;p256"/>
          <p:cNvSpPr txBox="1"/>
          <p:nvPr/>
        </p:nvSpPr>
        <p:spPr>
          <a:xfrm>
            <a:off x="4284662" y="4724400"/>
            <a:ext cx="23034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16"/>
                                        </p:tgtEl>
                                        <p:attrNameLst>
                                          <p:attrName>style.visibility</p:attrName>
                                        </p:attrNameLst>
                                      </p:cBhvr>
                                      <p:to>
                                        <p:strVal val="visible"/>
                                      </p:to>
                                    </p:set>
                                    <p:animEffect filter="fade" transition="in">
                                      <p:cBhvr>
                                        <p:cTn dur="500"/>
                                        <p:tgtEl>
                                          <p:spTgt spid="3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1" name="Shape 3231"/>
        <p:cNvGrpSpPr/>
        <p:nvPr/>
      </p:nvGrpSpPr>
      <p:grpSpPr>
        <a:xfrm>
          <a:off x="0" y="0"/>
          <a:ext cx="0" cy="0"/>
          <a:chOff x="0" y="0"/>
          <a:chExt cx="0" cy="0"/>
        </a:xfrm>
      </p:grpSpPr>
      <p:sp>
        <p:nvSpPr>
          <p:cNvPr id="3232" name="Google Shape;3232;p257"/>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علاج الفجوة التضخميّة</a:t>
            </a:r>
            <a:endParaRPr/>
          </a:p>
        </p:txBody>
      </p:sp>
      <p:sp>
        <p:nvSpPr>
          <p:cNvPr id="3233" name="Google Shape;3233;p257"/>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المطلوب تقليل الطلب الكلى لكى ينخفض الدخل النقدى ليصل لمستوى التشغيل الكامل ويمكن ذلك عن طريق أدوات السياسة المالية الإنكماشيّة، كالتالى: </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تخفيض الإنفاق الحكومى : </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يمكن حساب حجم التخفيض فى الإنفاق الحكومى اللازم لإحداث تخفيض معيّن فى الدخل بالمعادلة التالية:</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حجم التخفيض فى الإنفاق الحكومى = </a:t>
            </a:r>
            <a:r>
              <a:rPr b="0" i="0" lang="en-US" sz="3200" u="none">
                <a:solidFill>
                  <a:schemeClr val="dk1"/>
                </a:solidFill>
                <a:latin typeface="Times New Roman"/>
                <a:ea typeface="Times New Roman"/>
                <a:cs typeface="Times New Roman"/>
                <a:sym typeface="Times New Roman"/>
              </a:rPr>
              <a:t>التخفيض المطلوب فى الدخل التوازنى  </a:t>
            </a:r>
            <a:r>
              <a:rPr b="0" i="0" lang="en-US" sz="3200" u="none">
                <a:solidFill>
                  <a:schemeClr val="dk1"/>
                </a:solidFill>
                <a:latin typeface="Gill Sans"/>
                <a:ea typeface="Gill Sans"/>
                <a:cs typeface="Gill Sans"/>
                <a:sym typeface="Gill Sans"/>
              </a:rPr>
              <a:t>÷ قيمة مضاعف الإنفاق الحكومى </a:t>
            </a:r>
            <a:endParaRPr/>
          </a:p>
          <a:p>
            <a:pPr indent="-282575" lvl="0" marL="365125" marR="0" rtl="1" algn="r">
              <a:lnSpc>
                <a:spcPct val="10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7" name="Shape 3237"/>
        <p:cNvGrpSpPr/>
        <p:nvPr/>
      </p:nvGrpSpPr>
      <p:grpSpPr>
        <a:xfrm>
          <a:off x="0" y="0"/>
          <a:ext cx="0" cy="0"/>
          <a:chOff x="0" y="0"/>
          <a:chExt cx="0" cy="0"/>
        </a:xfrm>
      </p:grpSpPr>
      <p:sp>
        <p:nvSpPr>
          <p:cNvPr id="3238" name="Google Shape;3238;p258"/>
          <p:cNvSpPr txBox="1"/>
          <p:nvPr>
            <p:ph type="title"/>
          </p:nvPr>
        </p:nvSpPr>
        <p:spPr>
          <a:xfrm>
            <a:off x="457200" y="217487"/>
            <a:ext cx="3810000" cy="1162200"/>
          </a:xfrm>
          <a:prstGeom prst="rect">
            <a:avLst/>
          </a:prstGeom>
          <a:noFill/>
          <a:ln>
            <a:noFill/>
          </a:ln>
        </p:spPr>
        <p:txBody>
          <a:bodyPr anchorCtr="0" anchor="b" bIns="45700" lIns="91425" spcFirstLastPara="1" rIns="91425" wrap="square" tIns="45700">
            <a:normAutofit/>
          </a:bodyPr>
          <a:lstStyle/>
          <a:p>
            <a:pPr indent="0" lvl="0" marL="0" rtl="0" algn="r">
              <a:lnSpc>
                <a:spcPct val="90909"/>
              </a:lnSpc>
              <a:spcBef>
                <a:spcPts val="0"/>
              </a:spcBef>
              <a:spcAft>
                <a:spcPts val="0"/>
              </a:spcAft>
              <a:buClr>
                <a:srgbClr val="572314"/>
              </a:buClr>
              <a:buSzPts val="2200"/>
              <a:buFont typeface="Gill Sans"/>
              <a:buNone/>
            </a:pPr>
            <a:r>
              <a:rPr b="1" i="0" lang="en-US" sz="2200" u="none">
                <a:solidFill>
                  <a:srgbClr val="572314"/>
                </a:solidFill>
                <a:effectLst>
                  <a:outerShdw blurRad="38100" algn="tl" dir="2700000" dist="38100">
                    <a:srgbClr val="C0C0C0"/>
                  </a:outerShdw>
                </a:effectLst>
                <a:latin typeface="Gill Sans"/>
                <a:ea typeface="Gill Sans"/>
                <a:cs typeface="Gill Sans"/>
                <a:sym typeface="Gill Sans"/>
              </a:rPr>
              <a:t>الفجوة التضخمية</a:t>
            </a:r>
            <a:endParaRPr/>
          </a:p>
        </p:txBody>
      </p:sp>
      <p:sp>
        <p:nvSpPr>
          <p:cNvPr id="3239" name="Google Shape;3239;p258"/>
          <p:cNvSpPr txBox="1"/>
          <p:nvPr>
            <p:ph idx="1" type="body"/>
          </p:nvPr>
        </p:nvSpPr>
        <p:spPr>
          <a:xfrm>
            <a:off x="6732587" y="1700212"/>
            <a:ext cx="2121000" cy="4495800"/>
          </a:xfrm>
          <a:prstGeom prst="rect">
            <a:avLst/>
          </a:prstGeom>
          <a:noFill/>
          <a:ln>
            <a:noFill/>
          </a:ln>
        </p:spPr>
        <p:txBody>
          <a:bodyPr anchorCtr="0" anchor="t" bIns="45700" lIns="91425" spcFirstLastPara="1" rIns="91425" wrap="square" tIns="45700">
            <a:noAutofit/>
          </a:bodyPr>
          <a:lstStyle/>
          <a:p>
            <a:pPr indent="0" lvl="0" marL="44450" rtl="1" algn="r">
              <a:lnSpc>
                <a:spcPct val="100000"/>
              </a:lnSpc>
              <a:spcBef>
                <a:spcPts val="0"/>
              </a:spcBef>
              <a:spcAft>
                <a:spcPts val="0"/>
              </a:spcAft>
              <a:buSzPts val="1920"/>
              <a:buNone/>
            </a:pPr>
            <a:r>
              <a:rPr b="0" i="0" lang="en-US" sz="2400" u="none">
                <a:solidFill>
                  <a:srgbClr val="FF0000"/>
                </a:solidFill>
                <a:latin typeface="Gill Sans"/>
                <a:ea typeface="Gill Sans"/>
                <a:cs typeface="Gill Sans"/>
                <a:sym typeface="Gill Sans"/>
              </a:rPr>
              <a:t> تحدث الفجوة التضخمية عندما يكون الطلب الكلي مرتفع  و يتحقق مستوى التوازن عند نقطة أعلى من التوظيف الكامل </a:t>
            </a:r>
            <a:endParaRPr/>
          </a:p>
        </p:txBody>
      </p:sp>
      <p:pic>
        <p:nvPicPr>
          <p:cNvPr descr="صورة 002.jpg" id="3240" name="Google Shape;3240;p258"/>
          <p:cNvPicPr preferRelativeResize="0"/>
          <p:nvPr>
            <p:ph idx="1" type="body"/>
          </p:nvPr>
        </p:nvPicPr>
        <p:blipFill rotWithShape="1">
          <a:blip r:embed="rId3">
            <a:alphaModFix/>
          </a:blip>
          <a:srcRect b="0" l="0" r="0" t="0"/>
          <a:stretch/>
        </p:blipFill>
        <p:spPr>
          <a:xfrm>
            <a:off x="2266950" y="2849562"/>
            <a:ext cx="4533900" cy="2560500"/>
          </a:xfrm>
          <a:prstGeom prst="rect">
            <a:avLst/>
          </a:prstGeom>
          <a:noFill/>
          <a:ln>
            <a:noFill/>
          </a:ln>
        </p:spPr>
      </p:pic>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4" name="Shape 3244"/>
        <p:cNvGrpSpPr/>
        <p:nvPr/>
      </p:nvGrpSpPr>
      <p:grpSpPr>
        <a:xfrm>
          <a:off x="0" y="0"/>
          <a:ext cx="0" cy="0"/>
          <a:chOff x="0" y="0"/>
          <a:chExt cx="0" cy="0"/>
        </a:xfrm>
      </p:grpSpPr>
      <p:cxnSp>
        <p:nvCxnSpPr>
          <p:cNvPr id="3245" name="Google Shape;3245;p259"/>
          <p:cNvCxnSpPr/>
          <p:nvPr/>
        </p:nvCxnSpPr>
        <p:spPr>
          <a:xfrm>
            <a:off x="2628900" y="1371600"/>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3246" name="Google Shape;3246;p259"/>
          <p:cNvCxnSpPr/>
          <p:nvPr/>
        </p:nvCxnSpPr>
        <p:spPr>
          <a:xfrm>
            <a:off x="2628900" y="3771900"/>
            <a:ext cx="2628900" cy="0"/>
          </a:xfrm>
          <a:prstGeom prst="straightConnector1">
            <a:avLst/>
          </a:prstGeom>
          <a:noFill/>
          <a:ln cap="flat" cmpd="sng" w="19050">
            <a:solidFill>
              <a:srgbClr val="000000"/>
            </a:solidFill>
            <a:prstDash val="solid"/>
            <a:miter lim="800000"/>
            <a:headEnd len="med" w="med" type="none"/>
            <a:tailEnd len="med" w="med" type="none"/>
          </a:ln>
        </p:spPr>
      </p:cxnSp>
      <p:cxnSp>
        <p:nvCxnSpPr>
          <p:cNvPr id="3247" name="Google Shape;3247;p259"/>
          <p:cNvCxnSpPr/>
          <p:nvPr/>
        </p:nvCxnSpPr>
        <p:spPr>
          <a:xfrm flipH="1" rot="10800000">
            <a:off x="3059112" y="1700212"/>
            <a:ext cx="2743200" cy="1028700"/>
          </a:xfrm>
          <a:prstGeom prst="straightConnector1">
            <a:avLst/>
          </a:prstGeom>
          <a:noFill/>
          <a:ln cap="flat" cmpd="sng" w="28575">
            <a:solidFill>
              <a:srgbClr val="000000"/>
            </a:solidFill>
            <a:prstDash val="solid"/>
            <a:miter lim="800000"/>
            <a:headEnd len="med" w="med" type="none"/>
            <a:tailEnd len="med" w="med" type="none"/>
          </a:ln>
        </p:spPr>
      </p:cxnSp>
      <p:cxnSp>
        <p:nvCxnSpPr>
          <p:cNvPr id="3248" name="Google Shape;3248;p259"/>
          <p:cNvCxnSpPr/>
          <p:nvPr/>
        </p:nvCxnSpPr>
        <p:spPr>
          <a:xfrm>
            <a:off x="4140200" y="620712"/>
            <a:ext cx="0" cy="3149700"/>
          </a:xfrm>
          <a:prstGeom prst="straightConnector1">
            <a:avLst/>
          </a:prstGeom>
          <a:noFill/>
          <a:ln cap="flat" cmpd="sng" w="28575">
            <a:solidFill>
              <a:srgbClr val="0000FF"/>
            </a:solidFill>
            <a:prstDash val="solid"/>
            <a:miter lim="800000"/>
            <a:headEnd len="med" w="med" type="none"/>
            <a:tailEnd len="med" w="med" type="none"/>
          </a:ln>
        </p:spPr>
      </p:cxnSp>
      <p:sp>
        <p:nvSpPr>
          <p:cNvPr id="3249" name="Google Shape;3249;p259"/>
          <p:cNvSpPr txBox="1"/>
          <p:nvPr/>
        </p:nvSpPr>
        <p:spPr>
          <a:xfrm>
            <a:off x="5292725" y="3644900"/>
            <a:ext cx="2236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3250" name="Google Shape;3250;p259"/>
          <p:cNvSpPr txBox="1"/>
          <p:nvPr/>
        </p:nvSpPr>
        <p:spPr>
          <a:xfrm>
            <a:off x="6875462" y="2133600"/>
            <a:ext cx="17448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شكل رقم c-4-6</a:t>
            </a:r>
            <a:endParaRPr/>
          </a:p>
        </p:txBody>
      </p:sp>
      <p:sp>
        <p:nvSpPr>
          <p:cNvPr id="3251" name="Google Shape;3251;p259"/>
          <p:cNvSpPr txBox="1"/>
          <p:nvPr/>
        </p:nvSpPr>
        <p:spPr>
          <a:xfrm>
            <a:off x="269875" y="1125537"/>
            <a:ext cx="21447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المستوى العام للاسعار </a:t>
            </a:r>
            <a:endParaRPr/>
          </a:p>
        </p:txBody>
      </p:sp>
      <p:sp>
        <p:nvSpPr>
          <p:cNvPr id="3252" name="Google Shape;3252;p259"/>
          <p:cNvSpPr txBox="1"/>
          <p:nvPr/>
        </p:nvSpPr>
        <p:spPr>
          <a:xfrm>
            <a:off x="5724525" y="1412875"/>
            <a:ext cx="5778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AS</a:t>
            </a:r>
            <a:endParaRPr/>
          </a:p>
        </p:txBody>
      </p:sp>
      <p:cxnSp>
        <p:nvCxnSpPr>
          <p:cNvPr id="3253" name="Google Shape;3253;p259"/>
          <p:cNvCxnSpPr/>
          <p:nvPr/>
        </p:nvCxnSpPr>
        <p:spPr>
          <a:xfrm>
            <a:off x="3203575" y="836612"/>
            <a:ext cx="2592300" cy="2016000"/>
          </a:xfrm>
          <a:prstGeom prst="straightConnector1">
            <a:avLst/>
          </a:prstGeom>
          <a:noFill/>
          <a:ln cap="flat" cmpd="sng" w="9525">
            <a:solidFill>
              <a:schemeClr val="accent1"/>
            </a:solidFill>
            <a:prstDash val="solid"/>
            <a:miter lim="800000"/>
            <a:headEnd len="med" w="med" type="none"/>
            <a:tailEnd len="med" w="med" type="none"/>
          </a:ln>
        </p:spPr>
      </p:cxnSp>
      <p:sp>
        <p:nvSpPr>
          <p:cNvPr id="3254" name="Google Shape;3254;p259"/>
          <p:cNvSpPr txBox="1"/>
          <p:nvPr/>
        </p:nvSpPr>
        <p:spPr>
          <a:xfrm>
            <a:off x="5651500" y="2492375"/>
            <a:ext cx="630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AD</a:t>
            </a:r>
            <a:endParaRPr/>
          </a:p>
        </p:txBody>
      </p:sp>
      <p:sp>
        <p:nvSpPr>
          <p:cNvPr id="3255" name="Google Shape;3255;p259"/>
          <p:cNvSpPr txBox="1"/>
          <p:nvPr/>
        </p:nvSpPr>
        <p:spPr>
          <a:xfrm>
            <a:off x="4643437" y="1484312"/>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3256" name="Google Shape;3256;p259"/>
          <p:cNvSpPr txBox="1"/>
          <p:nvPr/>
        </p:nvSpPr>
        <p:spPr>
          <a:xfrm>
            <a:off x="3370262" y="38608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cxnSp>
        <p:nvCxnSpPr>
          <p:cNvPr id="3257" name="Google Shape;3257;p259"/>
          <p:cNvCxnSpPr/>
          <p:nvPr/>
        </p:nvCxnSpPr>
        <p:spPr>
          <a:xfrm>
            <a:off x="2916237" y="4268787"/>
            <a:ext cx="0" cy="2400300"/>
          </a:xfrm>
          <a:prstGeom prst="straightConnector1">
            <a:avLst/>
          </a:prstGeom>
          <a:noFill/>
          <a:ln cap="flat" cmpd="sng" w="19050">
            <a:solidFill>
              <a:srgbClr val="000000"/>
            </a:solidFill>
            <a:prstDash val="solid"/>
            <a:miter lim="800000"/>
            <a:headEnd len="med" w="med" type="none"/>
            <a:tailEnd len="med" w="med" type="none"/>
          </a:ln>
        </p:spPr>
      </p:cxnSp>
      <p:cxnSp>
        <p:nvCxnSpPr>
          <p:cNvPr id="3258" name="Google Shape;3258;p259"/>
          <p:cNvCxnSpPr/>
          <p:nvPr/>
        </p:nvCxnSpPr>
        <p:spPr>
          <a:xfrm>
            <a:off x="2916237" y="6669087"/>
            <a:ext cx="4680000" cy="0"/>
          </a:xfrm>
          <a:prstGeom prst="straightConnector1">
            <a:avLst/>
          </a:prstGeom>
          <a:noFill/>
          <a:ln cap="flat" cmpd="sng" w="19050">
            <a:solidFill>
              <a:srgbClr val="000000"/>
            </a:solidFill>
            <a:prstDash val="solid"/>
            <a:miter lim="800000"/>
            <a:headEnd len="med" w="med" type="none"/>
            <a:tailEnd len="med" w="med" type="none"/>
          </a:ln>
        </p:spPr>
      </p:cxnSp>
      <p:cxnSp>
        <p:nvCxnSpPr>
          <p:cNvPr id="3259" name="Google Shape;3259;p259"/>
          <p:cNvCxnSpPr/>
          <p:nvPr/>
        </p:nvCxnSpPr>
        <p:spPr>
          <a:xfrm>
            <a:off x="4932362" y="3708400"/>
            <a:ext cx="0" cy="3149700"/>
          </a:xfrm>
          <a:prstGeom prst="straightConnector1">
            <a:avLst/>
          </a:prstGeom>
          <a:noFill/>
          <a:ln cap="flat" cmpd="sng" w="28575">
            <a:solidFill>
              <a:srgbClr val="0000FF"/>
            </a:solidFill>
            <a:prstDash val="solid"/>
            <a:miter lim="800000"/>
            <a:headEnd len="med" w="med" type="none"/>
            <a:tailEnd len="med" w="med" type="none"/>
          </a:ln>
        </p:spPr>
      </p:cxnSp>
      <p:sp>
        <p:nvSpPr>
          <p:cNvPr id="3260" name="Google Shape;3260;p259"/>
          <p:cNvSpPr/>
          <p:nvPr/>
        </p:nvSpPr>
        <p:spPr>
          <a:xfrm>
            <a:off x="4283075" y="5030787"/>
            <a:ext cx="978000" cy="484200"/>
          </a:xfrm>
          <a:prstGeom prst="rightArrow">
            <a:avLst>
              <a:gd fmla="val 1625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3261" name="Google Shape;3261;p259"/>
          <p:cNvCxnSpPr/>
          <p:nvPr>
            <p:ph idx="1" type="body"/>
          </p:nvPr>
        </p:nvCxnSpPr>
        <p:spPr>
          <a:xfrm flipH="1" rot="10800000">
            <a:off x="2916237" y="4365687"/>
            <a:ext cx="3311400" cy="2303400"/>
          </a:xfrm>
          <a:prstGeom prst="straightConnector1">
            <a:avLst/>
          </a:prstGeom>
          <a:noFill/>
          <a:ln cap="flat" cmpd="sng" w="19050">
            <a:solidFill>
              <a:srgbClr val="FF0000"/>
            </a:solidFill>
            <a:prstDash val="solid"/>
            <a:round/>
            <a:headEnd len="med" w="med" type="none"/>
            <a:tailEnd len="med" w="med" type="none"/>
          </a:ln>
        </p:spPr>
      </p:cxnSp>
      <p:sp>
        <p:nvSpPr>
          <p:cNvPr id="3262" name="Google Shape;3262;p259"/>
          <p:cNvSpPr txBox="1"/>
          <p:nvPr/>
        </p:nvSpPr>
        <p:spPr>
          <a:xfrm>
            <a:off x="3635375" y="260350"/>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cxnSp>
        <p:nvCxnSpPr>
          <p:cNvPr id="3263" name="Google Shape;3263;p259"/>
          <p:cNvCxnSpPr/>
          <p:nvPr/>
        </p:nvCxnSpPr>
        <p:spPr>
          <a:xfrm flipH="1" rot="10800000">
            <a:off x="3276600" y="4292625"/>
            <a:ext cx="3598800" cy="1317600"/>
          </a:xfrm>
          <a:prstGeom prst="straightConnector1">
            <a:avLst/>
          </a:prstGeom>
          <a:noFill/>
          <a:ln cap="flat" cmpd="sng" w="28575">
            <a:solidFill>
              <a:srgbClr val="000000"/>
            </a:solidFill>
            <a:prstDash val="solid"/>
            <a:miter lim="800000"/>
            <a:headEnd len="med" w="med" type="none"/>
            <a:tailEnd len="med" w="med" type="none"/>
          </a:ln>
        </p:spPr>
      </p:cxnSp>
      <p:sp>
        <p:nvSpPr>
          <p:cNvPr id="3264" name="Google Shape;3264;p259"/>
          <p:cNvSpPr txBox="1"/>
          <p:nvPr/>
        </p:nvSpPr>
        <p:spPr>
          <a:xfrm>
            <a:off x="5867400" y="4005262"/>
            <a:ext cx="2265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3265" name="Google Shape;3265;p259"/>
          <p:cNvSpPr txBox="1"/>
          <p:nvPr/>
        </p:nvSpPr>
        <p:spPr>
          <a:xfrm>
            <a:off x="3563937" y="5516562"/>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3266" name="Google Shape;3266;p259"/>
          <p:cNvSpPr txBox="1"/>
          <p:nvPr/>
        </p:nvSpPr>
        <p:spPr>
          <a:xfrm>
            <a:off x="4356100" y="6396037"/>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3267" name="Google Shape;3267;p259"/>
          <p:cNvSpPr txBox="1"/>
          <p:nvPr/>
        </p:nvSpPr>
        <p:spPr>
          <a:xfrm>
            <a:off x="1423987" y="4005262"/>
            <a:ext cx="1404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الانفاق الكلى </a:t>
            </a:r>
            <a:endParaRPr/>
          </a:p>
        </p:txBody>
      </p:sp>
      <p:sp>
        <p:nvSpPr>
          <p:cNvPr id="3268" name="Google Shape;3268;p259"/>
          <p:cNvSpPr txBox="1"/>
          <p:nvPr/>
        </p:nvSpPr>
        <p:spPr>
          <a:xfrm>
            <a:off x="6905625" y="6165850"/>
            <a:ext cx="22383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a:t>
            </a:r>
            <a:endParaRPr/>
          </a:p>
        </p:txBody>
      </p:sp>
      <p:sp>
        <p:nvSpPr>
          <p:cNvPr id="3269" name="Google Shape;3269;p259"/>
          <p:cNvSpPr txBox="1"/>
          <p:nvPr/>
        </p:nvSpPr>
        <p:spPr>
          <a:xfrm>
            <a:off x="6627812" y="549275"/>
            <a:ext cx="20226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3-الفجوة التضخمية </a:t>
            </a:r>
            <a:endParaRPr/>
          </a:p>
        </p:txBody>
      </p:sp>
      <p:sp>
        <p:nvSpPr>
          <p:cNvPr id="3270" name="Google Shape;3270;p259"/>
          <p:cNvSpPr txBox="1"/>
          <p:nvPr/>
        </p:nvSpPr>
        <p:spPr>
          <a:xfrm>
            <a:off x="5435600" y="4149725"/>
            <a:ext cx="3906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cxnSp>
        <p:nvCxnSpPr>
          <p:cNvPr id="3271" name="Google Shape;3271;p259"/>
          <p:cNvCxnSpPr/>
          <p:nvPr/>
        </p:nvCxnSpPr>
        <p:spPr>
          <a:xfrm>
            <a:off x="4787900" y="1989137"/>
            <a:ext cx="71400" cy="1800300"/>
          </a:xfrm>
          <a:prstGeom prst="straightConnector1">
            <a:avLst/>
          </a:prstGeom>
          <a:noFill/>
          <a:ln cap="flat" cmpd="sng" w="28575">
            <a:solidFill>
              <a:srgbClr val="0000FF"/>
            </a:solidFill>
            <a:prstDash val="solid"/>
            <a:miter lim="800000"/>
            <a:headEnd len="med" w="med" type="none"/>
            <a:tailEnd len="med" w="med" type="none"/>
          </a:ln>
        </p:spPr>
      </p:cxnSp>
      <p:sp>
        <p:nvSpPr>
          <p:cNvPr id="3272" name="Google Shape;3272;p259"/>
          <p:cNvSpPr txBox="1"/>
          <p:nvPr/>
        </p:nvSpPr>
        <p:spPr>
          <a:xfrm>
            <a:off x="3779837" y="1773237"/>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3273" name="Google Shape;3273;p259"/>
          <p:cNvSpPr txBox="1"/>
          <p:nvPr/>
        </p:nvSpPr>
        <p:spPr>
          <a:xfrm>
            <a:off x="4427537" y="3860800"/>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8000</a:t>
            </a:r>
            <a:endParaRPr/>
          </a:p>
        </p:txBody>
      </p:sp>
      <p:sp>
        <p:nvSpPr>
          <p:cNvPr id="3274" name="Google Shape;3274;p259"/>
          <p:cNvSpPr txBox="1"/>
          <p:nvPr/>
        </p:nvSpPr>
        <p:spPr>
          <a:xfrm>
            <a:off x="2759075" y="2205037"/>
            <a:ext cx="14589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تضخمية </a:t>
            </a:r>
            <a:endParaRPr/>
          </a:p>
        </p:txBody>
      </p:sp>
      <p:sp>
        <p:nvSpPr>
          <p:cNvPr id="3275" name="Google Shape;3275;p259"/>
          <p:cNvSpPr txBox="1"/>
          <p:nvPr/>
        </p:nvSpPr>
        <p:spPr>
          <a:xfrm>
            <a:off x="4067175" y="4724400"/>
            <a:ext cx="390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cxnSp>
        <p:nvCxnSpPr>
          <p:cNvPr id="3276" name="Google Shape;3276;p259"/>
          <p:cNvCxnSpPr/>
          <p:nvPr/>
        </p:nvCxnSpPr>
        <p:spPr>
          <a:xfrm>
            <a:off x="5724525" y="4652962"/>
            <a:ext cx="71400" cy="2016000"/>
          </a:xfrm>
          <a:prstGeom prst="straightConnector1">
            <a:avLst/>
          </a:prstGeom>
          <a:noFill/>
          <a:ln cap="flat" cmpd="sng" w="28575">
            <a:solidFill>
              <a:srgbClr val="0000FF"/>
            </a:solidFill>
            <a:prstDash val="solid"/>
            <a:miter lim="800000"/>
            <a:headEnd len="med" w="med" type="none"/>
            <a:tailEnd len="med" w="med" type="none"/>
          </a:ln>
        </p:spPr>
      </p:cxnSp>
      <p:sp>
        <p:nvSpPr>
          <p:cNvPr id="3277" name="Google Shape;3277;p259"/>
          <p:cNvSpPr txBox="1"/>
          <p:nvPr/>
        </p:nvSpPr>
        <p:spPr>
          <a:xfrm>
            <a:off x="5580062" y="6396037"/>
            <a:ext cx="800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8000</a:t>
            </a:r>
            <a:endParaRPr/>
          </a:p>
        </p:txBody>
      </p:sp>
      <p:cxnSp>
        <p:nvCxnSpPr>
          <p:cNvPr id="3278" name="Google Shape;3278;p259"/>
          <p:cNvCxnSpPr/>
          <p:nvPr/>
        </p:nvCxnSpPr>
        <p:spPr>
          <a:xfrm flipH="1" rot="10800000">
            <a:off x="3563937" y="4868887"/>
            <a:ext cx="3600600" cy="1317600"/>
          </a:xfrm>
          <a:prstGeom prst="straightConnector1">
            <a:avLst/>
          </a:prstGeom>
          <a:noFill/>
          <a:ln cap="flat" cmpd="sng" w="28575">
            <a:solidFill>
              <a:srgbClr val="000000"/>
            </a:solidFill>
            <a:prstDash val="solid"/>
            <a:miter lim="800000"/>
            <a:headEnd len="med" w="med" type="none"/>
            <a:tailEnd len="med" w="med" type="none"/>
          </a:ln>
        </p:spPr>
      </p:cxnSp>
      <p:sp>
        <p:nvSpPr>
          <p:cNvPr id="3279" name="Google Shape;3279;p259"/>
          <p:cNvSpPr txBox="1"/>
          <p:nvPr/>
        </p:nvSpPr>
        <p:spPr>
          <a:xfrm>
            <a:off x="4356100" y="4076700"/>
            <a:ext cx="59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YF</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3" name="Shape 3283"/>
        <p:cNvGrpSpPr/>
        <p:nvPr/>
      </p:nvGrpSpPr>
      <p:grpSpPr>
        <a:xfrm>
          <a:off x="0" y="0"/>
          <a:ext cx="0" cy="0"/>
          <a:chOff x="0" y="0"/>
          <a:chExt cx="0" cy="0"/>
        </a:xfrm>
      </p:grpSpPr>
      <p:sp>
        <p:nvSpPr>
          <p:cNvPr id="3284" name="Google Shape;3284;p260"/>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تابع علاج الفجوة التضخمية </a:t>
            </a:r>
            <a:endParaRPr/>
          </a:p>
        </p:txBody>
      </p:sp>
      <p:sp>
        <p:nvSpPr>
          <p:cNvPr id="3285" name="Google Shape;3285;p260"/>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حيث مضاعف الإنفاق الحكومى = مضاعف الإستثمار </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مثال من الكتاب المساعد ص 43 و44</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زيادة الضرائب</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rgbClr val="FFFF00"/>
                </a:solidFill>
                <a:latin typeface="Gill Sans"/>
                <a:ea typeface="Gill Sans"/>
                <a:cs typeface="Gill Sans"/>
                <a:sym typeface="Gill Sans"/>
              </a:rPr>
              <a:t> </a:t>
            </a:r>
            <a:r>
              <a:rPr b="0" i="0" lang="en-US" sz="3200" u="none">
                <a:solidFill>
                  <a:srgbClr val="FF3399"/>
                </a:solidFill>
                <a:latin typeface="Gill Sans"/>
                <a:ea typeface="Gill Sans"/>
                <a:cs typeface="Gill Sans"/>
                <a:sym typeface="Gill Sans"/>
              </a:rPr>
              <a:t>يمكن حساب الزيادة فى الضرائب اللازمة لإحداث  إنخفاض معين فى الدخل كالتالى :</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rgbClr val="FF3399"/>
                </a:solidFill>
                <a:latin typeface="Gill Sans"/>
                <a:ea typeface="Gill Sans"/>
                <a:cs typeface="Gill Sans"/>
                <a:sym typeface="Gill Sans"/>
              </a:rPr>
              <a:t> </a:t>
            </a:r>
            <a:r>
              <a:rPr b="0" i="0" lang="en-US" sz="3200" u="none">
                <a:solidFill>
                  <a:schemeClr val="dk1"/>
                </a:solidFill>
                <a:latin typeface="Gill Sans"/>
                <a:ea typeface="Gill Sans"/>
                <a:cs typeface="Gill Sans"/>
                <a:sym typeface="Gill Sans"/>
              </a:rPr>
              <a:t>حجم الزيادة فى الضرائب = </a:t>
            </a:r>
            <a:r>
              <a:rPr b="0" i="0" lang="en-US" sz="3200" u="none">
                <a:solidFill>
                  <a:schemeClr val="dk1"/>
                </a:solidFill>
                <a:latin typeface="Times New Roman"/>
                <a:ea typeface="Times New Roman"/>
                <a:cs typeface="Times New Roman"/>
                <a:sym typeface="Times New Roman"/>
              </a:rPr>
              <a:t>التخفيض المطلوب فى الدخل التوازنى  </a:t>
            </a:r>
            <a:r>
              <a:rPr b="0" i="0" lang="en-US" sz="3200" u="none">
                <a:solidFill>
                  <a:schemeClr val="dk1"/>
                </a:solidFill>
                <a:latin typeface="Gill Sans"/>
                <a:ea typeface="Gill Sans"/>
                <a:cs typeface="Gill Sans"/>
                <a:sym typeface="Gill Sans"/>
              </a:rPr>
              <a:t>÷ قيمة مضاعف الضريبة  </a:t>
            </a:r>
            <a:endParaRPr/>
          </a:p>
          <a:p>
            <a:pPr indent="-282575" lvl="0" marL="365125" marR="0" rtl="1" algn="r">
              <a:lnSpc>
                <a:spcPct val="10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9" name="Shape 3289"/>
        <p:cNvGrpSpPr/>
        <p:nvPr/>
      </p:nvGrpSpPr>
      <p:grpSpPr>
        <a:xfrm>
          <a:off x="0" y="0"/>
          <a:ext cx="0" cy="0"/>
          <a:chOff x="0" y="0"/>
          <a:chExt cx="0" cy="0"/>
        </a:xfrm>
      </p:grpSpPr>
      <p:sp>
        <p:nvSpPr>
          <p:cNvPr id="3290" name="Google Shape;3290;p261"/>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تابع علاج الفجوة التضخمية</a:t>
            </a:r>
            <a:endParaRPr/>
          </a:p>
        </p:txBody>
      </p:sp>
      <p:sp>
        <p:nvSpPr>
          <p:cNvPr id="3291" name="Google Shape;3291;p261"/>
          <p:cNvSpPr txBox="1"/>
          <p:nvPr>
            <p:ph idx="1" type="body"/>
          </p:nvPr>
        </p:nvSpPr>
        <p:spPr>
          <a:xfrm>
            <a:off x="381000" y="1600200"/>
            <a:ext cx="8229600" cy="4526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تخفيض الانفاق الحكومى وزيادة الضرائب : </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من المعادلة التالية إذا كان المطلوب تخفيض مستوى الدخل التوازنى بمقدار معين عن طريق مثلا تخفيض معين فى الإنفاق الحكومى فإنه يمكن تحديد الزيادة فى الضرائب اللازمة . </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0" i="0" lang="en-US" sz="3200" u="none">
                <a:solidFill>
                  <a:srgbClr val="FF3399"/>
                </a:solidFill>
                <a:latin typeface="Gill Sans"/>
                <a:ea typeface="Gill Sans"/>
                <a:cs typeface="Gill Sans"/>
                <a:sym typeface="Gill Sans"/>
              </a:rPr>
              <a:t>الزيادة فى الدخل</a:t>
            </a:r>
            <a:r>
              <a:rPr b="0" i="0" lang="en-US" sz="3200" u="none">
                <a:solidFill>
                  <a:schemeClr val="dk1"/>
                </a:solidFill>
                <a:latin typeface="Gill Sans"/>
                <a:ea typeface="Gill Sans"/>
                <a:cs typeface="Gill Sans"/>
                <a:sym typeface="Gill Sans"/>
              </a:rPr>
              <a:t> =  الإنخفاض  فى الإنفاق الحكومى ×مضاعف الإنفاق الحكومى   + الزيادة فى الضرائب × مضاعف الضرائب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91"/>
          <p:cNvSpPr txBox="1"/>
          <p:nvPr/>
        </p:nvSpPr>
        <p:spPr>
          <a:xfrm>
            <a:off x="323850" y="476250"/>
            <a:ext cx="8569200" cy="5786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CC0000"/>
              </a:buClr>
              <a:buSzPts val="3200"/>
              <a:buFont typeface="Times New Roman"/>
              <a:buNone/>
            </a:pPr>
            <a:r>
              <a:rPr b="1" i="0" lang="en-US" sz="3200" u="none">
                <a:solidFill>
                  <a:srgbClr val="CC0000"/>
                </a:solidFill>
                <a:latin typeface="Times New Roman"/>
                <a:ea typeface="Times New Roman"/>
                <a:cs typeface="Times New Roman"/>
                <a:sym typeface="Times New Roman"/>
              </a:rPr>
              <a:t> إجابة المطلوب رقم ( 2 ):</a:t>
            </a:r>
            <a:endParaRPr/>
          </a:p>
          <a:p>
            <a:pPr indent="0" lvl="0" marL="0" marR="0" rtl="1" algn="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يمكن إيجاد مجموع الاستهلاك كما يتضح من الجدول رقم (3-5)   بجمع الاستهلاك الذاتي والاستهلاك التابع.</a:t>
            </a:r>
            <a:endParaRPr/>
          </a:p>
          <a:p>
            <a:pPr indent="0" lvl="0" marL="0" marR="0" rtl="1" algn="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مجموع الاستهلاك (c) = الاستهلاك الذاتي (a) + الاستهلاك التابع  (by) والمعادلة السابقة تسمى بدالة الاستهلاك، ويمكن كتابتها   بالصيغة التالية:</a:t>
            </a:r>
            <a:endParaRPr b="1" i="0" sz="3000" u="none">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rgbClr val="CC0000"/>
              </a:buClr>
              <a:buSzPts val="3800"/>
              <a:buFont typeface="Times New Roman"/>
              <a:buNone/>
            </a:pPr>
            <a:r>
              <a:rPr b="1" i="0" lang="en-US" sz="3800" u="none">
                <a:solidFill>
                  <a:srgbClr val="CC0000"/>
                </a:solidFill>
                <a:latin typeface="Times New Roman"/>
                <a:ea typeface="Times New Roman"/>
                <a:cs typeface="Times New Roman"/>
                <a:sym typeface="Times New Roman"/>
              </a:rPr>
              <a:t>C = a + by</a:t>
            </a:r>
            <a:r>
              <a:rPr b="1" i="0" lang="en-US" sz="3000" u="none">
                <a:solidFill>
                  <a:srgbClr val="CC0000"/>
                </a:solidFill>
                <a:latin typeface="Times New Roman"/>
                <a:ea typeface="Times New Roman"/>
                <a:cs typeface="Times New Roman"/>
                <a:sym typeface="Times New Roman"/>
              </a:rPr>
              <a:t>                               </a:t>
            </a:r>
            <a:endParaRPr b="1" i="0" sz="3000" u="none">
              <a:solidFill>
                <a:srgbClr val="CC00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حيث أن a هي الاستهلاك الذاتي وهو قيمة الاستهلاك عندما يكون   الدخل = صفر، أما by فهي الاستهلاك التابع والذي يزيد مع زيادة  الدخل وإذا كان الدخل = صفر فإن الاستهلاك التابع = صفر.</a:t>
            </a:r>
            <a:endParaRPr/>
          </a:p>
          <a:p>
            <a:pPr indent="0" lvl="0" marL="0" marR="0" rtl="1" algn="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 والدالة  السابقة هي دالة خطية ، حيث أن (b) لوحدها تعبر عن ميل   هذه  الدالة، وهذا الميل ذا قيمة موجبة وثابتة وهو يسمى كذلك  بالميل الحدي للاستهلاك.</a:t>
            </a:r>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5" name="Shape 3295"/>
        <p:cNvGrpSpPr/>
        <p:nvPr/>
      </p:nvGrpSpPr>
      <p:grpSpPr>
        <a:xfrm>
          <a:off x="0" y="0"/>
          <a:ext cx="0" cy="0"/>
          <a:chOff x="0" y="0"/>
          <a:chExt cx="0" cy="0"/>
        </a:xfrm>
      </p:grpSpPr>
      <p:sp>
        <p:nvSpPr>
          <p:cNvPr id="3296" name="Google Shape;3296;p262"/>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تابع علاج الفجوة التضخمية</a:t>
            </a:r>
            <a:endParaRPr/>
          </a:p>
        </p:txBody>
      </p:sp>
      <p:sp>
        <p:nvSpPr>
          <p:cNvPr id="3297" name="Google Shape;3297;p262"/>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9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تخفيض الإنفاق الحكومى والضرائب معا بنفس المقدار ويساوى التخفيض المطلوب فى الدخل .</a:t>
            </a:r>
            <a:endParaRPr/>
          </a:p>
          <a:p>
            <a:pPr indent="-120015" lvl="0" marL="365125" marR="0" rtl="1" algn="r">
              <a:lnSpc>
                <a:spcPct val="9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560"/>
              <a:buFont typeface="Noto Sans Symbols"/>
              <a:buChar char="⚫"/>
            </a:pPr>
            <a:r>
              <a:rPr b="0" i="0" lang="en-US" sz="3200" u="none">
                <a:solidFill>
                  <a:srgbClr val="FF3399"/>
                </a:solidFill>
                <a:latin typeface="Gill Sans"/>
                <a:ea typeface="Gill Sans"/>
                <a:cs typeface="Gill Sans"/>
                <a:sym typeface="Gill Sans"/>
              </a:rPr>
              <a:t>مضاغف الميزانية المتوازنة = 1</a:t>
            </a:r>
            <a:r>
              <a:rPr b="0" i="0" lang="en-US" sz="3200" u="none">
                <a:solidFill>
                  <a:schemeClr val="dk1"/>
                </a:solidFill>
                <a:latin typeface="Gill Sans"/>
                <a:ea typeface="Gill Sans"/>
                <a:cs typeface="Gill Sans"/>
                <a:sym typeface="Gill Sans"/>
              </a:rPr>
              <a:t> </a:t>
            </a:r>
            <a:endParaRPr/>
          </a:p>
          <a:p>
            <a:pPr indent="-120015" lvl="0" marL="365125" marR="0" rtl="1" algn="r">
              <a:lnSpc>
                <a:spcPct val="9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 الإنخفاض فى الدخل = مضاعف الميزانية المتوازنة ×التخفيض فى الإنفاق الحكومى و الضرائب معا = 1 × التخفيض فى الإنفاق الحكومى والضرائب معا = قيمة التخفيض فى الإنفاق الحكومى والضرائب  (لكل منهما )</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1" name="Shape 3301"/>
        <p:cNvGrpSpPr/>
        <p:nvPr/>
      </p:nvGrpSpPr>
      <p:grpSpPr>
        <a:xfrm>
          <a:off x="0" y="0"/>
          <a:ext cx="0" cy="0"/>
          <a:chOff x="0" y="0"/>
          <a:chExt cx="0" cy="0"/>
        </a:xfrm>
      </p:grpSpPr>
      <p:sp>
        <p:nvSpPr>
          <p:cNvPr id="3302" name="Google Shape;3302;p263"/>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علاج الفجوة  الإنكماشيّة </a:t>
            </a:r>
            <a:endParaRPr/>
          </a:p>
        </p:txBody>
      </p:sp>
      <p:sp>
        <p:nvSpPr>
          <p:cNvPr id="3303" name="Google Shape;3303;p263"/>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لعلاج الفجوة الإنكماشيّة عن طريق زيادة الدخل التوازنى بمقدار 50 ، فإن  إستخدام أدوات السياسة المالية يتم عكس  الإتجاهات  السابقة فى علاج الفجوة التضخمية . </a:t>
            </a:r>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7" name="Shape 3307"/>
        <p:cNvGrpSpPr/>
        <p:nvPr/>
      </p:nvGrpSpPr>
      <p:grpSpPr>
        <a:xfrm>
          <a:off x="0" y="0"/>
          <a:ext cx="0" cy="0"/>
          <a:chOff x="0" y="0"/>
          <a:chExt cx="0" cy="0"/>
        </a:xfrm>
      </p:grpSpPr>
      <p:sp>
        <p:nvSpPr>
          <p:cNvPr id="3308" name="Google Shape;3308;p264"/>
          <p:cNvSpPr txBox="1"/>
          <p:nvPr/>
        </p:nvSpPr>
        <p:spPr>
          <a:xfrm>
            <a:off x="1428750" y="642937"/>
            <a:ext cx="7058100" cy="584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7A0000"/>
              </a:buClr>
              <a:buSzPts val="3200"/>
              <a:buFont typeface="Calibri"/>
              <a:buNone/>
            </a:pPr>
            <a:r>
              <a:rPr b="1" i="0" lang="en-US" sz="3200" u="sng">
                <a:solidFill>
                  <a:srgbClr val="7A0000"/>
                </a:solidFill>
                <a:latin typeface="Calibri"/>
                <a:ea typeface="Calibri"/>
                <a:cs typeface="Calibri"/>
                <a:sym typeface="Calibri"/>
              </a:rPr>
              <a:t>أولاً : السياسة المالية الانكماشية :</a:t>
            </a:r>
            <a:endParaRPr/>
          </a:p>
        </p:txBody>
      </p:sp>
      <p:sp>
        <p:nvSpPr>
          <p:cNvPr id="3309" name="Google Shape;3309;p264"/>
          <p:cNvSpPr txBox="1"/>
          <p:nvPr/>
        </p:nvSpPr>
        <p:spPr>
          <a:xfrm>
            <a:off x="827087" y="1714500"/>
            <a:ext cx="7561200" cy="2062200"/>
          </a:xfrm>
          <a:prstGeom prst="rect">
            <a:avLst/>
          </a:prstGeom>
          <a:noFill/>
          <a:ln>
            <a:noFill/>
          </a:ln>
        </p:spPr>
        <p:txBody>
          <a:bodyPr anchorCtr="0" anchor="t" bIns="45700" lIns="91425" spcFirstLastPara="1" rIns="91425" wrap="square" tIns="45700">
            <a:spAutoFit/>
          </a:bodyPr>
          <a:lstStyle/>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تخفيض الانفاق الحكومي .</a:t>
            </a:r>
            <a:endParaRPr/>
          </a:p>
          <a:p>
            <a:pPr indent="-457200" lvl="0" marL="457200" marR="0" rtl="1" algn="r">
              <a:lnSpc>
                <a:spcPct val="100000"/>
              </a:lnSpc>
              <a:spcBef>
                <a:spcPts val="160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زيادة الضرائب .</a:t>
            </a:r>
            <a:endParaRPr/>
          </a:p>
          <a:p>
            <a:pPr indent="-457200" lvl="0" marL="457200" marR="0" rtl="1" algn="r">
              <a:lnSpc>
                <a:spcPct val="100000"/>
              </a:lnSpc>
              <a:spcBef>
                <a:spcPts val="160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تخفيض الانفاق الحكومي وزيادة الضرائب معاً </a:t>
            </a:r>
            <a:r>
              <a:rPr b="1" i="0" lang="en-US" sz="2400" u="none">
                <a:solidFill>
                  <a:schemeClr val="dk1"/>
                </a:solidFill>
                <a:latin typeface="Calibri"/>
                <a:ea typeface="Calibri"/>
                <a:cs typeface="Calibri"/>
                <a:sym typeface="Calibri"/>
              </a:rPr>
              <a:t>.</a:t>
            </a:r>
            <a:endParaRPr/>
          </a:p>
        </p:txBody>
      </p:sp>
      <p:sp>
        <p:nvSpPr>
          <p:cNvPr id="3310" name="Google Shape;3310;p264"/>
          <p:cNvSpPr txBox="1"/>
          <p:nvPr/>
        </p:nvSpPr>
        <p:spPr>
          <a:xfrm>
            <a:off x="3286125" y="3857625"/>
            <a:ext cx="5102100" cy="584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7A0000"/>
              </a:buClr>
              <a:buSzPts val="3200"/>
              <a:buFont typeface="Calibri"/>
              <a:buNone/>
            </a:pPr>
            <a:r>
              <a:rPr b="1" i="0" lang="en-US" sz="3200" u="sng">
                <a:solidFill>
                  <a:srgbClr val="7A0000"/>
                </a:solidFill>
                <a:latin typeface="Calibri"/>
                <a:ea typeface="Calibri"/>
                <a:cs typeface="Calibri"/>
                <a:sym typeface="Calibri"/>
              </a:rPr>
              <a:t>ثانياً : السياسة المالية التوسعية :</a:t>
            </a:r>
            <a:endParaRPr/>
          </a:p>
        </p:txBody>
      </p:sp>
      <p:sp>
        <p:nvSpPr>
          <p:cNvPr id="3311" name="Google Shape;3311;p264"/>
          <p:cNvSpPr txBox="1"/>
          <p:nvPr/>
        </p:nvSpPr>
        <p:spPr>
          <a:xfrm>
            <a:off x="1214437" y="4714875"/>
            <a:ext cx="7102500" cy="2062200"/>
          </a:xfrm>
          <a:prstGeom prst="rect">
            <a:avLst/>
          </a:prstGeom>
          <a:noFill/>
          <a:ln>
            <a:noFill/>
          </a:ln>
        </p:spPr>
        <p:txBody>
          <a:bodyPr anchorCtr="0" anchor="t" bIns="45700" lIns="91425" spcFirstLastPara="1" rIns="91425" wrap="square" tIns="45700">
            <a:spAutoFit/>
          </a:bodyPr>
          <a:lstStyle/>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زيادة الانفاقالحكومي . </a:t>
            </a:r>
            <a:endParaRPr/>
          </a:p>
          <a:p>
            <a:pPr indent="-457200" lvl="0" marL="457200" marR="0" rtl="1" algn="r">
              <a:lnSpc>
                <a:spcPct val="100000"/>
              </a:lnSpc>
              <a:spcBef>
                <a:spcPts val="160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تخفيض الضرائب .</a:t>
            </a:r>
            <a:endParaRPr/>
          </a:p>
          <a:p>
            <a:pPr indent="-457200" lvl="0" marL="457200" marR="0" rtl="1" algn="r">
              <a:lnSpc>
                <a:spcPct val="100000"/>
              </a:lnSpc>
              <a:spcBef>
                <a:spcPts val="160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زيادة الانفاق الحكومي وتخفيض الضرائب معاً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8"/>
                                        </p:tgtEl>
                                        <p:attrNameLst>
                                          <p:attrName>style.visibility</p:attrName>
                                        </p:attrNameLst>
                                      </p:cBhvr>
                                      <p:to>
                                        <p:strVal val="visible"/>
                                      </p:to>
                                    </p:set>
                                    <p:animEffect filter="fade" transition="in">
                                      <p:cBhvr>
                                        <p:cTn dur="1000"/>
                                        <p:tgtEl>
                                          <p:spTgt spid="3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9"/>
                                        </p:tgtEl>
                                        <p:attrNameLst>
                                          <p:attrName>style.visibility</p:attrName>
                                        </p:attrNameLst>
                                      </p:cBhvr>
                                      <p:to>
                                        <p:strVal val="visible"/>
                                      </p:to>
                                    </p:set>
                                    <p:animEffect filter="fade" transition="in">
                                      <p:cBhvr>
                                        <p:cTn dur="500"/>
                                        <p:tgtEl>
                                          <p:spTgt spid="3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0"/>
                                        </p:tgtEl>
                                        <p:attrNameLst>
                                          <p:attrName>style.visibility</p:attrName>
                                        </p:attrNameLst>
                                      </p:cBhvr>
                                      <p:to>
                                        <p:strVal val="visible"/>
                                      </p:to>
                                    </p:set>
                                    <p:animEffect filter="fade" transition="in">
                                      <p:cBhvr>
                                        <p:cTn dur="1000"/>
                                        <p:tgtEl>
                                          <p:spTgt spid="3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1"/>
                                        </p:tgtEl>
                                        <p:attrNameLst>
                                          <p:attrName>style.visibility</p:attrName>
                                        </p:attrNameLst>
                                      </p:cBhvr>
                                      <p:to>
                                        <p:strVal val="visible"/>
                                      </p:to>
                                    </p:set>
                                    <p:animEffect filter="fade" transition="in">
                                      <p:cBhvr>
                                        <p:cTn dur="500"/>
                                        <p:tgtEl>
                                          <p:spTgt spid="3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5" name="Shape 3315"/>
        <p:cNvGrpSpPr/>
        <p:nvPr/>
      </p:nvGrpSpPr>
      <p:grpSpPr>
        <a:xfrm>
          <a:off x="0" y="0"/>
          <a:ext cx="0" cy="0"/>
          <a:chOff x="0" y="0"/>
          <a:chExt cx="0" cy="0"/>
        </a:xfrm>
      </p:grpSpPr>
      <p:sp>
        <p:nvSpPr>
          <p:cNvPr id="3316" name="Google Shape;3316;p265"/>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572314"/>
              </a:buClr>
              <a:buSzPts val="4300"/>
              <a:buFont typeface="Gill Sans"/>
              <a:buNone/>
            </a:pP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أهم أدوات السياسة المالية </a:t>
            </a:r>
            <a:endParaRPr/>
          </a:p>
        </p:txBody>
      </p:sp>
      <p:sp>
        <p:nvSpPr>
          <p:cNvPr id="3317" name="Google Shape;3317;p265"/>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609600" lvl="0" marL="609600" marR="0" rtl="1" algn="r">
              <a:lnSpc>
                <a:spcPct val="100000"/>
              </a:lnSpc>
              <a:spcBef>
                <a:spcPts val="0"/>
              </a:spcBef>
              <a:spcAft>
                <a:spcPts val="0"/>
              </a:spcAft>
              <a:buClr>
                <a:schemeClr val="accent1"/>
              </a:buClr>
              <a:buSzPts val="2240"/>
              <a:buFont typeface="Noto Sans Symbols"/>
              <a:buAutoNum type="alphaUcPeriod"/>
            </a:pPr>
            <a:r>
              <a:rPr b="0" i="0" lang="en-US" sz="2800" u="none">
                <a:solidFill>
                  <a:schemeClr val="dk1"/>
                </a:solidFill>
                <a:latin typeface="Gill Sans"/>
                <a:ea typeface="Gill Sans"/>
                <a:cs typeface="Gill Sans"/>
                <a:sym typeface="Gill Sans"/>
              </a:rPr>
              <a:t>الضرائب وأهم أنواعها :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ضريبة الدخل الشخصى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ضريبة أرباح الشركات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ضريب المبيعات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الضريبة الجمركية</a:t>
            </a:r>
            <a:r>
              <a:rPr b="0" i="0" lang="en-US" sz="2400" u="none" cap="none" strike="noStrike">
                <a:solidFill>
                  <a:schemeClr val="dk1"/>
                </a:solidFill>
                <a:latin typeface="Gill Sans"/>
                <a:ea typeface="Gill Sans"/>
                <a:cs typeface="Gill Sans"/>
                <a:sym typeface="Gill Sans"/>
              </a:rPr>
              <a:t> </a:t>
            </a:r>
            <a:endParaRPr/>
          </a:p>
          <a:p>
            <a:pPr indent="-457200" lvl="2" marL="1371600" marR="0" rtl="1" algn="r">
              <a:lnSpc>
                <a:spcPct val="100000"/>
              </a:lnSpc>
              <a:spcBef>
                <a:spcPts val="480"/>
              </a:spcBef>
              <a:spcAft>
                <a:spcPts val="0"/>
              </a:spcAft>
              <a:buClr>
                <a:schemeClr val="accent2"/>
              </a:buClr>
              <a:buSzPts val="2400"/>
              <a:buFont typeface="Noto Sans Symbols"/>
              <a:buNone/>
            </a:pPr>
            <a:r>
              <a:t/>
            </a:r>
            <a:endParaRPr b="0" i="0" sz="2400" u="none" cap="none" strike="noStrike">
              <a:solidFill>
                <a:schemeClr val="dk1"/>
              </a:solidFill>
              <a:latin typeface="Gill Sans"/>
              <a:ea typeface="Gill Sans"/>
              <a:cs typeface="Gill Sans"/>
              <a:sym typeface="Gill Sans"/>
            </a:endParaRPr>
          </a:p>
          <a:p>
            <a:pPr indent="-609600" lvl="0" marL="609600" marR="0" rtl="1" algn="r">
              <a:lnSpc>
                <a:spcPct val="100000"/>
              </a:lnSpc>
              <a:spcBef>
                <a:spcPts val="600"/>
              </a:spcBef>
              <a:spcAft>
                <a:spcPts val="0"/>
              </a:spcAft>
              <a:buClr>
                <a:schemeClr val="accent1"/>
              </a:buClr>
              <a:buSzPts val="2240"/>
              <a:buFont typeface="Noto Sans Symbols"/>
              <a:buAutoNum type="alphaUcPeriod"/>
            </a:pPr>
            <a:r>
              <a:rPr b="0" i="0" lang="en-US" sz="2800" u="none">
                <a:solidFill>
                  <a:schemeClr val="dk1"/>
                </a:solidFill>
                <a:latin typeface="Gill Sans"/>
                <a:ea typeface="Gill Sans"/>
                <a:cs typeface="Gill Sans"/>
                <a:sym typeface="Gill Sans"/>
              </a:rPr>
              <a:t>الإنفاق العام و أهم مكوناته:</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الإنفاق الإستهلاكى </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الإنفاق الإستثمارى</a:t>
            </a:r>
            <a:endParaRPr/>
          </a:p>
          <a:p>
            <a:pPr indent="-457200" lvl="2" marL="1371600" marR="0" rtl="1" algn="r">
              <a:lnSpc>
                <a:spcPct val="100000"/>
              </a:lnSpc>
              <a:spcBef>
                <a:spcPts val="480"/>
              </a:spcBef>
              <a:spcAft>
                <a:spcPts val="0"/>
              </a:spcAft>
              <a:buClr>
                <a:schemeClr val="accent2"/>
              </a:buClr>
              <a:buSzPts val="2400"/>
              <a:buFont typeface="Noto Sans Symbols"/>
              <a:buChar char="●"/>
            </a:pPr>
            <a:r>
              <a:rPr b="1" i="0" lang="en-US" sz="2400" u="none" cap="none" strike="noStrike">
                <a:solidFill>
                  <a:schemeClr val="dk1"/>
                </a:solidFill>
                <a:latin typeface="Gill Sans"/>
                <a:ea typeface="Gill Sans"/>
                <a:cs typeface="Gill Sans"/>
                <a:sym typeface="Gill Sans"/>
              </a:rPr>
              <a:t>الإنفاق العام التحويلى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0" st="0"/>
                                            </p:txEl>
                                          </p:spTgt>
                                        </p:tgtEl>
                                        <p:attrNameLst>
                                          <p:attrName>style.visibility</p:attrName>
                                        </p:attrNameLst>
                                      </p:cBhvr>
                                      <p:to>
                                        <p:strVal val="visible"/>
                                      </p:to>
                                    </p:set>
                                    <p:animEffect filter="fade" transition="in">
                                      <p:cBhvr>
                                        <p:cTn dur="2000"/>
                                        <p:tgtEl>
                                          <p:spTgt spid="3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1" st="1"/>
                                            </p:txEl>
                                          </p:spTgt>
                                        </p:tgtEl>
                                        <p:attrNameLst>
                                          <p:attrName>style.visibility</p:attrName>
                                        </p:attrNameLst>
                                      </p:cBhvr>
                                      <p:to>
                                        <p:strVal val="visible"/>
                                      </p:to>
                                    </p:set>
                                    <p:animEffect filter="fade" transition="in">
                                      <p:cBhvr>
                                        <p:cTn dur="2000"/>
                                        <p:tgtEl>
                                          <p:spTgt spid="3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2" st="2"/>
                                            </p:txEl>
                                          </p:spTgt>
                                        </p:tgtEl>
                                        <p:attrNameLst>
                                          <p:attrName>style.visibility</p:attrName>
                                        </p:attrNameLst>
                                      </p:cBhvr>
                                      <p:to>
                                        <p:strVal val="visible"/>
                                      </p:to>
                                    </p:set>
                                    <p:animEffect filter="fade" transition="in">
                                      <p:cBhvr>
                                        <p:cTn dur="2000"/>
                                        <p:tgtEl>
                                          <p:spTgt spid="3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3" st="3"/>
                                            </p:txEl>
                                          </p:spTgt>
                                        </p:tgtEl>
                                        <p:attrNameLst>
                                          <p:attrName>style.visibility</p:attrName>
                                        </p:attrNameLst>
                                      </p:cBhvr>
                                      <p:to>
                                        <p:strVal val="visible"/>
                                      </p:to>
                                    </p:set>
                                    <p:animEffect filter="fade" transition="in">
                                      <p:cBhvr>
                                        <p:cTn dur="2000"/>
                                        <p:tgtEl>
                                          <p:spTgt spid="331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4" st="4"/>
                                            </p:txEl>
                                          </p:spTgt>
                                        </p:tgtEl>
                                        <p:attrNameLst>
                                          <p:attrName>style.visibility</p:attrName>
                                        </p:attrNameLst>
                                      </p:cBhvr>
                                      <p:to>
                                        <p:strVal val="visible"/>
                                      </p:to>
                                    </p:set>
                                    <p:animEffect filter="fade" transition="in">
                                      <p:cBhvr>
                                        <p:cTn dur="2000"/>
                                        <p:tgtEl>
                                          <p:spTgt spid="331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5" st="5"/>
                                            </p:txEl>
                                          </p:spTgt>
                                        </p:tgtEl>
                                        <p:attrNameLst>
                                          <p:attrName>style.visibility</p:attrName>
                                        </p:attrNameLst>
                                      </p:cBhvr>
                                      <p:to>
                                        <p:strVal val="visible"/>
                                      </p:to>
                                    </p:set>
                                    <p:animEffect filter="fade" transition="in">
                                      <p:cBhvr>
                                        <p:cTn dur="2000"/>
                                        <p:tgtEl>
                                          <p:spTgt spid="331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6" st="6"/>
                                            </p:txEl>
                                          </p:spTgt>
                                        </p:tgtEl>
                                        <p:attrNameLst>
                                          <p:attrName>style.visibility</p:attrName>
                                        </p:attrNameLst>
                                      </p:cBhvr>
                                      <p:to>
                                        <p:strVal val="visible"/>
                                      </p:to>
                                    </p:set>
                                    <p:animEffect filter="fade" transition="in">
                                      <p:cBhvr>
                                        <p:cTn dur="2000"/>
                                        <p:tgtEl>
                                          <p:spTgt spid="331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7" st="7"/>
                                            </p:txEl>
                                          </p:spTgt>
                                        </p:tgtEl>
                                        <p:attrNameLst>
                                          <p:attrName>style.visibility</p:attrName>
                                        </p:attrNameLst>
                                      </p:cBhvr>
                                      <p:to>
                                        <p:strVal val="visible"/>
                                      </p:to>
                                    </p:set>
                                    <p:animEffect filter="fade" transition="in">
                                      <p:cBhvr>
                                        <p:cTn dur="2000"/>
                                        <p:tgtEl>
                                          <p:spTgt spid="331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8" st="8"/>
                                            </p:txEl>
                                          </p:spTgt>
                                        </p:tgtEl>
                                        <p:attrNameLst>
                                          <p:attrName>style.visibility</p:attrName>
                                        </p:attrNameLst>
                                      </p:cBhvr>
                                      <p:to>
                                        <p:strVal val="visible"/>
                                      </p:to>
                                    </p:set>
                                    <p:animEffect filter="fade" transition="in">
                                      <p:cBhvr>
                                        <p:cTn dur="2000"/>
                                        <p:tgtEl>
                                          <p:spTgt spid="331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7">
                                            <p:txEl>
                                              <p:pRg end="9" st="9"/>
                                            </p:txEl>
                                          </p:spTgt>
                                        </p:tgtEl>
                                        <p:attrNameLst>
                                          <p:attrName>style.visibility</p:attrName>
                                        </p:attrNameLst>
                                      </p:cBhvr>
                                      <p:to>
                                        <p:strVal val="visible"/>
                                      </p:to>
                                    </p:set>
                                    <p:animEffect filter="fade" transition="in">
                                      <p:cBhvr>
                                        <p:cTn dur="2000"/>
                                        <p:tgtEl>
                                          <p:spTgt spid="331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1" name="Shape 3321"/>
        <p:cNvGrpSpPr/>
        <p:nvPr/>
      </p:nvGrpSpPr>
      <p:grpSpPr>
        <a:xfrm>
          <a:off x="0" y="0"/>
          <a:ext cx="0" cy="0"/>
          <a:chOff x="0" y="0"/>
          <a:chExt cx="0" cy="0"/>
        </a:xfrm>
      </p:grpSpPr>
      <p:sp>
        <p:nvSpPr>
          <p:cNvPr id="3322" name="Google Shape;3322;p266"/>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572314"/>
              </a:buClr>
              <a:buSzPts val="4300"/>
              <a:buFont typeface="Gill Sans"/>
              <a:buNone/>
            </a:pP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السياسة المالية الانكماشية – لعلاج التضخم</a:t>
            </a:r>
            <a:endParaRPr/>
          </a:p>
        </p:txBody>
      </p:sp>
      <p:sp>
        <p:nvSpPr>
          <p:cNvPr id="3323" name="Google Shape;3323;p266"/>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0" algn="l">
              <a:lnSpc>
                <a:spcPct val="100000"/>
              </a:lnSpc>
              <a:spcBef>
                <a:spcPts val="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تخفيض الإنفاق الحكومى ( خفض الانفاق الكلى = خفض الطلب الكلى)</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زيادة الضرائب ( خفض الاستهلاك = خفض الطلب الكلى))</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تخفيض المدفوعات التحويلية = خفض الطلب الكلى</a:t>
            </a:r>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3">
                                            <p:txEl>
                                              <p:pRg end="0" st="0"/>
                                            </p:txEl>
                                          </p:spTgt>
                                        </p:tgtEl>
                                        <p:attrNameLst>
                                          <p:attrName>style.visibility</p:attrName>
                                        </p:attrNameLst>
                                      </p:cBhvr>
                                      <p:to>
                                        <p:strVal val="visible"/>
                                      </p:to>
                                    </p:set>
                                    <p:animEffect filter="fade" transition="in">
                                      <p:cBhvr>
                                        <p:cTn dur="2000"/>
                                        <p:tgtEl>
                                          <p:spTgt spid="33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3">
                                            <p:txEl>
                                              <p:pRg end="1" st="1"/>
                                            </p:txEl>
                                          </p:spTgt>
                                        </p:tgtEl>
                                        <p:attrNameLst>
                                          <p:attrName>style.visibility</p:attrName>
                                        </p:attrNameLst>
                                      </p:cBhvr>
                                      <p:to>
                                        <p:strVal val="visible"/>
                                      </p:to>
                                    </p:set>
                                    <p:animEffect filter="fade" transition="in">
                                      <p:cBhvr>
                                        <p:cTn dur="2000"/>
                                        <p:tgtEl>
                                          <p:spTgt spid="33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3">
                                            <p:txEl>
                                              <p:pRg end="2" st="2"/>
                                            </p:txEl>
                                          </p:spTgt>
                                        </p:tgtEl>
                                        <p:attrNameLst>
                                          <p:attrName>style.visibility</p:attrName>
                                        </p:attrNameLst>
                                      </p:cBhvr>
                                      <p:to>
                                        <p:strVal val="visible"/>
                                      </p:to>
                                    </p:set>
                                    <p:animEffect filter="fade" transition="in">
                                      <p:cBhvr>
                                        <p:cTn dur="2000"/>
                                        <p:tgtEl>
                                          <p:spTgt spid="33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3">
                                            <p:txEl>
                                              <p:pRg end="3" st="3"/>
                                            </p:txEl>
                                          </p:spTgt>
                                        </p:tgtEl>
                                        <p:attrNameLst>
                                          <p:attrName>style.visibility</p:attrName>
                                        </p:attrNameLst>
                                      </p:cBhvr>
                                      <p:to>
                                        <p:strVal val="visible"/>
                                      </p:to>
                                    </p:set>
                                    <p:animEffect filter="fade" transition="in">
                                      <p:cBhvr>
                                        <p:cTn dur="2000"/>
                                        <p:tgtEl>
                                          <p:spTgt spid="33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3">
                                            <p:txEl>
                                              <p:pRg end="4" st="4"/>
                                            </p:txEl>
                                          </p:spTgt>
                                        </p:tgtEl>
                                        <p:attrNameLst>
                                          <p:attrName>style.visibility</p:attrName>
                                        </p:attrNameLst>
                                      </p:cBhvr>
                                      <p:to>
                                        <p:strVal val="visible"/>
                                      </p:to>
                                    </p:set>
                                    <p:animEffect filter="fade" transition="in">
                                      <p:cBhvr>
                                        <p:cTn dur="2000"/>
                                        <p:tgtEl>
                                          <p:spTgt spid="332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8" name="Shape 3328"/>
        <p:cNvGrpSpPr/>
        <p:nvPr/>
      </p:nvGrpSpPr>
      <p:grpSpPr>
        <a:xfrm>
          <a:off x="0" y="0"/>
          <a:ext cx="0" cy="0"/>
          <a:chOff x="0" y="0"/>
          <a:chExt cx="0" cy="0"/>
        </a:xfrm>
      </p:grpSpPr>
      <p:sp>
        <p:nvSpPr>
          <p:cNvPr id="3329" name="Google Shape;3329;p267"/>
          <p:cNvSpPr txBox="1"/>
          <p:nvPr/>
        </p:nvSpPr>
        <p:spPr>
          <a:xfrm>
            <a:off x="4716462" y="377825"/>
            <a:ext cx="4176600" cy="36942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3300"/>
              </a:buClr>
              <a:buSzPts val="2600"/>
              <a:buFont typeface="Calibri"/>
              <a:buNone/>
            </a:pPr>
            <a:r>
              <a:rPr b="1" i="0" lang="en-US" sz="2600" u="none">
                <a:solidFill>
                  <a:srgbClr val="FF3300"/>
                </a:solidFill>
                <a:latin typeface="Calibri"/>
                <a:ea typeface="Calibri"/>
                <a:cs typeface="Calibri"/>
                <a:sym typeface="Calibri"/>
              </a:rPr>
              <a:t>في أوقات التضخم:</a:t>
            </a:r>
            <a:r>
              <a:rPr b="1" i="0" lang="en-US" sz="2600" u="none">
                <a:solidFill>
                  <a:schemeClr val="dk1"/>
                </a:solidFill>
                <a:latin typeface="Calibri"/>
                <a:ea typeface="Calibri"/>
                <a:cs typeface="Calibri"/>
                <a:sym typeface="Calibri"/>
              </a:rPr>
              <a:t> تتلخص هذه السياسة في :</a:t>
            </a:r>
            <a:endParaRPr/>
          </a:p>
          <a:p>
            <a:pPr indent="-342900" lvl="0" marL="342900" marR="0" rtl="1" algn="just">
              <a:lnSpc>
                <a:spcPct val="100000"/>
              </a:lnSpc>
              <a:spcBef>
                <a:spcPts val="0"/>
              </a:spcBef>
              <a:spcAft>
                <a:spcPts val="0"/>
              </a:spcAft>
              <a:buClr>
                <a:schemeClr val="dk1"/>
              </a:buClr>
              <a:buSzPts val="2600"/>
              <a:buFont typeface="Calibri"/>
              <a:buNone/>
            </a:pPr>
            <a:r>
              <a:rPr b="1" i="0" lang="en-US" sz="2600" u="none">
                <a:solidFill>
                  <a:schemeClr val="dk1"/>
                </a:solidFill>
                <a:latin typeface="Calibri"/>
                <a:ea typeface="Calibri"/>
                <a:cs typeface="Calibri"/>
                <a:sym typeface="Calibri"/>
              </a:rPr>
              <a:t>( أ ) تقليل الإنفاق الحكومي .</a:t>
            </a:r>
            <a:endParaRPr/>
          </a:p>
          <a:p>
            <a:pPr indent="-342900" lvl="0" marL="342900" marR="0" rtl="1" algn="just">
              <a:lnSpc>
                <a:spcPct val="100000"/>
              </a:lnSpc>
              <a:spcBef>
                <a:spcPts val="0"/>
              </a:spcBef>
              <a:spcAft>
                <a:spcPts val="0"/>
              </a:spcAft>
              <a:buClr>
                <a:schemeClr val="dk1"/>
              </a:buClr>
              <a:buSzPts val="2600"/>
              <a:buFont typeface="Calibri"/>
              <a:buNone/>
            </a:pPr>
            <a:r>
              <a:rPr b="1" i="0" lang="en-US" sz="2600" u="none">
                <a:solidFill>
                  <a:schemeClr val="dk1"/>
                </a:solidFill>
                <a:latin typeface="Calibri"/>
                <a:ea typeface="Calibri"/>
                <a:cs typeface="Calibri"/>
                <a:sym typeface="Calibri"/>
              </a:rPr>
              <a:t>(ب ) رفع معدل الضريبة.</a:t>
            </a:r>
            <a:endParaRPr/>
          </a:p>
          <a:p>
            <a:pPr indent="-342900" lvl="0" marL="342900" marR="0" rtl="1" algn="just">
              <a:lnSpc>
                <a:spcPct val="100000"/>
              </a:lnSpc>
              <a:spcBef>
                <a:spcPts val="0"/>
              </a:spcBef>
              <a:spcAft>
                <a:spcPts val="0"/>
              </a:spcAft>
              <a:buClr>
                <a:schemeClr val="dk1"/>
              </a:buClr>
              <a:buSzPts val="2600"/>
              <a:buFont typeface="Calibri"/>
              <a:buNone/>
            </a:pPr>
            <a:r>
              <a:rPr b="1" i="0" lang="en-US" sz="2600" u="none">
                <a:solidFill>
                  <a:schemeClr val="dk1"/>
                </a:solidFill>
                <a:latin typeface="Calibri"/>
                <a:ea typeface="Calibri"/>
                <a:cs typeface="Calibri"/>
                <a:sym typeface="Calibri"/>
              </a:rPr>
              <a:t>(ج ) السياستان معاً. (خفض الإنفاق وزيادة الضرائب).  حيث تؤدي هذه السياسة إلي تقليل الطلب الكلي و انتقال المنحني لليسار من AD1 إلي AD</a:t>
            </a:r>
            <a:endParaRPr/>
          </a:p>
        </p:txBody>
      </p:sp>
      <p:cxnSp>
        <p:nvCxnSpPr>
          <p:cNvPr id="3330" name="Google Shape;3330;p267"/>
          <p:cNvCxnSpPr/>
          <p:nvPr/>
        </p:nvCxnSpPr>
        <p:spPr>
          <a:xfrm>
            <a:off x="501650" y="979487"/>
            <a:ext cx="1500" cy="3019500"/>
          </a:xfrm>
          <a:prstGeom prst="straightConnector1">
            <a:avLst/>
          </a:prstGeom>
          <a:noFill/>
          <a:ln cap="flat" cmpd="sng" w="9525">
            <a:solidFill>
              <a:schemeClr val="dk1"/>
            </a:solidFill>
            <a:prstDash val="solid"/>
            <a:miter lim="800000"/>
            <a:headEnd len="med" w="med" type="none"/>
            <a:tailEnd len="med" w="med" type="none"/>
          </a:ln>
        </p:spPr>
      </p:cxnSp>
      <p:cxnSp>
        <p:nvCxnSpPr>
          <p:cNvPr id="3331" name="Google Shape;3331;p267"/>
          <p:cNvCxnSpPr/>
          <p:nvPr/>
        </p:nvCxnSpPr>
        <p:spPr>
          <a:xfrm>
            <a:off x="501650" y="3998912"/>
            <a:ext cx="3776700" cy="1500"/>
          </a:xfrm>
          <a:prstGeom prst="straightConnector1">
            <a:avLst/>
          </a:prstGeom>
          <a:noFill/>
          <a:ln cap="flat" cmpd="sng" w="9525">
            <a:solidFill>
              <a:schemeClr val="dk1"/>
            </a:solidFill>
            <a:prstDash val="solid"/>
            <a:miter lim="800000"/>
            <a:headEnd len="med" w="med" type="none"/>
            <a:tailEnd len="med" w="med" type="none"/>
          </a:ln>
        </p:spPr>
      </p:cxnSp>
      <p:cxnSp>
        <p:nvCxnSpPr>
          <p:cNvPr id="3332" name="Google Shape;3332;p267"/>
          <p:cNvCxnSpPr/>
          <p:nvPr/>
        </p:nvCxnSpPr>
        <p:spPr>
          <a:xfrm>
            <a:off x="684212" y="1677987"/>
            <a:ext cx="2951100" cy="1751100"/>
          </a:xfrm>
          <a:prstGeom prst="straightConnector1">
            <a:avLst/>
          </a:prstGeom>
          <a:noFill/>
          <a:ln cap="flat" cmpd="sng" w="9525">
            <a:solidFill>
              <a:schemeClr val="dk1"/>
            </a:solidFill>
            <a:prstDash val="solid"/>
            <a:miter lim="800000"/>
            <a:headEnd len="med" w="med" type="none"/>
            <a:tailEnd len="med" w="med" type="none"/>
          </a:ln>
        </p:spPr>
      </p:cxnSp>
      <p:cxnSp>
        <p:nvCxnSpPr>
          <p:cNvPr id="3333" name="Google Shape;3333;p267"/>
          <p:cNvCxnSpPr/>
          <p:nvPr/>
        </p:nvCxnSpPr>
        <p:spPr>
          <a:xfrm>
            <a:off x="501650" y="2060575"/>
            <a:ext cx="2270100" cy="0"/>
          </a:xfrm>
          <a:prstGeom prst="straightConnector1">
            <a:avLst/>
          </a:prstGeom>
          <a:noFill/>
          <a:ln cap="flat" cmpd="sng" w="9525">
            <a:solidFill>
              <a:schemeClr val="dk1"/>
            </a:solidFill>
            <a:prstDash val="solid"/>
            <a:miter lim="800000"/>
            <a:headEnd len="med" w="med" type="none"/>
            <a:tailEnd len="med" w="med" type="none"/>
          </a:ln>
        </p:spPr>
      </p:cxnSp>
      <p:cxnSp>
        <p:nvCxnSpPr>
          <p:cNvPr id="3334" name="Google Shape;3334;p267"/>
          <p:cNvCxnSpPr/>
          <p:nvPr/>
        </p:nvCxnSpPr>
        <p:spPr>
          <a:xfrm>
            <a:off x="2771775" y="2060575"/>
            <a:ext cx="0" cy="1944600"/>
          </a:xfrm>
          <a:prstGeom prst="straightConnector1">
            <a:avLst/>
          </a:prstGeom>
          <a:noFill/>
          <a:ln cap="flat" cmpd="sng" w="9525">
            <a:solidFill>
              <a:schemeClr val="dk1"/>
            </a:solidFill>
            <a:prstDash val="solid"/>
            <a:miter lim="800000"/>
            <a:headEnd len="med" w="med" type="none"/>
            <a:tailEnd len="med" w="med" type="none"/>
          </a:ln>
        </p:spPr>
      </p:cxnSp>
      <p:sp>
        <p:nvSpPr>
          <p:cNvPr id="3335" name="Google Shape;3335;p267"/>
          <p:cNvSpPr txBox="1"/>
          <p:nvPr/>
        </p:nvSpPr>
        <p:spPr>
          <a:xfrm>
            <a:off x="3132137" y="3290887"/>
            <a:ext cx="10080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AD1</a:t>
            </a:r>
            <a:endParaRPr/>
          </a:p>
        </p:txBody>
      </p:sp>
      <p:sp>
        <p:nvSpPr>
          <p:cNvPr id="3336" name="Google Shape;3336;p267"/>
          <p:cNvSpPr txBox="1"/>
          <p:nvPr/>
        </p:nvSpPr>
        <p:spPr>
          <a:xfrm>
            <a:off x="-109537" y="1844675"/>
            <a:ext cx="649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P1</a:t>
            </a:r>
            <a:endParaRPr/>
          </a:p>
        </p:txBody>
      </p:sp>
      <p:sp>
        <p:nvSpPr>
          <p:cNvPr id="3337" name="Google Shape;3337;p267"/>
          <p:cNvSpPr txBox="1"/>
          <p:nvPr/>
        </p:nvSpPr>
        <p:spPr>
          <a:xfrm>
            <a:off x="-252412" y="2414587"/>
            <a:ext cx="10794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P</a:t>
            </a:r>
            <a:endParaRPr/>
          </a:p>
        </p:txBody>
      </p:sp>
      <p:sp>
        <p:nvSpPr>
          <p:cNvPr id="3338" name="Google Shape;3338;p267"/>
          <p:cNvSpPr txBox="1"/>
          <p:nvPr/>
        </p:nvSpPr>
        <p:spPr>
          <a:xfrm>
            <a:off x="2339975" y="4011612"/>
            <a:ext cx="7875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Q1</a:t>
            </a:r>
            <a:endParaRPr/>
          </a:p>
        </p:txBody>
      </p:sp>
      <p:sp>
        <p:nvSpPr>
          <p:cNvPr id="3339" name="Google Shape;3339;p267"/>
          <p:cNvSpPr txBox="1"/>
          <p:nvPr/>
        </p:nvSpPr>
        <p:spPr>
          <a:xfrm>
            <a:off x="1725612" y="4681537"/>
            <a:ext cx="7080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340" name="Google Shape;3340;p267"/>
          <p:cNvSpPr txBox="1"/>
          <p:nvPr/>
        </p:nvSpPr>
        <p:spPr>
          <a:xfrm>
            <a:off x="1763712" y="4011612"/>
            <a:ext cx="7875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Q</a:t>
            </a:r>
            <a:endParaRPr/>
          </a:p>
        </p:txBody>
      </p:sp>
      <p:cxnSp>
        <p:nvCxnSpPr>
          <p:cNvPr id="3341" name="Google Shape;3341;p267"/>
          <p:cNvCxnSpPr/>
          <p:nvPr/>
        </p:nvCxnSpPr>
        <p:spPr>
          <a:xfrm>
            <a:off x="1116012" y="1052512"/>
            <a:ext cx="2951100" cy="1751100"/>
          </a:xfrm>
          <a:prstGeom prst="straightConnector1">
            <a:avLst/>
          </a:prstGeom>
          <a:noFill/>
          <a:ln cap="flat" cmpd="sng" w="9525">
            <a:solidFill>
              <a:schemeClr val="dk1"/>
            </a:solidFill>
            <a:prstDash val="solid"/>
            <a:miter lim="800000"/>
            <a:headEnd len="med" w="med" type="none"/>
            <a:tailEnd len="med" w="med" type="none"/>
          </a:ln>
        </p:spPr>
      </p:cxnSp>
      <p:sp>
        <p:nvSpPr>
          <p:cNvPr id="3342" name="Google Shape;3342;p267"/>
          <p:cNvSpPr txBox="1"/>
          <p:nvPr/>
        </p:nvSpPr>
        <p:spPr>
          <a:xfrm>
            <a:off x="3635375" y="2708275"/>
            <a:ext cx="7923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AD0</a:t>
            </a:r>
            <a:endParaRPr/>
          </a:p>
        </p:txBody>
      </p:sp>
      <p:sp>
        <p:nvSpPr>
          <p:cNvPr id="3343" name="Google Shape;3343;p267"/>
          <p:cNvSpPr txBox="1"/>
          <p:nvPr/>
        </p:nvSpPr>
        <p:spPr>
          <a:xfrm>
            <a:off x="4283075" y="3860800"/>
            <a:ext cx="1584300" cy="3666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Q</a:t>
            </a:r>
            <a:endParaRPr/>
          </a:p>
        </p:txBody>
      </p:sp>
      <p:cxnSp>
        <p:nvCxnSpPr>
          <p:cNvPr id="3344" name="Google Shape;3344;p267"/>
          <p:cNvCxnSpPr/>
          <p:nvPr/>
        </p:nvCxnSpPr>
        <p:spPr>
          <a:xfrm flipH="1">
            <a:off x="827037" y="1341437"/>
            <a:ext cx="2736900" cy="2374800"/>
          </a:xfrm>
          <a:prstGeom prst="straightConnector1">
            <a:avLst/>
          </a:prstGeom>
          <a:noFill/>
          <a:ln cap="flat" cmpd="sng" w="9525">
            <a:solidFill>
              <a:schemeClr val="dk1"/>
            </a:solidFill>
            <a:prstDash val="solid"/>
            <a:miter lim="800000"/>
            <a:headEnd len="med" w="med" type="none"/>
            <a:tailEnd len="med" w="med" type="none"/>
          </a:ln>
        </p:spPr>
      </p:cxnSp>
      <p:sp>
        <p:nvSpPr>
          <p:cNvPr id="3345" name="Google Shape;3345;p267"/>
          <p:cNvSpPr txBox="1"/>
          <p:nvPr/>
        </p:nvSpPr>
        <p:spPr>
          <a:xfrm>
            <a:off x="3203575" y="901700"/>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AS</a:t>
            </a:r>
            <a:endParaRPr/>
          </a:p>
        </p:txBody>
      </p:sp>
      <p:cxnSp>
        <p:nvCxnSpPr>
          <p:cNvPr id="3346" name="Google Shape;3346;p267"/>
          <p:cNvCxnSpPr/>
          <p:nvPr/>
        </p:nvCxnSpPr>
        <p:spPr>
          <a:xfrm flipH="1">
            <a:off x="2124200" y="2565400"/>
            <a:ext cx="34800" cy="1433400"/>
          </a:xfrm>
          <a:prstGeom prst="straightConnector1">
            <a:avLst/>
          </a:prstGeom>
          <a:noFill/>
          <a:ln cap="flat" cmpd="sng" w="9525">
            <a:solidFill>
              <a:schemeClr val="dk1"/>
            </a:solidFill>
            <a:prstDash val="solid"/>
            <a:miter lim="800000"/>
            <a:headEnd len="med" w="med" type="none"/>
            <a:tailEnd len="med" w="med" type="none"/>
          </a:ln>
        </p:spPr>
      </p:cxnSp>
      <p:cxnSp>
        <p:nvCxnSpPr>
          <p:cNvPr id="3347" name="Google Shape;3347;p267"/>
          <p:cNvCxnSpPr/>
          <p:nvPr/>
        </p:nvCxnSpPr>
        <p:spPr>
          <a:xfrm>
            <a:off x="503237" y="2563812"/>
            <a:ext cx="1657200" cy="1500"/>
          </a:xfrm>
          <a:prstGeom prst="straightConnector1">
            <a:avLst/>
          </a:prstGeom>
          <a:noFill/>
          <a:ln cap="flat" cmpd="sng" w="9525">
            <a:solidFill>
              <a:schemeClr val="dk1"/>
            </a:solidFill>
            <a:prstDash val="solid"/>
            <a:miter lim="800000"/>
            <a:headEnd len="med" w="med" type="none"/>
            <a:tailEnd len="med" w="med" type="none"/>
          </a:ln>
        </p:spPr>
      </p:cxnSp>
      <p:sp>
        <p:nvSpPr>
          <p:cNvPr id="3348" name="Google Shape;3348;p267"/>
          <p:cNvSpPr txBox="1"/>
          <p:nvPr/>
        </p:nvSpPr>
        <p:spPr>
          <a:xfrm>
            <a:off x="0" y="4378325"/>
            <a:ext cx="9036000" cy="1939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يعد تأثير الإنفاق الحكومي على الدخل أكبر من تأثير الضرائب على الدخل و ذلك لأن مضاعف الإنفاق الحكومي (1/1-b) أكبر من مضاعف الضرائب (-b/1-b). </a:t>
            </a:r>
            <a:endParaRPr/>
          </a:p>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كما أن تأثير الإنفاق الحكومي على الإنفاق الكلي مباشر بينما تؤثرالضرائب على الإنفاق الكلي بشكل غير مباشر عن طريق التأثير على الإنفاق الاستهلاكي الخاص. </a:t>
            </a:r>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29">
                                            <p:txEl>
                                              <p:pRg end="0" st="0"/>
                                            </p:txEl>
                                          </p:spTgt>
                                        </p:tgtEl>
                                        <p:attrNameLst>
                                          <p:attrName>style.visibility</p:attrName>
                                        </p:attrNameLst>
                                      </p:cBhvr>
                                      <p:to>
                                        <p:strVal val="visible"/>
                                      </p:to>
                                    </p:set>
                                    <p:anim calcmode="lin" valueType="num">
                                      <p:cBhvr additive="base">
                                        <p:cTn dur="500"/>
                                        <p:tgtEl>
                                          <p:spTgt spid="332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32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29">
                                            <p:txEl>
                                              <p:pRg end="1" st="1"/>
                                            </p:txEl>
                                          </p:spTgt>
                                        </p:tgtEl>
                                        <p:attrNameLst>
                                          <p:attrName>style.visibility</p:attrName>
                                        </p:attrNameLst>
                                      </p:cBhvr>
                                      <p:to>
                                        <p:strVal val="visible"/>
                                      </p:to>
                                    </p:set>
                                    <p:anim calcmode="lin" valueType="num">
                                      <p:cBhvr additive="base">
                                        <p:cTn dur="500"/>
                                        <p:tgtEl>
                                          <p:spTgt spid="332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32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29">
                                            <p:txEl>
                                              <p:pRg end="2" st="2"/>
                                            </p:txEl>
                                          </p:spTgt>
                                        </p:tgtEl>
                                        <p:attrNameLst>
                                          <p:attrName>style.visibility</p:attrName>
                                        </p:attrNameLst>
                                      </p:cBhvr>
                                      <p:to>
                                        <p:strVal val="visible"/>
                                      </p:to>
                                    </p:set>
                                    <p:anim calcmode="lin" valueType="num">
                                      <p:cBhvr additive="base">
                                        <p:cTn dur="500"/>
                                        <p:tgtEl>
                                          <p:spTgt spid="332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32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29">
                                            <p:txEl>
                                              <p:pRg end="3" st="3"/>
                                            </p:txEl>
                                          </p:spTgt>
                                        </p:tgtEl>
                                        <p:attrNameLst>
                                          <p:attrName>style.visibility</p:attrName>
                                        </p:attrNameLst>
                                      </p:cBhvr>
                                      <p:to>
                                        <p:strVal val="visible"/>
                                      </p:to>
                                    </p:set>
                                    <p:anim calcmode="lin" valueType="num">
                                      <p:cBhvr additive="base">
                                        <p:cTn dur="500"/>
                                        <p:tgtEl>
                                          <p:spTgt spid="332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32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0"/>
                                        </p:tgtEl>
                                        <p:attrNameLst>
                                          <p:attrName>style.visibility</p:attrName>
                                        </p:attrNameLst>
                                      </p:cBhvr>
                                      <p:to>
                                        <p:strVal val="visible"/>
                                      </p:to>
                                    </p:set>
                                    <p:anim calcmode="lin" valueType="num">
                                      <p:cBhvr additive="base">
                                        <p:cTn dur="500"/>
                                        <p:tgtEl>
                                          <p:spTgt spid="3330"/>
                                        </p:tgtEl>
                                        <p:attrNameLst>
                                          <p:attrName>ppt_w</p:attrName>
                                        </p:attrNameLst>
                                      </p:cBhvr>
                                      <p:tavLst>
                                        <p:tav fmla="" tm="0">
                                          <p:val>
                                            <p:strVal val="0"/>
                                          </p:val>
                                        </p:tav>
                                        <p:tav fmla="" tm="100000">
                                          <p:val>
                                            <p:strVal val="#ppt_w"/>
                                          </p:val>
                                        </p:tav>
                                      </p:tavLst>
                                    </p:anim>
                                    <p:anim calcmode="lin" valueType="num">
                                      <p:cBhvr additive="base">
                                        <p:cTn dur="500"/>
                                        <p:tgtEl>
                                          <p:spTgt spid="33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1"/>
                                        </p:tgtEl>
                                        <p:attrNameLst>
                                          <p:attrName>style.visibility</p:attrName>
                                        </p:attrNameLst>
                                      </p:cBhvr>
                                      <p:to>
                                        <p:strVal val="visible"/>
                                      </p:to>
                                    </p:set>
                                    <p:anim calcmode="lin" valueType="num">
                                      <p:cBhvr additive="base">
                                        <p:cTn dur="500"/>
                                        <p:tgtEl>
                                          <p:spTgt spid="3331"/>
                                        </p:tgtEl>
                                        <p:attrNameLst>
                                          <p:attrName>ppt_w</p:attrName>
                                        </p:attrNameLst>
                                      </p:cBhvr>
                                      <p:tavLst>
                                        <p:tav fmla="" tm="0">
                                          <p:val>
                                            <p:strVal val="0"/>
                                          </p:val>
                                        </p:tav>
                                        <p:tav fmla="" tm="100000">
                                          <p:val>
                                            <p:strVal val="#ppt_w"/>
                                          </p:val>
                                        </p:tav>
                                      </p:tavLst>
                                    </p:anim>
                                    <p:anim calcmode="lin" valueType="num">
                                      <p:cBhvr additive="base">
                                        <p:cTn dur="500"/>
                                        <p:tgtEl>
                                          <p:spTgt spid="33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5"/>
                                        </p:tgtEl>
                                        <p:attrNameLst>
                                          <p:attrName>style.visibility</p:attrName>
                                        </p:attrNameLst>
                                      </p:cBhvr>
                                      <p:to>
                                        <p:strVal val="visible"/>
                                      </p:to>
                                    </p:set>
                                    <p:anim calcmode="lin" valueType="num">
                                      <p:cBhvr additive="base">
                                        <p:cTn dur="500"/>
                                        <p:tgtEl>
                                          <p:spTgt spid="3335"/>
                                        </p:tgtEl>
                                        <p:attrNameLst>
                                          <p:attrName>ppt_w</p:attrName>
                                        </p:attrNameLst>
                                      </p:cBhvr>
                                      <p:tavLst>
                                        <p:tav fmla="" tm="0">
                                          <p:val>
                                            <p:strVal val="0"/>
                                          </p:val>
                                        </p:tav>
                                        <p:tav fmla="" tm="100000">
                                          <p:val>
                                            <p:strVal val="#ppt_w"/>
                                          </p:val>
                                        </p:tav>
                                      </p:tavLst>
                                    </p:anim>
                                    <p:anim calcmode="lin" valueType="num">
                                      <p:cBhvr additive="base">
                                        <p:cTn dur="500"/>
                                        <p:tgtEl>
                                          <p:spTgt spid="33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2"/>
                                        </p:tgtEl>
                                        <p:attrNameLst>
                                          <p:attrName>style.visibility</p:attrName>
                                        </p:attrNameLst>
                                      </p:cBhvr>
                                      <p:to>
                                        <p:strVal val="visible"/>
                                      </p:to>
                                    </p:set>
                                    <p:anim calcmode="lin" valueType="num">
                                      <p:cBhvr additive="base">
                                        <p:cTn dur="500"/>
                                        <p:tgtEl>
                                          <p:spTgt spid="3332"/>
                                        </p:tgtEl>
                                        <p:attrNameLst>
                                          <p:attrName>ppt_w</p:attrName>
                                        </p:attrNameLst>
                                      </p:cBhvr>
                                      <p:tavLst>
                                        <p:tav fmla="" tm="0">
                                          <p:val>
                                            <p:strVal val="0"/>
                                          </p:val>
                                        </p:tav>
                                        <p:tav fmla="" tm="100000">
                                          <p:val>
                                            <p:strVal val="#ppt_w"/>
                                          </p:val>
                                        </p:tav>
                                      </p:tavLst>
                                    </p:anim>
                                    <p:anim calcmode="lin" valueType="num">
                                      <p:cBhvr additive="base">
                                        <p:cTn dur="500"/>
                                        <p:tgtEl>
                                          <p:spTgt spid="33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3"/>
                                        </p:tgtEl>
                                        <p:attrNameLst>
                                          <p:attrName>style.visibility</p:attrName>
                                        </p:attrNameLst>
                                      </p:cBhvr>
                                      <p:to>
                                        <p:strVal val="visible"/>
                                      </p:to>
                                    </p:set>
                                    <p:anim calcmode="lin" valueType="num">
                                      <p:cBhvr additive="base">
                                        <p:cTn dur="500"/>
                                        <p:tgtEl>
                                          <p:spTgt spid="3333"/>
                                        </p:tgtEl>
                                        <p:attrNameLst>
                                          <p:attrName>ppt_w</p:attrName>
                                        </p:attrNameLst>
                                      </p:cBhvr>
                                      <p:tavLst>
                                        <p:tav fmla="" tm="0">
                                          <p:val>
                                            <p:strVal val="0"/>
                                          </p:val>
                                        </p:tav>
                                        <p:tav fmla="" tm="100000">
                                          <p:val>
                                            <p:strVal val="#ppt_w"/>
                                          </p:val>
                                        </p:tav>
                                      </p:tavLst>
                                    </p:anim>
                                    <p:anim calcmode="lin" valueType="num">
                                      <p:cBhvr additive="base">
                                        <p:cTn dur="500"/>
                                        <p:tgtEl>
                                          <p:spTgt spid="33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4"/>
                                        </p:tgtEl>
                                        <p:attrNameLst>
                                          <p:attrName>style.visibility</p:attrName>
                                        </p:attrNameLst>
                                      </p:cBhvr>
                                      <p:to>
                                        <p:strVal val="visible"/>
                                      </p:to>
                                    </p:set>
                                    <p:anim calcmode="lin" valueType="num">
                                      <p:cBhvr additive="base">
                                        <p:cTn dur="500"/>
                                        <p:tgtEl>
                                          <p:spTgt spid="3334"/>
                                        </p:tgtEl>
                                        <p:attrNameLst>
                                          <p:attrName>ppt_w</p:attrName>
                                        </p:attrNameLst>
                                      </p:cBhvr>
                                      <p:tavLst>
                                        <p:tav fmla="" tm="0">
                                          <p:val>
                                            <p:strVal val="0"/>
                                          </p:val>
                                        </p:tav>
                                        <p:tav fmla="" tm="100000">
                                          <p:val>
                                            <p:strVal val="#ppt_w"/>
                                          </p:val>
                                        </p:tav>
                                      </p:tavLst>
                                    </p:anim>
                                    <p:anim calcmode="lin" valueType="num">
                                      <p:cBhvr additive="base">
                                        <p:cTn dur="500"/>
                                        <p:tgtEl>
                                          <p:spTgt spid="33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7"/>
                                        </p:tgtEl>
                                        <p:attrNameLst>
                                          <p:attrName>style.visibility</p:attrName>
                                        </p:attrNameLst>
                                      </p:cBhvr>
                                      <p:to>
                                        <p:strVal val="visible"/>
                                      </p:to>
                                    </p:set>
                                    <p:anim calcmode="lin" valueType="num">
                                      <p:cBhvr additive="base">
                                        <p:cTn dur="500"/>
                                        <p:tgtEl>
                                          <p:spTgt spid="3337"/>
                                        </p:tgtEl>
                                        <p:attrNameLst>
                                          <p:attrName>ppt_w</p:attrName>
                                        </p:attrNameLst>
                                      </p:cBhvr>
                                      <p:tavLst>
                                        <p:tav fmla="" tm="0">
                                          <p:val>
                                            <p:strVal val="0"/>
                                          </p:val>
                                        </p:tav>
                                        <p:tav fmla="" tm="100000">
                                          <p:val>
                                            <p:strVal val="#ppt_w"/>
                                          </p:val>
                                        </p:tav>
                                      </p:tavLst>
                                    </p:anim>
                                    <p:anim calcmode="lin" valueType="num">
                                      <p:cBhvr additive="base">
                                        <p:cTn dur="500"/>
                                        <p:tgtEl>
                                          <p:spTgt spid="33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8"/>
                                        </p:tgtEl>
                                        <p:attrNameLst>
                                          <p:attrName>style.visibility</p:attrName>
                                        </p:attrNameLst>
                                      </p:cBhvr>
                                      <p:to>
                                        <p:strVal val="visible"/>
                                      </p:to>
                                    </p:set>
                                    <p:anim calcmode="lin" valueType="num">
                                      <p:cBhvr additive="base">
                                        <p:cTn dur="500"/>
                                        <p:tgtEl>
                                          <p:spTgt spid="3338"/>
                                        </p:tgtEl>
                                        <p:attrNameLst>
                                          <p:attrName>ppt_w</p:attrName>
                                        </p:attrNameLst>
                                      </p:cBhvr>
                                      <p:tavLst>
                                        <p:tav fmla="" tm="0">
                                          <p:val>
                                            <p:strVal val="0"/>
                                          </p:val>
                                        </p:tav>
                                        <p:tav fmla="" tm="100000">
                                          <p:val>
                                            <p:strVal val="#ppt_w"/>
                                          </p:val>
                                        </p:tav>
                                      </p:tavLst>
                                    </p:anim>
                                    <p:anim calcmode="lin" valueType="num">
                                      <p:cBhvr additive="base">
                                        <p:cTn dur="500"/>
                                        <p:tgtEl>
                                          <p:spTgt spid="33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36"/>
                                        </p:tgtEl>
                                        <p:attrNameLst>
                                          <p:attrName>style.visibility</p:attrName>
                                        </p:attrNameLst>
                                      </p:cBhvr>
                                      <p:to>
                                        <p:strVal val="visible"/>
                                      </p:to>
                                    </p:set>
                                    <p:anim calcmode="lin" valueType="num">
                                      <p:cBhvr additive="base">
                                        <p:cTn dur="500"/>
                                        <p:tgtEl>
                                          <p:spTgt spid="3336"/>
                                        </p:tgtEl>
                                        <p:attrNameLst>
                                          <p:attrName>ppt_w</p:attrName>
                                        </p:attrNameLst>
                                      </p:cBhvr>
                                      <p:tavLst>
                                        <p:tav fmla="" tm="0">
                                          <p:val>
                                            <p:strVal val="0"/>
                                          </p:val>
                                        </p:tav>
                                        <p:tav fmla="" tm="100000">
                                          <p:val>
                                            <p:strVal val="#ppt_w"/>
                                          </p:val>
                                        </p:tav>
                                      </p:tavLst>
                                    </p:anim>
                                    <p:anim calcmode="lin" valueType="num">
                                      <p:cBhvr additive="base">
                                        <p:cTn dur="500"/>
                                        <p:tgtEl>
                                          <p:spTgt spid="33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0"/>
                                        </p:tgtEl>
                                        <p:attrNameLst>
                                          <p:attrName>style.visibility</p:attrName>
                                        </p:attrNameLst>
                                      </p:cBhvr>
                                      <p:to>
                                        <p:strVal val="visible"/>
                                      </p:to>
                                    </p:set>
                                    <p:anim calcmode="lin" valueType="num">
                                      <p:cBhvr additive="base">
                                        <p:cTn dur="500"/>
                                        <p:tgtEl>
                                          <p:spTgt spid="3340"/>
                                        </p:tgtEl>
                                        <p:attrNameLst>
                                          <p:attrName>ppt_w</p:attrName>
                                        </p:attrNameLst>
                                      </p:cBhvr>
                                      <p:tavLst>
                                        <p:tav fmla="" tm="0">
                                          <p:val>
                                            <p:strVal val="0"/>
                                          </p:val>
                                        </p:tav>
                                        <p:tav fmla="" tm="100000">
                                          <p:val>
                                            <p:strVal val="#ppt_w"/>
                                          </p:val>
                                        </p:tav>
                                      </p:tavLst>
                                    </p:anim>
                                    <p:anim calcmode="lin" valueType="num">
                                      <p:cBhvr additive="base">
                                        <p:cTn dur="500"/>
                                        <p:tgtEl>
                                          <p:spTgt spid="33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1"/>
                                        </p:tgtEl>
                                        <p:attrNameLst>
                                          <p:attrName>style.visibility</p:attrName>
                                        </p:attrNameLst>
                                      </p:cBhvr>
                                      <p:to>
                                        <p:strVal val="visible"/>
                                      </p:to>
                                    </p:set>
                                    <p:anim calcmode="lin" valueType="num">
                                      <p:cBhvr additive="base">
                                        <p:cTn dur="500"/>
                                        <p:tgtEl>
                                          <p:spTgt spid="3341"/>
                                        </p:tgtEl>
                                        <p:attrNameLst>
                                          <p:attrName>ppt_w</p:attrName>
                                        </p:attrNameLst>
                                      </p:cBhvr>
                                      <p:tavLst>
                                        <p:tav fmla="" tm="0">
                                          <p:val>
                                            <p:strVal val="0"/>
                                          </p:val>
                                        </p:tav>
                                        <p:tav fmla="" tm="100000">
                                          <p:val>
                                            <p:strVal val="#ppt_w"/>
                                          </p:val>
                                        </p:tav>
                                      </p:tavLst>
                                    </p:anim>
                                    <p:anim calcmode="lin" valueType="num">
                                      <p:cBhvr additive="base">
                                        <p:cTn dur="500"/>
                                        <p:tgtEl>
                                          <p:spTgt spid="33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2"/>
                                        </p:tgtEl>
                                        <p:attrNameLst>
                                          <p:attrName>style.visibility</p:attrName>
                                        </p:attrNameLst>
                                      </p:cBhvr>
                                      <p:to>
                                        <p:strVal val="visible"/>
                                      </p:to>
                                    </p:set>
                                    <p:anim calcmode="lin" valueType="num">
                                      <p:cBhvr additive="base">
                                        <p:cTn dur="500"/>
                                        <p:tgtEl>
                                          <p:spTgt spid="3342"/>
                                        </p:tgtEl>
                                        <p:attrNameLst>
                                          <p:attrName>ppt_w</p:attrName>
                                        </p:attrNameLst>
                                      </p:cBhvr>
                                      <p:tavLst>
                                        <p:tav fmla="" tm="0">
                                          <p:val>
                                            <p:strVal val="0"/>
                                          </p:val>
                                        </p:tav>
                                        <p:tav fmla="" tm="100000">
                                          <p:val>
                                            <p:strVal val="#ppt_w"/>
                                          </p:val>
                                        </p:tav>
                                      </p:tavLst>
                                    </p:anim>
                                    <p:anim calcmode="lin" valueType="num">
                                      <p:cBhvr additive="base">
                                        <p:cTn dur="500"/>
                                        <p:tgtEl>
                                          <p:spTgt spid="33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3"/>
                                        </p:tgtEl>
                                        <p:attrNameLst>
                                          <p:attrName>style.visibility</p:attrName>
                                        </p:attrNameLst>
                                      </p:cBhvr>
                                      <p:to>
                                        <p:strVal val="visible"/>
                                      </p:to>
                                    </p:set>
                                    <p:anim calcmode="lin" valueType="num">
                                      <p:cBhvr additive="base">
                                        <p:cTn dur="500"/>
                                        <p:tgtEl>
                                          <p:spTgt spid="3343"/>
                                        </p:tgtEl>
                                        <p:attrNameLst>
                                          <p:attrName>ppt_w</p:attrName>
                                        </p:attrNameLst>
                                      </p:cBhvr>
                                      <p:tavLst>
                                        <p:tav fmla="" tm="0">
                                          <p:val>
                                            <p:strVal val="0"/>
                                          </p:val>
                                        </p:tav>
                                        <p:tav fmla="" tm="100000">
                                          <p:val>
                                            <p:strVal val="#ppt_w"/>
                                          </p:val>
                                        </p:tav>
                                      </p:tavLst>
                                    </p:anim>
                                    <p:anim calcmode="lin" valueType="num">
                                      <p:cBhvr additive="base">
                                        <p:cTn dur="500"/>
                                        <p:tgtEl>
                                          <p:spTgt spid="33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4"/>
                                        </p:tgtEl>
                                        <p:attrNameLst>
                                          <p:attrName>style.visibility</p:attrName>
                                        </p:attrNameLst>
                                      </p:cBhvr>
                                      <p:to>
                                        <p:strVal val="visible"/>
                                      </p:to>
                                    </p:set>
                                    <p:anim calcmode="lin" valueType="num">
                                      <p:cBhvr additive="base">
                                        <p:cTn dur="500"/>
                                        <p:tgtEl>
                                          <p:spTgt spid="3344"/>
                                        </p:tgtEl>
                                        <p:attrNameLst>
                                          <p:attrName>ppt_w</p:attrName>
                                        </p:attrNameLst>
                                      </p:cBhvr>
                                      <p:tavLst>
                                        <p:tav fmla="" tm="0">
                                          <p:val>
                                            <p:strVal val="0"/>
                                          </p:val>
                                        </p:tav>
                                        <p:tav fmla="" tm="100000">
                                          <p:val>
                                            <p:strVal val="#ppt_w"/>
                                          </p:val>
                                        </p:tav>
                                      </p:tavLst>
                                    </p:anim>
                                    <p:anim calcmode="lin" valueType="num">
                                      <p:cBhvr additive="base">
                                        <p:cTn dur="500"/>
                                        <p:tgtEl>
                                          <p:spTgt spid="33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5"/>
                                        </p:tgtEl>
                                        <p:attrNameLst>
                                          <p:attrName>style.visibility</p:attrName>
                                        </p:attrNameLst>
                                      </p:cBhvr>
                                      <p:to>
                                        <p:strVal val="visible"/>
                                      </p:to>
                                    </p:set>
                                    <p:anim calcmode="lin" valueType="num">
                                      <p:cBhvr additive="base">
                                        <p:cTn dur="500"/>
                                        <p:tgtEl>
                                          <p:spTgt spid="3345"/>
                                        </p:tgtEl>
                                        <p:attrNameLst>
                                          <p:attrName>ppt_w</p:attrName>
                                        </p:attrNameLst>
                                      </p:cBhvr>
                                      <p:tavLst>
                                        <p:tav fmla="" tm="0">
                                          <p:val>
                                            <p:strVal val="0"/>
                                          </p:val>
                                        </p:tav>
                                        <p:tav fmla="" tm="100000">
                                          <p:val>
                                            <p:strVal val="#ppt_w"/>
                                          </p:val>
                                        </p:tav>
                                      </p:tavLst>
                                    </p:anim>
                                    <p:anim calcmode="lin" valueType="num">
                                      <p:cBhvr additive="base">
                                        <p:cTn dur="500"/>
                                        <p:tgtEl>
                                          <p:spTgt spid="33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6"/>
                                        </p:tgtEl>
                                        <p:attrNameLst>
                                          <p:attrName>style.visibility</p:attrName>
                                        </p:attrNameLst>
                                      </p:cBhvr>
                                      <p:to>
                                        <p:strVal val="visible"/>
                                      </p:to>
                                    </p:set>
                                    <p:anim calcmode="lin" valueType="num">
                                      <p:cBhvr additive="base">
                                        <p:cTn dur="500"/>
                                        <p:tgtEl>
                                          <p:spTgt spid="3346"/>
                                        </p:tgtEl>
                                        <p:attrNameLst>
                                          <p:attrName>ppt_w</p:attrName>
                                        </p:attrNameLst>
                                      </p:cBhvr>
                                      <p:tavLst>
                                        <p:tav fmla="" tm="0">
                                          <p:val>
                                            <p:strVal val="0"/>
                                          </p:val>
                                        </p:tav>
                                        <p:tav fmla="" tm="100000">
                                          <p:val>
                                            <p:strVal val="#ppt_w"/>
                                          </p:val>
                                        </p:tav>
                                      </p:tavLst>
                                    </p:anim>
                                    <p:anim calcmode="lin" valueType="num">
                                      <p:cBhvr additive="base">
                                        <p:cTn dur="500"/>
                                        <p:tgtEl>
                                          <p:spTgt spid="33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47"/>
                                        </p:tgtEl>
                                        <p:attrNameLst>
                                          <p:attrName>style.visibility</p:attrName>
                                        </p:attrNameLst>
                                      </p:cBhvr>
                                      <p:to>
                                        <p:strVal val="visible"/>
                                      </p:to>
                                    </p:set>
                                    <p:anim calcmode="lin" valueType="num">
                                      <p:cBhvr additive="base">
                                        <p:cTn dur="500"/>
                                        <p:tgtEl>
                                          <p:spTgt spid="3347"/>
                                        </p:tgtEl>
                                        <p:attrNameLst>
                                          <p:attrName>ppt_w</p:attrName>
                                        </p:attrNameLst>
                                      </p:cBhvr>
                                      <p:tavLst>
                                        <p:tav fmla="" tm="0">
                                          <p:val>
                                            <p:strVal val="0"/>
                                          </p:val>
                                        </p:tav>
                                        <p:tav fmla="" tm="100000">
                                          <p:val>
                                            <p:strVal val="#ppt_w"/>
                                          </p:val>
                                        </p:tav>
                                      </p:tavLst>
                                    </p:anim>
                                    <p:anim calcmode="lin" valueType="num">
                                      <p:cBhvr additive="base">
                                        <p:cTn dur="500"/>
                                        <p:tgtEl>
                                          <p:spTgt spid="334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2" name="Shape 3352"/>
        <p:cNvGrpSpPr/>
        <p:nvPr/>
      </p:nvGrpSpPr>
      <p:grpSpPr>
        <a:xfrm>
          <a:off x="0" y="0"/>
          <a:ext cx="0" cy="0"/>
          <a:chOff x="0" y="0"/>
          <a:chExt cx="0" cy="0"/>
        </a:xfrm>
      </p:grpSpPr>
      <p:sp>
        <p:nvSpPr>
          <p:cNvPr id="3353" name="Google Shape;3353;p268"/>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2800"/>
              <a:buFont typeface="Gill Sans"/>
              <a:buNone/>
            </a:pPr>
            <a:r>
              <a:rPr b="0" i="0" lang="en-US" sz="2800" u="none">
                <a:solidFill>
                  <a:srgbClr val="FF0000"/>
                </a:solidFill>
                <a:effectLst>
                  <a:outerShdw blurRad="38100" algn="tl" dir="2700000" dist="38100">
                    <a:srgbClr val="C0C0C0"/>
                  </a:outerShdw>
                </a:effectLst>
                <a:latin typeface="Gill Sans"/>
                <a:ea typeface="Gill Sans"/>
                <a:cs typeface="Gill Sans"/>
                <a:sym typeface="Gill Sans"/>
              </a:rPr>
              <a:t>السياسة المالية التوسعية - لعلاج  الكساد و البطالة</a:t>
            </a:r>
            <a:endParaRPr/>
          </a:p>
        </p:txBody>
      </p:sp>
      <p:sp>
        <p:nvSpPr>
          <p:cNvPr id="3354" name="Google Shape;3354;p268"/>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0" algn="l">
              <a:lnSpc>
                <a:spcPct val="100000"/>
              </a:lnSpc>
              <a:spcBef>
                <a:spcPts val="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زيادة الإنفاق الحكومى - </a:t>
            </a:r>
            <a:r>
              <a:rPr b="1" i="0" lang="en-US" sz="3200" u="none">
                <a:solidFill>
                  <a:schemeClr val="dk1"/>
                </a:solidFill>
                <a:latin typeface="Gill Sans"/>
                <a:ea typeface="Gill Sans"/>
                <a:cs typeface="Gill Sans"/>
                <a:sym typeface="Gill Sans"/>
              </a:rPr>
              <a:t>حيث أن زيادة الإنفاق تسبب زيادة دخول الأفراد وبالتالي زيادة الطلب الكلي.</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تخفيض الضرائب - </a:t>
            </a:r>
            <a:r>
              <a:rPr b="1" i="0" lang="en-US" sz="3200" u="none">
                <a:solidFill>
                  <a:schemeClr val="dk1"/>
                </a:solidFill>
                <a:latin typeface="Gill Sans"/>
                <a:ea typeface="Gill Sans"/>
                <a:cs typeface="Gill Sans"/>
                <a:sym typeface="Gill Sans"/>
              </a:rPr>
              <a:t>وهذا يسبب زيادة الدخل وبالتالي زيادة الاستهلاك ومن ثم زيادة الطلب الكلي.</a:t>
            </a:r>
            <a:endParaRPr/>
          </a:p>
          <a:p>
            <a:pPr indent="-282575" lvl="0" marL="365125" marR="0" rtl="1" algn="r">
              <a:lnSpc>
                <a:spcPct val="100000"/>
              </a:lnSpc>
              <a:spcBef>
                <a:spcPts val="600"/>
              </a:spcBef>
              <a:spcAft>
                <a:spcPts val="0"/>
              </a:spcAft>
              <a:buClr>
                <a:schemeClr val="accent1"/>
              </a:buClr>
              <a:buSzPts val="2560"/>
              <a:buFont typeface="Noto Sans Symbols"/>
              <a:buAutoNum type="arabicParenR"/>
            </a:pPr>
            <a:r>
              <a:rPr b="0" i="0" lang="en-US" sz="3200" u="none">
                <a:solidFill>
                  <a:schemeClr val="dk1"/>
                </a:solidFill>
                <a:latin typeface="Gill Sans"/>
                <a:ea typeface="Gill Sans"/>
                <a:cs typeface="Gill Sans"/>
                <a:sym typeface="Gill Sans"/>
              </a:rPr>
              <a:t>زيادة المدفوعات التحويلية - </a:t>
            </a:r>
            <a:r>
              <a:rPr b="1" i="0" lang="en-US" sz="3200" u="none">
                <a:solidFill>
                  <a:schemeClr val="dk1"/>
                </a:solidFill>
                <a:latin typeface="Gill Sans"/>
                <a:ea typeface="Gill Sans"/>
                <a:cs typeface="Gill Sans"/>
                <a:sym typeface="Gill Sans"/>
              </a:rPr>
              <a:t>زيادة الطلب الكلي.</a:t>
            </a:r>
            <a:endParaRPr b="0" i="0" sz="3200" u="none">
              <a:solidFill>
                <a:schemeClr val="dk1"/>
              </a:solidFill>
              <a:latin typeface="Gill Sans"/>
              <a:ea typeface="Gill Sans"/>
              <a:cs typeface="Gill Sans"/>
              <a:sym typeface="Gill Sans"/>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4">
                                            <p:txEl>
                                              <p:pRg end="0" st="0"/>
                                            </p:txEl>
                                          </p:spTgt>
                                        </p:tgtEl>
                                        <p:attrNameLst>
                                          <p:attrName>style.visibility</p:attrName>
                                        </p:attrNameLst>
                                      </p:cBhvr>
                                      <p:to>
                                        <p:strVal val="visible"/>
                                      </p:to>
                                    </p:set>
                                    <p:animEffect filter="fade" transition="in">
                                      <p:cBhvr>
                                        <p:cTn dur="2000"/>
                                        <p:tgtEl>
                                          <p:spTgt spid="33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4">
                                            <p:txEl>
                                              <p:pRg end="1" st="1"/>
                                            </p:txEl>
                                          </p:spTgt>
                                        </p:tgtEl>
                                        <p:attrNameLst>
                                          <p:attrName>style.visibility</p:attrName>
                                        </p:attrNameLst>
                                      </p:cBhvr>
                                      <p:to>
                                        <p:strVal val="visible"/>
                                      </p:to>
                                    </p:set>
                                    <p:animEffect filter="fade" transition="in">
                                      <p:cBhvr>
                                        <p:cTn dur="2000"/>
                                        <p:tgtEl>
                                          <p:spTgt spid="33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4">
                                            <p:txEl>
                                              <p:pRg end="2" st="2"/>
                                            </p:txEl>
                                          </p:spTgt>
                                        </p:tgtEl>
                                        <p:attrNameLst>
                                          <p:attrName>style.visibility</p:attrName>
                                        </p:attrNameLst>
                                      </p:cBhvr>
                                      <p:to>
                                        <p:strVal val="visible"/>
                                      </p:to>
                                    </p:set>
                                    <p:animEffect filter="fade" transition="in">
                                      <p:cBhvr>
                                        <p:cTn dur="2000"/>
                                        <p:tgtEl>
                                          <p:spTgt spid="33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4">
                                            <p:txEl>
                                              <p:pRg end="3" st="3"/>
                                            </p:txEl>
                                          </p:spTgt>
                                        </p:tgtEl>
                                        <p:attrNameLst>
                                          <p:attrName>style.visibility</p:attrName>
                                        </p:attrNameLst>
                                      </p:cBhvr>
                                      <p:to>
                                        <p:strVal val="visible"/>
                                      </p:to>
                                    </p:set>
                                    <p:animEffect filter="fade" transition="in">
                                      <p:cBhvr>
                                        <p:cTn dur="2000"/>
                                        <p:tgtEl>
                                          <p:spTgt spid="33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4">
                                            <p:txEl>
                                              <p:pRg end="4" st="4"/>
                                            </p:txEl>
                                          </p:spTgt>
                                        </p:tgtEl>
                                        <p:attrNameLst>
                                          <p:attrName>style.visibility</p:attrName>
                                        </p:attrNameLst>
                                      </p:cBhvr>
                                      <p:to>
                                        <p:strVal val="visible"/>
                                      </p:to>
                                    </p:set>
                                    <p:animEffect filter="fade" transition="in">
                                      <p:cBhvr>
                                        <p:cTn dur="2000"/>
                                        <p:tgtEl>
                                          <p:spTgt spid="335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9" name="Shape 3359"/>
        <p:cNvGrpSpPr/>
        <p:nvPr/>
      </p:nvGrpSpPr>
      <p:grpSpPr>
        <a:xfrm>
          <a:off x="0" y="0"/>
          <a:ext cx="0" cy="0"/>
          <a:chOff x="0" y="0"/>
          <a:chExt cx="0" cy="0"/>
        </a:xfrm>
      </p:grpSpPr>
      <p:sp>
        <p:nvSpPr>
          <p:cNvPr id="3360" name="Google Shape;3360;p269"/>
          <p:cNvSpPr txBox="1"/>
          <p:nvPr/>
        </p:nvSpPr>
        <p:spPr>
          <a:xfrm>
            <a:off x="4716462" y="377825"/>
            <a:ext cx="4176600" cy="38004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آلية عمل أدوات السياسة المالية Fiscal Policy Mechanism</a:t>
            </a:r>
            <a:r>
              <a:rPr b="1" i="0" lang="en-US" sz="2100" u="none">
                <a:solidFill>
                  <a:schemeClr val="dk1"/>
                </a:solidFill>
                <a:latin typeface="Calibri"/>
                <a:ea typeface="Calibri"/>
                <a:cs typeface="Calibri"/>
                <a:sym typeface="Calibri"/>
              </a:rPr>
              <a:t> :</a:t>
            </a:r>
            <a:endParaRPr/>
          </a:p>
          <a:p>
            <a:pPr indent="-342900" lvl="0" marL="342900" marR="0" rtl="1"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في أوقات الكساد</a:t>
            </a:r>
            <a:endParaRPr/>
          </a:p>
          <a:p>
            <a:pPr indent="-342900" lvl="0" marL="342900" marR="0" rtl="1"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 أ )  زيادة مستوى الإنفاق الحكومي، زيادة الطلب الكلي.</a:t>
            </a:r>
            <a:endParaRPr/>
          </a:p>
          <a:p>
            <a:pPr indent="-342900" lvl="0" marL="342900" marR="0" rtl="1"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(ب ) تخفيض معدلات الضريبية و زيادة الطلب الكلي.</a:t>
            </a:r>
            <a:endParaRPr/>
          </a:p>
          <a:p>
            <a:pPr indent="-342900" lvl="0" marL="342900" marR="0" rtl="1"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(ج ) استخدام السياستان معاً (زيادة الإنفاق وتخفيض الضريبة).</a:t>
            </a:r>
            <a:endParaRPr/>
          </a:p>
          <a:p>
            <a:pPr indent="-342900" lvl="0" marL="342900" marR="0" rtl="1"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حيث أن زيادة الإنفاق أو تقليل الضرائب ستؤدي إلى زيادة الطلب الكلي و انتقال المنحني لليمين من AD  إلي AD1</a:t>
            </a:r>
            <a:endParaRPr/>
          </a:p>
        </p:txBody>
      </p:sp>
      <p:cxnSp>
        <p:nvCxnSpPr>
          <p:cNvPr id="3361" name="Google Shape;3361;p269"/>
          <p:cNvCxnSpPr/>
          <p:nvPr/>
        </p:nvCxnSpPr>
        <p:spPr>
          <a:xfrm>
            <a:off x="501650" y="979487"/>
            <a:ext cx="1500" cy="3019500"/>
          </a:xfrm>
          <a:prstGeom prst="straightConnector1">
            <a:avLst/>
          </a:prstGeom>
          <a:noFill/>
          <a:ln cap="flat" cmpd="sng" w="9525">
            <a:solidFill>
              <a:schemeClr val="dk1"/>
            </a:solidFill>
            <a:prstDash val="solid"/>
            <a:miter lim="800000"/>
            <a:headEnd len="med" w="med" type="none"/>
            <a:tailEnd len="med" w="med" type="none"/>
          </a:ln>
        </p:spPr>
      </p:cxnSp>
      <p:cxnSp>
        <p:nvCxnSpPr>
          <p:cNvPr id="3362" name="Google Shape;3362;p269"/>
          <p:cNvCxnSpPr/>
          <p:nvPr/>
        </p:nvCxnSpPr>
        <p:spPr>
          <a:xfrm>
            <a:off x="501650" y="3998912"/>
            <a:ext cx="3776700" cy="1500"/>
          </a:xfrm>
          <a:prstGeom prst="straightConnector1">
            <a:avLst/>
          </a:prstGeom>
          <a:noFill/>
          <a:ln cap="flat" cmpd="sng" w="9525">
            <a:solidFill>
              <a:schemeClr val="dk1"/>
            </a:solidFill>
            <a:prstDash val="solid"/>
            <a:miter lim="800000"/>
            <a:headEnd len="med" w="med" type="none"/>
            <a:tailEnd len="med" w="med" type="none"/>
          </a:ln>
        </p:spPr>
      </p:cxnSp>
      <p:cxnSp>
        <p:nvCxnSpPr>
          <p:cNvPr id="3363" name="Google Shape;3363;p269"/>
          <p:cNvCxnSpPr/>
          <p:nvPr/>
        </p:nvCxnSpPr>
        <p:spPr>
          <a:xfrm>
            <a:off x="684212" y="1677987"/>
            <a:ext cx="2951100" cy="1751100"/>
          </a:xfrm>
          <a:prstGeom prst="straightConnector1">
            <a:avLst/>
          </a:prstGeom>
          <a:noFill/>
          <a:ln cap="flat" cmpd="sng" w="9525">
            <a:solidFill>
              <a:schemeClr val="dk1"/>
            </a:solidFill>
            <a:prstDash val="solid"/>
            <a:miter lim="800000"/>
            <a:headEnd len="med" w="med" type="none"/>
            <a:tailEnd len="med" w="med" type="none"/>
          </a:ln>
        </p:spPr>
      </p:cxnSp>
      <p:cxnSp>
        <p:nvCxnSpPr>
          <p:cNvPr id="3364" name="Google Shape;3364;p269"/>
          <p:cNvCxnSpPr/>
          <p:nvPr/>
        </p:nvCxnSpPr>
        <p:spPr>
          <a:xfrm>
            <a:off x="642937" y="2000250"/>
            <a:ext cx="2128800" cy="60300"/>
          </a:xfrm>
          <a:prstGeom prst="straightConnector1">
            <a:avLst/>
          </a:prstGeom>
          <a:noFill/>
          <a:ln cap="flat" cmpd="sng" w="9525">
            <a:solidFill>
              <a:schemeClr val="dk1"/>
            </a:solidFill>
            <a:prstDash val="solid"/>
            <a:miter lim="800000"/>
            <a:headEnd len="med" w="med" type="none"/>
            <a:tailEnd len="med" w="med" type="none"/>
          </a:ln>
        </p:spPr>
      </p:cxnSp>
      <p:cxnSp>
        <p:nvCxnSpPr>
          <p:cNvPr id="3365" name="Google Shape;3365;p269"/>
          <p:cNvCxnSpPr/>
          <p:nvPr/>
        </p:nvCxnSpPr>
        <p:spPr>
          <a:xfrm>
            <a:off x="2771775" y="2060575"/>
            <a:ext cx="0" cy="1944600"/>
          </a:xfrm>
          <a:prstGeom prst="straightConnector1">
            <a:avLst/>
          </a:prstGeom>
          <a:noFill/>
          <a:ln cap="flat" cmpd="sng" w="9525">
            <a:solidFill>
              <a:schemeClr val="dk1"/>
            </a:solidFill>
            <a:prstDash val="solid"/>
            <a:miter lim="800000"/>
            <a:headEnd len="med" w="med" type="none"/>
            <a:tailEnd len="med" w="med" type="none"/>
          </a:ln>
        </p:spPr>
      </p:cxnSp>
      <p:cxnSp>
        <p:nvCxnSpPr>
          <p:cNvPr id="3366" name="Google Shape;3366;p269"/>
          <p:cNvCxnSpPr/>
          <p:nvPr/>
        </p:nvCxnSpPr>
        <p:spPr>
          <a:xfrm>
            <a:off x="503237" y="2563812"/>
            <a:ext cx="1657200" cy="1500"/>
          </a:xfrm>
          <a:prstGeom prst="straightConnector1">
            <a:avLst/>
          </a:prstGeom>
          <a:noFill/>
          <a:ln cap="flat" cmpd="sng" w="9525">
            <a:solidFill>
              <a:schemeClr val="dk1"/>
            </a:solidFill>
            <a:prstDash val="solid"/>
            <a:miter lim="800000"/>
            <a:headEnd len="med" w="med" type="none"/>
            <a:tailEnd len="med" w="med" type="none"/>
          </a:ln>
        </p:spPr>
      </p:cxnSp>
      <p:sp>
        <p:nvSpPr>
          <p:cNvPr id="3367" name="Google Shape;3367;p269"/>
          <p:cNvSpPr txBox="1"/>
          <p:nvPr/>
        </p:nvSpPr>
        <p:spPr>
          <a:xfrm>
            <a:off x="3346450" y="3290887"/>
            <a:ext cx="86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AD0</a:t>
            </a:r>
            <a:endParaRPr/>
          </a:p>
        </p:txBody>
      </p:sp>
      <p:sp>
        <p:nvSpPr>
          <p:cNvPr id="3368" name="Google Shape;3368;p269"/>
          <p:cNvSpPr txBox="1"/>
          <p:nvPr/>
        </p:nvSpPr>
        <p:spPr>
          <a:xfrm>
            <a:off x="-109537" y="1844675"/>
            <a:ext cx="649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P1</a:t>
            </a:r>
            <a:endParaRPr/>
          </a:p>
        </p:txBody>
      </p:sp>
      <p:sp>
        <p:nvSpPr>
          <p:cNvPr id="3369" name="Google Shape;3369;p269"/>
          <p:cNvSpPr txBox="1"/>
          <p:nvPr/>
        </p:nvSpPr>
        <p:spPr>
          <a:xfrm>
            <a:off x="-252412" y="2414587"/>
            <a:ext cx="10794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P</a:t>
            </a:r>
            <a:endParaRPr/>
          </a:p>
        </p:txBody>
      </p:sp>
      <p:sp>
        <p:nvSpPr>
          <p:cNvPr id="3370" name="Google Shape;3370;p269"/>
          <p:cNvSpPr txBox="1"/>
          <p:nvPr/>
        </p:nvSpPr>
        <p:spPr>
          <a:xfrm>
            <a:off x="2339975" y="4011612"/>
            <a:ext cx="7875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Q1</a:t>
            </a:r>
            <a:endParaRPr/>
          </a:p>
        </p:txBody>
      </p:sp>
      <p:sp>
        <p:nvSpPr>
          <p:cNvPr id="3371" name="Google Shape;3371;p269"/>
          <p:cNvSpPr txBox="1"/>
          <p:nvPr/>
        </p:nvSpPr>
        <p:spPr>
          <a:xfrm>
            <a:off x="1725612" y="4681537"/>
            <a:ext cx="7080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3372" name="Google Shape;3372;p269"/>
          <p:cNvCxnSpPr/>
          <p:nvPr/>
        </p:nvCxnSpPr>
        <p:spPr>
          <a:xfrm flipH="1">
            <a:off x="2160712" y="2565400"/>
            <a:ext cx="34800" cy="1433400"/>
          </a:xfrm>
          <a:prstGeom prst="straightConnector1">
            <a:avLst/>
          </a:prstGeom>
          <a:noFill/>
          <a:ln cap="flat" cmpd="sng" w="9525">
            <a:solidFill>
              <a:schemeClr val="dk1"/>
            </a:solidFill>
            <a:prstDash val="solid"/>
            <a:miter lim="800000"/>
            <a:headEnd len="med" w="med" type="none"/>
            <a:tailEnd len="med" w="med" type="none"/>
          </a:ln>
        </p:spPr>
      </p:cxnSp>
      <p:sp>
        <p:nvSpPr>
          <p:cNvPr id="3373" name="Google Shape;3373;p269"/>
          <p:cNvSpPr txBox="1"/>
          <p:nvPr/>
        </p:nvSpPr>
        <p:spPr>
          <a:xfrm>
            <a:off x="1763712" y="4011612"/>
            <a:ext cx="7875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Q</a:t>
            </a:r>
            <a:endParaRPr/>
          </a:p>
        </p:txBody>
      </p:sp>
      <p:cxnSp>
        <p:nvCxnSpPr>
          <p:cNvPr id="3374" name="Google Shape;3374;p269"/>
          <p:cNvCxnSpPr/>
          <p:nvPr/>
        </p:nvCxnSpPr>
        <p:spPr>
          <a:xfrm>
            <a:off x="1116012" y="1052512"/>
            <a:ext cx="2951100" cy="1751100"/>
          </a:xfrm>
          <a:prstGeom prst="straightConnector1">
            <a:avLst/>
          </a:prstGeom>
          <a:noFill/>
          <a:ln cap="flat" cmpd="sng" w="9525">
            <a:solidFill>
              <a:schemeClr val="dk1"/>
            </a:solidFill>
            <a:prstDash val="solid"/>
            <a:miter lim="800000"/>
            <a:headEnd len="med" w="med" type="none"/>
            <a:tailEnd len="med" w="med" type="none"/>
          </a:ln>
        </p:spPr>
      </p:cxnSp>
      <p:sp>
        <p:nvSpPr>
          <p:cNvPr id="3375" name="Google Shape;3375;p269"/>
          <p:cNvSpPr txBox="1"/>
          <p:nvPr/>
        </p:nvSpPr>
        <p:spPr>
          <a:xfrm>
            <a:off x="3492500" y="2852737"/>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AD1</a:t>
            </a:r>
            <a:endParaRPr/>
          </a:p>
        </p:txBody>
      </p:sp>
      <p:sp>
        <p:nvSpPr>
          <p:cNvPr id="3376" name="Google Shape;3376;p269"/>
          <p:cNvSpPr txBox="1"/>
          <p:nvPr/>
        </p:nvSpPr>
        <p:spPr>
          <a:xfrm>
            <a:off x="4283075" y="3860800"/>
            <a:ext cx="1584300" cy="3666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Q</a:t>
            </a:r>
            <a:endParaRPr/>
          </a:p>
        </p:txBody>
      </p:sp>
      <p:cxnSp>
        <p:nvCxnSpPr>
          <p:cNvPr id="3377" name="Google Shape;3377;p269"/>
          <p:cNvCxnSpPr/>
          <p:nvPr/>
        </p:nvCxnSpPr>
        <p:spPr>
          <a:xfrm flipH="1">
            <a:off x="827037" y="1341437"/>
            <a:ext cx="2736900" cy="2374800"/>
          </a:xfrm>
          <a:prstGeom prst="straightConnector1">
            <a:avLst/>
          </a:prstGeom>
          <a:noFill/>
          <a:ln cap="flat" cmpd="sng" w="9525">
            <a:solidFill>
              <a:schemeClr val="dk1"/>
            </a:solidFill>
            <a:prstDash val="solid"/>
            <a:miter lim="800000"/>
            <a:headEnd len="med" w="med" type="none"/>
            <a:tailEnd len="med" w="med" type="none"/>
          </a:ln>
        </p:spPr>
      </p:cxnSp>
      <p:sp>
        <p:nvSpPr>
          <p:cNvPr id="3378" name="Google Shape;3378;p269"/>
          <p:cNvSpPr txBox="1"/>
          <p:nvPr/>
        </p:nvSpPr>
        <p:spPr>
          <a:xfrm>
            <a:off x="3203575" y="901700"/>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AS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0">
                                            <p:txEl>
                                              <p:pRg end="0" st="0"/>
                                            </p:txEl>
                                          </p:spTgt>
                                        </p:tgtEl>
                                        <p:attrNameLst>
                                          <p:attrName>style.visibility</p:attrName>
                                        </p:attrNameLst>
                                      </p:cBhvr>
                                      <p:to>
                                        <p:strVal val="visible"/>
                                      </p:to>
                                    </p:set>
                                    <p:anim calcmode="lin" valueType="num">
                                      <p:cBhvr additive="base">
                                        <p:cTn dur="500"/>
                                        <p:tgtEl>
                                          <p:spTgt spid="336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36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0">
                                            <p:txEl>
                                              <p:pRg end="1" st="1"/>
                                            </p:txEl>
                                          </p:spTgt>
                                        </p:tgtEl>
                                        <p:attrNameLst>
                                          <p:attrName>style.visibility</p:attrName>
                                        </p:attrNameLst>
                                      </p:cBhvr>
                                      <p:to>
                                        <p:strVal val="visible"/>
                                      </p:to>
                                    </p:set>
                                    <p:anim calcmode="lin" valueType="num">
                                      <p:cBhvr additive="base">
                                        <p:cTn dur="500"/>
                                        <p:tgtEl>
                                          <p:spTgt spid="3360">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36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0">
                                            <p:txEl>
                                              <p:pRg end="2" st="2"/>
                                            </p:txEl>
                                          </p:spTgt>
                                        </p:tgtEl>
                                        <p:attrNameLst>
                                          <p:attrName>style.visibility</p:attrName>
                                        </p:attrNameLst>
                                      </p:cBhvr>
                                      <p:to>
                                        <p:strVal val="visible"/>
                                      </p:to>
                                    </p:set>
                                    <p:anim calcmode="lin" valueType="num">
                                      <p:cBhvr additive="base">
                                        <p:cTn dur="500"/>
                                        <p:tgtEl>
                                          <p:spTgt spid="3360">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36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0">
                                            <p:txEl>
                                              <p:pRg end="3" st="3"/>
                                            </p:txEl>
                                          </p:spTgt>
                                        </p:tgtEl>
                                        <p:attrNameLst>
                                          <p:attrName>style.visibility</p:attrName>
                                        </p:attrNameLst>
                                      </p:cBhvr>
                                      <p:to>
                                        <p:strVal val="visible"/>
                                      </p:to>
                                    </p:set>
                                    <p:anim calcmode="lin" valueType="num">
                                      <p:cBhvr additive="base">
                                        <p:cTn dur="500"/>
                                        <p:tgtEl>
                                          <p:spTgt spid="3360">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360">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0">
                                            <p:txEl>
                                              <p:pRg end="4" st="4"/>
                                            </p:txEl>
                                          </p:spTgt>
                                        </p:tgtEl>
                                        <p:attrNameLst>
                                          <p:attrName>style.visibility</p:attrName>
                                        </p:attrNameLst>
                                      </p:cBhvr>
                                      <p:to>
                                        <p:strVal val="visible"/>
                                      </p:to>
                                    </p:set>
                                    <p:anim calcmode="lin" valueType="num">
                                      <p:cBhvr additive="base">
                                        <p:cTn dur="500"/>
                                        <p:tgtEl>
                                          <p:spTgt spid="3360">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360">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0">
                                            <p:txEl>
                                              <p:pRg end="5" st="5"/>
                                            </p:txEl>
                                          </p:spTgt>
                                        </p:tgtEl>
                                        <p:attrNameLst>
                                          <p:attrName>style.visibility</p:attrName>
                                        </p:attrNameLst>
                                      </p:cBhvr>
                                      <p:to>
                                        <p:strVal val="visible"/>
                                      </p:to>
                                    </p:set>
                                    <p:anim calcmode="lin" valueType="num">
                                      <p:cBhvr additive="base">
                                        <p:cTn dur="500"/>
                                        <p:tgtEl>
                                          <p:spTgt spid="3360">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360">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1"/>
                                        </p:tgtEl>
                                        <p:attrNameLst>
                                          <p:attrName>style.visibility</p:attrName>
                                        </p:attrNameLst>
                                      </p:cBhvr>
                                      <p:to>
                                        <p:strVal val="visible"/>
                                      </p:to>
                                    </p:set>
                                    <p:anim calcmode="lin" valueType="num">
                                      <p:cBhvr additive="base">
                                        <p:cTn dur="500"/>
                                        <p:tgtEl>
                                          <p:spTgt spid="3361"/>
                                        </p:tgtEl>
                                        <p:attrNameLst>
                                          <p:attrName>ppt_w</p:attrName>
                                        </p:attrNameLst>
                                      </p:cBhvr>
                                      <p:tavLst>
                                        <p:tav fmla="" tm="0">
                                          <p:val>
                                            <p:strVal val="0"/>
                                          </p:val>
                                        </p:tav>
                                        <p:tav fmla="" tm="100000">
                                          <p:val>
                                            <p:strVal val="#ppt_w"/>
                                          </p:val>
                                        </p:tav>
                                      </p:tavLst>
                                    </p:anim>
                                    <p:anim calcmode="lin" valueType="num">
                                      <p:cBhvr additive="base">
                                        <p:cTn dur="500"/>
                                        <p:tgtEl>
                                          <p:spTgt spid="33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2"/>
                                        </p:tgtEl>
                                        <p:attrNameLst>
                                          <p:attrName>style.visibility</p:attrName>
                                        </p:attrNameLst>
                                      </p:cBhvr>
                                      <p:to>
                                        <p:strVal val="visible"/>
                                      </p:to>
                                    </p:set>
                                    <p:anim calcmode="lin" valueType="num">
                                      <p:cBhvr additive="base">
                                        <p:cTn dur="500"/>
                                        <p:tgtEl>
                                          <p:spTgt spid="3362"/>
                                        </p:tgtEl>
                                        <p:attrNameLst>
                                          <p:attrName>ppt_w</p:attrName>
                                        </p:attrNameLst>
                                      </p:cBhvr>
                                      <p:tavLst>
                                        <p:tav fmla="" tm="0">
                                          <p:val>
                                            <p:strVal val="0"/>
                                          </p:val>
                                        </p:tav>
                                        <p:tav fmla="" tm="100000">
                                          <p:val>
                                            <p:strVal val="#ppt_w"/>
                                          </p:val>
                                        </p:tav>
                                      </p:tavLst>
                                    </p:anim>
                                    <p:anim calcmode="lin" valueType="num">
                                      <p:cBhvr additive="base">
                                        <p:cTn dur="500"/>
                                        <p:tgtEl>
                                          <p:spTgt spid="33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7"/>
                                        </p:tgtEl>
                                        <p:attrNameLst>
                                          <p:attrName>style.visibility</p:attrName>
                                        </p:attrNameLst>
                                      </p:cBhvr>
                                      <p:to>
                                        <p:strVal val="visible"/>
                                      </p:to>
                                    </p:set>
                                    <p:anim calcmode="lin" valueType="num">
                                      <p:cBhvr additive="base">
                                        <p:cTn dur="500"/>
                                        <p:tgtEl>
                                          <p:spTgt spid="3367"/>
                                        </p:tgtEl>
                                        <p:attrNameLst>
                                          <p:attrName>ppt_w</p:attrName>
                                        </p:attrNameLst>
                                      </p:cBhvr>
                                      <p:tavLst>
                                        <p:tav fmla="" tm="0">
                                          <p:val>
                                            <p:strVal val="0"/>
                                          </p:val>
                                        </p:tav>
                                        <p:tav fmla="" tm="100000">
                                          <p:val>
                                            <p:strVal val="#ppt_w"/>
                                          </p:val>
                                        </p:tav>
                                      </p:tavLst>
                                    </p:anim>
                                    <p:anim calcmode="lin" valueType="num">
                                      <p:cBhvr additive="base">
                                        <p:cTn dur="500"/>
                                        <p:tgtEl>
                                          <p:spTgt spid="33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3"/>
                                        </p:tgtEl>
                                        <p:attrNameLst>
                                          <p:attrName>style.visibility</p:attrName>
                                        </p:attrNameLst>
                                      </p:cBhvr>
                                      <p:to>
                                        <p:strVal val="visible"/>
                                      </p:to>
                                    </p:set>
                                    <p:anim calcmode="lin" valueType="num">
                                      <p:cBhvr additive="base">
                                        <p:cTn dur="500"/>
                                        <p:tgtEl>
                                          <p:spTgt spid="3363"/>
                                        </p:tgtEl>
                                        <p:attrNameLst>
                                          <p:attrName>ppt_w</p:attrName>
                                        </p:attrNameLst>
                                      </p:cBhvr>
                                      <p:tavLst>
                                        <p:tav fmla="" tm="0">
                                          <p:val>
                                            <p:strVal val="0"/>
                                          </p:val>
                                        </p:tav>
                                        <p:tav fmla="" tm="100000">
                                          <p:val>
                                            <p:strVal val="#ppt_w"/>
                                          </p:val>
                                        </p:tav>
                                      </p:tavLst>
                                    </p:anim>
                                    <p:anim calcmode="lin" valueType="num">
                                      <p:cBhvr additive="base">
                                        <p:cTn dur="500"/>
                                        <p:tgtEl>
                                          <p:spTgt spid="33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4"/>
                                        </p:tgtEl>
                                        <p:attrNameLst>
                                          <p:attrName>style.visibility</p:attrName>
                                        </p:attrNameLst>
                                      </p:cBhvr>
                                      <p:to>
                                        <p:strVal val="visible"/>
                                      </p:to>
                                    </p:set>
                                    <p:anim calcmode="lin" valueType="num">
                                      <p:cBhvr additive="base">
                                        <p:cTn dur="500"/>
                                        <p:tgtEl>
                                          <p:spTgt spid="3364"/>
                                        </p:tgtEl>
                                        <p:attrNameLst>
                                          <p:attrName>ppt_w</p:attrName>
                                        </p:attrNameLst>
                                      </p:cBhvr>
                                      <p:tavLst>
                                        <p:tav fmla="" tm="0">
                                          <p:val>
                                            <p:strVal val="0"/>
                                          </p:val>
                                        </p:tav>
                                        <p:tav fmla="" tm="100000">
                                          <p:val>
                                            <p:strVal val="#ppt_w"/>
                                          </p:val>
                                        </p:tav>
                                      </p:tavLst>
                                    </p:anim>
                                    <p:anim calcmode="lin" valueType="num">
                                      <p:cBhvr additive="base">
                                        <p:cTn dur="500"/>
                                        <p:tgtEl>
                                          <p:spTgt spid="33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5"/>
                                        </p:tgtEl>
                                        <p:attrNameLst>
                                          <p:attrName>style.visibility</p:attrName>
                                        </p:attrNameLst>
                                      </p:cBhvr>
                                      <p:to>
                                        <p:strVal val="visible"/>
                                      </p:to>
                                    </p:set>
                                    <p:anim calcmode="lin" valueType="num">
                                      <p:cBhvr additive="base">
                                        <p:cTn dur="500"/>
                                        <p:tgtEl>
                                          <p:spTgt spid="3365"/>
                                        </p:tgtEl>
                                        <p:attrNameLst>
                                          <p:attrName>ppt_w</p:attrName>
                                        </p:attrNameLst>
                                      </p:cBhvr>
                                      <p:tavLst>
                                        <p:tav fmla="" tm="0">
                                          <p:val>
                                            <p:strVal val="0"/>
                                          </p:val>
                                        </p:tav>
                                        <p:tav fmla="" tm="100000">
                                          <p:val>
                                            <p:strVal val="#ppt_w"/>
                                          </p:val>
                                        </p:tav>
                                      </p:tavLst>
                                    </p:anim>
                                    <p:anim calcmode="lin" valueType="num">
                                      <p:cBhvr additive="base">
                                        <p:cTn dur="500"/>
                                        <p:tgtEl>
                                          <p:spTgt spid="33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9"/>
                                        </p:tgtEl>
                                        <p:attrNameLst>
                                          <p:attrName>style.visibility</p:attrName>
                                        </p:attrNameLst>
                                      </p:cBhvr>
                                      <p:to>
                                        <p:strVal val="visible"/>
                                      </p:to>
                                    </p:set>
                                    <p:anim calcmode="lin" valueType="num">
                                      <p:cBhvr additive="base">
                                        <p:cTn dur="500"/>
                                        <p:tgtEl>
                                          <p:spTgt spid="3369"/>
                                        </p:tgtEl>
                                        <p:attrNameLst>
                                          <p:attrName>ppt_w</p:attrName>
                                        </p:attrNameLst>
                                      </p:cBhvr>
                                      <p:tavLst>
                                        <p:tav fmla="" tm="0">
                                          <p:val>
                                            <p:strVal val="0"/>
                                          </p:val>
                                        </p:tav>
                                        <p:tav fmla="" tm="100000">
                                          <p:val>
                                            <p:strVal val="#ppt_w"/>
                                          </p:val>
                                        </p:tav>
                                      </p:tavLst>
                                    </p:anim>
                                    <p:anim calcmode="lin" valueType="num">
                                      <p:cBhvr additive="base">
                                        <p:cTn dur="500"/>
                                        <p:tgtEl>
                                          <p:spTgt spid="33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0"/>
                                        </p:tgtEl>
                                        <p:attrNameLst>
                                          <p:attrName>style.visibility</p:attrName>
                                        </p:attrNameLst>
                                      </p:cBhvr>
                                      <p:to>
                                        <p:strVal val="visible"/>
                                      </p:to>
                                    </p:set>
                                    <p:anim calcmode="lin" valueType="num">
                                      <p:cBhvr additive="base">
                                        <p:cTn dur="500"/>
                                        <p:tgtEl>
                                          <p:spTgt spid="3370"/>
                                        </p:tgtEl>
                                        <p:attrNameLst>
                                          <p:attrName>ppt_w</p:attrName>
                                        </p:attrNameLst>
                                      </p:cBhvr>
                                      <p:tavLst>
                                        <p:tav fmla="" tm="0">
                                          <p:val>
                                            <p:strVal val="0"/>
                                          </p:val>
                                        </p:tav>
                                        <p:tav fmla="" tm="100000">
                                          <p:val>
                                            <p:strVal val="#ppt_w"/>
                                          </p:val>
                                        </p:tav>
                                      </p:tavLst>
                                    </p:anim>
                                    <p:anim calcmode="lin" valueType="num">
                                      <p:cBhvr additive="base">
                                        <p:cTn dur="500"/>
                                        <p:tgtEl>
                                          <p:spTgt spid="33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6"/>
                                        </p:tgtEl>
                                        <p:attrNameLst>
                                          <p:attrName>style.visibility</p:attrName>
                                        </p:attrNameLst>
                                      </p:cBhvr>
                                      <p:to>
                                        <p:strVal val="visible"/>
                                      </p:to>
                                    </p:set>
                                    <p:anim calcmode="lin" valueType="num">
                                      <p:cBhvr additive="base">
                                        <p:cTn dur="500"/>
                                        <p:tgtEl>
                                          <p:spTgt spid="3366"/>
                                        </p:tgtEl>
                                        <p:attrNameLst>
                                          <p:attrName>ppt_w</p:attrName>
                                        </p:attrNameLst>
                                      </p:cBhvr>
                                      <p:tavLst>
                                        <p:tav fmla="" tm="0">
                                          <p:val>
                                            <p:strVal val="0"/>
                                          </p:val>
                                        </p:tav>
                                        <p:tav fmla="" tm="100000">
                                          <p:val>
                                            <p:strVal val="#ppt_w"/>
                                          </p:val>
                                        </p:tav>
                                      </p:tavLst>
                                    </p:anim>
                                    <p:anim calcmode="lin" valueType="num">
                                      <p:cBhvr additive="base">
                                        <p:cTn dur="500"/>
                                        <p:tgtEl>
                                          <p:spTgt spid="33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68"/>
                                        </p:tgtEl>
                                        <p:attrNameLst>
                                          <p:attrName>style.visibility</p:attrName>
                                        </p:attrNameLst>
                                      </p:cBhvr>
                                      <p:to>
                                        <p:strVal val="visible"/>
                                      </p:to>
                                    </p:set>
                                    <p:anim calcmode="lin" valueType="num">
                                      <p:cBhvr additive="base">
                                        <p:cTn dur="500"/>
                                        <p:tgtEl>
                                          <p:spTgt spid="3368"/>
                                        </p:tgtEl>
                                        <p:attrNameLst>
                                          <p:attrName>ppt_w</p:attrName>
                                        </p:attrNameLst>
                                      </p:cBhvr>
                                      <p:tavLst>
                                        <p:tav fmla="" tm="0">
                                          <p:val>
                                            <p:strVal val="0"/>
                                          </p:val>
                                        </p:tav>
                                        <p:tav fmla="" tm="100000">
                                          <p:val>
                                            <p:strVal val="#ppt_w"/>
                                          </p:val>
                                        </p:tav>
                                      </p:tavLst>
                                    </p:anim>
                                    <p:anim calcmode="lin" valueType="num">
                                      <p:cBhvr additive="base">
                                        <p:cTn dur="500"/>
                                        <p:tgtEl>
                                          <p:spTgt spid="33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2"/>
                                        </p:tgtEl>
                                        <p:attrNameLst>
                                          <p:attrName>style.visibility</p:attrName>
                                        </p:attrNameLst>
                                      </p:cBhvr>
                                      <p:to>
                                        <p:strVal val="visible"/>
                                      </p:to>
                                    </p:set>
                                    <p:anim calcmode="lin" valueType="num">
                                      <p:cBhvr additive="base">
                                        <p:cTn dur="500"/>
                                        <p:tgtEl>
                                          <p:spTgt spid="3372"/>
                                        </p:tgtEl>
                                        <p:attrNameLst>
                                          <p:attrName>ppt_w</p:attrName>
                                        </p:attrNameLst>
                                      </p:cBhvr>
                                      <p:tavLst>
                                        <p:tav fmla="" tm="0">
                                          <p:val>
                                            <p:strVal val="0"/>
                                          </p:val>
                                        </p:tav>
                                        <p:tav fmla="" tm="100000">
                                          <p:val>
                                            <p:strVal val="#ppt_w"/>
                                          </p:val>
                                        </p:tav>
                                      </p:tavLst>
                                    </p:anim>
                                    <p:anim calcmode="lin" valueType="num">
                                      <p:cBhvr additive="base">
                                        <p:cTn dur="500"/>
                                        <p:tgtEl>
                                          <p:spTgt spid="33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3"/>
                                        </p:tgtEl>
                                        <p:attrNameLst>
                                          <p:attrName>style.visibility</p:attrName>
                                        </p:attrNameLst>
                                      </p:cBhvr>
                                      <p:to>
                                        <p:strVal val="visible"/>
                                      </p:to>
                                    </p:set>
                                    <p:anim calcmode="lin" valueType="num">
                                      <p:cBhvr additive="base">
                                        <p:cTn dur="500"/>
                                        <p:tgtEl>
                                          <p:spTgt spid="3373"/>
                                        </p:tgtEl>
                                        <p:attrNameLst>
                                          <p:attrName>ppt_w</p:attrName>
                                        </p:attrNameLst>
                                      </p:cBhvr>
                                      <p:tavLst>
                                        <p:tav fmla="" tm="0">
                                          <p:val>
                                            <p:strVal val="0"/>
                                          </p:val>
                                        </p:tav>
                                        <p:tav fmla="" tm="100000">
                                          <p:val>
                                            <p:strVal val="#ppt_w"/>
                                          </p:val>
                                        </p:tav>
                                      </p:tavLst>
                                    </p:anim>
                                    <p:anim calcmode="lin" valueType="num">
                                      <p:cBhvr additive="base">
                                        <p:cTn dur="500"/>
                                        <p:tgtEl>
                                          <p:spTgt spid="33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4"/>
                                        </p:tgtEl>
                                        <p:attrNameLst>
                                          <p:attrName>style.visibility</p:attrName>
                                        </p:attrNameLst>
                                      </p:cBhvr>
                                      <p:to>
                                        <p:strVal val="visible"/>
                                      </p:to>
                                    </p:set>
                                    <p:anim calcmode="lin" valueType="num">
                                      <p:cBhvr additive="base">
                                        <p:cTn dur="500"/>
                                        <p:tgtEl>
                                          <p:spTgt spid="3374"/>
                                        </p:tgtEl>
                                        <p:attrNameLst>
                                          <p:attrName>ppt_w</p:attrName>
                                        </p:attrNameLst>
                                      </p:cBhvr>
                                      <p:tavLst>
                                        <p:tav fmla="" tm="0">
                                          <p:val>
                                            <p:strVal val="0"/>
                                          </p:val>
                                        </p:tav>
                                        <p:tav fmla="" tm="100000">
                                          <p:val>
                                            <p:strVal val="#ppt_w"/>
                                          </p:val>
                                        </p:tav>
                                      </p:tavLst>
                                    </p:anim>
                                    <p:anim calcmode="lin" valueType="num">
                                      <p:cBhvr additive="base">
                                        <p:cTn dur="500"/>
                                        <p:tgtEl>
                                          <p:spTgt spid="33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5"/>
                                        </p:tgtEl>
                                        <p:attrNameLst>
                                          <p:attrName>style.visibility</p:attrName>
                                        </p:attrNameLst>
                                      </p:cBhvr>
                                      <p:to>
                                        <p:strVal val="visible"/>
                                      </p:to>
                                    </p:set>
                                    <p:anim calcmode="lin" valueType="num">
                                      <p:cBhvr additive="base">
                                        <p:cTn dur="500"/>
                                        <p:tgtEl>
                                          <p:spTgt spid="3375"/>
                                        </p:tgtEl>
                                        <p:attrNameLst>
                                          <p:attrName>ppt_w</p:attrName>
                                        </p:attrNameLst>
                                      </p:cBhvr>
                                      <p:tavLst>
                                        <p:tav fmla="" tm="0">
                                          <p:val>
                                            <p:strVal val="0"/>
                                          </p:val>
                                        </p:tav>
                                        <p:tav fmla="" tm="100000">
                                          <p:val>
                                            <p:strVal val="#ppt_w"/>
                                          </p:val>
                                        </p:tav>
                                      </p:tavLst>
                                    </p:anim>
                                    <p:anim calcmode="lin" valueType="num">
                                      <p:cBhvr additive="base">
                                        <p:cTn dur="500"/>
                                        <p:tgtEl>
                                          <p:spTgt spid="33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6"/>
                                        </p:tgtEl>
                                        <p:attrNameLst>
                                          <p:attrName>style.visibility</p:attrName>
                                        </p:attrNameLst>
                                      </p:cBhvr>
                                      <p:to>
                                        <p:strVal val="visible"/>
                                      </p:to>
                                    </p:set>
                                    <p:anim calcmode="lin" valueType="num">
                                      <p:cBhvr additive="base">
                                        <p:cTn dur="500"/>
                                        <p:tgtEl>
                                          <p:spTgt spid="3376"/>
                                        </p:tgtEl>
                                        <p:attrNameLst>
                                          <p:attrName>ppt_w</p:attrName>
                                        </p:attrNameLst>
                                      </p:cBhvr>
                                      <p:tavLst>
                                        <p:tav fmla="" tm="0">
                                          <p:val>
                                            <p:strVal val="0"/>
                                          </p:val>
                                        </p:tav>
                                        <p:tav fmla="" tm="100000">
                                          <p:val>
                                            <p:strVal val="#ppt_w"/>
                                          </p:val>
                                        </p:tav>
                                      </p:tavLst>
                                    </p:anim>
                                    <p:anim calcmode="lin" valueType="num">
                                      <p:cBhvr additive="base">
                                        <p:cTn dur="500"/>
                                        <p:tgtEl>
                                          <p:spTgt spid="33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7"/>
                                        </p:tgtEl>
                                        <p:attrNameLst>
                                          <p:attrName>style.visibility</p:attrName>
                                        </p:attrNameLst>
                                      </p:cBhvr>
                                      <p:to>
                                        <p:strVal val="visible"/>
                                      </p:to>
                                    </p:set>
                                    <p:anim calcmode="lin" valueType="num">
                                      <p:cBhvr additive="base">
                                        <p:cTn dur="500"/>
                                        <p:tgtEl>
                                          <p:spTgt spid="3377"/>
                                        </p:tgtEl>
                                        <p:attrNameLst>
                                          <p:attrName>ppt_w</p:attrName>
                                        </p:attrNameLst>
                                      </p:cBhvr>
                                      <p:tavLst>
                                        <p:tav fmla="" tm="0">
                                          <p:val>
                                            <p:strVal val="0"/>
                                          </p:val>
                                        </p:tav>
                                        <p:tav fmla="" tm="100000">
                                          <p:val>
                                            <p:strVal val="#ppt_w"/>
                                          </p:val>
                                        </p:tav>
                                      </p:tavLst>
                                    </p:anim>
                                    <p:anim calcmode="lin" valueType="num">
                                      <p:cBhvr additive="base">
                                        <p:cTn dur="500"/>
                                        <p:tgtEl>
                                          <p:spTgt spid="33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78"/>
                                        </p:tgtEl>
                                        <p:attrNameLst>
                                          <p:attrName>style.visibility</p:attrName>
                                        </p:attrNameLst>
                                      </p:cBhvr>
                                      <p:to>
                                        <p:strVal val="visible"/>
                                      </p:to>
                                    </p:set>
                                    <p:anim calcmode="lin" valueType="num">
                                      <p:cBhvr additive="base">
                                        <p:cTn dur="500"/>
                                        <p:tgtEl>
                                          <p:spTgt spid="3378"/>
                                        </p:tgtEl>
                                        <p:attrNameLst>
                                          <p:attrName>ppt_w</p:attrName>
                                        </p:attrNameLst>
                                      </p:cBhvr>
                                      <p:tavLst>
                                        <p:tav fmla="" tm="0">
                                          <p:val>
                                            <p:strVal val="0"/>
                                          </p:val>
                                        </p:tav>
                                        <p:tav fmla="" tm="100000">
                                          <p:val>
                                            <p:strVal val="#ppt_w"/>
                                          </p:val>
                                        </p:tav>
                                      </p:tavLst>
                                    </p:anim>
                                    <p:anim calcmode="lin" valueType="num">
                                      <p:cBhvr additive="base">
                                        <p:cTn dur="500"/>
                                        <p:tgtEl>
                                          <p:spTgt spid="33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2" name="Shape 3382"/>
        <p:cNvGrpSpPr/>
        <p:nvPr/>
      </p:nvGrpSpPr>
      <p:grpSpPr>
        <a:xfrm>
          <a:off x="0" y="0"/>
          <a:ext cx="0" cy="0"/>
          <a:chOff x="0" y="0"/>
          <a:chExt cx="0" cy="0"/>
        </a:xfrm>
      </p:grpSpPr>
      <p:sp>
        <p:nvSpPr>
          <p:cNvPr id="3383" name="Google Shape;3383;p270"/>
          <p:cNvSpPr txBox="1"/>
          <p:nvPr>
            <p:ph idx="1" type="body"/>
          </p:nvPr>
        </p:nvSpPr>
        <p:spPr>
          <a:xfrm>
            <a:off x="1258887" y="26987"/>
            <a:ext cx="7499400" cy="48006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80000"/>
              </a:lnSpc>
              <a:spcBef>
                <a:spcPts val="0"/>
              </a:spcBef>
              <a:spcAft>
                <a:spcPts val="0"/>
              </a:spcAft>
              <a:buClr>
                <a:schemeClr val="accent1"/>
              </a:buClr>
              <a:buSzPts val="1440"/>
              <a:buFont typeface="Noto Sans Symbols"/>
              <a:buChar char="⚫"/>
            </a:pPr>
            <a:r>
              <a:rPr b="1" i="0" lang="en-US" sz="1800" u="sng">
                <a:solidFill>
                  <a:srgbClr val="FF0000"/>
                </a:solidFill>
                <a:latin typeface="Gill Sans"/>
                <a:ea typeface="Gill Sans"/>
                <a:cs typeface="Gill Sans"/>
                <a:sym typeface="Gill Sans"/>
              </a:rPr>
              <a:t>مدرسة جانب العرض:</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rgbClr val="FF0000"/>
                </a:solidFill>
                <a:latin typeface="Gill Sans"/>
                <a:ea typeface="Gill Sans"/>
                <a:cs typeface="Gill Sans"/>
                <a:sym typeface="Gill Sans"/>
              </a:rPr>
              <a:t> ظهرت هذه المدرسة بع</a:t>
            </a:r>
            <a:r>
              <a:rPr b="0" i="0" lang="en-US" sz="1800" u="none">
                <a:solidFill>
                  <a:schemeClr val="dk1"/>
                </a:solidFill>
                <a:latin typeface="Gill Sans"/>
                <a:ea typeface="Gill Sans"/>
                <a:cs typeface="Gill Sans"/>
                <a:sym typeface="Gill Sans"/>
              </a:rPr>
              <a:t>د الحرب العربية الإسرائيلية حيث عانت الاقتصاديات الرأسمالية من معدلات تضخم متسارعة مصاحبة ببطالة وكساد. ولتخلص من تلك الأزمة ركزت هذا المدرسة على جانب العرض حيث هدفت هذه المدرسة إلى زيادة العرض عن طريق تخفيض الضرائب الحكومية.</a:t>
            </a:r>
            <a:endParaRPr b="0" i="0" sz="1800" u="sng">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توصى هذة المدرسة بالاتى </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1 – تخفيض الضريبة الدخل الشخص = زيادة عرض الايدى العاملة = زيادة العرض الكلى</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2 – تخفيض ضريبة العائد من الادخار = زيادة  الاستهلاك = زيادة العرض الكلى</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3 - – تخفيض ضريبة دخل الشركات و العوائد الراسمالية = العرض الكلى </a:t>
            </a:r>
            <a:endParaRPr b="0" i="0" sz="18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اثر انخفاض الضريبة على العرض الكلية قليلة</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1" i="0" lang="en-US" sz="1800" u="sng">
                <a:solidFill>
                  <a:srgbClr val="FF0000"/>
                </a:solidFill>
                <a:latin typeface="Gill Sans"/>
                <a:ea typeface="Gill Sans"/>
                <a:cs typeface="Gill Sans"/>
                <a:sym typeface="Gill Sans"/>
              </a:rPr>
              <a:t>الانتقادات الموجهة لهذه المدرسة </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 يمكن ان يودى تخفيض الضريبة الى زيادة الطلب الكلى اكثر من العرض الكلى</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 اثر تخفيض الضريبة على العرض الكلى قليلة على عكس </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ما تراه هذه المدرسة </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 يمكن ان يودى انخفاض الضريبة الى زيادة دخول الاغنياء</a:t>
            </a:r>
            <a:endParaRPr/>
          </a:p>
          <a:p>
            <a:pPr indent="-282575" lvl="0" marL="365125" marR="0" rtl="1" algn="r">
              <a:lnSpc>
                <a:spcPct val="80000"/>
              </a:lnSpc>
              <a:spcBef>
                <a:spcPts val="600"/>
              </a:spcBef>
              <a:spcAft>
                <a:spcPts val="0"/>
              </a:spcAft>
              <a:buClr>
                <a:schemeClr val="accent1"/>
              </a:buClr>
              <a:buSzPts val="1440"/>
              <a:buFont typeface="Noto Sans Symbols"/>
              <a:buChar char="⚫"/>
            </a:pPr>
            <a:r>
              <a:rPr b="0" i="0" lang="en-US" sz="1800" u="none">
                <a:solidFill>
                  <a:schemeClr val="dk1"/>
                </a:solidFill>
                <a:latin typeface="Gill Sans"/>
                <a:ea typeface="Gill Sans"/>
                <a:cs typeface="Gill Sans"/>
                <a:sym typeface="Gill Sans"/>
              </a:rPr>
              <a:t>- يمكن ان يودى انخفاض الضريبة الى انخفاض ايرادات الحكومة و بالتالى عجز فى الميزانية</a:t>
            </a:r>
            <a:endParaRPr/>
          </a:p>
          <a:p>
            <a:pPr indent="-191135" lvl="0" marL="365125" marR="0" rtl="1" algn="r">
              <a:lnSpc>
                <a:spcPct val="80000"/>
              </a:lnSpc>
              <a:spcBef>
                <a:spcPts val="600"/>
              </a:spcBef>
              <a:spcAft>
                <a:spcPts val="0"/>
              </a:spcAft>
              <a:buClr>
                <a:schemeClr val="accent1"/>
              </a:buClr>
              <a:buSzPts val="1440"/>
              <a:buFont typeface="Noto Sans Symbols"/>
              <a:buNone/>
            </a:pPr>
            <a:r>
              <a:t/>
            </a:r>
            <a:endParaRPr b="0" i="0" sz="1800" u="none">
              <a:solidFill>
                <a:schemeClr val="dk1"/>
              </a:solidFill>
              <a:latin typeface="Gill Sans"/>
              <a:ea typeface="Gill Sans"/>
              <a:cs typeface="Gill Sans"/>
              <a:sym typeface="Gill Sans"/>
            </a:endParaRPr>
          </a:p>
          <a:p>
            <a:pPr indent="-191135" lvl="0" marL="365125" marR="0" rtl="0" algn="l">
              <a:spcBef>
                <a:spcPts val="600"/>
              </a:spcBef>
              <a:spcAft>
                <a:spcPts val="0"/>
              </a:spcAft>
              <a:buClr>
                <a:schemeClr val="accent1"/>
              </a:buClr>
              <a:buSzPts val="1440"/>
              <a:buFont typeface="Noto Sans Symbols"/>
              <a:buNone/>
            </a:pPr>
            <a:r>
              <a:t/>
            </a:r>
            <a:endParaRPr b="0" i="0" sz="1800" u="non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0" st="0"/>
                                            </p:txEl>
                                          </p:spTgt>
                                        </p:tgtEl>
                                        <p:attrNameLst>
                                          <p:attrName>style.visibility</p:attrName>
                                        </p:attrNameLst>
                                      </p:cBhvr>
                                      <p:to>
                                        <p:strVal val="visible"/>
                                      </p:to>
                                    </p:set>
                                    <p:animEffect filter="fade" transition="in">
                                      <p:cBhvr>
                                        <p:cTn dur="2000"/>
                                        <p:tgtEl>
                                          <p:spTgt spid="33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1" st="1"/>
                                            </p:txEl>
                                          </p:spTgt>
                                        </p:tgtEl>
                                        <p:attrNameLst>
                                          <p:attrName>style.visibility</p:attrName>
                                        </p:attrNameLst>
                                      </p:cBhvr>
                                      <p:to>
                                        <p:strVal val="visible"/>
                                      </p:to>
                                    </p:set>
                                    <p:animEffect filter="fade" transition="in">
                                      <p:cBhvr>
                                        <p:cTn dur="2000"/>
                                        <p:tgtEl>
                                          <p:spTgt spid="33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2" st="2"/>
                                            </p:txEl>
                                          </p:spTgt>
                                        </p:tgtEl>
                                        <p:attrNameLst>
                                          <p:attrName>style.visibility</p:attrName>
                                        </p:attrNameLst>
                                      </p:cBhvr>
                                      <p:to>
                                        <p:strVal val="visible"/>
                                      </p:to>
                                    </p:set>
                                    <p:animEffect filter="fade" transition="in">
                                      <p:cBhvr>
                                        <p:cTn dur="2000"/>
                                        <p:tgtEl>
                                          <p:spTgt spid="33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3" st="3"/>
                                            </p:txEl>
                                          </p:spTgt>
                                        </p:tgtEl>
                                        <p:attrNameLst>
                                          <p:attrName>style.visibility</p:attrName>
                                        </p:attrNameLst>
                                      </p:cBhvr>
                                      <p:to>
                                        <p:strVal val="visible"/>
                                      </p:to>
                                    </p:set>
                                    <p:animEffect filter="fade" transition="in">
                                      <p:cBhvr>
                                        <p:cTn dur="2000"/>
                                        <p:tgtEl>
                                          <p:spTgt spid="33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4" st="4"/>
                                            </p:txEl>
                                          </p:spTgt>
                                        </p:tgtEl>
                                        <p:attrNameLst>
                                          <p:attrName>style.visibility</p:attrName>
                                        </p:attrNameLst>
                                      </p:cBhvr>
                                      <p:to>
                                        <p:strVal val="visible"/>
                                      </p:to>
                                    </p:set>
                                    <p:animEffect filter="fade" transition="in">
                                      <p:cBhvr>
                                        <p:cTn dur="2000"/>
                                        <p:tgtEl>
                                          <p:spTgt spid="33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5" st="5"/>
                                            </p:txEl>
                                          </p:spTgt>
                                        </p:tgtEl>
                                        <p:attrNameLst>
                                          <p:attrName>style.visibility</p:attrName>
                                        </p:attrNameLst>
                                      </p:cBhvr>
                                      <p:to>
                                        <p:strVal val="visible"/>
                                      </p:to>
                                    </p:set>
                                    <p:animEffect filter="fade" transition="in">
                                      <p:cBhvr>
                                        <p:cTn dur="2000"/>
                                        <p:tgtEl>
                                          <p:spTgt spid="338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6" st="6"/>
                                            </p:txEl>
                                          </p:spTgt>
                                        </p:tgtEl>
                                        <p:attrNameLst>
                                          <p:attrName>style.visibility</p:attrName>
                                        </p:attrNameLst>
                                      </p:cBhvr>
                                      <p:to>
                                        <p:strVal val="visible"/>
                                      </p:to>
                                    </p:set>
                                    <p:animEffect filter="fade" transition="in">
                                      <p:cBhvr>
                                        <p:cTn dur="2000"/>
                                        <p:tgtEl>
                                          <p:spTgt spid="338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7" st="7"/>
                                            </p:txEl>
                                          </p:spTgt>
                                        </p:tgtEl>
                                        <p:attrNameLst>
                                          <p:attrName>style.visibility</p:attrName>
                                        </p:attrNameLst>
                                      </p:cBhvr>
                                      <p:to>
                                        <p:strVal val="visible"/>
                                      </p:to>
                                    </p:set>
                                    <p:animEffect filter="fade" transition="in">
                                      <p:cBhvr>
                                        <p:cTn dur="2000"/>
                                        <p:tgtEl>
                                          <p:spTgt spid="338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8" st="8"/>
                                            </p:txEl>
                                          </p:spTgt>
                                        </p:tgtEl>
                                        <p:attrNameLst>
                                          <p:attrName>style.visibility</p:attrName>
                                        </p:attrNameLst>
                                      </p:cBhvr>
                                      <p:to>
                                        <p:strVal val="visible"/>
                                      </p:to>
                                    </p:set>
                                    <p:animEffect filter="fade" transition="in">
                                      <p:cBhvr>
                                        <p:cTn dur="2000"/>
                                        <p:tgtEl>
                                          <p:spTgt spid="338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9" st="9"/>
                                            </p:txEl>
                                          </p:spTgt>
                                        </p:tgtEl>
                                        <p:attrNameLst>
                                          <p:attrName>style.visibility</p:attrName>
                                        </p:attrNameLst>
                                      </p:cBhvr>
                                      <p:to>
                                        <p:strVal val="visible"/>
                                      </p:to>
                                    </p:set>
                                    <p:animEffect filter="fade" transition="in">
                                      <p:cBhvr>
                                        <p:cTn dur="2000"/>
                                        <p:tgtEl>
                                          <p:spTgt spid="338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10" st="10"/>
                                            </p:txEl>
                                          </p:spTgt>
                                        </p:tgtEl>
                                        <p:attrNameLst>
                                          <p:attrName>style.visibility</p:attrName>
                                        </p:attrNameLst>
                                      </p:cBhvr>
                                      <p:to>
                                        <p:strVal val="visible"/>
                                      </p:to>
                                    </p:set>
                                    <p:animEffect filter="fade" transition="in">
                                      <p:cBhvr>
                                        <p:cTn dur="2000"/>
                                        <p:tgtEl>
                                          <p:spTgt spid="338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11" st="11"/>
                                            </p:txEl>
                                          </p:spTgt>
                                        </p:tgtEl>
                                        <p:attrNameLst>
                                          <p:attrName>style.visibility</p:attrName>
                                        </p:attrNameLst>
                                      </p:cBhvr>
                                      <p:to>
                                        <p:strVal val="visible"/>
                                      </p:to>
                                    </p:set>
                                    <p:animEffect filter="fade" transition="in">
                                      <p:cBhvr>
                                        <p:cTn dur="2000"/>
                                        <p:tgtEl>
                                          <p:spTgt spid="338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12" st="12"/>
                                            </p:txEl>
                                          </p:spTgt>
                                        </p:tgtEl>
                                        <p:attrNameLst>
                                          <p:attrName>style.visibility</p:attrName>
                                        </p:attrNameLst>
                                      </p:cBhvr>
                                      <p:to>
                                        <p:strVal val="visible"/>
                                      </p:to>
                                    </p:set>
                                    <p:animEffect filter="fade" transition="in">
                                      <p:cBhvr>
                                        <p:cTn dur="2000"/>
                                        <p:tgtEl>
                                          <p:spTgt spid="3383">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13" st="13"/>
                                            </p:txEl>
                                          </p:spTgt>
                                        </p:tgtEl>
                                        <p:attrNameLst>
                                          <p:attrName>style.visibility</p:attrName>
                                        </p:attrNameLst>
                                      </p:cBhvr>
                                      <p:to>
                                        <p:strVal val="visible"/>
                                      </p:to>
                                    </p:set>
                                    <p:animEffect filter="fade" transition="in">
                                      <p:cBhvr>
                                        <p:cTn dur="2000"/>
                                        <p:tgtEl>
                                          <p:spTgt spid="3383">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3">
                                            <p:txEl>
                                              <p:pRg end="14" st="14"/>
                                            </p:txEl>
                                          </p:spTgt>
                                        </p:tgtEl>
                                        <p:attrNameLst>
                                          <p:attrName>style.visibility</p:attrName>
                                        </p:attrNameLst>
                                      </p:cBhvr>
                                      <p:to>
                                        <p:strVal val="visible"/>
                                      </p:to>
                                    </p:set>
                                    <p:animEffect filter="fade" transition="in">
                                      <p:cBhvr>
                                        <p:cTn dur="2000"/>
                                        <p:tgtEl>
                                          <p:spTgt spid="3383">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8" name="Shape 3388"/>
        <p:cNvGrpSpPr/>
        <p:nvPr/>
      </p:nvGrpSpPr>
      <p:grpSpPr>
        <a:xfrm>
          <a:off x="0" y="0"/>
          <a:ext cx="0" cy="0"/>
          <a:chOff x="0" y="0"/>
          <a:chExt cx="0" cy="0"/>
        </a:xfrm>
      </p:grpSpPr>
      <p:sp>
        <p:nvSpPr>
          <p:cNvPr id="3389" name="Google Shape;3389;p271"/>
          <p:cNvSpPr txBox="1"/>
          <p:nvPr/>
        </p:nvSpPr>
        <p:spPr>
          <a:xfrm>
            <a:off x="4716462" y="377825"/>
            <a:ext cx="4176600" cy="7080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effectLst>
                  <a:outerShdw blurRad="38100" algn="tl" dir="2700000" dist="38100">
                    <a:srgbClr val="C0C0C0"/>
                  </a:outerShdw>
                </a:effectLst>
                <a:latin typeface="Calibri"/>
                <a:ea typeface="Calibri"/>
                <a:cs typeface="Calibri"/>
                <a:sym typeface="Calibri"/>
              </a:rPr>
              <a:t>شكل يوضح أثر التخفيض الضريبى الناتج من جانب العرض </a:t>
            </a:r>
            <a:endParaRPr/>
          </a:p>
        </p:txBody>
      </p:sp>
      <p:cxnSp>
        <p:nvCxnSpPr>
          <p:cNvPr id="3390" name="Google Shape;3390;p271"/>
          <p:cNvCxnSpPr/>
          <p:nvPr/>
        </p:nvCxnSpPr>
        <p:spPr>
          <a:xfrm>
            <a:off x="501650" y="979487"/>
            <a:ext cx="1500" cy="3019500"/>
          </a:xfrm>
          <a:prstGeom prst="straightConnector1">
            <a:avLst/>
          </a:prstGeom>
          <a:noFill/>
          <a:ln cap="flat" cmpd="sng" w="9525">
            <a:solidFill>
              <a:schemeClr val="dk1"/>
            </a:solidFill>
            <a:prstDash val="solid"/>
            <a:miter lim="800000"/>
            <a:headEnd len="med" w="med" type="none"/>
            <a:tailEnd len="med" w="med" type="none"/>
          </a:ln>
        </p:spPr>
      </p:cxnSp>
      <p:cxnSp>
        <p:nvCxnSpPr>
          <p:cNvPr id="3391" name="Google Shape;3391;p271"/>
          <p:cNvCxnSpPr/>
          <p:nvPr/>
        </p:nvCxnSpPr>
        <p:spPr>
          <a:xfrm>
            <a:off x="501650" y="3998912"/>
            <a:ext cx="3776700" cy="1500"/>
          </a:xfrm>
          <a:prstGeom prst="straightConnector1">
            <a:avLst/>
          </a:prstGeom>
          <a:noFill/>
          <a:ln cap="flat" cmpd="sng" w="9525">
            <a:solidFill>
              <a:schemeClr val="dk1"/>
            </a:solidFill>
            <a:prstDash val="solid"/>
            <a:miter lim="800000"/>
            <a:headEnd len="med" w="med" type="none"/>
            <a:tailEnd len="med" w="med" type="none"/>
          </a:ln>
        </p:spPr>
      </p:cxnSp>
      <p:cxnSp>
        <p:nvCxnSpPr>
          <p:cNvPr id="3392" name="Google Shape;3392;p271"/>
          <p:cNvCxnSpPr/>
          <p:nvPr/>
        </p:nvCxnSpPr>
        <p:spPr>
          <a:xfrm>
            <a:off x="684212" y="1677987"/>
            <a:ext cx="2951100" cy="1751100"/>
          </a:xfrm>
          <a:prstGeom prst="straightConnector1">
            <a:avLst/>
          </a:prstGeom>
          <a:noFill/>
          <a:ln cap="flat" cmpd="sng" w="9525">
            <a:solidFill>
              <a:schemeClr val="dk1"/>
            </a:solidFill>
            <a:prstDash val="solid"/>
            <a:miter lim="800000"/>
            <a:headEnd len="med" w="med" type="none"/>
            <a:tailEnd len="med" w="med" type="none"/>
          </a:ln>
        </p:spPr>
      </p:cxnSp>
      <p:cxnSp>
        <p:nvCxnSpPr>
          <p:cNvPr id="3393" name="Google Shape;3393;p271"/>
          <p:cNvCxnSpPr/>
          <p:nvPr/>
        </p:nvCxnSpPr>
        <p:spPr>
          <a:xfrm>
            <a:off x="642937" y="2000250"/>
            <a:ext cx="2128800" cy="60300"/>
          </a:xfrm>
          <a:prstGeom prst="straightConnector1">
            <a:avLst/>
          </a:prstGeom>
          <a:noFill/>
          <a:ln cap="flat" cmpd="sng" w="9525">
            <a:solidFill>
              <a:schemeClr val="dk1"/>
            </a:solidFill>
            <a:prstDash val="solid"/>
            <a:miter lim="800000"/>
            <a:headEnd len="med" w="med" type="none"/>
            <a:tailEnd len="med" w="med" type="none"/>
          </a:ln>
        </p:spPr>
      </p:cxnSp>
      <p:cxnSp>
        <p:nvCxnSpPr>
          <p:cNvPr id="3394" name="Google Shape;3394;p271"/>
          <p:cNvCxnSpPr/>
          <p:nvPr/>
        </p:nvCxnSpPr>
        <p:spPr>
          <a:xfrm>
            <a:off x="2771775" y="2060575"/>
            <a:ext cx="0" cy="1944600"/>
          </a:xfrm>
          <a:prstGeom prst="straightConnector1">
            <a:avLst/>
          </a:prstGeom>
          <a:noFill/>
          <a:ln cap="flat" cmpd="sng" w="9525">
            <a:solidFill>
              <a:schemeClr val="dk1"/>
            </a:solidFill>
            <a:prstDash val="solid"/>
            <a:miter lim="800000"/>
            <a:headEnd len="med" w="med" type="none"/>
            <a:tailEnd len="med" w="med" type="none"/>
          </a:ln>
        </p:spPr>
      </p:cxnSp>
      <p:cxnSp>
        <p:nvCxnSpPr>
          <p:cNvPr id="3395" name="Google Shape;3395;p271"/>
          <p:cNvCxnSpPr/>
          <p:nvPr/>
        </p:nvCxnSpPr>
        <p:spPr>
          <a:xfrm>
            <a:off x="503237" y="2563812"/>
            <a:ext cx="1657200" cy="1500"/>
          </a:xfrm>
          <a:prstGeom prst="straightConnector1">
            <a:avLst/>
          </a:prstGeom>
          <a:noFill/>
          <a:ln cap="flat" cmpd="sng" w="9525">
            <a:solidFill>
              <a:schemeClr val="dk1"/>
            </a:solidFill>
            <a:prstDash val="solid"/>
            <a:miter lim="800000"/>
            <a:headEnd len="med" w="med" type="none"/>
            <a:tailEnd len="med" w="med" type="none"/>
          </a:ln>
        </p:spPr>
      </p:cxnSp>
      <p:sp>
        <p:nvSpPr>
          <p:cNvPr id="3396" name="Google Shape;3396;p271"/>
          <p:cNvSpPr txBox="1"/>
          <p:nvPr/>
        </p:nvSpPr>
        <p:spPr>
          <a:xfrm>
            <a:off x="3346450" y="3290887"/>
            <a:ext cx="86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AD0</a:t>
            </a:r>
            <a:endParaRPr/>
          </a:p>
        </p:txBody>
      </p:sp>
      <p:sp>
        <p:nvSpPr>
          <p:cNvPr id="3397" name="Google Shape;3397;p271"/>
          <p:cNvSpPr txBox="1"/>
          <p:nvPr/>
        </p:nvSpPr>
        <p:spPr>
          <a:xfrm>
            <a:off x="-109537" y="1844675"/>
            <a:ext cx="649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P1</a:t>
            </a:r>
            <a:endParaRPr/>
          </a:p>
        </p:txBody>
      </p:sp>
      <p:sp>
        <p:nvSpPr>
          <p:cNvPr id="3398" name="Google Shape;3398;p271"/>
          <p:cNvSpPr txBox="1"/>
          <p:nvPr/>
        </p:nvSpPr>
        <p:spPr>
          <a:xfrm>
            <a:off x="-252412" y="2414587"/>
            <a:ext cx="10794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P</a:t>
            </a:r>
            <a:endParaRPr/>
          </a:p>
        </p:txBody>
      </p:sp>
      <p:sp>
        <p:nvSpPr>
          <p:cNvPr id="3399" name="Google Shape;3399;p271"/>
          <p:cNvSpPr txBox="1"/>
          <p:nvPr/>
        </p:nvSpPr>
        <p:spPr>
          <a:xfrm>
            <a:off x="2339975"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Y1</a:t>
            </a:r>
            <a:endParaRPr/>
          </a:p>
        </p:txBody>
      </p:sp>
      <p:sp>
        <p:nvSpPr>
          <p:cNvPr id="3400" name="Google Shape;3400;p271"/>
          <p:cNvSpPr txBox="1"/>
          <p:nvPr/>
        </p:nvSpPr>
        <p:spPr>
          <a:xfrm>
            <a:off x="1725612" y="4681537"/>
            <a:ext cx="7080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3401" name="Google Shape;3401;p271"/>
          <p:cNvCxnSpPr/>
          <p:nvPr/>
        </p:nvCxnSpPr>
        <p:spPr>
          <a:xfrm flipH="1">
            <a:off x="2160712" y="2565400"/>
            <a:ext cx="34800" cy="1433400"/>
          </a:xfrm>
          <a:prstGeom prst="straightConnector1">
            <a:avLst/>
          </a:prstGeom>
          <a:noFill/>
          <a:ln cap="flat" cmpd="sng" w="9525">
            <a:solidFill>
              <a:schemeClr val="dk1"/>
            </a:solidFill>
            <a:prstDash val="solid"/>
            <a:miter lim="800000"/>
            <a:headEnd len="med" w="med" type="none"/>
            <a:tailEnd len="med" w="med" type="none"/>
          </a:ln>
        </p:spPr>
      </p:cxnSp>
      <p:sp>
        <p:nvSpPr>
          <p:cNvPr id="3402" name="Google Shape;3402;p271"/>
          <p:cNvSpPr txBox="1"/>
          <p:nvPr/>
        </p:nvSpPr>
        <p:spPr>
          <a:xfrm>
            <a:off x="1763712"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Y0</a:t>
            </a:r>
            <a:endParaRPr/>
          </a:p>
        </p:txBody>
      </p:sp>
      <p:cxnSp>
        <p:nvCxnSpPr>
          <p:cNvPr id="3403" name="Google Shape;3403;p271"/>
          <p:cNvCxnSpPr/>
          <p:nvPr/>
        </p:nvCxnSpPr>
        <p:spPr>
          <a:xfrm>
            <a:off x="1116012" y="1052512"/>
            <a:ext cx="2951100" cy="1751100"/>
          </a:xfrm>
          <a:prstGeom prst="straightConnector1">
            <a:avLst/>
          </a:prstGeom>
          <a:noFill/>
          <a:ln cap="flat" cmpd="sng" w="9525">
            <a:solidFill>
              <a:schemeClr val="dk1"/>
            </a:solidFill>
            <a:prstDash val="solid"/>
            <a:miter lim="800000"/>
            <a:headEnd len="med" w="med" type="none"/>
            <a:tailEnd len="med" w="med" type="none"/>
          </a:ln>
        </p:spPr>
      </p:cxnSp>
      <p:sp>
        <p:nvSpPr>
          <p:cNvPr id="3404" name="Google Shape;3404;p271"/>
          <p:cNvSpPr txBox="1"/>
          <p:nvPr/>
        </p:nvSpPr>
        <p:spPr>
          <a:xfrm>
            <a:off x="3492500" y="2852737"/>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AD1</a:t>
            </a:r>
            <a:endParaRPr/>
          </a:p>
        </p:txBody>
      </p:sp>
      <p:sp>
        <p:nvSpPr>
          <p:cNvPr id="3405" name="Google Shape;3405;p271"/>
          <p:cNvSpPr txBox="1"/>
          <p:nvPr/>
        </p:nvSpPr>
        <p:spPr>
          <a:xfrm>
            <a:off x="4283075" y="3860800"/>
            <a:ext cx="1584300" cy="4620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a:t>
            </a:r>
            <a:endParaRPr/>
          </a:p>
        </p:txBody>
      </p:sp>
      <p:cxnSp>
        <p:nvCxnSpPr>
          <p:cNvPr id="3406" name="Google Shape;3406;p271"/>
          <p:cNvCxnSpPr/>
          <p:nvPr/>
        </p:nvCxnSpPr>
        <p:spPr>
          <a:xfrm flipH="1">
            <a:off x="1141362" y="1023937"/>
            <a:ext cx="2736900" cy="2374800"/>
          </a:xfrm>
          <a:prstGeom prst="straightConnector1">
            <a:avLst/>
          </a:prstGeom>
          <a:noFill/>
          <a:ln cap="flat" cmpd="sng" w="9525">
            <a:solidFill>
              <a:schemeClr val="dk1"/>
            </a:solidFill>
            <a:prstDash val="solid"/>
            <a:miter lim="800000"/>
            <a:headEnd len="med" w="med" type="none"/>
            <a:tailEnd len="med" w="med" type="none"/>
          </a:ln>
        </p:spPr>
      </p:cxnSp>
      <p:sp>
        <p:nvSpPr>
          <p:cNvPr id="3407" name="Google Shape;3407;p271"/>
          <p:cNvSpPr txBox="1"/>
          <p:nvPr/>
        </p:nvSpPr>
        <p:spPr>
          <a:xfrm>
            <a:off x="3203575" y="901700"/>
            <a:ext cx="86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AS0</a:t>
            </a:r>
            <a:endParaRPr/>
          </a:p>
        </p:txBody>
      </p:sp>
      <p:cxnSp>
        <p:nvCxnSpPr>
          <p:cNvPr id="3408" name="Google Shape;3408;p271"/>
          <p:cNvCxnSpPr/>
          <p:nvPr/>
        </p:nvCxnSpPr>
        <p:spPr>
          <a:xfrm flipH="1">
            <a:off x="2260712" y="1458912"/>
            <a:ext cx="2538300" cy="2190600"/>
          </a:xfrm>
          <a:prstGeom prst="straightConnector1">
            <a:avLst/>
          </a:prstGeom>
          <a:noFill/>
          <a:ln cap="flat" cmpd="sng" w="9525">
            <a:solidFill>
              <a:schemeClr val="dk1"/>
            </a:solidFill>
            <a:prstDash val="solid"/>
            <a:miter lim="800000"/>
            <a:headEnd len="med" w="med" type="none"/>
            <a:tailEnd len="med" w="med" type="none"/>
          </a:ln>
        </p:spPr>
      </p:cxnSp>
      <p:sp>
        <p:nvSpPr>
          <p:cNvPr id="3409" name="Google Shape;3409;p271"/>
          <p:cNvSpPr txBox="1"/>
          <p:nvPr/>
        </p:nvSpPr>
        <p:spPr>
          <a:xfrm>
            <a:off x="4221162" y="1141412"/>
            <a:ext cx="865200" cy="46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AS1</a:t>
            </a:r>
            <a:endParaRPr/>
          </a:p>
        </p:txBody>
      </p:sp>
      <p:sp>
        <p:nvSpPr>
          <p:cNvPr id="3410" name="Google Shape;3410;p271"/>
          <p:cNvSpPr txBox="1"/>
          <p:nvPr/>
        </p:nvSpPr>
        <p:spPr>
          <a:xfrm>
            <a:off x="1908175" y="2557462"/>
            <a:ext cx="3603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E</a:t>
            </a:r>
            <a:endParaRPr/>
          </a:p>
        </p:txBody>
      </p:sp>
      <p:sp>
        <p:nvSpPr>
          <p:cNvPr id="3411" name="Google Shape;3411;p271"/>
          <p:cNvSpPr txBox="1"/>
          <p:nvPr/>
        </p:nvSpPr>
        <p:spPr>
          <a:xfrm>
            <a:off x="2570162" y="1497012"/>
            <a:ext cx="3588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a:t>
            </a:r>
            <a:endParaRPr/>
          </a:p>
        </p:txBody>
      </p:sp>
      <p:sp>
        <p:nvSpPr>
          <p:cNvPr id="3412" name="Google Shape;3412;p271"/>
          <p:cNvSpPr txBox="1"/>
          <p:nvPr/>
        </p:nvSpPr>
        <p:spPr>
          <a:xfrm>
            <a:off x="3455987" y="1981200"/>
            <a:ext cx="358800" cy="4605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C</a:t>
            </a:r>
            <a:endParaRPr/>
          </a:p>
        </p:txBody>
      </p:sp>
      <p:sp>
        <p:nvSpPr>
          <p:cNvPr id="3413" name="Google Shape;3413;p271"/>
          <p:cNvSpPr txBox="1"/>
          <p:nvPr/>
        </p:nvSpPr>
        <p:spPr>
          <a:xfrm>
            <a:off x="2663825" y="4254500"/>
            <a:ext cx="2422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الناتج المحلى الاجمالى </a:t>
            </a:r>
            <a:endParaRPr/>
          </a:p>
        </p:txBody>
      </p:sp>
      <p:sp>
        <p:nvSpPr>
          <p:cNvPr id="3414" name="Google Shape;3414;p271"/>
          <p:cNvSpPr/>
          <p:nvPr/>
        </p:nvSpPr>
        <p:spPr>
          <a:xfrm>
            <a:off x="1419225" y="1579562"/>
            <a:ext cx="978000" cy="485700"/>
          </a:xfrm>
          <a:prstGeom prst="rightArrow">
            <a:avLst>
              <a:gd fmla="val 16235"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415" name="Google Shape;3415;p271"/>
          <p:cNvSpPr/>
          <p:nvPr/>
        </p:nvSpPr>
        <p:spPr>
          <a:xfrm>
            <a:off x="3325812" y="1493837"/>
            <a:ext cx="979500" cy="485700"/>
          </a:xfrm>
          <a:prstGeom prst="rightArrow">
            <a:avLst>
              <a:gd fmla="val 16244"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89">
                                            <p:txEl>
                                              <p:pRg end="0" st="0"/>
                                            </p:txEl>
                                          </p:spTgt>
                                        </p:tgtEl>
                                        <p:attrNameLst>
                                          <p:attrName>style.visibility</p:attrName>
                                        </p:attrNameLst>
                                      </p:cBhvr>
                                      <p:to>
                                        <p:strVal val="visible"/>
                                      </p:to>
                                    </p:set>
                                    <p:anim calcmode="lin" valueType="num">
                                      <p:cBhvr additive="base">
                                        <p:cTn dur="500"/>
                                        <p:tgtEl>
                                          <p:spTgt spid="338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38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0"/>
                                        </p:tgtEl>
                                        <p:attrNameLst>
                                          <p:attrName>style.visibility</p:attrName>
                                        </p:attrNameLst>
                                      </p:cBhvr>
                                      <p:to>
                                        <p:strVal val="visible"/>
                                      </p:to>
                                    </p:set>
                                    <p:anim calcmode="lin" valueType="num">
                                      <p:cBhvr additive="base">
                                        <p:cTn dur="500"/>
                                        <p:tgtEl>
                                          <p:spTgt spid="3390"/>
                                        </p:tgtEl>
                                        <p:attrNameLst>
                                          <p:attrName>ppt_w</p:attrName>
                                        </p:attrNameLst>
                                      </p:cBhvr>
                                      <p:tavLst>
                                        <p:tav fmla="" tm="0">
                                          <p:val>
                                            <p:strVal val="0"/>
                                          </p:val>
                                        </p:tav>
                                        <p:tav fmla="" tm="100000">
                                          <p:val>
                                            <p:strVal val="#ppt_w"/>
                                          </p:val>
                                        </p:tav>
                                      </p:tavLst>
                                    </p:anim>
                                    <p:anim calcmode="lin" valueType="num">
                                      <p:cBhvr additive="base">
                                        <p:cTn dur="500"/>
                                        <p:tgtEl>
                                          <p:spTgt spid="33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1"/>
                                        </p:tgtEl>
                                        <p:attrNameLst>
                                          <p:attrName>style.visibility</p:attrName>
                                        </p:attrNameLst>
                                      </p:cBhvr>
                                      <p:to>
                                        <p:strVal val="visible"/>
                                      </p:to>
                                    </p:set>
                                    <p:anim calcmode="lin" valueType="num">
                                      <p:cBhvr additive="base">
                                        <p:cTn dur="500"/>
                                        <p:tgtEl>
                                          <p:spTgt spid="3391"/>
                                        </p:tgtEl>
                                        <p:attrNameLst>
                                          <p:attrName>ppt_w</p:attrName>
                                        </p:attrNameLst>
                                      </p:cBhvr>
                                      <p:tavLst>
                                        <p:tav fmla="" tm="0">
                                          <p:val>
                                            <p:strVal val="0"/>
                                          </p:val>
                                        </p:tav>
                                        <p:tav fmla="" tm="100000">
                                          <p:val>
                                            <p:strVal val="#ppt_w"/>
                                          </p:val>
                                        </p:tav>
                                      </p:tavLst>
                                    </p:anim>
                                    <p:anim calcmode="lin" valueType="num">
                                      <p:cBhvr additive="base">
                                        <p:cTn dur="500"/>
                                        <p:tgtEl>
                                          <p:spTgt spid="33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6"/>
                                        </p:tgtEl>
                                        <p:attrNameLst>
                                          <p:attrName>style.visibility</p:attrName>
                                        </p:attrNameLst>
                                      </p:cBhvr>
                                      <p:to>
                                        <p:strVal val="visible"/>
                                      </p:to>
                                    </p:set>
                                    <p:anim calcmode="lin" valueType="num">
                                      <p:cBhvr additive="base">
                                        <p:cTn dur="500"/>
                                        <p:tgtEl>
                                          <p:spTgt spid="3396"/>
                                        </p:tgtEl>
                                        <p:attrNameLst>
                                          <p:attrName>ppt_w</p:attrName>
                                        </p:attrNameLst>
                                      </p:cBhvr>
                                      <p:tavLst>
                                        <p:tav fmla="" tm="0">
                                          <p:val>
                                            <p:strVal val="0"/>
                                          </p:val>
                                        </p:tav>
                                        <p:tav fmla="" tm="100000">
                                          <p:val>
                                            <p:strVal val="#ppt_w"/>
                                          </p:val>
                                        </p:tav>
                                      </p:tavLst>
                                    </p:anim>
                                    <p:anim calcmode="lin" valueType="num">
                                      <p:cBhvr additive="base">
                                        <p:cTn dur="500"/>
                                        <p:tgtEl>
                                          <p:spTgt spid="33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2"/>
                                        </p:tgtEl>
                                        <p:attrNameLst>
                                          <p:attrName>style.visibility</p:attrName>
                                        </p:attrNameLst>
                                      </p:cBhvr>
                                      <p:to>
                                        <p:strVal val="visible"/>
                                      </p:to>
                                    </p:set>
                                    <p:anim calcmode="lin" valueType="num">
                                      <p:cBhvr additive="base">
                                        <p:cTn dur="500"/>
                                        <p:tgtEl>
                                          <p:spTgt spid="3392"/>
                                        </p:tgtEl>
                                        <p:attrNameLst>
                                          <p:attrName>ppt_w</p:attrName>
                                        </p:attrNameLst>
                                      </p:cBhvr>
                                      <p:tavLst>
                                        <p:tav fmla="" tm="0">
                                          <p:val>
                                            <p:strVal val="0"/>
                                          </p:val>
                                        </p:tav>
                                        <p:tav fmla="" tm="100000">
                                          <p:val>
                                            <p:strVal val="#ppt_w"/>
                                          </p:val>
                                        </p:tav>
                                      </p:tavLst>
                                    </p:anim>
                                    <p:anim calcmode="lin" valueType="num">
                                      <p:cBhvr additive="base">
                                        <p:cTn dur="500"/>
                                        <p:tgtEl>
                                          <p:spTgt spid="33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3"/>
                                        </p:tgtEl>
                                        <p:attrNameLst>
                                          <p:attrName>style.visibility</p:attrName>
                                        </p:attrNameLst>
                                      </p:cBhvr>
                                      <p:to>
                                        <p:strVal val="visible"/>
                                      </p:to>
                                    </p:set>
                                    <p:anim calcmode="lin" valueType="num">
                                      <p:cBhvr additive="base">
                                        <p:cTn dur="500"/>
                                        <p:tgtEl>
                                          <p:spTgt spid="3393"/>
                                        </p:tgtEl>
                                        <p:attrNameLst>
                                          <p:attrName>ppt_w</p:attrName>
                                        </p:attrNameLst>
                                      </p:cBhvr>
                                      <p:tavLst>
                                        <p:tav fmla="" tm="0">
                                          <p:val>
                                            <p:strVal val="0"/>
                                          </p:val>
                                        </p:tav>
                                        <p:tav fmla="" tm="100000">
                                          <p:val>
                                            <p:strVal val="#ppt_w"/>
                                          </p:val>
                                        </p:tav>
                                      </p:tavLst>
                                    </p:anim>
                                    <p:anim calcmode="lin" valueType="num">
                                      <p:cBhvr additive="base">
                                        <p:cTn dur="500"/>
                                        <p:tgtEl>
                                          <p:spTgt spid="33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4"/>
                                        </p:tgtEl>
                                        <p:attrNameLst>
                                          <p:attrName>style.visibility</p:attrName>
                                        </p:attrNameLst>
                                      </p:cBhvr>
                                      <p:to>
                                        <p:strVal val="visible"/>
                                      </p:to>
                                    </p:set>
                                    <p:anim calcmode="lin" valueType="num">
                                      <p:cBhvr additive="base">
                                        <p:cTn dur="500"/>
                                        <p:tgtEl>
                                          <p:spTgt spid="3394"/>
                                        </p:tgtEl>
                                        <p:attrNameLst>
                                          <p:attrName>ppt_w</p:attrName>
                                        </p:attrNameLst>
                                      </p:cBhvr>
                                      <p:tavLst>
                                        <p:tav fmla="" tm="0">
                                          <p:val>
                                            <p:strVal val="0"/>
                                          </p:val>
                                        </p:tav>
                                        <p:tav fmla="" tm="100000">
                                          <p:val>
                                            <p:strVal val="#ppt_w"/>
                                          </p:val>
                                        </p:tav>
                                      </p:tavLst>
                                    </p:anim>
                                    <p:anim calcmode="lin" valueType="num">
                                      <p:cBhvr additive="base">
                                        <p:cTn dur="500"/>
                                        <p:tgtEl>
                                          <p:spTgt spid="33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8"/>
                                        </p:tgtEl>
                                        <p:attrNameLst>
                                          <p:attrName>style.visibility</p:attrName>
                                        </p:attrNameLst>
                                      </p:cBhvr>
                                      <p:to>
                                        <p:strVal val="visible"/>
                                      </p:to>
                                    </p:set>
                                    <p:anim calcmode="lin" valueType="num">
                                      <p:cBhvr additive="base">
                                        <p:cTn dur="500"/>
                                        <p:tgtEl>
                                          <p:spTgt spid="3398"/>
                                        </p:tgtEl>
                                        <p:attrNameLst>
                                          <p:attrName>ppt_w</p:attrName>
                                        </p:attrNameLst>
                                      </p:cBhvr>
                                      <p:tavLst>
                                        <p:tav fmla="" tm="0">
                                          <p:val>
                                            <p:strVal val="0"/>
                                          </p:val>
                                        </p:tav>
                                        <p:tav fmla="" tm="100000">
                                          <p:val>
                                            <p:strVal val="#ppt_w"/>
                                          </p:val>
                                        </p:tav>
                                      </p:tavLst>
                                    </p:anim>
                                    <p:anim calcmode="lin" valueType="num">
                                      <p:cBhvr additive="base">
                                        <p:cTn dur="500"/>
                                        <p:tgtEl>
                                          <p:spTgt spid="33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9"/>
                                        </p:tgtEl>
                                        <p:attrNameLst>
                                          <p:attrName>style.visibility</p:attrName>
                                        </p:attrNameLst>
                                      </p:cBhvr>
                                      <p:to>
                                        <p:strVal val="visible"/>
                                      </p:to>
                                    </p:set>
                                    <p:anim calcmode="lin" valueType="num">
                                      <p:cBhvr additive="base">
                                        <p:cTn dur="500"/>
                                        <p:tgtEl>
                                          <p:spTgt spid="3399"/>
                                        </p:tgtEl>
                                        <p:attrNameLst>
                                          <p:attrName>ppt_w</p:attrName>
                                        </p:attrNameLst>
                                      </p:cBhvr>
                                      <p:tavLst>
                                        <p:tav fmla="" tm="0">
                                          <p:val>
                                            <p:strVal val="0"/>
                                          </p:val>
                                        </p:tav>
                                        <p:tav fmla="" tm="100000">
                                          <p:val>
                                            <p:strVal val="#ppt_w"/>
                                          </p:val>
                                        </p:tav>
                                      </p:tavLst>
                                    </p:anim>
                                    <p:anim calcmode="lin" valueType="num">
                                      <p:cBhvr additive="base">
                                        <p:cTn dur="500"/>
                                        <p:tgtEl>
                                          <p:spTgt spid="33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5"/>
                                        </p:tgtEl>
                                        <p:attrNameLst>
                                          <p:attrName>style.visibility</p:attrName>
                                        </p:attrNameLst>
                                      </p:cBhvr>
                                      <p:to>
                                        <p:strVal val="visible"/>
                                      </p:to>
                                    </p:set>
                                    <p:anim calcmode="lin" valueType="num">
                                      <p:cBhvr additive="base">
                                        <p:cTn dur="500"/>
                                        <p:tgtEl>
                                          <p:spTgt spid="3395"/>
                                        </p:tgtEl>
                                        <p:attrNameLst>
                                          <p:attrName>ppt_w</p:attrName>
                                        </p:attrNameLst>
                                      </p:cBhvr>
                                      <p:tavLst>
                                        <p:tav fmla="" tm="0">
                                          <p:val>
                                            <p:strVal val="0"/>
                                          </p:val>
                                        </p:tav>
                                        <p:tav fmla="" tm="100000">
                                          <p:val>
                                            <p:strVal val="#ppt_w"/>
                                          </p:val>
                                        </p:tav>
                                      </p:tavLst>
                                    </p:anim>
                                    <p:anim calcmode="lin" valueType="num">
                                      <p:cBhvr additive="base">
                                        <p:cTn dur="500"/>
                                        <p:tgtEl>
                                          <p:spTgt spid="33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397"/>
                                        </p:tgtEl>
                                        <p:attrNameLst>
                                          <p:attrName>style.visibility</p:attrName>
                                        </p:attrNameLst>
                                      </p:cBhvr>
                                      <p:to>
                                        <p:strVal val="visible"/>
                                      </p:to>
                                    </p:set>
                                    <p:anim calcmode="lin" valueType="num">
                                      <p:cBhvr additive="base">
                                        <p:cTn dur="500"/>
                                        <p:tgtEl>
                                          <p:spTgt spid="3397"/>
                                        </p:tgtEl>
                                        <p:attrNameLst>
                                          <p:attrName>ppt_w</p:attrName>
                                        </p:attrNameLst>
                                      </p:cBhvr>
                                      <p:tavLst>
                                        <p:tav fmla="" tm="0">
                                          <p:val>
                                            <p:strVal val="0"/>
                                          </p:val>
                                        </p:tav>
                                        <p:tav fmla="" tm="100000">
                                          <p:val>
                                            <p:strVal val="#ppt_w"/>
                                          </p:val>
                                        </p:tav>
                                      </p:tavLst>
                                    </p:anim>
                                    <p:anim calcmode="lin" valueType="num">
                                      <p:cBhvr additive="base">
                                        <p:cTn dur="500"/>
                                        <p:tgtEl>
                                          <p:spTgt spid="33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1"/>
                                        </p:tgtEl>
                                        <p:attrNameLst>
                                          <p:attrName>style.visibility</p:attrName>
                                        </p:attrNameLst>
                                      </p:cBhvr>
                                      <p:to>
                                        <p:strVal val="visible"/>
                                      </p:to>
                                    </p:set>
                                    <p:anim calcmode="lin" valueType="num">
                                      <p:cBhvr additive="base">
                                        <p:cTn dur="500"/>
                                        <p:tgtEl>
                                          <p:spTgt spid="3401"/>
                                        </p:tgtEl>
                                        <p:attrNameLst>
                                          <p:attrName>ppt_w</p:attrName>
                                        </p:attrNameLst>
                                      </p:cBhvr>
                                      <p:tavLst>
                                        <p:tav fmla="" tm="0">
                                          <p:val>
                                            <p:strVal val="0"/>
                                          </p:val>
                                        </p:tav>
                                        <p:tav fmla="" tm="100000">
                                          <p:val>
                                            <p:strVal val="#ppt_w"/>
                                          </p:val>
                                        </p:tav>
                                      </p:tavLst>
                                    </p:anim>
                                    <p:anim calcmode="lin" valueType="num">
                                      <p:cBhvr additive="base">
                                        <p:cTn dur="500"/>
                                        <p:tgtEl>
                                          <p:spTgt spid="34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2"/>
                                        </p:tgtEl>
                                        <p:attrNameLst>
                                          <p:attrName>style.visibility</p:attrName>
                                        </p:attrNameLst>
                                      </p:cBhvr>
                                      <p:to>
                                        <p:strVal val="visible"/>
                                      </p:to>
                                    </p:set>
                                    <p:anim calcmode="lin" valueType="num">
                                      <p:cBhvr additive="base">
                                        <p:cTn dur="500"/>
                                        <p:tgtEl>
                                          <p:spTgt spid="3402"/>
                                        </p:tgtEl>
                                        <p:attrNameLst>
                                          <p:attrName>ppt_w</p:attrName>
                                        </p:attrNameLst>
                                      </p:cBhvr>
                                      <p:tavLst>
                                        <p:tav fmla="" tm="0">
                                          <p:val>
                                            <p:strVal val="0"/>
                                          </p:val>
                                        </p:tav>
                                        <p:tav fmla="" tm="100000">
                                          <p:val>
                                            <p:strVal val="#ppt_w"/>
                                          </p:val>
                                        </p:tav>
                                      </p:tavLst>
                                    </p:anim>
                                    <p:anim calcmode="lin" valueType="num">
                                      <p:cBhvr additive="base">
                                        <p:cTn dur="500"/>
                                        <p:tgtEl>
                                          <p:spTgt spid="34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3"/>
                                        </p:tgtEl>
                                        <p:attrNameLst>
                                          <p:attrName>style.visibility</p:attrName>
                                        </p:attrNameLst>
                                      </p:cBhvr>
                                      <p:to>
                                        <p:strVal val="visible"/>
                                      </p:to>
                                    </p:set>
                                    <p:anim calcmode="lin" valueType="num">
                                      <p:cBhvr additive="base">
                                        <p:cTn dur="500"/>
                                        <p:tgtEl>
                                          <p:spTgt spid="3403"/>
                                        </p:tgtEl>
                                        <p:attrNameLst>
                                          <p:attrName>ppt_w</p:attrName>
                                        </p:attrNameLst>
                                      </p:cBhvr>
                                      <p:tavLst>
                                        <p:tav fmla="" tm="0">
                                          <p:val>
                                            <p:strVal val="0"/>
                                          </p:val>
                                        </p:tav>
                                        <p:tav fmla="" tm="100000">
                                          <p:val>
                                            <p:strVal val="#ppt_w"/>
                                          </p:val>
                                        </p:tav>
                                      </p:tavLst>
                                    </p:anim>
                                    <p:anim calcmode="lin" valueType="num">
                                      <p:cBhvr additive="base">
                                        <p:cTn dur="500"/>
                                        <p:tgtEl>
                                          <p:spTgt spid="34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4"/>
                                        </p:tgtEl>
                                        <p:attrNameLst>
                                          <p:attrName>style.visibility</p:attrName>
                                        </p:attrNameLst>
                                      </p:cBhvr>
                                      <p:to>
                                        <p:strVal val="visible"/>
                                      </p:to>
                                    </p:set>
                                    <p:anim calcmode="lin" valueType="num">
                                      <p:cBhvr additive="base">
                                        <p:cTn dur="500"/>
                                        <p:tgtEl>
                                          <p:spTgt spid="3404"/>
                                        </p:tgtEl>
                                        <p:attrNameLst>
                                          <p:attrName>ppt_w</p:attrName>
                                        </p:attrNameLst>
                                      </p:cBhvr>
                                      <p:tavLst>
                                        <p:tav fmla="" tm="0">
                                          <p:val>
                                            <p:strVal val="0"/>
                                          </p:val>
                                        </p:tav>
                                        <p:tav fmla="" tm="100000">
                                          <p:val>
                                            <p:strVal val="#ppt_w"/>
                                          </p:val>
                                        </p:tav>
                                      </p:tavLst>
                                    </p:anim>
                                    <p:anim calcmode="lin" valueType="num">
                                      <p:cBhvr additive="base">
                                        <p:cTn dur="500"/>
                                        <p:tgtEl>
                                          <p:spTgt spid="34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5"/>
                                        </p:tgtEl>
                                        <p:attrNameLst>
                                          <p:attrName>style.visibility</p:attrName>
                                        </p:attrNameLst>
                                      </p:cBhvr>
                                      <p:to>
                                        <p:strVal val="visible"/>
                                      </p:to>
                                    </p:set>
                                    <p:anim calcmode="lin" valueType="num">
                                      <p:cBhvr additive="base">
                                        <p:cTn dur="500"/>
                                        <p:tgtEl>
                                          <p:spTgt spid="3405"/>
                                        </p:tgtEl>
                                        <p:attrNameLst>
                                          <p:attrName>ppt_w</p:attrName>
                                        </p:attrNameLst>
                                      </p:cBhvr>
                                      <p:tavLst>
                                        <p:tav fmla="" tm="0">
                                          <p:val>
                                            <p:strVal val="0"/>
                                          </p:val>
                                        </p:tav>
                                        <p:tav fmla="" tm="100000">
                                          <p:val>
                                            <p:strVal val="#ppt_w"/>
                                          </p:val>
                                        </p:tav>
                                      </p:tavLst>
                                    </p:anim>
                                    <p:anim calcmode="lin" valueType="num">
                                      <p:cBhvr additive="base">
                                        <p:cTn dur="500"/>
                                        <p:tgtEl>
                                          <p:spTgt spid="340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6"/>
                                        </p:tgtEl>
                                        <p:attrNameLst>
                                          <p:attrName>style.visibility</p:attrName>
                                        </p:attrNameLst>
                                      </p:cBhvr>
                                      <p:to>
                                        <p:strVal val="visible"/>
                                      </p:to>
                                    </p:set>
                                    <p:anim calcmode="lin" valueType="num">
                                      <p:cBhvr additive="base">
                                        <p:cTn dur="500"/>
                                        <p:tgtEl>
                                          <p:spTgt spid="3406"/>
                                        </p:tgtEl>
                                        <p:attrNameLst>
                                          <p:attrName>ppt_w</p:attrName>
                                        </p:attrNameLst>
                                      </p:cBhvr>
                                      <p:tavLst>
                                        <p:tav fmla="" tm="0">
                                          <p:val>
                                            <p:strVal val="0"/>
                                          </p:val>
                                        </p:tav>
                                        <p:tav fmla="" tm="100000">
                                          <p:val>
                                            <p:strVal val="#ppt_w"/>
                                          </p:val>
                                        </p:tav>
                                      </p:tavLst>
                                    </p:anim>
                                    <p:anim calcmode="lin" valueType="num">
                                      <p:cBhvr additive="base">
                                        <p:cTn dur="500"/>
                                        <p:tgtEl>
                                          <p:spTgt spid="34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7"/>
                                        </p:tgtEl>
                                        <p:attrNameLst>
                                          <p:attrName>style.visibility</p:attrName>
                                        </p:attrNameLst>
                                      </p:cBhvr>
                                      <p:to>
                                        <p:strVal val="visible"/>
                                      </p:to>
                                    </p:set>
                                    <p:anim calcmode="lin" valueType="num">
                                      <p:cBhvr additive="base">
                                        <p:cTn dur="500"/>
                                        <p:tgtEl>
                                          <p:spTgt spid="3407"/>
                                        </p:tgtEl>
                                        <p:attrNameLst>
                                          <p:attrName>ppt_w</p:attrName>
                                        </p:attrNameLst>
                                      </p:cBhvr>
                                      <p:tavLst>
                                        <p:tav fmla="" tm="0">
                                          <p:val>
                                            <p:strVal val="0"/>
                                          </p:val>
                                        </p:tav>
                                        <p:tav fmla="" tm="100000">
                                          <p:val>
                                            <p:strVal val="#ppt_w"/>
                                          </p:val>
                                        </p:tav>
                                      </p:tavLst>
                                    </p:anim>
                                    <p:anim calcmode="lin" valueType="num">
                                      <p:cBhvr additive="base">
                                        <p:cTn dur="500"/>
                                        <p:tgtEl>
                                          <p:spTgt spid="340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8"/>
                                        </p:tgtEl>
                                        <p:attrNameLst>
                                          <p:attrName>style.visibility</p:attrName>
                                        </p:attrNameLst>
                                      </p:cBhvr>
                                      <p:to>
                                        <p:strVal val="visible"/>
                                      </p:to>
                                    </p:set>
                                    <p:anim calcmode="lin" valueType="num">
                                      <p:cBhvr additive="base">
                                        <p:cTn dur="500"/>
                                        <p:tgtEl>
                                          <p:spTgt spid="3408"/>
                                        </p:tgtEl>
                                        <p:attrNameLst>
                                          <p:attrName>ppt_w</p:attrName>
                                        </p:attrNameLst>
                                      </p:cBhvr>
                                      <p:tavLst>
                                        <p:tav fmla="" tm="0">
                                          <p:val>
                                            <p:strVal val="0"/>
                                          </p:val>
                                        </p:tav>
                                        <p:tav fmla="" tm="100000">
                                          <p:val>
                                            <p:strVal val="#ppt_w"/>
                                          </p:val>
                                        </p:tav>
                                      </p:tavLst>
                                    </p:anim>
                                    <p:anim calcmode="lin" valueType="num">
                                      <p:cBhvr additive="base">
                                        <p:cTn dur="500"/>
                                        <p:tgtEl>
                                          <p:spTgt spid="34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09"/>
                                        </p:tgtEl>
                                        <p:attrNameLst>
                                          <p:attrName>style.visibility</p:attrName>
                                        </p:attrNameLst>
                                      </p:cBhvr>
                                      <p:to>
                                        <p:strVal val="visible"/>
                                      </p:to>
                                    </p:set>
                                    <p:anim calcmode="lin" valueType="num">
                                      <p:cBhvr additive="base">
                                        <p:cTn dur="500"/>
                                        <p:tgtEl>
                                          <p:spTgt spid="3409"/>
                                        </p:tgtEl>
                                        <p:attrNameLst>
                                          <p:attrName>ppt_w</p:attrName>
                                        </p:attrNameLst>
                                      </p:cBhvr>
                                      <p:tavLst>
                                        <p:tav fmla="" tm="0">
                                          <p:val>
                                            <p:strVal val="0"/>
                                          </p:val>
                                        </p:tav>
                                        <p:tav fmla="" tm="100000">
                                          <p:val>
                                            <p:strVal val="#ppt_w"/>
                                          </p:val>
                                        </p:tav>
                                      </p:tavLst>
                                    </p:anim>
                                    <p:anim calcmode="lin" valueType="num">
                                      <p:cBhvr additive="base">
                                        <p:cTn dur="500"/>
                                        <p:tgtEl>
                                          <p:spTgt spid="34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10"/>
                                        </p:tgtEl>
                                        <p:attrNameLst>
                                          <p:attrName>style.visibility</p:attrName>
                                        </p:attrNameLst>
                                      </p:cBhvr>
                                      <p:to>
                                        <p:strVal val="visible"/>
                                      </p:to>
                                    </p:set>
                                    <p:anim calcmode="lin" valueType="num">
                                      <p:cBhvr additive="base">
                                        <p:cTn dur="500"/>
                                        <p:tgtEl>
                                          <p:spTgt spid="3410"/>
                                        </p:tgtEl>
                                        <p:attrNameLst>
                                          <p:attrName>ppt_w</p:attrName>
                                        </p:attrNameLst>
                                      </p:cBhvr>
                                      <p:tavLst>
                                        <p:tav fmla="" tm="0">
                                          <p:val>
                                            <p:strVal val="0"/>
                                          </p:val>
                                        </p:tav>
                                        <p:tav fmla="" tm="100000">
                                          <p:val>
                                            <p:strVal val="#ppt_w"/>
                                          </p:val>
                                        </p:tav>
                                      </p:tavLst>
                                    </p:anim>
                                    <p:anim calcmode="lin" valueType="num">
                                      <p:cBhvr additive="base">
                                        <p:cTn dur="500"/>
                                        <p:tgtEl>
                                          <p:spTgt spid="34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11"/>
                                        </p:tgtEl>
                                        <p:attrNameLst>
                                          <p:attrName>style.visibility</p:attrName>
                                        </p:attrNameLst>
                                      </p:cBhvr>
                                      <p:to>
                                        <p:strVal val="visible"/>
                                      </p:to>
                                    </p:set>
                                    <p:anim calcmode="lin" valueType="num">
                                      <p:cBhvr additive="base">
                                        <p:cTn dur="500"/>
                                        <p:tgtEl>
                                          <p:spTgt spid="3411"/>
                                        </p:tgtEl>
                                        <p:attrNameLst>
                                          <p:attrName>ppt_w</p:attrName>
                                        </p:attrNameLst>
                                      </p:cBhvr>
                                      <p:tavLst>
                                        <p:tav fmla="" tm="0">
                                          <p:val>
                                            <p:strVal val="0"/>
                                          </p:val>
                                        </p:tav>
                                        <p:tav fmla="" tm="100000">
                                          <p:val>
                                            <p:strVal val="#ppt_w"/>
                                          </p:val>
                                        </p:tav>
                                      </p:tavLst>
                                    </p:anim>
                                    <p:anim calcmode="lin" valueType="num">
                                      <p:cBhvr additive="base">
                                        <p:cTn dur="500"/>
                                        <p:tgtEl>
                                          <p:spTgt spid="34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12"/>
                                        </p:tgtEl>
                                        <p:attrNameLst>
                                          <p:attrName>style.visibility</p:attrName>
                                        </p:attrNameLst>
                                      </p:cBhvr>
                                      <p:to>
                                        <p:strVal val="visible"/>
                                      </p:to>
                                    </p:set>
                                    <p:anim calcmode="lin" valueType="num">
                                      <p:cBhvr additive="base">
                                        <p:cTn dur="500"/>
                                        <p:tgtEl>
                                          <p:spTgt spid="3412"/>
                                        </p:tgtEl>
                                        <p:attrNameLst>
                                          <p:attrName>ppt_w</p:attrName>
                                        </p:attrNameLst>
                                      </p:cBhvr>
                                      <p:tavLst>
                                        <p:tav fmla="" tm="0">
                                          <p:val>
                                            <p:strVal val="0"/>
                                          </p:val>
                                        </p:tav>
                                        <p:tav fmla="" tm="100000">
                                          <p:val>
                                            <p:strVal val="#ppt_w"/>
                                          </p:val>
                                        </p:tav>
                                      </p:tavLst>
                                    </p:anim>
                                    <p:anim calcmode="lin" valueType="num">
                                      <p:cBhvr additive="base">
                                        <p:cTn dur="500"/>
                                        <p:tgtEl>
                                          <p:spTgt spid="34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13"/>
                                        </p:tgtEl>
                                        <p:attrNameLst>
                                          <p:attrName>style.visibility</p:attrName>
                                        </p:attrNameLst>
                                      </p:cBhvr>
                                      <p:to>
                                        <p:strVal val="visible"/>
                                      </p:to>
                                    </p:set>
                                    <p:anim calcmode="lin" valueType="num">
                                      <p:cBhvr additive="base">
                                        <p:cTn dur="500"/>
                                        <p:tgtEl>
                                          <p:spTgt spid="3413"/>
                                        </p:tgtEl>
                                        <p:attrNameLst>
                                          <p:attrName>ppt_w</p:attrName>
                                        </p:attrNameLst>
                                      </p:cBhvr>
                                      <p:tavLst>
                                        <p:tav fmla="" tm="0">
                                          <p:val>
                                            <p:strVal val="0"/>
                                          </p:val>
                                        </p:tav>
                                        <p:tav fmla="" tm="100000">
                                          <p:val>
                                            <p:strVal val="#ppt_w"/>
                                          </p:val>
                                        </p:tav>
                                      </p:tavLst>
                                    </p:anim>
                                    <p:anim calcmode="lin" valueType="num">
                                      <p:cBhvr additive="base">
                                        <p:cTn dur="500"/>
                                        <p:tgtEl>
                                          <p:spTgt spid="341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sp>
        <p:nvSpPr>
          <p:cNvPr id="486" name="Google Shape;486;p74"/>
          <p:cNvSpPr txBox="1"/>
          <p:nvPr>
            <p:ph idx="1" type="body"/>
          </p:nvPr>
        </p:nvSpPr>
        <p:spPr>
          <a:xfrm>
            <a:off x="30162" y="-100012"/>
            <a:ext cx="9144000" cy="7040700"/>
          </a:xfrm>
          <a:prstGeom prst="rect">
            <a:avLst/>
          </a:prstGeom>
          <a:noFill/>
          <a:ln>
            <a:noFill/>
          </a:ln>
        </p:spPr>
        <p:txBody>
          <a:bodyPr anchorCtr="0" anchor="t" bIns="45700" lIns="91425" spcFirstLastPara="1" rIns="91425" wrap="square" tIns="45700">
            <a:normAutofit/>
          </a:bodyPr>
          <a:lstStyle/>
          <a:p>
            <a:pPr indent="-273050" lvl="0" marL="273050" marR="0" rtl="0" algn="l">
              <a:lnSpc>
                <a:spcPct val="80000"/>
              </a:lnSpc>
              <a:spcBef>
                <a:spcPts val="0"/>
              </a:spcBef>
              <a:spcAft>
                <a:spcPts val="0"/>
              </a:spcAft>
              <a:buClr>
                <a:schemeClr val="accent1"/>
              </a:buClr>
              <a:buSzPts val="640"/>
              <a:buFont typeface="Noto Sans Symbols"/>
              <a:buNone/>
            </a:pPr>
            <a:r>
              <a:t/>
            </a:r>
            <a:endParaRPr b="1" i="0" sz="800" u="sng" cap="none" strike="noStrike">
              <a:solidFill>
                <a:schemeClr val="dk1"/>
              </a:solidFill>
              <a:latin typeface="Gill Sans"/>
              <a:ea typeface="Gill Sans"/>
              <a:cs typeface="Gill Sans"/>
              <a:sym typeface="Gill Sans"/>
            </a:endParaRPr>
          </a:p>
          <a:p>
            <a:pPr indent="-273050" lvl="0" marL="273050" marR="0" rtl="1" algn="ctr">
              <a:lnSpc>
                <a:spcPct val="80000"/>
              </a:lnSpc>
              <a:spcBef>
                <a:spcPts val="600"/>
              </a:spcBef>
              <a:spcAft>
                <a:spcPts val="0"/>
              </a:spcAft>
              <a:buClr>
                <a:srgbClr val="C32D2E"/>
              </a:buClr>
              <a:buSzPts val="1920"/>
              <a:buFont typeface="Noto Sans Symbols"/>
              <a:buChar char="⚫"/>
            </a:pPr>
            <a:r>
              <a:rPr b="1" i="0" lang="en-US" sz="2400" u="sng" cap="none" strike="noStrike">
                <a:solidFill>
                  <a:srgbClr val="FF0000"/>
                </a:solidFill>
                <a:latin typeface="Gill Sans"/>
                <a:ea typeface="Gill Sans"/>
                <a:cs typeface="Gill Sans"/>
                <a:sym typeface="Gill Sans"/>
              </a:rPr>
              <a:t>محتويات المقرر للاختبار النهائى </a:t>
            </a:r>
            <a:endParaRPr/>
          </a:p>
          <a:p>
            <a:pPr indent="-273050" lvl="0" marL="273050" marR="0" rtl="1" algn="r">
              <a:lnSpc>
                <a:spcPct val="80000"/>
              </a:lnSpc>
              <a:spcBef>
                <a:spcPts val="600"/>
              </a:spcBef>
              <a:spcAft>
                <a:spcPts val="0"/>
              </a:spcAft>
              <a:buClr>
                <a:srgbClr val="C32D2E"/>
              </a:buClr>
              <a:buSzPts val="1600"/>
              <a:buFont typeface="Noto Sans Symbols"/>
              <a:buChar char="⚫"/>
            </a:pPr>
            <a:r>
              <a:rPr b="1" i="0" lang="en-US" sz="2000" u="sng" cap="none" strike="noStrike">
                <a:solidFill>
                  <a:srgbClr val="00B050"/>
                </a:solidFill>
                <a:latin typeface="Gill Sans"/>
                <a:ea typeface="Gill Sans"/>
                <a:cs typeface="Gill Sans"/>
                <a:sym typeface="Gill Sans"/>
              </a:rPr>
              <a:t>الفصل الثالث : الدخل والانفاق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Gill Sans"/>
                <a:ea typeface="Gill Sans"/>
                <a:cs typeface="Gill Sans"/>
                <a:sym typeface="Gill Sans"/>
              </a:rPr>
              <a:t>الانفاق الاستهلاكى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Gill Sans"/>
                <a:ea typeface="Gill Sans"/>
                <a:cs typeface="Gill Sans"/>
                <a:sym typeface="Gill Sans"/>
              </a:rPr>
              <a:t>العلاقة بين الاستهلاك والادخار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Gill Sans"/>
                <a:ea typeface="Gill Sans"/>
                <a:cs typeface="Gill Sans"/>
                <a:sym typeface="Gill Sans"/>
              </a:rPr>
              <a:t>الانفاق الاستثمارى</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Gill Sans"/>
                <a:ea typeface="Gill Sans"/>
                <a:cs typeface="Gill Sans"/>
                <a:sym typeface="Gill Sans"/>
              </a:rPr>
              <a:t>الانفاق الحكومى </a:t>
            </a:r>
            <a:endParaRPr/>
          </a:p>
          <a:p>
            <a:pPr indent="-273050" lvl="0" marL="273050" marR="0" rtl="1" algn="r">
              <a:lnSpc>
                <a:spcPct val="80000"/>
              </a:lnSpc>
              <a:spcBef>
                <a:spcPts val="600"/>
              </a:spcBef>
              <a:spcAft>
                <a:spcPts val="0"/>
              </a:spcAft>
              <a:buClr>
                <a:srgbClr val="C32D2E"/>
              </a:buClr>
              <a:buSzPts val="1600"/>
              <a:buFont typeface="Noto Sans Symbols"/>
              <a:buChar char="⚫"/>
            </a:pPr>
            <a:r>
              <a:rPr b="1" i="0" lang="en-US" sz="2000" u="sng" cap="none" strike="noStrike">
                <a:solidFill>
                  <a:srgbClr val="00B050"/>
                </a:solidFill>
                <a:latin typeface="Gill Sans"/>
                <a:ea typeface="Gill Sans"/>
                <a:cs typeface="Gill Sans"/>
                <a:sym typeface="Gill Sans"/>
              </a:rPr>
              <a:t>الفصل الرابع :توازن الدخل القومى </a:t>
            </a:r>
            <a:endParaRPr/>
          </a:p>
          <a:p>
            <a:pPr indent="-273050" lvl="0" marL="273050" marR="0" rtl="1" algn="r">
              <a:lnSpc>
                <a:spcPct val="80000"/>
              </a:lnSpc>
              <a:spcBef>
                <a:spcPts val="600"/>
              </a:spcBef>
              <a:spcAft>
                <a:spcPts val="0"/>
              </a:spcAft>
              <a:buClr>
                <a:srgbClr val="C32D2E"/>
              </a:buClr>
              <a:buSzPts val="2240"/>
              <a:buFont typeface="Noto Sans Symbols"/>
              <a:buChar char="⚫"/>
            </a:pPr>
            <a:r>
              <a:rPr b="1" i="0" lang="en-US" sz="2800" u="none" cap="none" strike="noStrike">
                <a:solidFill>
                  <a:srgbClr val="00B0F0"/>
                </a:solidFill>
                <a:latin typeface="Times New Roman"/>
                <a:ea typeface="Times New Roman"/>
                <a:cs typeface="Times New Roman"/>
                <a:sym typeface="Times New Roman"/>
              </a:rPr>
              <a:t>أ- </a:t>
            </a:r>
            <a:r>
              <a:rPr b="1" i="0" lang="en-US" sz="1800" u="none" cap="none" strike="noStrike">
                <a:solidFill>
                  <a:srgbClr val="00B0F0"/>
                </a:solidFill>
                <a:latin typeface="Times New Roman"/>
                <a:ea typeface="Times New Roman"/>
                <a:cs typeface="Times New Roman"/>
                <a:sym typeface="Times New Roman"/>
              </a:rPr>
              <a:t>ماهية توازن الدخل القومى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Times New Roman"/>
                <a:ea typeface="Times New Roman"/>
                <a:cs typeface="Times New Roman"/>
                <a:sym typeface="Times New Roman"/>
              </a:rPr>
              <a:t>ب-تحديد الدخل القومى</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Times New Roman"/>
                <a:ea typeface="Times New Roman"/>
                <a:cs typeface="Times New Roman"/>
                <a:sym typeface="Times New Roman"/>
              </a:rPr>
              <a:t>ج – تأثير التغير فى الاسعار على توازن الدخل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Times New Roman"/>
                <a:ea typeface="Times New Roman"/>
                <a:cs typeface="Times New Roman"/>
                <a:sym typeface="Times New Roman"/>
              </a:rPr>
              <a:t>د- التوازن والتوظف الكامل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Times New Roman"/>
                <a:ea typeface="Times New Roman"/>
                <a:cs typeface="Times New Roman"/>
                <a:sym typeface="Times New Roman"/>
              </a:rPr>
              <a:t>هـ. تحديد الدخل التوازنى فى إقتصاد  مفتوح</a:t>
            </a:r>
            <a:endParaRPr/>
          </a:p>
          <a:p>
            <a:pPr indent="-273050" lvl="0" marL="273050" marR="0" rtl="1" algn="r">
              <a:lnSpc>
                <a:spcPct val="80000"/>
              </a:lnSpc>
              <a:spcBef>
                <a:spcPts val="600"/>
              </a:spcBef>
              <a:spcAft>
                <a:spcPts val="0"/>
              </a:spcAft>
              <a:buClr>
                <a:srgbClr val="C32D2E"/>
              </a:buClr>
              <a:buSzPts val="1600"/>
              <a:buFont typeface="Noto Sans Symbols"/>
              <a:buChar char="⚫"/>
            </a:pPr>
            <a:r>
              <a:rPr b="1" i="0" lang="en-US" sz="2000" u="none" cap="none" strike="noStrike">
                <a:solidFill>
                  <a:srgbClr val="00B050"/>
                </a:solidFill>
                <a:latin typeface="Times New Roman"/>
                <a:ea typeface="Times New Roman"/>
                <a:cs typeface="Times New Roman"/>
                <a:sym typeface="Times New Roman"/>
              </a:rPr>
              <a:t>الفصل الخامس :-نظرية المضاعف   </a:t>
            </a:r>
            <a:endParaRPr/>
          </a:p>
          <a:p>
            <a:pPr indent="-273050" lvl="0" marL="273050" marR="0" rtl="1" algn="r">
              <a:lnSpc>
                <a:spcPct val="80000"/>
              </a:lnSpc>
              <a:spcBef>
                <a:spcPts val="600"/>
              </a:spcBef>
              <a:spcAft>
                <a:spcPts val="0"/>
              </a:spcAft>
              <a:buClr>
                <a:srgbClr val="C32D2E"/>
              </a:buClr>
              <a:buSzPts val="2240"/>
              <a:buFont typeface="Noto Sans Symbols"/>
              <a:buChar char="⚫"/>
            </a:pPr>
            <a:r>
              <a:rPr b="1" i="0" lang="en-US" sz="2800" u="none" cap="none" strike="noStrike">
                <a:solidFill>
                  <a:srgbClr val="00B0F0"/>
                </a:solidFill>
                <a:latin typeface="Times New Roman"/>
                <a:ea typeface="Times New Roman"/>
                <a:cs typeface="Times New Roman"/>
                <a:sym typeface="Times New Roman"/>
              </a:rPr>
              <a:t>أ- </a:t>
            </a:r>
            <a:r>
              <a:rPr b="1" i="0" lang="en-US" sz="1800" u="none" cap="none" strike="noStrike">
                <a:solidFill>
                  <a:srgbClr val="00B0F0"/>
                </a:solidFill>
                <a:latin typeface="Times New Roman"/>
                <a:ea typeface="Times New Roman"/>
                <a:cs typeface="Times New Roman"/>
                <a:sym typeface="Times New Roman"/>
              </a:rPr>
              <a:t>كيفية عمل المضاعف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Times New Roman"/>
                <a:ea typeface="Times New Roman"/>
                <a:cs typeface="Times New Roman"/>
                <a:sym typeface="Times New Roman"/>
              </a:rPr>
              <a:t>ب- مضاعف الانفاق الحكومى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none" cap="none" strike="noStrike">
                <a:solidFill>
                  <a:srgbClr val="00B0F0"/>
                </a:solidFill>
                <a:latin typeface="Times New Roman"/>
                <a:ea typeface="Times New Roman"/>
                <a:cs typeface="Times New Roman"/>
                <a:sym typeface="Times New Roman"/>
              </a:rPr>
              <a:t>ج- المضاعف ومنحنى الطلب الكلى </a:t>
            </a:r>
            <a:endParaRPr/>
          </a:p>
          <a:p>
            <a:pPr indent="-273050" lvl="0" marL="273050" marR="0" rtl="1" algn="r">
              <a:lnSpc>
                <a:spcPct val="80000"/>
              </a:lnSpc>
              <a:spcBef>
                <a:spcPts val="600"/>
              </a:spcBef>
              <a:spcAft>
                <a:spcPts val="0"/>
              </a:spcAft>
              <a:buClr>
                <a:srgbClr val="C32D2E"/>
              </a:buClr>
              <a:buSzPts val="1600"/>
              <a:buFont typeface="Noto Sans Symbols"/>
              <a:buChar char="⚫"/>
            </a:pPr>
            <a:r>
              <a:rPr b="1" i="0" lang="en-US" sz="2000" u="sng" cap="none" strike="noStrike">
                <a:solidFill>
                  <a:srgbClr val="00B050"/>
                </a:solidFill>
                <a:latin typeface="Gill Sans"/>
                <a:ea typeface="Gill Sans"/>
                <a:cs typeface="Gill Sans"/>
                <a:sym typeface="Gill Sans"/>
              </a:rPr>
              <a:t>الفصل السادس :-  العرض الكلى </a:t>
            </a:r>
            <a:endParaRPr/>
          </a:p>
          <a:p>
            <a:pPr indent="-273050" lvl="0" marL="273050" marR="0" rtl="1" algn="r">
              <a:lnSpc>
                <a:spcPct val="80000"/>
              </a:lnSpc>
              <a:spcBef>
                <a:spcPts val="600"/>
              </a:spcBef>
              <a:spcAft>
                <a:spcPts val="0"/>
              </a:spcAft>
              <a:buClr>
                <a:srgbClr val="C32D2E"/>
              </a:buClr>
              <a:buSzPts val="2240"/>
              <a:buFont typeface="Noto Sans Symbols"/>
              <a:buChar char="⚫"/>
            </a:pPr>
            <a:r>
              <a:rPr b="1" i="0" lang="en-US" sz="2800" u="sng" cap="none" strike="noStrike">
                <a:solidFill>
                  <a:srgbClr val="00B0F0"/>
                </a:solidFill>
                <a:latin typeface="Gill Sans"/>
                <a:ea typeface="Gill Sans"/>
                <a:cs typeface="Gill Sans"/>
                <a:sym typeface="Gill Sans"/>
              </a:rPr>
              <a:t>أ- </a:t>
            </a:r>
            <a:r>
              <a:rPr b="1" i="0" lang="en-US" sz="1800" u="sng" cap="none" strike="noStrike">
                <a:solidFill>
                  <a:srgbClr val="00B0F0"/>
                </a:solidFill>
                <a:latin typeface="Gill Sans"/>
                <a:ea typeface="Gill Sans"/>
                <a:cs typeface="Gill Sans"/>
                <a:sym typeface="Gill Sans"/>
              </a:rPr>
              <a:t>منحنى العرض الكلى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sng" cap="none" strike="noStrike">
                <a:solidFill>
                  <a:srgbClr val="00B0F0"/>
                </a:solidFill>
                <a:latin typeface="Gill Sans"/>
                <a:ea typeface="Gill Sans"/>
                <a:cs typeface="Gill Sans"/>
                <a:sym typeface="Gill Sans"/>
              </a:rPr>
              <a:t>ب- الفجوة التضخمية والفجوة الانكماشية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sng" cap="none" strike="noStrike">
                <a:solidFill>
                  <a:srgbClr val="00B0F0"/>
                </a:solidFill>
                <a:latin typeface="Gill Sans"/>
                <a:ea typeface="Gill Sans"/>
                <a:cs typeface="Gill Sans"/>
                <a:sym typeface="Gill Sans"/>
              </a:rPr>
              <a:t>ج- التضخم الركودى الناتج من جانب الطلب </a:t>
            </a:r>
            <a:endParaRPr/>
          </a:p>
          <a:p>
            <a:pPr indent="-273050" lvl="0" marL="273050" marR="0" rtl="1" algn="r">
              <a:lnSpc>
                <a:spcPct val="80000"/>
              </a:lnSpc>
              <a:spcBef>
                <a:spcPts val="600"/>
              </a:spcBef>
              <a:spcAft>
                <a:spcPts val="0"/>
              </a:spcAft>
              <a:buClr>
                <a:srgbClr val="C32D2E"/>
              </a:buClr>
              <a:buSzPts val="1440"/>
              <a:buFont typeface="Noto Sans Symbols"/>
              <a:buChar char="⚫"/>
            </a:pPr>
            <a:r>
              <a:rPr b="1" i="0" lang="en-US" sz="1800" u="sng" cap="none" strike="noStrike">
                <a:solidFill>
                  <a:srgbClr val="00B0F0"/>
                </a:solidFill>
                <a:latin typeface="Gill Sans"/>
                <a:ea typeface="Gill Sans"/>
                <a:cs typeface="Gill Sans"/>
                <a:sym typeface="Gill Sans"/>
              </a:rPr>
              <a:t>د- اثر التضخم على مضاعف الانتاج </a:t>
            </a:r>
            <a:endParaRPr/>
          </a:p>
          <a:p>
            <a:pPr indent="-186690" lvl="0" marL="273050" marR="0" rtl="1" algn="r">
              <a:lnSpc>
                <a:spcPct val="80000"/>
              </a:lnSpc>
              <a:spcBef>
                <a:spcPts val="600"/>
              </a:spcBef>
              <a:spcAft>
                <a:spcPts val="0"/>
              </a:spcAft>
              <a:buClr>
                <a:srgbClr val="C32D2E"/>
              </a:buClr>
              <a:buSzPts val="1360"/>
              <a:buFont typeface="Noto Sans Symbols"/>
              <a:buNone/>
            </a:pPr>
            <a:r>
              <a:t/>
            </a:r>
            <a:endParaRPr b="1" i="0" sz="1700" u="none" cap="none" strike="noStrik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rgbClr val="C32D2E"/>
              </a:buClr>
              <a:buSzPts val="480"/>
              <a:buFont typeface="Noto Sans Symbols"/>
              <a:buChar char="❖"/>
            </a:pPr>
            <a:r>
              <a:rPr b="0" i="0" lang="en-US" sz="600" u="none" cap="none" strike="noStrike">
                <a:solidFill>
                  <a:schemeClr val="dk1"/>
                </a:solidFill>
                <a:latin typeface="Gill Sans"/>
                <a:ea typeface="Gill Sans"/>
                <a:cs typeface="Gill Sans"/>
                <a:sym typeface="Gill Sans"/>
              </a:rPr>
              <a:t>الف</a:t>
            </a:r>
            <a:endParaRPr b="0" i="0" sz="800" u="none" cap="none" strike="noStrike">
              <a:solidFill>
                <a:schemeClr val="dk1"/>
              </a:solidFill>
              <a:latin typeface="Gill Sans"/>
              <a:ea typeface="Gill Sans"/>
              <a:cs typeface="Gill Sans"/>
              <a:sym typeface="Gill Sans"/>
            </a:endParaRPr>
          </a:p>
          <a:p>
            <a:pPr indent="-273050" lvl="0" marL="273050" marR="0" rtl="0" algn="l">
              <a:lnSpc>
                <a:spcPct val="80000"/>
              </a:lnSpc>
              <a:spcBef>
                <a:spcPts val="600"/>
              </a:spcBef>
              <a:spcAft>
                <a:spcPts val="0"/>
              </a:spcAft>
              <a:buClr>
                <a:schemeClr val="accent1"/>
              </a:buClr>
              <a:buSzPts val="640"/>
              <a:buFont typeface="Noto Sans Symbols"/>
              <a:buNone/>
            </a:pPr>
            <a:r>
              <a:t/>
            </a:r>
            <a:endParaRPr b="0" i="0" sz="800" u="none" cap="none" strike="noStrike">
              <a:solidFill>
                <a:schemeClr val="dk1"/>
              </a:solidFill>
              <a:latin typeface="Gill Sans"/>
              <a:ea typeface="Gill Sans"/>
              <a:cs typeface="Gill Sans"/>
              <a:sym typeface="Gill Sans"/>
            </a:endParaRPr>
          </a:p>
          <a:p>
            <a:pPr indent="-273050" lvl="0" marL="273050" marR="0" rtl="0" algn="ctr">
              <a:lnSpc>
                <a:spcPct val="80000"/>
              </a:lnSpc>
              <a:spcBef>
                <a:spcPts val="600"/>
              </a:spcBef>
              <a:spcAft>
                <a:spcPts val="0"/>
              </a:spcAft>
              <a:buClr>
                <a:schemeClr val="accent1"/>
              </a:buClr>
              <a:buSzPts val="640"/>
              <a:buFont typeface="Noto Sans Symbols"/>
              <a:buNone/>
            </a:pPr>
            <a:r>
              <a:rPr b="0" i="0" lang="en-US" sz="800" u="none" cap="none" strike="noStrike">
                <a:solidFill>
                  <a:schemeClr val="dk1"/>
                </a:solidFill>
                <a:latin typeface="Gill Sans"/>
                <a:ea typeface="Gill Sans"/>
                <a:cs typeface="Gill Sans"/>
                <a:sym typeface="Gill Sans"/>
              </a:rPr>
              <a:t> </a:t>
            </a:r>
            <a:r>
              <a:rPr b="0" i="0" lang="en-US" sz="1000" u="none" cap="none" strike="noStrike">
                <a:solidFill>
                  <a:srgbClr val="003399"/>
                </a:solidFill>
                <a:latin typeface="Gill Sans"/>
                <a:ea typeface="Gill Sans"/>
                <a:cs typeface="Gill Sans"/>
                <a:sym typeface="Gill Sans"/>
              </a:rPr>
              <a:t> </a:t>
            </a:r>
            <a:endParaRPr/>
          </a:p>
        </p:txBody>
      </p:sp>
      <p:sp>
        <p:nvSpPr>
          <p:cNvPr id="487" name="Google Shape;487;p74"/>
          <p:cNvSpPr txBox="1"/>
          <p:nvPr/>
        </p:nvSpPr>
        <p:spPr>
          <a:xfrm flipH="1" rot="10800000">
            <a:off x="5105400" y="6721500"/>
            <a:ext cx="3581400" cy="13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3" name="Shape 883"/>
        <p:cNvGrpSpPr/>
        <p:nvPr/>
      </p:nvGrpSpPr>
      <p:grpSpPr>
        <a:xfrm>
          <a:off x="0" y="0"/>
          <a:ext cx="0" cy="0"/>
          <a:chOff x="0" y="0"/>
          <a:chExt cx="0" cy="0"/>
        </a:xfrm>
      </p:grpSpPr>
      <p:sp>
        <p:nvSpPr>
          <p:cNvPr id="884" name="Google Shape;884;p92"/>
          <p:cNvSpPr txBox="1"/>
          <p:nvPr/>
        </p:nvSpPr>
        <p:spPr>
          <a:xfrm>
            <a:off x="250825" y="260350"/>
            <a:ext cx="8642400" cy="9303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FF3300"/>
              </a:buClr>
              <a:buSzPts val="2200"/>
              <a:buFont typeface="Times New Roman"/>
              <a:buNone/>
            </a:pPr>
            <a:r>
              <a:rPr b="1" i="0" lang="en-US" sz="2200" u="none">
                <a:solidFill>
                  <a:srgbClr val="FF3300"/>
                </a:solidFill>
                <a:latin typeface="Times New Roman"/>
                <a:ea typeface="Times New Roman"/>
                <a:cs typeface="Times New Roman"/>
                <a:sym typeface="Times New Roman"/>
              </a:rPr>
              <a:t>جدول رقم (3-5) يوضح إجابة مطلوبات المثال السابق</a:t>
            </a:r>
            <a:endParaRPr/>
          </a:p>
          <a:p>
            <a:pPr indent="-342900" lvl="0" marL="342900" marR="0" rtl="0" algn="ctr">
              <a:lnSpc>
                <a:spcPct val="100000"/>
              </a:lnSpc>
              <a:spcBef>
                <a:spcPts val="1100"/>
              </a:spcBef>
              <a:spcAft>
                <a:spcPts val="0"/>
              </a:spcAft>
              <a:buClr>
                <a:srgbClr val="FF3300"/>
              </a:buClr>
              <a:buSzPts val="2200"/>
              <a:buFont typeface="Times New Roman"/>
              <a:buNone/>
            </a:pPr>
            <a:r>
              <a:rPr b="1" i="0" lang="en-US" sz="2200" u="none">
                <a:solidFill>
                  <a:srgbClr val="FF3300"/>
                </a:solidFill>
                <a:latin typeface="Times New Roman"/>
                <a:ea typeface="Times New Roman"/>
                <a:cs typeface="Times New Roman"/>
                <a:sym typeface="Times New Roman"/>
              </a:rPr>
              <a:t>المبالغ بالريالات </a:t>
            </a:r>
            <a:endParaRPr/>
          </a:p>
        </p:txBody>
      </p:sp>
      <p:grpSp>
        <p:nvGrpSpPr>
          <p:cNvPr id="885" name="Google Shape;885;p92"/>
          <p:cNvGrpSpPr/>
          <p:nvPr/>
        </p:nvGrpSpPr>
        <p:grpSpPr>
          <a:xfrm>
            <a:off x="468312" y="1268412"/>
            <a:ext cx="8458200" cy="5715000"/>
            <a:chOff x="295" y="799"/>
            <a:chExt cx="5328" cy="3600"/>
          </a:xfrm>
        </p:grpSpPr>
        <p:sp>
          <p:nvSpPr>
            <p:cNvPr id="886" name="Google Shape;886;p92"/>
            <p:cNvSpPr txBox="1"/>
            <p:nvPr/>
          </p:nvSpPr>
          <p:spPr>
            <a:xfrm>
              <a:off x="5023"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الدخل المتاح</a:t>
              </a:r>
              <a:endParaRPr/>
            </a:p>
            <a:p>
              <a:pPr indent="0" lvl="0" marL="0" marR="0" rtl="1" algn="ctr">
                <a:lnSpc>
                  <a:spcPct val="100000"/>
                </a:lnSpc>
                <a:spcBef>
                  <a:spcPts val="24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 (y)</a:t>
              </a:r>
              <a:endParaRPr/>
            </a:p>
          </p:txBody>
        </p:sp>
        <p:sp>
          <p:nvSpPr>
            <p:cNvPr id="887" name="Google Shape;887;p92"/>
            <p:cNvSpPr txBox="1"/>
            <p:nvPr/>
          </p:nvSpPr>
          <p:spPr>
            <a:xfrm>
              <a:off x="4528"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الاستهلاك الذاتي</a:t>
              </a:r>
              <a:endParaRPr/>
            </a:p>
            <a:p>
              <a:pPr indent="0" lvl="0" marL="0" marR="0" rtl="1" algn="ctr">
                <a:lnSpc>
                  <a:spcPct val="100000"/>
                </a:lnSpc>
                <a:spcBef>
                  <a:spcPts val="24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 (a)</a:t>
              </a:r>
              <a:endParaRPr/>
            </a:p>
          </p:txBody>
        </p:sp>
        <p:sp>
          <p:nvSpPr>
            <p:cNvPr id="888" name="Google Shape;888;p92"/>
            <p:cNvSpPr txBox="1"/>
            <p:nvPr/>
          </p:nvSpPr>
          <p:spPr>
            <a:xfrm>
              <a:off x="3865"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الاستهلاك التابع (by)</a:t>
              </a:r>
              <a:endParaRPr/>
            </a:p>
          </p:txBody>
        </p:sp>
        <p:sp>
          <p:nvSpPr>
            <p:cNvPr id="889" name="Google Shape;889;p92"/>
            <p:cNvSpPr txBox="1"/>
            <p:nvPr/>
          </p:nvSpPr>
          <p:spPr>
            <a:xfrm>
              <a:off x="3187"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مجموع الاستهلاك (c)</a:t>
              </a:r>
              <a:endParaRPr/>
            </a:p>
          </p:txBody>
        </p:sp>
        <p:sp>
          <p:nvSpPr>
            <p:cNvPr id="890" name="Google Shape;890;p92"/>
            <p:cNvSpPr txBox="1"/>
            <p:nvPr/>
          </p:nvSpPr>
          <p:spPr>
            <a:xfrm>
              <a:off x="2640"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مجموع الادخار (s)</a:t>
              </a:r>
              <a:endParaRPr/>
            </a:p>
          </p:txBody>
        </p:sp>
        <p:sp>
          <p:nvSpPr>
            <p:cNvPr id="891" name="Google Shape;891;p92"/>
            <p:cNvSpPr txBox="1"/>
            <p:nvPr/>
          </p:nvSpPr>
          <p:spPr>
            <a:xfrm>
              <a:off x="1981"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الميل المتوسط للاستهلاك (APC)</a:t>
              </a:r>
              <a:endParaRPr/>
            </a:p>
          </p:txBody>
        </p:sp>
        <p:sp>
          <p:nvSpPr>
            <p:cNvPr id="892" name="Google Shape;892;p92"/>
            <p:cNvSpPr txBox="1"/>
            <p:nvPr/>
          </p:nvSpPr>
          <p:spPr>
            <a:xfrm>
              <a:off x="1614" y="799"/>
              <a:ext cx="3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الميل المتوسط للادخار (APS)</a:t>
              </a:r>
              <a:endParaRPr/>
            </a:p>
          </p:txBody>
        </p:sp>
        <p:sp>
          <p:nvSpPr>
            <p:cNvPr id="893" name="Google Shape;893;p92"/>
            <p:cNvSpPr txBox="1"/>
            <p:nvPr/>
          </p:nvSpPr>
          <p:spPr>
            <a:xfrm>
              <a:off x="980"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الميل الحدي للاستهلاك (MPC)</a:t>
              </a:r>
              <a:endParaRPr/>
            </a:p>
          </p:txBody>
        </p:sp>
        <p:sp>
          <p:nvSpPr>
            <p:cNvPr id="894" name="Google Shape;894;p92"/>
            <p:cNvSpPr txBox="1"/>
            <p:nvPr/>
          </p:nvSpPr>
          <p:spPr>
            <a:xfrm>
              <a:off x="295" y="799"/>
              <a:ext cx="600" cy="600"/>
            </a:xfrm>
            <a:prstGeom prst="rect">
              <a:avLst/>
            </a:prstGeom>
            <a:solidFill>
              <a:schemeClr val="l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CC0000"/>
                </a:buClr>
                <a:buSzPts val="1200"/>
                <a:buFont typeface="Arial"/>
                <a:buNone/>
              </a:pPr>
              <a:r>
                <a:rPr b="1" i="0" lang="en-US" sz="1200" u="none">
                  <a:solidFill>
                    <a:srgbClr val="CC0000"/>
                  </a:solidFill>
                  <a:latin typeface="Arial"/>
                  <a:ea typeface="Arial"/>
                  <a:cs typeface="Arial"/>
                  <a:sym typeface="Arial"/>
                </a:rPr>
                <a:t>الميل الحدي للادخار (MPS)</a:t>
              </a:r>
              <a:endParaRPr/>
            </a:p>
          </p:txBody>
        </p:sp>
        <p:sp>
          <p:nvSpPr>
            <p:cNvPr id="895" name="Google Shape;895;p92"/>
            <p:cNvSpPr txBox="1"/>
            <p:nvPr/>
          </p:nvSpPr>
          <p:spPr>
            <a:xfrm>
              <a:off x="5023"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a:t>
              </a:r>
              <a:endParaRPr/>
            </a:p>
          </p:txBody>
        </p:sp>
        <p:sp>
          <p:nvSpPr>
            <p:cNvPr id="896" name="Google Shape;896;p92"/>
            <p:cNvSpPr txBox="1"/>
            <p:nvPr/>
          </p:nvSpPr>
          <p:spPr>
            <a:xfrm>
              <a:off x="4528"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897" name="Google Shape;897;p92"/>
            <p:cNvSpPr txBox="1"/>
            <p:nvPr/>
          </p:nvSpPr>
          <p:spPr>
            <a:xfrm>
              <a:off x="3865"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a:t>
              </a:r>
              <a:endParaRPr/>
            </a:p>
          </p:txBody>
        </p:sp>
        <p:sp>
          <p:nvSpPr>
            <p:cNvPr id="898" name="Google Shape;898;p92"/>
            <p:cNvSpPr txBox="1"/>
            <p:nvPr/>
          </p:nvSpPr>
          <p:spPr>
            <a:xfrm>
              <a:off x="3187"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899" name="Google Shape;899;p92"/>
            <p:cNvSpPr txBox="1"/>
            <p:nvPr/>
          </p:nvSpPr>
          <p:spPr>
            <a:xfrm>
              <a:off x="2640"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00" name="Google Shape;900;p92"/>
            <p:cNvSpPr txBox="1"/>
            <p:nvPr/>
          </p:nvSpPr>
          <p:spPr>
            <a:xfrm>
              <a:off x="1981"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a:t>
              </a:r>
              <a:endParaRPr/>
            </a:p>
          </p:txBody>
        </p:sp>
        <p:sp>
          <p:nvSpPr>
            <p:cNvPr id="901" name="Google Shape;901;p92"/>
            <p:cNvSpPr txBox="1"/>
            <p:nvPr/>
          </p:nvSpPr>
          <p:spPr>
            <a:xfrm>
              <a:off x="1614" y="1548"/>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a:t>
              </a:r>
              <a:endParaRPr/>
            </a:p>
          </p:txBody>
        </p:sp>
        <p:sp>
          <p:nvSpPr>
            <p:cNvPr id="902" name="Google Shape;902;p92"/>
            <p:cNvSpPr txBox="1"/>
            <p:nvPr/>
          </p:nvSpPr>
          <p:spPr>
            <a:xfrm>
              <a:off x="980"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a:t>
              </a:r>
              <a:endParaRPr/>
            </a:p>
          </p:txBody>
        </p:sp>
        <p:sp>
          <p:nvSpPr>
            <p:cNvPr id="903" name="Google Shape;903;p92"/>
            <p:cNvSpPr txBox="1"/>
            <p:nvPr/>
          </p:nvSpPr>
          <p:spPr>
            <a:xfrm>
              <a:off x="295" y="154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a:t>
              </a:r>
              <a:endParaRPr/>
            </a:p>
          </p:txBody>
        </p:sp>
        <p:sp>
          <p:nvSpPr>
            <p:cNvPr id="904" name="Google Shape;904;p92"/>
            <p:cNvSpPr txBox="1"/>
            <p:nvPr/>
          </p:nvSpPr>
          <p:spPr>
            <a:xfrm>
              <a:off x="5023"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200</a:t>
              </a:r>
              <a:endParaRPr/>
            </a:p>
          </p:txBody>
        </p:sp>
        <p:sp>
          <p:nvSpPr>
            <p:cNvPr id="905" name="Google Shape;905;p92"/>
            <p:cNvSpPr txBox="1"/>
            <p:nvPr/>
          </p:nvSpPr>
          <p:spPr>
            <a:xfrm>
              <a:off x="4528"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06" name="Google Shape;906;p92"/>
            <p:cNvSpPr txBox="1"/>
            <p:nvPr/>
          </p:nvSpPr>
          <p:spPr>
            <a:xfrm>
              <a:off x="3865"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150</a:t>
              </a:r>
              <a:endParaRPr/>
            </a:p>
          </p:txBody>
        </p:sp>
        <p:sp>
          <p:nvSpPr>
            <p:cNvPr id="907" name="Google Shape;907;p92"/>
            <p:cNvSpPr txBox="1"/>
            <p:nvPr/>
          </p:nvSpPr>
          <p:spPr>
            <a:xfrm>
              <a:off x="3187"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250</a:t>
              </a:r>
              <a:endParaRPr/>
            </a:p>
          </p:txBody>
        </p:sp>
        <p:sp>
          <p:nvSpPr>
            <p:cNvPr id="908" name="Google Shape;908;p92"/>
            <p:cNvSpPr txBox="1"/>
            <p:nvPr/>
          </p:nvSpPr>
          <p:spPr>
            <a:xfrm>
              <a:off x="2640"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-50</a:t>
              </a:r>
              <a:endParaRPr/>
            </a:p>
          </p:txBody>
        </p:sp>
        <p:sp>
          <p:nvSpPr>
            <p:cNvPr id="909" name="Google Shape;909;p92"/>
            <p:cNvSpPr txBox="1"/>
            <p:nvPr/>
          </p:nvSpPr>
          <p:spPr>
            <a:xfrm>
              <a:off x="1981"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1.25</a:t>
              </a:r>
              <a:endParaRPr/>
            </a:p>
          </p:txBody>
        </p:sp>
        <p:sp>
          <p:nvSpPr>
            <p:cNvPr id="910" name="Google Shape;910;p92"/>
            <p:cNvSpPr txBox="1"/>
            <p:nvPr/>
          </p:nvSpPr>
          <p:spPr>
            <a:xfrm>
              <a:off x="1614" y="1888"/>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sp>
          <p:nvSpPr>
            <p:cNvPr id="911" name="Google Shape;911;p92"/>
            <p:cNvSpPr txBox="1"/>
            <p:nvPr/>
          </p:nvSpPr>
          <p:spPr>
            <a:xfrm>
              <a:off x="980"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0.75</a:t>
              </a:r>
              <a:endParaRPr/>
            </a:p>
          </p:txBody>
        </p:sp>
        <p:sp>
          <p:nvSpPr>
            <p:cNvPr id="912" name="Google Shape;912;p92"/>
            <p:cNvSpPr txBox="1"/>
            <p:nvPr/>
          </p:nvSpPr>
          <p:spPr>
            <a:xfrm>
              <a:off x="295" y="188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sp>
          <p:nvSpPr>
            <p:cNvPr id="913" name="Google Shape;913;p92"/>
            <p:cNvSpPr txBox="1"/>
            <p:nvPr/>
          </p:nvSpPr>
          <p:spPr>
            <a:xfrm>
              <a:off x="5023"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400</a:t>
              </a:r>
              <a:endParaRPr/>
            </a:p>
          </p:txBody>
        </p:sp>
        <p:sp>
          <p:nvSpPr>
            <p:cNvPr id="914" name="Google Shape;914;p92"/>
            <p:cNvSpPr txBox="1"/>
            <p:nvPr/>
          </p:nvSpPr>
          <p:spPr>
            <a:xfrm>
              <a:off x="4528"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15" name="Google Shape;915;p92"/>
            <p:cNvSpPr txBox="1"/>
            <p:nvPr/>
          </p:nvSpPr>
          <p:spPr>
            <a:xfrm>
              <a:off x="3865"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300</a:t>
              </a:r>
              <a:endParaRPr/>
            </a:p>
          </p:txBody>
        </p:sp>
        <p:sp>
          <p:nvSpPr>
            <p:cNvPr id="916" name="Google Shape;916;p92"/>
            <p:cNvSpPr txBox="1"/>
            <p:nvPr/>
          </p:nvSpPr>
          <p:spPr>
            <a:xfrm>
              <a:off x="3187"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400</a:t>
              </a:r>
              <a:endParaRPr/>
            </a:p>
          </p:txBody>
        </p:sp>
        <p:sp>
          <p:nvSpPr>
            <p:cNvPr id="917" name="Google Shape;917;p92"/>
            <p:cNvSpPr txBox="1"/>
            <p:nvPr/>
          </p:nvSpPr>
          <p:spPr>
            <a:xfrm>
              <a:off x="2640"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a:t>
              </a:r>
              <a:endParaRPr/>
            </a:p>
          </p:txBody>
        </p:sp>
        <p:sp>
          <p:nvSpPr>
            <p:cNvPr id="918" name="Google Shape;918;p92"/>
            <p:cNvSpPr txBox="1"/>
            <p:nvPr/>
          </p:nvSpPr>
          <p:spPr>
            <a:xfrm>
              <a:off x="1981"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a:t>
              </a:r>
              <a:endParaRPr/>
            </a:p>
          </p:txBody>
        </p:sp>
        <p:sp>
          <p:nvSpPr>
            <p:cNvPr id="919" name="Google Shape;919;p92"/>
            <p:cNvSpPr txBox="1"/>
            <p:nvPr/>
          </p:nvSpPr>
          <p:spPr>
            <a:xfrm>
              <a:off x="1614" y="2228"/>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a:t>
              </a:r>
              <a:endParaRPr/>
            </a:p>
          </p:txBody>
        </p:sp>
        <p:sp>
          <p:nvSpPr>
            <p:cNvPr id="920" name="Google Shape;920;p92"/>
            <p:cNvSpPr txBox="1"/>
            <p:nvPr/>
          </p:nvSpPr>
          <p:spPr>
            <a:xfrm>
              <a:off x="980"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0.75</a:t>
              </a:r>
              <a:endParaRPr/>
            </a:p>
          </p:txBody>
        </p:sp>
        <p:sp>
          <p:nvSpPr>
            <p:cNvPr id="921" name="Google Shape;921;p92"/>
            <p:cNvSpPr txBox="1"/>
            <p:nvPr/>
          </p:nvSpPr>
          <p:spPr>
            <a:xfrm>
              <a:off x="295" y="2228"/>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sp>
          <p:nvSpPr>
            <p:cNvPr id="922" name="Google Shape;922;p92"/>
            <p:cNvSpPr txBox="1"/>
            <p:nvPr/>
          </p:nvSpPr>
          <p:spPr>
            <a:xfrm>
              <a:off x="5023"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600</a:t>
              </a:r>
              <a:endParaRPr/>
            </a:p>
          </p:txBody>
        </p:sp>
        <p:sp>
          <p:nvSpPr>
            <p:cNvPr id="923" name="Google Shape;923;p92"/>
            <p:cNvSpPr txBox="1"/>
            <p:nvPr/>
          </p:nvSpPr>
          <p:spPr>
            <a:xfrm>
              <a:off x="4528"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24" name="Google Shape;924;p92"/>
            <p:cNvSpPr txBox="1"/>
            <p:nvPr/>
          </p:nvSpPr>
          <p:spPr>
            <a:xfrm>
              <a:off x="3865"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450</a:t>
              </a:r>
              <a:endParaRPr/>
            </a:p>
          </p:txBody>
        </p:sp>
        <p:sp>
          <p:nvSpPr>
            <p:cNvPr id="925" name="Google Shape;925;p92"/>
            <p:cNvSpPr txBox="1"/>
            <p:nvPr/>
          </p:nvSpPr>
          <p:spPr>
            <a:xfrm>
              <a:off x="3187"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550</a:t>
              </a:r>
              <a:endParaRPr/>
            </a:p>
          </p:txBody>
        </p:sp>
        <p:sp>
          <p:nvSpPr>
            <p:cNvPr id="926" name="Google Shape;926;p92"/>
            <p:cNvSpPr txBox="1"/>
            <p:nvPr/>
          </p:nvSpPr>
          <p:spPr>
            <a:xfrm>
              <a:off x="2640"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50</a:t>
              </a:r>
              <a:endParaRPr/>
            </a:p>
          </p:txBody>
        </p:sp>
        <p:sp>
          <p:nvSpPr>
            <p:cNvPr id="927" name="Google Shape;927;p92"/>
            <p:cNvSpPr txBox="1"/>
            <p:nvPr/>
          </p:nvSpPr>
          <p:spPr>
            <a:xfrm>
              <a:off x="1981"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0.92</a:t>
              </a:r>
              <a:endParaRPr/>
            </a:p>
          </p:txBody>
        </p:sp>
        <p:sp>
          <p:nvSpPr>
            <p:cNvPr id="928" name="Google Shape;928;p92"/>
            <p:cNvSpPr txBox="1"/>
            <p:nvPr/>
          </p:nvSpPr>
          <p:spPr>
            <a:xfrm>
              <a:off x="1614" y="2567"/>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0.08</a:t>
              </a:r>
              <a:endParaRPr/>
            </a:p>
          </p:txBody>
        </p:sp>
        <p:sp>
          <p:nvSpPr>
            <p:cNvPr id="929" name="Google Shape;929;p92"/>
            <p:cNvSpPr txBox="1"/>
            <p:nvPr/>
          </p:nvSpPr>
          <p:spPr>
            <a:xfrm>
              <a:off x="980"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0.75</a:t>
              </a:r>
              <a:endParaRPr/>
            </a:p>
          </p:txBody>
        </p:sp>
        <p:sp>
          <p:nvSpPr>
            <p:cNvPr id="930" name="Google Shape;930;p92"/>
            <p:cNvSpPr txBox="1"/>
            <p:nvPr/>
          </p:nvSpPr>
          <p:spPr>
            <a:xfrm>
              <a:off x="295" y="256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sp>
          <p:nvSpPr>
            <p:cNvPr id="931" name="Google Shape;931;p92"/>
            <p:cNvSpPr txBox="1"/>
            <p:nvPr/>
          </p:nvSpPr>
          <p:spPr>
            <a:xfrm>
              <a:off x="5023"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800</a:t>
              </a:r>
              <a:endParaRPr/>
            </a:p>
          </p:txBody>
        </p:sp>
        <p:sp>
          <p:nvSpPr>
            <p:cNvPr id="932" name="Google Shape;932;p92"/>
            <p:cNvSpPr txBox="1"/>
            <p:nvPr/>
          </p:nvSpPr>
          <p:spPr>
            <a:xfrm>
              <a:off x="4528"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33" name="Google Shape;933;p92"/>
            <p:cNvSpPr txBox="1"/>
            <p:nvPr/>
          </p:nvSpPr>
          <p:spPr>
            <a:xfrm>
              <a:off x="3865"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600</a:t>
              </a:r>
              <a:endParaRPr/>
            </a:p>
          </p:txBody>
        </p:sp>
        <p:sp>
          <p:nvSpPr>
            <p:cNvPr id="934" name="Google Shape;934;p92"/>
            <p:cNvSpPr txBox="1"/>
            <p:nvPr/>
          </p:nvSpPr>
          <p:spPr>
            <a:xfrm>
              <a:off x="3187"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700</a:t>
              </a:r>
              <a:endParaRPr/>
            </a:p>
          </p:txBody>
        </p:sp>
        <p:sp>
          <p:nvSpPr>
            <p:cNvPr id="935" name="Google Shape;935;p92"/>
            <p:cNvSpPr txBox="1"/>
            <p:nvPr/>
          </p:nvSpPr>
          <p:spPr>
            <a:xfrm>
              <a:off x="2640"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36" name="Google Shape;936;p92"/>
            <p:cNvSpPr txBox="1"/>
            <p:nvPr/>
          </p:nvSpPr>
          <p:spPr>
            <a:xfrm>
              <a:off x="1981"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0.88</a:t>
              </a:r>
              <a:endParaRPr/>
            </a:p>
          </p:txBody>
        </p:sp>
        <p:sp>
          <p:nvSpPr>
            <p:cNvPr id="937" name="Google Shape;937;p92"/>
            <p:cNvSpPr txBox="1"/>
            <p:nvPr/>
          </p:nvSpPr>
          <p:spPr>
            <a:xfrm>
              <a:off x="1614" y="2907"/>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0.12</a:t>
              </a:r>
              <a:endParaRPr/>
            </a:p>
          </p:txBody>
        </p:sp>
        <p:sp>
          <p:nvSpPr>
            <p:cNvPr id="938" name="Google Shape;938;p92"/>
            <p:cNvSpPr txBox="1"/>
            <p:nvPr/>
          </p:nvSpPr>
          <p:spPr>
            <a:xfrm>
              <a:off x="980"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0.75</a:t>
              </a:r>
              <a:endParaRPr/>
            </a:p>
          </p:txBody>
        </p:sp>
        <p:sp>
          <p:nvSpPr>
            <p:cNvPr id="939" name="Google Shape;939;p92"/>
            <p:cNvSpPr txBox="1"/>
            <p:nvPr/>
          </p:nvSpPr>
          <p:spPr>
            <a:xfrm>
              <a:off x="295" y="290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sp>
          <p:nvSpPr>
            <p:cNvPr id="940" name="Google Shape;940;p92"/>
            <p:cNvSpPr txBox="1"/>
            <p:nvPr/>
          </p:nvSpPr>
          <p:spPr>
            <a:xfrm>
              <a:off x="5023"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1000</a:t>
              </a:r>
              <a:endParaRPr/>
            </a:p>
          </p:txBody>
        </p:sp>
        <p:sp>
          <p:nvSpPr>
            <p:cNvPr id="941" name="Google Shape;941;p92"/>
            <p:cNvSpPr txBox="1"/>
            <p:nvPr/>
          </p:nvSpPr>
          <p:spPr>
            <a:xfrm>
              <a:off x="4528"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42" name="Google Shape;942;p92"/>
            <p:cNvSpPr txBox="1"/>
            <p:nvPr/>
          </p:nvSpPr>
          <p:spPr>
            <a:xfrm>
              <a:off x="3865"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750</a:t>
              </a:r>
              <a:endParaRPr/>
            </a:p>
          </p:txBody>
        </p:sp>
        <p:sp>
          <p:nvSpPr>
            <p:cNvPr id="943" name="Google Shape;943;p92"/>
            <p:cNvSpPr txBox="1"/>
            <p:nvPr/>
          </p:nvSpPr>
          <p:spPr>
            <a:xfrm>
              <a:off x="3187"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850</a:t>
              </a:r>
              <a:endParaRPr/>
            </a:p>
          </p:txBody>
        </p:sp>
        <p:sp>
          <p:nvSpPr>
            <p:cNvPr id="944" name="Google Shape;944;p92"/>
            <p:cNvSpPr txBox="1"/>
            <p:nvPr/>
          </p:nvSpPr>
          <p:spPr>
            <a:xfrm>
              <a:off x="2640"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150</a:t>
              </a:r>
              <a:endParaRPr/>
            </a:p>
          </p:txBody>
        </p:sp>
        <p:sp>
          <p:nvSpPr>
            <p:cNvPr id="945" name="Google Shape;945;p92"/>
            <p:cNvSpPr txBox="1"/>
            <p:nvPr/>
          </p:nvSpPr>
          <p:spPr>
            <a:xfrm>
              <a:off x="1981"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0.85</a:t>
              </a:r>
              <a:endParaRPr/>
            </a:p>
          </p:txBody>
        </p:sp>
        <p:sp>
          <p:nvSpPr>
            <p:cNvPr id="946" name="Google Shape;946;p92"/>
            <p:cNvSpPr txBox="1"/>
            <p:nvPr/>
          </p:nvSpPr>
          <p:spPr>
            <a:xfrm>
              <a:off x="1614" y="3247"/>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0.15</a:t>
              </a:r>
              <a:endParaRPr/>
            </a:p>
          </p:txBody>
        </p:sp>
        <p:sp>
          <p:nvSpPr>
            <p:cNvPr id="947" name="Google Shape;947;p92"/>
            <p:cNvSpPr txBox="1"/>
            <p:nvPr/>
          </p:nvSpPr>
          <p:spPr>
            <a:xfrm>
              <a:off x="980"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0.75</a:t>
              </a:r>
              <a:endParaRPr/>
            </a:p>
          </p:txBody>
        </p:sp>
        <p:sp>
          <p:nvSpPr>
            <p:cNvPr id="948" name="Google Shape;948;p92"/>
            <p:cNvSpPr txBox="1"/>
            <p:nvPr/>
          </p:nvSpPr>
          <p:spPr>
            <a:xfrm>
              <a:off x="295" y="324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sp>
          <p:nvSpPr>
            <p:cNvPr id="949" name="Google Shape;949;p92"/>
            <p:cNvSpPr txBox="1"/>
            <p:nvPr/>
          </p:nvSpPr>
          <p:spPr>
            <a:xfrm>
              <a:off x="5023"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1200</a:t>
              </a:r>
              <a:endParaRPr/>
            </a:p>
          </p:txBody>
        </p:sp>
        <p:sp>
          <p:nvSpPr>
            <p:cNvPr id="950" name="Google Shape;950;p92"/>
            <p:cNvSpPr txBox="1"/>
            <p:nvPr/>
          </p:nvSpPr>
          <p:spPr>
            <a:xfrm>
              <a:off x="4528"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51" name="Google Shape;951;p92"/>
            <p:cNvSpPr txBox="1"/>
            <p:nvPr/>
          </p:nvSpPr>
          <p:spPr>
            <a:xfrm>
              <a:off x="3865"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900</a:t>
              </a:r>
              <a:endParaRPr/>
            </a:p>
          </p:txBody>
        </p:sp>
        <p:sp>
          <p:nvSpPr>
            <p:cNvPr id="952" name="Google Shape;952;p92"/>
            <p:cNvSpPr txBox="1"/>
            <p:nvPr/>
          </p:nvSpPr>
          <p:spPr>
            <a:xfrm>
              <a:off x="3187"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1000</a:t>
              </a:r>
              <a:endParaRPr/>
            </a:p>
          </p:txBody>
        </p:sp>
        <p:sp>
          <p:nvSpPr>
            <p:cNvPr id="953" name="Google Shape;953;p92"/>
            <p:cNvSpPr txBox="1"/>
            <p:nvPr/>
          </p:nvSpPr>
          <p:spPr>
            <a:xfrm>
              <a:off x="2640"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200</a:t>
              </a:r>
              <a:endParaRPr/>
            </a:p>
          </p:txBody>
        </p:sp>
        <p:sp>
          <p:nvSpPr>
            <p:cNvPr id="954" name="Google Shape;954;p92"/>
            <p:cNvSpPr txBox="1"/>
            <p:nvPr/>
          </p:nvSpPr>
          <p:spPr>
            <a:xfrm>
              <a:off x="1981"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0.83</a:t>
              </a:r>
              <a:endParaRPr/>
            </a:p>
          </p:txBody>
        </p:sp>
        <p:sp>
          <p:nvSpPr>
            <p:cNvPr id="955" name="Google Shape;955;p92"/>
            <p:cNvSpPr txBox="1"/>
            <p:nvPr/>
          </p:nvSpPr>
          <p:spPr>
            <a:xfrm>
              <a:off x="1614" y="3587"/>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0.17</a:t>
              </a:r>
              <a:endParaRPr/>
            </a:p>
          </p:txBody>
        </p:sp>
        <p:sp>
          <p:nvSpPr>
            <p:cNvPr id="956" name="Google Shape;956;p92"/>
            <p:cNvSpPr txBox="1"/>
            <p:nvPr/>
          </p:nvSpPr>
          <p:spPr>
            <a:xfrm>
              <a:off x="980"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0.75</a:t>
              </a:r>
              <a:endParaRPr/>
            </a:p>
          </p:txBody>
        </p:sp>
        <p:sp>
          <p:nvSpPr>
            <p:cNvPr id="957" name="Google Shape;957;p92"/>
            <p:cNvSpPr txBox="1"/>
            <p:nvPr/>
          </p:nvSpPr>
          <p:spPr>
            <a:xfrm>
              <a:off x="295" y="3587"/>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sp>
          <p:nvSpPr>
            <p:cNvPr id="958" name="Google Shape;958;p92"/>
            <p:cNvSpPr txBox="1"/>
            <p:nvPr/>
          </p:nvSpPr>
          <p:spPr>
            <a:xfrm>
              <a:off x="5023"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1400</a:t>
              </a:r>
              <a:endParaRPr/>
            </a:p>
          </p:txBody>
        </p:sp>
        <p:sp>
          <p:nvSpPr>
            <p:cNvPr id="959" name="Google Shape;959;p92"/>
            <p:cNvSpPr txBox="1"/>
            <p:nvPr/>
          </p:nvSpPr>
          <p:spPr>
            <a:xfrm>
              <a:off x="4528"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100</a:t>
              </a:r>
              <a:endParaRPr/>
            </a:p>
          </p:txBody>
        </p:sp>
        <p:sp>
          <p:nvSpPr>
            <p:cNvPr id="960" name="Google Shape;960;p92"/>
            <p:cNvSpPr txBox="1"/>
            <p:nvPr/>
          </p:nvSpPr>
          <p:spPr>
            <a:xfrm>
              <a:off x="3865"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1050</a:t>
              </a:r>
              <a:endParaRPr/>
            </a:p>
          </p:txBody>
        </p:sp>
        <p:sp>
          <p:nvSpPr>
            <p:cNvPr id="961" name="Google Shape;961;p92"/>
            <p:cNvSpPr txBox="1"/>
            <p:nvPr/>
          </p:nvSpPr>
          <p:spPr>
            <a:xfrm>
              <a:off x="3187"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1150</a:t>
              </a:r>
              <a:endParaRPr/>
            </a:p>
          </p:txBody>
        </p:sp>
        <p:sp>
          <p:nvSpPr>
            <p:cNvPr id="962" name="Google Shape;962;p92"/>
            <p:cNvSpPr txBox="1"/>
            <p:nvPr/>
          </p:nvSpPr>
          <p:spPr>
            <a:xfrm>
              <a:off x="2640"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250</a:t>
              </a:r>
              <a:endParaRPr/>
            </a:p>
          </p:txBody>
        </p:sp>
        <p:sp>
          <p:nvSpPr>
            <p:cNvPr id="963" name="Google Shape;963;p92"/>
            <p:cNvSpPr txBox="1"/>
            <p:nvPr/>
          </p:nvSpPr>
          <p:spPr>
            <a:xfrm>
              <a:off x="1981"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0.82</a:t>
              </a:r>
              <a:endParaRPr/>
            </a:p>
          </p:txBody>
        </p:sp>
        <p:sp>
          <p:nvSpPr>
            <p:cNvPr id="964" name="Google Shape;964;p92"/>
            <p:cNvSpPr txBox="1"/>
            <p:nvPr/>
          </p:nvSpPr>
          <p:spPr>
            <a:xfrm>
              <a:off x="1614" y="3926"/>
              <a:ext cx="3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0.18</a:t>
              </a:r>
              <a:endParaRPr/>
            </a:p>
          </p:txBody>
        </p:sp>
        <p:sp>
          <p:nvSpPr>
            <p:cNvPr id="965" name="Google Shape;965;p92"/>
            <p:cNvSpPr txBox="1"/>
            <p:nvPr/>
          </p:nvSpPr>
          <p:spPr>
            <a:xfrm>
              <a:off x="980"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0.75</a:t>
              </a:r>
              <a:endParaRPr/>
            </a:p>
          </p:txBody>
        </p:sp>
        <p:sp>
          <p:nvSpPr>
            <p:cNvPr id="966" name="Google Shape;966;p92"/>
            <p:cNvSpPr txBox="1"/>
            <p:nvPr/>
          </p:nvSpPr>
          <p:spPr>
            <a:xfrm>
              <a:off x="295" y="3926"/>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0.25</a:t>
              </a:r>
              <a:endParaRPr/>
            </a:p>
          </p:txBody>
        </p:sp>
        <p:cxnSp>
          <p:nvCxnSpPr>
            <p:cNvPr id="967" name="Google Shape;967;p92"/>
            <p:cNvCxnSpPr/>
            <p:nvPr/>
          </p:nvCxnSpPr>
          <p:spPr>
            <a:xfrm>
              <a:off x="5023"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68" name="Google Shape;968;p92"/>
            <p:cNvCxnSpPr/>
            <p:nvPr/>
          </p:nvCxnSpPr>
          <p:spPr>
            <a:xfrm>
              <a:off x="4528"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69" name="Google Shape;969;p92"/>
            <p:cNvCxnSpPr/>
            <p:nvPr/>
          </p:nvCxnSpPr>
          <p:spPr>
            <a:xfrm>
              <a:off x="3865"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70" name="Google Shape;970;p92"/>
            <p:cNvCxnSpPr/>
            <p:nvPr/>
          </p:nvCxnSpPr>
          <p:spPr>
            <a:xfrm>
              <a:off x="3187"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71" name="Google Shape;971;p92"/>
            <p:cNvCxnSpPr/>
            <p:nvPr/>
          </p:nvCxnSpPr>
          <p:spPr>
            <a:xfrm>
              <a:off x="2640"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72" name="Google Shape;972;p92"/>
            <p:cNvCxnSpPr/>
            <p:nvPr/>
          </p:nvCxnSpPr>
          <p:spPr>
            <a:xfrm>
              <a:off x="1981"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73" name="Google Shape;973;p92"/>
            <p:cNvCxnSpPr/>
            <p:nvPr/>
          </p:nvCxnSpPr>
          <p:spPr>
            <a:xfrm>
              <a:off x="1614"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74" name="Google Shape;974;p92"/>
            <p:cNvCxnSpPr/>
            <p:nvPr/>
          </p:nvCxnSpPr>
          <p:spPr>
            <a:xfrm>
              <a:off x="980" y="799"/>
              <a:ext cx="0" cy="3600"/>
            </a:xfrm>
            <a:prstGeom prst="straightConnector1">
              <a:avLst/>
            </a:prstGeom>
            <a:noFill/>
            <a:ln cap="flat" cmpd="sng" w="12700">
              <a:solidFill>
                <a:schemeClr val="dk1"/>
              </a:solidFill>
              <a:prstDash val="solid"/>
              <a:miter lim="800000"/>
              <a:headEnd len="med" w="med" type="none"/>
              <a:tailEnd len="med" w="med" type="none"/>
            </a:ln>
          </p:spPr>
        </p:cxnSp>
        <p:cxnSp>
          <p:nvCxnSpPr>
            <p:cNvPr id="975" name="Google Shape;975;p92"/>
            <p:cNvCxnSpPr/>
            <p:nvPr/>
          </p:nvCxnSpPr>
          <p:spPr>
            <a:xfrm>
              <a:off x="295" y="1548"/>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76" name="Google Shape;976;p92"/>
            <p:cNvCxnSpPr/>
            <p:nvPr/>
          </p:nvCxnSpPr>
          <p:spPr>
            <a:xfrm>
              <a:off x="295" y="1888"/>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77" name="Google Shape;977;p92"/>
            <p:cNvCxnSpPr/>
            <p:nvPr/>
          </p:nvCxnSpPr>
          <p:spPr>
            <a:xfrm>
              <a:off x="295" y="2228"/>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78" name="Google Shape;978;p92"/>
            <p:cNvCxnSpPr/>
            <p:nvPr/>
          </p:nvCxnSpPr>
          <p:spPr>
            <a:xfrm>
              <a:off x="295" y="2567"/>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79" name="Google Shape;979;p92"/>
            <p:cNvCxnSpPr/>
            <p:nvPr/>
          </p:nvCxnSpPr>
          <p:spPr>
            <a:xfrm>
              <a:off x="295" y="2907"/>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80" name="Google Shape;980;p92"/>
            <p:cNvCxnSpPr/>
            <p:nvPr/>
          </p:nvCxnSpPr>
          <p:spPr>
            <a:xfrm>
              <a:off x="295" y="3247"/>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81" name="Google Shape;981;p92"/>
            <p:cNvCxnSpPr/>
            <p:nvPr/>
          </p:nvCxnSpPr>
          <p:spPr>
            <a:xfrm>
              <a:off x="295" y="3587"/>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82" name="Google Shape;982;p92"/>
            <p:cNvCxnSpPr/>
            <p:nvPr/>
          </p:nvCxnSpPr>
          <p:spPr>
            <a:xfrm>
              <a:off x="295" y="3926"/>
              <a:ext cx="5100" cy="0"/>
            </a:xfrm>
            <a:prstGeom prst="straightConnector1">
              <a:avLst/>
            </a:prstGeom>
            <a:noFill/>
            <a:ln cap="flat" cmpd="sng" w="12700">
              <a:solidFill>
                <a:schemeClr val="dk1"/>
              </a:solidFill>
              <a:prstDash val="solid"/>
              <a:miter lim="800000"/>
              <a:headEnd len="med" w="med" type="none"/>
              <a:tailEnd len="med" w="med" type="none"/>
            </a:ln>
          </p:spPr>
        </p:cxnSp>
        <p:cxnSp>
          <p:nvCxnSpPr>
            <p:cNvPr id="983" name="Google Shape;983;p92"/>
            <p:cNvCxnSpPr/>
            <p:nvPr/>
          </p:nvCxnSpPr>
          <p:spPr>
            <a:xfrm>
              <a:off x="5519" y="799"/>
              <a:ext cx="0" cy="3600"/>
            </a:xfrm>
            <a:prstGeom prst="straightConnector1">
              <a:avLst/>
            </a:prstGeom>
            <a:noFill/>
            <a:ln cap="flat" cmpd="sng" w="28575">
              <a:solidFill>
                <a:schemeClr val="dk1"/>
              </a:solidFill>
              <a:prstDash val="solid"/>
              <a:miter lim="800000"/>
              <a:headEnd len="med" w="med" type="none"/>
              <a:tailEnd len="med" w="med" type="none"/>
            </a:ln>
          </p:spPr>
        </p:cxnSp>
        <p:cxnSp>
          <p:nvCxnSpPr>
            <p:cNvPr id="984" name="Google Shape;984;p92"/>
            <p:cNvCxnSpPr/>
            <p:nvPr/>
          </p:nvCxnSpPr>
          <p:spPr>
            <a:xfrm>
              <a:off x="295" y="799"/>
              <a:ext cx="0" cy="3600"/>
            </a:xfrm>
            <a:prstGeom prst="straightConnector1">
              <a:avLst/>
            </a:prstGeom>
            <a:noFill/>
            <a:ln cap="flat" cmpd="sng" w="28575">
              <a:solidFill>
                <a:schemeClr val="dk1"/>
              </a:solidFill>
              <a:prstDash val="solid"/>
              <a:miter lim="800000"/>
              <a:headEnd len="med" w="med" type="none"/>
              <a:tailEnd len="med" w="med" type="none"/>
            </a:ln>
          </p:spPr>
        </p:cxnSp>
        <p:cxnSp>
          <p:nvCxnSpPr>
            <p:cNvPr id="985" name="Google Shape;985;p92"/>
            <p:cNvCxnSpPr/>
            <p:nvPr/>
          </p:nvCxnSpPr>
          <p:spPr>
            <a:xfrm>
              <a:off x="295" y="799"/>
              <a:ext cx="5100" cy="0"/>
            </a:xfrm>
            <a:prstGeom prst="straightConnector1">
              <a:avLst/>
            </a:prstGeom>
            <a:noFill/>
            <a:ln cap="flat" cmpd="sng" w="28575">
              <a:solidFill>
                <a:schemeClr val="dk1"/>
              </a:solidFill>
              <a:prstDash val="solid"/>
              <a:miter lim="800000"/>
              <a:headEnd len="med" w="med" type="none"/>
              <a:tailEnd len="med" w="med" type="none"/>
            </a:ln>
          </p:spPr>
        </p:cxnSp>
        <p:cxnSp>
          <p:nvCxnSpPr>
            <p:cNvPr id="986" name="Google Shape;986;p92"/>
            <p:cNvCxnSpPr/>
            <p:nvPr/>
          </p:nvCxnSpPr>
          <p:spPr>
            <a:xfrm>
              <a:off x="295" y="4266"/>
              <a:ext cx="5100"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4">
                                            <p:txEl>
                                              <p:pRg end="0" st="0"/>
                                            </p:txEl>
                                          </p:spTgt>
                                        </p:tgtEl>
                                        <p:attrNameLst>
                                          <p:attrName>style.visibility</p:attrName>
                                        </p:attrNameLst>
                                      </p:cBhvr>
                                      <p:to>
                                        <p:strVal val="visible"/>
                                      </p:to>
                                    </p:set>
                                    <p:anim calcmode="lin" valueType="num">
                                      <p:cBhvr additive="base">
                                        <p:cTn dur="500"/>
                                        <p:tgtEl>
                                          <p:spTgt spid="88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88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84">
                                            <p:txEl>
                                              <p:pRg end="1" st="1"/>
                                            </p:txEl>
                                          </p:spTgt>
                                        </p:tgtEl>
                                        <p:attrNameLst>
                                          <p:attrName>style.visibility</p:attrName>
                                        </p:attrNameLst>
                                      </p:cBhvr>
                                      <p:to>
                                        <p:strVal val="visible"/>
                                      </p:to>
                                    </p:set>
                                    <p:anim calcmode="lin" valueType="num">
                                      <p:cBhvr additive="base">
                                        <p:cTn dur="500"/>
                                        <p:tgtEl>
                                          <p:spTgt spid="88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88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0" name="Shape 3420"/>
        <p:cNvGrpSpPr/>
        <p:nvPr/>
      </p:nvGrpSpPr>
      <p:grpSpPr>
        <a:xfrm>
          <a:off x="0" y="0"/>
          <a:ext cx="0" cy="0"/>
          <a:chOff x="0" y="0"/>
          <a:chExt cx="0" cy="0"/>
        </a:xfrm>
      </p:grpSpPr>
      <p:sp>
        <p:nvSpPr>
          <p:cNvPr id="3421" name="Google Shape;3421;p272"/>
          <p:cNvSpPr txBox="1"/>
          <p:nvPr/>
        </p:nvSpPr>
        <p:spPr>
          <a:xfrm>
            <a:off x="4716462" y="377825"/>
            <a:ext cx="4176600" cy="7080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000000"/>
              </a:buClr>
              <a:buSzPts val="2000"/>
              <a:buFont typeface="Calibri"/>
              <a:buNone/>
            </a:pPr>
            <a:r>
              <a:rPr b="1" i="0" lang="en-US" sz="2000" u="none">
                <a:solidFill>
                  <a:srgbClr val="000000"/>
                </a:solidFill>
                <a:effectLst>
                  <a:outerShdw blurRad="38100" algn="tl" dir="2700000" dist="38100">
                    <a:srgbClr val="C0C0C0"/>
                  </a:outerShdw>
                </a:effectLst>
                <a:latin typeface="Calibri"/>
                <a:ea typeface="Calibri"/>
                <a:cs typeface="Calibri"/>
                <a:sym typeface="Calibri"/>
              </a:rPr>
              <a:t>شكل يوضح تغير العرض الكلى والطلب الكلي عند استخدام سياسة جانب العرض</a:t>
            </a:r>
            <a:endParaRPr/>
          </a:p>
        </p:txBody>
      </p:sp>
      <p:cxnSp>
        <p:nvCxnSpPr>
          <p:cNvPr id="3422" name="Google Shape;3422;p272"/>
          <p:cNvCxnSpPr/>
          <p:nvPr/>
        </p:nvCxnSpPr>
        <p:spPr>
          <a:xfrm>
            <a:off x="501650" y="979487"/>
            <a:ext cx="1500" cy="3019500"/>
          </a:xfrm>
          <a:prstGeom prst="straightConnector1">
            <a:avLst/>
          </a:prstGeom>
          <a:noFill/>
          <a:ln cap="flat" cmpd="sng" w="9525">
            <a:solidFill>
              <a:schemeClr val="dk1"/>
            </a:solidFill>
            <a:prstDash val="solid"/>
            <a:miter lim="800000"/>
            <a:headEnd len="med" w="med" type="none"/>
            <a:tailEnd len="med" w="med" type="none"/>
          </a:ln>
        </p:spPr>
      </p:cxnSp>
      <p:cxnSp>
        <p:nvCxnSpPr>
          <p:cNvPr id="3423" name="Google Shape;3423;p272"/>
          <p:cNvCxnSpPr/>
          <p:nvPr/>
        </p:nvCxnSpPr>
        <p:spPr>
          <a:xfrm>
            <a:off x="501650" y="3998912"/>
            <a:ext cx="3776700" cy="1500"/>
          </a:xfrm>
          <a:prstGeom prst="straightConnector1">
            <a:avLst/>
          </a:prstGeom>
          <a:noFill/>
          <a:ln cap="flat" cmpd="sng" w="9525">
            <a:solidFill>
              <a:schemeClr val="dk1"/>
            </a:solidFill>
            <a:prstDash val="solid"/>
            <a:miter lim="800000"/>
            <a:headEnd len="med" w="med" type="none"/>
            <a:tailEnd len="med" w="med" type="none"/>
          </a:ln>
        </p:spPr>
      </p:cxnSp>
      <p:cxnSp>
        <p:nvCxnSpPr>
          <p:cNvPr id="3424" name="Google Shape;3424;p272"/>
          <p:cNvCxnSpPr/>
          <p:nvPr/>
        </p:nvCxnSpPr>
        <p:spPr>
          <a:xfrm>
            <a:off x="684212" y="1677987"/>
            <a:ext cx="2951100" cy="1751100"/>
          </a:xfrm>
          <a:prstGeom prst="straightConnector1">
            <a:avLst/>
          </a:prstGeom>
          <a:noFill/>
          <a:ln cap="flat" cmpd="sng" w="9525">
            <a:solidFill>
              <a:schemeClr val="dk1"/>
            </a:solidFill>
            <a:prstDash val="solid"/>
            <a:miter lim="800000"/>
            <a:headEnd len="med" w="med" type="none"/>
            <a:tailEnd len="med" w="med" type="none"/>
          </a:ln>
        </p:spPr>
      </p:cxnSp>
      <p:cxnSp>
        <p:nvCxnSpPr>
          <p:cNvPr id="3425" name="Google Shape;3425;p272"/>
          <p:cNvCxnSpPr/>
          <p:nvPr/>
        </p:nvCxnSpPr>
        <p:spPr>
          <a:xfrm>
            <a:off x="642937" y="2000250"/>
            <a:ext cx="2128800" cy="60300"/>
          </a:xfrm>
          <a:prstGeom prst="straightConnector1">
            <a:avLst/>
          </a:prstGeom>
          <a:noFill/>
          <a:ln cap="flat" cmpd="sng" w="9525">
            <a:solidFill>
              <a:schemeClr val="dk1"/>
            </a:solidFill>
            <a:prstDash val="solid"/>
            <a:miter lim="800000"/>
            <a:headEnd len="med" w="med" type="none"/>
            <a:tailEnd len="med" w="med" type="none"/>
          </a:ln>
        </p:spPr>
      </p:cxnSp>
      <p:cxnSp>
        <p:nvCxnSpPr>
          <p:cNvPr id="3426" name="Google Shape;3426;p272"/>
          <p:cNvCxnSpPr/>
          <p:nvPr/>
        </p:nvCxnSpPr>
        <p:spPr>
          <a:xfrm>
            <a:off x="2771775" y="2060575"/>
            <a:ext cx="0" cy="1944600"/>
          </a:xfrm>
          <a:prstGeom prst="straightConnector1">
            <a:avLst/>
          </a:prstGeom>
          <a:noFill/>
          <a:ln cap="flat" cmpd="sng" w="9525">
            <a:solidFill>
              <a:schemeClr val="dk1"/>
            </a:solidFill>
            <a:prstDash val="solid"/>
            <a:miter lim="800000"/>
            <a:headEnd len="med" w="med" type="none"/>
            <a:tailEnd len="med" w="med" type="none"/>
          </a:ln>
        </p:spPr>
      </p:cxnSp>
      <p:cxnSp>
        <p:nvCxnSpPr>
          <p:cNvPr id="3427" name="Google Shape;3427;p272"/>
          <p:cNvCxnSpPr/>
          <p:nvPr/>
        </p:nvCxnSpPr>
        <p:spPr>
          <a:xfrm>
            <a:off x="503237" y="2563812"/>
            <a:ext cx="1657200" cy="1500"/>
          </a:xfrm>
          <a:prstGeom prst="straightConnector1">
            <a:avLst/>
          </a:prstGeom>
          <a:noFill/>
          <a:ln cap="flat" cmpd="sng" w="9525">
            <a:solidFill>
              <a:schemeClr val="dk1"/>
            </a:solidFill>
            <a:prstDash val="solid"/>
            <a:miter lim="800000"/>
            <a:headEnd len="med" w="med" type="none"/>
            <a:tailEnd len="med" w="med" type="none"/>
          </a:ln>
        </p:spPr>
      </p:cxnSp>
      <p:sp>
        <p:nvSpPr>
          <p:cNvPr id="3428" name="Google Shape;3428;p272"/>
          <p:cNvSpPr txBox="1"/>
          <p:nvPr/>
        </p:nvSpPr>
        <p:spPr>
          <a:xfrm>
            <a:off x="3346450" y="3290887"/>
            <a:ext cx="86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AD0</a:t>
            </a:r>
            <a:endParaRPr/>
          </a:p>
        </p:txBody>
      </p:sp>
      <p:sp>
        <p:nvSpPr>
          <p:cNvPr id="3429" name="Google Shape;3429;p272"/>
          <p:cNvSpPr txBox="1"/>
          <p:nvPr/>
        </p:nvSpPr>
        <p:spPr>
          <a:xfrm>
            <a:off x="-109537" y="1844675"/>
            <a:ext cx="649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P1</a:t>
            </a:r>
            <a:endParaRPr/>
          </a:p>
        </p:txBody>
      </p:sp>
      <p:sp>
        <p:nvSpPr>
          <p:cNvPr id="3430" name="Google Shape;3430;p272"/>
          <p:cNvSpPr txBox="1"/>
          <p:nvPr/>
        </p:nvSpPr>
        <p:spPr>
          <a:xfrm>
            <a:off x="-252412" y="2414587"/>
            <a:ext cx="1079400" cy="3666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P</a:t>
            </a:r>
            <a:endParaRPr/>
          </a:p>
        </p:txBody>
      </p:sp>
      <p:sp>
        <p:nvSpPr>
          <p:cNvPr id="3431" name="Google Shape;3431;p272"/>
          <p:cNvSpPr txBox="1"/>
          <p:nvPr/>
        </p:nvSpPr>
        <p:spPr>
          <a:xfrm>
            <a:off x="2339975"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Y1</a:t>
            </a:r>
            <a:endParaRPr/>
          </a:p>
        </p:txBody>
      </p:sp>
      <p:sp>
        <p:nvSpPr>
          <p:cNvPr id="3432" name="Google Shape;3432;p272"/>
          <p:cNvSpPr txBox="1"/>
          <p:nvPr/>
        </p:nvSpPr>
        <p:spPr>
          <a:xfrm>
            <a:off x="1725612" y="4681537"/>
            <a:ext cx="7080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3433" name="Google Shape;3433;p272"/>
          <p:cNvCxnSpPr/>
          <p:nvPr/>
        </p:nvCxnSpPr>
        <p:spPr>
          <a:xfrm flipH="1">
            <a:off x="2160712" y="2565400"/>
            <a:ext cx="34800" cy="1433400"/>
          </a:xfrm>
          <a:prstGeom prst="straightConnector1">
            <a:avLst/>
          </a:prstGeom>
          <a:noFill/>
          <a:ln cap="flat" cmpd="sng" w="9525">
            <a:solidFill>
              <a:schemeClr val="dk1"/>
            </a:solidFill>
            <a:prstDash val="solid"/>
            <a:miter lim="800000"/>
            <a:headEnd len="med" w="med" type="none"/>
            <a:tailEnd len="med" w="med" type="none"/>
          </a:ln>
        </p:spPr>
      </p:cxnSp>
      <p:sp>
        <p:nvSpPr>
          <p:cNvPr id="3434" name="Google Shape;3434;p272"/>
          <p:cNvSpPr txBox="1"/>
          <p:nvPr/>
        </p:nvSpPr>
        <p:spPr>
          <a:xfrm>
            <a:off x="1763712" y="4011612"/>
            <a:ext cx="787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Y0</a:t>
            </a:r>
            <a:endParaRPr/>
          </a:p>
        </p:txBody>
      </p:sp>
      <p:cxnSp>
        <p:nvCxnSpPr>
          <p:cNvPr id="3435" name="Google Shape;3435;p272"/>
          <p:cNvCxnSpPr/>
          <p:nvPr/>
        </p:nvCxnSpPr>
        <p:spPr>
          <a:xfrm>
            <a:off x="1116012" y="1052512"/>
            <a:ext cx="2951100" cy="1751100"/>
          </a:xfrm>
          <a:prstGeom prst="straightConnector1">
            <a:avLst/>
          </a:prstGeom>
          <a:noFill/>
          <a:ln cap="flat" cmpd="sng" w="9525">
            <a:solidFill>
              <a:schemeClr val="dk1"/>
            </a:solidFill>
            <a:prstDash val="solid"/>
            <a:miter lim="800000"/>
            <a:headEnd len="med" w="med" type="none"/>
            <a:tailEnd len="med" w="med" type="none"/>
          </a:ln>
        </p:spPr>
      </p:cxnSp>
      <p:sp>
        <p:nvSpPr>
          <p:cNvPr id="3436" name="Google Shape;3436;p272"/>
          <p:cNvSpPr txBox="1"/>
          <p:nvPr/>
        </p:nvSpPr>
        <p:spPr>
          <a:xfrm>
            <a:off x="3492500" y="2852737"/>
            <a:ext cx="865200" cy="36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AD1</a:t>
            </a:r>
            <a:endParaRPr/>
          </a:p>
        </p:txBody>
      </p:sp>
      <p:sp>
        <p:nvSpPr>
          <p:cNvPr id="3437" name="Google Shape;3437;p272"/>
          <p:cNvSpPr txBox="1"/>
          <p:nvPr/>
        </p:nvSpPr>
        <p:spPr>
          <a:xfrm>
            <a:off x="4283075" y="3860800"/>
            <a:ext cx="1584300" cy="4620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Y</a:t>
            </a:r>
            <a:endParaRPr/>
          </a:p>
        </p:txBody>
      </p:sp>
      <p:cxnSp>
        <p:nvCxnSpPr>
          <p:cNvPr id="3438" name="Google Shape;3438;p272"/>
          <p:cNvCxnSpPr/>
          <p:nvPr/>
        </p:nvCxnSpPr>
        <p:spPr>
          <a:xfrm flipH="1">
            <a:off x="1141362" y="1023937"/>
            <a:ext cx="2736900" cy="2374800"/>
          </a:xfrm>
          <a:prstGeom prst="straightConnector1">
            <a:avLst/>
          </a:prstGeom>
          <a:noFill/>
          <a:ln cap="flat" cmpd="sng" w="9525">
            <a:solidFill>
              <a:schemeClr val="dk1"/>
            </a:solidFill>
            <a:prstDash val="solid"/>
            <a:miter lim="800000"/>
            <a:headEnd len="med" w="med" type="none"/>
            <a:tailEnd len="med" w="med" type="none"/>
          </a:ln>
        </p:spPr>
      </p:cxnSp>
      <p:sp>
        <p:nvSpPr>
          <p:cNvPr id="3439" name="Google Shape;3439;p272"/>
          <p:cNvSpPr txBox="1"/>
          <p:nvPr/>
        </p:nvSpPr>
        <p:spPr>
          <a:xfrm>
            <a:off x="3211512" y="747712"/>
            <a:ext cx="865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AS0</a:t>
            </a:r>
            <a:endParaRPr/>
          </a:p>
        </p:txBody>
      </p:sp>
      <p:cxnSp>
        <p:nvCxnSpPr>
          <p:cNvPr id="3440" name="Google Shape;3440;p272"/>
          <p:cNvCxnSpPr/>
          <p:nvPr/>
        </p:nvCxnSpPr>
        <p:spPr>
          <a:xfrm flipH="1">
            <a:off x="1401887" y="1189037"/>
            <a:ext cx="2739900" cy="2506800"/>
          </a:xfrm>
          <a:prstGeom prst="straightConnector1">
            <a:avLst/>
          </a:prstGeom>
          <a:noFill/>
          <a:ln cap="flat" cmpd="sng" w="9525">
            <a:solidFill>
              <a:schemeClr val="dk1"/>
            </a:solidFill>
            <a:prstDash val="solid"/>
            <a:miter lim="800000"/>
            <a:headEnd len="med" w="med" type="none"/>
            <a:tailEnd len="med" w="med" type="none"/>
          </a:ln>
        </p:spPr>
      </p:cxnSp>
      <p:sp>
        <p:nvSpPr>
          <p:cNvPr id="3441" name="Google Shape;3441;p272"/>
          <p:cNvSpPr txBox="1"/>
          <p:nvPr/>
        </p:nvSpPr>
        <p:spPr>
          <a:xfrm>
            <a:off x="3959225" y="1079500"/>
            <a:ext cx="757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AS1</a:t>
            </a:r>
            <a:endParaRPr/>
          </a:p>
        </p:txBody>
      </p:sp>
      <p:sp>
        <p:nvSpPr>
          <p:cNvPr id="3442" name="Google Shape;3442;p272"/>
          <p:cNvSpPr txBox="1"/>
          <p:nvPr/>
        </p:nvSpPr>
        <p:spPr>
          <a:xfrm>
            <a:off x="1908175" y="2557462"/>
            <a:ext cx="3603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E</a:t>
            </a:r>
            <a:endParaRPr/>
          </a:p>
        </p:txBody>
      </p:sp>
      <p:sp>
        <p:nvSpPr>
          <p:cNvPr id="3443" name="Google Shape;3443;p272"/>
          <p:cNvSpPr txBox="1"/>
          <p:nvPr/>
        </p:nvSpPr>
        <p:spPr>
          <a:xfrm>
            <a:off x="2570162" y="1497012"/>
            <a:ext cx="3588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A</a:t>
            </a:r>
            <a:endParaRPr/>
          </a:p>
        </p:txBody>
      </p:sp>
      <p:sp>
        <p:nvSpPr>
          <p:cNvPr id="3444" name="Google Shape;3444;p272"/>
          <p:cNvSpPr txBox="1"/>
          <p:nvPr/>
        </p:nvSpPr>
        <p:spPr>
          <a:xfrm>
            <a:off x="3455987" y="1981200"/>
            <a:ext cx="358800" cy="4605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C</a:t>
            </a:r>
            <a:endParaRPr/>
          </a:p>
        </p:txBody>
      </p:sp>
      <p:sp>
        <p:nvSpPr>
          <p:cNvPr id="3445" name="Google Shape;3445;p272"/>
          <p:cNvSpPr txBox="1"/>
          <p:nvPr/>
        </p:nvSpPr>
        <p:spPr>
          <a:xfrm>
            <a:off x="2663825" y="4254500"/>
            <a:ext cx="24225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000000"/>
              </a:buClr>
              <a:buSzPts val="2400"/>
              <a:buFont typeface="Calibri"/>
              <a:buNone/>
            </a:pPr>
            <a:r>
              <a:rPr b="1" i="0" lang="en-US" sz="2400" u="none">
                <a:solidFill>
                  <a:srgbClr val="000000"/>
                </a:solidFill>
                <a:latin typeface="Calibri"/>
                <a:ea typeface="Calibri"/>
                <a:cs typeface="Calibri"/>
                <a:sym typeface="Calibri"/>
              </a:rPr>
              <a:t>الناتج المحلى الاجمالى </a:t>
            </a:r>
            <a:endParaRPr/>
          </a:p>
        </p:txBody>
      </p:sp>
      <p:sp>
        <p:nvSpPr>
          <p:cNvPr id="3446" name="Google Shape;3446;p272"/>
          <p:cNvSpPr/>
          <p:nvPr/>
        </p:nvSpPr>
        <p:spPr>
          <a:xfrm>
            <a:off x="1042987" y="1443037"/>
            <a:ext cx="979500" cy="485700"/>
          </a:xfrm>
          <a:prstGeom prst="rightArrow">
            <a:avLst>
              <a:gd fmla="val 16244"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447" name="Google Shape;3447;p272"/>
          <p:cNvSpPr/>
          <p:nvPr/>
        </p:nvSpPr>
        <p:spPr>
          <a:xfrm>
            <a:off x="2928937" y="1601787"/>
            <a:ext cx="489000" cy="485700"/>
          </a:xfrm>
          <a:prstGeom prst="rightArrow">
            <a:avLst>
              <a:gd fmla="val 1087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1">
                                            <p:txEl>
                                              <p:pRg end="0" st="0"/>
                                            </p:txEl>
                                          </p:spTgt>
                                        </p:tgtEl>
                                        <p:attrNameLst>
                                          <p:attrName>style.visibility</p:attrName>
                                        </p:attrNameLst>
                                      </p:cBhvr>
                                      <p:to>
                                        <p:strVal val="visible"/>
                                      </p:to>
                                    </p:set>
                                    <p:anim calcmode="lin" valueType="num">
                                      <p:cBhvr additive="base">
                                        <p:cTn dur="500"/>
                                        <p:tgtEl>
                                          <p:spTgt spid="342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42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2"/>
                                        </p:tgtEl>
                                        <p:attrNameLst>
                                          <p:attrName>style.visibility</p:attrName>
                                        </p:attrNameLst>
                                      </p:cBhvr>
                                      <p:to>
                                        <p:strVal val="visible"/>
                                      </p:to>
                                    </p:set>
                                    <p:anim calcmode="lin" valueType="num">
                                      <p:cBhvr additive="base">
                                        <p:cTn dur="500"/>
                                        <p:tgtEl>
                                          <p:spTgt spid="3422"/>
                                        </p:tgtEl>
                                        <p:attrNameLst>
                                          <p:attrName>ppt_w</p:attrName>
                                        </p:attrNameLst>
                                      </p:cBhvr>
                                      <p:tavLst>
                                        <p:tav fmla="" tm="0">
                                          <p:val>
                                            <p:strVal val="0"/>
                                          </p:val>
                                        </p:tav>
                                        <p:tav fmla="" tm="100000">
                                          <p:val>
                                            <p:strVal val="#ppt_w"/>
                                          </p:val>
                                        </p:tav>
                                      </p:tavLst>
                                    </p:anim>
                                    <p:anim calcmode="lin" valueType="num">
                                      <p:cBhvr additive="base">
                                        <p:cTn dur="500"/>
                                        <p:tgtEl>
                                          <p:spTgt spid="34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3"/>
                                        </p:tgtEl>
                                        <p:attrNameLst>
                                          <p:attrName>style.visibility</p:attrName>
                                        </p:attrNameLst>
                                      </p:cBhvr>
                                      <p:to>
                                        <p:strVal val="visible"/>
                                      </p:to>
                                    </p:set>
                                    <p:anim calcmode="lin" valueType="num">
                                      <p:cBhvr additive="base">
                                        <p:cTn dur="500"/>
                                        <p:tgtEl>
                                          <p:spTgt spid="3423"/>
                                        </p:tgtEl>
                                        <p:attrNameLst>
                                          <p:attrName>ppt_w</p:attrName>
                                        </p:attrNameLst>
                                      </p:cBhvr>
                                      <p:tavLst>
                                        <p:tav fmla="" tm="0">
                                          <p:val>
                                            <p:strVal val="0"/>
                                          </p:val>
                                        </p:tav>
                                        <p:tav fmla="" tm="100000">
                                          <p:val>
                                            <p:strVal val="#ppt_w"/>
                                          </p:val>
                                        </p:tav>
                                      </p:tavLst>
                                    </p:anim>
                                    <p:anim calcmode="lin" valueType="num">
                                      <p:cBhvr additive="base">
                                        <p:cTn dur="500"/>
                                        <p:tgtEl>
                                          <p:spTgt spid="34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8"/>
                                        </p:tgtEl>
                                        <p:attrNameLst>
                                          <p:attrName>style.visibility</p:attrName>
                                        </p:attrNameLst>
                                      </p:cBhvr>
                                      <p:to>
                                        <p:strVal val="visible"/>
                                      </p:to>
                                    </p:set>
                                    <p:anim calcmode="lin" valueType="num">
                                      <p:cBhvr additive="base">
                                        <p:cTn dur="500"/>
                                        <p:tgtEl>
                                          <p:spTgt spid="3428"/>
                                        </p:tgtEl>
                                        <p:attrNameLst>
                                          <p:attrName>ppt_w</p:attrName>
                                        </p:attrNameLst>
                                      </p:cBhvr>
                                      <p:tavLst>
                                        <p:tav fmla="" tm="0">
                                          <p:val>
                                            <p:strVal val="0"/>
                                          </p:val>
                                        </p:tav>
                                        <p:tav fmla="" tm="100000">
                                          <p:val>
                                            <p:strVal val="#ppt_w"/>
                                          </p:val>
                                        </p:tav>
                                      </p:tavLst>
                                    </p:anim>
                                    <p:anim calcmode="lin" valueType="num">
                                      <p:cBhvr additive="base">
                                        <p:cTn dur="500"/>
                                        <p:tgtEl>
                                          <p:spTgt spid="34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4"/>
                                        </p:tgtEl>
                                        <p:attrNameLst>
                                          <p:attrName>style.visibility</p:attrName>
                                        </p:attrNameLst>
                                      </p:cBhvr>
                                      <p:to>
                                        <p:strVal val="visible"/>
                                      </p:to>
                                    </p:set>
                                    <p:anim calcmode="lin" valueType="num">
                                      <p:cBhvr additive="base">
                                        <p:cTn dur="500"/>
                                        <p:tgtEl>
                                          <p:spTgt spid="3424"/>
                                        </p:tgtEl>
                                        <p:attrNameLst>
                                          <p:attrName>ppt_w</p:attrName>
                                        </p:attrNameLst>
                                      </p:cBhvr>
                                      <p:tavLst>
                                        <p:tav fmla="" tm="0">
                                          <p:val>
                                            <p:strVal val="0"/>
                                          </p:val>
                                        </p:tav>
                                        <p:tav fmla="" tm="100000">
                                          <p:val>
                                            <p:strVal val="#ppt_w"/>
                                          </p:val>
                                        </p:tav>
                                      </p:tavLst>
                                    </p:anim>
                                    <p:anim calcmode="lin" valueType="num">
                                      <p:cBhvr additive="base">
                                        <p:cTn dur="500"/>
                                        <p:tgtEl>
                                          <p:spTgt spid="34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5"/>
                                        </p:tgtEl>
                                        <p:attrNameLst>
                                          <p:attrName>style.visibility</p:attrName>
                                        </p:attrNameLst>
                                      </p:cBhvr>
                                      <p:to>
                                        <p:strVal val="visible"/>
                                      </p:to>
                                    </p:set>
                                    <p:anim calcmode="lin" valueType="num">
                                      <p:cBhvr additive="base">
                                        <p:cTn dur="500"/>
                                        <p:tgtEl>
                                          <p:spTgt spid="3425"/>
                                        </p:tgtEl>
                                        <p:attrNameLst>
                                          <p:attrName>ppt_w</p:attrName>
                                        </p:attrNameLst>
                                      </p:cBhvr>
                                      <p:tavLst>
                                        <p:tav fmla="" tm="0">
                                          <p:val>
                                            <p:strVal val="0"/>
                                          </p:val>
                                        </p:tav>
                                        <p:tav fmla="" tm="100000">
                                          <p:val>
                                            <p:strVal val="#ppt_w"/>
                                          </p:val>
                                        </p:tav>
                                      </p:tavLst>
                                    </p:anim>
                                    <p:anim calcmode="lin" valueType="num">
                                      <p:cBhvr additive="base">
                                        <p:cTn dur="500"/>
                                        <p:tgtEl>
                                          <p:spTgt spid="34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6"/>
                                        </p:tgtEl>
                                        <p:attrNameLst>
                                          <p:attrName>style.visibility</p:attrName>
                                        </p:attrNameLst>
                                      </p:cBhvr>
                                      <p:to>
                                        <p:strVal val="visible"/>
                                      </p:to>
                                    </p:set>
                                    <p:anim calcmode="lin" valueType="num">
                                      <p:cBhvr additive="base">
                                        <p:cTn dur="500"/>
                                        <p:tgtEl>
                                          <p:spTgt spid="3426"/>
                                        </p:tgtEl>
                                        <p:attrNameLst>
                                          <p:attrName>ppt_w</p:attrName>
                                        </p:attrNameLst>
                                      </p:cBhvr>
                                      <p:tavLst>
                                        <p:tav fmla="" tm="0">
                                          <p:val>
                                            <p:strVal val="0"/>
                                          </p:val>
                                        </p:tav>
                                        <p:tav fmla="" tm="100000">
                                          <p:val>
                                            <p:strVal val="#ppt_w"/>
                                          </p:val>
                                        </p:tav>
                                      </p:tavLst>
                                    </p:anim>
                                    <p:anim calcmode="lin" valueType="num">
                                      <p:cBhvr additive="base">
                                        <p:cTn dur="500"/>
                                        <p:tgtEl>
                                          <p:spTgt spid="34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0"/>
                                        </p:tgtEl>
                                        <p:attrNameLst>
                                          <p:attrName>style.visibility</p:attrName>
                                        </p:attrNameLst>
                                      </p:cBhvr>
                                      <p:to>
                                        <p:strVal val="visible"/>
                                      </p:to>
                                    </p:set>
                                    <p:anim calcmode="lin" valueType="num">
                                      <p:cBhvr additive="base">
                                        <p:cTn dur="500"/>
                                        <p:tgtEl>
                                          <p:spTgt spid="3430"/>
                                        </p:tgtEl>
                                        <p:attrNameLst>
                                          <p:attrName>ppt_w</p:attrName>
                                        </p:attrNameLst>
                                      </p:cBhvr>
                                      <p:tavLst>
                                        <p:tav fmla="" tm="0">
                                          <p:val>
                                            <p:strVal val="0"/>
                                          </p:val>
                                        </p:tav>
                                        <p:tav fmla="" tm="100000">
                                          <p:val>
                                            <p:strVal val="#ppt_w"/>
                                          </p:val>
                                        </p:tav>
                                      </p:tavLst>
                                    </p:anim>
                                    <p:anim calcmode="lin" valueType="num">
                                      <p:cBhvr additive="base">
                                        <p:cTn dur="500"/>
                                        <p:tgtEl>
                                          <p:spTgt spid="34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1"/>
                                        </p:tgtEl>
                                        <p:attrNameLst>
                                          <p:attrName>style.visibility</p:attrName>
                                        </p:attrNameLst>
                                      </p:cBhvr>
                                      <p:to>
                                        <p:strVal val="visible"/>
                                      </p:to>
                                    </p:set>
                                    <p:anim calcmode="lin" valueType="num">
                                      <p:cBhvr additive="base">
                                        <p:cTn dur="500"/>
                                        <p:tgtEl>
                                          <p:spTgt spid="3431"/>
                                        </p:tgtEl>
                                        <p:attrNameLst>
                                          <p:attrName>ppt_w</p:attrName>
                                        </p:attrNameLst>
                                      </p:cBhvr>
                                      <p:tavLst>
                                        <p:tav fmla="" tm="0">
                                          <p:val>
                                            <p:strVal val="0"/>
                                          </p:val>
                                        </p:tav>
                                        <p:tav fmla="" tm="100000">
                                          <p:val>
                                            <p:strVal val="#ppt_w"/>
                                          </p:val>
                                        </p:tav>
                                      </p:tavLst>
                                    </p:anim>
                                    <p:anim calcmode="lin" valueType="num">
                                      <p:cBhvr additive="base">
                                        <p:cTn dur="500"/>
                                        <p:tgtEl>
                                          <p:spTgt spid="34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7"/>
                                        </p:tgtEl>
                                        <p:attrNameLst>
                                          <p:attrName>style.visibility</p:attrName>
                                        </p:attrNameLst>
                                      </p:cBhvr>
                                      <p:to>
                                        <p:strVal val="visible"/>
                                      </p:to>
                                    </p:set>
                                    <p:anim calcmode="lin" valueType="num">
                                      <p:cBhvr additive="base">
                                        <p:cTn dur="500"/>
                                        <p:tgtEl>
                                          <p:spTgt spid="3427"/>
                                        </p:tgtEl>
                                        <p:attrNameLst>
                                          <p:attrName>ppt_w</p:attrName>
                                        </p:attrNameLst>
                                      </p:cBhvr>
                                      <p:tavLst>
                                        <p:tav fmla="" tm="0">
                                          <p:val>
                                            <p:strVal val="0"/>
                                          </p:val>
                                        </p:tav>
                                        <p:tav fmla="" tm="100000">
                                          <p:val>
                                            <p:strVal val="#ppt_w"/>
                                          </p:val>
                                        </p:tav>
                                      </p:tavLst>
                                    </p:anim>
                                    <p:anim calcmode="lin" valueType="num">
                                      <p:cBhvr additive="base">
                                        <p:cTn dur="500"/>
                                        <p:tgtEl>
                                          <p:spTgt spid="34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29"/>
                                        </p:tgtEl>
                                        <p:attrNameLst>
                                          <p:attrName>style.visibility</p:attrName>
                                        </p:attrNameLst>
                                      </p:cBhvr>
                                      <p:to>
                                        <p:strVal val="visible"/>
                                      </p:to>
                                    </p:set>
                                    <p:anim calcmode="lin" valueType="num">
                                      <p:cBhvr additive="base">
                                        <p:cTn dur="500"/>
                                        <p:tgtEl>
                                          <p:spTgt spid="3429"/>
                                        </p:tgtEl>
                                        <p:attrNameLst>
                                          <p:attrName>ppt_w</p:attrName>
                                        </p:attrNameLst>
                                      </p:cBhvr>
                                      <p:tavLst>
                                        <p:tav fmla="" tm="0">
                                          <p:val>
                                            <p:strVal val="0"/>
                                          </p:val>
                                        </p:tav>
                                        <p:tav fmla="" tm="100000">
                                          <p:val>
                                            <p:strVal val="#ppt_w"/>
                                          </p:val>
                                        </p:tav>
                                      </p:tavLst>
                                    </p:anim>
                                    <p:anim calcmode="lin" valueType="num">
                                      <p:cBhvr additive="base">
                                        <p:cTn dur="500"/>
                                        <p:tgtEl>
                                          <p:spTgt spid="34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3"/>
                                        </p:tgtEl>
                                        <p:attrNameLst>
                                          <p:attrName>style.visibility</p:attrName>
                                        </p:attrNameLst>
                                      </p:cBhvr>
                                      <p:to>
                                        <p:strVal val="visible"/>
                                      </p:to>
                                    </p:set>
                                    <p:anim calcmode="lin" valueType="num">
                                      <p:cBhvr additive="base">
                                        <p:cTn dur="500"/>
                                        <p:tgtEl>
                                          <p:spTgt spid="3433"/>
                                        </p:tgtEl>
                                        <p:attrNameLst>
                                          <p:attrName>ppt_w</p:attrName>
                                        </p:attrNameLst>
                                      </p:cBhvr>
                                      <p:tavLst>
                                        <p:tav fmla="" tm="0">
                                          <p:val>
                                            <p:strVal val="0"/>
                                          </p:val>
                                        </p:tav>
                                        <p:tav fmla="" tm="100000">
                                          <p:val>
                                            <p:strVal val="#ppt_w"/>
                                          </p:val>
                                        </p:tav>
                                      </p:tavLst>
                                    </p:anim>
                                    <p:anim calcmode="lin" valueType="num">
                                      <p:cBhvr additive="base">
                                        <p:cTn dur="500"/>
                                        <p:tgtEl>
                                          <p:spTgt spid="34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4"/>
                                        </p:tgtEl>
                                        <p:attrNameLst>
                                          <p:attrName>style.visibility</p:attrName>
                                        </p:attrNameLst>
                                      </p:cBhvr>
                                      <p:to>
                                        <p:strVal val="visible"/>
                                      </p:to>
                                    </p:set>
                                    <p:anim calcmode="lin" valueType="num">
                                      <p:cBhvr additive="base">
                                        <p:cTn dur="500"/>
                                        <p:tgtEl>
                                          <p:spTgt spid="3434"/>
                                        </p:tgtEl>
                                        <p:attrNameLst>
                                          <p:attrName>ppt_w</p:attrName>
                                        </p:attrNameLst>
                                      </p:cBhvr>
                                      <p:tavLst>
                                        <p:tav fmla="" tm="0">
                                          <p:val>
                                            <p:strVal val="0"/>
                                          </p:val>
                                        </p:tav>
                                        <p:tav fmla="" tm="100000">
                                          <p:val>
                                            <p:strVal val="#ppt_w"/>
                                          </p:val>
                                        </p:tav>
                                      </p:tavLst>
                                    </p:anim>
                                    <p:anim calcmode="lin" valueType="num">
                                      <p:cBhvr additive="base">
                                        <p:cTn dur="500"/>
                                        <p:tgtEl>
                                          <p:spTgt spid="34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5"/>
                                        </p:tgtEl>
                                        <p:attrNameLst>
                                          <p:attrName>style.visibility</p:attrName>
                                        </p:attrNameLst>
                                      </p:cBhvr>
                                      <p:to>
                                        <p:strVal val="visible"/>
                                      </p:to>
                                    </p:set>
                                    <p:anim calcmode="lin" valueType="num">
                                      <p:cBhvr additive="base">
                                        <p:cTn dur="500"/>
                                        <p:tgtEl>
                                          <p:spTgt spid="3435"/>
                                        </p:tgtEl>
                                        <p:attrNameLst>
                                          <p:attrName>ppt_w</p:attrName>
                                        </p:attrNameLst>
                                      </p:cBhvr>
                                      <p:tavLst>
                                        <p:tav fmla="" tm="0">
                                          <p:val>
                                            <p:strVal val="0"/>
                                          </p:val>
                                        </p:tav>
                                        <p:tav fmla="" tm="100000">
                                          <p:val>
                                            <p:strVal val="#ppt_w"/>
                                          </p:val>
                                        </p:tav>
                                      </p:tavLst>
                                    </p:anim>
                                    <p:anim calcmode="lin" valueType="num">
                                      <p:cBhvr additive="base">
                                        <p:cTn dur="500"/>
                                        <p:tgtEl>
                                          <p:spTgt spid="34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6"/>
                                        </p:tgtEl>
                                        <p:attrNameLst>
                                          <p:attrName>style.visibility</p:attrName>
                                        </p:attrNameLst>
                                      </p:cBhvr>
                                      <p:to>
                                        <p:strVal val="visible"/>
                                      </p:to>
                                    </p:set>
                                    <p:anim calcmode="lin" valueType="num">
                                      <p:cBhvr additive="base">
                                        <p:cTn dur="500"/>
                                        <p:tgtEl>
                                          <p:spTgt spid="3436"/>
                                        </p:tgtEl>
                                        <p:attrNameLst>
                                          <p:attrName>ppt_w</p:attrName>
                                        </p:attrNameLst>
                                      </p:cBhvr>
                                      <p:tavLst>
                                        <p:tav fmla="" tm="0">
                                          <p:val>
                                            <p:strVal val="0"/>
                                          </p:val>
                                        </p:tav>
                                        <p:tav fmla="" tm="100000">
                                          <p:val>
                                            <p:strVal val="#ppt_w"/>
                                          </p:val>
                                        </p:tav>
                                      </p:tavLst>
                                    </p:anim>
                                    <p:anim calcmode="lin" valueType="num">
                                      <p:cBhvr additive="base">
                                        <p:cTn dur="500"/>
                                        <p:tgtEl>
                                          <p:spTgt spid="34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7"/>
                                        </p:tgtEl>
                                        <p:attrNameLst>
                                          <p:attrName>style.visibility</p:attrName>
                                        </p:attrNameLst>
                                      </p:cBhvr>
                                      <p:to>
                                        <p:strVal val="visible"/>
                                      </p:to>
                                    </p:set>
                                    <p:anim calcmode="lin" valueType="num">
                                      <p:cBhvr additive="base">
                                        <p:cTn dur="500"/>
                                        <p:tgtEl>
                                          <p:spTgt spid="3437"/>
                                        </p:tgtEl>
                                        <p:attrNameLst>
                                          <p:attrName>ppt_w</p:attrName>
                                        </p:attrNameLst>
                                      </p:cBhvr>
                                      <p:tavLst>
                                        <p:tav fmla="" tm="0">
                                          <p:val>
                                            <p:strVal val="0"/>
                                          </p:val>
                                        </p:tav>
                                        <p:tav fmla="" tm="100000">
                                          <p:val>
                                            <p:strVal val="#ppt_w"/>
                                          </p:val>
                                        </p:tav>
                                      </p:tavLst>
                                    </p:anim>
                                    <p:anim calcmode="lin" valueType="num">
                                      <p:cBhvr additive="base">
                                        <p:cTn dur="500"/>
                                        <p:tgtEl>
                                          <p:spTgt spid="34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8"/>
                                        </p:tgtEl>
                                        <p:attrNameLst>
                                          <p:attrName>style.visibility</p:attrName>
                                        </p:attrNameLst>
                                      </p:cBhvr>
                                      <p:to>
                                        <p:strVal val="visible"/>
                                      </p:to>
                                    </p:set>
                                    <p:anim calcmode="lin" valueType="num">
                                      <p:cBhvr additive="base">
                                        <p:cTn dur="500"/>
                                        <p:tgtEl>
                                          <p:spTgt spid="3438"/>
                                        </p:tgtEl>
                                        <p:attrNameLst>
                                          <p:attrName>ppt_w</p:attrName>
                                        </p:attrNameLst>
                                      </p:cBhvr>
                                      <p:tavLst>
                                        <p:tav fmla="" tm="0">
                                          <p:val>
                                            <p:strVal val="0"/>
                                          </p:val>
                                        </p:tav>
                                        <p:tav fmla="" tm="100000">
                                          <p:val>
                                            <p:strVal val="#ppt_w"/>
                                          </p:val>
                                        </p:tav>
                                      </p:tavLst>
                                    </p:anim>
                                    <p:anim calcmode="lin" valueType="num">
                                      <p:cBhvr additive="base">
                                        <p:cTn dur="500"/>
                                        <p:tgtEl>
                                          <p:spTgt spid="34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39"/>
                                        </p:tgtEl>
                                        <p:attrNameLst>
                                          <p:attrName>style.visibility</p:attrName>
                                        </p:attrNameLst>
                                      </p:cBhvr>
                                      <p:to>
                                        <p:strVal val="visible"/>
                                      </p:to>
                                    </p:set>
                                    <p:anim calcmode="lin" valueType="num">
                                      <p:cBhvr additive="base">
                                        <p:cTn dur="500"/>
                                        <p:tgtEl>
                                          <p:spTgt spid="3439"/>
                                        </p:tgtEl>
                                        <p:attrNameLst>
                                          <p:attrName>ppt_w</p:attrName>
                                        </p:attrNameLst>
                                      </p:cBhvr>
                                      <p:tavLst>
                                        <p:tav fmla="" tm="0">
                                          <p:val>
                                            <p:strVal val="0"/>
                                          </p:val>
                                        </p:tav>
                                        <p:tav fmla="" tm="100000">
                                          <p:val>
                                            <p:strVal val="#ppt_w"/>
                                          </p:val>
                                        </p:tav>
                                      </p:tavLst>
                                    </p:anim>
                                    <p:anim calcmode="lin" valueType="num">
                                      <p:cBhvr additive="base">
                                        <p:cTn dur="500"/>
                                        <p:tgtEl>
                                          <p:spTgt spid="34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40"/>
                                        </p:tgtEl>
                                        <p:attrNameLst>
                                          <p:attrName>style.visibility</p:attrName>
                                        </p:attrNameLst>
                                      </p:cBhvr>
                                      <p:to>
                                        <p:strVal val="visible"/>
                                      </p:to>
                                    </p:set>
                                    <p:anim calcmode="lin" valueType="num">
                                      <p:cBhvr additive="base">
                                        <p:cTn dur="500"/>
                                        <p:tgtEl>
                                          <p:spTgt spid="3440"/>
                                        </p:tgtEl>
                                        <p:attrNameLst>
                                          <p:attrName>ppt_w</p:attrName>
                                        </p:attrNameLst>
                                      </p:cBhvr>
                                      <p:tavLst>
                                        <p:tav fmla="" tm="0">
                                          <p:val>
                                            <p:strVal val="0"/>
                                          </p:val>
                                        </p:tav>
                                        <p:tav fmla="" tm="100000">
                                          <p:val>
                                            <p:strVal val="#ppt_w"/>
                                          </p:val>
                                        </p:tav>
                                      </p:tavLst>
                                    </p:anim>
                                    <p:anim calcmode="lin" valueType="num">
                                      <p:cBhvr additive="base">
                                        <p:cTn dur="500"/>
                                        <p:tgtEl>
                                          <p:spTgt spid="34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41"/>
                                        </p:tgtEl>
                                        <p:attrNameLst>
                                          <p:attrName>style.visibility</p:attrName>
                                        </p:attrNameLst>
                                      </p:cBhvr>
                                      <p:to>
                                        <p:strVal val="visible"/>
                                      </p:to>
                                    </p:set>
                                    <p:anim calcmode="lin" valueType="num">
                                      <p:cBhvr additive="base">
                                        <p:cTn dur="500"/>
                                        <p:tgtEl>
                                          <p:spTgt spid="3441"/>
                                        </p:tgtEl>
                                        <p:attrNameLst>
                                          <p:attrName>ppt_w</p:attrName>
                                        </p:attrNameLst>
                                      </p:cBhvr>
                                      <p:tavLst>
                                        <p:tav fmla="" tm="0">
                                          <p:val>
                                            <p:strVal val="0"/>
                                          </p:val>
                                        </p:tav>
                                        <p:tav fmla="" tm="100000">
                                          <p:val>
                                            <p:strVal val="#ppt_w"/>
                                          </p:val>
                                        </p:tav>
                                      </p:tavLst>
                                    </p:anim>
                                    <p:anim calcmode="lin" valueType="num">
                                      <p:cBhvr additive="base">
                                        <p:cTn dur="500"/>
                                        <p:tgtEl>
                                          <p:spTgt spid="34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42"/>
                                        </p:tgtEl>
                                        <p:attrNameLst>
                                          <p:attrName>style.visibility</p:attrName>
                                        </p:attrNameLst>
                                      </p:cBhvr>
                                      <p:to>
                                        <p:strVal val="visible"/>
                                      </p:to>
                                    </p:set>
                                    <p:anim calcmode="lin" valueType="num">
                                      <p:cBhvr additive="base">
                                        <p:cTn dur="500"/>
                                        <p:tgtEl>
                                          <p:spTgt spid="3442"/>
                                        </p:tgtEl>
                                        <p:attrNameLst>
                                          <p:attrName>ppt_w</p:attrName>
                                        </p:attrNameLst>
                                      </p:cBhvr>
                                      <p:tavLst>
                                        <p:tav fmla="" tm="0">
                                          <p:val>
                                            <p:strVal val="0"/>
                                          </p:val>
                                        </p:tav>
                                        <p:tav fmla="" tm="100000">
                                          <p:val>
                                            <p:strVal val="#ppt_w"/>
                                          </p:val>
                                        </p:tav>
                                      </p:tavLst>
                                    </p:anim>
                                    <p:anim calcmode="lin" valueType="num">
                                      <p:cBhvr additive="base">
                                        <p:cTn dur="500"/>
                                        <p:tgtEl>
                                          <p:spTgt spid="34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43"/>
                                        </p:tgtEl>
                                        <p:attrNameLst>
                                          <p:attrName>style.visibility</p:attrName>
                                        </p:attrNameLst>
                                      </p:cBhvr>
                                      <p:to>
                                        <p:strVal val="visible"/>
                                      </p:to>
                                    </p:set>
                                    <p:anim calcmode="lin" valueType="num">
                                      <p:cBhvr additive="base">
                                        <p:cTn dur="500"/>
                                        <p:tgtEl>
                                          <p:spTgt spid="3443"/>
                                        </p:tgtEl>
                                        <p:attrNameLst>
                                          <p:attrName>ppt_w</p:attrName>
                                        </p:attrNameLst>
                                      </p:cBhvr>
                                      <p:tavLst>
                                        <p:tav fmla="" tm="0">
                                          <p:val>
                                            <p:strVal val="0"/>
                                          </p:val>
                                        </p:tav>
                                        <p:tav fmla="" tm="100000">
                                          <p:val>
                                            <p:strVal val="#ppt_w"/>
                                          </p:val>
                                        </p:tav>
                                      </p:tavLst>
                                    </p:anim>
                                    <p:anim calcmode="lin" valueType="num">
                                      <p:cBhvr additive="base">
                                        <p:cTn dur="500"/>
                                        <p:tgtEl>
                                          <p:spTgt spid="34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44"/>
                                        </p:tgtEl>
                                        <p:attrNameLst>
                                          <p:attrName>style.visibility</p:attrName>
                                        </p:attrNameLst>
                                      </p:cBhvr>
                                      <p:to>
                                        <p:strVal val="visible"/>
                                      </p:to>
                                    </p:set>
                                    <p:anim calcmode="lin" valueType="num">
                                      <p:cBhvr additive="base">
                                        <p:cTn dur="500"/>
                                        <p:tgtEl>
                                          <p:spTgt spid="3444"/>
                                        </p:tgtEl>
                                        <p:attrNameLst>
                                          <p:attrName>ppt_w</p:attrName>
                                        </p:attrNameLst>
                                      </p:cBhvr>
                                      <p:tavLst>
                                        <p:tav fmla="" tm="0">
                                          <p:val>
                                            <p:strVal val="0"/>
                                          </p:val>
                                        </p:tav>
                                        <p:tav fmla="" tm="100000">
                                          <p:val>
                                            <p:strVal val="#ppt_w"/>
                                          </p:val>
                                        </p:tav>
                                      </p:tavLst>
                                    </p:anim>
                                    <p:anim calcmode="lin" valueType="num">
                                      <p:cBhvr additive="base">
                                        <p:cTn dur="500"/>
                                        <p:tgtEl>
                                          <p:spTgt spid="34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45"/>
                                        </p:tgtEl>
                                        <p:attrNameLst>
                                          <p:attrName>style.visibility</p:attrName>
                                        </p:attrNameLst>
                                      </p:cBhvr>
                                      <p:to>
                                        <p:strVal val="visible"/>
                                      </p:to>
                                    </p:set>
                                    <p:anim calcmode="lin" valueType="num">
                                      <p:cBhvr additive="base">
                                        <p:cTn dur="500"/>
                                        <p:tgtEl>
                                          <p:spTgt spid="3445"/>
                                        </p:tgtEl>
                                        <p:attrNameLst>
                                          <p:attrName>ppt_w</p:attrName>
                                        </p:attrNameLst>
                                      </p:cBhvr>
                                      <p:tavLst>
                                        <p:tav fmla="" tm="0">
                                          <p:val>
                                            <p:strVal val="0"/>
                                          </p:val>
                                        </p:tav>
                                        <p:tav fmla="" tm="100000">
                                          <p:val>
                                            <p:strVal val="#ppt_w"/>
                                          </p:val>
                                        </p:tav>
                                      </p:tavLst>
                                    </p:anim>
                                    <p:anim calcmode="lin" valueType="num">
                                      <p:cBhvr additive="base">
                                        <p:cTn dur="500"/>
                                        <p:tgtEl>
                                          <p:spTgt spid="34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1" name="Shape 3451"/>
        <p:cNvGrpSpPr/>
        <p:nvPr/>
      </p:nvGrpSpPr>
      <p:grpSpPr>
        <a:xfrm>
          <a:off x="0" y="0"/>
          <a:ext cx="0" cy="0"/>
          <a:chOff x="0" y="0"/>
          <a:chExt cx="0" cy="0"/>
        </a:xfrm>
      </p:grpSpPr>
      <p:sp>
        <p:nvSpPr>
          <p:cNvPr id="3452" name="Google Shape;3452;p273"/>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a:solidFill>
                  <a:srgbClr val="003399"/>
                </a:solidFill>
                <a:latin typeface="Times New Roman"/>
                <a:ea typeface="Times New Roman"/>
                <a:cs typeface="Times New Roman"/>
                <a:sym typeface="Times New Roman"/>
              </a:rPr>
              <a:t>ا</a:t>
            </a:r>
            <a:r>
              <a:rPr b="0" i="0" lang="en-US" sz="2400" u="none">
                <a:solidFill>
                  <a:schemeClr val="dk1"/>
                </a:solidFill>
                <a:latin typeface="Times New Roman"/>
                <a:ea typeface="Times New Roman"/>
                <a:cs typeface="Times New Roman"/>
                <a:sym typeface="Times New Roman"/>
              </a:rPr>
              <a:t>.</a:t>
            </a:r>
            <a:endParaRPr/>
          </a:p>
        </p:txBody>
      </p:sp>
      <p:sp>
        <p:nvSpPr>
          <p:cNvPr id="3453" name="Google Shape;3453;p273"/>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3454" name="Google Shape;3454;p273"/>
          <p:cNvSpPr txBox="1"/>
          <p:nvPr/>
        </p:nvSpPr>
        <p:spPr>
          <a:xfrm>
            <a:off x="1671637" y="2133600"/>
            <a:ext cx="5948400" cy="261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الفصل التاسع </a:t>
            </a:r>
            <a:endParaRPr/>
          </a:p>
          <a:p>
            <a:pPr indent="0" lvl="0" marL="0" marR="0" rtl="0"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النقود والسياسة النقدية</a:t>
            </a:r>
            <a:endParaRPr b="1" i="0" sz="6000" u="none">
              <a:solidFill>
                <a:srgbClr val="FF00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انظر الكتاب من صفحة 285-330 </a:t>
            </a:r>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8" name="Shape 3458"/>
        <p:cNvGrpSpPr/>
        <p:nvPr/>
      </p:nvGrpSpPr>
      <p:grpSpPr>
        <a:xfrm>
          <a:off x="0" y="0"/>
          <a:ext cx="0" cy="0"/>
          <a:chOff x="0" y="0"/>
          <a:chExt cx="0" cy="0"/>
        </a:xfrm>
      </p:grpSpPr>
      <p:sp>
        <p:nvSpPr>
          <p:cNvPr id="3459" name="Google Shape;3459;p274"/>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rmAutofit/>
          </a:bodyPr>
          <a:lstStyle/>
          <a:p>
            <a:pPr indent="-457200" lvl="0" marL="457200" marR="0" rtl="1" algn="r">
              <a:lnSpc>
                <a:spcPct val="80000"/>
              </a:lnSpc>
              <a:spcBef>
                <a:spcPts val="0"/>
              </a:spcBef>
              <a:spcAft>
                <a:spcPts val="0"/>
              </a:spcAft>
              <a:buClr>
                <a:schemeClr val="accent1"/>
              </a:buClr>
              <a:buSzPts val="1600"/>
              <a:buFont typeface="Noto Sans Symbols"/>
              <a:buChar char="⚫"/>
            </a:pPr>
            <a:r>
              <a:rPr b="1" i="0" lang="en-US" sz="2000" u="none">
                <a:solidFill>
                  <a:schemeClr val="dk1"/>
                </a:solidFill>
                <a:latin typeface="Times New Roman"/>
                <a:ea typeface="Times New Roman"/>
                <a:cs typeface="Times New Roman"/>
                <a:sym typeface="Times New Roman"/>
              </a:rPr>
              <a:t>ا. نظام المقايضة كان الأسلوب السائد في المجتمعات سابقا. كان على الشخص الذي يرغب في الحصول على السلعة إو خدمة ما أن يقدم مقابلها سلعة بحوزته أو خدمة يتقنها.</a:t>
            </a:r>
            <a:endParaRPr b="1" i="0" sz="2000" u="none">
              <a:solidFill>
                <a:schemeClr val="dk1"/>
              </a:solidFill>
              <a:latin typeface="Gill Sans"/>
              <a:ea typeface="Gill Sans"/>
              <a:cs typeface="Gill Sans"/>
              <a:sym typeface="Gill Sans"/>
            </a:endParaRPr>
          </a:p>
          <a:p>
            <a:pPr indent="-355600" lvl="0" marL="457200" marR="0" rtl="1" algn="r">
              <a:lnSpc>
                <a:spcPct val="80000"/>
              </a:lnSpc>
              <a:spcBef>
                <a:spcPts val="0"/>
              </a:spcBef>
              <a:spcAft>
                <a:spcPts val="0"/>
              </a:spcAft>
              <a:buClr>
                <a:schemeClr val="accent1"/>
              </a:buClr>
              <a:buSzPts val="1600"/>
              <a:buFont typeface="Noto Sans Symbols"/>
              <a:buNone/>
            </a:pPr>
            <a:r>
              <a:t/>
            </a:r>
            <a:endParaRPr b="1" i="0" sz="2000" u="none">
              <a:solidFill>
                <a:schemeClr val="dk1"/>
              </a:solidFill>
              <a:latin typeface="Times New Roman"/>
              <a:ea typeface="Times New Roman"/>
              <a:cs typeface="Times New Roman"/>
              <a:sym typeface="Times New Roman"/>
            </a:endParaRPr>
          </a:p>
          <a:p>
            <a:pPr indent="-457200" lvl="0" marL="457200" marR="0" rtl="1" algn="r">
              <a:lnSpc>
                <a:spcPct val="80000"/>
              </a:lnSpc>
              <a:spcBef>
                <a:spcPts val="0"/>
              </a:spcBef>
              <a:spcAft>
                <a:spcPts val="0"/>
              </a:spcAft>
              <a:buClr>
                <a:schemeClr val="accent1"/>
              </a:buClr>
              <a:buSzPts val="3520"/>
              <a:buFont typeface="Noto Sans Symbols"/>
              <a:buChar char="⚫"/>
            </a:pPr>
            <a:r>
              <a:rPr b="1" i="0" lang="en-US" sz="4400" u="none">
                <a:solidFill>
                  <a:srgbClr val="00B050"/>
                </a:solidFill>
                <a:latin typeface="Times New Roman"/>
                <a:ea typeface="Times New Roman"/>
                <a:cs typeface="Times New Roman"/>
                <a:sym typeface="Times New Roman"/>
              </a:rPr>
              <a:t>عيوب ومساوئ المقايضة: </a:t>
            </a:r>
            <a:endParaRPr b="1" i="0" sz="4400" u="none">
              <a:solidFill>
                <a:srgbClr val="00B050"/>
              </a:solidFill>
              <a:latin typeface="Gill Sans"/>
              <a:ea typeface="Gill Sans"/>
              <a:cs typeface="Gill Sans"/>
              <a:sym typeface="Gill Sans"/>
            </a:endParaRPr>
          </a:p>
          <a:p>
            <a:pPr indent="-457200" lvl="0" marL="457200" marR="0" rtl="1" algn="r">
              <a:lnSpc>
                <a:spcPct val="80000"/>
              </a:lnSpc>
              <a:spcBef>
                <a:spcPts val="0"/>
              </a:spcBef>
              <a:spcAft>
                <a:spcPts val="0"/>
              </a:spcAft>
              <a:buClr>
                <a:schemeClr val="accent1"/>
              </a:buClr>
              <a:buSzPts val="1600"/>
              <a:buFont typeface="Noto Sans Symbols"/>
              <a:buChar char="⚫"/>
            </a:pPr>
            <a:r>
              <a:rPr b="1" i="0" lang="en-US" sz="2000" u="none">
                <a:solidFill>
                  <a:schemeClr val="dk1"/>
                </a:solidFill>
                <a:latin typeface="Times New Roman"/>
                <a:ea typeface="Times New Roman"/>
                <a:cs typeface="Times New Roman"/>
                <a:sym typeface="Times New Roman"/>
              </a:rPr>
              <a:t>عدم توافق الرغبات.</a:t>
            </a:r>
            <a:endParaRPr b="1" i="0" sz="2000" u="none">
              <a:solidFill>
                <a:schemeClr val="dk1"/>
              </a:solidFill>
              <a:latin typeface="Gill Sans"/>
              <a:ea typeface="Gill Sans"/>
              <a:cs typeface="Gill Sans"/>
              <a:sym typeface="Gill Sans"/>
            </a:endParaRPr>
          </a:p>
          <a:p>
            <a:pPr indent="-457200" lvl="0" marL="457200" marR="0" rtl="1" algn="r">
              <a:lnSpc>
                <a:spcPct val="80000"/>
              </a:lnSpc>
              <a:spcBef>
                <a:spcPts val="0"/>
              </a:spcBef>
              <a:spcAft>
                <a:spcPts val="0"/>
              </a:spcAft>
              <a:buClr>
                <a:schemeClr val="accent1"/>
              </a:buClr>
              <a:buSzPts val="1600"/>
              <a:buFont typeface="Noto Sans Symbols"/>
              <a:buChar char="⚫"/>
            </a:pPr>
            <a:r>
              <a:rPr b="1" i="0" lang="en-US" sz="2000" u="none">
                <a:solidFill>
                  <a:schemeClr val="dk1"/>
                </a:solidFill>
                <a:latin typeface="Times New Roman"/>
                <a:ea typeface="Times New Roman"/>
                <a:cs typeface="Times New Roman"/>
                <a:sym typeface="Times New Roman"/>
              </a:rPr>
              <a:t>عدم قابلية معظم السلع للتجزئة.</a:t>
            </a:r>
            <a:endParaRPr b="1" i="0" sz="2000" u="none">
              <a:solidFill>
                <a:schemeClr val="dk1"/>
              </a:solidFill>
              <a:latin typeface="Gill Sans"/>
              <a:ea typeface="Gill Sans"/>
              <a:cs typeface="Gill Sans"/>
              <a:sym typeface="Gill Sans"/>
            </a:endParaRPr>
          </a:p>
          <a:p>
            <a:pPr indent="-457200" lvl="0" marL="457200" marR="0" rtl="1" algn="r">
              <a:lnSpc>
                <a:spcPct val="80000"/>
              </a:lnSpc>
              <a:spcBef>
                <a:spcPts val="0"/>
              </a:spcBef>
              <a:spcAft>
                <a:spcPts val="0"/>
              </a:spcAft>
              <a:buClr>
                <a:schemeClr val="accent1"/>
              </a:buClr>
              <a:buSzPts val="1600"/>
              <a:buFont typeface="Noto Sans Symbols"/>
              <a:buChar char="⚫"/>
            </a:pPr>
            <a:r>
              <a:rPr b="1" i="0" lang="en-US" sz="2000" u="none">
                <a:solidFill>
                  <a:schemeClr val="dk1"/>
                </a:solidFill>
                <a:latin typeface="Times New Roman"/>
                <a:ea typeface="Times New Roman"/>
                <a:cs typeface="Times New Roman"/>
                <a:sym typeface="Times New Roman"/>
              </a:rPr>
              <a:t>وجود لكل سلعة عدد كبير من الأسعار.( عدم وجود مقياس)</a:t>
            </a:r>
            <a:endParaRPr/>
          </a:p>
          <a:p>
            <a:pPr indent="-457200" lvl="0" marL="457200" marR="0" rtl="1" algn="r">
              <a:lnSpc>
                <a:spcPct val="80000"/>
              </a:lnSpc>
              <a:spcBef>
                <a:spcPts val="0"/>
              </a:spcBef>
              <a:spcAft>
                <a:spcPts val="0"/>
              </a:spcAft>
              <a:buClr>
                <a:schemeClr val="accent1"/>
              </a:buClr>
              <a:buSzPts val="1600"/>
              <a:buFont typeface="Noto Sans Symbols"/>
              <a:buChar char="⚫"/>
            </a:pPr>
            <a:r>
              <a:rPr b="1" i="0" lang="en-US" sz="2000" u="none">
                <a:solidFill>
                  <a:schemeClr val="dk1"/>
                </a:solidFill>
                <a:latin typeface="Times New Roman"/>
                <a:ea typeface="Times New Roman"/>
                <a:cs typeface="Times New Roman"/>
                <a:sym typeface="Times New Roman"/>
              </a:rPr>
              <a:t>نظام المقايضة لا يسمح باختزان القيم.</a:t>
            </a:r>
            <a:endParaRPr/>
          </a:p>
        </p:txBody>
      </p:sp>
      <p:sp>
        <p:nvSpPr>
          <p:cNvPr id="3460" name="Google Shape;3460;p274"/>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3461" name="Google Shape;3461;p274"/>
          <p:cNvSpPr txBox="1"/>
          <p:nvPr/>
        </p:nvSpPr>
        <p:spPr>
          <a:xfrm>
            <a:off x="1036637" y="260350"/>
            <a:ext cx="7999500" cy="31083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F0000"/>
              </a:buClr>
              <a:buSzPts val="3600"/>
              <a:buFont typeface="Times New Roman"/>
              <a:buNone/>
            </a:pPr>
            <a:r>
              <a:rPr b="1" i="0" lang="en-US" sz="3600" u="none">
                <a:solidFill>
                  <a:srgbClr val="FF0000"/>
                </a:solidFill>
                <a:latin typeface="Times New Roman"/>
                <a:ea typeface="Times New Roman"/>
                <a:cs typeface="Times New Roman"/>
                <a:sym typeface="Times New Roman"/>
              </a:rPr>
              <a:t>تعريف النقود </a:t>
            </a:r>
            <a:endParaRPr/>
          </a:p>
          <a:p>
            <a:pPr indent="0" lvl="0" marL="0" marR="0" rtl="1"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أهمية النقود:   النقود: أي شيء يلقى قبولا عاما كوسيط للتبادل أو كوسيلة للدفع.</a:t>
            </a:r>
            <a:endParaRPr b="1" i="0" sz="2400" u="none">
              <a:solidFill>
                <a:schemeClr val="dk1"/>
              </a:solidFill>
              <a:latin typeface="Times New Roman"/>
              <a:ea typeface="Times New Roman"/>
              <a:cs typeface="Times New Roman"/>
              <a:sym typeface="Times New Roman"/>
            </a:endParaRPr>
          </a:p>
          <a:p>
            <a:pPr indent="0" lvl="0" marL="0" marR="0" rtl="1"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1. النقود وسيلة لتوفير المأكل والمشرب والملبس، وهي لازمة لسداد التزاماتنا.</a:t>
            </a:r>
            <a:endParaRPr b="1" i="0" sz="2400" u="none">
              <a:solidFill>
                <a:schemeClr val="dk1"/>
              </a:solidFill>
              <a:latin typeface="Times New Roman"/>
              <a:ea typeface="Times New Roman"/>
              <a:cs typeface="Times New Roman"/>
              <a:sym typeface="Times New Roman"/>
            </a:endParaRPr>
          </a:p>
          <a:p>
            <a:pPr indent="0" lvl="0" marL="0" marR="0" rtl="1"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2. النقود كائن اجتماعي دائم التغير والتطور طبقا لتغير وتطور المجتمعات.</a:t>
            </a:r>
            <a:endParaRPr b="1" i="0" sz="2400" u="none">
              <a:solidFill>
                <a:schemeClr val="dk1"/>
              </a:solidFill>
              <a:latin typeface="Times New Roman"/>
              <a:ea typeface="Times New Roman"/>
              <a:cs typeface="Times New Roman"/>
              <a:sym typeface="Times New Roman"/>
            </a:endParaRPr>
          </a:p>
          <a:p>
            <a:pPr indent="0" lvl="0" marL="0" marR="0" rtl="1" algn="ctr">
              <a:lnSpc>
                <a:spcPct val="100000"/>
              </a:lnSpc>
              <a:spcBef>
                <a:spcPts val="0"/>
              </a:spcBef>
              <a:spcAft>
                <a:spcPts val="0"/>
              </a:spcAft>
              <a:buClr>
                <a:srgbClr val="C00000"/>
              </a:buClr>
              <a:buSzPts val="4000"/>
              <a:buFont typeface="Times New Roman"/>
              <a:buNone/>
            </a:pPr>
            <a:r>
              <a:rPr b="1" i="0" lang="en-US" sz="4000" u="sng">
                <a:solidFill>
                  <a:srgbClr val="C00000"/>
                </a:solidFill>
                <a:latin typeface="Times New Roman"/>
                <a:ea typeface="Times New Roman"/>
                <a:cs typeface="Times New Roman"/>
                <a:sym typeface="Times New Roman"/>
              </a:rPr>
              <a:t>المقايضة -:</a:t>
            </a:r>
            <a:endParaRPr/>
          </a:p>
          <a:p>
            <a:pPr indent="0" lvl="0" marL="0" marR="0" rtl="1" algn="ct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5" name="Shape 3465"/>
        <p:cNvGrpSpPr/>
        <p:nvPr/>
      </p:nvGrpSpPr>
      <p:grpSpPr>
        <a:xfrm>
          <a:off x="0" y="0"/>
          <a:ext cx="0" cy="0"/>
          <a:chOff x="0" y="0"/>
          <a:chExt cx="0" cy="0"/>
        </a:xfrm>
      </p:grpSpPr>
      <p:sp>
        <p:nvSpPr>
          <p:cNvPr id="3466" name="Google Shape;3466;p275"/>
          <p:cNvSpPr txBox="1"/>
          <p:nvPr/>
        </p:nvSpPr>
        <p:spPr>
          <a:xfrm>
            <a:off x="1871662" y="0"/>
            <a:ext cx="5400600" cy="7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تطور النقود</a:t>
            </a:r>
            <a:endParaRPr/>
          </a:p>
        </p:txBody>
      </p:sp>
      <p:sp>
        <p:nvSpPr>
          <p:cNvPr id="3467" name="Google Shape;3467;p275"/>
          <p:cNvSpPr txBox="1"/>
          <p:nvPr/>
        </p:nvSpPr>
        <p:spPr>
          <a:xfrm>
            <a:off x="503237" y="1160462"/>
            <a:ext cx="8245500" cy="5945100"/>
          </a:xfrm>
          <a:prstGeom prst="rect">
            <a:avLst/>
          </a:prstGeom>
          <a:noFill/>
          <a:ln>
            <a:noFill/>
          </a:ln>
        </p:spPr>
        <p:txBody>
          <a:bodyPr anchorCtr="0" anchor="t" bIns="45700" lIns="91425" spcFirstLastPara="1" rIns="91425" wrap="square" tIns="45700">
            <a:spAutoFit/>
          </a:bodyPr>
          <a:lstStyle/>
          <a:p>
            <a:pPr indent="-457200" lvl="0" marL="457200" marR="0" rtl="1" algn="just">
              <a:lnSpc>
                <a:spcPct val="100000"/>
              </a:lnSpc>
              <a:spcBef>
                <a:spcPts val="0"/>
              </a:spcBef>
              <a:spcAft>
                <a:spcPts val="0"/>
              </a:spcAft>
              <a:buClr>
                <a:srgbClr val="92D050"/>
              </a:buClr>
              <a:buSzPts val="3200"/>
              <a:buFont typeface="Calibri"/>
              <a:buAutoNum type="arabicPeriod"/>
            </a:pPr>
            <a:r>
              <a:rPr b="1" i="0" lang="en-US" sz="3200" u="none">
                <a:solidFill>
                  <a:srgbClr val="92D050"/>
                </a:solidFill>
                <a:latin typeface="Calibri"/>
                <a:ea typeface="Calibri"/>
                <a:cs typeface="Calibri"/>
                <a:sym typeface="Calibri"/>
              </a:rPr>
              <a:t>انواع النقود</a:t>
            </a:r>
            <a:endParaRPr/>
          </a:p>
          <a:p>
            <a:pPr indent="-457200" lvl="0" marL="457200" marR="0" rtl="1" algn="just">
              <a:lnSpc>
                <a:spcPct val="100000"/>
              </a:lnSpc>
              <a:spcBef>
                <a:spcPts val="1600"/>
              </a:spcBef>
              <a:spcAft>
                <a:spcPts val="0"/>
              </a:spcAft>
              <a:buClr>
                <a:srgbClr val="92D050"/>
              </a:buClr>
              <a:buSzPts val="3200"/>
              <a:buFont typeface="Times New Roman"/>
              <a:buAutoNum type="arabicPeriod"/>
            </a:pPr>
            <a:r>
              <a:rPr b="1" i="0" lang="en-US" sz="3200" u="none">
                <a:solidFill>
                  <a:srgbClr val="92D050"/>
                </a:solidFill>
                <a:latin typeface="Times New Roman"/>
                <a:ea typeface="Times New Roman"/>
                <a:cs typeface="Times New Roman"/>
                <a:sym typeface="Times New Roman"/>
              </a:rPr>
              <a:t>النقود السلعية</a:t>
            </a:r>
            <a:r>
              <a:rPr b="1" i="0" lang="en-US" sz="3200" u="none">
                <a:solidFill>
                  <a:schemeClr val="dk1"/>
                </a:solidFill>
                <a:latin typeface="Times New Roman"/>
                <a:ea typeface="Times New Roman"/>
                <a:cs typeface="Times New Roman"/>
                <a:sym typeface="Times New Roman"/>
              </a:rPr>
              <a:t>. </a:t>
            </a:r>
            <a:r>
              <a:rPr b="1" i="0" lang="en-US" sz="3200" u="none">
                <a:solidFill>
                  <a:schemeClr val="dk1"/>
                </a:solidFill>
                <a:latin typeface="Calibri"/>
                <a:ea typeface="Calibri"/>
                <a:cs typeface="Calibri"/>
                <a:sym typeface="Calibri"/>
              </a:rPr>
              <a:t>استخدام احدى السلع كوسيلة للدفع والتبادل  (  زيتون ، حديد ، جلود ، فضة ، حديد).</a:t>
            </a:r>
            <a:endParaRPr/>
          </a:p>
          <a:p>
            <a:pPr indent="-457200" lvl="0" marL="457200" marR="0" rtl="1" algn="just">
              <a:lnSpc>
                <a:spcPct val="100000"/>
              </a:lnSpc>
              <a:spcBef>
                <a:spcPts val="1600"/>
              </a:spcBef>
              <a:spcAft>
                <a:spcPts val="0"/>
              </a:spcAft>
              <a:buClr>
                <a:srgbClr val="92D050"/>
              </a:buClr>
              <a:buSzPts val="3200"/>
              <a:buFont typeface="Calibri"/>
              <a:buAutoNum type="arabicPeriod"/>
            </a:pPr>
            <a:r>
              <a:rPr b="1" i="0" lang="en-US" sz="3200" u="none">
                <a:solidFill>
                  <a:srgbClr val="92D050"/>
                </a:solidFill>
                <a:latin typeface="Calibri"/>
                <a:ea typeface="Calibri"/>
                <a:cs typeface="Calibri"/>
                <a:sym typeface="Calibri"/>
              </a:rPr>
              <a:t>النقود  الورقية</a:t>
            </a:r>
            <a:r>
              <a:rPr b="1" i="0" lang="en-US" sz="3200" u="none">
                <a:solidFill>
                  <a:schemeClr val="dk1"/>
                </a:solidFill>
                <a:latin typeface="Calibri"/>
                <a:ea typeface="Calibri"/>
                <a:cs typeface="Calibri"/>
                <a:sym typeface="Calibri"/>
              </a:rPr>
              <a:t>: بسبب سهولة التعامل والحمل والتجزئة  المغطاة بالذهب والفضة. </a:t>
            </a:r>
            <a:endParaRPr/>
          </a:p>
          <a:p>
            <a:pPr indent="-457200" lvl="0" marL="457200" marR="0" rtl="1" algn="just">
              <a:lnSpc>
                <a:spcPct val="100000"/>
              </a:lnSpc>
              <a:spcBef>
                <a:spcPts val="1600"/>
              </a:spcBef>
              <a:spcAft>
                <a:spcPts val="0"/>
              </a:spcAft>
              <a:buClr>
                <a:srgbClr val="92D050"/>
              </a:buClr>
              <a:buSzPts val="3200"/>
              <a:buFont typeface="Calibri"/>
              <a:buAutoNum type="arabicPeriod"/>
            </a:pPr>
            <a:r>
              <a:rPr b="1" i="0" lang="en-US" sz="3200" u="none">
                <a:solidFill>
                  <a:srgbClr val="92D050"/>
                </a:solidFill>
                <a:latin typeface="Calibri"/>
                <a:ea typeface="Calibri"/>
                <a:cs typeface="Calibri"/>
                <a:sym typeface="Calibri"/>
              </a:rPr>
              <a:t>النقود البنكية: </a:t>
            </a:r>
            <a:r>
              <a:rPr b="1" i="0" lang="en-US" sz="3200" u="none">
                <a:solidFill>
                  <a:schemeClr val="dk1"/>
                </a:solidFill>
                <a:latin typeface="Calibri"/>
                <a:ea typeface="Calibri"/>
                <a:cs typeface="Calibri"/>
                <a:sym typeface="Calibri"/>
              </a:rPr>
              <a:t>حيث لا تقتضي الحاجة الدفع النقدي.</a:t>
            </a:r>
            <a:endParaRPr/>
          </a:p>
          <a:p>
            <a:pPr indent="-457200" lvl="0" marL="457200" marR="0" rtl="1" algn="just">
              <a:lnSpc>
                <a:spcPct val="100000"/>
              </a:lnSpc>
              <a:spcBef>
                <a:spcPts val="1600"/>
              </a:spcBef>
              <a:spcAft>
                <a:spcPts val="0"/>
              </a:spcAft>
              <a:buClr>
                <a:srgbClr val="92D050"/>
              </a:buClr>
              <a:buSzPts val="3200"/>
              <a:buFont typeface="Calibri"/>
              <a:buAutoNum type="arabicPeriod"/>
            </a:pPr>
            <a:r>
              <a:rPr b="1" i="0" lang="en-US" sz="3200" u="none">
                <a:solidFill>
                  <a:srgbClr val="92D050"/>
                </a:solidFill>
                <a:latin typeface="Calibri"/>
                <a:ea typeface="Calibri"/>
                <a:cs typeface="Calibri"/>
                <a:sym typeface="Calibri"/>
              </a:rPr>
              <a:t>النقود الإئتمانية: </a:t>
            </a:r>
            <a:r>
              <a:rPr b="1" i="0" lang="en-US" sz="3200" u="none">
                <a:solidFill>
                  <a:schemeClr val="dk1"/>
                </a:solidFill>
                <a:latin typeface="Calibri"/>
                <a:ea typeface="Calibri"/>
                <a:cs typeface="Calibri"/>
                <a:sym typeface="Calibri"/>
              </a:rPr>
              <a:t>بطاقات الائتمان </a:t>
            </a:r>
            <a:endParaRPr/>
          </a:p>
          <a:p>
            <a:pPr indent="-254000" lvl="0" marL="457200" marR="0" rtl="1" algn="just">
              <a:lnSpc>
                <a:spcPct val="100000"/>
              </a:lnSpc>
              <a:spcBef>
                <a:spcPts val="1600"/>
              </a:spcBef>
              <a:spcAft>
                <a:spcPts val="0"/>
              </a:spcAft>
              <a:buClr>
                <a:schemeClr val="dk1"/>
              </a:buClr>
              <a:buSzPts val="3200"/>
              <a:buFont typeface="Times New Roman"/>
              <a:buNone/>
            </a:pPr>
            <a:r>
              <a:t/>
            </a:r>
            <a:endParaRPr b="1" i="0" sz="3200" u="none">
              <a:solidFill>
                <a:schemeClr val="accent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3200" u="none">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6"/>
                                        </p:tgtEl>
                                        <p:attrNameLst>
                                          <p:attrName>style.visibility</p:attrName>
                                        </p:attrNameLst>
                                      </p:cBhvr>
                                      <p:to>
                                        <p:strVal val="visible"/>
                                      </p:to>
                                    </p:set>
                                    <p:animEffect filter="fade" transition="in">
                                      <p:cBhvr>
                                        <p:cTn dur="1000"/>
                                        <p:tgtEl>
                                          <p:spTgt spid="3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7">
                                            <p:txEl>
                                              <p:pRg end="0" st="0"/>
                                            </p:txEl>
                                          </p:spTgt>
                                        </p:tgtEl>
                                        <p:attrNameLst>
                                          <p:attrName>style.visibility</p:attrName>
                                        </p:attrNameLst>
                                      </p:cBhvr>
                                      <p:to>
                                        <p:strVal val="visible"/>
                                      </p:to>
                                    </p:set>
                                    <p:animEffect filter="fade" transition="in">
                                      <p:cBhvr>
                                        <p:cTn dur="2000"/>
                                        <p:tgtEl>
                                          <p:spTgt spid="34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7">
                                            <p:txEl>
                                              <p:pRg end="1" st="1"/>
                                            </p:txEl>
                                          </p:spTgt>
                                        </p:tgtEl>
                                        <p:attrNameLst>
                                          <p:attrName>style.visibility</p:attrName>
                                        </p:attrNameLst>
                                      </p:cBhvr>
                                      <p:to>
                                        <p:strVal val="visible"/>
                                      </p:to>
                                    </p:set>
                                    <p:animEffect filter="fade" transition="in">
                                      <p:cBhvr>
                                        <p:cTn dur="2000"/>
                                        <p:tgtEl>
                                          <p:spTgt spid="34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7">
                                            <p:txEl>
                                              <p:pRg end="2" st="2"/>
                                            </p:txEl>
                                          </p:spTgt>
                                        </p:tgtEl>
                                        <p:attrNameLst>
                                          <p:attrName>style.visibility</p:attrName>
                                        </p:attrNameLst>
                                      </p:cBhvr>
                                      <p:to>
                                        <p:strVal val="visible"/>
                                      </p:to>
                                    </p:set>
                                    <p:animEffect filter="fade" transition="in">
                                      <p:cBhvr>
                                        <p:cTn dur="2000"/>
                                        <p:tgtEl>
                                          <p:spTgt spid="34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7">
                                            <p:txEl>
                                              <p:pRg end="3" st="3"/>
                                            </p:txEl>
                                          </p:spTgt>
                                        </p:tgtEl>
                                        <p:attrNameLst>
                                          <p:attrName>style.visibility</p:attrName>
                                        </p:attrNameLst>
                                      </p:cBhvr>
                                      <p:to>
                                        <p:strVal val="visible"/>
                                      </p:to>
                                    </p:set>
                                    <p:animEffect filter="fade" transition="in">
                                      <p:cBhvr>
                                        <p:cTn dur="2000"/>
                                        <p:tgtEl>
                                          <p:spTgt spid="346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7">
                                            <p:txEl>
                                              <p:pRg end="4" st="4"/>
                                            </p:txEl>
                                          </p:spTgt>
                                        </p:tgtEl>
                                        <p:attrNameLst>
                                          <p:attrName>style.visibility</p:attrName>
                                        </p:attrNameLst>
                                      </p:cBhvr>
                                      <p:to>
                                        <p:strVal val="visible"/>
                                      </p:to>
                                    </p:set>
                                    <p:animEffect filter="fade" transition="in">
                                      <p:cBhvr>
                                        <p:cTn dur="2000"/>
                                        <p:tgtEl>
                                          <p:spTgt spid="346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7">
                                            <p:txEl>
                                              <p:pRg end="5" st="5"/>
                                            </p:txEl>
                                          </p:spTgt>
                                        </p:tgtEl>
                                        <p:attrNameLst>
                                          <p:attrName>style.visibility</p:attrName>
                                        </p:attrNameLst>
                                      </p:cBhvr>
                                      <p:to>
                                        <p:strVal val="visible"/>
                                      </p:to>
                                    </p:set>
                                    <p:animEffect filter="fade" transition="in">
                                      <p:cBhvr>
                                        <p:cTn dur="2000"/>
                                        <p:tgtEl>
                                          <p:spTgt spid="346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7">
                                            <p:txEl>
                                              <p:pRg end="6" st="6"/>
                                            </p:txEl>
                                          </p:spTgt>
                                        </p:tgtEl>
                                        <p:attrNameLst>
                                          <p:attrName>style.visibility</p:attrName>
                                        </p:attrNameLst>
                                      </p:cBhvr>
                                      <p:to>
                                        <p:strVal val="visible"/>
                                      </p:to>
                                    </p:set>
                                    <p:animEffect filter="fade" transition="in">
                                      <p:cBhvr>
                                        <p:cTn dur="2000"/>
                                        <p:tgtEl>
                                          <p:spTgt spid="346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1" name="Shape 3471"/>
        <p:cNvGrpSpPr/>
        <p:nvPr/>
      </p:nvGrpSpPr>
      <p:grpSpPr>
        <a:xfrm>
          <a:off x="0" y="0"/>
          <a:ext cx="0" cy="0"/>
          <a:chOff x="0" y="0"/>
          <a:chExt cx="0" cy="0"/>
        </a:xfrm>
      </p:grpSpPr>
      <p:sp>
        <p:nvSpPr>
          <p:cNvPr id="3472" name="Google Shape;3472;p276"/>
          <p:cNvSpPr/>
          <p:nvPr/>
        </p:nvSpPr>
        <p:spPr>
          <a:xfrm>
            <a:off x="1143000" y="457200"/>
            <a:ext cx="6705600" cy="762000"/>
          </a:xfrm>
          <a:prstGeom prst="roundRect">
            <a:avLst>
              <a:gd fmla="val 16667" name="adj"/>
            </a:avLst>
          </a:prstGeom>
          <a:solidFill>
            <a:srgbClr val="FFD46A"/>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Gill Sans"/>
              <a:buNone/>
            </a:pPr>
            <a:r>
              <a:rPr b="1" i="0" lang="en-US" sz="4400" u="none" cap="none" strike="noStrike">
                <a:solidFill>
                  <a:schemeClr val="lt1"/>
                </a:solidFill>
                <a:latin typeface="Gill Sans"/>
                <a:ea typeface="Gill Sans"/>
                <a:cs typeface="Gill Sans"/>
                <a:sym typeface="Gill Sans"/>
              </a:rPr>
              <a:t>النظام المصرفي تاريخياً </a:t>
            </a:r>
            <a:endParaRPr/>
          </a:p>
        </p:txBody>
      </p:sp>
      <p:pic>
        <p:nvPicPr>
          <p:cNvPr id="3473" name="Google Shape;3473;p276"/>
          <p:cNvPicPr preferRelativeResize="0"/>
          <p:nvPr/>
        </p:nvPicPr>
        <p:blipFill rotWithShape="1">
          <a:blip r:embed="rId3">
            <a:alphaModFix/>
          </a:blip>
          <a:srcRect b="0" l="0" r="0" t="0"/>
          <a:stretch/>
        </p:blipFill>
        <p:spPr>
          <a:xfrm>
            <a:off x="609600" y="2670175"/>
            <a:ext cx="7851774" cy="3810000"/>
          </a:xfrm>
          <a:prstGeom prst="rect">
            <a:avLst/>
          </a:prstGeom>
          <a:noFill/>
          <a:ln>
            <a:noFill/>
          </a:ln>
        </p:spPr>
      </p:pic>
      <p:sp>
        <p:nvSpPr>
          <p:cNvPr id="3474" name="Google Shape;3474;p276"/>
          <p:cNvSpPr/>
          <p:nvPr/>
        </p:nvSpPr>
        <p:spPr>
          <a:xfrm>
            <a:off x="1219200" y="1524000"/>
            <a:ext cx="6553200" cy="990600"/>
          </a:xfrm>
          <a:prstGeom prst="roundRect">
            <a:avLst>
              <a:gd fmla="val 16667" name="adj"/>
            </a:avLst>
          </a:prstGeom>
          <a:solidFill>
            <a:srgbClr val="637F26"/>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800"/>
              <a:buFont typeface="Gill Sans"/>
              <a:buNone/>
            </a:pPr>
            <a:r>
              <a:rPr b="1" i="0" lang="en-US" sz="4800" u="none" cap="none" strike="noStrike">
                <a:solidFill>
                  <a:schemeClr val="lt1"/>
                </a:solidFill>
                <a:latin typeface="Gill Sans"/>
                <a:ea typeface="Gill Sans"/>
                <a:cs typeface="Gill Sans"/>
                <a:sym typeface="Gill Sans"/>
              </a:rPr>
              <a:t>المقايضة والتبادل النقدي</a:t>
            </a:r>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3"/>
                                        </p:tgtEl>
                                        <p:attrNameLst>
                                          <p:attrName>style.visibility</p:attrName>
                                        </p:attrNameLst>
                                      </p:cBhvr>
                                      <p:to>
                                        <p:strVal val="visible"/>
                                      </p:to>
                                    </p:set>
                                    <p:animEffect filter="fade" transition="in">
                                      <p:cBhvr>
                                        <p:cTn dur="500"/>
                                        <p:tgtEl>
                                          <p:spTgt spid="34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8" name="Shape 3478"/>
        <p:cNvGrpSpPr/>
        <p:nvPr/>
      </p:nvGrpSpPr>
      <p:grpSpPr>
        <a:xfrm>
          <a:off x="0" y="0"/>
          <a:ext cx="0" cy="0"/>
          <a:chOff x="0" y="0"/>
          <a:chExt cx="0" cy="0"/>
        </a:xfrm>
      </p:grpSpPr>
      <p:sp>
        <p:nvSpPr>
          <p:cNvPr id="3479" name="Google Shape;3479;p277"/>
          <p:cNvSpPr txBox="1"/>
          <p:nvPr/>
        </p:nvSpPr>
        <p:spPr>
          <a:xfrm>
            <a:off x="323850" y="914400"/>
            <a:ext cx="8244000" cy="5754600"/>
          </a:xfrm>
          <a:prstGeom prst="rect">
            <a:avLst/>
          </a:prstGeom>
          <a:noFill/>
          <a:ln>
            <a:noFill/>
          </a:ln>
        </p:spPr>
        <p:txBody>
          <a:bodyPr anchorCtr="0" anchor="t" bIns="45700" lIns="91425" spcFirstLastPara="1" rIns="91425" wrap="square" tIns="45700">
            <a:spAutoFit/>
          </a:bodyPr>
          <a:lstStyle/>
          <a:p>
            <a:pPr indent="-457200" lvl="0" marL="457200" marR="0" rtl="1" algn="r">
              <a:lnSpc>
                <a:spcPct val="100000"/>
              </a:lnSpc>
              <a:spcBef>
                <a:spcPts val="0"/>
              </a:spcBef>
              <a:spcAft>
                <a:spcPts val="0"/>
              </a:spcAft>
              <a:buClr>
                <a:srgbClr val="92D050"/>
              </a:buClr>
              <a:buSzPts val="4000"/>
              <a:buFont typeface="Calibri"/>
              <a:buNone/>
            </a:pPr>
            <a:r>
              <a:rPr b="1" i="0" lang="en-US" sz="4000" u="sng">
                <a:solidFill>
                  <a:srgbClr val="92D050"/>
                </a:solidFill>
                <a:latin typeface="Calibri"/>
                <a:ea typeface="Calibri"/>
                <a:cs typeface="Calibri"/>
                <a:sym typeface="Calibri"/>
              </a:rPr>
              <a:t>وظائف النقود</a:t>
            </a:r>
            <a:endParaRPr/>
          </a:p>
          <a:p>
            <a:pPr indent="-457200" lvl="0" marL="457200" marR="0" rtl="1" algn="r">
              <a:lnSpc>
                <a:spcPct val="100000"/>
              </a:lnSpc>
              <a:spcBef>
                <a:spcPts val="0"/>
              </a:spcBef>
              <a:spcAft>
                <a:spcPts val="0"/>
              </a:spcAft>
              <a:buClr>
                <a:schemeClr val="dk1"/>
              </a:buClr>
              <a:buSzPts val="3600"/>
              <a:buFont typeface="Calibri"/>
              <a:buNone/>
            </a:pPr>
            <a:r>
              <a:rPr b="1" i="0" lang="en-US" sz="3600" u="none">
                <a:solidFill>
                  <a:schemeClr val="dk1"/>
                </a:solidFill>
                <a:latin typeface="Calibri"/>
                <a:ea typeface="Calibri"/>
                <a:cs typeface="Calibri"/>
                <a:sym typeface="Calibri"/>
              </a:rPr>
              <a:t>1. </a:t>
            </a:r>
            <a:r>
              <a:rPr b="1" i="0" lang="en-US" sz="2800" u="none">
                <a:solidFill>
                  <a:schemeClr val="dk1"/>
                </a:solidFill>
                <a:latin typeface="Calibri"/>
                <a:ea typeface="Calibri"/>
                <a:cs typeface="Calibri"/>
                <a:sym typeface="Calibri"/>
              </a:rPr>
              <a:t>النقود وسلية للتبادل: استخدام النقود كوسيلة للتبادل السلعي.</a:t>
            </a:r>
            <a:endParaRPr/>
          </a:p>
          <a:p>
            <a:pPr indent="-457200" lvl="0" marL="45720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2. النقود وحدة للحساب (مقياس للقيم).</a:t>
            </a:r>
            <a:endParaRPr/>
          </a:p>
          <a:p>
            <a:pPr indent="-457200" lvl="0" marL="45720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3. النقود مخزن للقيم: النقود تحتفظ بالقيمة حيث يمكن استخدامها مستقبلا. </a:t>
            </a:r>
            <a:endParaRPr/>
          </a:p>
          <a:p>
            <a:pPr indent="-457200" lvl="0" marL="457200" marR="0" rtl="1" algn="r">
              <a:lnSpc>
                <a:spcPct val="100000"/>
              </a:lnSpc>
              <a:spcBef>
                <a:spcPts val="0"/>
              </a:spcBef>
              <a:spcAft>
                <a:spcPts val="0"/>
              </a:spcAft>
              <a:buClr>
                <a:srgbClr val="92D050"/>
              </a:buClr>
              <a:buSzPts val="4400"/>
              <a:buFont typeface="Calibri"/>
              <a:buNone/>
            </a:pPr>
            <a:r>
              <a:rPr b="1" i="0" lang="en-US" sz="4400" u="sng">
                <a:solidFill>
                  <a:srgbClr val="92D050"/>
                </a:solidFill>
                <a:latin typeface="Calibri"/>
                <a:ea typeface="Calibri"/>
                <a:cs typeface="Calibri"/>
                <a:sym typeface="Calibri"/>
              </a:rPr>
              <a:t>خصائص النقود:</a:t>
            </a:r>
            <a:endParaRPr/>
          </a:p>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القبول العام.</a:t>
            </a:r>
            <a:endParaRPr/>
          </a:p>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استقرار القيمة.</a:t>
            </a:r>
            <a:endParaRPr/>
          </a:p>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ثقة الجمهور بها.</a:t>
            </a:r>
            <a:endParaRPr/>
          </a:p>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القابلية للتجزئة.</a:t>
            </a:r>
            <a:endParaRPr/>
          </a:p>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التجانس.</a:t>
            </a:r>
            <a:endParaRPr/>
          </a:p>
          <a:p>
            <a:pPr indent="-457200" lvl="0" marL="457200" marR="0" rtl="1" algn="r">
              <a:lnSpc>
                <a:spcPct val="100000"/>
              </a:lnSpc>
              <a:spcBef>
                <a:spcPts val="0"/>
              </a:spcBef>
              <a:spcAft>
                <a:spcPts val="0"/>
              </a:spcAft>
              <a:buClr>
                <a:schemeClr val="dk1"/>
              </a:buClr>
              <a:buSzPts val="3200"/>
              <a:buFont typeface="Calibri"/>
              <a:buAutoNum type="arabicPeriod"/>
            </a:pPr>
            <a:r>
              <a:rPr b="1" i="0" lang="en-US" sz="3200" u="none">
                <a:solidFill>
                  <a:schemeClr val="dk1"/>
                </a:solidFill>
                <a:latin typeface="Calibri"/>
                <a:ea typeface="Calibri"/>
                <a:cs typeface="Calibri"/>
                <a:sym typeface="Calibri"/>
              </a:rPr>
              <a:t>سهولة الحمل.</a:t>
            </a:r>
            <a:r>
              <a:rPr b="1" i="0" lang="en-US" sz="3200" u="none">
                <a:solidFill>
                  <a:schemeClr val="accent1"/>
                </a:solidFill>
                <a:latin typeface="Calibri"/>
                <a:ea typeface="Calibri"/>
                <a:cs typeface="Calibri"/>
                <a:sym typeface="Calibri"/>
              </a:rPr>
              <a:t>				</a:t>
            </a:r>
            <a:endParaRPr/>
          </a:p>
        </p:txBody>
      </p:sp>
      <p:pic>
        <p:nvPicPr>
          <p:cNvPr descr="Bakribbn0057" id="3480" name="Google Shape;3480;p277"/>
          <p:cNvPicPr preferRelativeResize="0"/>
          <p:nvPr/>
        </p:nvPicPr>
        <p:blipFill rotWithShape="1">
          <a:blip r:embed="rId3">
            <a:alphaModFix/>
          </a:blip>
          <a:srcRect b="0" l="0" r="0" t="0"/>
          <a:stretch/>
        </p:blipFill>
        <p:spPr>
          <a:xfrm>
            <a:off x="755650" y="0"/>
            <a:ext cx="7559674" cy="981075"/>
          </a:xfrm>
          <a:prstGeom prst="rect">
            <a:avLst/>
          </a:prstGeom>
          <a:noFill/>
          <a:ln>
            <a:noFill/>
          </a:ln>
        </p:spPr>
      </p:pic>
      <p:sp>
        <p:nvSpPr>
          <p:cNvPr id="3481" name="Google Shape;3481;p277"/>
          <p:cNvSpPr txBox="1"/>
          <p:nvPr/>
        </p:nvSpPr>
        <p:spPr>
          <a:xfrm>
            <a:off x="1655762" y="0"/>
            <a:ext cx="5076900" cy="7017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1F616"/>
              </a:buClr>
              <a:buSzPts val="4000"/>
              <a:buFont typeface="Times New Roman"/>
              <a:buNone/>
            </a:pPr>
            <a:r>
              <a:rPr b="1" i="0" lang="en-US" sz="4000" u="none">
                <a:solidFill>
                  <a:srgbClr val="F1F616"/>
                </a:solidFill>
                <a:latin typeface="Times New Roman"/>
                <a:ea typeface="Times New Roman"/>
                <a:cs typeface="Times New Roman"/>
                <a:sym typeface="Times New Roman"/>
              </a:rPr>
              <a:t>وظائف وخصائص النقود</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0"/>
                                        </p:tgtEl>
                                        <p:attrNameLst>
                                          <p:attrName>style.visibility</p:attrName>
                                        </p:attrNameLst>
                                      </p:cBhvr>
                                      <p:to>
                                        <p:strVal val="visible"/>
                                      </p:to>
                                    </p:set>
                                    <p:animEffect filter="fade" transition="in">
                                      <p:cBhvr>
                                        <p:cTn dur="2000"/>
                                        <p:tgtEl>
                                          <p:spTgt spid="3480"/>
                                        </p:tgtEl>
                                      </p:cBhvr>
                                    </p:animEffect>
                                  </p:childTnLst>
                                </p:cTn>
                              </p:par>
                              <p:par>
                                <p:cTn fill="hold" nodeType="withEffect" presetClass="entr" presetID="10" presetSubtype="0">
                                  <p:stCondLst>
                                    <p:cond delay="0"/>
                                  </p:stCondLst>
                                  <p:childTnLst>
                                    <p:set>
                                      <p:cBhvr>
                                        <p:cTn dur="1" fill="hold">
                                          <p:stCondLst>
                                            <p:cond delay="0"/>
                                          </p:stCondLst>
                                        </p:cTn>
                                        <p:tgtEl>
                                          <p:spTgt spid="3481"/>
                                        </p:tgtEl>
                                        <p:attrNameLst>
                                          <p:attrName>style.visibility</p:attrName>
                                        </p:attrNameLst>
                                      </p:cBhvr>
                                      <p:to>
                                        <p:strVal val="visible"/>
                                      </p:to>
                                    </p:set>
                                    <p:animEffect filter="fade" transition="in">
                                      <p:cBhvr>
                                        <p:cTn dur="2000"/>
                                        <p:tgtEl>
                                          <p:spTgt spid="34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0" st="0"/>
                                            </p:txEl>
                                          </p:spTgt>
                                        </p:tgtEl>
                                        <p:attrNameLst>
                                          <p:attrName>style.visibility</p:attrName>
                                        </p:attrNameLst>
                                      </p:cBhvr>
                                      <p:to>
                                        <p:strVal val="visible"/>
                                      </p:to>
                                    </p:set>
                                    <p:animEffect filter="fade" transition="in">
                                      <p:cBhvr>
                                        <p:cTn dur="2000"/>
                                        <p:tgtEl>
                                          <p:spTgt spid="34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1" st="1"/>
                                            </p:txEl>
                                          </p:spTgt>
                                        </p:tgtEl>
                                        <p:attrNameLst>
                                          <p:attrName>style.visibility</p:attrName>
                                        </p:attrNameLst>
                                      </p:cBhvr>
                                      <p:to>
                                        <p:strVal val="visible"/>
                                      </p:to>
                                    </p:set>
                                    <p:animEffect filter="fade" transition="in">
                                      <p:cBhvr>
                                        <p:cTn dur="2000"/>
                                        <p:tgtEl>
                                          <p:spTgt spid="34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2" st="2"/>
                                            </p:txEl>
                                          </p:spTgt>
                                        </p:tgtEl>
                                        <p:attrNameLst>
                                          <p:attrName>style.visibility</p:attrName>
                                        </p:attrNameLst>
                                      </p:cBhvr>
                                      <p:to>
                                        <p:strVal val="visible"/>
                                      </p:to>
                                    </p:set>
                                    <p:animEffect filter="fade" transition="in">
                                      <p:cBhvr>
                                        <p:cTn dur="2000"/>
                                        <p:tgtEl>
                                          <p:spTgt spid="34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3" st="3"/>
                                            </p:txEl>
                                          </p:spTgt>
                                        </p:tgtEl>
                                        <p:attrNameLst>
                                          <p:attrName>style.visibility</p:attrName>
                                        </p:attrNameLst>
                                      </p:cBhvr>
                                      <p:to>
                                        <p:strVal val="visible"/>
                                      </p:to>
                                    </p:set>
                                    <p:animEffect filter="fade" transition="in">
                                      <p:cBhvr>
                                        <p:cTn dur="2000"/>
                                        <p:tgtEl>
                                          <p:spTgt spid="347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4" st="4"/>
                                            </p:txEl>
                                          </p:spTgt>
                                        </p:tgtEl>
                                        <p:attrNameLst>
                                          <p:attrName>style.visibility</p:attrName>
                                        </p:attrNameLst>
                                      </p:cBhvr>
                                      <p:to>
                                        <p:strVal val="visible"/>
                                      </p:to>
                                    </p:set>
                                    <p:animEffect filter="fade" transition="in">
                                      <p:cBhvr>
                                        <p:cTn dur="2000"/>
                                        <p:tgtEl>
                                          <p:spTgt spid="347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5" st="5"/>
                                            </p:txEl>
                                          </p:spTgt>
                                        </p:tgtEl>
                                        <p:attrNameLst>
                                          <p:attrName>style.visibility</p:attrName>
                                        </p:attrNameLst>
                                      </p:cBhvr>
                                      <p:to>
                                        <p:strVal val="visible"/>
                                      </p:to>
                                    </p:set>
                                    <p:animEffect filter="fade" transition="in">
                                      <p:cBhvr>
                                        <p:cTn dur="2000"/>
                                        <p:tgtEl>
                                          <p:spTgt spid="347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6" st="6"/>
                                            </p:txEl>
                                          </p:spTgt>
                                        </p:tgtEl>
                                        <p:attrNameLst>
                                          <p:attrName>style.visibility</p:attrName>
                                        </p:attrNameLst>
                                      </p:cBhvr>
                                      <p:to>
                                        <p:strVal val="visible"/>
                                      </p:to>
                                    </p:set>
                                    <p:animEffect filter="fade" transition="in">
                                      <p:cBhvr>
                                        <p:cTn dur="2000"/>
                                        <p:tgtEl>
                                          <p:spTgt spid="347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7" st="7"/>
                                            </p:txEl>
                                          </p:spTgt>
                                        </p:tgtEl>
                                        <p:attrNameLst>
                                          <p:attrName>style.visibility</p:attrName>
                                        </p:attrNameLst>
                                      </p:cBhvr>
                                      <p:to>
                                        <p:strVal val="visible"/>
                                      </p:to>
                                    </p:set>
                                    <p:animEffect filter="fade" transition="in">
                                      <p:cBhvr>
                                        <p:cTn dur="2000"/>
                                        <p:tgtEl>
                                          <p:spTgt spid="347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8" st="8"/>
                                            </p:txEl>
                                          </p:spTgt>
                                        </p:tgtEl>
                                        <p:attrNameLst>
                                          <p:attrName>style.visibility</p:attrName>
                                        </p:attrNameLst>
                                      </p:cBhvr>
                                      <p:to>
                                        <p:strVal val="visible"/>
                                      </p:to>
                                    </p:set>
                                    <p:animEffect filter="fade" transition="in">
                                      <p:cBhvr>
                                        <p:cTn dur="2000"/>
                                        <p:tgtEl>
                                          <p:spTgt spid="347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9" st="9"/>
                                            </p:txEl>
                                          </p:spTgt>
                                        </p:tgtEl>
                                        <p:attrNameLst>
                                          <p:attrName>style.visibility</p:attrName>
                                        </p:attrNameLst>
                                      </p:cBhvr>
                                      <p:to>
                                        <p:strVal val="visible"/>
                                      </p:to>
                                    </p:set>
                                    <p:animEffect filter="fade" transition="in">
                                      <p:cBhvr>
                                        <p:cTn dur="2000"/>
                                        <p:tgtEl>
                                          <p:spTgt spid="347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9">
                                            <p:txEl>
                                              <p:pRg end="10" st="10"/>
                                            </p:txEl>
                                          </p:spTgt>
                                        </p:tgtEl>
                                        <p:attrNameLst>
                                          <p:attrName>style.visibility</p:attrName>
                                        </p:attrNameLst>
                                      </p:cBhvr>
                                      <p:to>
                                        <p:strVal val="visible"/>
                                      </p:to>
                                    </p:set>
                                    <p:animEffect filter="fade" transition="in">
                                      <p:cBhvr>
                                        <p:cTn dur="2000"/>
                                        <p:tgtEl>
                                          <p:spTgt spid="3479">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5" name="Shape 3485"/>
        <p:cNvGrpSpPr/>
        <p:nvPr/>
      </p:nvGrpSpPr>
      <p:grpSpPr>
        <a:xfrm>
          <a:off x="0" y="0"/>
          <a:ext cx="0" cy="0"/>
          <a:chOff x="0" y="0"/>
          <a:chExt cx="0" cy="0"/>
        </a:xfrm>
      </p:grpSpPr>
      <p:sp>
        <p:nvSpPr>
          <p:cNvPr id="3486" name="Google Shape;3486;p278"/>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572314"/>
              </a:buClr>
              <a:buSzPts val="4300"/>
              <a:buFont typeface="Arial"/>
              <a:buNone/>
            </a:pPr>
            <a:r>
              <a:rPr b="1" i="0" lang="en-US" sz="4300" u="none">
                <a:solidFill>
                  <a:srgbClr val="572314"/>
                </a:solidFill>
                <a:effectLst>
                  <a:outerShdw blurRad="38100" algn="tl" dir="2700000" dist="38100">
                    <a:srgbClr val="C0C0C0"/>
                  </a:outerShdw>
                </a:effectLst>
                <a:latin typeface="Arial"/>
                <a:ea typeface="Arial"/>
                <a:cs typeface="Arial"/>
                <a:sym typeface="Arial"/>
              </a:rPr>
              <a:t>وظائف البنك المركزي</a:t>
            </a:r>
            <a:endParaRPr/>
          </a:p>
        </p:txBody>
      </p:sp>
      <p:sp>
        <p:nvSpPr>
          <p:cNvPr id="3487" name="Google Shape;3487;p278"/>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73050" lvl="0" marL="273050" marR="0" rtl="1" algn="r">
              <a:lnSpc>
                <a:spcPct val="80000"/>
              </a:lnSpc>
              <a:spcBef>
                <a:spcPts val="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يلعب البنك المركزي دوراً أساسياً في المحافظة على الاستقرار الاقتصادي ودعم مسيرة النمو الاقتصادي في الدولة. ومن أهم الوظائف التي تقوم بها البنوك المركزية:</a:t>
            </a:r>
            <a:endParaRPr/>
          </a:p>
          <a:p>
            <a:pPr indent="-273050" lvl="0" marL="273050"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1- إصدار النقود من عملات ورقية ومعدنية حسب حاجة الاقتصاد.</a:t>
            </a:r>
            <a:endParaRPr b="0" i="0" sz="2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2- الرقابة على البنوك التجارية: وتتضمن إصدار التعليمات والنظم واللوائح المنظمة لعمل البنوك التجارية والمؤسسات المالية المشابهة، وضمان حسن إدارة هذه البنوك وضمان عدم الاستهتار والمخاطرة بأموال الأفراد المودعة في البنوك. </a:t>
            </a:r>
            <a:endParaRPr b="0" i="0" sz="2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3- إدارة السياسة النقدية في الاقتصاد باستخدام أدوات السياسة النقدية، والتي سنقوم بشرحها لاحقاً. </a:t>
            </a:r>
            <a:endParaRPr b="0" i="0" sz="2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4- إدارة أموال الدولة: من ودائع وفوائض وأموال مملوكة للحكومة، وإتمام كافة التعاملات المالية للحكومة، ولذلك يسمى البنك المركزي ببنك الحكومة.</a:t>
            </a:r>
            <a:endParaRPr b="0" i="0" sz="2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5- إدارة غرفة المقاصة: أي تسوية الحسابات والعمليات البنكية بين البنوك. </a:t>
            </a:r>
            <a:endParaRPr b="0" i="0" sz="2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6- بنك البنوك التجارية: يقوم البنك المركزي بتوفير المساعدات والنصائح والتعليمات إلى البنوك التجارية التي غالباً ما تلجأ إلى البنك المركزي عند مواجهتها لأي مشاكل كبيرة</a:t>
            </a:r>
            <a:endParaRPr b="0" i="0" sz="2000" u="none">
              <a:solidFill>
                <a:schemeClr val="dk1"/>
              </a:solidFill>
              <a:latin typeface="Gill Sans"/>
              <a:ea typeface="Gill Sans"/>
              <a:cs typeface="Gill Sans"/>
              <a:sym typeface="Gill Sans"/>
            </a:endParaRPr>
          </a:p>
          <a:p>
            <a:pPr indent="-171450" lvl="0" marL="273050" marR="0" rtl="1" algn="r">
              <a:lnSpc>
                <a:spcPct val="80000"/>
              </a:lnSpc>
              <a:spcBef>
                <a:spcPts val="600"/>
              </a:spcBef>
              <a:spcAft>
                <a:spcPts val="0"/>
              </a:spcAft>
              <a:buClr>
                <a:schemeClr val="accent1"/>
              </a:buClr>
              <a:buSzPts val="1600"/>
              <a:buFont typeface="Noto Sans Symbols"/>
              <a:buNone/>
            </a:pPr>
            <a:r>
              <a:t/>
            </a:r>
            <a:endParaRPr b="0" i="0" sz="2000" u="none">
              <a:solidFill>
                <a:schemeClr val="dk1"/>
              </a:solidFill>
              <a:latin typeface="Gill Sans"/>
              <a:ea typeface="Gill Sans"/>
              <a:cs typeface="Gill Sans"/>
              <a:sym typeface="Gill Sans"/>
            </a:endParaRPr>
          </a:p>
          <a:p>
            <a:pPr indent="-180975" lvl="0" marL="365125" marR="0" rtl="0" algn="l">
              <a:spcBef>
                <a:spcPts val="600"/>
              </a:spcBef>
              <a:spcAft>
                <a:spcPts val="0"/>
              </a:spcAft>
              <a:buClr>
                <a:schemeClr val="accent1"/>
              </a:buClr>
              <a:buSzPts val="1600"/>
              <a:buFont typeface="Noto Sans Symbols"/>
              <a:buNone/>
            </a:pPr>
            <a:r>
              <a:t/>
            </a:r>
            <a:endParaRPr b="0" i="0" sz="2000" u="non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0" st="0"/>
                                            </p:txEl>
                                          </p:spTgt>
                                        </p:tgtEl>
                                        <p:attrNameLst>
                                          <p:attrName>style.visibility</p:attrName>
                                        </p:attrNameLst>
                                      </p:cBhvr>
                                      <p:to>
                                        <p:strVal val="visible"/>
                                      </p:to>
                                    </p:set>
                                    <p:animEffect filter="fade" transition="in">
                                      <p:cBhvr>
                                        <p:cTn dur="2000"/>
                                        <p:tgtEl>
                                          <p:spTgt spid="34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1" st="1"/>
                                            </p:txEl>
                                          </p:spTgt>
                                        </p:tgtEl>
                                        <p:attrNameLst>
                                          <p:attrName>style.visibility</p:attrName>
                                        </p:attrNameLst>
                                      </p:cBhvr>
                                      <p:to>
                                        <p:strVal val="visible"/>
                                      </p:to>
                                    </p:set>
                                    <p:animEffect filter="fade" transition="in">
                                      <p:cBhvr>
                                        <p:cTn dur="2000"/>
                                        <p:tgtEl>
                                          <p:spTgt spid="34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2" st="2"/>
                                            </p:txEl>
                                          </p:spTgt>
                                        </p:tgtEl>
                                        <p:attrNameLst>
                                          <p:attrName>style.visibility</p:attrName>
                                        </p:attrNameLst>
                                      </p:cBhvr>
                                      <p:to>
                                        <p:strVal val="visible"/>
                                      </p:to>
                                    </p:set>
                                    <p:animEffect filter="fade" transition="in">
                                      <p:cBhvr>
                                        <p:cTn dur="2000"/>
                                        <p:tgtEl>
                                          <p:spTgt spid="34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3" st="3"/>
                                            </p:txEl>
                                          </p:spTgt>
                                        </p:tgtEl>
                                        <p:attrNameLst>
                                          <p:attrName>style.visibility</p:attrName>
                                        </p:attrNameLst>
                                      </p:cBhvr>
                                      <p:to>
                                        <p:strVal val="visible"/>
                                      </p:to>
                                    </p:set>
                                    <p:animEffect filter="fade" transition="in">
                                      <p:cBhvr>
                                        <p:cTn dur="2000"/>
                                        <p:tgtEl>
                                          <p:spTgt spid="348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4" st="4"/>
                                            </p:txEl>
                                          </p:spTgt>
                                        </p:tgtEl>
                                        <p:attrNameLst>
                                          <p:attrName>style.visibility</p:attrName>
                                        </p:attrNameLst>
                                      </p:cBhvr>
                                      <p:to>
                                        <p:strVal val="visible"/>
                                      </p:to>
                                    </p:set>
                                    <p:animEffect filter="fade" transition="in">
                                      <p:cBhvr>
                                        <p:cTn dur="2000"/>
                                        <p:tgtEl>
                                          <p:spTgt spid="348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5" st="5"/>
                                            </p:txEl>
                                          </p:spTgt>
                                        </p:tgtEl>
                                        <p:attrNameLst>
                                          <p:attrName>style.visibility</p:attrName>
                                        </p:attrNameLst>
                                      </p:cBhvr>
                                      <p:to>
                                        <p:strVal val="visible"/>
                                      </p:to>
                                    </p:set>
                                    <p:animEffect filter="fade" transition="in">
                                      <p:cBhvr>
                                        <p:cTn dur="2000"/>
                                        <p:tgtEl>
                                          <p:spTgt spid="348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6" st="6"/>
                                            </p:txEl>
                                          </p:spTgt>
                                        </p:tgtEl>
                                        <p:attrNameLst>
                                          <p:attrName>style.visibility</p:attrName>
                                        </p:attrNameLst>
                                      </p:cBhvr>
                                      <p:to>
                                        <p:strVal val="visible"/>
                                      </p:to>
                                    </p:set>
                                    <p:animEffect filter="fade" transition="in">
                                      <p:cBhvr>
                                        <p:cTn dur="2000"/>
                                        <p:tgtEl>
                                          <p:spTgt spid="348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7" st="7"/>
                                            </p:txEl>
                                          </p:spTgt>
                                        </p:tgtEl>
                                        <p:attrNameLst>
                                          <p:attrName>style.visibility</p:attrName>
                                        </p:attrNameLst>
                                      </p:cBhvr>
                                      <p:to>
                                        <p:strVal val="visible"/>
                                      </p:to>
                                    </p:set>
                                    <p:animEffect filter="fade" transition="in">
                                      <p:cBhvr>
                                        <p:cTn dur="2000"/>
                                        <p:tgtEl>
                                          <p:spTgt spid="348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7">
                                            <p:txEl>
                                              <p:pRg end="8" st="8"/>
                                            </p:txEl>
                                          </p:spTgt>
                                        </p:tgtEl>
                                        <p:attrNameLst>
                                          <p:attrName>style.visibility</p:attrName>
                                        </p:attrNameLst>
                                      </p:cBhvr>
                                      <p:to>
                                        <p:strVal val="visible"/>
                                      </p:to>
                                    </p:set>
                                    <p:animEffect filter="fade" transition="in">
                                      <p:cBhvr>
                                        <p:cTn dur="2000"/>
                                        <p:tgtEl>
                                          <p:spTgt spid="348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1" name="Shape 3491"/>
        <p:cNvGrpSpPr/>
        <p:nvPr/>
      </p:nvGrpSpPr>
      <p:grpSpPr>
        <a:xfrm>
          <a:off x="0" y="0"/>
          <a:ext cx="0" cy="0"/>
          <a:chOff x="0" y="0"/>
          <a:chExt cx="0" cy="0"/>
        </a:xfrm>
      </p:grpSpPr>
      <p:sp>
        <p:nvSpPr>
          <p:cNvPr id="3492" name="Google Shape;3492;p279"/>
          <p:cNvSpPr txBox="1"/>
          <p:nvPr/>
        </p:nvSpPr>
        <p:spPr>
          <a:xfrm>
            <a:off x="323850" y="914400"/>
            <a:ext cx="8244000" cy="5508600"/>
          </a:xfrm>
          <a:prstGeom prst="rect">
            <a:avLst/>
          </a:prstGeom>
          <a:noFill/>
          <a:ln>
            <a:noFill/>
          </a:ln>
        </p:spPr>
        <p:txBody>
          <a:bodyPr anchorCtr="0" anchor="t" bIns="45700" lIns="91425" spcFirstLastPara="1" rIns="91425" wrap="square" tIns="45700">
            <a:spAutoFit/>
          </a:bodyPr>
          <a:lstStyle/>
          <a:p>
            <a:pPr indent="-457200" lvl="0" marL="45720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1. </a:t>
            </a:r>
            <a:r>
              <a:rPr b="1" i="0" lang="en-US" sz="4400" u="none">
                <a:solidFill>
                  <a:srgbClr val="00B050"/>
                </a:solidFill>
                <a:latin typeface="Times New Roman"/>
                <a:ea typeface="Times New Roman"/>
                <a:cs typeface="Times New Roman"/>
                <a:sym typeface="Times New Roman"/>
              </a:rPr>
              <a:t>يمكن تلخيص أهم وظائف البنك المركزي بما يلي:</a:t>
            </a:r>
            <a:endParaRPr b="1" i="0" sz="4400" u="none">
              <a:solidFill>
                <a:srgbClr val="00B050"/>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اصدار العملة الورقية والمعدنية.</a:t>
            </a:r>
            <a:endParaRPr b="1" i="0" sz="2800" u="none">
              <a:solidFill>
                <a:schemeClr val="dk1"/>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ادارة والاحتفاظ باحتياطي الذهب والفضة والعملات المختلفة في البلد.</a:t>
            </a:r>
            <a:endParaRPr b="1" i="0" sz="2800" u="none">
              <a:solidFill>
                <a:schemeClr val="dk1"/>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ادارة الائتمان من حيث الكمية والنوعية والتكلفة بما يتجاوب ومتطلبات النمو والاستقرار الاقتصادي.</a:t>
            </a:r>
            <a:endParaRPr b="1" i="0" sz="2800" u="none">
              <a:solidFill>
                <a:schemeClr val="dk1"/>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اتخاذ ما يناسب من تدابير لمعالجة الاختلالات المالية والمشكلات الاقتصادية.</a:t>
            </a:r>
            <a:endParaRPr b="1" i="0" sz="2800" u="none">
              <a:solidFill>
                <a:schemeClr val="dk1"/>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العمل كبنك للبنوك المرخصة والمؤسسات المالية بأنواعها</a:t>
            </a:r>
            <a:endParaRPr b="1" i="0" sz="2800" u="none">
              <a:solidFill>
                <a:schemeClr val="dk1"/>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الرقابة على أعمال البنوك بما يكفل سلامة أوضاعها المالية وضمان حقوق مودعيها.</a:t>
            </a:r>
            <a:endParaRPr b="1" i="0" sz="2800" u="none">
              <a:solidFill>
                <a:schemeClr val="dk1"/>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العمل كبنك للحكومة والمؤسسات العامة ووكيل مالي لها.</a:t>
            </a:r>
            <a:endParaRPr b="1" i="0" sz="2800" u="none">
              <a:solidFill>
                <a:schemeClr val="dk1"/>
              </a:solidFill>
              <a:latin typeface="Times New Roman"/>
              <a:ea typeface="Times New Roman"/>
              <a:cs typeface="Times New Roman"/>
              <a:sym typeface="Times New Roman"/>
            </a:endParaRPr>
          </a:p>
          <a:p>
            <a:pPr indent="-457200" lvl="0" marL="457200" marR="0" rtl="1" algn="r">
              <a:lnSpc>
                <a:spcPct val="100000"/>
              </a:lnSpc>
              <a:spcBef>
                <a:spcPts val="0"/>
              </a:spcBef>
              <a:spcAft>
                <a:spcPts val="0"/>
              </a:spcAft>
              <a:buClr>
                <a:schemeClr val="dk1"/>
              </a:buClr>
              <a:buSzPts val="2800"/>
              <a:buFont typeface="Noto Sans Symbols"/>
              <a:buChar char="❖"/>
            </a:pPr>
            <a:r>
              <a:rPr b="1" i="0" lang="en-US" sz="2800" u="none">
                <a:solidFill>
                  <a:schemeClr val="dk1"/>
                </a:solidFill>
                <a:latin typeface="Times New Roman"/>
                <a:ea typeface="Times New Roman"/>
                <a:cs typeface="Times New Roman"/>
                <a:sym typeface="Times New Roman"/>
              </a:rPr>
              <a:t>مساعدة الحكومة في مجال صياغة السياسة المالية والاقتصادية وآلية تنفيذها.</a:t>
            </a:r>
            <a:endParaRPr/>
          </a:p>
        </p:txBody>
      </p:sp>
      <p:pic>
        <p:nvPicPr>
          <p:cNvPr descr="Bakribbn0057" id="3493" name="Google Shape;3493;p279"/>
          <p:cNvPicPr preferRelativeResize="0"/>
          <p:nvPr/>
        </p:nvPicPr>
        <p:blipFill rotWithShape="1">
          <a:blip r:embed="rId3">
            <a:alphaModFix/>
          </a:blip>
          <a:srcRect b="0" l="0" r="0" t="0"/>
          <a:stretch/>
        </p:blipFill>
        <p:spPr>
          <a:xfrm>
            <a:off x="755650" y="0"/>
            <a:ext cx="7559674" cy="981075"/>
          </a:xfrm>
          <a:prstGeom prst="rect">
            <a:avLst/>
          </a:prstGeom>
          <a:noFill/>
          <a:ln>
            <a:noFill/>
          </a:ln>
        </p:spPr>
      </p:pic>
      <p:sp>
        <p:nvSpPr>
          <p:cNvPr id="3494" name="Google Shape;3494;p279"/>
          <p:cNvSpPr txBox="1"/>
          <p:nvPr/>
        </p:nvSpPr>
        <p:spPr>
          <a:xfrm>
            <a:off x="1655762" y="0"/>
            <a:ext cx="5076900" cy="5841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FFF00"/>
              </a:buClr>
              <a:buSzPts val="3200"/>
              <a:buFont typeface="Times New Roman"/>
              <a:buNone/>
            </a:pPr>
            <a:r>
              <a:rPr b="1" i="0" lang="en-US" sz="3200" u="none">
                <a:solidFill>
                  <a:srgbClr val="FFFF00"/>
                </a:solidFill>
                <a:latin typeface="Times New Roman"/>
                <a:ea typeface="Times New Roman"/>
                <a:cs typeface="Times New Roman"/>
                <a:sym typeface="Times New Roman"/>
              </a:rPr>
              <a:t>وظائف البنك المركزي (صندوق النقد)</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3"/>
                                        </p:tgtEl>
                                        <p:attrNameLst>
                                          <p:attrName>style.visibility</p:attrName>
                                        </p:attrNameLst>
                                      </p:cBhvr>
                                      <p:to>
                                        <p:strVal val="visible"/>
                                      </p:to>
                                    </p:set>
                                    <p:animEffect filter="fade" transition="in">
                                      <p:cBhvr>
                                        <p:cTn dur="2000"/>
                                        <p:tgtEl>
                                          <p:spTgt spid="3493"/>
                                        </p:tgtEl>
                                      </p:cBhvr>
                                    </p:animEffect>
                                  </p:childTnLst>
                                </p:cTn>
                              </p:par>
                              <p:par>
                                <p:cTn fill="hold" nodeType="withEffect" presetClass="entr" presetID="10" presetSubtype="0">
                                  <p:stCondLst>
                                    <p:cond delay="0"/>
                                  </p:stCondLst>
                                  <p:childTnLst>
                                    <p:set>
                                      <p:cBhvr>
                                        <p:cTn dur="1" fill="hold">
                                          <p:stCondLst>
                                            <p:cond delay="0"/>
                                          </p:stCondLst>
                                        </p:cTn>
                                        <p:tgtEl>
                                          <p:spTgt spid="3494"/>
                                        </p:tgtEl>
                                        <p:attrNameLst>
                                          <p:attrName>style.visibility</p:attrName>
                                        </p:attrNameLst>
                                      </p:cBhvr>
                                      <p:to>
                                        <p:strVal val="visible"/>
                                      </p:to>
                                    </p:set>
                                    <p:animEffect filter="fade" transition="in">
                                      <p:cBhvr>
                                        <p:cTn dur="2000"/>
                                        <p:tgtEl>
                                          <p:spTgt spid="3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0" st="0"/>
                                            </p:txEl>
                                          </p:spTgt>
                                        </p:tgtEl>
                                        <p:attrNameLst>
                                          <p:attrName>style.visibility</p:attrName>
                                        </p:attrNameLst>
                                      </p:cBhvr>
                                      <p:to>
                                        <p:strVal val="visible"/>
                                      </p:to>
                                    </p:set>
                                    <p:animEffect filter="fade" transition="in">
                                      <p:cBhvr>
                                        <p:cTn dur="2000"/>
                                        <p:tgtEl>
                                          <p:spTgt spid="34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1" st="1"/>
                                            </p:txEl>
                                          </p:spTgt>
                                        </p:tgtEl>
                                        <p:attrNameLst>
                                          <p:attrName>style.visibility</p:attrName>
                                        </p:attrNameLst>
                                      </p:cBhvr>
                                      <p:to>
                                        <p:strVal val="visible"/>
                                      </p:to>
                                    </p:set>
                                    <p:animEffect filter="fade" transition="in">
                                      <p:cBhvr>
                                        <p:cTn dur="2000"/>
                                        <p:tgtEl>
                                          <p:spTgt spid="34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2" st="2"/>
                                            </p:txEl>
                                          </p:spTgt>
                                        </p:tgtEl>
                                        <p:attrNameLst>
                                          <p:attrName>style.visibility</p:attrName>
                                        </p:attrNameLst>
                                      </p:cBhvr>
                                      <p:to>
                                        <p:strVal val="visible"/>
                                      </p:to>
                                    </p:set>
                                    <p:animEffect filter="fade" transition="in">
                                      <p:cBhvr>
                                        <p:cTn dur="2000"/>
                                        <p:tgtEl>
                                          <p:spTgt spid="34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3" st="3"/>
                                            </p:txEl>
                                          </p:spTgt>
                                        </p:tgtEl>
                                        <p:attrNameLst>
                                          <p:attrName>style.visibility</p:attrName>
                                        </p:attrNameLst>
                                      </p:cBhvr>
                                      <p:to>
                                        <p:strVal val="visible"/>
                                      </p:to>
                                    </p:set>
                                    <p:animEffect filter="fade" transition="in">
                                      <p:cBhvr>
                                        <p:cTn dur="2000"/>
                                        <p:tgtEl>
                                          <p:spTgt spid="34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4" st="4"/>
                                            </p:txEl>
                                          </p:spTgt>
                                        </p:tgtEl>
                                        <p:attrNameLst>
                                          <p:attrName>style.visibility</p:attrName>
                                        </p:attrNameLst>
                                      </p:cBhvr>
                                      <p:to>
                                        <p:strVal val="visible"/>
                                      </p:to>
                                    </p:set>
                                    <p:animEffect filter="fade" transition="in">
                                      <p:cBhvr>
                                        <p:cTn dur="2000"/>
                                        <p:tgtEl>
                                          <p:spTgt spid="34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5" st="5"/>
                                            </p:txEl>
                                          </p:spTgt>
                                        </p:tgtEl>
                                        <p:attrNameLst>
                                          <p:attrName>style.visibility</p:attrName>
                                        </p:attrNameLst>
                                      </p:cBhvr>
                                      <p:to>
                                        <p:strVal val="visible"/>
                                      </p:to>
                                    </p:set>
                                    <p:animEffect filter="fade" transition="in">
                                      <p:cBhvr>
                                        <p:cTn dur="2000"/>
                                        <p:tgtEl>
                                          <p:spTgt spid="34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6" st="6"/>
                                            </p:txEl>
                                          </p:spTgt>
                                        </p:tgtEl>
                                        <p:attrNameLst>
                                          <p:attrName>style.visibility</p:attrName>
                                        </p:attrNameLst>
                                      </p:cBhvr>
                                      <p:to>
                                        <p:strVal val="visible"/>
                                      </p:to>
                                    </p:set>
                                    <p:animEffect filter="fade" transition="in">
                                      <p:cBhvr>
                                        <p:cTn dur="2000"/>
                                        <p:tgtEl>
                                          <p:spTgt spid="349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7" st="7"/>
                                            </p:txEl>
                                          </p:spTgt>
                                        </p:tgtEl>
                                        <p:attrNameLst>
                                          <p:attrName>style.visibility</p:attrName>
                                        </p:attrNameLst>
                                      </p:cBhvr>
                                      <p:to>
                                        <p:strVal val="visible"/>
                                      </p:to>
                                    </p:set>
                                    <p:animEffect filter="fade" transition="in">
                                      <p:cBhvr>
                                        <p:cTn dur="2000"/>
                                        <p:tgtEl>
                                          <p:spTgt spid="349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2">
                                            <p:txEl>
                                              <p:pRg end="8" st="8"/>
                                            </p:txEl>
                                          </p:spTgt>
                                        </p:tgtEl>
                                        <p:attrNameLst>
                                          <p:attrName>style.visibility</p:attrName>
                                        </p:attrNameLst>
                                      </p:cBhvr>
                                      <p:to>
                                        <p:strVal val="visible"/>
                                      </p:to>
                                    </p:set>
                                    <p:animEffect filter="fade" transition="in">
                                      <p:cBhvr>
                                        <p:cTn dur="2000"/>
                                        <p:tgtEl>
                                          <p:spTgt spid="34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8" name="Shape 3498"/>
        <p:cNvGrpSpPr/>
        <p:nvPr/>
      </p:nvGrpSpPr>
      <p:grpSpPr>
        <a:xfrm>
          <a:off x="0" y="0"/>
          <a:ext cx="0" cy="0"/>
          <a:chOff x="0" y="0"/>
          <a:chExt cx="0" cy="0"/>
        </a:xfrm>
      </p:grpSpPr>
      <p:sp>
        <p:nvSpPr>
          <p:cNvPr id="3499" name="Google Shape;3499;p280"/>
          <p:cNvSpPr txBox="1"/>
          <p:nvPr>
            <p:ph type="title"/>
          </p:nvPr>
        </p:nvSpPr>
        <p:spPr>
          <a:xfrm>
            <a:off x="0" y="0"/>
            <a:ext cx="8999400" cy="74169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00B050"/>
              </a:buClr>
              <a:buSzPts val="4300"/>
              <a:buFont typeface="Gill Sans"/>
              <a:buNone/>
            </a:pPr>
            <a:r>
              <a:rPr b="1" i="0" lang="en-US" sz="4300" u="sng">
                <a:solidFill>
                  <a:srgbClr val="00B050"/>
                </a:solidFill>
                <a:effectLst>
                  <a:outerShdw blurRad="38100" algn="tl" dir="2700000" dist="38100">
                    <a:srgbClr val="C0C0C0"/>
                  </a:outerShdw>
                </a:effectLst>
                <a:latin typeface="Gill Sans"/>
                <a:ea typeface="Gill Sans"/>
                <a:cs typeface="Gill Sans"/>
                <a:sym typeface="Gill Sans"/>
              </a:rPr>
              <a:t>البنوك التجارية : </a:t>
            </a:r>
            <a:br>
              <a:rPr b="1" i="0" lang="en-US" sz="4300" u="sng">
                <a:solidFill>
                  <a:srgbClr val="00B050"/>
                </a:solidFill>
                <a:effectLst>
                  <a:outerShdw blurRad="38100" algn="tl" dir="2700000" dist="38100">
                    <a:srgbClr val="C0C0C0"/>
                  </a:outerShdw>
                </a:effectLst>
                <a:latin typeface="Gill Sans"/>
                <a:ea typeface="Gill Sans"/>
                <a:cs typeface="Gill Sans"/>
                <a:sym typeface="Gill Sans"/>
              </a:rPr>
            </a:br>
            <a:r>
              <a:rPr b="0" i="0" lang="en-US" sz="4000" u="none">
                <a:solidFill>
                  <a:srgbClr val="572314"/>
                </a:solidFill>
                <a:effectLst>
                  <a:outerShdw blurRad="38100" algn="tl" dir="2700000" dist="38100">
                    <a:srgbClr val="C0C0C0"/>
                  </a:outerShdw>
                </a:effectLst>
                <a:latin typeface="Gill Sans"/>
                <a:ea typeface="Gill Sans"/>
                <a:cs typeface="Gill Sans"/>
                <a:sym typeface="Gill Sans"/>
              </a:rPr>
              <a:t>الودائع تحت الطلب هى نقود موحدة ، ولم تكن هذه الودائع ومنذ سنوات مضت مغطاة بشئ سوى وعد من البنوك التجارية بأنها ستقوم بدفع قيمتها عند الطلب .</a:t>
            </a:r>
            <a:br>
              <a:rPr b="0" i="0" lang="en-US" sz="4000" u="none">
                <a:solidFill>
                  <a:srgbClr val="572314"/>
                </a:solidFill>
                <a:effectLst>
                  <a:outerShdw blurRad="38100" algn="tl" dir="2700000" dist="38100">
                    <a:srgbClr val="C0C0C0"/>
                  </a:outerShdw>
                </a:effectLst>
                <a:latin typeface="Gill Sans"/>
                <a:ea typeface="Gill Sans"/>
                <a:cs typeface="Gill Sans"/>
                <a:sym typeface="Gill Sans"/>
              </a:rPr>
            </a:b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وعلى هذا الاساس تعتمد البنوك التجارية فى أداء أعمالها على سياستين رئيستين هما :</a:t>
            </a:r>
            <a:br>
              <a:rPr b="0" i="0" lang="en-US" sz="4300" u="none">
                <a:solidFill>
                  <a:srgbClr val="572314"/>
                </a:solidFill>
                <a:effectLst>
                  <a:outerShdw blurRad="38100" algn="tl" dir="2700000" dist="38100">
                    <a:srgbClr val="C0C0C0"/>
                  </a:outerShdw>
                </a:effectLst>
                <a:latin typeface="Gill Sans"/>
                <a:ea typeface="Gill Sans"/>
                <a:cs typeface="Gill Sans"/>
                <a:sym typeface="Gill Sans"/>
              </a:rPr>
            </a:br>
            <a:r>
              <a:rPr b="0" i="0" lang="en-US" sz="3200" u="none">
                <a:solidFill>
                  <a:srgbClr val="FF0000"/>
                </a:solidFill>
                <a:effectLst>
                  <a:outerShdw blurRad="38100" algn="tl" dir="2700000" dist="38100">
                    <a:srgbClr val="C0C0C0"/>
                  </a:outerShdw>
                </a:effectLst>
                <a:latin typeface="Gill Sans"/>
                <a:ea typeface="Gill Sans"/>
                <a:cs typeface="Gill Sans"/>
                <a:sym typeface="Gill Sans"/>
              </a:rPr>
              <a:t>اولاً : الاحتفاظ بمستوى إحتياطى كافى لمقابلة الطوارئ فى حالة سحب الودائع .</a:t>
            </a:r>
            <a:br>
              <a:rPr b="0" i="0" lang="en-US" sz="3200" u="none">
                <a:solidFill>
                  <a:srgbClr val="FF0000"/>
                </a:solidFill>
                <a:effectLst>
                  <a:outerShdw blurRad="38100" algn="tl" dir="2700000" dist="38100">
                    <a:srgbClr val="C0C0C0"/>
                  </a:outerShdw>
                </a:effectLst>
                <a:latin typeface="Gill Sans"/>
                <a:ea typeface="Gill Sans"/>
                <a:cs typeface="Gill Sans"/>
                <a:sym typeface="Gill Sans"/>
              </a:rPr>
            </a:br>
            <a:r>
              <a:rPr b="0" i="0" lang="en-US" sz="3200" u="none">
                <a:solidFill>
                  <a:srgbClr val="FF0000"/>
                </a:solidFill>
                <a:effectLst>
                  <a:outerShdw blurRad="38100" algn="tl" dir="2700000" dist="38100">
                    <a:srgbClr val="C0C0C0"/>
                  </a:outerShdw>
                </a:effectLst>
                <a:latin typeface="Gill Sans"/>
                <a:ea typeface="Gill Sans"/>
                <a:cs typeface="Gill Sans"/>
                <a:sym typeface="Gill Sans"/>
              </a:rPr>
              <a:t>ثانياً : توخى الحذر من الاقراض والاستثمار ، لان التعرض لاى خسائر سوف يؤثر فى ثقة المودعين </a:t>
            </a:r>
            <a:br>
              <a:rPr b="0" i="0" lang="en-US" sz="3200" u="none">
                <a:solidFill>
                  <a:srgbClr val="FF0000"/>
                </a:solidFill>
                <a:effectLst>
                  <a:outerShdw blurRad="38100" algn="tl" dir="2700000" dist="38100">
                    <a:srgbClr val="C0C0C0"/>
                  </a:outerShdw>
                </a:effectLst>
                <a:latin typeface="Gill Sans"/>
                <a:ea typeface="Gill Sans"/>
                <a:cs typeface="Gill Sans"/>
                <a:sym typeface="Gill Sans"/>
              </a:rPr>
            </a:br>
            <a:br>
              <a:rPr b="0" i="0" lang="en-US" sz="3200" u="none">
                <a:solidFill>
                  <a:srgbClr val="FF0000"/>
                </a:solidFill>
                <a:effectLst>
                  <a:outerShdw blurRad="38100" algn="tl" dir="2700000" dist="38100">
                    <a:srgbClr val="C0C0C0"/>
                  </a:outerShdw>
                </a:effectLst>
                <a:latin typeface="Gill Sans"/>
                <a:ea typeface="Gill Sans"/>
                <a:cs typeface="Gill Sans"/>
                <a:sym typeface="Gill Sans"/>
              </a:rPr>
            </a:br>
            <a:br>
              <a:rPr b="0" i="0" lang="en-US" sz="3200" u="none">
                <a:solidFill>
                  <a:srgbClr val="FF0000"/>
                </a:solidFill>
                <a:effectLst>
                  <a:outerShdw blurRad="38100" algn="tl" dir="2700000" dist="38100">
                    <a:srgbClr val="C0C0C0"/>
                  </a:outerShdw>
                </a:effectLst>
                <a:latin typeface="Gill Sans"/>
                <a:ea typeface="Gill Sans"/>
                <a:cs typeface="Gill Sans"/>
                <a:sym typeface="Gill Sans"/>
              </a:rPr>
            </a:br>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3" name="Shape 3503"/>
        <p:cNvGrpSpPr/>
        <p:nvPr/>
      </p:nvGrpSpPr>
      <p:grpSpPr>
        <a:xfrm>
          <a:off x="0" y="0"/>
          <a:ext cx="0" cy="0"/>
          <a:chOff x="0" y="0"/>
          <a:chExt cx="0" cy="0"/>
        </a:xfrm>
      </p:grpSpPr>
      <p:sp>
        <p:nvSpPr>
          <p:cNvPr id="3504" name="Google Shape;3504;p281"/>
          <p:cNvSpPr/>
          <p:nvPr/>
        </p:nvSpPr>
        <p:spPr>
          <a:xfrm>
            <a:off x="990600" y="762000"/>
            <a:ext cx="6629400" cy="2590800"/>
          </a:xfrm>
          <a:prstGeom prst="roundRect">
            <a:avLst>
              <a:gd fmla="val 16667" name="adj"/>
            </a:avLst>
          </a:prstGeom>
          <a:gradFill>
            <a:gsLst>
              <a:gs pos="0">
                <a:srgbClr val="5569AB"/>
              </a:gs>
              <a:gs pos="15000">
                <a:srgbClr val="5468AA"/>
              </a:gs>
              <a:gs pos="62000">
                <a:srgbClr val="3D5397"/>
              </a:gs>
              <a:gs pos="97000">
                <a:srgbClr val="2D4586"/>
              </a:gs>
              <a:gs pos="100000">
                <a:srgbClr val="253E84"/>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Gill Sans"/>
              <a:buNone/>
            </a:pPr>
            <a:r>
              <a:rPr b="1" i="0" lang="en-US" sz="4400" u="none" cap="none" strike="noStrike">
                <a:solidFill>
                  <a:schemeClr val="lt1"/>
                </a:solidFill>
                <a:latin typeface="Gill Sans"/>
                <a:ea typeface="Gill Sans"/>
                <a:cs typeface="Gill Sans"/>
                <a:sym typeface="Gill Sans"/>
              </a:rPr>
              <a:t>دور البنوك في التوسع في كمية النقود</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1" name="Shape 991"/>
        <p:cNvGrpSpPr/>
        <p:nvPr/>
      </p:nvGrpSpPr>
      <p:grpSpPr>
        <a:xfrm>
          <a:off x="0" y="0"/>
          <a:ext cx="0" cy="0"/>
          <a:chOff x="0" y="0"/>
          <a:chExt cx="0" cy="0"/>
        </a:xfrm>
      </p:grpSpPr>
      <p:sp>
        <p:nvSpPr>
          <p:cNvPr id="992" name="Google Shape;992;p93"/>
          <p:cNvSpPr txBox="1"/>
          <p:nvPr/>
        </p:nvSpPr>
        <p:spPr>
          <a:xfrm>
            <a:off x="250825" y="260350"/>
            <a:ext cx="8642400" cy="38466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 </a:t>
            </a:r>
            <a:r>
              <a:rPr b="1" i="0" lang="en-US" sz="4400" u="none">
                <a:solidFill>
                  <a:srgbClr val="FF3300"/>
                </a:solidFill>
                <a:latin typeface="Times New Roman"/>
                <a:ea typeface="Times New Roman"/>
                <a:cs typeface="Times New Roman"/>
                <a:sym typeface="Times New Roman"/>
              </a:rPr>
              <a:t>إجابة المطلوب رقم ( 3 ):</a:t>
            </a:r>
            <a:endParaRPr/>
          </a:p>
          <a:p>
            <a:pPr indent="-342900" lvl="0" marL="34290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r>
              <a:rPr b="1" i="0" lang="en-US" sz="4400" u="none">
                <a:solidFill>
                  <a:schemeClr val="dk1"/>
                </a:solidFill>
                <a:latin typeface="Times New Roman"/>
                <a:ea typeface="Times New Roman"/>
                <a:cs typeface="Times New Roman"/>
                <a:sym typeface="Times New Roman"/>
              </a:rPr>
              <a:t>يمكن إيجاد مجموع الادخار كما يتضح من الجدول رقم (3-5) عن طريق المعادلة التالية:</a:t>
            </a:r>
            <a:endParaRPr/>
          </a:p>
          <a:p>
            <a:pPr indent="-342900" lvl="0" marL="342900" marR="0" rtl="1" algn="r">
              <a:lnSpc>
                <a:spcPct val="100000"/>
              </a:lnSpc>
              <a:spcBef>
                <a:spcPts val="0"/>
              </a:spcBef>
              <a:spcAft>
                <a:spcPts val="0"/>
              </a:spcAft>
              <a:buClr>
                <a:schemeClr val="dk1"/>
              </a:buClr>
              <a:buSzPts val="4400"/>
              <a:buFont typeface="Times New Roman"/>
              <a:buNone/>
            </a:pPr>
            <a:r>
              <a:rPr b="1" i="0" lang="en-US" sz="4400" u="none">
                <a:solidFill>
                  <a:schemeClr val="dk1"/>
                </a:solidFill>
                <a:latin typeface="Times New Roman"/>
                <a:ea typeface="Times New Roman"/>
                <a:cs typeface="Times New Roman"/>
                <a:sym typeface="Times New Roman"/>
              </a:rPr>
              <a:t>       الادخار = الدخل – الاستهلاك </a:t>
            </a:r>
            <a:endParaRPr b="1" i="0" sz="44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rgbClr val="0000FF"/>
              </a:buClr>
              <a:buSzPts val="4400"/>
              <a:buFont typeface="Times New Roman"/>
              <a:buNone/>
            </a:pPr>
            <a:r>
              <a:rPr b="1" i="0" lang="en-US" sz="4400" u="none">
                <a:solidFill>
                  <a:srgbClr val="0000FF"/>
                </a:solidFill>
                <a:latin typeface="Times New Roman"/>
                <a:ea typeface="Times New Roman"/>
                <a:cs typeface="Times New Roman"/>
                <a:sym typeface="Times New Roman"/>
              </a:rPr>
              <a:t>S = y – c</a:t>
            </a:r>
            <a:r>
              <a:rPr b="1" i="0" lang="en-US" sz="4400" u="none">
                <a:solidFill>
                  <a:schemeClr val="dk1"/>
                </a:solidFill>
                <a:latin typeface="Times New Roman"/>
                <a:ea typeface="Times New Roman"/>
                <a:cs typeface="Times New Roman"/>
                <a:sym typeface="Times New Roman"/>
              </a:rPr>
              <a:t>                 </a:t>
            </a:r>
            <a:endParaRPr b="1" i="0" sz="4400" u="none">
              <a:solidFill>
                <a:schemeClr val="dk1"/>
              </a:solidFill>
              <a:latin typeface="Times New Roman"/>
              <a:ea typeface="Times New Roman"/>
              <a:cs typeface="Times New Roman"/>
              <a:sym typeface="Times New Roman"/>
            </a:endParaRPr>
          </a:p>
          <a:p>
            <a:pPr indent="-342900" lvl="0" marL="342900" marR="0" rtl="0"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2">
                                            <p:txEl>
                                              <p:pRg end="0" st="0"/>
                                            </p:txEl>
                                          </p:spTgt>
                                        </p:tgtEl>
                                        <p:attrNameLst>
                                          <p:attrName>style.visibility</p:attrName>
                                        </p:attrNameLst>
                                      </p:cBhvr>
                                      <p:to>
                                        <p:strVal val="visible"/>
                                      </p:to>
                                    </p:set>
                                    <p:anim calcmode="lin" valueType="num">
                                      <p:cBhvr additive="base">
                                        <p:cTn dur="500"/>
                                        <p:tgtEl>
                                          <p:spTgt spid="99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99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2">
                                            <p:txEl>
                                              <p:pRg end="1" st="1"/>
                                            </p:txEl>
                                          </p:spTgt>
                                        </p:tgtEl>
                                        <p:attrNameLst>
                                          <p:attrName>style.visibility</p:attrName>
                                        </p:attrNameLst>
                                      </p:cBhvr>
                                      <p:to>
                                        <p:strVal val="visible"/>
                                      </p:to>
                                    </p:set>
                                    <p:anim calcmode="lin" valueType="num">
                                      <p:cBhvr additive="base">
                                        <p:cTn dur="500"/>
                                        <p:tgtEl>
                                          <p:spTgt spid="99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99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2">
                                            <p:txEl>
                                              <p:pRg end="2" st="2"/>
                                            </p:txEl>
                                          </p:spTgt>
                                        </p:tgtEl>
                                        <p:attrNameLst>
                                          <p:attrName>style.visibility</p:attrName>
                                        </p:attrNameLst>
                                      </p:cBhvr>
                                      <p:to>
                                        <p:strVal val="visible"/>
                                      </p:to>
                                    </p:set>
                                    <p:anim calcmode="lin" valueType="num">
                                      <p:cBhvr additive="base">
                                        <p:cTn dur="500"/>
                                        <p:tgtEl>
                                          <p:spTgt spid="99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99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2">
                                            <p:txEl>
                                              <p:pRg end="3" st="3"/>
                                            </p:txEl>
                                          </p:spTgt>
                                        </p:tgtEl>
                                        <p:attrNameLst>
                                          <p:attrName>style.visibility</p:attrName>
                                        </p:attrNameLst>
                                      </p:cBhvr>
                                      <p:to>
                                        <p:strVal val="visible"/>
                                      </p:to>
                                    </p:set>
                                    <p:anim calcmode="lin" valueType="num">
                                      <p:cBhvr additive="base">
                                        <p:cTn dur="500"/>
                                        <p:tgtEl>
                                          <p:spTgt spid="99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99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2">
                                            <p:txEl>
                                              <p:pRg end="4" st="4"/>
                                            </p:txEl>
                                          </p:spTgt>
                                        </p:tgtEl>
                                        <p:attrNameLst>
                                          <p:attrName>style.visibility</p:attrName>
                                        </p:attrNameLst>
                                      </p:cBhvr>
                                      <p:to>
                                        <p:strVal val="visible"/>
                                      </p:to>
                                    </p:set>
                                    <p:anim calcmode="lin" valueType="num">
                                      <p:cBhvr additive="base">
                                        <p:cTn dur="500"/>
                                        <p:tgtEl>
                                          <p:spTgt spid="99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99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8" name="Shape 3508"/>
        <p:cNvGrpSpPr/>
        <p:nvPr/>
      </p:nvGrpSpPr>
      <p:grpSpPr>
        <a:xfrm>
          <a:off x="0" y="0"/>
          <a:ext cx="0" cy="0"/>
          <a:chOff x="0" y="0"/>
          <a:chExt cx="0" cy="0"/>
        </a:xfrm>
      </p:grpSpPr>
      <p:sp>
        <p:nvSpPr>
          <p:cNvPr id="3509" name="Google Shape;3509;p282"/>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572314"/>
              </a:buClr>
              <a:buSzPts val="4300"/>
              <a:buFont typeface="Gill Sans"/>
              <a:buNone/>
            </a:pP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عرض النقود</a:t>
            </a:r>
            <a:endParaRPr/>
          </a:p>
        </p:txBody>
      </p:sp>
      <p:sp>
        <p:nvSpPr>
          <p:cNvPr id="3510" name="Google Shape;3510;p282"/>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90000"/>
              </a:lnSpc>
              <a:spcBef>
                <a:spcPts val="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ما هو عرض النقود </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حجم النقود المتداولة والمستخدمة في الاقتصاد </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عرض النقود بمعناها الضيق</a:t>
            </a:r>
            <a:endParaRPr/>
          </a:p>
          <a:p>
            <a:pPr indent="-130175" lvl="0" marL="365125" marR="0" rtl="1" algn="r">
              <a:lnSpc>
                <a:spcPct val="90000"/>
              </a:lnSpc>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 = النقود المتداولة + الودائع تحت الطلب</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M1=CR+CD</a:t>
            </a:r>
            <a:endParaRPr b="0" i="0" sz="30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M1 = عرض النقود بمعناها الضيق</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CR = النقود المتداولة</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0" i="0" lang="en-US" sz="3000" u="none">
                <a:solidFill>
                  <a:schemeClr val="dk1"/>
                </a:solidFill>
                <a:latin typeface="Gill Sans"/>
                <a:ea typeface="Gill Sans"/>
                <a:cs typeface="Gill Sans"/>
                <a:sym typeface="Gill Sans"/>
              </a:rPr>
              <a:t>CD= الودائع تحت الطلب</a:t>
            </a:r>
            <a:endParaRPr/>
          </a:p>
          <a:p>
            <a:pPr indent="-130175" lvl="0" marL="365125" marR="0" rtl="0" algn="l">
              <a:lnSpc>
                <a:spcPct val="90000"/>
              </a:lnSpc>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a:p>
            <a:pPr indent="-130175" lvl="0" marL="365125" marR="0" rtl="0" algn="l">
              <a:lnSpc>
                <a:spcPct val="90000"/>
              </a:lnSpc>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a:p>
            <a:pPr indent="-130175" lvl="0" marL="365125" marR="0" rtl="0" algn="l">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0" st="0"/>
                                            </p:txEl>
                                          </p:spTgt>
                                        </p:tgtEl>
                                        <p:attrNameLst>
                                          <p:attrName>style.visibility</p:attrName>
                                        </p:attrNameLst>
                                      </p:cBhvr>
                                      <p:to>
                                        <p:strVal val="visible"/>
                                      </p:to>
                                    </p:set>
                                    <p:animEffect filter="fade" transition="in">
                                      <p:cBhvr>
                                        <p:cTn dur="2000"/>
                                        <p:tgtEl>
                                          <p:spTgt spid="35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1" st="1"/>
                                            </p:txEl>
                                          </p:spTgt>
                                        </p:tgtEl>
                                        <p:attrNameLst>
                                          <p:attrName>style.visibility</p:attrName>
                                        </p:attrNameLst>
                                      </p:cBhvr>
                                      <p:to>
                                        <p:strVal val="visible"/>
                                      </p:to>
                                    </p:set>
                                    <p:animEffect filter="fade" transition="in">
                                      <p:cBhvr>
                                        <p:cTn dur="2000"/>
                                        <p:tgtEl>
                                          <p:spTgt spid="35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2" st="2"/>
                                            </p:txEl>
                                          </p:spTgt>
                                        </p:tgtEl>
                                        <p:attrNameLst>
                                          <p:attrName>style.visibility</p:attrName>
                                        </p:attrNameLst>
                                      </p:cBhvr>
                                      <p:to>
                                        <p:strVal val="visible"/>
                                      </p:to>
                                    </p:set>
                                    <p:animEffect filter="fade" transition="in">
                                      <p:cBhvr>
                                        <p:cTn dur="2000"/>
                                        <p:tgtEl>
                                          <p:spTgt spid="35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3" st="3"/>
                                            </p:txEl>
                                          </p:spTgt>
                                        </p:tgtEl>
                                        <p:attrNameLst>
                                          <p:attrName>style.visibility</p:attrName>
                                        </p:attrNameLst>
                                      </p:cBhvr>
                                      <p:to>
                                        <p:strVal val="visible"/>
                                      </p:to>
                                    </p:set>
                                    <p:animEffect filter="fade" transition="in">
                                      <p:cBhvr>
                                        <p:cTn dur="2000"/>
                                        <p:tgtEl>
                                          <p:spTgt spid="35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4" st="4"/>
                                            </p:txEl>
                                          </p:spTgt>
                                        </p:tgtEl>
                                        <p:attrNameLst>
                                          <p:attrName>style.visibility</p:attrName>
                                        </p:attrNameLst>
                                      </p:cBhvr>
                                      <p:to>
                                        <p:strVal val="visible"/>
                                      </p:to>
                                    </p:set>
                                    <p:animEffect filter="fade" transition="in">
                                      <p:cBhvr>
                                        <p:cTn dur="2000"/>
                                        <p:tgtEl>
                                          <p:spTgt spid="35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5" st="5"/>
                                            </p:txEl>
                                          </p:spTgt>
                                        </p:tgtEl>
                                        <p:attrNameLst>
                                          <p:attrName>style.visibility</p:attrName>
                                        </p:attrNameLst>
                                      </p:cBhvr>
                                      <p:to>
                                        <p:strVal val="visible"/>
                                      </p:to>
                                    </p:set>
                                    <p:animEffect filter="fade" transition="in">
                                      <p:cBhvr>
                                        <p:cTn dur="2000"/>
                                        <p:tgtEl>
                                          <p:spTgt spid="35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6" st="6"/>
                                            </p:txEl>
                                          </p:spTgt>
                                        </p:tgtEl>
                                        <p:attrNameLst>
                                          <p:attrName>style.visibility</p:attrName>
                                        </p:attrNameLst>
                                      </p:cBhvr>
                                      <p:to>
                                        <p:strVal val="visible"/>
                                      </p:to>
                                    </p:set>
                                    <p:animEffect filter="fade" transition="in">
                                      <p:cBhvr>
                                        <p:cTn dur="2000"/>
                                        <p:tgtEl>
                                          <p:spTgt spid="351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7" st="7"/>
                                            </p:txEl>
                                          </p:spTgt>
                                        </p:tgtEl>
                                        <p:attrNameLst>
                                          <p:attrName>style.visibility</p:attrName>
                                        </p:attrNameLst>
                                      </p:cBhvr>
                                      <p:to>
                                        <p:strVal val="visible"/>
                                      </p:to>
                                    </p:set>
                                    <p:animEffect filter="fade" transition="in">
                                      <p:cBhvr>
                                        <p:cTn dur="2000"/>
                                        <p:tgtEl>
                                          <p:spTgt spid="351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8" st="8"/>
                                            </p:txEl>
                                          </p:spTgt>
                                        </p:tgtEl>
                                        <p:attrNameLst>
                                          <p:attrName>style.visibility</p:attrName>
                                        </p:attrNameLst>
                                      </p:cBhvr>
                                      <p:to>
                                        <p:strVal val="visible"/>
                                      </p:to>
                                    </p:set>
                                    <p:animEffect filter="fade" transition="in">
                                      <p:cBhvr>
                                        <p:cTn dur="2000"/>
                                        <p:tgtEl>
                                          <p:spTgt spid="351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9" st="9"/>
                                            </p:txEl>
                                          </p:spTgt>
                                        </p:tgtEl>
                                        <p:attrNameLst>
                                          <p:attrName>style.visibility</p:attrName>
                                        </p:attrNameLst>
                                      </p:cBhvr>
                                      <p:to>
                                        <p:strVal val="visible"/>
                                      </p:to>
                                    </p:set>
                                    <p:animEffect filter="fade" transition="in">
                                      <p:cBhvr>
                                        <p:cTn dur="2000"/>
                                        <p:tgtEl>
                                          <p:spTgt spid="351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10" st="10"/>
                                            </p:txEl>
                                          </p:spTgt>
                                        </p:tgtEl>
                                        <p:attrNameLst>
                                          <p:attrName>style.visibility</p:attrName>
                                        </p:attrNameLst>
                                      </p:cBhvr>
                                      <p:to>
                                        <p:strVal val="visible"/>
                                      </p:to>
                                    </p:set>
                                    <p:animEffect filter="fade" transition="in">
                                      <p:cBhvr>
                                        <p:cTn dur="2000"/>
                                        <p:tgtEl>
                                          <p:spTgt spid="351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0">
                                            <p:txEl>
                                              <p:pRg end="11" st="11"/>
                                            </p:txEl>
                                          </p:spTgt>
                                        </p:tgtEl>
                                        <p:attrNameLst>
                                          <p:attrName>style.visibility</p:attrName>
                                        </p:attrNameLst>
                                      </p:cBhvr>
                                      <p:to>
                                        <p:strVal val="visible"/>
                                      </p:to>
                                    </p:set>
                                    <p:animEffect filter="fade" transition="in">
                                      <p:cBhvr>
                                        <p:cTn dur="2000"/>
                                        <p:tgtEl>
                                          <p:spTgt spid="3510">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4" name="Shape 3514"/>
        <p:cNvGrpSpPr/>
        <p:nvPr/>
      </p:nvGrpSpPr>
      <p:grpSpPr>
        <a:xfrm>
          <a:off x="0" y="0"/>
          <a:ext cx="0" cy="0"/>
          <a:chOff x="0" y="0"/>
          <a:chExt cx="0" cy="0"/>
        </a:xfrm>
      </p:grpSpPr>
      <p:pic>
        <p:nvPicPr>
          <p:cNvPr id="3515" name="Google Shape;3515;p283"/>
          <p:cNvPicPr preferRelativeResize="0"/>
          <p:nvPr/>
        </p:nvPicPr>
        <p:blipFill rotWithShape="1">
          <a:blip r:embed="rId3">
            <a:alphaModFix/>
          </a:blip>
          <a:srcRect b="0" l="0" r="0" t="0"/>
          <a:stretch/>
        </p:blipFill>
        <p:spPr>
          <a:xfrm>
            <a:off x="1524000" y="-12700"/>
            <a:ext cx="6096000" cy="4346575"/>
          </a:xfrm>
          <a:prstGeom prst="rect">
            <a:avLst/>
          </a:prstGeom>
          <a:noFill/>
          <a:ln>
            <a:noFill/>
          </a:ln>
        </p:spPr>
      </p:pic>
      <p:sp>
        <p:nvSpPr>
          <p:cNvPr id="3516" name="Google Shape;3516;p283"/>
          <p:cNvSpPr/>
          <p:nvPr/>
        </p:nvSpPr>
        <p:spPr>
          <a:xfrm>
            <a:off x="1371600" y="4876800"/>
            <a:ext cx="7010400" cy="1676400"/>
          </a:xfrm>
          <a:prstGeom prst="roundRect">
            <a:avLst>
              <a:gd fmla="val 16667" name="adj"/>
            </a:avLst>
          </a:prstGeom>
          <a:solidFill>
            <a:srgbClr val="C58C00"/>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Gill Sans"/>
              <a:buNone/>
            </a:pPr>
            <a:r>
              <a:rPr b="1" i="0" lang="en-US" sz="3200" u="none" cap="none" strike="noStrike">
                <a:solidFill>
                  <a:schemeClr val="lt1"/>
                </a:solidFill>
                <a:latin typeface="Gill Sans"/>
                <a:ea typeface="Gill Sans"/>
                <a:cs typeface="Gill Sans"/>
                <a:sym typeface="Gill Sans"/>
              </a:rPr>
              <a:t>MS1=CR+CD</a:t>
            </a:r>
            <a:endParaRPr/>
          </a:p>
          <a:p>
            <a:pPr indent="0" lvl="0" marL="0" marR="0" rtl="1" algn="ctr">
              <a:lnSpc>
                <a:spcPct val="100000"/>
              </a:lnSpc>
              <a:spcBef>
                <a:spcPts val="0"/>
              </a:spcBef>
              <a:spcAft>
                <a:spcPts val="0"/>
              </a:spcAft>
              <a:buClr>
                <a:schemeClr val="lt1"/>
              </a:buClr>
              <a:buSzPts val="3200"/>
              <a:buFont typeface="Gill Sans"/>
              <a:buNone/>
            </a:pPr>
            <a:r>
              <a:rPr b="1" i="0" lang="en-US" sz="3200" u="none" cap="none" strike="noStrike">
                <a:solidFill>
                  <a:schemeClr val="lt1"/>
                </a:solidFill>
                <a:latin typeface="Gill Sans"/>
                <a:ea typeface="Gill Sans"/>
                <a:cs typeface="Gill Sans"/>
                <a:sym typeface="Gill Sans"/>
              </a:rPr>
              <a:t>عرض النقود = النقود المتداولة + الودائع تحت الطلب</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5"/>
                                        </p:tgtEl>
                                        <p:attrNameLst>
                                          <p:attrName>style.visibility</p:attrName>
                                        </p:attrNameLst>
                                      </p:cBhvr>
                                      <p:to>
                                        <p:strVal val="visible"/>
                                      </p:to>
                                    </p:set>
                                    <p:animEffect filter="fade" transition="in">
                                      <p:cBhvr>
                                        <p:cTn dur="500"/>
                                        <p:tgtEl>
                                          <p:spTgt spid="3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0" name="Shape 3520"/>
        <p:cNvGrpSpPr/>
        <p:nvPr/>
      </p:nvGrpSpPr>
      <p:grpSpPr>
        <a:xfrm>
          <a:off x="0" y="0"/>
          <a:ext cx="0" cy="0"/>
          <a:chOff x="0" y="0"/>
          <a:chExt cx="0" cy="0"/>
        </a:xfrm>
      </p:grpSpPr>
      <p:sp>
        <p:nvSpPr>
          <p:cNvPr id="3521" name="Google Shape;3521;p284"/>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572314"/>
              </a:buClr>
              <a:buSzPts val="4300"/>
              <a:buFont typeface="Gill Sans"/>
              <a:buNone/>
            </a:pP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عرض النقود</a:t>
            </a:r>
            <a:endParaRPr/>
          </a:p>
        </p:txBody>
      </p:sp>
      <p:sp>
        <p:nvSpPr>
          <p:cNvPr id="3522" name="Google Shape;3522;p284"/>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M1  +  SD               M2  =  - المفهوم الواسع </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M2  =   المعنى الموسع لعرض النقد.</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   SDالودائع  لأجل. </a:t>
            </a:r>
            <a:endParaRPr/>
          </a:p>
          <a:p>
            <a:pPr indent="-282575" lvl="0" marL="365125" marR="0" rtl="1" algn="r">
              <a:lnSpc>
                <a:spcPct val="10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M1 = عرض النقود بمعناها الضيق</a:t>
            </a:r>
            <a:endParaRPr b="0" i="0" sz="3200" u="none">
              <a:solidFill>
                <a:schemeClr val="dk1"/>
              </a:solidFill>
              <a:latin typeface="Gill Sans"/>
              <a:ea typeface="Gill Sans"/>
              <a:cs typeface="Gill Sans"/>
              <a:sym typeface="Gill Sans"/>
            </a:endParaRPr>
          </a:p>
          <a:p>
            <a:pPr indent="-282575" lvl="0" marL="365125" marR="0" rtl="0" algn="l">
              <a:lnSpc>
                <a:spcPct val="10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282575" lvl="0" marL="365125" marR="0" rtl="0" algn="l">
              <a:lnSpc>
                <a:spcPct val="100000"/>
              </a:lnSpc>
              <a:spcBef>
                <a:spcPts val="600"/>
              </a:spcBef>
              <a:spcAft>
                <a:spcPts val="0"/>
              </a:spcAft>
              <a:buClr>
                <a:schemeClr val="accent1"/>
              </a:buClr>
              <a:buSzPts val="2560"/>
              <a:buFont typeface="Noto Sans Symbols"/>
              <a:buNone/>
            </a:pPr>
            <a:r>
              <a:rPr b="0" i="0" lang="en-US" sz="3200" u="none">
                <a:solidFill>
                  <a:schemeClr val="dk1"/>
                </a:solidFill>
                <a:latin typeface="Gill Sans"/>
                <a:ea typeface="Gill Sans"/>
                <a:cs typeface="Gill Sans"/>
                <a:sym typeface="Gill Sans"/>
              </a:rPr>
              <a:t>   </a:t>
            </a:r>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6" name="Shape 3526"/>
        <p:cNvGrpSpPr/>
        <p:nvPr/>
      </p:nvGrpSpPr>
      <p:grpSpPr>
        <a:xfrm>
          <a:off x="0" y="0"/>
          <a:ext cx="0" cy="0"/>
          <a:chOff x="0" y="0"/>
          <a:chExt cx="0" cy="0"/>
        </a:xfrm>
      </p:grpSpPr>
      <p:pic>
        <p:nvPicPr>
          <p:cNvPr id="3527" name="Google Shape;3527;p285"/>
          <p:cNvPicPr preferRelativeResize="0"/>
          <p:nvPr/>
        </p:nvPicPr>
        <p:blipFill rotWithShape="1">
          <a:blip r:embed="rId3">
            <a:alphaModFix/>
          </a:blip>
          <a:srcRect b="0" l="0" r="0" t="0"/>
          <a:stretch/>
        </p:blipFill>
        <p:spPr>
          <a:xfrm>
            <a:off x="1524000" y="42862"/>
            <a:ext cx="6096000" cy="4389437"/>
          </a:xfrm>
          <a:prstGeom prst="rect">
            <a:avLst/>
          </a:prstGeom>
          <a:noFill/>
          <a:ln>
            <a:noFill/>
          </a:ln>
        </p:spPr>
      </p:pic>
      <p:sp>
        <p:nvSpPr>
          <p:cNvPr id="3528" name="Google Shape;3528;p285"/>
          <p:cNvSpPr/>
          <p:nvPr/>
        </p:nvSpPr>
        <p:spPr>
          <a:xfrm>
            <a:off x="1295400" y="4495800"/>
            <a:ext cx="6705600" cy="1600200"/>
          </a:xfrm>
          <a:prstGeom prst="roundRect">
            <a:avLst>
              <a:gd fmla="val 16667" name="adj"/>
            </a:avLst>
          </a:prstGeom>
          <a:solidFill>
            <a:srgbClr val="B9D778"/>
          </a:solidFill>
          <a:ln>
            <a:noFill/>
          </a:ln>
          <a:effectLst>
            <a:outerShdw blurRad="190500" algn="ctr" dir="2700000" dist="228600">
              <a:srgbClr val="000000">
                <a:alpha val="2980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3200"/>
              <a:buFont typeface="Times New Roman"/>
              <a:buNone/>
            </a:pPr>
            <a:r>
              <a:t/>
            </a:r>
            <a:endParaRPr b="1" i="0" sz="3200" u="none" cap="none" strike="noStrike">
              <a:solidFill>
                <a:schemeClr val="dk1"/>
              </a:solidFill>
              <a:latin typeface="Gill Sans"/>
              <a:ea typeface="Gill Sans"/>
              <a:cs typeface="Gill Sans"/>
              <a:sym typeface="Gill Sans"/>
            </a:endParaRPr>
          </a:p>
          <a:p>
            <a:pPr indent="0" lvl="0" marL="0" marR="0" rtl="1" algn="ctr">
              <a:lnSpc>
                <a:spcPct val="100000"/>
              </a:lnSpc>
              <a:spcBef>
                <a:spcPts val="0"/>
              </a:spcBef>
              <a:spcAft>
                <a:spcPts val="0"/>
              </a:spcAft>
              <a:buClr>
                <a:schemeClr val="dk1"/>
              </a:buClr>
              <a:buSzPts val="3200"/>
              <a:buFont typeface="Gill Sans"/>
              <a:buNone/>
            </a:pPr>
            <a:r>
              <a:rPr b="1" i="0" lang="en-US" sz="3200" u="none" cap="none" strike="noStrike">
                <a:solidFill>
                  <a:schemeClr val="dk1"/>
                </a:solidFill>
                <a:latin typeface="Gill Sans"/>
                <a:ea typeface="Gill Sans"/>
                <a:cs typeface="Gill Sans"/>
                <a:sym typeface="Gill Sans"/>
              </a:rPr>
              <a:t>M2=M1+SD</a:t>
            </a:r>
            <a:endParaRPr b="1" i="0" sz="3200" u="none" cap="none" strike="noStrik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7"/>
                                        </p:tgtEl>
                                        <p:attrNameLst>
                                          <p:attrName>style.visibility</p:attrName>
                                        </p:attrNameLst>
                                      </p:cBhvr>
                                      <p:to>
                                        <p:strVal val="visible"/>
                                      </p:to>
                                    </p:set>
                                    <p:animEffect filter="fade" transition="in">
                                      <p:cBhvr>
                                        <p:cTn dur="500"/>
                                        <p:tgtEl>
                                          <p:spTgt spid="3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2" name="Shape 3532"/>
        <p:cNvGrpSpPr/>
        <p:nvPr/>
      </p:nvGrpSpPr>
      <p:grpSpPr>
        <a:xfrm>
          <a:off x="0" y="0"/>
          <a:ext cx="0" cy="0"/>
          <a:chOff x="0" y="0"/>
          <a:chExt cx="0" cy="0"/>
        </a:xfrm>
      </p:grpSpPr>
      <p:sp>
        <p:nvSpPr>
          <p:cNvPr id="3533" name="Google Shape;3533;p286"/>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572314"/>
              </a:buClr>
              <a:buSzPts val="4300"/>
              <a:buFont typeface="Gill Sans"/>
              <a:buNone/>
            </a:pP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البنوك وخلق النقود</a:t>
            </a:r>
            <a:endParaRPr/>
          </a:p>
        </p:txBody>
      </p:sp>
      <p:sp>
        <p:nvSpPr>
          <p:cNvPr id="3534" name="Google Shape;3534;p286"/>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90000"/>
              </a:lnSpc>
              <a:spcBef>
                <a:spcPts val="0"/>
              </a:spcBef>
              <a:spcAft>
                <a:spcPts val="0"/>
              </a:spcAft>
              <a:buClr>
                <a:schemeClr val="accent1"/>
              </a:buClr>
              <a:buSzPts val="2240"/>
              <a:buFont typeface="Noto Sans Symbols"/>
              <a:buNone/>
            </a:pPr>
            <a:r>
              <a:rPr b="0" i="0" lang="en-US" sz="2800" u="none">
                <a:solidFill>
                  <a:schemeClr val="dk1"/>
                </a:solidFill>
                <a:latin typeface="Gill Sans"/>
                <a:ea typeface="Gill Sans"/>
                <a:cs typeface="Gill Sans"/>
                <a:sym typeface="Gill Sans"/>
              </a:rPr>
              <a:t>   تلعب البنوك دورا هاما في زيادة حجم  عرض النقود في الاقتصاد والمقصود بعرض النقد حجم النقود المتداولة والمستخدمة في الاقتصاد بنوعيه السابقين. </a:t>
            </a:r>
            <a:endParaRPr/>
          </a:p>
          <a:p>
            <a:pPr indent="-282575" lvl="0" marL="365125" marR="0" rtl="1" algn="r">
              <a:lnSpc>
                <a:spcPct val="90000"/>
              </a:lnSpc>
              <a:spcBef>
                <a:spcPts val="600"/>
              </a:spcBef>
              <a:spcAft>
                <a:spcPts val="0"/>
              </a:spcAft>
              <a:buClr>
                <a:schemeClr val="accent1"/>
              </a:buClr>
              <a:buSzPts val="2240"/>
              <a:buFont typeface="Noto Sans Symbols"/>
              <a:buNone/>
            </a:pPr>
            <a:r>
              <a:rPr b="0" i="0" lang="en-US" sz="2800" u="none">
                <a:solidFill>
                  <a:schemeClr val="dk1"/>
                </a:solidFill>
                <a:latin typeface="Gill Sans"/>
                <a:ea typeface="Gill Sans"/>
                <a:cs typeface="Gill Sans"/>
                <a:sym typeface="Gill Sans"/>
              </a:rPr>
              <a:t>   ولتحديد آلية كيفية قيام البنك في زيادة عرض النقد يمكن العودة لفهم آلية عمل المضاعف لمعرفة آلية خلق النقود فنحن أمام نفس الآلية فالمضاعف يعتمد على الميل الحدي للاستهلاك وخلق أو توليد النقود في المصارف يعتمد على نسبة الاحتياطي النقدي.</a:t>
            </a:r>
            <a:endParaRPr/>
          </a:p>
          <a:p>
            <a:pPr indent="-282575" lvl="0" marL="365125" marR="0" rtl="1" algn="r">
              <a:lnSpc>
                <a:spcPct val="90000"/>
              </a:lnSpc>
              <a:spcBef>
                <a:spcPts val="600"/>
              </a:spcBef>
              <a:spcAft>
                <a:spcPts val="0"/>
              </a:spcAft>
              <a:buClr>
                <a:schemeClr val="accent1"/>
              </a:buClr>
              <a:buSzPts val="2240"/>
              <a:buFont typeface="Noto Sans Symbols"/>
              <a:buNone/>
            </a:pPr>
            <a:r>
              <a:rPr b="0" i="0" lang="en-US" sz="2800" u="none">
                <a:solidFill>
                  <a:schemeClr val="dk1"/>
                </a:solidFill>
                <a:latin typeface="Gill Sans"/>
                <a:ea typeface="Gill Sans"/>
                <a:cs typeface="Gill Sans"/>
                <a:sym typeface="Gill Sans"/>
              </a:rPr>
              <a:t>                                                     1</a:t>
            </a:r>
            <a:endParaRPr/>
          </a:p>
          <a:p>
            <a:pPr indent="-282575" lvl="0" marL="365125" marR="0" rtl="1" algn="r">
              <a:lnSpc>
                <a:spcPct val="90000"/>
              </a:lnSpc>
              <a:spcBef>
                <a:spcPts val="600"/>
              </a:spcBef>
              <a:spcAft>
                <a:spcPts val="0"/>
              </a:spcAft>
              <a:buClr>
                <a:schemeClr val="accent1"/>
              </a:buClr>
              <a:buSzPts val="2240"/>
              <a:buFont typeface="Noto Sans Symbols"/>
              <a:buNone/>
            </a:pPr>
            <a:r>
              <a:rPr b="0" i="0" lang="en-US" sz="2800" u="none">
                <a:solidFill>
                  <a:schemeClr val="dk1"/>
                </a:solidFill>
                <a:latin typeface="Gill Sans"/>
                <a:ea typeface="Gill Sans"/>
                <a:cs typeface="Gill Sans"/>
                <a:sym typeface="Gill Sans"/>
              </a:rPr>
              <a:t> معادلة (مضاعف النقود) =  ـــــــــــــــــــــــــــــــــــــ</a:t>
            </a:r>
            <a:endParaRPr/>
          </a:p>
          <a:p>
            <a:pPr indent="-282575" lvl="0" marL="365125" marR="0" rtl="1" algn="r">
              <a:lnSpc>
                <a:spcPct val="90000"/>
              </a:lnSpc>
              <a:spcBef>
                <a:spcPts val="600"/>
              </a:spcBef>
              <a:spcAft>
                <a:spcPts val="0"/>
              </a:spcAft>
              <a:buClr>
                <a:schemeClr val="accent1"/>
              </a:buClr>
              <a:buSzPts val="2240"/>
              <a:buFont typeface="Noto Sans Symbols"/>
              <a:buNone/>
            </a:pPr>
            <a:r>
              <a:rPr b="0" i="0" lang="en-US" sz="2800" u="none">
                <a:solidFill>
                  <a:schemeClr val="dk1"/>
                </a:solidFill>
                <a:latin typeface="Gill Sans"/>
                <a:ea typeface="Gill Sans"/>
                <a:cs typeface="Gill Sans"/>
                <a:sym typeface="Gill Sans"/>
              </a:rPr>
              <a:t>                                          نسبة الاحتياطي النقدي</a:t>
            </a:r>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8" name="Shape 3538"/>
        <p:cNvGrpSpPr/>
        <p:nvPr/>
      </p:nvGrpSpPr>
      <p:grpSpPr>
        <a:xfrm>
          <a:off x="0" y="0"/>
          <a:ext cx="0" cy="0"/>
          <a:chOff x="0" y="0"/>
          <a:chExt cx="0" cy="0"/>
        </a:xfrm>
      </p:grpSpPr>
      <p:sp>
        <p:nvSpPr>
          <p:cNvPr id="3539" name="Google Shape;3539;p287"/>
          <p:cNvSpPr/>
          <p:nvPr/>
        </p:nvSpPr>
        <p:spPr>
          <a:xfrm>
            <a:off x="533400" y="1752600"/>
            <a:ext cx="8382000" cy="2743200"/>
          </a:xfrm>
          <a:prstGeom prst="ellipse">
            <a:avLst/>
          </a:prstGeom>
          <a:solidFill>
            <a:srgbClr val="703203"/>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4400"/>
              <a:buFont typeface="Gill Sans"/>
              <a:buNone/>
            </a:pPr>
            <a:r>
              <a:rPr b="1" i="0" lang="en-US" sz="4400" u="none" cap="none" strike="noStrike">
                <a:solidFill>
                  <a:schemeClr val="lt1"/>
                </a:solidFill>
                <a:latin typeface="Gill Sans"/>
                <a:ea typeface="Gill Sans"/>
                <a:cs typeface="Gill Sans"/>
                <a:sym typeface="Gill Sans"/>
              </a:rPr>
              <a:t>مضاعف النقود (الودائع ) =1/ نسبة الاحتياطي القانوني</a:t>
            </a:r>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3" name="Shape 3543"/>
        <p:cNvGrpSpPr/>
        <p:nvPr/>
      </p:nvGrpSpPr>
      <p:grpSpPr>
        <a:xfrm>
          <a:off x="0" y="0"/>
          <a:ext cx="0" cy="0"/>
          <a:chOff x="0" y="0"/>
          <a:chExt cx="0" cy="0"/>
        </a:xfrm>
      </p:grpSpPr>
      <p:sp>
        <p:nvSpPr>
          <p:cNvPr id="3544" name="Google Shape;3544;p288"/>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572314"/>
              </a:buClr>
              <a:buSzPts val="4300"/>
              <a:buFont typeface="Gill Sans"/>
              <a:buNone/>
            </a:pP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 مثال لتوليد النقود</a:t>
            </a:r>
            <a:endParaRPr/>
          </a:p>
        </p:txBody>
      </p:sp>
      <p:sp>
        <p:nvSpPr>
          <p:cNvPr id="3545" name="Google Shape;3545;p288"/>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82575" lvl="0" marL="365125" marR="0" rtl="0" algn="r">
              <a:lnSpc>
                <a:spcPct val="80000"/>
              </a:lnSpc>
              <a:spcBef>
                <a:spcPts val="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افترض أن شخصا أودع 1000 ريال فما هو حجم التغير في عرض النقد إذا علمت أن نسبة الاحتياطي 20%.</a:t>
            </a:r>
            <a:endParaRPr/>
          </a:p>
          <a:p>
            <a:pPr indent="-282575" lvl="0" marL="365125" marR="0" rtl="0" algn="r">
              <a:lnSpc>
                <a:spcPct val="80000"/>
              </a:lnSpc>
              <a:spcBef>
                <a:spcPts val="600"/>
              </a:spcBef>
              <a:spcAft>
                <a:spcPts val="0"/>
              </a:spcAft>
              <a:buClr>
                <a:schemeClr val="accent1"/>
              </a:buClr>
              <a:buSzPts val="1920"/>
              <a:buFont typeface="Noto Sans Symbols"/>
              <a:buNone/>
            </a:pPr>
            <a:r>
              <a:t/>
            </a:r>
            <a:endParaRPr b="0" i="0" sz="2400" u="none">
              <a:solidFill>
                <a:schemeClr val="dk1"/>
              </a:solidFill>
              <a:latin typeface="Gill Sans"/>
              <a:ea typeface="Gill Sans"/>
              <a:cs typeface="Gill Sans"/>
              <a:sym typeface="Gill Sans"/>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الحل:</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1</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معادلة توليد النقود (المضاعف) =  ـــــــــــــــــــــــــــــــــــــ</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نسبة الاحتياطي النقدي</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1</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  ــــــــــــــــــــــ   =   5 </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20%</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الغير في حجم النقد = المضاعف × المبلغ الأساسي </a:t>
            </a:r>
            <a:endParaRPr/>
          </a:p>
          <a:p>
            <a:pPr indent="-282575" lvl="0" marL="365125" marR="0" rtl="0" algn="r">
              <a:lnSpc>
                <a:spcPct val="80000"/>
              </a:lnSpc>
              <a:spcBef>
                <a:spcPts val="600"/>
              </a:spcBef>
              <a:spcAft>
                <a:spcPts val="0"/>
              </a:spcAft>
              <a:buClr>
                <a:schemeClr val="accent1"/>
              </a:buClr>
              <a:buSzPts val="1920"/>
              <a:buFont typeface="Noto Sans Symbols"/>
              <a:buNone/>
            </a:pPr>
            <a:r>
              <a:rPr b="0" i="0" lang="en-US" sz="2400" u="none">
                <a:solidFill>
                  <a:schemeClr val="dk1"/>
                </a:solidFill>
                <a:latin typeface="Gill Sans"/>
                <a:ea typeface="Gill Sans"/>
                <a:cs typeface="Gill Sans"/>
                <a:sym typeface="Gill Sans"/>
              </a:rPr>
              <a:t>                      =       5     ×  1000 =   5000</a:t>
            </a:r>
            <a:endParaRPr b="0" i="0" sz="2400" u="none">
              <a:solidFill>
                <a:schemeClr val="dk1"/>
              </a:solidFill>
              <a:latin typeface="Gill Sans"/>
              <a:ea typeface="Gill Sans"/>
              <a:cs typeface="Gill Sans"/>
              <a:sym typeface="Gill Sans"/>
            </a:endParaRPr>
          </a:p>
          <a:p>
            <a:pPr indent="-282575" lvl="0" marL="365125" marR="0" rtl="0" algn="l">
              <a:lnSpc>
                <a:spcPct val="80000"/>
              </a:lnSpc>
              <a:spcBef>
                <a:spcPts val="600"/>
              </a:spcBef>
              <a:spcAft>
                <a:spcPts val="0"/>
              </a:spcAft>
              <a:buClr>
                <a:schemeClr val="accent1"/>
              </a:buClr>
              <a:buSzPts val="1920"/>
              <a:buFont typeface="Noto Sans Symbols"/>
              <a:buNone/>
            </a:pPr>
            <a:r>
              <a:t/>
            </a:r>
            <a:endParaRPr b="0" i="0" sz="2400" u="none">
              <a:solidFill>
                <a:schemeClr val="dk1"/>
              </a:solidFill>
              <a:latin typeface="Gill Sans"/>
              <a:ea typeface="Gill Sans"/>
              <a:cs typeface="Gill Sans"/>
              <a:sym typeface="Gill Sans"/>
            </a:endParaRPr>
          </a:p>
          <a:p>
            <a:pPr indent="-160655" lvl="0" marL="365125" marR="0" rtl="0" algn="l">
              <a:spcBef>
                <a:spcPts val="600"/>
              </a:spcBef>
              <a:spcAft>
                <a:spcPts val="0"/>
              </a:spcAft>
              <a:buClr>
                <a:schemeClr val="accent1"/>
              </a:buClr>
              <a:buSzPts val="1920"/>
              <a:buFont typeface="Noto Sans Symbols"/>
              <a:buNone/>
            </a:pPr>
            <a:r>
              <a:t/>
            </a:r>
            <a:endParaRPr b="0" i="0" sz="2400" u="none">
              <a:solidFill>
                <a:schemeClr val="dk1"/>
              </a:solidFill>
              <a:latin typeface="Gill Sans"/>
              <a:ea typeface="Gill Sans"/>
              <a:cs typeface="Gill Sans"/>
              <a:sym typeface="Gill Sans"/>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9" name="Shape 3549"/>
        <p:cNvGrpSpPr/>
        <p:nvPr/>
      </p:nvGrpSpPr>
      <p:grpSpPr>
        <a:xfrm>
          <a:off x="0" y="0"/>
          <a:ext cx="0" cy="0"/>
          <a:chOff x="0" y="0"/>
          <a:chExt cx="0" cy="0"/>
        </a:xfrm>
      </p:grpSpPr>
      <p:sp>
        <p:nvSpPr>
          <p:cNvPr id="3550" name="Google Shape;3550;p289"/>
          <p:cNvSpPr/>
          <p:nvPr/>
        </p:nvSpPr>
        <p:spPr>
          <a:xfrm>
            <a:off x="1547664" y="152400"/>
            <a:ext cx="5105400" cy="1219200"/>
          </a:xfrm>
          <a:prstGeom prst="roundRect">
            <a:avLst>
              <a:gd fmla="val 16667" name="adj"/>
            </a:avLst>
          </a:prstGeom>
          <a:solidFill>
            <a:schemeClr val="accent4"/>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1E5CB"/>
              </a:buClr>
              <a:buSzPts val="4000"/>
              <a:buFont typeface="Gill Sans"/>
              <a:buNone/>
            </a:pPr>
            <a:r>
              <a:rPr b="1" i="0" lang="en-US" sz="4000" u="none" cap="none" strike="noStrike">
                <a:solidFill>
                  <a:srgbClr val="F1E5CB"/>
                </a:solidFill>
                <a:effectLst>
                  <a:outerShdw blurRad="41275" rotWithShape="0" algn="tl" dir="1800000" dist="20320">
                    <a:srgbClr val="000000">
                      <a:alpha val="40000"/>
                    </a:srgbClr>
                  </a:outerShdw>
                </a:effectLst>
                <a:latin typeface="Gill Sans"/>
                <a:ea typeface="Gill Sans"/>
                <a:cs typeface="Gill Sans"/>
                <a:sym typeface="Gill Sans"/>
              </a:rPr>
              <a:t>القاعـــدة النقـــدية</a:t>
            </a:r>
            <a:endParaRPr/>
          </a:p>
        </p:txBody>
      </p:sp>
      <p:sp>
        <p:nvSpPr>
          <p:cNvPr id="3551" name="Google Shape;3551;p289"/>
          <p:cNvSpPr/>
          <p:nvPr/>
        </p:nvSpPr>
        <p:spPr>
          <a:xfrm>
            <a:off x="1652258" y="1605481"/>
            <a:ext cx="5029200" cy="2743200"/>
          </a:xfrm>
          <a:prstGeom prst="roundRect">
            <a:avLst>
              <a:gd fmla="val 16667" name="adj"/>
            </a:avLst>
          </a:prstGeom>
          <a:solidFill>
            <a:srgbClr val="FFD46A"/>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1E5CB"/>
              </a:buClr>
              <a:buSzPts val="4400"/>
              <a:buFont typeface="Gill Sans"/>
              <a:buNone/>
            </a:pPr>
            <a:r>
              <a:rPr b="1" i="0" lang="en-US" sz="4400" u="none" cap="none" strike="noStrike">
                <a:solidFill>
                  <a:srgbClr val="F1E5CB"/>
                </a:solidFill>
                <a:effectLst>
                  <a:outerShdw blurRad="41275" rotWithShape="0" algn="tl" dir="1800000" dist="20320">
                    <a:srgbClr val="000000">
                      <a:alpha val="40000"/>
                    </a:srgbClr>
                  </a:outerShdw>
                </a:effectLst>
                <a:latin typeface="Gill Sans"/>
                <a:ea typeface="Gill Sans"/>
                <a:cs typeface="Gill Sans"/>
                <a:sym typeface="Gill Sans"/>
              </a:rPr>
              <a:t>إجمالي النقود التي أصدرها البنك المركزي </a:t>
            </a:r>
            <a:endParaRPr/>
          </a:p>
        </p:txBody>
      </p:sp>
      <p:sp>
        <p:nvSpPr>
          <p:cNvPr id="3552" name="Google Shape;3552;p289"/>
          <p:cNvSpPr txBox="1"/>
          <p:nvPr/>
        </p:nvSpPr>
        <p:spPr>
          <a:xfrm>
            <a:off x="1042987" y="4581525"/>
            <a:ext cx="7859700" cy="1569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CC0000"/>
              </a:buClr>
              <a:buSzPts val="2400"/>
              <a:buFont typeface="Times New Roman"/>
              <a:buNone/>
            </a:pPr>
            <a:r>
              <a:rPr b="1" i="0" lang="en-US" sz="2400" u="sng">
                <a:solidFill>
                  <a:srgbClr val="CC0000"/>
                </a:solidFill>
                <a:latin typeface="Times New Roman"/>
                <a:ea typeface="Times New Roman"/>
                <a:cs typeface="Times New Roman"/>
                <a:sym typeface="Times New Roman"/>
              </a:rPr>
              <a:t>تتكون القاعدة النقدية للبنوك المركزية من: </a:t>
            </a:r>
            <a:endParaRPr/>
          </a:p>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أ) </a:t>
            </a:r>
            <a:r>
              <a:rPr b="1" i="0" lang="en-US" sz="2400" u="none">
                <a:solidFill>
                  <a:srgbClr val="92D050"/>
                </a:solidFill>
                <a:latin typeface="Times New Roman"/>
                <a:ea typeface="Times New Roman"/>
                <a:cs typeface="Times New Roman"/>
                <a:sym typeface="Times New Roman"/>
              </a:rPr>
              <a:t>العملة المتداولة وتشمل كل من العملة المحفوظة لدى البنوك التجارية كنقدية (والمتمثلة في احتياطياتها) والعملة المتداولة لدى الجمهور خارج البنوك</a:t>
            </a:r>
            <a:endParaRPr/>
          </a:p>
          <a:p>
            <a:pPr indent="0" lvl="0" marL="0" marR="0" rtl="1" algn="r">
              <a:lnSpc>
                <a:spcPct val="100000"/>
              </a:lnSpc>
              <a:spcBef>
                <a:spcPts val="0"/>
              </a:spcBef>
              <a:spcAft>
                <a:spcPts val="0"/>
              </a:spcAft>
              <a:buClr>
                <a:srgbClr val="92D050"/>
              </a:buClr>
              <a:buSzPts val="2400"/>
              <a:buFont typeface="Times New Roman"/>
              <a:buNone/>
            </a:pPr>
            <a:r>
              <a:rPr b="1" i="0" lang="en-US" sz="2400" u="none">
                <a:solidFill>
                  <a:srgbClr val="92D050"/>
                </a:solidFill>
                <a:latin typeface="Times New Roman"/>
                <a:ea typeface="Times New Roman"/>
                <a:cs typeface="Times New Roman"/>
                <a:sym typeface="Times New Roman"/>
              </a:rPr>
              <a:t> ب)الاحتياطيات.</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7" name="Shape 3557"/>
        <p:cNvGrpSpPr/>
        <p:nvPr/>
      </p:nvGrpSpPr>
      <p:grpSpPr>
        <a:xfrm>
          <a:off x="0" y="0"/>
          <a:ext cx="0" cy="0"/>
          <a:chOff x="0" y="0"/>
          <a:chExt cx="0" cy="0"/>
        </a:xfrm>
      </p:grpSpPr>
      <p:sp>
        <p:nvSpPr>
          <p:cNvPr id="3558" name="Google Shape;3558;p290"/>
          <p:cNvSpPr txBox="1"/>
          <p:nvPr/>
        </p:nvSpPr>
        <p:spPr>
          <a:xfrm>
            <a:off x="250825" y="404812"/>
            <a:ext cx="8642400" cy="56325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0000"/>
              </a:buClr>
              <a:buSzPts val="3200"/>
              <a:buFont typeface="Gill Sans"/>
              <a:buNone/>
            </a:pPr>
            <a:r>
              <a:rPr b="1" i="0" lang="en-US" sz="3200" u="none">
                <a:solidFill>
                  <a:srgbClr val="FF0000"/>
                </a:solidFill>
                <a:latin typeface="Gill Sans"/>
                <a:ea typeface="Gill Sans"/>
                <a:cs typeface="Gill Sans"/>
                <a:sym typeface="Gill Sans"/>
              </a:rPr>
              <a:t>مضاعف النقود الموسع = </a:t>
            </a:r>
            <a:endParaRPr/>
          </a:p>
          <a:p>
            <a:pPr indent="-342900" lvl="0" marL="342900" marR="0" rtl="1" algn="just">
              <a:lnSpc>
                <a:spcPct val="100000"/>
              </a:lnSpc>
              <a:spcBef>
                <a:spcPts val="0"/>
              </a:spcBef>
              <a:spcAft>
                <a:spcPts val="0"/>
              </a:spcAft>
              <a:buClr>
                <a:srgbClr val="FF0000"/>
              </a:buClr>
              <a:buSzPts val="3200"/>
              <a:buFont typeface="Gill Sans"/>
              <a:buNone/>
            </a:pPr>
            <a:r>
              <a:rPr b="1" i="0" lang="en-US" sz="3200" u="none">
                <a:solidFill>
                  <a:srgbClr val="FF0000"/>
                </a:solidFill>
                <a:latin typeface="Gill Sans"/>
                <a:ea typeface="Gill Sans"/>
                <a:cs typeface="Gill Sans"/>
                <a:sym typeface="Gill Sans"/>
              </a:rPr>
              <a:t>                                                                                                       </a:t>
            </a:r>
            <a:r>
              <a:rPr b="1" i="0" lang="en-US" sz="3200" u="none">
                <a:solidFill>
                  <a:schemeClr val="dk1"/>
                </a:solidFill>
                <a:latin typeface="Gill Sans"/>
                <a:ea typeface="Gill Sans"/>
                <a:cs typeface="Gill Sans"/>
                <a:sym typeface="Gill Sans"/>
              </a:rPr>
              <a:t>1                         1   + (cd)</a:t>
            </a:r>
            <a:endParaRPr/>
          </a:p>
          <a:p>
            <a:pPr indent="-342900" lvl="0" marL="342900" marR="0" rtl="1" algn="just">
              <a:lnSpc>
                <a:spcPct val="100000"/>
              </a:lnSpc>
              <a:spcBef>
                <a:spcPts val="0"/>
              </a:spcBef>
              <a:spcAft>
                <a:spcPts val="0"/>
              </a:spcAft>
              <a:buClr>
                <a:schemeClr val="dk1"/>
              </a:buClr>
              <a:buSzPts val="3200"/>
              <a:buFont typeface="Times New Roman"/>
              <a:buNone/>
            </a:pPr>
            <a:r>
              <a:t/>
            </a:r>
            <a:endParaRPr b="1" i="0" sz="3200" u="none">
              <a:solidFill>
                <a:schemeClr val="dk1"/>
              </a:solidFill>
              <a:latin typeface="Gill Sans"/>
              <a:ea typeface="Gill Sans"/>
              <a:cs typeface="Gill Sans"/>
              <a:sym typeface="Gill Sans"/>
            </a:endParaRPr>
          </a:p>
          <a:p>
            <a:pPr indent="-342900" lvl="0" marL="342900" marR="0" rtl="1" algn="ctr">
              <a:lnSpc>
                <a:spcPct val="100000"/>
              </a:lnSpc>
              <a:spcBef>
                <a:spcPts val="0"/>
              </a:spcBef>
              <a:spcAft>
                <a:spcPts val="0"/>
              </a:spcAft>
              <a:buClr>
                <a:schemeClr val="dk1"/>
              </a:buClr>
              <a:buSzPts val="2800"/>
              <a:buFont typeface="Gill Sans"/>
              <a:buNone/>
            </a:pPr>
            <a:r>
              <a:rPr b="1" i="0" lang="en-US" sz="2800" u="none">
                <a:solidFill>
                  <a:schemeClr val="dk1"/>
                </a:solidFill>
                <a:latin typeface="Gill Sans"/>
                <a:ea typeface="Gill Sans"/>
                <a:cs typeface="Gill Sans"/>
                <a:sym typeface="Gill Sans"/>
              </a:rPr>
              <a:t>  (rd) + (cd)</a:t>
            </a:r>
            <a:endParaRPr/>
          </a:p>
          <a:p>
            <a:pPr indent="-342900" lvl="0" marL="342900" marR="0" rtl="1" algn="ctr">
              <a:lnSpc>
                <a:spcPct val="100000"/>
              </a:lnSpc>
              <a:spcBef>
                <a:spcPts val="0"/>
              </a:spcBef>
              <a:spcAft>
                <a:spcPts val="0"/>
              </a:spcAft>
              <a:buClr>
                <a:schemeClr val="dk1"/>
              </a:buClr>
              <a:buSzPts val="2800"/>
              <a:buFont typeface="Times New Roman"/>
              <a:buNone/>
            </a:pPr>
            <a:r>
              <a:t/>
            </a:r>
            <a:endParaRPr b="1" i="0" sz="2800" u="none">
              <a:solidFill>
                <a:schemeClr val="dk1"/>
              </a:solidFill>
              <a:latin typeface="Gill Sans"/>
              <a:ea typeface="Gill Sans"/>
              <a:cs typeface="Gill Sans"/>
              <a:sym typeface="Gill Sans"/>
            </a:endParaRPr>
          </a:p>
          <a:p>
            <a:pPr indent="-342900" lvl="0" marL="342900" marR="0" rtl="1" algn="ctr">
              <a:lnSpc>
                <a:spcPct val="100000"/>
              </a:lnSpc>
              <a:spcBef>
                <a:spcPts val="0"/>
              </a:spcBef>
              <a:spcAft>
                <a:spcPts val="0"/>
              </a:spcAft>
              <a:buClr>
                <a:schemeClr val="dk1"/>
              </a:buClr>
              <a:buSzPts val="2800"/>
              <a:buFont typeface="Times New Roman"/>
              <a:buNone/>
            </a:pPr>
            <a:r>
              <a:t/>
            </a:r>
            <a:endParaRPr b="1" i="0" sz="2800" u="none">
              <a:solidFill>
                <a:schemeClr val="dk1"/>
              </a:solidFill>
              <a:latin typeface="Gill Sans"/>
              <a:ea typeface="Gill Sans"/>
              <a:cs typeface="Gill Sans"/>
              <a:sym typeface="Gill Sans"/>
            </a:endParaRPr>
          </a:p>
          <a:p>
            <a:pPr indent="-342900" lvl="0" marL="342900" marR="0" rtl="1" algn="r">
              <a:lnSpc>
                <a:spcPct val="100000"/>
              </a:lnSpc>
              <a:spcBef>
                <a:spcPts val="0"/>
              </a:spcBef>
              <a:spcAft>
                <a:spcPts val="0"/>
              </a:spcAft>
              <a:buClr>
                <a:schemeClr val="dk1"/>
              </a:buClr>
              <a:buSzPts val="2800"/>
              <a:buFont typeface="Gill Sans"/>
              <a:buNone/>
            </a:pPr>
            <a:r>
              <a:rPr b="1" i="0" lang="en-US" sz="2800" u="none">
                <a:solidFill>
                  <a:schemeClr val="dk1"/>
                </a:solidFill>
                <a:latin typeface="Gill Sans"/>
                <a:ea typeface="Gill Sans"/>
                <a:cs typeface="Gill Sans"/>
                <a:sym typeface="Gill Sans"/>
              </a:rPr>
              <a:t>نسبة السيولة الى الودائع  = (cd)</a:t>
            </a:r>
            <a:endParaRPr/>
          </a:p>
          <a:p>
            <a:pPr indent="-342900" lvl="0" marL="342900" marR="0" rtl="1" algn="r">
              <a:lnSpc>
                <a:spcPct val="100000"/>
              </a:lnSpc>
              <a:spcBef>
                <a:spcPts val="0"/>
              </a:spcBef>
              <a:spcAft>
                <a:spcPts val="0"/>
              </a:spcAft>
              <a:buClr>
                <a:schemeClr val="dk1"/>
              </a:buClr>
              <a:buSzPts val="2800"/>
              <a:buFont typeface="Gill Sans"/>
              <a:buNone/>
            </a:pPr>
            <a:r>
              <a:rPr b="1" i="0" lang="en-US" sz="2800" u="none">
                <a:solidFill>
                  <a:schemeClr val="dk1"/>
                </a:solidFill>
                <a:latin typeface="Gill Sans"/>
                <a:ea typeface="Gill Sans"/>
                <a:cs typeface="Gill Sans"/>
                <a:sym typeface="Gill Sans"/>
              </a:rPr>
              <a:t>نسبة الاحتياطي للودائع  = (rd)</a:t>
            </a:r>
            <a:endParaRPr/>
          </a:p>
          <a:p>
            <a:pPr indent="-342900" lvl="0" marL="342900" marR="0" rtl="1" algn="ctr">
              <a:lnSpc>
                <a:spcPct val="100000"/>
              </a:lnSpc>
              <a:spcBef>
                <a:spcPts val="0"/>
              </a:spcBef>
              <a:spcAft>
                <a:spcPts val="0"/>
              </a:spcAft>
              <a:buClr>
                <a:schemeClr val="dk1"/>
              </a:buClr>
              <a:buSzPts val="2800"/>
              <a:buFont typeface="Times New Roman"/>
              <a:buNone/>
            </a:pPr>
            <a:r>
              <a:t/>
            </a:r>
            <a:endParaRPr b="1" i="0" sz="2800" u="none">
              <a:solidFill>
                <a:schemeClr val="dk1"/>
              </a:solidFill>
              <a:latin typeface="Gill Sans"/>
              <a:ea typeface="Gill Sans"/>
              <a:cs typeface="Gill Sans"/>
              <a:sym typeface="Gill Sans"/>
            </a:endParaRPr>
          </a:p>
          <a:p>
            <a:pPr indent="-342900" lvl="0" marL="342900" marR="0" rtl="1" algn="ctr">
              <a:lnSpc>
                <a:spcPct val="100000"/>
              </a:lnSpc>
              <a:spcBef>
                <a:spcPts val="0"/>
              </a:spcBef>
              <a:spcAft>
                <a:spcPts val="0"/>
              </a:spcAft>
              <a:buClr>
                <a:schemeClr val="dk1"/>
              </a:buClr>
              <a:buSzPts val="2800"/>
              <a:buFont typeface="Times New Roman"/>
              <a:buNone/>
            </a:pPr>
            <a:r>
              <a:t/>
            </a:r>
            <a:endParaRPr b="1" i="0" sz="2800" u="none">
              <a:solidFill>
                <a:schemeClr val="dk1"/>
              </a:solidFill>
              <a:latin typeface="Gill Sans"/>
              <a:ea typeface="Gill Sans"/>
              <a:cs typeface="Gill Sans"/>
              <a:sym typeface="Gill Sans"/>
            </a:endParaRPr>
          </a:p>
          <a:p>
            <a:pPr indent="-342900" lvl="0" marL="342900" marR="0" rtl="1" algn="ctr">
              <a:lnSpc>
                <a:spcPct val="100000"/>
              </a:lnSpc>
              <a:spcBef>
                <a:spcPts val="0"/>
              </a:spcBef>
              <a:spcAft>
                <a:spcPts val="0"/>
              </a:spcAft>
              <a:buClr>
                <a:schemeClr val="dk1"/>
              </a:buClr>
              <a:buSzPts val="2800"/>
              <a:buFont typeface="Gill Sans"/>
              <a:buNone/>
            </a:pPr>
            <a:r>
              <a:rPr b="1" i="0" lang="en-US" sz="2800" u="none">
                <a:solidFill>
                  <a:schemeClr val="dk1"/>
                </a:solidFill>
                <a:latin typeface="Gill Sans"/>
                <a:ea typeface="Gill Sans"/>
                <a:cs typeface="Gill Sans"/>
                <a:sym typeface="Gill Sans"/>
              </a:rPr>
              <a:t>  </a:t>
            </a:r>
            <a:endParaRPr/>
          </a:p>
        </p:txBody>
      </p:sp>
      <p:cxnSp>
        <p:nvCxnSpPr>
          <p:cNvPr id="3559" name="Google Shape;3559;p290"/>
          <p:cNvCxnSpPr/>
          <p:nvPr/>
        </p:nvCxnSpPr>
        <p:spPr>
          <a:xfrm flipH="1" rot="10800000">
            <a:off x="3357562" y="2214599"/>
            <a:ext cx="2357400" cy="71400"/>
          </a:xfrm>
          <a:prstGeom prst="straightConnector1">
            <a:avLst/>
          </a:prstGeom>
          <a:noFill/>
          <a:ln cap="flat" cmpd="sng" w="28575">
            <a:solidFill>
              <a:schemeClr val="dk1"/>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0" st="0"/>
                                            </p:txEl>
                                          </p:spTgt>
                                        </p:tgtEl>
                                        <p:attrNameLst>
                                          <p:attrName>style.visibility</p:attrName>
                                        </p:attrNameLst>
                                      </p:cBhvr>
                                      <p:to>
                                        <p:strVal val="visible"/>
                                      </p:to>
                                    </p:set>
                                    <p:anim calcmode="lin" valueType="num">
                                      <p:cBhvr additive="base">
                                        <p:cTn dur="500"/>
                                        <p:tgtEl>
                                          <p:spTgt spid="355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1" st="1"/>
                                            </p:txEl>
                                          </p:spTgt>
                                        </p:tgtEl>
                                        <p:attrNameLst>
                                          <p:attrName>style.visibility</p:attrName>
                                        </p:attrNameLst>
                                      </p:cBhvr>
                                      <p:to>
                                        <p:strVal val="visible"/>
                                      </p:to>
                                    </p:set>
                                    <p:anim calcmode="lin" valueType="num">
                                      <p:cBhvr additive="base">
                                        <p:cTn dur="500"/>
                                        <p:tgtEl>
                                          <p:spTgt spid="355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2" st="2"/>
                                            </p:txEl>
                                          </p:spTgt>
                                        </p:tgtEl>
                                        <p:attrNameLst>
                                          <p:attrName>style.visibility</p:attrName>
                                        </p:attrNameLst>
                                      </p:cBhvr>
                                      <p:to>
                                        <p:strVal val="visible"/>
                                      </p:to>
                                    </p:set>
                                    <p:anim calcmode="lin" valueType="num">
                                      <p:cBhvr additive="base">
                                        <p:cTn dur="500"/>
                                        <p:tgtEl>
                                          <p:spTgt spid="355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3" st="3"/>
                                            </p:txEl>
                                          </p:spTgt>
                                        </p:tgtEl>
                                        <p:attrNameLst>
                                          <p:attrName>style.visibility</p:attrName>
                                        </p:attrNameLst>
                                      </p:cBhvr>
                                      <p:to>
                                        <p:strVal val="visible"/>
                                      </p:to>
                                    </p:set>
                                    <p:anim calcmode="lin" valueType="num">
                                      <p:cBhvr additive="base">
                                        <p:cTn dur="500"/>
                                        <p:tgtEl>
                                          <p:spTgt spid="355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4" st="4"/>
                                            </p:txEl>
                                          </p:spTgt>
                                        </p:tgtEl>
                                        <p:attrNameLst>
                                          <p:attrName>style.visibility</p:attrName>
                                        </p:attrNameLst>
                                      </p:cBhvr>
                                      <p:to>
                                        <p:strVal val="visible"/>
                                      </p:to>
                                    </p:set>
                                    <p:anim calcmode="lin" valueType="num">
                                      <p:cBhvr additive="base">
                                        <p:cTn dur="500"/>
                                        <p:tgtEl>
                                          <p:spTgt spid="355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5" st="5"/>
                                            </p:txEl>
                                          </p:spTgt>
                                        </p:tgtEl>
                                        <p:attrNameLst>
                                          <p:attrName>style.visibility</p:attrName>
                                        </p:attrNameLst>
                                      </p:cBhvr>
                                      <p:to>
                                        <p:strVal val="visible"/>
                                      </p:to>
                                    </p:set>
                                    <p:anim calcmode="lin" valueType="num">
                                      <p:cBhvr additive="base">
                                        <p:cTn dur="500"/>
                                        <p:tgtEl>
                                          <p:spTgt spid="355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6" st="6"/>
                                            </p:txEl>
                                          </p:spTgt>
                                        </p:tgtEl>
                                        <p:attrNameLst>
                                          <p:attrName>style.visibility</p:attrName>
                                        </p:attrNameLst>
                                      </p:cBhvr>
                                      <p:to>
                                        <p:strVal val="visible"/>
                                      </p:to>
                                    </p:set>
                                    <p:anim calcmode="lin" valueType="num">
                                      <p:cBhvr additive="base">
                                        <p:cTn dur="500"/>
                                        <p:tgtEl>
                                          <p:spTgt spid="355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7" st="7"/>
                                            </p:txEl>
                                          </p:spTgt>
                                        </p:tgtEl>
                                        <p:attrNameLst>
                                          <p:attrName>style.visibility</p:attrName>
                                        </p:attrNameLst>
                                      </p:cBhvr>
                                      <p:to>
                                        <p:strVal val="visible"/>
                                      </p:to>
                                    </p:set>
                                    <p:anim calcmode="lin" valueType="num">
                                      <p:cBhvr additive="base">
                                        <p:cTn dur="500"/>
                                        <p:tgtEl>
                                          <p:spTgt spid="355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8" st="8"/>
                                            </p:txEl>
                                          </p:spTgt>
                                        </p:tgtEl>
                                        <p:attrNameLst>
                                          <p:attrName>style.visibility</p:attrName>
                                        </p:attrNameLst>
                                      </p:cBhvr>
                                      <p:to>
                                        <p:strVal val="visible"/>
                                      </p:to>
                                    </p:set>
                                    <p:anim calcmode="lin" valueType="num">
                                      <p:cBhvr additive="base">
                                        <p:cTn dur="500"/>
                                        <p:tgtEl>
                                          <p:spTgt spid="355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9" st="9"/>
                                            </p:txEl>
                                          </p:spTgt>
                                        </p:tgtEl>
                                        <p:attrNameLst>
                                          <p:attrName>style.visibility</p:attrName>
                                        </p:attrNameLst>
                                      </p:cBhvr>
                                      <p:to>
                                        <p:strVal val="visible"/>
                                      </p:to>
                                    </p:set>
                                    <p:anim calcmode="lin" valueType="num">
                                      <p:cBhvr additive="base">
                                        <p:cTn dur="500"/>
                                        <p:tgtEl>
                                          <p:spTgt spid="3558">
                                            <p:txEl>
                                              <p:pRg end="9" st="9"/>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58">
                                            <p:txEl>
                                              <p:pRg end="10" st="10"/>
                                            </p:txEl>
                                          </p:spTgt>
                                        </p:tgtEl>
                                        <p:attrNameLst>
                                          <p:attrName>style.visibility</p:attrName>
                                        </p:attrNameLst>
                                      </p:cBhvr>
                                      <p:to>
                                        <p:strVal val="visible"/>
                                      </p:to>
                                    </p:set>
                                    <p:anim calcmode="lin" valueType="num">
                                      <p:cBhvr additive="base">
                                        <p:cTn dur="500"/>
                                        <p:tgtEl>
                                          <p:spTgt spid="3558">
                                            <p:txEl>
                                              <p:pRg end="10" st="10"/>
                                            </p:txEl>
                                          </p:spTgt>
                                        </p:tgtEl>
                                        <p:attrNameLst>
                                          <p:attrName>ppt_w</p:attrName>
                                        </p:attrNameLst>
                                      </p:cBhvr>
                                      <p:tavLst>
                                        <p:tav fmla="" tm="0">
                                          <p:val>
                                            <p:strVal val="0"/>
                                          </p:val>
                                        </p:tav>
                                        <p:tav fmla="" tm="100000">
                                          <p:val>
                                            <p:strVal val="#ppt_w"/>
                                          </p:val>
                                        </p:tav>
                                      </p:tavLst>
                                    </p:anim>
                                    <p:anim calcmode="lin" valueType="num">
                                      <p:cBhvr additive="base">
                                        <p:cTn dur="500"/>
                                        <p:tgtEl>
                                          <p:spTgt spid="3558">
                                            <p:txEl>
                                              <p:pRg end="10" st="1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3" name="Shape 3563"/>
        <p:cNvGrpSpPr/>
        <p:nvPr/>
      </p:nvGrpSpPr>
      <p:grpSpPr>
        <a:xfrm>
          <a:off x="0" y="0"/>
          <a:ext cx="0" cy="0"/>
          <a:chOff x="0" y="0"/>
          <a:chExt cx="0" cy="0"/>
        </a:xfrm>
      </p:grpSpPr>
      <p:sp>
        <p:nvSpPr>
          <p:cNvPr id="3564" name="Google Shape;3564;p291"/>
          <p:cNvSpPr/>
          <p:nvPr/>
        </p:nvSpPr>
        <p:spPr>
          <a:xfrm>
            <a:off x="1447800" y="1524000"/>
            <a:ext cx="6476976" cy="4648212"/>
          </a:xfrm>
          <a:prstGeom prst="cloud">
            <a:avLst/>
          </a:prstGeom>
          <a:solidFill>
            <a:srgbClr val="7CC1D4"/>
          </a:solidFill>
          <a:ln>
            <a:noFill/>
          </a:ln>
          <a:effectLst>
            <a:outerShdw blurRad="149987" algn="ctr" dir="8460000" dist="250190">
              <a:srgbClr val="000000">
                <a:alpha val="2784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2800"/>
              <a:buFont typeface="Gill Sans"/>
              <a:buNone/>
            </a:pPr>
            <a:r>
              <a:rPr b="1" i="0" lang="en-US" sz="2800" u="none" cap="none" strike="noStrike">
                <a:solidFill>
                  <a:schemeClr val="lt1"/>
                </a:solidFill>
                <a:latin typeface="Gill Sans"/>
                <a:ea typeface="Gill Sans"/>
                <a:cs typeface="Gill Sans"/>
                <a:sym typeface="Gill Sans"/>
              </a:rPr>
              <a:t>نلاحظ أن العلاقة بين عرض النقود والقاعدة النقدية </a:t>
            </a:r>
            <a:endParaRPr b="1" i="0" sz="2800" u="none" cap="none" strike="noStrike">
              <a:solidFill>
                <a:schemeClr val="lt1"/>
              </a:solidFill>
              <a:latin typeface="Gill Sans"/>
              <a:ea typeface="Gill Sans"/>
              <a:cs typeface="Gill Sans"/>
              <a:sym typeface="Gill Sans"/>
            </a:endParaRPr>
          </a:p>
          <a:p>
            <a:pPr indent="0" lvl="0" marL="0" marR="0" rtl="1" algn="ctr">
              <a:lnSpc>
                <a:spcPct val="100000"/>
              </a:lnSpc>
              <a:spcBef>
                <a:spcPts val="0"/>
              </a:spcBef>
              <a:spcAft>
                <a:spcPts val="0"/>
              </a:spcAft>
              <a:buClr>
                <a:schemeClr val="lt1"/>
              </a:buClr>
              <a:buSzPts val="2800"/>
              <a:buFont typeface="Gill Sans"/>
              <a:buNone/>
            </a:pPr>
            <a:r>
              <a:rPr b="1" i="0" lang="en-US" sz="2800" u="none" cap="none" strike="noStrike">
                <a:solidFill>
                  <a:schemeClr val="lt1"/>
                </a:solidFill>
                <a:latin typeface="Gill Sans"/>
                <a:ea typeface="Gill Sans"/>
                <a:cs typeface="Gill Sans"/>
                <a:sym typeface="Gill Sans"/>
              </a:rPr>
              <a:t> ونسبة السيولة إلى الودائع  </a:t>
            </a:r>
            <a:r>
              <a:rPr b="1" i="0" lang="en-US" sz="2800" u="none" cap="none" strike="noStrike">
                <a:solidFill>
                  <a:srgbClr val="CC0099"/>
                </a:solidFill>
                <a:latin typeface="Gill Sans"/>
                <a:ea typeface="Gill Sans"/>
                <a:cs typeface="Gill Sans"/>
                <a:sym typeface="Gill Sans"/>
              </a:rPr>
              <a:t>طردية</a:t>
            </a:r>
            <a:endParaRPr/>
          </a:p>
          <a:p>
            <a:pPr indent="0" lvl="0" marL="0" marR="0" rtl="1" algn="ctr">
              <a:lnSpc>
                <a:spcPct val="100000"/>
              </a:lnSpc>
              <a:spcBef>
                <a:spcPts val="0"/>
              </a:spcBef>
              <a:spcAft>
                <a:spcPts val="0"/>
              </a:spcAft>
              <a:buClr>
                <a:schemeClr val="lt1"/>
              </a:buClr>
              <a:buSzPts val="2800"/>
              <a:buFont typeface="Times New Roman"/>
              <a:buNone/>
            </a:pPr>
            <a:r>
              <a:t/>
            </a:r>
            <a:endParaRPr b="1" i="0" sz="2800" u="none" cap="none" strike="noStrike">
              <a:solidFill>
                <a:schemeClr val="lt1"/>
              </a:solidFill>
              <a:latin typeface="Gill Sans"/>
              <a:ea typeface="Gill Sans"/>
              <a:cs typeface="Gill Sans"/>
              <a:sym typeface="Gill Sans"/>
            </a:endParaRPr>
          </a:p>
          <a:p>
            <a:pPr indent="0" lvl="0" marL="0" marR="0" rtl="1" algn="ctr">
              <a:lnSpc>
                <a:spcPct val="100000"/>
              </a:lnSpc>
              <a:spcBef>
                <a:spcPts val="0"/>
              </a:spcBef>
              <a:spcAft>
                <a:spcPts val="0"/>
              </a:spcAft>
              <a:buClr>
                <a:schemeClr val="lt1"/>
              </a:buClr>
              <a:buSzPts val="2800"/>
              <a:buFont typeface="Gill Sans"/>
              <a:buNone/>
            </a:pPr>
            <a:r>
              <a:rPr b="1" i="0" lang="en-US" sz="2800" u="none" cap="none" strike="noStrike">
                <a:solidFill>
                  <a:schemeClr val="lt1"/>
                </a:solidFill>
                <a:latin typeface="Gill Sans"/>
                <a:ea typeface="Gill Sans"/>
                <a:cs typeface="Gill Sans"/>
                <a:sym typeface="Gill Sans"/>
              </a:rPr>
              <a:t> العلاقة بين عرض النقود ونسبة الاحتياطي القانوني </a:t>
            </a:r>
            <a:r>
              <a:rPr b="1" i="0" lang="en-US" sz="2800" u="none" cap="none" strike="noStrike">
                <a:solidFill>
                  <a:srgbClr val="CC0099"/>
                </a:solidFill>
                <a:latin typeface="Gill Sans"/>
                <a:ea typeface="Gill Sans"/>
                <a:cs typeface="Gill Sans"/>
                <a:sym typeface="Gill Sans"/>
              </a:rPr>
              <a:t>عكسية  </a:t>
            </a:r>
            <a:endParaRPr/>
          </a:p>
          <a:p>
            <a:pPr indent="0" lvl="0" marL="0" marR="0" rtl="1" algn="ctr">
              <a:lnSpc>
                <a:spcPct val="100000"/>
              </a:lnSpc>
              <a:spcBef>
                <a:spcPts val="0"/>
              </a:spcBef>
              <a:spcAft>
                <a:spcPts val="0"/>
              </a:spcAft>
              <a:buClr>
                <a:schemeClr val="lt1"/>
              </a:buClr>
              <a:buSzPts val="2800"/>
              <a:buFont typeface="Times New Roman"/>
              <a:buNone/>
            </a:pPr>
            <a:r>
              <a:t/>
            </a:r>
            <a:endParaRPr b="1" i="0" sz="2800" u="none" cap="none" strike="noStrike">
              <a:solidFill>
                <a:schemeClr val="lt1"/>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6" name="Shape 996"/>
        <p:cNvGrpSpPr/>
        <p:nvPr/>
      </p:nvGrpSpPr>
      <p:grpSpPr>
        <a:xfrm>
          <a:off x="0" y="0"/>
          <a:ext cx="0" cy="0"/>
          <a:chOff x="0" y="0"/>
          <a:chExt cx="0" cy="0"/>
        </a:xfrm>
      </p:grpSpPr>
      <p:sp>
        <p:nvSpPr>
          <p:cNvPr id="997" name="Google Shape;997;p94"/>
          <p:cNvSpPr txBox="1"/>
          <p:nvPr/>
        </p:nvSpPr>
        <p:spPr>
          <a:xfrm>
            <a:off x="539750" y="333375"/>
            <a:ext cx="7993200" cy="5508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CC0000"/>
              </a:buClr>
              <a:buSzPts val="4400"/>
              <a:buFont typeface="Times New Roman"/>
              <a:buNone/>
            </a:pPr>
            <a:r>
              <a:rPr b="1" i="0" lang="en-US" sz="4400" u="none">
                <a:solidFill>
                  <a:srgbClr val="CC0000"/>
                </a:solidFill>
                <a:latin typeface="Times New Roman"/>
                <a:ea typeface="Times New Roman"/>
                <a:cs typeface="Times New Roman"/>
                <a:sym typeface="Times New Roman"/>
              </a:rPr>
              <a:t>اشتقاق دالة الادخار:</a:t>
            </a:r>
            <a:endParaRPr/>
          </a:p>
          <a:p>
            <a:pPr indent="0" lvl="0" marL="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طالما أن الدخل يقسم بين الاستهلاك والادخار حيث أن: y = c + s</a:t>
            </a:r>
            <a:endParaRPr/>
          </a:p>
          <a:p>
            <a:pPr indent="0" lvl="0" marL="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فإن دالة الادخار يمكن اشتقاقها من دالة الاستهلاك حسب الخطوات    التالية:</a:t>
            </a:r>
            <a:endParaRPr b="1" i="0" sz="2800" u="none">
              <a:solidFill>
                <a:schemeClr val="dk1"/>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Y = c + s</a:t>
            </a:r>
            <a:r>
              <a:rPr b="1" i="0" lang="en-US" sz="2800" u="none">
                <a:solidFill>
                  <a:schemeClr val="dk1"/>
                </a:solidFill>
                <a:latin typeface="Times New Roman"/>
                <a:ea typeface="Times New Roman"/>
                <a:cs typeface="Times New Roman"/>
                <a:sym typeface="Times New Roman"/>
              </a:rPr>
              <a:t>      </a:t>
            </a:r>
            <a:endParaRPr/>
          </a:p>
          <a:p>
            <a:pPr indent="0" lvl="0" marL="0" marR="0" rtl="1" algn="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S = y – c</a:t>
            </a:r>
            <a:r>
              <a:rPr b="1" i="0" lang="en-US" sz="2800" u="none">
                <a:solidFill>
                  <a:schemeClr val="dk1"/>
                </a:solidFill>
                <a:latin typeface="Times New Roman"/>
                <a:ea typeface="Times New Roman"/>
                <a:cs typeface="Times New Roman"/>
                <a:sym typeface="Times New Roman"/>
              </a:rPr>
              <a:t>      </a:t>
            </a:r>
            <a:endParaRPr/>
          </a:p>
          <a:p>
            <a:pPr indent="0" lvl="0" marL="0" marR="0" rtl="1" algn="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S = y – ( a + by)     </a:t>
            </a:r>
            <a:endParaRPr/>
          </a:p>
          <a:p>
            <a:pPr indent="0" lvl="0" marL="0" marR="0" rtl="1" algn="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S = y – a – by         </a:t>
            </a:r>
            <a:endParaRPr/>
          </a:p>
          <a:p>
            <a:pPr indent="0" lvl="0" marL="0" marR="0" rtl="1" algn="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S = -a + y (1-b)       </a:t>
            </a:r>
            <a:endParaRPr/>
          </a:p>
          <a:p>
            <a:pPr indent="0" lvl="0" marL="0" marR="0" rtl="1" algn="r">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S = -a + (1-b)y</a:t>
            </a:r>
            <a:r>
              <a:rPr b="1" i="0" lang="en-US" sz="2800" u="none">
                <a:solidFill>
                  <a:schemeClr val="dk1"/>
                </a:solidFill>
                <a:latin typeface="Times New Roman"/>
                <a:ea typeface="Times New Roman"/>
                <a:cs typeface="Times New Roman"/>
                <a:sym typeface="Times New Roman"/>
              </a:rPr>
              <a:t>            </a:t>
            </a:r>
            <a:r>
              <a:rPr b="1" i="0" lang="en-US" sz="2800" u="none">
                <a:solidFill>
                  <a:srgbClr val="CC0000"/>
                </a:solidFill>
                <a:latin typeface="Times New Roman"/>
                <a:ea typeface="Times New Roman"/>
                <a:cs typeface="Times New Roman"/>
                <a:sym typeface="Times New Roman"/>
              </a:rPr>
              <a:t>دالة الادخار</a:t>
            </a:r>
            <a:endParaRPr/>
          </a:p>
          <a:p>
            <a:pPr indent="0" lvl="0" marL="0" marR="0" rtl="1" algn="r">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ويلاحظ أن الرمز –a ) )  يعبر عن ذلك الجزء من المدخرات التي  تمول الاستهلاك عندما يكون الدخل صفراً، وإشارته بالسالب لأنه يعبر عن نقص في الادخار وهو بالمقابل لـلرمز( a ) في دالة الاستهلاك.</a:t>
            </a:r>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8" name="Shape 3568"/>
        <p:cNvGrpSpPr/>
        <p:nvPr/>
      </p:nvGrpSpPr>
      <p:grpSpPr>
        <a:xfrm>
          <a:off x="0" y="0"/>
          <a:ext cx="0" cy="0"/>
          <a:chOff x="0" y="0"/>
          <a:chExt cx="0" cy="0"/>
        </a:xfrm>
      </p:grpSpPr>
      <p:sp>
        <p:nvSpPr>
          <p:cNvPr id="3569" name="Google Shape;3569;p292"/>
          <p:cNvSpPr txBox="1"/>
          <p:nvPr/>
        </p:nvSpPr>
        <p:spPr>
          <a:xfrm>
            <a:off x="323850" y="188912"/>
            <a:ext cx="8642400" cy="4400400"/>
          </a:xfrm>
          <a:prstGeom prst="rect">
            <a:avLst/>
          </a:prstGeom>
          <a:noFill/>
          <a:ln>
            <a:noFill/>
          </a:ln>
        </p:spPr>
        <p:txBody>
          <a:bodyPr anchorCtr="0" anchor="t" bIns="45700" lIns="91425" spcFirstLastPara="1" rIns="91425" wrap="square" tIns="45700">
            <a:spAutoFit/>
          </a:bodyPr>
          <a:lstStyle/>
          <a:p>
            <a:pPr indent="-342900" lvl="0" marL="342900" marR="0" rtl="1" algn="ctr">
              <a:lnSpc>
                <a:spcPct val="100000"/>
              </a:lnSpc>
              <a:spcBef>
                <a:spcPts val="0"/>
              </a:spcBef>
              <a:spcAft>
                <a:spcPts val="0"/>
              </a:spcAft>
              <a:buClr>
                <a:srgbClr val="800000"/>
              </a:buClr>
              <a:buSzPts val="4800"/>
              <a:buFont typeface="Calibri"/>
              <a:buNone/>
            </a:pPr>
            <a:r>
              <a:rPr b="1" i="0" lang="en-US" sz="4800" u="none">
                <a:solidFill>
                  <a:srgbClr val="800000"/>
                </a:solidFill>
                <a:latin typeface="Calibri"/>
                <a:ea typeface="Calibri"/>
                <a:cs typeface="Calibri"/>
                <a:sym typeface="Calibri"/>
              </a:rPr>
              <a:t>السياسة النقدية:</a:t>
            </a:r>
            <a:endParaRPr/>
          </a:p>
          <a:p>
            <a:pPr indent="-342900" lvl="0" marL="342900" marR="0" rtl="1" algn="just">
              <a:lnSpc>
                <a:spcPct val="100000"/>
              </a:lnSpc>
              <a:spcBef>
                <a:spcPts val="0"/>
              </a:spcBef>
              <a:spcAft>
                <a:spcPts val="0"/>
              </a:spcAft>
              <a:buClr>
                <a:schemeClr val="dk1"/>
              </a:buClr>
              <a:buSzPts val="3200"/>
              <a:buFont typeface="Calibri"/>
              <a:buNone/>
            </a:pPr>
            <a:r>
              <a:rPr b="1" i="0" lang="en-US" sz="3200" u="none">
                <a:solidFill>
                  <a:schemeClr val="dk1"/>
                </a:solidFill>
                <a:latin typeface="Calibri"/>
                <a:ea typeface="Calibri"/>
                <a:cs typeface="Calibri"/>
                <a:sym typeface="Calibri"/>
              </a:rPr>
              <a:t> </a:t>
            </a:r>
            <a:r>
              <a:rPr b="1" i="0" lang="en-US" sz="3200" u="none">
                <a:solidFill>
                  <a:srgbClr val="003300"/>
                </a:solidFill>
                <a:latin typeface="Calibri"/>
                <a:ea typeface="Calibri"/>
                <a:cs typeface="Calibri"/>
                <a:sym typeface="Calibri"/>
              </a:rPr>
              <a:t>هي السياسة التي يضعها البنك المركزي ويشرف على تنفيذها بهدف معالجة أوضاع الركود أو التضخم الاقتصادي.</a:t>
            </a:r>
            <a:endParaRPr/>
          </a:p>
          <a:p>
            <a:pPr indent="-342900" lvl="0" marL="342900" marR="0" rtl="1" algn="just">
              <a:lnSpc>
                <a:spcPct val="100000"/>
              </a:lnSpc>
              <a:spcBef>
                <a:spcPts val="0"/>
              </a:spcBef>
              <a:spcAft>
                <a:spcPts val="0"/>
              </a:spcAft>
              <a:buClr>
                <a:schemeClr val="dk1"/>
              </a:buClr>
              <a:buSzPts val="3200"/>
              <a:buFont typeface="Calibri"/>
              <a:buNone/>
            </a:pPr>
            <a:r>
              <a:rPr b="1" i="0" lang="en-US" sz="3200" u="none">
                <a:solidFill>
                  <a:schemeClr val="dk1"/>
                </a:solidFill>
                <a:latin typeface="Calibri"/>
                <a:ea typeface="Calibri"/>
                <a:cs typeface="Calibri"/>
                <a:sym typeface="Calibri"/>
              </a:rPr>
              <a:t>  </a:t>
            </a:r>
            <a:r>
              <a:rPr b="1" i="0" lang="en-US" sz="4000" u="sng">
                <a:solidFill>
                  <a:srgbClr val="FF0000"/>
                </a:solidFill>
                <a:latin typeface="Calibri"/>
                <a:ea typeface="Calibri"/>
                <a:cs typeface="Calibri"/>
                <a:sym typeface="Calibri"/>
              </a:rPr>
              <a:t>أدوات السياسة النقدية:</a:t>
            </a:r>
            <a:endParaRPr/>
          </a:p>
          <a:p>
            <a:pPr indent="-342900" lvl="0" marL="342900" marR="0" rtl="1" algn="just">
              <a:lnSpc>
                <a:spcPct val="100000"/>
              </a:lnSpc>
              <a:spcBef>
                <a:spcPts val="0"/>
              </a:spcBef>
              <a:spcAft>
                <a:spcPts val="0"/>
              </a:spcAft>
              <a:buClr>
                <a:schemeClr val="dk1"/>
              </a:buClr>
              <a:buSzPts val="3200"/>
              <a:buFont typeface="Calibri"/>
              <a:buNone/>
            </a:pPr>
            <a:r>
              <a:rPr b="1" i="0" lang="en-US" sz="3200" u="none">
                <a:solidFill>
                  <a:schemeClr val="dk1"/>
                </a:solidFill>
                <a:latin typeface="Calibri"/>
                <a:ea typeface="Calibri"/>
                <a:cs typeface="Calibri"/>
                <a:sym typeface="Calibri"/>
              </a:rPr>
              <a:t>  ( أ ) سعر </a:t>
            </a:r>
            <a:r>
              <a:rPr b="1" i="0" lang="en-US" sz="3200" u="none">
                <a:solidFill>
                  <a:srgbClr val="FF0000"/>
                </a:solidFill>
                <a:latin typeface="Calibri"/>
                <a:ea typeface="Calibri"/>
                <a:cs typeface="Calibri"/>
                <a:sym typeface="Calibri"/>
              </a:rPr>
              <a:t>الفائدة.</a:t>
            </a:r>
            <a:endParaRPr/>
          </a:p>
          <a:p>
            <a:pPr indent="-342900" lvl="0" marL="342900" marR="0" rtl="1" algn="just">
              <a:lnSpc>
                <a:spcPct val="100000"/>
              </a:lnSpc>
              <a:spcBef>
                <a:spcPts val="0"/>
              </a:spcBef>
              <a:spcAft>
                <a:spcPts val="0"/>
              </a:spcAft>
              <a:buClr>
                <a:srgbClr val="FF0000"/>
              </a:buClr>
              <a:buSzPts val="3200"/>
              <a:buFont typeface="Calibri"/>
              <a:buNone/>
            </a:pPr>
            <a:r>
              <a:rPr b="1" i="0" lang="en-US" sz="3200" u="none">
                <a:solidFill>
                  <a:srgbClr val="FF0000"/>
                </a:solidFill>
                <a:latin typeface="Calibri"/>
                <a:ea typeface="Calibri"/>
                <a:cs typeface="Calibri"/>
                <a:sym typeface="Calibri"/>
              </a:rPr>
              <a:t>(ب ) عمليات السوق المفتوحة.</a:t>
            </a:r>
            <a:endParaRPr/>
          </a:p>
          <a:p>
            <a:pPr indent="-342900" lvl="0" marL="342900" marR="0" rtl="1" algn="just">
              <a:lnSpc>
                <a:spcPct val="100000"/>
              </a:lnSpc>
              <a:spcBef>
                <a:spcPts val="0"/>
              </a:spcBef>
              <a:spcAft>
                <a:spcPts val="0"/>
              </a:spcAft>
              <a:buClr>
                <a:srgbClr val="FF0000"/>
              </a:buClr>
              <a:buSzPts val="3200"/>
              <a:buFont typeface="Calibri"/>
              <a:buNone/>
            </a:pPr>
            <a:r>
              <a:rPr b="1" i="0" lang="en-US" sz="3200" u="none">
                <a:solidFill>
                  <a:srgbClr val="FF0000"/>
                </a:solidFill>
                <a:latin typeface="Calibri"/>
                <a:ea typeface="Calibri"/>
                <a:cs typeface="Calibri"/>
                <a:sym typeface="Calibri"/>
              </a:rPr>
              <a:t>(ج ) نسبة الاحتياطي القانوني</a:t>
            </a:r>
            <a:r>
              <a:rPr b="1" i="0" lang="en-US" sz="3200" u="none">
                <a:solidFill>
                  <a:schemeClr val="dk1"/>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1" i="0" sz="3200" u="non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9">
                                            <p:txEl>
                                              <p:pRg end="0" st="0"/>
                                            </p:txEl>
                                          </p:spTgt>
                                        </p:tgtEl>
                                        <p:attrNameLst>
                                          <p:attrName>style.visibility</p:attrName>
                                        </p:attrNameLst>
                                      </p:cBhvr>
                                      <p:to>
                                        <p:strVal val="visible"/>
                                      </p:to>
                                    </p:set>
                                    <p:anim calcmode="lin" valueType="num">
                                      <p:cBhvr additive="base">
                                        <p:cTn dur="500"/>
                                        <p:tgtEl>
                                          <p:spTgt spid="356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56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9">
                                            <p:txEl>
                                              <p:pRg end="1" st="1"/>
                                            </p:txEl>
                                          </p:spTgt>
                                        </p:tgtEl>
                                        <p:attrNameLst>
                                          <p:attrName>style.visibility</p:attrName>
                                        </p:attrNameLst>
                                      </p:cBhvr>
                                      <p:to>
                                        <p:strVal val="visible"/>
                                      </p:to>
                                    </p:set>
                                    <p:anim calcmode="lin" valueType="num">
                                      <p:cBhvr additive="base">
                                        <p:cTn dur="500"/>
                                        <p:tgtEl>
                                          <p:spTgt spid="356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56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9">
                                            <p:txEl>
                                              <p:pRg end="2" st="2"/>
                                            </p:txEl>
                                          </p:spTgt>
                                        </p:tgtEl>
                                        <p:attrNameLst>
                                          <p:attrName>style.visibility</p:attrName>
                                        </p:attrNameLst>
                                      </p:cBhvr>
                                      <p:to>
                                        <p:strVal val="visible"/>
                                      </p:to>
                                    </p:set>
                                    <p:anim calcmode="lin" valueType="num">
                                      <p:cBhvr additive="base">
                                        <p:cTn dur="500"/>
                                        <p:tgtEl>
                                          <p:spTgt spid="356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56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9">
                                            <p:txEl>
                                              <p:pRg end="3" st="3"/>
                                            </p:txEl>
                                          </p:spTgt>
                                        </p:tgtEl>
                                        <p:attrNameLst>
                                          <p:attrName>style.visibility</p:attrName>
                                        </p:attrNameLst>
                                      </p:cBhvr>
                                      <p:to>
                                        <p:strVal val="visible"/>
                                      </p:to>
                                    </p:set>
                                    <p:anim calcmode="lin" valueType="num">
                                      <p:cBhvr additive="base">
                                        <p:cTn dur="500"/>
                                        <p:tgtEl>
                                          <p:spTgt spid="356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56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9">
                                            <p:txEl>
                                              <p:pRg end="4" st="4"/>
                                            </p:txEl>
                                          </p:spTgt>
                                        </p:tgtEl>
                                        <p:attrNameLst>
                                          <p:attrName>style.visibility</p:attrName>
                                        </p:attrNameLst>
                                      </p:cBhvr>
                                      <p:to>
                                        <p:strVal val="visible"/>
                                      </p:to>
                                    </p:set>
                                    <p:anim calcmode="lin" valueType="num">
                                      <p:cBhvr additive="base">
                                        <p:cTn dur="500"/>
                                        <p:tgtEl>
                                          <p:spTgt spid="356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569">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9">
                                            <p:txEl>
                                              <p:pRg end="5" st="5"/>
                                            </p:txEl>
                                          </p:spTgt>
                                        </p:tgtEl>
                                        <p:attrNameLst>
                                          <p:attrName>style.visibility</p:attrName>
                                        </p:attrNameLst>
                                      </p:cBhvr>
                                      <p:to>
                                        <p:strVal val="visible"/>
                                      </p:to>
                                    </p:set>
                                    <p:anim calcmode="lin" valueType="num">
                                      <p:cBhvr additive="base">
                                        <p:cTn dur="500"/>
                                        <p:tgtEl>
                                          <p:spTgt spid="356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569">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9">
                                            <p:txEl>
                                              <p:pRg end="6" st="6"/>
                                            </p:txEl>
                                          </p:spTgt>
                                        </p:tgtEl>
                                        <p:attrNameLst>
                                          <p:attrName>style.visibility</p:attrName>
                                        </p:attrNameLst>
                                      </p:cBhvr>
                                      <p:to>
                                        <p:strVal val="visible"/>
                                      </p:to>
                                    </p:set>
                                    <p:anim calcmode="lin" valueType="num">
                                      <p:cBhvr additive="base">
                                        <p:cTn dur="500"/>
                                        <p:tgtEl>
                                          <p:spTgt spid="356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569">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3" name="Shape 3573"/>
        <p:cNvGrpSpPr/>
        <p:nvPr/>
      </p:nvGrpSpPr>
      <p:grpSpPr>
        <a:xfrm>
          <a:off x="0" y="0"/>
          <a:ext cx="0" cy="0"/>
          <a:chOff x="0" y="0"/>
          <a:chExt cx="0" cy="0"/>
        </a:xfrm>
      </p:grpSpPr>
      <p:pic>
        <p:nvPicPr>
          <p:cNvPr id="3574" name="Google Shape;3574;p293"/>
          <p:cNvPicPr preferRelativeResize="0"/>
          <p:nvPr/>
        </p:nvPicPr>
        <p:blipFill rotWithShape="1">
          <a:blip r:embed="rId3">
            <a:alphaModFix/>
          </a:blip>
          <a:srcRect b="0" l="0" r="0" t="0"/>
          <a:stretch/>
        </p:blipFill>
        <p:spPr>
          <a:xfrm>
            <a:off x="450850" y="231775"/>
            <a:ext cx="8394701" cy="5864225"/>
          </a:xfrm>
          <a:prstGeom prst="rect">
            <a:avLst/>
          </a:prstGeom>
          <a:noFill/>
          <a:ln>
            <a:noFill/>
          </a:ln>
        </p:spPr>
      </p:pic>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8" name="Shape 3578"/>
        <p:cNvGrpSpPr/>
        <p:nvPr/>
      </p:nvGrpSpPr>
      <p:grpSpPr>
        <a:xfrm>
          <a:off x="0" y="0"/>
          <a:ext cx="0" cy="0"/>
          <a:chOff x="0" y="0"/>
          <a:chExt cx="0" cy="0"/>
        </a:xfrm>
      </p:grpSpPr>
      <p:sp>
        <p:nvSpPr>
          <p:cNvPr id="3579" name="Google Shape;3579;p294"/>
          <p:cNvSpPr txBox="1"/>
          <p:nvPr/>
        </p:nvSpPr>
        <p:spPr>
          <a:xfrm>
            <a:off x="468312" y="506412"/>
            <a:ext cx="8064600" cy="1816200"/>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4000"/>
              <a:buFont typeface="Calibri"/>
              <a:buNone/>
            </a:pPr>
            <a:r>
              <a:rPr b="1" i="0" lang="en-US" sz="4000" u="none">
                <a:solidFill>
                  <a:schemeClr val="dk1"/>
                </a:solidFill>
                <a:latin typeface="Calibri"/>
                <a:ea typeface="Calibri"/>
                <a:cs typeface="Calibri"/>
                <a:sym typeface="Calibri"/>
              </a:rPr>
              <a:t>كيفيه استخدام أدوات السياسة النقدية في معالجة أوضاع الركود أو التضخم الاقتصادي:</a:t>
            </a:r>
            <a:endParaRPr b="1" i="0" sz="40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4000" u="none">
              <a:solidFill>
                <a:schemeClr val="dk1"/>
              </a:solidFill>
              <a:latin typeface="Calibri"/>
              <a:ea typeface="Calibri"/>
              <a:cs typeface="Calibri"/>
              <a:sym typeface="Calibri"/>
            </a:endParaRPr>
          </a:p>
        </p:txBody>
      </p:sp>
    </p:spTree>
  </p:cSld>
  <p:clrMapOvr>
    <a:masterClrMapping/>
  </p:clrMapOvr>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3" name="Shape 3583"/>
        <p:cNvGrpSpPr/>
        <p:nvPr/>
      </p:nvGrpSpPr>
      <p:grpSpPr>
        <a:xfrm>
          <a:off x="0" y="0"/>
          <a:ext cx="0" cy="0"/>
          <a:chOff x="0" y="0"/>
          <a:chExt cx="0" cy="0"/>
        </a:xfrm>
      </p:grpSpPr>
      <p:sp>
        <p:nvSpPr>
          <p:cNvPr id="3584" name="Google Shape;3584;p295"/>
          <p:cNvSpPr txBox="1"/>
          <p:nvPr>
            <p:ph type="title"/>
          </p:nvPr>
        </p:nvSpPr>
        <p:spPr>
          <a:xfrm>
            <a:off x="179387" y="115887"/>
            <a:ext cx="88662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FF0000"/>
              </a:buClr>
              <a:buSzPts val="2800"/>
              <a:buFont typeface="Gill Sans"/>
              <a:buNone/>
            </a:pPr>
            <a:r>
              <a:rPr b="1" i="0" lang="en-US" sz="2800" u="none">
                <a:solidFill>
                  <a:srgbClr val="FF0000"/>
                </a:solidFill>
                <a:effectLst>
                  <a:outerShdw blurRad="38100" algn="tl" dir="2700000" dist="38100">
                    <a:srgbClr val="C0C0C0"/>
                  </a:outerShdw>
                </a:effectLst>
                <a:latin typeface="Gill Sans"/>
                <a:ea typeface="Gill Sans"/>
                <a:cs typeface="Gill Sans"/>
                <a:sym typeface="Gill Sans"/>
              </a:rPr>
              <a:t>كيفيه استخدام أدوات السياسة النقدية في معالجة أوضاع الركود أو التضخم الاقتصادي:</a:t>
            </a:r>
            <a:br>
              <a:rPr b="1" i="0" lang="en-US" sz="2800" u="none">
                <a:solidFill>
                  <a:srgbClr val="FF0000"/>
                </a:solidFill>
                <a:effectLst>
                  <a:outerShdw blurRad="38100" algn="tl" dir="2700000" dist="38100">
                    <a:srgbClr val="C0C0C0"/>
                  </a:outerShdw>
                </a:effectLst>
                <a:latin typeface="Gill Sans"/>
                <a:ea typeface="Gill Sans"/>
                <a:cs typeface="Gill Sans"/>
                <a:sym typeface="Gill Sans"/>
              </a:rPr>
            </a:br>
            <a:r>
              <a:rPr b="1" i="0" lang="en-US" sz="3200" u="none">
                <a:solidFill>
                  <a:srgbClr val="00B050"/>
                </a:solidFill>
                <a:effectLst>
                  <a:outerShdw blurRad="38100" algn="tl" dir="2700000" dist="38100">
                    <a:srgbClr val="C0C0C0"/>
                  </a:outerShdw>
                </a:effectLst>
                <a:latin typeface="Gill Sans"/>
                <a:ea typeface="Gill Sans"/>
                <a:cs typeface="Gill Sans"/>
                <a:sym typeface="Gill Sans"/>
              </a:rPr>
              <a:t>أولاً/ </a:t>
            </a:r>
            <a:r>
              <a:rPr b="1" i="0" lang="en-US" sz="2500" u="sng">
                <a:solidFill>
                  <a:srgbClr val="00B050"/>
                </a:solidFill>
                <a:effectLst>
                  <a:outerShdw blurRad="38100" algn="tl" dir="2700000" dist="38100">
                    <a:srgbClr val="C0C0C0"/>
                  </a:outerShdw>
                </a:effectLst>
                <a:latin typeface="Gill Sans"/>
                <a:ea typeface="Gill Sans"/>
                <a:cs typeface="Gill Sans"/>
                <a:sym typeface="Gill Sans"/>
              </a:rPr>
              <a:t>في أوقات الركود الاقتصادي يستخدم البنك المركزي سياسة نقدية توسعية</a:t>
            </a:r>
            <a:endParaRPr/>
          </a:p>
        </p:txBody>
      </p:sp>
      <p:sp>
        <p:nvSpPr>
          <p:cNvPr id="3585" name="Google Shape;3585;p295"/>
          <p:cNvSpPr txBox="1"/>
          <p:nvPr>
            <p:ph idx="1" type="body"/>
          </p:nvPr>
        </p:nvSpPr>
        <p:spPr>
          <a:xfrm>
            <a:off x="323850" y="1484312"/>
            <a:ext cx="88200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None/>
            </a:pPr>
            <a:r>
              <a:rPr b="1" i="0" lang="en-US" sz="3200" u="none">
                <a:solidFill>
                  <a:schemeClr val="dk1"/>
                </a:solidFill>
                <a:latin typeface="Gill Sans"/>
                <a:ea typeface="Gill Sans"/>
                <a:cs typeface="Gill Sans"/>
                <a:sym typeface="Gill Sans"/>
              </a:rPr>
              <a:t>1-</a:t>
            </a:r>
            <a:r>
              <a:rPr b="0" i="0" lang="en-US" sz="3200" u="none">
                <a:solidFill>
                  <a:schemeClr val="dk1"/>
                </a:solidFill>
                <a:latin typeface="Gill Sans"/>
                <a:ea typeface="Gill Sans"/>
                <a:cs typeface="Gill Sans"/>
                <a:sym typeface="Gill Sans"/>
              </a:rPr>
              <a:t>  </a:t>
            </a:r>
            <a:r>
              <a:rPr b="1" i="1" lang="en-US" sz="3200" u="sng">
                <a:solidFill>
                  <a:srgbClr val="C00000"/>
                </a:solidFill>
                <a:latin typeface="Gill Sans"/>
                <a:ea typeface="Gill Sans"/>
                <a:cs typeface="Gill Sans"/>
                <a:sym typeface="Gill Sans"/>
              </a:rPr>
              <a:t>خفض نسبة </a:t>
            </a:r>
            <a:r>
              <a:rPr b="1" i="0" lang="en-US" sz="3200" u="sng">
                <a:solidFill>
                  <a:srgbClr val="C00000"/>
                </a:solidFill>
                <a:latin typeface="Gill Sans"/>
                <a:ea typeface="Gill Sans"/>
                <a:cs typeface="Gill Sans"/>
                <a:sym typeface="Gill Sans"/>
              </a:rPr>
              <a:t>الفائدة:( </a:t>
            </a:r>
            <a:r>
              <a:rPr b="1" i="0" lang="en-US" sz="3200" u="none">
                <a:solidFill>
                  <a:schemeClr val="dk1"/>
                </a:solidFill>
                <a:latin typeface="Gill Sans"/>
                <a:ea typeface="Gill Sans"/>
                <a:cs typeface="Gill Sans"/>
                <a:sym typeface="Gill Sans"/>
              </a:rPr>
              <a:t>تشحيع الاقتراض – زيادة الاقتراض - زيادة النقود </a:t>
            </a:r>
            <a:r>
              <a:rPr b="1" i="0" lang="en-US" sz="3200" u="none">
                <a:solidFill>
                  <a:schemeClr val="accent1"/>
                </a:solidFill>
                <a:latin typeface="Gill Sans"/>
                <a:ea typeface="Gill Sans"/>
                <a:cs typeface="Gill Sans"/>
                <a:sym typeface="Gill Sans"/>
              </a:rPr>
              <a:t>ثم زيادة الطلب الكلى </a:t>
            </a:r>
            <a:r>
              <a:rPr b="1" i="0" lang="en-US" sz="3200" u="none">
                <a:solidFill>
                  <a:schemeClr val="dk1"/>
                </a:solidFill>
                <a:latin typeface="Gill Sans"/>
                <a:ea typeface="Gill Sans"/>
                <a:cs typeface="Gill Sans"/>
                <a:sym typeface="Gill Sans"/>
              </a:rPr>
              <a:t>))</a:t>
            </a:r>
            <a:endParaRPr/>
          </a:p>
          <a:p>
            <a:pPr indent="-282575" lvl="0" marL="365125" marR="0" rtl="1" algn="r">
              <a:lnSpc>
                <a:spcPct val="100000"/>
              </a:lnSpc>
              <a:spcBef>
                <a:spcPts val="600"/>
              </a:spcBef>
              <a:spcAft>
                <a:spcPts val="0"/>
              </a:spcAft>
              <a:buClr>
                <a:schemeClr val="accent1"/>
              </a:buClr>
              <a:buSzPts val="2560"/>
              <a:buFont typeface="Noto Sans Symbols"/>
              <a:buNone/>
            </a:pPr>
            <a:r>
              <a:rPr b="1" i="0" lang="en-US" sz="3200" u="none">
                <a:solidFill>
                  <a:schemeClr val="dk1"/>
                </a:solidFill>
                <a:latin typeface="Gill Sans"/>
                <a:ea typeface="Gill Sans"/>
                <a:cs typeface="Gill Sans"/>
                <a:sym typeface="Gill Sans"/>
              </a:rPr>
              <a:t>2 -</a:t>
            </a:r>
            <a:r>
              <a:rPr b="1" i="0" lang="en-US" sz="3200" u="sng">
                <a:solidFill>
                  <a:srgbClr val="C00000"/>
                </a:solidFill>
                <a:latin typeface="Gill Sans"/>
                <a:ea typeface="Gill Sans"/>
                <a:cs typeface="Gill Sans"/>
                <a:sym typeface="Gill Sans"/>
              </a:rPr>
              <a:t>خفض نسبة الاحتياطي القانوني </a:t>
            </a:r>
            <a:r>
              <a:rPr b="1" i="0" lang="en-US" sz="3200" u="none">
                <a:solidFill>
                  <a:schemeClr val="dk1"/>
                </a:solidFill>
                <a:latin typeface="Gill Sans"/>
                <a:ea typeface="Gill Sans"/>
                <a:cs typeface="Gill Sans"/>
                <a:sym typeface="Gill Sans"/>
              </a:rPr>
              <a:t>(احتياطى البنوك التجارية لدى البنك المركزى –  الهدف: زيادة الاقتراض -زيادة النقود – زيادة الاستثمار – </a:t>
            </a:r>
            <a:r>
              <a:rPr b="1" i="0" lang="en-US" sz="3200" u="none">
                <a:solidFill>
                  <a:schemeClr val="accent1"/>
                </a:solidFill>
                <a:latin typeface="Gill Sans"/>
                <a:ea typeface="Gill Sans"/>
                <a:cs typeface="Gill Sans"/>
                <a:sym typeface="Gill Sans"/>
              </a:rPr>
              <a:t>زيادة الطلب الكلى </a:t>
            </a:r>
            <a:r>
              <a:rPr b="1" i="0" lang="en-US" sz="3200" u="none">
                <a:solidFill>
                  <a:schemeClr val="dk1"/>
                </a:solidFill>
                <a:latin typeface="Gill Sans"/>
                <a:ea typeface="Gill Sans"/>
                <a:cs typeface="Gill Sans"/>
                <a:sym typeface="Gill Sans"/>
              </a:rPr>
              <a:t>)</a:t>
            </a:r>
            <a:endParaRPr/>
          </a:p>
          <a:p>
            <a:pPr indent="-282575" lvl="0" marL="365125" marR="0" rtl="1" algn="r">
              <a:lnSpc>
                <a:spcPct val="100000"/>
              </a:lnSpc>
              <a:spcBef>
                <a:spcPts val="600"/>
              </a:spcBef>
              <a:spcAft>
                <a:spcPts val="0"/>
              </a:spcAft>
              <a:buClr>
                <a:schemeClr val="accent1"/>
              </a:buClr>
              <a:buSzPts val="2560"/>
              <a:buFont typeface="Noto Sans Symbols"/>
              <a:buNone/>
            </a:pPr>
            <a:r>
              <a:rPr b="1" i="0" lang="en-US" sz="3200" u="none">
                <a:solidFill>
                  <a:schemeClr val="dk1"/>
                </a:solidFill>
                <a:latin typeface="Gill Sans"/>
                <a:ea typeface="Gill Sans"/>
                <a:cs typeface="Gill Sans"/>
                <a:sym typeface="Gill Sans"/>
              </a:rPr>
              <a:t>3 - </a:t>
            </a:r>
            <a:r>
              <a:rPr b="1" i="0" lang="en-US" sz="3200" u="sng">
                <a:solidFill>
                  <a:srgbClr val="C00000"/>
                </a:solidFill>
                <a:latin typeface="Gill Sans"/>
                <a:ea typeface="Gill Sans"/>
                <a:cs typeface="Gill Sans"/>
                <a:sym typeface="Gill Sans"/>
              </a:rPr>
              <a:t>شراء الاوراق المالية </a:t>
            </a:r>
            <a:r>
              <a:rPr b="1" i="0" lang="en-US" sz="3200" u="none">
                <a:solidFill>
                  <a:schemeClr val="dk1"/>
                </a:solidFill>
                <a:latin typeface="Gill Sans"/>
                <a:ea typeface="Gill Sans"/>
                <a:cs typeface="Gill Sans"/>
                <a:sym typeface="Gill Sans"/>
              </a:rPr>
              <a:t>-  البنك المركزي مشتريا للسندات الحكومية – الهدف زيادة النقود – خفض الفائدة – زيادة الاستثمار </a:t>
            </a:r>
            <a:r>
              <a:rPr b="1" i="0" lang="en-US" sz="3200" u="none">
                <a:solidFill>
                  <a:schemeClr val="accent1"/>
                </a:solidFill>
                <a:latin typeface="Gill Sans"/>
                <a:ea typeface="Gill Sans"/>
                <a:cs typeface="Gill Sans"/>
                <a:sym typeface="Gill Sans"/>
              </a:rPr>
              <a:t>ثم زيادة الطلب الكلى </a:t>
            </a:r>
            <a:r>
              <a:rPr b="1" i="0" lang="en-US" sz="3200" u="none">
                <a:solidFill>
                  <a:schemeClr val="dk1"/>
                </a:solidFill>
                <a:latin typeface="Gill Sans"/>
                <a:ea typeface="Gill Sans"/>
                <a:cs typeface="Gill Sans"/>
                <a:sym typeface="Gill Sans"/>
              </a:rPr>
              <a:t>)</a:t>
            </a:r>
            <a:endParaRPr b="0" i="0" sz="3200" u="none">
              <a:solidFill>
                <a:schemeClr val="dk1"/>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5">
                                            <p:txEl>
                                              <p:pRg end="0" st="0"/>
                                            </p:txEl>
                                          </p:spTgt>
                                        </p:tgtEl>
                                        <p:attrNameLst>
                                          <p:attrName>style.visibility</p:attrName>
                                        </p:attrNameLst>
                                      </p:cBhvr>
                                      <p:to>
                                        <p:strVal val="visible"/>
                                      </p:to>
                                    </p:set>
                                    <p:animEffect filter="fade" transition="in">
                                      <p:cBhvr>
                                        <p:cTn dur="2000"/>
                                        <p:tgtEl>
                                          <p:spTgt spid="358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5">
                                            <p:txEl>
                                              <p:pRg end="1" st="1"/>
                                            </p:txEl>
                                          </p:spTgt>
                                        </p:tgtEl>
                                        <p:attrNameLst>
                                          <p:attrName>style.visibility</p:attrName>
                                        </p:attrNameLst>
                                      </p:cBhvr>
                                      <p:to>
                                        <p:strVal val="visible"/>
                                      </p:to>
                                    </p:set>
                                    <p:animEffect filter="fade" transition="in">
                                      <p:cBhvr>
                                        <p:cTn dur="2000"/>
                                        <p:tgtEl>
                                          <p:spTgt spid="358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5">
                                            <p:txEl>
                                              <p:pRg end="2" st="2"/>
                                            </p:txEl>
                                          </p:spTgt>
                                        </p:tgtEl>
                                        <p:attrNameLst>
                                          <p:attrName>style.visibility</p:attrName>
                                        </p:attrNameLst>
                                      </p:cBhvr>
                                      <p:to>
                                        <p:strVal val="visible"/>
                                      </p:to>
                                    </p:set>
                                    <p:animEffect filter="fade" transition="in">
                                      <p:cBhvr>
                                        <p:cTn dur="2000"/>
                                        <p:tgtEl>
                                          <p:spTgt spid="358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5">
                                            <p:txEl>
                                              <p:pRg end="3" st="3"/>
                                            </p:txEl>
                                          </p:spTgt>
                                        </p:tgtEl>
                                        <p:attrNameLst>
                                          <p:attrName>style.visibility</p:attrName>
                                        </p:attrNameLst>
                                      </p:cBhvr>
                                      <p:to>
                                        <p:strVal val="visible"/>
                                      </p:to>
                                    </p:set>
                                    <p:animEffect filter="fade" transition="in">
                                      <p:cBhvr>
                                        <p:cTn dur="2000"/>
                                        <p:tgtEl>
                                          <p:spTgt spid="358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9" name="Shape 3589"/>
        <p:cNvGrpSpPr/>
        <p:nvPr/>
      </p:nvGrpSpPr>
      <p:grpSpPr>
        <a:xfrm>
          <a:off x="0" y="0"/>
          <a:ext cx="0" cy="0"/>
          <a:chOff x="0" y="0"/>
          <a:chExt cx="0" cy="0"/>
        </a:xfrm>
      </p:grpSpPr>
      <p:pic>
        <p:nvPicPr>
          <p:cNvPr id="3590" name="Google Shape;3590;p296"/>
          <p:cNvPicPr preferRelativeResize="0"/>
          <p:nvPr/>
        </p:nvPicPr>
        <p:blipFill rotWithShape="1">
          <a:blip r:embed="rId3">
            <a:alphaModFix/>
          </a:blip>
          <a:srcRect b="0" l="0" r="0" t="0"/>
          <a:stretch/>
        </p:blipFill>
        <p:spPr>
          <a:xfrm>
            <a:off x="695325" y="858837"/>
            <a:ext cx="182562" cy="3438525"/>
          </a:xfrm>
          <a:prstGeom prst="rect">
            <a:avLst/>
          </a:prstGeom>
          <a:noFill/>
          <a:ln>
            <a:noFill/>
          </a:ln>
        </p:spPr>
      </p:pic>
      <p:pic>
        <p:nvPicPr>
          <p:cNvPr id="3591" name="Google Shape;3591;p296"/>
          <p:cNvPicPr preferRelativeResize="0"/>
          <p:nvPr/>
        </p:nvPicPr>
        <p:blipFill rotWithShape="1">
          <a:blip r:embed="rId4">
            <a:alphaModFix/>
          </a:blip>
          <a:srcRect b="0" l="0" r="0" t="0"/>
          <a:stretch/>
        </p:blipFill>
        <p:spPr>
          <a:xfrm>
            <a:off x="755650" y="4175125"/>
            <a:ext cx="3889376" cy="184150"/>
          </a:xfrm>
          <a:prstGeom prst="rect">
            <a:avLst/>
          </a:prstGeom>
          <a:noFill/>
          <a:ln>
            <a:noFill/>
          </a:ln>
        </p:spPr>
      </p:pic>
      <p:pic>
        <p:nvPicPr>
          <p:cNvPr id="3592" name="Google Shape;3592;p296"/>
          <p:cNvPicPr preferRelativeResize="0"/>
          <p:nvPr/>
        </p:nvPicPr>
        <p:blipFill rotWithShape="1">
          <a:blip r:embed="rId5">
            <a:alphaModFix/>
          </a:blip>
          <a:srcRect b="0" l="0" r="0" t="0"/>
          <a:stretch/>
        </p:blipFill>
        <p:spPr>
          <a:xfrm>
            <a:off x="1474787" y="1262062"/>
            <a:ext cx="3146425" cy="2535237"/>
          </a:xfrm>
          <a:prstGeom prst="rect">
            <a:avLst/>
          </a:prstGeom>
          <a:noFill/>
          <a:ln>
            <a:noFill/>
          </a:ln>
        </p:spPr>
      </p:pic>
      <p:pic>
        <p:nvPicPr>
          <p:cNvPr id="3593" name="Google Shape;3593;p296"/>
          <p:cNvPicPr preferRelativeResize="0"/>
          <p:nvPr/>
        </p:nvPicPr>
        <p:blipFill rotWithShape="1">
          <a:blip r:embed="rId6">
            <a:alphaModFix/>
          </a:blip>
          <a:srcRect b="0" l="0" r="0" t="0"/>
          <a:stretch/>
        </p:blipFill>
        <p:spPr>
          <a:xfrm>
            <a:off x="1395412" y="957262"/>
            <a:ext cx="2543175" cy="2992438"/>
          </a:xfrm>
          <a:prstGeom prst="rect">
            <a:avLst/>
          </a:prstGeom>
          <a:noFill/>
          <a:ln>
            <a:noFill/>
          </a:ln>
        </p:spPr>
      </p:pic>
      <p:pic>
        <p:nvPicPr>
          <p:cNvPr id="3594" name="Google Shape;3594;p296"/>
          <p:cNvPicPr preferRelativeResize="0"/>
          <p:nvPr/>
        </p:nvPicPr>
        <p:blipFill rotWithShape="1">
          <a:blip r:embed="rId7">
            <a:alphaModFix/>
          </a:blip>
          <a:srcRect b="0" l="0" r="0" t="0"/>
          <a:stretch/>
        </p:blipFill>
        <p:spPr>
          <a:xfrm>
            <a:off x="2706687" y="2230437"/>
            <a:ext cx="182562" cy="2066925"/>
          </a:xfrm>
          <a:prstGeom prst="rect">
            <a:avLst/>
          </a:prstGeom>
          <a:noFill/>
          <a:ln>
            <a:noFill/>
          </a:ln>
        </p:spPr>
      </p:pic>
      <p:pic>
        <p:nvPicPr>
          <p:cNvPr id="3595" name="Google Shape;3595;p296"/>
          <p:cNvPicPr preferRelativeResize="0"/>
          <p:nvPr/>
        </p:nvPicPr>
        <p:blipFill rotWithShape="1">
          <a:blip r:embed="rId8">
            <a:alphaModFix/>
          </a:blip>
          <a:srcRect b="0" l="0" r="0" t="0"/>
          <a:stretch/>
        </p:blipFill>
        <p:spPr>
          <a:xfrm>
            <a:off x="639762" y="2219325"/>
            <a:ext cx="2236787" cy="182562"/>
          </a:xfrm>
          <a:prstGeom prst="rect">
            <a:avLst/>
          </a:prstGeom>
          <a:noFill/>
          <a:ln>
            <a:noFill/>
          </a:ln>
        </p:spPr>
      </p:pic>
      <p:sp>
        <p:nvSpPr>
          <p:cNvPr id="3596" name="Google Shape;3596;p296"/>
          <p:cNvSpPr/>
          <p:nvPr/>
        </p:nvSpPr>
        <p:spPr>
          <a:xfrm>
            <a:off x="4267200" y="4343400"/>
            <a:ext cx="7620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QM</a:t>
            </a:r>
            <a:endParaRPr/>
          </a:p>
        </p:txBody>
      </p:sp>
      <p:sp>
        <p:nvSpPr>
          <p:cNvPr id="3597" name="Google Shape;3597;p296"/>
          <p:cNvSpPr/>
          <p:nvPr/>
        </p:nvSpPr>
        <p:spPr>
          <a:xfrm>
            <a:off x="250825" y="2041525"/>
            <a:ext cx="533400" cy="381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5%</a:t>
            </a:r>
            <a:endParaRPr/>
          </a:p>
        </p:txBody>
      </p:sp>
      <p:sp>
        <p:nvSpPr>
          <p:cNvPr id="3598" name="Google Shape;3598;p296"/>
          <p:cNvSpPr/>
          <p:nvPr/>
        </p:nvSpPr>
        <p:spPr>
          <a:xfrm>
            <a:off x="179387" y="304800"/>
            <a:ext cx="914400" cy="6096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سعر الفائدة</a:t>
            </a:r>
            <a:endParaRPr/>
          </a:p>
        </p:txBody>
      </p:sp>
      <p:sp>
        <p:nvSpPr>
          <p:cNvPr id="3599" name="Google Shape;3599;p296"/>
          <p:cNvSpPr/>
          <p:nvPr/>
        </p:nvSpPr>
        <p:spPr>
          <a:xfrm>
            <a:off x="931862" y="4357687"/>
            <a:ext cx="5426100" cy="6429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Gill Sans"/>
              <a:buNone/>
            </a:pPr>
            <a:r>
              <a:rPr b="1" i="0" lang="en-US" sz="2400" u="none">
                <a:solidFill>
                  <a:srgbClr val="C00000"/>
                </a:solidFill>
                <a:latin typeface="Gill Sans"/>
                <a:ea typeface="Gill Sans"/>
                <a:cs typeface="Gill Sans"/>
                <a:sym typeface="Gill Sans"/>
              </a:rPr>
              <a:t>كمية النقود المطلوبة والمعروضة</a:t>
            </a:r>
            <a:endParaRPr/>
          </a:p>
          <a:p>
            <a:pPr indent="0" lvl="0" marL="0" marR="0" rtl="1" algn="ctr">
              <a:lnSpc>
                <a:spcPct val="100000"/>
              </a:lnSpc>
              <a:spcBef>
                <a:spcPts val="0"/>
              </a:spcBef>
              <a:spcAft>
                <a:spcPts val="0"/>
              </a:spcAft>
              <a:buClr>
                <a:srgbClr val="C00000"/>
              </a:buClr>
              <a:buSzPts val="2400"/>
              <a:buFont typeface="Gill Sans"/>
              <a:buNone/>
            </a:pPr>
            <a:r>
              <a:rPr b="1" i="0" lang="en-US" sz="2400" u="none">
                <a:solidFill>
                  <a:srgbClr val="C00000"/>
                </a:solidFill>
                <a:latin typeface="Gill Sans"/>
                <a:ea typeface="Gill Sans"/>
                <a:cs typeface="Gill Sans"/>
                <a:sym typeface="Gill Sans"/>
              </a:rPr>
              <a:t>سياسة نقدية توسيعية </a:t>
            </a:r>
            <a:endParaRPr/>
          </a:p>
        </p:txBody>
      </p:sp>
      <p:sp>
        <p:nvSpPr>
          <p:cNvPr id="3600" name="Google Shape;3600;p296"/>
          <p:cNvSpPr/>
          <p:nvPr/>
        </p:nvSpPr>
        <p:spPr>
          <a:xfrm>
            <a:off x="4567237" y="3414712"/>
            <a:ext cx="914400" cy="4572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a:t>
            </a:r>
            <a:endParaRPr/>
          </a:p>
        </p:txBody>
      </p:sp>
      <p:sp>
        <p:nvSpPr>
          <p:cNvPr id="3601" name="Google Shape;3601;p296"/>
          <p:cNvSpPr/>
          <p:nvPr/>
        </p:nvSpPr>
        <p:spPr>
          <a:xfrm>
            <a:off x="3276600" y="515937"/>
            <a:ext cx="990600" cy="381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MS0</a:t>
            </a:r>
            <a:endParaRPr/>
          </a:p>
        </p:txBody>
      </p:sp>
      <p:cxnSp>
        <p:nvCxnSpPr>
          <p:cNvPr id="3602" name="Google Shape;3602;p296"/>
          <p:cNvCxnSpPr/>
          <p:nvPr/>
        </p:nvCxnSpPr>
        <p:spPr>
          <a:xfrm rot="5400000">
            <a:off x="1928812" y="1539913"/>
            <a:ext cx="2786100" cy="2357400"/>
          </a:xfrm>
          <a:prstGeom prst="straightConnector1">
            <a:avLst/>
          </a:prstGeom>
          <a:noFill/>
          <a:ln cap="flat" cmpd="sng" w="25400">
            <a:solidFill>
              <a:schemeClr val="accent2"/>
            </a:solidFill>
            <a:prstDash val="solid"/>
            <a:miter lim="800000"/>
            <a:headEnd len="med" w="med" type="none"/>
            <a:tailEnd len="med" w="med" type="none"/>
          </a:ln>
          <a:effectLst>
            <a:outerShdw blurRad="63500" dir="5400000" dist="25400">
              <a:srgbClr val="000000">
                <a:alpha val="42750"/>
              </a:srgbClr>
            </a:outerShdw>
          </a:effectLst>
        </p:spPr>
      </p:cxnSp>
      <p:cxnSp>
        <p:nvCxnSpPr>
          <p:cNvPr id="3603" name="Google Shape;3603;p296"/>
          <p:cNvCxnSpPr/>
          <p:nvPr/>
        </p:nvCxnSpPr>
        <p:spPr>
          <a:xfrm flipH="1">
            <a:off x="784362" y="2754312"/>
            <a:ext cx="2522400" cy="7140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5400">
              <a:srgbClr val="000000">
                <a:alpha val="42750"/>
              </a:srgbClr>
            </a:outerShdw>
          </a:effectLst>
        </p:spPr>
      </p:cxnSp>
      <p:sp>
        <p:nvSpPr>
          <p:cNvPr id="3604" name="Google Shape;3604;p296"/>
          <p:cNvSpPr txBox="1"/>
          <p:nvPr/>
        </p:nvSpPr>
        <p:spPr>
          <a:xfrm>
            <a:off x="4465637" y="1060450"/>
            <a:ext cx="1000200" cy="369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MS1</a:t>
            </a:r>
            <a:endParaRPr/>
          </a:p>
        </p:txBody>
      </p:sp>
      <p:cxnSp>
        <p:nvCxnSpPr>
          <p:cNvPr id="3605" name="Google Shape;3605;p296"/>
          <p:cNvCxnSpPr/>
          <p:nvPr/>
        </p:nvCxnSpPr>
        <p:spPr>
          <a:xfrm>
            <a:off x="3779837" y="1143000"/>
            <a:ext cx="571500" cy="285900"/>
          </a:xfrm>
          <a:prstGeom prst="straightConnector1">
            <a:avLst/>
          </a:prstGeom>
          <a:noFill/>
          <a:ln cap="flat" cmpd="sng" w="25400">
            <a:solidFill>
              <a:schemeClr val="accent2"/>
            </a:solidFill>
            <a:prstDash val="solid"/>
            <a:miter lim="800000"/>
            <a:headEnd len="med" w="med" type="none"/>
            <a:tailEnd len="med" w="med" type="stealth"/>
          </a:ln>
          <a:effectLst>
            <a:outerShdw blurRad="63500" dir="5400000" dist="25400">
              <a:srgbClr val="000000">
                <a:alpha val="42750"/>
              </a:srgbClr>
            </a:outerShdw>
          </a:effectLst>
        </p:spPr>
      </p:cxnSp>
      <p:pic>
        <p:nvPicPr>
          <p:cNvPr id="3606" name="Google Shape;3606;p296"/>
          <p:cNvPicPr preferRelativeResize="0"/>
          <p:nvPr/>
        </p:nvPicPr>
        <p:blipFill rotWithShape="1">
          <a:blip r:embed="rId9">
            <a:alphaModFix/>
          </a:blip>
          <a:srcRect b="0" l="0" r="0" t="0"/>
          <a:stretch/>
        </p:blipFill>
        <p:spPr>
          <a:xfrm>
            <a:off x="2524125" y="2371725"/>
            <a:ext cx="377825" cy="773112"/>
          </a:xfrm>
          <a:prstGeom prst="rect">
            <a:avLst/>
          </a:prstGeom>
          <a:noFill/>
          <a:ln>
            <a:noFill/>
          </a:ln>
        </p:spPr>
      </p:pic>
      <p:sp>
        <p:nvSpPr>
          <p:cNvPr id="3607" name="Google Shape;3607;p296"/>
          <p:cNvSpPr/>
          <p:nvPr/>
        </p:nvSpPr>
        <p:spPr>
          <a:xfrm>
            <a:off x="4121150" y="1909762"/>
            <a:ext cx="5002200" cy="6429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C00000"/>
              </a:buClr>
              <a:buSzPts val="2400"/>
              <a:buFont typeface="Gill Sans"/>
              <a:buNone/>
            </a:pPr>
            <a:r>
              <a:rPr b="1" i="0" lang="en-US" sz="2400" u="none">
                <a:solidFill>
                  <a:srgbClr val="C00000"/>
                </a:solidFill>
                <a:latin typeface="Gill Sans"/>
                <a:ea typeface="Gill Sans"/>
                <a:cs typeface="Gill Sans"/>
                <a:sym typeface="Gill Sans"/>
              </a:rPr>
              <a:t>شكل يوضح منحنى عرض النقود والسياسات التوسعية </a:t>
            </a:r>
            <a:endParaRPr/>
          </a:p>
        </p:txBody>
      </p:sp>
      <p:sp>
        <p:nvSpPr>
          <p:cNvPr id="3608" name="Google Shape;3608;p296"/>
          <p:cNvSpPr txBox="1"/>
          <p:nvPr/>
        </p:nvSpPr>
        <p:spPr>
          <a:xfrm>
            <a:off x="107950" y="5000625"/>
            <a:ext cx="8788500" cy="2862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70C0"/>
              </a:buClr>
              <a:buSzPts val="3600"/>
              <a:buFont typeface="Times New Roman"/>
              <a:buNone/>
            </a:pPr>
            <a:r>
              <a:rPr b="1" i="0" lang="en-US" sz="3600" u="none">
                <a:solidFill>
                  <a:srgbClr val="0070C0"/>
                </a:solidFill>
                <a:latin typeface="Times New Roman"/>
                <a:ea typeface="Times New Roman"/>
                <a:cs typeface="Times New Roman"/>
                <a:sym typeface="Times New Roman"/>
              </a:rPr>
              <a:t>لعلاج الركود الاقتصادي تقوم الدولة بتطبيق سياسة نقدية توسعية بحيث تزيد عرض النقود الذي سيؤدي إلى انخفاض سعر الفائدة مما يؤدي إلى زيادة الاستثمار و بالتالي يزيد الطلب الكلي.</a:t>
            </a:r>
            <a:endParaRPr/>
          </a:p>
          <a:p>
            <a:pPr indent="0" lvl="0" marL="0" marR="0" rtl="0" algn="l">
              <a:lnSpc>
                <a:spcPct val="100000"/>
              </a:lnSpc>
              <a:spcBef>
                <a:spcPts val="0"/>
              </a:spcBef>
              <a:spcAft>
                <a:spcPts val="0"/>
              </a:spcAft>
              <a:buClr>
                <a:schemeClr val="dk1"/>
              </a:buClr>
              <a:buSzPts val="3600"/>
              <a:buFont typeface="Times New Roman"/>
              <a:buNone/>
            </a:pPr>
            <a:r>
              <a:t/>
            </a:r>
            <a:endParaRPr b="1" i="0" sz="36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3600" u="none">
              <a:solidFill>
                <a:schemeClr val="dk1"/>
              </a:solidFill>
              <a:latin typeface="Times New Roman"/>
              <a:ea typeface="Times New Roman"/>
              <a:cs typeface="Times New Roman"/>
              <a:sym typeface="Times New Roman"/>
            </a:endParaRPr>
          </a:p>
        </p:txBody>
      </p:sp>
      <p:cxnSp>
        <p:nvCxnSpPr>
          <p:cNvPr id="3609" name="Google Shape;3609;p296"/>
          <p:cNvCxnSpPr/>
          <p:nvPr/>
        </p:nvCxnSpPr>
        <p:spPr>
          <a:xfrm>
            <a:off x="2227262" y="3041650"/>
            <a:ext cx="571500" cy="285900"/>
          </a:xfrm>
          <a:prstGeom prst="straightConnector1">
            <a:avLst/>
          </a:prstGeom>
          <a:noFill/>
          <a:ln cap="flat" cmpd="sng" w="25400">
            <a:solidFill>
              <a:schemeClr val="accent2"/>
            </a:solidFill>
            <a:prstDash val="solid"/>
            <a:miter lim="800000"/>
            <a:headEnd len="med" w="med" type="none"/>
            <a:tailEnd len="med" w="med" type="stealth"/>
          </a:ln>
          <a:effectLst>
            <a:outerShdw blurRad="63500" dir="5400000" dist="25400">
              <a:srgbClr val="000000">
                <a:alpha val="42750"/>
              </a:srgbClr>
            </a:outerShdw>
          </a:effectLst>
        </p:spPr>
      </p:cxnSp>
    </p:spTree>
  </p:cSld>
  <p:clrMapOvr>
    <a:masterClrMapping/>
  </p:clrMapOvr>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3" name="Shape 3613"/>
        <p:cNvGrpSpPr/>
        <p:nvPr/>
      </p:nvGrpSpPr>
      <p:grpSpPr>
        <a:xfrm>
          <a:off x="0" y="0"/>
          <a:ext cx="0" cy="0"/>
          <a:chOff x="0" y="0"/>
          <a:chExt cx="0" cy="0"/>
        </a:xfrm>
      </p:grpSpPr>
      <p:sp>
        <p:nvSpPr>
          <p:cNvPr id="3614" name="Google Shape;3614;p297"/>
          <p:cNvSpPr txBox="1"/>
          <p:nvPr/>
        </p:nvSpPr>
        <p:spPr>
          <a:xfrm>
            <a:off x="122237" y="549275"/>
            <a:ext cx="8928000" cy="3538500"/>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FF0000"/>
              </a:buClr>
              <a:buSzPts val="2800"/>
              <a:buFont typeface="Gill Sans"/>
              <a:buNone/>
            </a:pPr>
            <a:r>
              <a:rPr b="1" i="0" lang="en-US" sz="2800" u="none">
                <a:solidFill>
                  <a:srgbClr val="FF0000"/>
                </a:solidFill>
                <a:effectLst>
                  <a:outerShdw blurRad="38100" algn="tl" dir="2700000" dist="38100">
                    <a:srgbClr val="C0C0C0"/>
                  </a:outerShdw>
                </a:effectLst>
                <a:latin typeface="Gill Sans"/>
                <a:ea typeface="Gill Sans"/>
                <a:cs typeface="Gill Sans"/>
                <a:sym typeface="Gill Sans"/>
              </a:rPr>
              <a:t>ثانياً/ في أوقات التضخم الاقتصادي يستخدم البنك سياسة نقدية انكماشية ):</a:t>
            </a:r>
            <a:endParaRPr/>
          </a:p>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1  - </a:t>
            </a:r>
            <a:r>
              <a:rPr b="1" i="1" lang="en-US" sz="3200" u="sng">
                <a:solidFill>
                  <a:srgbClr val="C00000"/>
                </a:solidFill>
                <a:latin typeface="Gill Sans"/>
                <a:ea typeface="Gill Sans"/>
                <a:cs typeface="Gill Sans"/>
                <a:sym typeface="Gill Sans"/>
              </a:rPr>
              <a:t>رفع نسبة الفائدة </a:t>
            </a:r>
            <a:r>
              <a:rPr b="1" i="0" lang="en-US" sz="2400" u="none">
                <a:solidFill>
                  <a:schemeClr val="dk1"/>
                </a:solidFill>
                <a:latin typeface="Calibri"/>
                <a:ea typeface="Calibri"/>
                <a:cs typeface="Calibri"/>
                <a:sym typeface="Calibri"/>
              </a:rPr>
              <a:t>–الهدف هو  خفض الاقتراض - نقصان  النقود – خفض الاستثمار </a:t>
            </a:r>
            <a:r>
              <a:rPr b="1" i="0" lang="en-US" sz="2400" u="none">
                <a:solidFill>
                  <a:schemeClr val="accent1"/>
                </a:solidFill>
                <a:latin typeface="Calibri"/>
                <a:ea typeface="Calibri"/>
                <a:cs typeface="Calibri"/>
                <a:sym typeface="Calibri"/>
              </a:rPr>
              <a:t>وخفض  الطلب الكلى  </a:t>
            </a:r>
            <a:r>
              <a:rPr b="1" i="0" lang="en-US" sz="2400" u="none">
                <a:solidFill>
                  <a:schemeClr val="dk1"/>
                </a:solidFill>
                <a:latin typeface="Calibri"/>
                <a:ea typeface="Calibri"/>
                <a:cs typeface="Calibri"/>
                <a:sym typeface="Calibri"/>
              </a:rPr>
              <a:t>))</a:t>
            </a:r>
            <a:endParaRPr/>
          </a:p>
          <a:p>
            <a:pPr indent="-152400" lvl="0" marL="0" marR="0" rtl="1" algn="r">
              <a:lnSpc>
                <a:spcPct val="100000"/>
              </a:lnSpc>
              <a:spcBef>
                <a:spcPts val="0"/>
              </a:spcBef>
              <a:spcAft>
                <a:spcPts val="0"/>
              </a:spcAft>
              <a:buClr>
                <a:schemeClr val="dk1"/>
              </a:buClr>
              <a:buSzPts val="2400"/>
              <a:buFont typeface="Calibri"/>
              <a:buChar char="-"/>
            </a:pPr>
            <a:r>
              <a:rPr b="1" i="0" lang="en-US" sz="2400" u="none">
                <a:solidFill>
                  <a:schemeClr val="dk1"/>
                </a:solidFill>
                <a:latin typeface="Calibri"/>
                <a:ea typeface="Calibri"/>
                <a:cs typeface="Calibri"/>
                <a:sym typeface="Calibri"/>
              </a:rPr>
              <a:t>2 - </a:t>
            </a:r>
            <a:r>
              <a:rPr b="1" i="1" lang="en-US" sz="3200" u="sng">
                <a:solidFill>
                  <a:srgbClr val="C00000"/>
                </a:solidFill>
                <a:latin typeface="Gill Sans"/>
                <a:ea typeface="Gill Sans"/>
                <a:cs typeface="Gill Sans"/>
                <a:sym typeface="Gill Sans"/>
              </a:rPr>
              <a:t>رفع  نسبة الاحتياطي القانوني الهدف </a:t>
            </a:r>
            <a:r>
              <a:rPr b="1" i="0" lang="en-US" sz="2400" u="none">
                <a:solidFill>
                  <a:schemeClr val="dk1"/>
                </a:solidFill>
                <a:latin typeface="Calibri"/>
                <a:ea typeface="Calibri"/>
                <a:cs typeface="Calibri"/>
                <a:sym typeface="Calibri"/>
              </a:rPr>
              <a:t>– تقليل الاقتراض من البنوك - نقصان  النقود- خفض الاستثمار </a:t>
            </a:r>
            <a:r>
              <a:rPr b="1" i="0" lang="en-US" sz="2400" u="none">
                <a:solidFill>
                  <a:schemeClr val="accent1"/>
                </a:solidFill>
                <a:latin typeface="Calibri"/>
                <a:ea typeface="Calibri"/>
                <a:cs typeface="Calibri"/>
                <a:sym typeface="Calibri"/>
              </a:rPr>
              <a:t>وخفض  الطلب الكلى </a:t>
            </a:r>
            <a:endParaRPr/>
          </a:p>
          <a:p>
            <a:pPr indent="0" lvl="0" marL="0" marR="0" rtl="1" algn="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3-  </a:t>
            </a:r>
            <a:r>
              <a:rPr b="1" i="1" lang="en-US" sz="3200" u="sng">
                <a:solidFill>
                  <a:srgbClr val="C00000"/>
                </a:solidFill>
                <a:latin typeface="Gill Sans"/>
                <a:ea typeface="Gill Sans"/>
                <a:cs typeface="Gill Sans"/>
                <a:sym typeface="Gill Sans"/>
              </a:rPr>
              <a:t>بيع الاوراق المالية </a:t>
            </a:r>
            <a:r>
              <a:rPr b="1" i="0" lang="en-US" sz="2400" u="none">
                <a:solidFill>
                  <a:schemeClr val="dk1"/>
                </a:solidFill>
                <a:latin typeface="Calibri"/>
                <a:ea typeface="Calibri"/>
                <a:cs typeface="Calibri"/>
                <a:sym typeface="Calibri"/>
              </a:rPr>
              <a:t>-  البنك المركزي بائع  للسندات الحكومية - الهدف نقصان  النقود- خفض الاستثمار </a:t>
            </a:r>
            <a:r>
              <a:rPr b="1" i="0" lang="en-US" sz="2400" u="none">
                <a:solidFill>
                  <a:schemeClr val="accent1"/>
                </a:solidFill>
                <a:latin typeface="Calibri"/>
                <a:ea typeface="Calibri"/>
                <a:cs typeface="Calibri"/>
                <a:sym typeface="Calibri"/>
              </a:rPr>
              <a:t>وخفض  الطلب الكلى </a:t>
            </a:r>
            <a:endParaRPr/>
          </a:p>
          <a:p>
            <a:pPr indent="0" lvl="0" marL="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endParaRPr/>
          </a:p>
        </p:txBody>
      </p:sp>
      <p:sp>
        <p:nvSpPr>
          <p:cNvPr id="3615" name="Google Shape;3615;p297"/>
          <p:cNvSpPr txBox="1"/>
          <p:nvPr/>
        </p:nvSpPr>
        <p:spPr>
          <a:xfrm>
            <a:off x="122237" y="3789362"/>
            <a:ext cx="8842500" cy="2492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B050"/>
              </a:buClr>
              <a:buSzPts val="3600"/>
              <a:buFont typeface="Times New Roman"/>
              <a:buNone/>
            </a:pPr>
            <a:r>
              <a:rPr b="1" i="0" lang="en-US" sz="3600" u="none">
                <a:solidFill>
                  <a:srgbClr val="00B050"/>
                </a:solidFill>
                <a:latin typeface="Times New Roman"/>
                <a:ea typeface="Times New Roman"/>
                <a:cs typeface="Times New Roman"/>
                <a:sym typeface="Times New Roman"/>
              </a:rPr>
              <a:t>لعلاج التضخم تقوم الدولة بتطبيق سياسة نقدية انكماشية، بحيث تخفض عرض النقود الذي سيؤدي إلى ارتفاع سعر الفائدة مما يؤدي إلى انخفاض الاستثمار و بالتالي ينخفض الطلب الكلي.</a:t>
            </a:r>
            <a:endParaRPr/>
          </a:p>
          <a:p>
            <a:pPr indent="0" lvl="0" marL="0" marR="0" rtl="0" algn="l">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9" name="Shape 3619"/>
        <p:cNvGrpSpPr/>
        <p:nvPr/>
      </p:nvGrpSpPr>
      <p:grpSpPr>
        <a:xfrm>
          <a:off x="0" y="0"/>
          <a:ext cx="0" cy="0"/>
          <a:chOff x="0" y="0"/>
          <a:chExt cx="0" cy="0"/>
        </a:xfrm>
      </p:grpSpPr>
      <p:pic>
        <p:nvPicPr>
          <p:cNvPr id="3620" name="Google Shape;3620;p298"/>
          <p:cNvPicPr preferRelativeResize="0"/>
          <p:nvPr/>
        </p:nvPicPr>
        <p:blipFill rotWithShape="1">
          <a:blip r:embed="rId3">
            <a:alphaModFix/>
          </a:blip>
          <a:srcRect b="0" l="0" r="0" t="0"/>
          <a:stretch/>
        </p:blipFill>
        <p:spPr>
          <a:xfrm>
            <a:off x="706437" y="854075"/>
            <a:ext cx="184150" cy="2747962"/>
          </a:xfrm>
          <a:prstGeom prst="rect">
            <a:avLst/>
          </a:prstGeom>
          <a:noFill/>
          <a:ln>
            <a:noFill/>
          </a:ln>
        </p:spPr>
      </p:pic>
      <p:pic>
        <p:nvPicPr>
          <p:cNvPr id="3621" name="Google Shape;3621;p298"/>
          <p:cNvPicPr preferRelativeResize="0"/>
          <p:nvPr/>
        </p:nvPicPr>
        <p:blipFill rotWithShape="1">
          <a:blip r:embed="rId4">
            <a:alphaModFix/>
          </a:blip>
          <a:srcRect b="0" l="0" r="0" t="0"/>
          <a:stretch/>
        </p:blipFill>
        <p:spPr>
          <a:xfrm>
            <a:off x="719137" y="3359150"/>
            <a:ext cx="3071812" cy="195262"/>
          </a:xfrm>
          <a:prstGeom prst="rect">
            <a:avLst/>
          </a:prstGeom>
          <a:noFill/>
          <a:ln>
            <a:noFill/>
          </a:ln>
        </p:spPr>
      </p:pic>
      <p:pic>
        <p:nvPicPr>
          <p:cNvPr id="3622" name="Google Shape;3622;p298"/>
          <p:cNvPicPr preferRelativeResize="0"/>
          <p:nvPr/>
        </p:nvPicPr>
        <p:blipFill rotWithShape="1">
          <a:blip r:embed="rId5">
            <a:alphaModFix/>
          </a:blip>
          <a:srcRect b="0" l="0" r="0" t="0"/>
          <a:stretch/>
        </p:blipFill>
        <p:spPr>
          <a:xfrm>
            <a:off x="1322387" y="55562"/>
            <a:ext cx="2901949" cy="3144837"/>
          </a:xfrm>
          <a:prstGeom prst="rect">
            <a:avLst/>
          </a:prstGeom>
          <a:noFill/>
          <a:ln>
            <a:noFill/>
          </a:ln>
        </p:spPr>
      </p:pic>
      <p:pic>
        <p:nvPicPr>
          <p:cNvPr id="3623" name="Google Shape;3623;p298"/>
          <p:cNvPicPr preferRelativeResize="0"/>
          <p:nvPr/>
        </p:nvPicPr>
        <p:blipFill rotWithShape="1">
          <a:blip r:embed="rId6">
            <a:alphaModFix/>
          </a:blip>
          <a:srcRect b="0" l="0" r="0" t="0"/>
          <a:stretch/>
        </p:blipFill>
        <p:spPr>
          <a:xfrm>
            <a:off x="5114925" y="2908300"/>
            <a:ext cx="3041650" cy="182562"/>
          </a:xfrm>
          <a:prstGeom prst="rect">
            <a:avLst/>
          </a:prstGeom>
          <a:noFill/>
          <a:ln>
            <a:noFill/>
          </a:ln>
        </p:spPr>
      </p:pic>
      <p:pic>
        <p:nvPicPr>
          <p:cNvPr id="3624" name="Google Shape;3624;p298"/>
          <p:cNvPicPr preferRelativeResize="0"/>
          <p:nvPr/>
        </p:nvPicPr>
        <p:blipFill rotWithShape="1">
          <a:blip r:embed="rId7">
            <a:alphaModFix/>
          </a:blip>
          <a:srcRect b="0" l="0" r="0" t="0"/>
          <a:stretch/>
        </p:blipFill>
        <p:spPr>
          <a:xfrm>
            <a:off x="3486150" y="3529012"/>
            <a:ext cx="184150" cy="2749550"/>
          </a:xfrm>
          <a:prstGeom prst="rect">
            <a:avLst/>
          </a:prstGeom>
          <a:noFill/>
          <a:ln>
            <a:noFill/>
          </a:ln>
        </p:spPr>
      </p:pic>
      <p:pic>
        <p:nvPicPr>
          <p:cNvPr id="3625" name="Google Shape;3625;p298"/>
          <p:cNvPicPr preferRelativeResize="0"/>
          <p:nvPr/>
        </p:nvPicPr>
        <p:blipFill rotWithShape="1">
          <a:blip r:embed="rId8">
            <a:alphaModFix/>
          </a:blip>
          <a:srcRect b="0" l="0" r="0" t="0"/>
          <a:stretch/>
        </p:blipFill>
        <p:spPr>
          <a:xfrm>
            <a:off x="3498850" y="6083300"/>
            <a:ext cx="2901949" cy="184150"/>
          </a:xfrm>
          <a:prstGeom prst="rect">
            <a:avLst/>
          </a:prstGeom>
          <a:noFill/>
          <a:ln>
            <a:noFill/>
          </a:ln>
        </p:spPr>
      </p:pic>
      <p:pic>
        <p:nvPicPr>
          <p:cNvPr id="3626" name="Google Shape;3626;p298"/>
          <p:cNvPicPr preferRelativeResize="0"/>
          <p:nvPr/>
        </p:nvPicPr>
        <p:blipFill rotWithShape="1">
          <a:blip r:embed="rId9">
            <a:alphaModFix/>
          </a:blip>
          <a:srcRect b="0" l="0" r="0" t="0"/>
          <a:stretch/>
        </p:blipFill>
        <p:spPr>
          <a:xfrm>
            <a:off x="5089525" y="285750"/>
            <a:ext cx="184150" cy="2749550"/>
          </a:xfrm>
          <a:prstGeom prst="rect">
            <a:avLst/>
          </a:prstGeom>
          <a:noFill/>
          <a:ln>
            <a:noFill/>
          </a:ln>
        </p:spPr>
      </p:pic>
      <p:pic>
        <p:nvPicPr>
          <p:cNvPr id="3627" name="Google Shape;3627;p298"/>
          <p:cNvPicPr preferRelativeResize="0"/>
          <p:nvPr/>
        </p:nvPicPr>
        <p:blipFill rotWithShape="1">
          <a:blip r:embed="rId10">
            <a:alphaModFix/>
          </a:blip>
          <a:srcRect b="0" l="0" r="0" t="0"/>
          <a:stretch/>
        </p:blipFill>
        <p:spPr>
          <a:xfrm>
            <a:off x="6040437" y="854075"/>
            <a:ext cx="1695450" cy="1846262"/>
          </a:xfrm>
          <a:prstGeom prst="rect">
            <a:avLst/>
          </a:prstGeom>
          <a:noFill/>
          <a:ln>
            <a:noFill/>
          </a:ln>
        </p:spPr>
      </p:pic>
      <p:pic>
        <p:nvPicPr>
          <p:cNvPr id="3628" name="Google Shape;3628;p298"/>
          <p:cNvPicPr preferRelativeResize="0"/>
          <p:nvPr/>
        </p:nvPicPr>
        <p:blipFill rotWithShape="1">
          <a:blip r:embed="rId11">
            <a:alphaModFix/>
          </a:blip>
          <a:srcRect b="0" l="0" r="0" t="0"/>
          <a:stretch/>
        </p:blipFill>
        <p:spPr>
          <a:xfrm>
            <a:off x="4687887" y="4005262"/>
            <a:ext cx="1597025" cy="1743075"/>
          </a:xfrm>
          <a:prstGeom prst="rect">
            <a:avLst/>
          </a:prstGeom>
          <a:noFill/>
          <a:ln>
            <a:noFill/>
          </a:ln>
        </p:spPr>
      </p:pic>
      <p:pic>
        <p:nvPicPr>
          <p:cNvPr id="3629" name="Google Shape;3629;p298"/>
          <p:cNvPicPr preferRelativeResize="0"/>
          <p:nvPr/>
        </p:nvPicPr>
        <p:blipFill rotWithShape="1">
          <a:blip r:embed="rId12">
            <a:alphaModFix/>
          </a:blip>
          <a:srcRect b="0" l="0" r="0" t="0"/>
          <a:stretch/>
        </p:blipFill>
        <p:spPr>
          <a:xfrm>
            <a:off x="6735762" y="1158875"/>
            <a:ext cx="1695450" cy="1846262"/>
          </a:xfrm>
          <a:prstGeom prst="rect">
            <a:avLst/>
          </a:prstGeom>
          <a:noFill/>
          <a:ln>
            <a:noFill/>
          </a:ln>
        </p:spPr>
      </p:pic>
      <p:cxnSp>
        <p:nvCxnSpPr>
          <p:cNvPr id="3630" name="Google Shape;3630;p298"/>
          <p:cNvCxnSpPr/>
          <p:nvPr/>
        </p:nvCxnSpPr>
        <p:spPr>
          <a:xfrm flipH="1" rot="10800000">
            <a:off x="5334000" y="4419600"/>
            <a:ext cx="1524000" cy="1676400"/>
          </a:xfrm>
          <a:prstGeom prst="straightConnector1">
            <a:avLst/>
          </a:prstGeom>
          <a:noFill/>
          <a:ln cap="flat" cmpd="sng" w="50800">
            <a:solidFill>
              <a:schemeClr val="accent1"/>
            </a:solidFill>
            <a:prstDash val="solid"/>
            <a:miter lim="800000"/>
            <a:headEnd len="med" w="med" type="none"/>
            <a:tailEnd len="med" w="med" type="none"/>
          </a:ln>
        </p:spPr>
      </p:cxnSp>
      <p:sp>
        <p:nvSpPr>
          <p:cNvPr id="3631" name="Google Shape;3631;p298"/>
          <p:cNvSpPr/>
          <p:nvPr/>
        </p:nvSpPr>
        <p:spPr>
          <a:xfrm>
            <a:off x="3352800" y="3124200"/>
            <a:ext cx="914400" cy="4572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Gill Sans"/>
              <a:buNone/>
            </a:pPr>
            <a:r>
              <a:rPr b="1" i="0" lang="en-US" sz="2400" u="none">
                <a:solidFill>
                  <a:srgbClr val="000000"/>
                </a:solidFill>
                <a:latin typeface="Gill Sans"/>
                <a:ea typeface="Gill Sans"/>
                <a:cs typeface="Gill Sans"/>
                <a:sym typeface="Gill Sans"/>
              </a:rPr>
              <a:t>qs</a:t>
            </a:r>
            <a:endParaRPr/>
          </a:p>
        </p:txBody>
      </p:sp>
      <p:sp>
        <p:nvSpPr>
          <p:cNvPr id="3632" name="Google Shape;3632;p298"/>
          <p:cNvSpPr/>
          <p:nvPr/>
        </p:nvSpPr>
        <p:spPr>
          <a:xfrm>
            <a:off x="582612" y="444500"/>
            <a:ext cx="5334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i</a:t>
            </a:r>
            <a:endParaRPr/>
          </a:p>
        </p:txBody>
      </p:sp>
      <p:sp>
        <p:nvSpPr>
          <p:cNvPr id="3633" name="Google Shape;3633;p298"/>
          <p:cNvSpPr txBox="1"/>
          <p:nvPr/>
        </p:nvSpPr>
        <p:spPr>
          <a:xfrm>
            <a:off x="5076825" y="914400"/>
            <a:ext cx="238200" cy="3699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i</a:t>
            </a:r>
            <a:endParaRPr/>
          </a:p>
        </p:txBody>
      </p:sp>
      <p:sp>
        <p:nvSpPr>
          <p:cNvPr id="3634" name="Google Shape;3634;p298"/>
          <p:cNvSpPr txBox="1"/>
          <p:nvPr/>
        </p:nvSpPr>
        <p:spPr>
          <a:xfrm>
            <a:off x="3276600" y="3995737"/>
            <a:ext cx="238200" cy="3699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i</a:t>
            </a:r>
            <a:endParaRPr/>
          </a:p>
        </p:txBody>
      </p:sp>
      <p:sp>
        <p:nvSpPr>
          <p:cNvPr id="3635" name="Google Shape;3635;p298"/>
          <p:cNvSpPr/>
          <p:nvPr/>
        </p:nvSpPr>
        <p:spPr>
          <a:xfrm>
            <a:off x="8107362" y="2420937"/>
            <a:ext cx="914400" cy="7827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Gill Sans"/>
              <a:buNone/>
            </a:pPr>
            <a:r>
              <a:rPr b="1" i="0" lang="en-US" sz="2400" u="none">
                <a:solidFill>
                  <a:srgbClr val="000000"/>
                </a:solidFill>
                <a:latin typeface="Gill Sans"/>
                <a:ea typeface="Gill Sans"/>
                <a:cs typeface="Gill Sans"/>
                <a:sym typeface="Gill Sans"/>
              </a:rPr>
              <a:t>qs</a:t>
            </a:r>
            <a:endParaRPr/>
          </a:p>
        </p:txBody>
      </p:sp>
      <p:sp>
        <p:nvSpPr>
          <p:cNvPr id="3636" name="Google Shape;3636;p298"/>
          <p:cNvSpPr/>
          <p:nvPr/>
        </p:nvSpPr>
        <p:spPr>
          <a:xfrm>
            <a:off x="6667500" y="5980112"/>
            <a:ext cx="914400" cy="4572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2400"/>
              <a:buFont typeface="Gill Sans"/>
              <a:buNone/>
            </a:pPr>
            <a:r>
              <a:rPr b="1" i="0" lang="en-US" sz="2400" u="none">
                <a:solidFill>
                  <a:srgbClr val="000000"/>
                </a:solidFill>
                <a:latin typeface="Gill Sans"/>
                <a:ea typeface="Gill Sans"/>
                <a:cs typeface="Gill Sans"/>
                <a:sym typeface="Gill Sans"/>
              </a:rPr>
              <a:t>qs</a:t>
            </a:r>
            <a:endParaRPr/>
          </a:p>
        </p:txBody>
      </p:sp>
      <p:pic>
        <p:nvPicPr>
          <p:cNvPr id="3637" name="Google Shape;3637;p298"/>
          <p:cNvPicPr preferRelativeResize="0"/>
          <p:nvPr/>
        </p:nvPicPr>
        <p:blipFill rotWithShape="1">
          <a:blip r:embed="rId13">
            <a:alphaModFix/>
          </a:blip>
          <a:srcRect b="0" l="0" r="0" t="0"/>
          <a:stretch/>
        </p:blipFill>
        <p:spPr>
          <a:xfrm>
            <a:off x="7424737" y="1427162"/>
            <a:ext cx="579437" cy="584200"/>
          </a:xfrm>
          <a:prstGeom prst="rect">
            <a:avLst/>
          </a:prstGeom>
          <a:noFill/>
          <a:ln>
            <a:noFill/>
          </a:ln>
        </p:spPr>
      </p:pic>
      <p:pic>
        <p:nvPicPr>
          <p:cNvPr id="3638" name="Google Shape;3638;p298"/>
          <p:cNvPicPr preferRelativeResize="0"/>
          <p:nvPr/>
        </p:nvPicPr>
        <p:blipFill rotWithShape="1">
          <a:blip r:embed="rId14">
            <a:alphaModFix/>
          </a:blip>
          <a:srcRect b="0" l="0" r="0" t="0"/>
          <a:stretch/>
        </p:blipFill>
        <p:spPr>
          <a:xfrm>
            <a:off x="7077075" y="1785937"/>
            <a:ext cx="579437" cy="585787"/>
          </a:xfrm>
          <a:prstGeom prst="rect">
            <a:avLst/>
          </a:prstGeom>
          <a:noFill/>
          <a:ln>
            <a:noFill/>
          </a:ln>
        </p:spPr>
      </p:pic>
      <p:pic>
        <p:nvPicPr>
          <p:cNvPr id="3639" name="Google Shape;3639;p298"/>
          <p:cNvPicPr preferRelativeResize="0"/>
          <p:nvPr/>
        </p:nvPicPr>
        <p:blipFill rotWithShape="1">
          <a:blip r:embed="rId15">
            <a:alphaModFix/>
          </a:blip>
          <a:srcRect b="0" l="0" r="0" t="0"/>
          <a:stretch/>
        </p:blipFill>
        <p:spPr>
          <a:xfrm>
            <a:off x="5754687" y="4333875"/>
            <a:ext cx="579437" cy="585787"/>
          </a:xfrm>
          <a:prstGeom prst="rect">
            <a:avLst/>
          </a:prstGeom>
          <a:noFill/>
          <a:ln>
            <a:noFill/>
          </a:ln>
        </p:spPr>
      </p:pic>
      <p:pic>
        <p:nvPicPr>
          <p:cNvPr id="3640" name="Google Shape;3640;p298"/>
          <p:cNvPicPr preferRelativeResize="0"/>
          <p:nvPr/>
        </p:nvPicPr>
        <p:blipFill rotWithShape="1">
          <a:blip r:embed="rId16">
            <a:alphaModFix/>
          </a:blip>
          <a:srcRect b="0" l="0" r="0" t="0"/>
          <a:stretch/>
        </p:blipFill>
        <p:spPr>
          <a:xfrm>
            <a:off x="5376862" y="4791075"/>
            <a:ext cx="506412" cy="579437"/>
          </a:xfrm>
          <a:prstGeom prst="rect">
            <a:avLst/>
          </a:prstGeom>
          <a:noFill/>
          <a:ln>
            <a:noFill/>
          </a:ln>
        </p:spPr>
      </p:pic>
      <p:sp>
        <p:nvSpPr>
          <p:cNvPr id="3641" name="Google Shape;3641;p298"/>
          <p:cNvSpPr/>
          <p:nvPr/>
        </p:nvSpPr>
        <p:spPr>
          <a:xfrm>
            <a:off x="3727497" y="152400"/>
            <a:ext cx="838200" cy="3048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cap="none" strike="noStrike">
                <a:solidFill>
                  <a:schemeClr val="dk1"/>
                </a:solidFill>
                <a:latin typeface="Gill Sans"/>
                <a:ea typeface="Gill Sans"/>
                <a:cs typeface="Gill Sans"/>
                <a:sym typeface="Gill Sans"/>
              </a:rPr>
              <a:t>MS</a:t>
            </a:r>
            <a:endParaRPr b="1" i="0" sz="2400" u="none" cap="none" strike="noStrike">
              <a:solidFill>
                <a:schemeClr val="dk1"/>
              </a:solidFill>
              <a:latin typeface="Gill Sans"/>
              <a:ea typeface="Gill Sans"/>
              <a:cs typeface="Gill Sans"/>
              <a:sym typeface="Gill Sans"/>
            </a:endParaRPr>
          </a:p>
        </p:txBody>
      </p:sp>
      <p:sp>
        <p:nvSpPr>
          <p:cNvPr id="3642" name="Google Shape;3642;p298"/>
          <p:cNvSpPr/>
          <p:nvPr/>
        </p:nvSpPr>
        <p:spPr>
          <a:xfrm>
            <a:off x="7924800" y="533400"/>
            <a:ext cx="838200" cy="3048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cap="none" strike="noStrike">
                <a:solidFill>
                  <a:schemeClr val="dk1"/>
                </a:solidFill>
                <a:latin typeface="Gill Sans"/>
                <a:ea typeface="Gill Sans"/>
                <a:cs typeface="Gill Sans"/>
                <a:sym typeface="Gill Sans"/>
              </a:rPr>
              <a:t>MSo</a:t>
            </a:r>
            <a:endParaRPr b="1" i="0" sz="2400" u="none" cap="none" strike="noStrike">
              <a:solidFill>
                <a:schemeClr val="dk1"/>
              </a:solidFill>
              <a:latin typeface="Gill Sans"/>
              <a:ea typeface="Gill Sans"/>
              <a:cs typeface="Gill Sans"/>
              <a:sym typeface="Gill Sans"/>
            </a:endParaRPr>
          </a:p>
        </p:txBody>
      </p:sp>
      <p:sp>
        <p:nvSpPr>
          <p:cNvPr id="3643" name="Google Shape;3643;p298"/>
          <p:cNvSpPr/>
          <p:nvPr/>
        </p:nvSpPr>
        <p:spPr>
          <a:xfrm>
            <a:off x="8343900" y="1036622"/>
            <a:ext cx="838200" cy="3048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cap="none" strike="noStrike">
                <a:solidFill>
                  <a:schemeClr val="dk1"/>
                </a:solidFill>
                <a:latin typeface="Gill Sans"/>
                <a:ea typeface="Gill Sans"/>
                <a:cs typeface="Gill Sans"/>
                <a:sym typeface="Gill Sans"/>
              </a:rPr>
              <a:t>MS1</a:t>
            </a:r>
            <a:endParaRPr b="1" i="0" sz="2400" u="none" cap="none" strike="noStrike">
              <a:solidFill>
                <a:schemeClr val="dk1"/>
              </a:solidFill>
              <a:latin typeface="Gill Sans"/>
              <a:ea typeface="Gill Sans"/>
              <a:cs typeface="Gill Sans"/>
              <a:sym typeface="Gill Sans"/>
            </a:endParaRPr>
          </a:p>
        </p:txBody>
      </p:sp>
      <p:sp>
        <p:nvSpPr>
          <p:cNvPr id="3644" name="Google Shape;3644;p298"/>
          <p:cNvSpPr/>
          <p:nvPr/>
        </p:nvSpPr>
        <p:spPr>
          <a:xfrm>
            <a:off x="6553200" y="4038600"/>
            <a:ext cx="838200" cy="3048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cap="none" strike="noStrike">
                <a:solidFill>
                  <a:schemeClr val="dk1"/>
                </a:solidFill>
                <a:latin typeface="Gill Sans"/>
                <a:ea typeface="Gill Sans"/>
                <a:cs typeface="Gill Sans"/>
                <a:sym typeface="Gill Sans"/>
              </a:rPr>
              <a:t>MSo</a:t>
            </a:r>
            <a:endParaRPr b="1" i="0" sz="2400" u="none" cap="none" strike="noStrike">
              <a:solidFill>
                <a:schemeClr val="dk1"/>
              </a:solidFill>
              <a:latin typeface="Gill Sans"/>
              <a:ea typeface="Gill Sans"/>
              <a:cs typeface="Gill Sans"/>
              <a:sym typeface="Gill Sans"/>
            </a:endParaRPr>
          </a:p>
        </p:txBody>
      </p:sp>
      <p:sp>
        <p:nvSpPr>
          <p:cNvPr id="3645" name="Google Shape;3645;p298"/>
          <p:cNvSpPr/>
          <p:nvPr/>
        </p:nvSpPr>
        <p:spPr>
          <a:xfrm>
            <a:off x="5791200" y="3657600"/>
            <a:ext cx="838200" cy="304800"/>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cap="none" strike="noStrike">
                <a:solidFill>
                  <a:schemeClr val="dk1"/>
                </a:solidFill>
                <a:latin typeface="Gill Sans"/>
                <a:ea typeface="Gill Sans"/>
                <a:cs typeface="Gill Sans"/>
                <a:sym typeface="Gill Sans"/>
              </a:rPr>
              <a:t>MS1</a:t>
            </a:r>
            <a:endParaRPr b="1" i="0" sz="2400" u="none" cap="none" strike="noStrike">
              <a:solidFill>
                <a:schemeClr val="dk1"/>
              </a:solidFill>
              <a:latin typeface="Gill Sans"/>
              <a:ea typeface="Gill Sans"/>
              <a:cs typeface="Gill Sans"/>
              <a:sym typeface="Gill Sans"/>
            </a:endParaRPr>
          </a:p>
        </p:txBody>
      </p:sp>
      <p:sp>
        <p:nvSpPr>
          <p:cNvPr id="3646" name="Google Shape;3646;p298"/>
          <p:cNvSpPr/>
          <p:nvPr/>
        </p:nvSpPr>
        <p:spPr>
          <a:xfrm>
            <a:off x="6096000" y="228600"/>
            <a:ext cx="1905000" cy="457200"/>
          </a:xfrm>
          <a:prstGeom prst="roundRect">
            <a:avLst>
              <a:gd fmla="val 16667" name="adj"/>
            </a:avLst>
          </a:prstGeom>
          <a:gradFill>
            <a:gsLst>
              <a:gs pos="0">
                <a:srgbClr val="5569AB"/>
              </a:gs>
              <a:gs pos="15000">
                <a:srgbClr val="5468AA"/>
              </a:gs>
              <a:gs pos="62000">
                <a:srgbClr val="3D5397"/>
              </a:gs>
              <a:gs pos="97000">
                <a:srgbClr val="2D4586"/>
              </a:gs>
              <a:gs pos="100000">
                <a:srgbClr val="253E84"/>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سياسة توسعية</a:t>
            </a:r>
            <a:endParaRPr/>
          </a:p>
        </p:txBody>
      </p:sp>
      <p:sp>
        <p:nvSpPr>
          <p:cNvPr id="3647" name="Google Shape;3647;p298"/>
          <p:cNvSpPr/>
          <p:nvPr/>
        </p:nvSpPr>
        <p:spPr>
          <a:xfrm>
            <a:off x="6819900" y="5414963"/>
            <a:ext cx="1447800" cy="457200"/>
          </a:xfrm>
          <a:prstGeom prst="roundRect">
            <a:avLst>
              <a:gd fmla="val 16667" name="adj"/>
            </a:avLst>
          </a:prstGeom>
          <a:gradFill>
            <a:gsLst>
              <a:gs pos="0">
                <a:srgbClr val="9BD13D"/>
              </a:gs>
              <a:gs pos="15000">
                <a:srgbClr val="9AD03C"/>
              </a:gs>
              <a:gs pos="62000">
                <a:srgbClr val="87BC23"/>
              </a:gs>
              <a:gs pos="97000">
                <a:srgbClr val="78A914"/>
              </a:gs>
              <a:gs pos="100000">
                <a:srgbClr val="76A907"/>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سياسة انكماشية</a:t>
            </a:r>
            <a:endParaRPr/>
          </a:p>
        </p:txBody>
      </p:sp>
      <p:sp>
        <p:nvSpPr>
          <p:cNvPr id="3648" name="Google Shape;3648;p298"/>
          <p:cNvSpPr txBox="1"/>
          <p:nvPr/>
        </p:nvSpPr>
        <p:spPr>
          <a:xfrm>
            <a:off x="4564062" y="3124200"/>
            <a:ext cx="4572000" cy="830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كمية النقود المطلوبة والمعروضة</a:t>
            </a:r>
            <a:endParaRPr/>
          </a:p>
          <a:p>
            <a:pPr indent="0" lvl="0" marL="0" marR="0" rtl="0" algn="r">
              <a:lnSpc>
                <a:spcPct val="100000"/>
              </a:lnSpc>
              <a:spcBef>
                <a:spcPts val="0"/>
              </a:spcBef>
              <a:spcAft>
                <a:spcPts val="0"/>
              </a:spcAft>
              <a:buClr>
                <a:srgbClr val="0070C0"/>
              </a:buClr>
              <a:buSzPts val="2400"/>
              <a:buFont typeface="Times New Roman"/>
              <a:buNone/>
            </a:pPr>
            <a:r>
              <a:rPr b="1" i="0" lang="en-US" sz="2400" u="none">
                <a:solidFill>
                  <a:srgbClr val="0070C0"/>
                </a:solidFill>
                <a:latin typeface="Times New Roman"/>
                <a:ea typeface="Times New Roman"/>
                <a:cs typeface="Times New Roman"/>
                <a:sym typeface="Times New Roman"/>
              </a:rPr>
              <a:t>سياسة نقدية توسيعية</a:t>
            </a:r>
            <a:r>
              <a:rPr b="1" i="0" lang="en-US" sz="2400" u="none">
                <a:solidFill>
                  <a:schemeClr val="dk1"/>
                </a:solidFill>
                <a:latin typeface="Times New Roman"/>
                <a:ea typeface="Times New Roman"/>
                <a:cs typeface="Times New Roman"/>
                <a:sym typeface="Times New Roman"/>
              </a:rPr>
              <a:t> </a:t>
            </a:r>
            <a:endParaRPr/>
          </a:p>
        </p:txBody>
      </p:sp>
      <p:sp>
        <p:nvSpPr>
          <p:cNvPr id="3649" name="Google Shape;3649;p298"/>
          <p:cNvSpPr txBox="1"/>
          <p:nvPr/>
        </p:nvSpPr>
        <p:spPr>
          <a:xfrm>
            <a:off x="3181350" y="6096000"/>
            <a:ext cx="31416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B050"/>
              </a:buClr>
              <a:buSzPts val="2400"/>
              <a:buFont typeface="Times New Roman"/>
              <a:buNone/>
            </a:pPr>
            <a:r>
              <a:rPr b="1" i="0" lang="en-US" sz="2400" u="none">
                <a:solidFill>
                  <a:srgbClr val="00B050"/>
                </a:solidFill>
                <a:latin typeface="Times New Roman"/>
                <a:ea typeface="Times New Roman"/>
                <a:cs typeface="Times New Roman"/>
                <a:sym typeface="Times New Roman"/>
              </a:rPr>
              <a:t>النقود المطلوبة والمعروضة</a:t>
            </a:r>
            <a:endParaRPr/>
          </a:p>
          <a:p>
            <a:pPr indent="0" lvl="0" marL="0" marR="0" rtl="1" algn="r">
              <a:lnSpc>
                <a:spcPct val="100000"/>
              </a:lnSpc>
              <a:spcBef>
                <a:spcPts val="0"/>
              </a:spcBef>
              <a:spcAft>
                <a:spcPts val="0"/>
              </a:spcAft>
              <a:buClr>
                <a:srgbClr val="00B050"/>
              </a:buClr>
              <a:buSzPts val="2400"/>
              <a:buFont typeface="Times New Roman"/>
              <a:buNone/>
            </a:pPr>
            <a:r>
              <a:rPr b="1" i="0" lang="en-US" sz="2400" u="none">
                <a:solidFill>
                  <a:srgbClr val="00B050"/>
                </a:solidFill>
                <a:latin typeface="Times New Roman"/>
                <a:ea typeface="Times New Roman"/>
                <a:cs typeface="Times New Roman"/>
                <a:sym typeface="Times New Roman"/>
              </a:rPr>
              <a:t>سياسة نقدية إنكماشية </a:t>
            </a:r>
            <a:endParaRPr/>
          </a:p>
        </p:txBody>
      </p:sp>
      <p:sp>
        <p:nvSpPr>
          <p:cNvPr id="3650" name="Google Shape;3650;p298"/>
          <p:cNvSpPr txBox="1"/>
          <p:nvPr/>
        </p:nvSpPr>
        <p:spPr>
          <a:xfrm>
            <a:off x="84137" y="3810000"/>
            <a:ext cx="3627300" cy="1569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C00000"/>
              </a:buClr>
              <a:buSzPts val="2400"/>
              <a:buFont typeface="Times New Roman"/>
              <a:buNone/>
            </a:pPr>
            <a:r>
              <a:rPr b="1" i="0" lang="en-US" sz="2400" u="none">
                <a:solidFill>
                  <a:srgbClr val="C00000"/>
                </a:solidFill>
                <a:latin typeface="Times New Roman"/>
                <a:ea typeface="Times New Roman"/>
                <a:cs typeface="Times New Roman"/>
                <a:sym typeface="Times New Roman"/>
              </a:rPr>
              <a:t>هذا الشكل يوضح الشكل النموذجى لمنحنى عرض النقود  حيث ان كمية النقود المعروضة تتناسب طرديا مع سعر الفائدة</a:t>
            </a:r>
            <a:r>
              <a:rPr b="1" i="0" lang="en-US" sz="2400" u="none">
                <a:solidFill>
                  <a:schemeClr val="dk1"/>
                </a:solidFill>
                <a:latin typeface="Times New Roman"/>
                <a:ea typeface="Times New Roman"/>
                <a:cs typeface="Times New Roman"/>
                <a:sym typeface="Times New Roman"/>
              </a:rPr>
              <a:t> </a:t>
            </a:r>
            <a:endParaRPr/>
          </a:p>
        </p:txBody>
      </p:sp>
      <p:pic>
        <p:nvPicPr>
          <p:cNvPr id="3651" name="Google Shape;3651;p298"/>
          <p:cNvPicPr preferRelativeResize="0"/>
          <p:nvPr/>
        </p:nvPicPr>
        <p:blipFill rotWithShape="1">
          <a:blip r:embed="rId17">
            <a:alphaModFix/>
          </a:blip>
          <a:srcRect b="0" l="0" r="0" t="0"/>
          <a:stretch/>
        </p:blipFill>
        <p:spPr>
          <a:xfrm>
            <a:off x="2895600" y="1285875"/>
            <a:ext cx="195262" cy="2359025"/>
          </a:xfrm>
          <a:prstGeom prst="rect">
            <a:avLst/>
          </a:prstGeom>
          <a:noFill/>
          <a:ln>
            <a:noFill/>
          </a:ln>
        </p:spPr>
      </p:pic>
      <p:pic>
        <p:nvPicPr>
          <p:cNvPr id="3652" name="Google Shape;3652;p298"/>
          <p:cNvPicPr preferRelativeResize="0"/>
          <p:nvPr/>
        </p:nvPicPr>
        <p:blipFill rotWithShape="1">
          <a:blip r:embed="rId18">
            <a:alphaModFix/>
          </a:blip>
          <a:srcRect b="0" l="0" r="0" t="0"/>
          <a:stretch/>
        </p:blipFill>
        <p:spPr>
          <a:xfrm>
            <a:off x="665162" y="1384300"/>
            <a:ext cx="2401887" cy="182562"/>
          </a:xfrm>
          <a:prstGeom prst="rect">
            <a:avLst/>
          </a:prstGeom>
          <a:noFill/>
          <a:ln>
            <a:noFill/>
          </a:ln>
        </p:spPr>
      </p:pic>
      <p:pic>
        <p:nvPicPr>
          <p:cNvPr id="3653" name="Google Shape;3653;p298"/>
          <p:cNvPicPr preferRelativeResize="0"/>
          <p:nvPr/>
        </p:nvPicPr>
        <p:blipFill rotWithShape="1">
          <a:blip r:embed="rId19">
            <a:alphaModFix/>
          </a:blip>
          <a:srcRect b="0" l="0" r="0" t="0"/>
          <a:stretch/>
        </p:blipFill>
        <p:spPr>
          <a:xfrm>
            <a:off x="2047875" y="2266950"/>
            <a:ext cx="182562" cy="1262062"/>
          </a:xfrm>
          <a:prstGeom prst="rect">
            <a:avLst/>
          </a:prstGeom>
          <a:noFill/>
          <a:ln>
            <a:noFill/>
          </a:ln>
        </p:spPr>
      </p:pic>
      <p:pic>
        <p:nvPicPr>
          <p:cNvPr id="3654" name="Google Shape;3654;p298"/>
          <p:cNvPicPr preferRelativeResize="0"/>
          <p:nvPr/>
        </p:nvPicPr>
        <p:blipFill rotWithShape="1">
          <a:blip r:embed="rId20">
            <a:alphaModFix/>
          </a:blip>
          <a:srcRect b="0" l="0" r="0" t="0"/>
          <a:stretch/>
        </p:blipFill>
        <p:spPr>
          <a:xfrm>
            <a:off x="920750" y="2219325"/>
            <a:ext cx="1298575" cy="200025"/>
          </a:xfrm>
          <a:prstGeom prst="rect">
            <a:avLst/>
          </a:prstGeom>
          <a:noFill/>
          <a:ln>
            <a:noFill/>
          </a:ln>
        </p:spPr>
      </p:pic>
      <p:sp>
        <p:nvSpPr>
          <p:cNvPr id="3655" name="Google Shape;3655;p298"/>
          <p:cNvSpPr/>
          <p:nvPr/>
        </p:nvSpPr>
        <p:spPr>
          <a:xfrm>
            <a:off x="434975" y="2149475"/>
            <a:ext cx="5334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400"/>
              <a:buFont typeface="Gill Sans"/>
              <a:buNone/>
            </a:pPr>
            <a:r>
              <a:rPr b="1" i="0" lang="en-US" sz="1400" u="none">
                <a:solidFill>
                  <a:schemeClr val="dk1"/>
                </a:solidFill>
                <a:latin typeface="Gill Sans"/>
                <a:ea typeface="Gill Sans"/>
                <a:cs typeface="Gill Sans"/>
                <a:sym typeface="Gill Sans"/>
              </a:rPr>
              <a:t>5</a:t>
            </a:r>
            <a:r>
              <a:rPr b="1" i="0" lang="en-US" sz="1200" u="none">
                <a:solidFill>
                  <a:schemeClr val="dk1"/>
                </a:solidFill>
                <a:latin typeface="Gill Sans"/>
                <a:ea typeface="Gill Sans"/>
                <a:cs typeface="Gill Sans"/>
                <a:sym typeface="Gill Sans"/>
              </a:rPr>
              <a:t>%</a:t>
            </a:r>
            <a:endParaRPr/>
          </a:p>
        </p:txBody>
      </p:sp>
      <p:sp>
        <p:nvSpPr>
          <p:cNvPr id="3656" name="Google Shape;3656;p298"/>
          <p:cNvSpPr/>
          <p:nvPr/>
        </p:nvSpPr>
        <p:spPr>
          <a:xfrm>
            <a:off x="582612" y="1066800"/>
            <a:ext cx="533400" cy="5367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200"/>
              <a:buFont typeface="Gill Sans"/>
              <a:buNone/>
            </a:pPr>
            <a:r>
              <a:rPr b="1" i="0" lang="en-US" sz="1200" u="none">
                <a:solidFill>
                  <a:schemeClr val="dk1"/>
                </a:solidFill>
                <a:latin typeface="Gill Sans"/>
                <a:ea typeface="Gill Sans"/>
                <a:cs typeface="Gill Sans"/>
                <a:sym typeface="Gill Sans"/>
              </a:rPr>
              <a:t>10%</a:t>
            </a:r>
            <a:endParaRPr/>
          </a:p>
        </p:txBody>
      </p:sp>
      <p:sp>
        <p:nvSpPr>
          <p:cNvPr id="3657" name="Google Shape;3657;p298"/>
          <p:cNvSpPr txBox="1"/>
          <p:nvPr/>
        </p:nvSpPr>
        <p:spPr>
          <a:xfrm>
            <a:off x="1441450" y="3427412"/>
            <a:ext cx="45720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النقود المعروضة</a:t>
            </a:r>
            <a:endParaRPr/>
          </a:p>
        </p:txBody>
      </p:sp>
      <p:sp>
        <p:nvSpPr>
          <p:cNvPr id="3658" name="Google Shape;3658;p298"/>
          <p:cNvSpPr txBox="1"/>
          <p:nvPr/>
        </p:nvSpPr>
        <p:spPr>
          <a:xfrm>
            <a:off x="1141412" y="4953000"/>
            <a:ext cx="5445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t>
            </a:r>
            <a:r>
              <a:rPr b="1" i="0" lang="en-US" sz="2400" u="none">
                <a:solidFill>
                  <a:srgbClr val="FF0000"/>
                </a:solidFill>
                <a:latin typeface="Times New Roman"/>
                <a:ea typeface="Times New Roman"/>
                <a:cs typeface="Times New Roman"/>
                <a:sym typeface="Times New Roman"/>
              </a:rPr>
              <a:t>a</a:t>
            </a:r>
            <a:r>
              <a:rPr b="1" i="0" lang="en-US" sz="2400" u="none">
                <a:solidFill>
                  <a:schemeClr val="dk1"/>
                </a:solidFill>
                <a:latin typeface="Times New Roman"/>
                <a:ea typeface="Times New Roman"/>
                <a:cs typeface="Times New Roman"/>
                <a:sym typeface="Times New Roman"/>
              </a:rPr>
              <a:t>)</a:t>
            </a:r>
            <a:endParaRPr/>
          </a:p>
        </p:txBody>
      </p:sp>
      <p:sp>
        <p:nvSpPr>
          <p:cNvPr id="3659" name="Google Shape;3659;p298"/>
          <p:cNvSpPr txBox="1"/>
          <p:nvPr/>
        </p:nvSpPr>
        <p:spPr>
          <a:xfrm>
            <a:off x="5432425" y="2976562"/>
            <a:ext cx="5619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t>
            </a:r>
            <a:r>
              <a:rPr b="1" i="0" lang="en-US" sz="2400" u="none">
                <a:solidFill>
                  <a:srgbClr val="0070C0"/>
                </a:solidFill>
                <a:latin typeface="Times New Roman"/>
                <a:ea typeface="Times New Roman"/>
                <a:cs typeface="Times New Roman"/>
                <a:sym typeface="Times New Roman"/>
              </a:rPr>
              <a:t>b</a:t>
            </a:r>
            <a:r>
              <a:rPr b="1" i="0" lang="en-US" sz="2400" u="none">
                <a:solidFill>
                  <a:schemeClr val="dk1"/>
                </a:solidFill>
                <a:latin typeface="Times New Roman"/>
                <a:ea typeface="Times New Roman"/>
                <a:cs typeface="Times New Roman"/>
                <a:sym typeface="Times New Roman"/>
              </a:rPr>
              <a:t>)</a:t>
            </a:r>
            <a:endParaRPr/>
          </a:p>
        </p:txBody>
      </p:sp>
      <p:sp>
        <p:nvSpPr>
          <p:cNvPr id="3660" name="Google Shape;3660;p298"/>
          <p:cNvSpPr txBox="1"/>
          <p:nvPr/>
        </p:nvSpPr>
        <p:spPr>
          <a:xfrm>
            <a:off x="3592512" y="6280150"/>
            <a:ext cx="5430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t>
            </a:r>
            <a:r>
              <a:rPr b="1" i="0" lang="en-US" sz="2400" u="none">
                <a:solidFill>
                  <a:srgbClr val="92D050"/>
                </a:solidFill>
                <a:latin typeface="Times New Roman"/>
                <a:ea typeface="Times New Roman"/>
                <a:cs typeface="Times New Roman"/>
                <a:sym typeface="Times New Roman"/>
              </a:rPr>
              <a:t>c</a:t>
            </a:r>
            <a:r>
              <a:rPr b="1" i="0" lang="en-US" sz="2400" u="none">
                <a:solidFill>
                  <a:schemeClr val="dk1"/>
                </a:solidFill>
                <a:latin typeface="Times New Roman"/>
                <a:ea typeface="Times New Roman"/>
                <a:cs typeface="Times New Roman"/>
                <a:sym typeface="Times New Roman"/>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0"/>
                                        </p:tgtEl>
                                        <p:attrNameLst>
                                          <p:attrName>style.visibility</p:attrName>
                                        </p:attrNameLst>
                                      </p:cBhvr>
                                      <p:to>
                                        <p:strVal val="visible"/>
                                      </p:to>
                                    </p:set>
                                    <p:animEffect filter="fade" transition="in">
                                      <p:cBhvr>
                                        <p:cTn dur="500"/>
                                        <p:tgtEl>
                                          <p:spTgt spid="3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1"/>
                                        </p:tgtEl>
                                        <p:attrNameLst>
                                          <p:attrName>style.visibility</p:attrName>
                                        </p:attrNameLst>
                                      </p:cBhvr>
                                      <p:to>
                                        <p:strVal val="visible"/>
                                      </p:to>
                                    </p:set>
                                    <p:animEffect filter="fade" transition="in">
                                      <p:cBhvr>
                                        <p:cTn dur="500"/>
                                        <p:tgtEl>
                                          <p:spTgt spid="36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2"/>
                                        </p:tgtEl>
                                        <p:attrNameLst>
                                          <p:attrName>style.visibility</p:attrName>
                                        </p:attrNameLst>
                                      </p:cBhvr>
                                      <p:to>
                                        <p:strVal val="visible"/>
                                      </p:to>
                                    </p:set>
                                    <p:animEffect filter="fade" transition="in">
                                      <p:cBhvr>
                                        <p:cTn dur="500"/>
                                        <p:tgtEl>
                                          <p:spTgt spid="3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1"/>
                                        </p:tgtEl>
                                        <p:attrNameLst>
                                          <p:attrName>style.visibility</p:attrName>
                                        </p:attrNameLst>
                                      </p:cBhvr>
                                      <p:to>
                                        <p:strVal val="visible"/>
                                      </p:to>
                                    </p:set>
                                    <p:animEffect filter="fade" transition="in">
                                      <p:cBhvr>
                                        <p:cTn dur="500"/>
                                        <p:tgtEl>
                                          <p:spTgt spid="3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2"/>
                                        </p:tgtEl>
                                        <p:attrNameLst>
                                          <p:attrName>style.visibility</p:attrName>
                                        </p:attrNameLst>
                                      </p:cBhvr>
                                      <p:to>
                                        <p:strVal val="visible"/>
                                      </p:to>
                                    </p:set>
                                    <p:animEffect filter="fade" transition="in">
                                      <p:cBhvr>
                                        <p:cTn dur="500"/>
                                        <p:tgtEl>
                                          <p:spTgt spid="3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6"/>
                                        </p:tgtEl>
                                        <p:attrNameLst>
                                          <p:attrName>style.visibility</p:attrName>
                                        </p:attrNameLst>
                                      </p:cBhvr>
                                      <p:to>
                                        <p:strVal val="visible"/>
                                      </p:to>
                                    </p:set>
                                    <p:animEffect filter="fade" transition="in">
                                      <p:cBhvr>
                                        <p:cTn dur="500"/>
                                        <p:tgtEl>
                                          <p:spTgt spid="36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3"/>
                                        </p:tgtEl>
                                        <p:attrNameLst>
                                          <p:attrName>style.visibility</p:attrName>
                                        </p:attrNameLst>
                                      </p:cBhvr>
                                      <p:to>
                                        <p:strVal val="visible"/>
                                      </p:to>
                                    </p:set>
                                    <p:animEffect filter="fade" transition="in">
                                      <p:cBhvr>
                                        <p:cTn dur="500"/>
                                        <p:tgtEl>
                                          <p:spTgt spid="36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3"/>
                                        </p:tgtEl>
                                        <p:attrNameLst>
                                          <p:attrName>style.visibility</p:attrName>
                                        </p:attrNameLst>
                                      </p:cBhvr>
                                      <p:to>
                                        <p:strVal val="visible"/>
                                      </p:to>
                                    </p:set>
                                    <p:animEffect filter="fade" transition="in">
                                      <p:cBhvr>
                                        <p:cTn dur="500"/>
                                        <p:tgtEl>
                                          <p:spTgt spid="36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5"/>
                                        </p:tgtEl>
                                        <p:attrNameLst>
                                          <p:attrName>style.visibility</p:attrName>
                                        </p:attrNameLst>
                                      </p:cBhvr>
                                      <p:to>
                                        <p:strVal val="visible"/>
                                      </p:to>
                                    </p:set>
                                    <p:animEffect filter="fade" transition="in">
                                      <p:cBhvr>
                                        <p:cTn dur="500"/>
                                        <p:tgtEl>
                                          <p:spTgt spid="36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7"/>
                                        </p:tgtEl>
                                        <p:attrNameLst>
                                          <p:attrName>style.visibility</p:attrName>
                                        </p:attrNameLst>
                                      </p:cBhvr>
                                      <p:to>
                                        <p:strVal val="visible"/>
                                      </p:to>
                                    </p:set>
                                    <p:animEffect filter="fade" transition="in">
                                      <p:cBhvr>
                                        <p:cTn dur="500"/>
                                        <p:tgtEl>
                                          <p:spTgt spid="36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7"/>
                                        </p:tgtEl>
                                        <p:attrNameLst>
                                          <p:attrName>style.visibility</p:attrName>
                                        </p:attrNameLst>
                                      </p:cBhvr>
                                      <p:to>
                                        <p:strVal val="visible"/>
                                      </p:to>
                                    </p:set>
                                    <p:animEffect filter="fade" transition="in">
                                      <p:cBhvr>
                                        <p:cTn dur="500"/>
                                        <p:tgtEl>
                                          <p:spTgt spid="3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8"/>
                                        </p:tgtEl>
                                        <p:attrNameLst>
                                          <p:attrName>style.visibility</p:attrName>
                                        </p:attrNameLst>
                                      </p:cBhvr>
                                      <p:to>
                                        <p:strVal val="visible"/>
                                      </p:to>
                                    </p:set>
                                    <p:animEffect filter="fade" transition="in">
                                      <p:cBhvr>
                                        <p:cTn dur="500"/>
                                        <p:tgtEl>
                                          <p:spTgt spid="3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9"/>
                                        </p:tgtEl>
                                        <p:attrNameLst>
                                          <p:attrName>style.visibility</p:attrName>
                                        </p:attrNameLst>
                                      </p:cBhvr>
                                      <p:to>
                                        <p:strVal val="visible"/>
                                      </p:to>
                                    </p:set>
                                    <p:animEffect filter="fade" transition="in">
                                      <p:cBhvr>
                                        <p:cTn dur="500"/>
                                        <p:tgtEl>
                                          <p:spTgt spid="36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4"/>
                                        </p:tgtEl>
                                        <p:attrNameLst>
                                          <p:attrName>style.visibility</p:attrName>
                                        </p:attrNameLst>
                                      </p:cBhvr>
                                      <p:to>
                                        <p:strVal val="visible"/>
                                      </p:to>
                                    </p:set>
                                    <p:animEffect filter="fade" transition="in">
                                      <p:cBhvr>
                                        <p:cTn dur="500"/>
                                        <p:tgtEl>
                                          <p:spTgt spid="3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4"/>
                                        </p:tgtEl>
                                        <p:attrNameLst>
                                          <p:attrName>style.visibility</p:attrName>
                                        </p:attrNameLst>
                                      </p:cBhvr>
                                      <p:to>
                                        <p:strVal val="visible"/>
                                      </p:to>
                                    </p:set>
                                    <p:animEffect filter="fade" transition="in">
                                      <p:cBhvr>
                                        <p:cTn dur="500"/>
                                        <p:tgtEl>
                                          <p:spTgt spid="36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5"/>
                                        </p:tgtEl>
                                        <p:attrNameLst>
                                          <p:attrName>style.visibility</p:attrName>
                                        </p:attrNameLst>
                                      </p:cBhvr>
                                      <p:to>
                                        <p:strVal val="visible"/>
                                      </p:to>
                                    </p:set>
                                    <p:animEffect filter="fade" transition="in">
                                      <p:cBhvr>
                                        <p:cTn dur="500"/>
                                        <p:tgtEl>
                                          <p:spTgt spid="3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6"/>
                                        </p:tgtEl>
                                        <p:attrNameLst>
                                          <p:attrName>style.visibility</p:attrName>
                                        </p:attrNameLst>
                                      </p:cBhvr>
                                      <p:to>
                                        <p:strVal val="visible"/>
                                      </p:to>
                                    </p:set>
                                    <p:animEffect filter="fade" transition="in">
                                      <p:cBhvr>
                                        <p:cTn dur="500"/>
                                        <p:tgtEl>
                                          <p:spTgt spid="36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0"/>
                                        </p:tgtEl>
                                        <p:attrNameLst>
                                          <p:attrName>style.visibility</p:attrName>
                                        </p:attrNameLst>
                                      </p:cBhvr>
                                      <p:to>
                                        <p:strVal val="visible"/>
                                      </p:to>
                                    </p:set>
                                    <p:animEffect filter="fade" transition="in">
                                      <p:cBhvr>
                                        <p:cTn dur="500"/>
                                        <p:tgtEl>
                                          <p:spTgt spid="36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9"/>
                                        </p:tgtEl>
                                        <p:attrNameLst>
                                          <p:attrName>style.visibility</p:attrName>
                                        </p:attrNameLst>
                                      </p:cBhvr>
                                      <p:to>
                                        <p:strVal val="visible"/>
                                      </p:to>
                                    </p:set>
                                    <p:animEffect filter="fade" transition="in">
                                      <p:cBhvr>
                                        <p:cTn dur="500"/>
                                        <p:tgtEl>
                                          <p:spTgt spid="36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0"/>
                                        </p:tgtEl>
                                        <p:attrNameLst>
                                          <p:attrName>style.visibility</p:attrName>
                                        </p:attrNameLst>
                                      </p:cBhvr>
                                      <p:to>
                                        <p:strVal val="visible"/>
                                      </p:to>
                                    </p:set>
                                    <p:animEffect filter="fade" transition="in">
                                      <p:cBhvr>
                                        <p:cTn dur="500"/>
                                        <p:tgtEl>
                                          <p:spTgt spid="36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8"/>
                                        </p:tgtEl>
                                        <p:attrNameLst>
                                          <p:attrName>style.visibility</p:attrName>
                                        </p:attrNameLst>
                                      </p:cBhvr>
                                      <p:to>
                                        <p:strVal val="visible"/>
                                      </p:to>
                                    </p:set>
                                    <p:animEffect filter="fade" transition="in">
                                      <p:cBhvr>
                                        <p:cTn dur="500"/>
                                        <p:tgtEl>
                                          <p:spTgt spid="3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5"/>
                                        </p:tgtEl>
                                        <p:attrNameLst>
                                          <p:attrName>style.visibility</p:attrName>
                                        </p:attrNameLst>
                                      </p:cBhvr>
                                      <p:to>
                                        <p:strVal val="visible"/>
                                      </p:to>
                                    </p:set>
                                    <p:animEffect filter="fade" transition="in">
                                      <p:cBhvr>
                                        <p:cTn dur="500"/>
                                        <p:tgtEl>
                                          <p:spTgt spid="36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6"/>
                                        </p:tgtEl>
                                        <p:attrNameLst>
                                          <p:attrName>style.visibility</p:attrName>
                                        </p:attrNameLst>
                                      </p:cBhvr>
                                      <p:to>
                                        <p:strVal val="visible"/>
                                      </p:to>
                                    </p:set>
                                    <p:animEffect filter="fade" transition="in">
                                      <p:cBhvr>
                                        <p:cTn dur="500"/>
                                        <p:tgtEl>
                                          <p:spTgt spid="36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4" name="Shape 3664"/>
        <p:cNvGrpSpPr/>
        <p:nvPr/>
      </p:nvGrpSpPr>
      <p:grpSpPr>
        <a:xfrm>
          <a:off x="0" y="0"/>
          <a:ext cx="0" cy="0"/>
          <a:chOff x="0" y="0"/>
          <a:chExt cx="0" cy="0"/>
        </a:xfrm>
      </p:grpSpPr>
      <p:sp>
        <p:nvSpPr>
          <p:cNvPr id="3665" name="Google Shape;3665;p299"/>
          <p:cNvSpPr/>
          <p:nvPr/>
        </p:nvSpPr>
        <p:spPr>
          <a:xfrm>
            <a:off x="1295400" y="609600"/>
            <a:ext cx="7315200" cy="1524000"/>
          </a:xfrm>
          <a:prstGeom prst="roundRect">
            <a:avLst>
              <a:gd fmla="val 16667" name="adj"/>
            </a:avLst>
          </a:prstGeom>
          <a:solidFill>
            <a:srgbClr val="27130E"/>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5400"/>
              <a:buFont typeface="Gill Sans"/>
              <a:buNone/>
            </a:pPr>
            <a:r>
              <a:rPr b="1" i="0" lang="en-US" sz="5400" u="none">
                <a:solidFill>
                  <a:srgbClr val="FFFFFF"/>
                </a:solidFill>
                <a:latin typeface="Gill Sans"/>
                <a:ea typeface="Gill Sans"/>
                <a:cs typeface="Gill Sans"/>
                <a:sym typeface="Gill Sans"/>
              </a:rPr>
              <a:t>الطلب على النقود</a:t>
            </a:r>
            <a:endParaRPr/>
          </a:p>
        </p:txBody>
      </p:sp>
      <p:sp>
        <p:nvSpPr>
          <p:cNvPr id="3666" name="Google Shape;3666;p299"/>
          <p:cNvSpPr/>
          <p:nvPr/>
        </p:nvSpPr>
        <p:spPr>
          <a:xfrm>
            <a:off x="1295400" y="2286000"/>
            <a:ext cx="7162800" cy="43434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800"/>
              <a:buFont typeface="Gill Sans"/>
              <a:buNone/>
            </a:pPr>
            <a:r>
              <a:rPr b="1" i="0" lang="en-US" sz="2800" u="none" cap="none" strike="noStrike">
                <a:solidFill>
                  <a:schemeClr val="dk1"/>
                </a:solidFill>
                <a:latin typeface="Gill Sans"/>
                <a:ea typeface="Gill Sans"/>
                <a:cs typeface="Gill Sans"/>
                <a:sym typeface="Gill Sans"/>
              </a:rPr>
              <a:t>يكون هناك المزيد من الطلب على النقود عندما تكون هناك معاملات تجارية كثيرة في المجتمع.</a:t>
            </a:r>
            <a:endParaRPr/>
          </a:p>
          <a:p>
            <a:pPr indent="0" lvl="0" marL="0" marR="0" rtl="1" algn="ctr">
              <a:lnSpc>
                <a:spcPct val="100000"/>
              </a:lnSpc>
              <a:spcBef>
                <a:spcPts val="0"/>
              </a:spcBef>
              <a:spcAft>
                <a:spcPts val="0"/>
              </a:spcAft>
              <a:buClr>
                <a:schemeClr val="dk1"/>
              </a:buClr>
              <a:buSzPts val="2800"/>
              <a:buFont typeface="Gill Sans"/>
              <a:buNone/>
            </a:pPr>
            <a:r>
              <a:rPr b="1" i="0" lang="en-US" sz="2800" u="none" cap="none" strike="noStrike">
                <a:solidFill>
                  <a:schemeClr val="dk1"/>
                </a:solidFill>
                <a:latin typeface="Gill Sans"/>
                <a:ea typeface="Gill Sans"/>
                <a:cs typeface="Gill Sans"/>
                <a:sym typeface="Gill Sans"/>
              </a:rPr>
              <a:t>أو عندما تكون هناك معاملات قليلة ولكنها تتضمن مبالغ عالية .</a:t>
            </a:r>
            <a:endParaRPr/>
          </a:p>
          <a:p>
            <a:pPr indent="0" lvl="0" marL="0" marR="0" rtl="1" algn="ctr">
              <a:lnSpc>
                <a:spcPct val="100000"/>
              </a:lnSpc>
              <a:spcBef>
                <a:spcPts val="0"/>
              </a:spcBef>
              <a:spcAft>
                <a:spcPts val="0"/>
              </a:spcAft>
              <a:buClr>
                <a:schemeClr val="dk1"/>
              </a:buClr>
              <a:buSzPts val="2800"/>
              <a:buFont typeface="Gill Sans"/>
              <a:buNone/>
            </a:pPr>
            <a:r>
              <a:rPr b="1" i="0" lang="en-US" sz="2800" u="none" cap="none" strike="noStrike">
                <a:solidFill>
                  <a:schemeClr val="dk1"/>
                </a:solidFill>
                <a:latin typeface="Gill Sans"/>
                <a:ea typeface="Gill Sans"/>
                <a:cs typeface="Gill Sans"/>
                <a:sym typeface="Gill Sans"/>
              </a:rPr>
              <a:t>الطلب على النقود يزداد عندما يكون هناك ارتفاع في الناتج الإجمالي النقدي.</a:t>
            </a:r>
            <a:endParaRPr/>
          </a:p>
          <a:p>
            <a:pPr indent="0" lvl="0" marL="0" marR="0" rtl="1" algn="ctr">
              <a:lnSpc>
                <a:spcPct val="100000"/>
              </a:lnSpc>
              <a:spcBef>
                <a:spcPts val="0"/>
              </a:spcBef>
              <a:spcAft>
                <a:spcPts val="0"/>
              </a:spcAft>
              <a:buClr>
                <a:schemeClr val="dk1"/>
              </a:buClr>
              <a:buSzPts val="2800"/>
              <a:buFont typeface="Gill Sans"/>
              <a:buNone/>
            </a:pPr>
            <a:r>
              <a:rPr b="1" i="0" lang="en-US" sz="2800" u="none" cap="none" strike="noStrike">
                <a:solidFill>
                  <a:schemeClr val="dk1"/>
                </a:solidFill>
                <a:latin typeface="Gill Sans"/>
                <a:ea typeface="Gill Sans"/>
                <a:cs typeface="Gill Sans"/>
                <a:sym typeface="Gill Sans"/>
              </a:rPr>
              <a:t>زيادة الناتج المحلي الإجمالي سوف تؤدي إلى انزحاف منحنى الطلب على النقود إلى اليمين</a:t>
            </a:r>
            <a:endParaRPr/>
          </a:p>
          <a:p>
            <a:pPr indent="0" lvl="0" marL="0" marR="0" rtl="1" algn="ctr">
              <a:lnSpc>
                <a:spcPct val="100000"/>
              </a:lnSpc>
              <a:spcBef>
                <a:spcPts val="0"/>
              </a:spcBef>
              <a:spcAft>
                <a:spcPts val="0"/>
              </a:spcAft>
              <a:buClr>
                <a:schemeClr val="lt1"/>
              </a:buClr>
              <a:buSzPts val="2800"/>
              <a:buFont typeface="Times New Roman"/>
              <a:buNone/>
            </a:pPr>
            <a:r>
              <a:t/>
            </a:r>
            <a:endParaRPr b="1" i="0" sz="2800" u="none" cap="none" strike="noStrike">
              <a:solidFill>
                <a:schemeClr val="dk1"/>
              </a:solidFill>
              <a:latin typeface="Gill Sans"/>
              <a:ea typeface="Gill Sans"/>
              <a:cs typeface="Gill Sans"/>
              <a:sym typeface="Gill Sans"/>
            </a:endParaRPr>
          </a:p>
          <a:p>
            <a:pPr indent="0" lvl="0" marL="0" marR="0" rtl="1" algn="ctr">
              <a:lnSpc>
                <a:spcPct val="100000"/>
              </a:lnSpc>
              <a:spcBef>
                <a:spcPts val="0"/>
              </a:spcBef>
              <a:spcAft>
                <a:spcPts val="0"/>
              </a:spcAft>
              <a:buClr>
                <a:schemeClr val="dk1"/>
              </a:buClr>
              <a:buSzPts val="2800"/>
              <a:buFont typeface="Gill Sans"/>
              <a:buNone/>
            </a:pPr>
            <a:r>
              <a:rPr b="1" i="0" lang="en-US" sz="2800" u="none" cap="none" strike="noStrike">
                <a:solidFill>
                  <a:schemeClr val="dk1"/>
                </a:solidFill>
                <a:latin typeface="Gill Sans"/>
                <a:ea typeface="Gill Sans"/>
                <a:cs typeface="Gill Sans"/>
                <a:sym typeface="Gill Sans"/>
              </a:rPr>
              <a:t>ويتحرك إلى الأسفل في حالى انخفاض الناتج المحلي . </a:t>
            </a:r>
            <a:endParaRPr/>
          </a:p>
        </p:txBody>
      </p:sp>
    </p:spTree>
  </p:cSld>
  <p:clrMapOvr>
    <a:masterClrMapping/>
  </p:clrMapOvr>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0" name="Shape 3670"/>
        <p:cNvGrpSpPr/>
        <p:nvPr/>
      </p:nvGrpSpPr>
      <p:grpSpPr>
        <a:xfrm>
          <a:off x="0" y="0"/>
          <a:ext cx="0" cy="0"/>
          <a:chOff x="0" y="0"/>
          <a:chExt cx="0" cy="0"/>
        </a:xfrm>
      </p:grpSpPr>
      <p:pic>
        <p:nvPicPr>
          <p:cNvPr id="3671" name="Google Shape;3671;p300"/>
          <p:cNvPicPr preferRelativeResize="0"/>
          <p:nvPr/>
        </p:nvPicPr>
        <p:blipFill rotWithShape="1">
          <a:blip r:embed="rId3">
            <a:alphaModFix/>
          </a:blip>
          <a:srcRect b="0" l="0" r="0" t="0"/>
          <a:stretch/>
        </p:blipFill>
        <p:spPr>
          <a:xfrm>
            <a:off x="877887" y="176212"/>
            <a:ext cx="182562" cy="2749550"/>
          </a:xfrm>
          <a:prstGeom prst="rect">
            <a:avLst/>
          </a:prstGeom>
          <a:noFill/>
          <a:ln>
            <a:noFill/>
          </a:ln>
        </p:spPr>
      </p:pic>
      <p:pic>
        <p:nvPicPr>
          <p:cNvPr id="3672" name="Google Shape;3672;p300"/>
          <p:cNvPicPr preferRelativeResize="0"/>
          <p:nvPr/>
        </p:nvPicPr>
        <p:blipFill rotWithShape="1">
          <a:blip r:embed="rId4">
            <a:alphaModFix/>
          </a:blip>
          <a:srcRect b="0" l="0" r="0" t="0"/>
          <a:stretch/>
        </p:blipFill>
        <p:spPr>
          <a:xfrm>
            <a:off x="890587" y="2828925"/>
            <a:ext cx="3273424" cy="188912"/>
          </a:xfrm>
          <a:prstGeom prst="rect">
            <a:avLst/>
          </a:prstGeom>
          <a:noFill/>
          <a:ln>
            <a:noFill/>
          </a:ln>
        </p:spPr>
      </p:pic>
      <p:pic>
        <p:nvPicPr>
          <p:cNvPr id="3673" name="Google Shape;3673;p300"/>
          <p:cNvPicPr preferRelativeResize="0"/>
          <p:nvPr/>
        </p:nvPicPr>
        <p:blipFill rotWithShape="1">
          <a:blip r:embed="rId5">
            <a:alphaModFix/>
          </a:blip>
          <a:srcRect b="0" l="0" r="0" t="0"/>
          <a:stretch/>
        </p:blipFill>
        <p:spPr>
          <a:xfrm>
            <a:off x="5426075" y="2682875"/>
            <a:ext cx="3011487" cy="188912"/>
          </a:xfrm>
          <a:prstGeom prst="rect">
            <a:avLst/>
          </a:prstGeom>
          <a:noFill/>
          <a:ln>
            <a:noFill/>
          </a:ln>
        </p:spPr>
      </p:pic>
      <p:pic>
        <p:nvPicPr>
          <p:cNvPr id="3674" name="Google Shape;3674;p300"/>
          <p:cNvPicPr preferRelativeResize="0"/>
          <p:nvPr/>
        </p:nvPicPr>
        <p:blipFill rotWithShape="1">
          <a:blip r:embed="rId6">
            <a:alphaModFix/>
          </a:blip>
          <a:srcRect b="0" l="0" r="0" t="0"/>
          <a:stretch/>
        </p:blipFill>
        <p:spPr>
          <a:xfrm>
            <a:off x="5443537" y="92075"/>
            <a:ext cx="182562" cy="2747962"/>
          </a:xfrm>
          <a:prstGeom prst="rect">
            <a:avLst/>
          </a:prstGeom>
          <a:noFill/>
          <a:ln>
            <a:noFill/>
          </a:ln>
        </p:spPr>
      </p:pic>
      <p:pic>
        <p:nvPicPr>
          <p:cNvPr id="3675" name="Google Shape;3675;p300"/>
          <p:cNvPicPr preferRelativeResize="0"/>
          <p:nvPr/>
        </p:nvPicPr>
        <p:blipFill rotWithShape="1">
          <a:blip r:embed="rId7">
            <a:alphaModFix/>
          </a:blip>
          <a:srcRect b="0" l="0" r="0" t="0"/>
          <a:stretch/>
        </p:blipFill>
        <p:spPr>
          <a:xfrm>
            <a:off x="3998912" y="2987675"/>
            <a:ext cx="182562" cy="2747962"/>
          </a:xfrm>
          <a:prstGeom prst="rect">
            <a:avLst/>
          </a:prstGeom>
          <a:noFill/>
          <a:ln>
            <a:noFill/>
          </a:ln>
        </p:spPr>
      </p:pic>
      <p:pic>
        <p:nvPicPr>
          <p:cNvPr id="3676" name="Google Shape;3676;p300"/>
          <p:cNvPicPr preferRelativeResize="0"/>
          <p:nvPr/>
        </p:nvPicPr>
        <p:blipFill rotWithShape="1">
          <a:blip r:embed="rId8">
            <a:alphaModFix/>
          </a:blip>
          <a:srcRect b="0" l="0" r="0" t="0"/>
          <a:stretch/>
        </p:blipFill>
        <p:spPr>
          <a:xfrm>
            <a:off x="4011612" y="5492750"/>
            <a:ext cx="3382962" cy="188912"/>
          </a:xfrm>
          <a:prstGeom prst="rect">
            <a:avLst/>
          </a:prstGeom>
          <a:noFill/>
          <a:ln>
            <a:noFill/>
          </a:ln>
        </p:spPr>
      </p:pic>
      <p:pic>
        <p:nvPicPr>
          <p:cNvPr id="3677" name="Google Shape;3677;p300"/>
          <p:cNvPicPr preferRelativeResize="0"/>
          <p:nvPr/>
        </p:nvPicPr>
        <p:blipFill rotWithShape="1">
          <a:blip r:embed="rId9">
            <a:alphaModFix/>
          </a:blip>
          <a:srcRect b="0" l="0" r="0" t="0"/>
          <a:stretch/>
        </p:blipFill>
        <p:spPr>
          <a:xfrm>
            <a:off x="1736725" y="231775"/>
            <a:ext cx="1555750" cy="1846262"/>
          </a:xfrm>
          <a:prstGeom prst="rect">
            <a:avLst/>
          </a:prstGeom>
          <a:noFill/>
          <a:ln>
            <a:noFill/>
          </a:ln>
        </p:spPr>
      </p:pic>
      <p:pic>
        <p:nvPicPr>
          <p:cNvPr id="3678" name="Google Shape;3678;p300"/>
          <p:cNvPicPr preferRelativeResize="0"/>
          <p:nvPr/>
        </p:nvPicPr>
        <p:blipFill rotWithShape="1">
          <a:blip r:embed="rId10">
            <a:alphaModFix/>
          </a:blip>
          <a:srcRect b="0" l="0" r="0" t="0"/>
          <a:stretch/>
        </p:blipFill>
        <p:spPr>
          <a:xfrm>
            <a:off x="5986462" y="371475"/>
            <a:ext cx="1554162" cy="1847850"/>
          </a:xfrm>
          <a:prstGeom prst="rect">
            <a:avLst/>
          </a:prstGeom>
          <a:noFill/>
          <a:ln>
            <a:noFill/>
          </a:ln>
        </p:spPr>
      </p:pic>
      <p:cxnSp>
        <p:nvCxnSpPr>
          <p:cNvPr id="3679" name="Google Shape;3679;p300"/>
          <p:cNvCxnSpPr/>
          <p:nvPr/>
        </p:nvCxnSpPr>
        <p:spPr>
          <a:xfrm rot="10800000">
            <a:off x="4662487" y="3500437"/>
            <a:ext cx="1371600" cy="1676400"/>
          </a:xfrm>
          <a:prstGeom prst="straightConnector1">
            <a:avLst/>
          </a:prstGeom>
          <a:noFill/>
          <a:ln cap="flat" cmpd="sng" w="9525">
            <a:solidFill>
              <a:srgbClr val="C32D2E"/>
            </a:solidFill>
            <a:prstDash val="solid"/>
            <a:miter lim="800000"/>
            <a:headEnd len="med" w="med" type="none"/>
            <a:tailEnd len="med" w="med" type="none"/>
          </a:ln>
        </p:spPr>
      </p:cxnSp>
      <p:cxnSp>
        <p:nvCxnSpPr>
          <p:cNvPr id="3680" name="Google Shape;3680;p300"/>
          <p:cNvCxnSpPr/>
          <p:nvPr/>
        </p:nvCxnSpPr>
        <p:spPr>
          <a:xfrm rot="10800000">
            <a:off x="6738937" y="103187"/>
            <a:ext cx="1371600" cy="1676400"/>
          </a:xfrm>
          <a:prstGeom prst="straightConnector1">
            <a:avLst/>
          </a:prstGeom>
          <a:noFill/>
          <a:ln cap="flat" cmpd="sng" w="9525">
            <a:solidFill>
              <a:srgbClr val="C32D2E"/>
            </a:solidFill>
            <a:prstDash val="solid"/>
            <a:miter lim="800000"/>
            <a:headEnd len="med" w="med" type="none"/>
            <a:tailEnd len="med" w="med" type="none"/>
          </a:ln>
        </p:spPr>
      </p:cxnSp>
      <p:pic>
        <p:nvPicPr>
          <p:cNvPr id="3681" name="Google Shape;3681;p300"/>
          <p:cNvPicPr preferRelativeResize="0"/>
          <p:nvPr/>
        </p:nvPicPr>
        <p:blipFill rotWithShape="1">
          <a:blip r:embed="rId11">
            <a:alphaModFix/>
          </a:blip>
          <a:srcRect b="0" l="0" r="0" t="0"/>
          <a:stretch/>
        </p:blipFill>
        <p:spPr>
          <a:xfrm>
            <a:off x="5089525" y="3144837"/>
            <a:ext cx="1555750" cy="1847850"/>
          </a:xfrm>
          <a:prstGeom prst="rect">
            <a:avLst/>
          </a:prstGeom>
          <a:noFill/>
          <a:ln>
            <a:noFill/>
          </a:ln>
        </p:spPr>
      </p:pic>
      <p:pic>
        <p:nvPicPr>
          <p:cNvPr id="3682" name="Google Shape;3682;p300"/>
          <p:cNvPicPr preferRelativeResize="0"/>
          <p:nvPr/>
        </p:nvPicPr>
        <p:blipFill rotWithShape="1">
          <a:blip r:embed="rId12">
            <a:alphaModFix/>
          </a:blip>
          <a:srcRect b="0" l="0" r="0" t="0"/>
          <a:stretch/>
        </p:blipFill>
        <p:spPr>
          <a:xfrm>
            <a:off x="7229475" y="1285875"/>
            <a:ext cx="579437" cy="433387"/>
          </a:xfrm>
          <a:prstGeom prst="rect">
            <a:avLst/>
          </a:prstGeom>
          <a:noFill/>
          <a:ln>
            <a:noFill/>
          </a:ln>
        </p:spPr>
      </p:pic>
      <p:pic>
        <p:nvPicPr>
          <p:cNvPr id="3683" name="Google Shape;3683;p300"/>
          <p:cNvPicPr preferRelativeResize="0"/>
          <p:nvPr/>
        </p:nvPicPr>
        <p:blipFill rotWithShape="1">
          <a:blip r:embed="rId13">
            <a:alphaModFix/>
          </a:blip>
          <a:srcRect b="0" l="0" r="0" t="0"/>
          <a:stretch/>
        </p:blipFill>
        <p:spPr>
          <a:xfrm>
            <a:off x="5108575" y="3870325"/>
            <a:ext cx="579437" cy="585787"/>
          </a:xfrm>
          <a:prstGeom prst="rect">
            <a:avLst/>
          </a:prstGeom>
          <a:noFill/>
          <a:ln>
            <a:noFill/>
          </a:ln>
        </p:spPr>
      </p:pic>
      <p:pic>
        <p:nvPicPr>
          <p:cNvPr id="3684" name="Google Shape;3684;p300"/>
          <p:cNvPicPr preferRelativeResize="0"/>
          <p:nvPr/>
        </p:nvPicPr>
        <p:blipFill rotWithShape="1">
          <a:blip r:embed="rId14">
            <a:alphaModFix/>
          </a:blip>
          <a:srcRect b="0" l="0" r="0" t="0"/>
          <a:stretch/>
        </p:blipFill>
        <p:spPr>
          <a:xfrm>
            <a:off x="5754687" y="4657725"/>
            <a:ext cx="579437" cy="584200"/>
          </a:xfrm>
          <a:prstGeom prst="rect">
            <a:avLst/>
          </a:prstGeom>
          <a:noFill/>
          <a:ln>
            <a:noFill/>
          </a:ln>
        </p:spPr>
      </p:pic>
      <p:pic>
        <p:nvPicPr>
          <p:cNvPr id="3685" name="Google Shape;3685;p300"/>
          <p:cNvPicPr preferRelativeResize="0"/>
          <p:nvPr/>
        </p:nvPicPr>
        <p:blipFill rotWithShape="1">
          <a:blip r:embed="rId15">
            <a:alphaModFix/>
          </a:blip>
          <a:srcRect b="0" l="0" r="0" t="0"/>
          <a:stretch/>
        </p:blipFill>
        <p:spPr>
          <a:xfrm>
            <a:off x="7686675" y="1816100"/>
            <a:ext cx="579437" cy="433387"/>
          </a:xfrm>
          <a:prstGeom prst="rect">
            <a:avLst/>
          </a:prstGeom>
          <a:noFill/>
          <a:ln>
            <a:noFill/>
          </a:ln>
        </p:spPr>
      </p:pic>
      <p:sp>
        <p:nvSpPr>
          <p:cNvPr id="3686" name="Google Shape;3686;p300"/>
          <p:cNvSpPr/>
          <p:nvPr/>
        </p:nvSpPr>
        <p:spPr>
          <a:xfrm>
            <a:off x="1905000" y="3055937"/>
            <a:ext cx="8382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QD</a:t>
            </a:r>
            <a:endParaRPr/>
          </a:p>
        </p:txBody>
      </p:sp>
      <p:sp>
        <p:nvSpPr>
          <p:cNvPr id="3687" name="Google Shape;3687;p300"/>
          <p:cNvSpPr/>
          <p:nvPr/>
        </p:nvSpPr>
        <p:spPr>
          <a:xfrm>
            <a:off x="7162800" y="2995612"/>
            <a:ext cx="1225500" cy="2127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QD</a:t>
            </a:r>
            <a:endParaRPr/>
          </a:p>
        </p:txBody>
      </p:sp>
      <p:sp>
        <p:nvSpPr>
          <p:cNvPr id="3688" name="Google Shape;3688;p300"/>
          <p:cNvSpPr/>
          <p:nvPr/>
        </p:nvSpPr>
        <p:spPr>
          <a:xfrm>
            <a:off x="5927725" y="5981700"/>
            <a:ext cx="8382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QD</a:t>
            </a:r>
            <a:endParaRPr/>
          </a:p>
        </p:txBody>
      </p:sp>
      <p:sp>
        <p:nvSpPr>
          <p:cNvPr id="3689" name="Google Shape;3689;p300"/>
          <p:cNvSpPr/>
          <p:nvPr/>
        </p:nvSpPr>
        <p:spPr>
          <a:xfrm>
            <a:off x="5295900" y="-87312"/>
            <a:ext cx="838200" cy="381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i</a:t>
            </a:r>
            <a:endParaRPr/>
          </a:p>
        </p:txBody>
      </p:sp>
      <p:sp>
        <p:nvSpPr>
          <p:cNvPr id="3690" name="Google Shape;3690;p300"/>
          <p:cNvSpPr/>
          <p:nvPr/>
        </p:nvSpPr>
        <p:spPr>
          <a:xfrm>
            <a:off x="3632200" y="2705100"/>
            <a:ext cx="838200" cy="381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i</a:t>
            </a:r>
            <a:endParaRPr/>
          </a:p>
        </p:txBody>
      </p:sp>
      <p:sp>
        <p:nvSpPr>
          <p:cNvPr id="3691" name="Google Shape;3691;p300"/>
          <p:cNvSpPr/>
          <p:nvPr/>
        </p:nvSpPr>
        <p:spPr>
          <a:xfrm>
            <a:off x="304800" y="762000"/>
            <a:ext cx="838200" cy="381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i</a:t>
            </a:r>
            <a:endParaRPr/>
          </a:p>
        </p:txBody>
      </p:sp>
      <p:sp>
        <p:nvSpPr>
          <p:cNvPr id="3692" name="Google Shape;3692;p300"/>
          <p:cNvSpPr/>
          <p:nvPr/>
        </p:nvSpPr>
        <p:spPr>
          <a:xfrm>
            <a:off x="6934200" y="2476500"/>
            <a:ext cx="1219200" cy="2286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MD0</a:t>
            </a:r>
            <a:endParaRPr/>
          </a:p>
        </p:txBody>
      </p:sp>
      <p:sp>
        <p:nvSpPr>
          <p:cNvPr id="3693" name="Google Shape;3693;p300"/>
          <p:cNvSpPr/>
          <p:nvPr/>
        </p:nvSpPr>
        <p:spPr>
          <a:xfrm>
            <a:off x="6659562" y="4819650"/>
            <a:ext cx="1219200" cy="2286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MD0</a:t>
            </a:r>
            <a:endParaRPr/>
          </a:p>
        </p:txBody>
      </p:sp>
      <p:sp>
        <p:nvSpPr>
          <p:cNvPr id="3694" name="Google Shape;3694;p300"/>
          <p:cNvSpPr/>
          <p:nvPr/>
        </p:nvSpPr>
        <p:spPr>
          <a:xfrm>
            <a:off x="8043862" y="1955800"/>
            <a:ext cx="9144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MD1</a:t>
            </a:r>
            <a:endParaRPr/>
          </a:p>
        </p:txBody>
      </p:sp>
      <p:sp>
        <p:nvSpPr>
          <p:cNvPr id="3695" name="Google Shape;3695;p300"/>
          <p:cNvSpPr/>
          <p:nvPr/>
        </p:nvSpPr>
        <p:spPr>
          <a:xfrm>
            <a:off x="5486400" y="5257800"/>
            <a:ext cx="9144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MD1</a:t>
            </a:r>
            <a:endParaRPr/>
          </a:p>
        </p:txBody>
      </p:sp>
      <p:sp>
        <p:nvSpPr>
          <p:cNvPr id="3696" name="Google Shape;3696;p300"/>
          <p:cNvSpPr/>
          <p:nvPr/>
        </p:nvSpPr>
        <p:spPr>
          <a:xfrm>
            <a:off x="2698750" y="1943100"/>
            <a:ext cx="1219200" cy="2286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a:t>
            </a:r>
            <a:endParaRPr/>
          </a:p>
        </p:txBody>
      </p:sp>
      <p:sp>
        <p:nvSpPr>
          <p:cNvPr id="3697" name="Google Shape;3697;p300"/>
          <p:cNvSpPr/>
          <p:nvPr/>
        </p:nvSpPr>
        <p:spPr>
          <a:xfrm>
            <a:off x="7790631" y="412121"/>
            <a:ext cx="1295400" cy="762000"/>
          </a:xfrm>
          <a:prstGeom prst="roundRect">
            <a:avLst>
              <a:gd fmla="val 16667" name="adj"/>
            </a:avLst>
          </a:prstGeom>
          <a:solidFill>
            <a:srgbClr val="C58C00"/>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زيادة الناتج المحلي</a:t>
            </a:r>
            <a:endParaRPr/>
          </a:p>
        </p:txBody>
      </p:sp>
      <p:sp>
        <p:nvSpPr>
          <p:cNvPr id="3698" name="Google Shape;3698;p300"/>
          <p:cNvSpPr/>
          <p:nvPr/>
        </p:nvSpPr>
        <p:spPr>
          <a:xfrm>
            <a:off x="7662863" y="5217319"/>
            <a:ext cx="1295400" cy="838200"/>
          </a:xfrm>
          <a:prstGeom prst="roundRect">
            <a:avLst>
              <a:gd fmla="val 16667" name="adj"/>
            </a:avLst>
          </a:prstGeom>
          <a:solidFill>
            <a:schemeClr val="accent1"/>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lt1"/>
              </a:buClr>
              <a:buSzPts val="2400"/>
              <a:buFont typeface="Gill Sans"/>
              <a:buNone/>
            </a:pPr>
            <a:r>
              <a:rPr b="1" i="0" lang="en-US" sz="2400" u="none" cap="none" strike="noStrike">
                <a:solidFill>
                  <a:schemeClr val="lt1"/>
                </a:solidFill>
                <a:latin typeface="Gill Sans"/>
                <a:ea typeface="Gill Sans"/>
                <a:cs typeface="Gill Sans"/>
                <a:sym typeface="Gill Sans"/>
              </a:rPr>
              <a:t>انخفاض الناتج المحلي</a:t>
            </a:r>
            <a:endParaRPr/>
          </a:p>
        </p:txBody>
      </p:sp>
      <p:sp>
        <p:nvSpPr>
          <p:cNvPr id="3699" name="Google Shape;3699;p300"/>
          <p:cNvSpPr txBox="1"/>
          <p:nvPr/>
        </p:nvSpPr>
        <p:spPr>
          <a:xfrm>
            <a:off x="2324100" y="3270250"/>
            <a:ext cx="5445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a:t>
            </a:r>
            <a:endParaRPr/>
          </a:p>
        </p:txBody>
      </p:sp>
      <p:sp>
        <p:nvSpPr>
          <p:cNvPr id="3700" name="Google Shape;3700;p300"/>
          <p:cNvSpPr txBox="1"/>
          <p:nvPr/>
        </p:nvSpPr>
        <p:spPr>
          <a:xfrm>
            <a:off x="6800850" y="2967037"/>
            <a:ext cx="5619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
        <p:nvSpPr>
          <p:cNvPr id="3701" name="Google Shape;3701;p300"/>
          <p:cNvSpPr txBox="1"/>
          <p:nvPr/>
        </p:nvSpPr>
        <p:spPr>
          <a:xfrm>
            <a:off x="4941887" y="5824537"/>
            <a:ext cx="5619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1"/>
                                        </p:tgtEl>
                                        <p:attrNameLst>
                                          <p:attrName>style.visibility</p:attrName>
                                        </p:attrNameLst>
                                      </p:cBhvr>
                                      <p:to>
                                        <p:strVal val="visible"/>
                                      </p:to>
                                    </p:set>
                                    <p:animEffect filter="fade" transition="in">
                                      <p:cBhvr>
                                        <p:cTn dur="500"/>
                                        <p:tgtEl>
                                          <p:spTgt spid="36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1"/>
                                        </p:tgtEl>
                                        <p:attrNameLst>
                                          <p:attrName>style.visibility</p:attrName>
                                        </p:attrNameLst>
                                      </p:cBhvr>
                                      <p:to>
                                        <p:strVal val="visible"/>
                                      </p:to>
                                    </p:set>
                                    <p:animEffect filter="fade" transition="in">
                                      <p:cBhvr>
                                        <p:cTn dur="500"/>
                                        <p:tgtEl>
                                          <p:spTgt spid="3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2"/>
                                        </p:tgtEl>
                                        <p:attrNameLst>
                                          <p:attrName>style.visibility</p:attrName>
                                        </p:attrNameLst>
                                      </p:cBhvr>
                                      <p:to>
                                        <p:strVal val="visible"/>
                                      </p:to>
                                    </p:set>
                                    <p:animEffect filter="fade" transition="in">
                                      <p:cBhvr>
                                        <p:cTn dur="500"/>
                                        <p:tgtEl>
                                          <p:spTgt spid="36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6"/>
                                        </p:tgtEl>
                                        <p:attrNameLst>
                                          <p:attrName>style.visibility</p:attrName>
                                        </p:attrNameLst>
                                      </p:cBhvr>
                                      <p:to>
                                        <p:strVal val="visible"/>
                                      </p:to>
                                    </p:set>
                                    <p:animEffect filter="fade" transition="in">
                                      <p:cBhvr>
                                        <p:cTn dur="500"/>
                                        <p:tgtEl>
                                          <p:spTgt spid="36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7"/>
                                        </p:tgtEl>
                                        <p:attrNameLst>
                                          <p:attrName>style.visibility</p:attrName>
                                        </p:attrNameLst>
                                      </p:cBhvr>
                                      <p:to>
                                        <p:strVal val="visible"/>
                                      </p:to>
                                    </p:set>
                                    <p:animEffect filter="fade" transition="in">
                                      <p:cBhvr>
                                        <p:cTn dur="500"/>
                                        <p:tgtEl>
                                          <p:spTgt spid="3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6"/>
                                        </p:tgtEl>
                                        <p:attrNameLst>
                                          <p:attrName>style.visibility</p:attrName>
                                        </p:attrNameLst>
                                      </p:cBhvr>
                                      <p:to>
                                        <p:strVal val="visible"/>
                                      </p:to>
                                    </p:set>
                                    <p:animEffect filter="fade" transition="in">
                                      <p:cBhvr>
                                        <p:cTn dur="500"/>
                                        <p:tgtEl>
                                          <p:spTgt spid="36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4"/>
                                        </p:tgtEl>
                                        <p:attrNameLst>
                                          <p:attrName>style.visibility</p:attrName>
                                        </p:attrNameLst>
                                      </p:cBhvr>
                                      <p:to>
                                        <p:strVal val="visible"/>
                                      </p:to>
                                    </p:set>
                                    <p:animEffect filter="fade" transition="in">
                                      <p:cBhvr>
                                        <p:cTn dur="500"/>
                                        <p:tgtEl>
                                          <p:spTgt spid="36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9"/>
                                        </p:tgtEl>
                                        <p:attrNameLst>
                                          <p:attrName>style.visibility</p:attrName>
                                        </p:attrNameLst>
                                      </p:cBhvr>
                                      <p:to>
                                        <p:strVal val="visible"/>
                                      </p:to>
                                    </p:set>
                                    <p:animEffect filter="fade" transition="in">
                                      <p:cBhvr>
                                        <p:cTn dur="500"/>
                                        <p:tgtEl>
                                          <p:spTgt spid="3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3"/>
                                        </p:tgtEl>
                                        <p:attrNameLst>
                                          <p:attrName>style.visibility</p:attrName>
                                        </p:attrNameLst>
                                      </p:cBhvr>
                                      <p:to>
                                        <p:strVal val="visible"/>
                                      </p:to>
                                    </p:set>
                                    <p:animEffect filter="fade" transition="in">
                                      <p:cBhvr>
                                        <p:cTn dur="500"/>
                                        <p:tgtEl>
                                          <p:spTgt spid="3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7"/>
                                        </p:tgtEl>
                                        <p:attrNameLst>
                                          <p:attrName>style.visibility</p:attrName>
                                        </p:attrNameLst>
                                      </p:cBhvr>
                                      <p:to>
                                        <p:strVal val="visible"/>
                                      </p:to>
                                    </p:set>
                                    <p:animEffect filter="fade" transition="in">
                                      <p:cBhvr>
                                        <p:cTn dur="500"/>
                                        <p:tgtEl>
                                          <p:spTgt spid="3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8"/>
                                        </p:tgtEl>
                                        <p:attrNameLst>
                                          <p:attrName>style.visibility</p:attrName>
                                        </p:attrNameLst>
                                      </p:cBhvr>
                                      <p:to>
                                        <p:strVal val="visible"/>
                                      </p:to>
                                    </p:set>
                                    <p:animEffect filter="fade" transition="in">
                                      <p:cBhvr>
                                        <p:cTn dur="500"/>
                                        <p:tgtEl>
                                          <p:spTgt spid="3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2"/>
                                        </p:tgtEl>
                                        <p:attrNameLst>
                                          <p:attrName>style.visibility</p:attrName>
                                        </p:attrNameLst>
                                      </p:cBhvr>
                                      <p:to>
                                        <p:strVal val="visible"/>
                                      </p:to>
                                    </p:set>
                                    <p:animEffect filter="fade" transition="in">
                                      <p:cBhvr>
                                        <p:cTn dur="500"/>
                                        <p:tgtEl>
                                          <p:spTgt spid="36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2"/>
                                        </p:tgtEl>
                                        <p:attrNameLst>
                                          <p:attrName>style.visibility</p:attrName>
                                        </p:attrNameLst>
                                      </p:cBhvr>
                                      <p:to>
                                        <p:strVal val="visible"/>
                                      </p:to>
                                    </p:set>
                                    <p:animEffect filter="fade" transition="in">
                                      <p:cBhvr>
                                        <p:cTn dur="500"/>
                                        <p:tgtEl>
                                          <p:spTgt spid="36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5"/>
                                        </p:tgtEl>
                                        <p:attrNameLst>
                                          <p:attrName>style.visibility</p:attrName>
                                        </p:attrNameLst>
                                      </p:cBhvr>
                                      <p:to>
                                        <p:strVal val="visible"/>
                                      </p:to>
                                    </p:set>
                                    <p:animEffect filter="fade" transition="in">
                                      <p:cBhvr>
                                        <p:cTn dur="500"/>
                                        <p:tgtEl>
                                          <p:spTgt spid="3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0"/>
                                        </p:tgtEl>
                                        <p:attrNameLst>
                                          <p:attrName>style.visibility</p:attrName>
                                        </p:attrNameLst>
                                      </p:cBhvr>
                                      <p:to>
                                        <p:strVal val="visible"/>
                                      </p:to>
                                    </p:set>
                                    <p:animEffect filter="fade" transition="in">
                                      <p:cBhvr>
                                        <p:cTn dur="500"/>
                                        <p:tgtEl>
                                          <p:spTgt spid="36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4"/>
                                        </p:tgtEl>
                                        <p:attrNameLst>
                                          <p:attrName>style.visibility</p:attrName>
                                        </p:attrNameLst>
                                      </p:cBhvr>
                                      <p:to>
                                        <p:strVal val="visible"/>
                                      </p:to>
                                    </p:set>
                                    <p:animEffect filter="fade" transition="in">
                                      <p:cBhvr>
                                        <p:cTn dur="500"/>
                                        <p:tgtEl>
                                          <p:spTgt spid="3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5"/>
                                        </p:tgtEl>
                                        <p:attrNameLst>
                                          <p:attrName>style.visibility</p:attrName>
                                        </p:attrNameLst>
                                      </p:cBhvr>
                                      <p:to>
                                        <p:strVal val="visible"/>
                                      </p:to>
                                    </p:set>
                                    <p:animEffect filter="fade" transition="in">
                                      <p:cBhvr>
                                        <p:cTn dur="500"/>
                                        <p:tgtEl>
                                          <p:spTgt spid="3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0"/>
                                        </p:tgtEl>
                                        <p:attrNameLst>
                                          <p:attrName>style.visibility</p:attrName>
                                        </p:attrNameLst>
                                      </p:cBhvr>
                                      <p:to>
                                        <p:strVal val="visible"/>
                                      </p:to>
                                    </p:set>
                                    <p:animEffect filter="fade" transition="in">
                                      <p:cBhvr>
                                        <p:cTn dur="500"/>
                                        <p:tgtEl>
                                          <p:spTgt spid="3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6"/>
                                        </p:tgtEl>
                                        <p:attrNameLst>
                                          <p:attrName>style.visibility</p:attrName>
                                        </p:attrNameLst>
                                      </p:cBhvr>
                                      <p:to>
                                        <p:strVal val="visible"/>
                                      </p:to>
                                    </p:set>
                                    <p:animEffect filter="fade" transition="in">
                                      <p:cBhvr>
                                        <p:cTn dur="500"/>
                                        <p:tgtEl>
                                          <p:spTgt spid="36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1"/>
                                        </p:tgtEl>
                                        <p:attrNameLst>
                                          <p:attrName>style.visibility</p:attrName>
                                        </p:attrNameLst>
                                      </p:cBhvr>
                                      <p:to>
                                        <p:strVal val="visible"/>
                                      </p:to>
                                    </p:set>
                                    <p:animEffect filter="fade" transition="in">
                                      <p:cBhvr>
                                        <p:cTn dur="500"/>
                                        <p:tgtEl>
                                          <p:spTgt spid="3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3"/>
                                        </p:tgtEl>
                                        <p:attrNameLst>
                                          <p:attrName>style.visibility</p:attrName>
                                        </p:attrNameLst>
                                      </p:cBhvr>
                                      <p:to>
                                        <p:strVal val="visible"/>
                                      </p:to>
                                    </p:set>
                                    <p:animEffect filter="fade" transition="in">
                                      <p:cBhvr>
                                        <p:cTn dur="500"/>
                                        <p:tgtEl>
                                          <p:spTgt spid="36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8"/>
                                        </p:tgtEl>
                                        <p:attrNameLst>
                                          <p:attrName>style.visibility</p:attrName>
                                        </p:attrNameLst>
                                      </p:cBhvr>
                                      <p:to>
                                        <p:strVal val="visible"/>
                                      </p:to>
                                    </p:set>
                                    <p:animEffect filter="fade" transition="in">
                                      <p:cBhvr>
                                        <p:cTn dur="500"/>
                                        <p:tgtEl>
                                          <p:spTgt spid="3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3"/>
                                        </p:tgtEl>
                                        <p:attrNameLst>
                                          <p:attrName>style.visibility</p:attrName>
                                        </p:attrNameLst>
                                      </p:cBhvr>
                                      <p:to>
                                        <p:strVal val="visible"/>
                                      </p:to>
                                    </p:set>
                                    <p:animEffect filter="fade" transition="in">
                                      <p:cBhvr>
                                        <p:cTn dur="500"/>
                                        <p:tgtEl>
                                          <p:spTgt spid="3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4"/>
                                        </p:tgtEl>
                                        <p:attrNameLst>
                                          <p:attrName>style.visibility</p:attrName>
                                        </p:attrNameLst>
                                      </p:cBhvr>
                                      <p:to>
                                        <p:strVal val="visible"/>
                                      </p:to>
                                    </p:set>
                                    <p:animEffect filter="fade" transition="in">
                                      <p:cBhvr>
                                        <p:cTn dur="500"/>
                                        <p:tgtEl>
                                          <p:spTgt spid="3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9"/>
                                        </p:tgtEl>
                                        <p:attrNameLst>
                                          <p:attrName>style.visibility</p:attrName>
                                        </p:attrNameLst>
                                      </p:cBhvr>
                                      <p:to>
                                        <p:strVal val="visible"/>
                                      </p:to>
                                    </p:set>
                                    <p:animEffect filter="fade" transition="in">
                                      <p:cBhvr>
                                        <p:cTn dur="500"/>
                                        <p:tgtEl>
                                          <p:spTgt spid="3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5"/>
                                        </p:tgtEl>
                                        <p:attrNameLst>
                                          <p:attrName>style.visibility</p:attrName>
                                        </p:attrNameLst>
                                      </p:cBhvr>
                                      <p:to>
                                        <p:strVal val="visible"/>
                                      </p:to>
                                    </p:set>
                                    <p:animEffect filter="fade" transition="in">
                                      <p:cBhvr>
                                        <p:cTn dur="500"/>
                                        <p:tgtEl>
                                          <p:spTgt spid="36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5" name="Shape 3705"/>
        <p:cNvGrpSpPr/>
        <p:nvPr/>
      </p:nvGrpSpPr>
      <p:grpSpPr>
        <a:xfrm>
          <a:off x="0" y="0"/>
          <a:ext cx="0" cy="0"/>
          <a:chOff x="0" y="0"/>
          <a:chExt cx="0" cy="0"/>
        </a:xfrm>
      </p:grpSpPr>
      <p:sp>
        <p:nvSpPr>
          <p:cNvPr id="3706" name="Google Shape;3706;p301"/>
          <p:cNvSpPr/>
          <p:nvPr>
            <p:ph idx="4294967295" type="title"/>
          </p:nvPr>
        </p:nvSpPr>
        <p:spPr>
          <a:xfrm>
            <a:off x="1435608" y="274320"/>
            <a:ext cx="7498200" cy="1143000"/>
          </a:xfrm>
          <a:prstGeom prst="roundRect">
            <a:avLst>
              <a:gd fmla="val 16667" name="adj"/>
            </a:avLst>
          </a:prstGeom>
          <a:solidFill>
            <a:srgbClr val="27130D"/>
          </a:solidFill>
          <a:ln>
            <a:noFill/>
          </a:ln>
          <a:effectLst>
            <a:outerShdw blurRad="44450" algn="ctr" dir="5400000" dist="27940">
              <a:srgbClr val="000000">
                <a:alpha val="31760"/>
              </a:srgbClr>
            </a:outerShdw>
          </a:effectLst>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chemeClr val="lt1"/>
              </a:buClr>
              <a:buSzPts val="5400"/>
              <a:buFont typeface="Gill Sans"/>
              <a:buNone/>
            </a:pPr>
            <a:r>
              <a:rPr b="0" i="0" lang="en-US" sz="5400" u="none" cap="none" strike="noStrike">
                <a:solidFill>
                  <a:schemeClr val="lt1"/>
                </a:solidFill>
                <a:effectLst>
                  <a:outerShdw blurRad="50000" rotWithShape="0" algn="tl" dir="5400000" dist="30000">
                    <a:srgbClr val="000000">
                      <a:alpha val="30000"/>
                    </a:srgbClr>
                  </a:outerShdw>
                </a:effectLst>
                <a:latin typeface="Gill Sans"/>
                <a:ea typeface="Gill Sans"/>
                <a:cs typeface="Gill Sans"/>
                <a:sym typeface="Gill Sans"/>
              </a:rPr>
              <a:t>التوازن في سوق النقود</a:t>
            </a:r>
            <a:endParaRPr b="0" i="0" sz="5400" u="none" cap="none" strike="noStrike">
              <a:solidFill>
                <a:schemeClr val="lt1"/>
              </a:solidFill>
              <a:effectLst>
                <a:outerShdw blurRad="50000" rotWithShape="0" algn="tl" dir="5400000" dist="30000">
                  <a:srgbClr val="000000">
                    <a:alpha val="30000"/>
                  </a:srgbClr>
                </a:outerShdw>
              </a:effectLst>
              <a:latin typeface="Gill Sans"/>
              <a:ea typeface="Gill Sans"/>
              <a:cs typeface="Gill Sans"/>
              <a:sym typeface="Gill Sans"/>
            </a:endParaRPr>
          </a:p>
        </p:txBody>
      </p:sp>
      <p:sp>
        <p:nvSpPr>
          <p:cNvPr id="3707" name="Google Shape;3707;p301"/>
          <p:cNvSpPr/>
          <p:nvPr/>
        </p:nvSpPr>
        <p:spPr>
          <a:xfrm>
            <a:off x="457200" y="1524000"/>
            <a:ext cx="8001000" cy="4343400"/>
          </a:xfrm>
          <a:prstGeom prst="roundRect">
            <a:avLst>
              <a:gd fmla="val 16667" name="adj"/>
            </a:avLst>
          </a:prstGeom>
          <a:solidFill>
            <a:schemeClr val="accent1"/>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4400"/>
              <a:buFont typeface="Gill Sans"/>
              <a:buNone/>
            </a:pPr>
            <a:r>
              <a:rPr b="1" i="0" lang="en-US" sz="4400" u="none" cap="none" strike="noStrike">
                <a:solidFill>
                  <a:schemeClr val="dk1"/>
                </a:solidFill>
                <a:latin typeface="Gill Sans"/>
                <a:ea typeface="Gill Sans"/>
                <a:cs typeface="Gill Sans"/>
                <a:sym typeface="Gill Sans"/>
              </a:rPr>
              <a:t>توضح أن الكمية المطلوبة من النقود بناء على الناتج المحلي الإجمالي النقدي الحالي والكمية المعروضة من النقود وفقاً لسياسات البنك المركزي الحالية  ، يتعادلان عندما تكون كمية النقود عند QM  وسعر الفائدة مثلاً 5%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1" name="Shape 1001"/>
        <p:cNvGrpSpPr/>
        <p:nvPr/>
      </p:nvGrpSpPr>
      <p:grpSpPr>
        <a:xfrm>
          <a:off x="0" y="0"/>
          <a:ext cx="0" cy="0"/>
          <a:chOff x="0" y="0"/>
          <a:chExt cx="0" cy="0"/>
        </a:xfrm>
      </p:grpSpPr>
      <p:sp>
        <p:nvSpPr>
          <p:cNvPr id="1002" name="Google Shape;1002;p95"/>
          <p:cNvSpPr txBox="1"/>
          <p:nvPr/>
        </p:nvSpPr>
        <p:spPr>
          <a:xfrm>
            <a:off x="250825" y="0"/>
            <a:ext cx="8642400" cy="39387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إجابة المطلوب رقم ( 4 ) :</a:t>
            </a:r>
            <a:endParaRPr/>
          </a:p>
          <a:p>
            <a:pPr indent="-342900" lvl="0" marL="342900" marR="0" rtl="1"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يمكن إيجاد الميل المتوسط للاستهلاك (Average propensity to consume) ويرمز له بالرمز (APC) وذلك بقسمة مجموع الاستهلاك على الدخل المتاح :</a:t>
            </a:r>
            <a:endParaRPr/>
          </a:p>
          <a:p>
            <a:pPr indent="-342900" lvl="0" marL="342900" marR="0" rtl="1"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الميل المتوسط للاستهلاك = مجموع الاستهلاك</a:t>
            </a:r>
            <a:endParaRPr/>
          </a:p>
          <a:p>
            <a:pPr indent="-342900" lvl="0" marL="342900" marR="0" rtl="1"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الدخل المتاح </a:t>
            </a:r>
            <a:endParaRPr/>
          </a:p>
          <a:p>
            <a:pPr indent="0" lvl="0" marL="0" marR="0" rtl="0" algn="l">
              <a:lnSpc>
                <a:spcPct val="100000"/>
              </a:lnSpc>
              <a:spcBef>
                <a:spcPts val="0"/>
              </a:spcBef>
              <a:spcAft>
                <a:spcPts val="0"/>
              </a:spcAft>
              <a:buNone/>
            </a:pPr>
            <a:r>
              <a:t/>
            </a:r>
            <a:endParaRPr b="1" i="0" sz="2800" u="none">
              <a:solidFill>
                <a:schemeClr val="dk1"/>
              </a:solidFill>
              <a:latin typeface="Times New Roman"/>
              <a:ea typeface="Times New Roman"/>
              <a:cs typeface="Times New Roman"/>
              <a:sym typeface="Times New Roman"/>
            </a:endParaRPr>
          </a:p>
        </p:txBody>
      </p:sp>
      <p:cxnSp>
        <p:nvCxnSpPr>
          <p:cNvPr id="1003" name="Google Shape;1003;p95"/>
          <p:cNvCxnSpPr/>
          <p:nvPr/>
        </p:nvCxnSpPr>
        <p:spPr>
          <a:xfrm>
            <a:off x="3348037" y="3068637"/>
            <a:ext cx="2232000" cy="0"/>
          </a:xfrm>
          <a:prstGeom prst="straightConnector1">
            <a:avLst/>
          </a:prstGeom>
          <a:noFill/>
          <a:ln cap="flat" cmpd="sng" w="9525">
            <a:solidFill>
              <a:schemeClr val="dk1"/>
            </a:solidFill>
            <a:prstDash val="solid"/>
            <a:miter lim="800000"/>
            <a:headEnd len="med" w="med" type="none"/>
            <a:tailEnd len="med" w="med" type="none"/>
          </a:ln>
        </p:spPr>
      </p:cxnSp>
      <p:pic>
        <p:nvPicPr>
          <p:cNvPr id="1004" name="Google Shape;1004;p95"/>
          <p:cNvPicPr preferRelativeResize="0"/>
          <p:nvPr/>
        </p:nvPicPr>
        <p:blipFill rotWithShape="1">
          <a:blip r:embed="rId3">
            <a:alphaModFix/>
          </a:blip>
          <a:srcRect b="0" l="0" r="0" t="0"/>
          <a:stretch/>
        </p:blipFill>
        <p:spPr>
          <a:xfrm>
            <a:off x="4514850" y="3321050"/>
            <a:ext cx="114300" cy="215900"/>
          </a:xfrm>
          <a:prstGeom prst="rect">
            <a:avLst/>
          </a:prstGeom>
          <a:noFill/>
          <a:ln>
            <a:noFill/>
          </a:ln>
        </p:spPr>
      </p:pic>
      <p:pic>
        <p:nvPicPr>
          <p:cNvPr id="1005" name="Google Shape;1005;p95"/>
          <p:cNvPicPr preferRelativeResize="0"/>
          <p:nvPr/>
        </p:nvPicPr>
        <p:blipFill rotWithShape="1">
          <a:blip r:embed="rId4">
            <a:alphaModFix/>
          </a:blip>
          <a:srcRect b="0" l="0" r="0" t="0"/>
          <a:stretch/>
        </p:blipFill>
        <p:spPr>
          <a:xfrm>
            <a:off x="539750" y="2384425"/>
            <a:ext cx="2233612" cy="1189037"/>
          </a:xfrm>
          <a:prstGeom prst="rect">
            <a:avLst/>
          </a:prstGeom>
          <a:noFill/>
          <a:ln>
            <a:noFill/>
          </a:ln>
        </p:spPr>
      </p:pic>
      <p:sp>
        <p:nvSpPr>
          <p:cNvPr id="1006" name="Google Shape;1006;p95"/>
          <p:cNvSpPr txBox="1"/>
          <p:nvPr/>
        </p:nvSpPr>
        <p:spPr>
          <a:xfrm>
            <a:off x="322262" y="4019550"/>
            <a:ext cx="8642400" cy="26559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أما الميل المتوسط للادخار (Average propensity to save) ويرمز له بالرمز (APS) فإننا نحصل عليه بقسمة مجموع الادخار على الدخل المتاح :</a:t>
            </a:r>
            <a:endParaRPr/>
          </a:p>
          <a:p>
            <a:pPr indent="-342900" lvl="0" marL="342900" marR="0" rtl="1"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الميل المتوسط للادخار = مجموع الادخار </a:t>
            </a:r>
            <a:endParaRPr/>
          </a:p>
          <a:p>
            <a:pPr indent="-342900" lvl="0" marL="342900" marR="0" rtl="1"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الدخل المتاح</a:t>
            </a:r>
            <a:endParaRPr/>
          </a:p>
        </p:txBody>
      </p:sp>
      <p:cxnSp>
        <p:nvCxnSpPr>
          <p:cNvPr id="1007" name="Google Shape;1007;p95"/>
          <p:cNvCxnSpPr/>
          <p:nvPr/>
        </p:nvCxnSpPr>
        <p:spPr>
          <a:xfrm>
            <a:off x="3995737" y="6092825"/>
            <a:ext cx="2232000" cy="0"/>
          </a:xfrm>
          <a:prstGeom prst="straightConnector1">
            <a:avLst/>
          </a:prstGeom>
          <a:noFill/>
          <a:ln cap="flat" cmpd="sng" w="9525">
            <a:solidFill>
              <a:schemeClr val="dk1"/>
            </a:solidFill>
            <a:prstDash val="solid"/>
            <a:miter lim="800000"/>
            <a:headEnd len="med" w="med" type="none"/>
            <a:tailEnd len="med" w="med" type="none"/>
          </a:ln>
        </p:spPr>
      </p:cxnSp>
      <p:pic>
        <p:nvPicPr>
          <p:cNvPr id="1008" name="Google Shape;1008;p95"/>
          <p:cNvPicPr preferRelativeResize="0"/>
          <p:nvPr/>
        </p:nvPicPr>
        <p:blipFill rotWithShape="1">
          <a:blip r:embed="rId5">
            <a:alphaModFix/>
          </a:blip>
          <a:srcRect b="0" l="0" r="0" t="0"/>
          <a:stretch/>
        </p:blipFill>
        <p:spPr>
          <a:xfrm>
            <a:off x="900112" y="5373687"/>
            <a:ext cx="2376487" cy="1150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2">
                                            <p:txEl>
                                              <p:pRg end="0" st="0"/>
                                            </p:txEl>
                                          </p:spTgt>
                                        </p:tgtEl>
                                        <p:attrNameLst>
                                          <p:attrName>style.visibility</p:attrName>
                                        </p:attrNameLst>
                                      </p:cBhvr>
                                      <p:to>
                                        <p:strVal val="visible"/>
                                      </p:to>
                                    </p:set>
                                    <p:anim calcmode="lin" valueType="num">
                                      <p:cBhvr additive="base">
                                        <p:cTn dur="500"/>
                                        <p:tgtEl>
                                          <p:spTgt spid="100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0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2">
                                            <p:txEl>
                                              <p:pRg end="1" st="1"/>
                                            </p:txEl>
                                          </p:spTgt>
                                        </p:tgtEl>
                                        <p:attrNameLst>
                                          <p:attrName>style.visibility</p:attrName>
                                        </p:attrNameLst>
                                      </p:cBhvr>
                                      <p:to>
                                        <p:strVal val="visible"/>
                                      </p:to>
                                    </p:set>
                                    <p:anim calcmode="lin" valueType="num">
                                      <p:cBhvr additive="base">
                                        <p:cTn dur="500"/>
                                        <p:tgtEl>
                                          <p:spTgt spid="100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0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2">
                                            <p:txEl>
                                              <p:pRg end="2" st="2"/>
                                            </p:txEl>
                                          </p:spTgt>
                                        </p:tgtEl>
                                        <p:attrNameLst>
                                          <p:attrName>style.visibility</p:attrName>
                                        </p:attrNameLst>
                                      </p:cBhvr>
                                      <p:to>
                                        <p:strVal val="visible"/>
                                      </p:to>
                                    </p:set>
                                    <p:anim calcmode="lin" valueType="num">
                                      <p:cBhvr additive="base">
                                        <p:cTn dur="500"/>
                                        <p:tgtEl>
                                          <p:spTgt spid="100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0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2">
                                            <p:txEl>
                                              <p:pRg end="3" st="3"/>
                                            </p:txEl>
                                          </p:spTgt>
                                        </p:tgtEl>
                                        <p:attrNameLst>
                                          <p:attrName>style.visibility</p:attrName>
                                        </p:attrNameLst>
                                      </p:cBhvr>
                                      <p:to>
                                        <p:strVal val="visible"/>
                                      </p:to>
                                    </p:set>
                                    <p:anim calcmode="lin" valueType="num">
                                      <p:cBhvr additive="base">
                                        <p:cTn dur="500"/>
                                        <p:tgtEl>
                                          <p:spTgt spid="100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0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2">
                                            <p:txEl>
                                              <p:pRg end="4" st="4"/>
                                            </p:txEl>
                                          </p:spTgt>
                                        </p:tgtEl>
                                        <p:attrNameLst>
                                          <p:attrName>style.visibility</p:attrName>
                                        </p:attrNameLst>
                                      </p:cBhvr>
                                      <p:to>
                                        <p:strVal val="visible"/>
                                      </p:to>
                                    </p:set>
                                    <p:anim calcmode="lin" valueType="num">
                                      <p:cBhvr additive="base">
                                        <p:cTn dur="500"/>
                                        <p:tgtEl>
                                          <p:spTgt spid="100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0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3"/>
                                        </p:tgtEl>
                                        <p:attrNameLst>
                                          <p:attrName>style.visibility</p:attrName>
                                        </p:attrNameLst>
                                      </p:cBhvr>
                                      <p:to>
                                        <p:strVal val="visible"/>
                                      </p:to>
                                    </p:set>
                                    <p:anim calcmode="lin" valueType="num">
                                      <p:cBhvr additive="base">
                                        <p:cTn dur="500"/>
                                        <p:tgtEl>
                                          <p:spTgt spid="1003"/>
                                        </p:tgtEl>
                                        <p:attrNameLst>
                                          <p:attrName>ppt_w</p:attrName>
                                        </p:attrNameLst>
                                      </p:cBhvr>
                                      <p:tavLst>
                                        <p:tav fmla="" tm="0">
                                          <p:val>
                                            <p:strVal val="0"/>
                                          </p:val>
                                        </p:tav>
                                        <p:tav fmla="" tm="100000">
                                          <p:val>
                                            <p:strVal val="#ppt_w"/>
                                          </p:val>
                                        </p:tav>
                                      </p:tavLst>
                                    </p:anim>
                                    <p:anim calcmode="lin" valueType="num">
                                      <p:cBhvr additive="base">
                                        <p:cTn dur="500"/>
                                        <p:tgtEl>
                                          <p:spTgt spid="100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6">
                                            <p:txEl>
                                              <p:pRg end="0" st="0"/>
                                            </p:txEl>
                                          </p:spTgt>
                                        </p:tgtEl>
                                        <p:attrNameLst>
                                          <p:attrName>style.visibility</p:attrName>
                                        </p:attrNameLst>
                                      </p:cBhvr>
                                      <p:to>
                                        <p:strVal val="visible"/>
                                      </p:to>
                                    </p:set>
                                    <p:anim calcmode="lin" valueType="num">
                                      <p:cBhvr additive="base">
                                        <p:cTn dur="500"/>
                                        <p:tgtEl>
                                          <p:spTgt spid="1006">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06">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6">
                                            <p:txEl>
                                              <p:pRg end="1" st="1"/>
                                            </p:txEl>
                                          </p:spTgt>
                                        </p:tgtEl>
                                        <p:attrNameLst>
                                          <p:attrName>style.visibility</p:attrName>
                                        </p:attrNameLst>
                                      </p:cBhvr>
                                      <p:to>
                                        <p:strVal val="visible"/>
                                      </p:to>
                                    </p:set>
                                    <p:anim calcmode="lin" valueType="num">
                                      <p:cBhvr additive="base">
                                        <p:cTn dur="500"/>
                                        <p:tgtEl>
                                          <p:spTgt spid="1006">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06">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6">
                                            <p:txEl>
                                              <p:pRg end="2" st="2"/>
                                            </p:txEl>
                                          </p:spTgt>
                                        </p:tgtEl>
                                        <p:attrNameLst>
                                          <p:attrName>style.visibility</p:attrName>
                                        </p:attrNameLst>
                                      </p:cBhvr>
                                      <p:to>
                                        <p:strVal val="visible"/>
                                      </p:to>
                                    </p:set>
                                    <p:anim calcmode="lin" valueType="num">
                                      <p:cBhvr additive="base">
                                        <p:cTn dur="500"/>
                                        <p:tgtEl>
                                          <p:spTgt spid="1006">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06">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07"/>
                                        </p:tgtEl>
                                        <p:attrNameLst>
                                          <p:attrName>style.visibility</p:attrName>
                                        </p:attrNameLst>
                                      </p:cBhvr>
                                      <p:to>
                                        <p:strVal val="visible"/>
                                      </p:to>
                                    </p:set>
                                    <p:anim calcmode="lin" valueType="num">
                                      <p:cBhvr additive="base">
                                        <p:cTn dur="500"/>
                                        <p:tgtEl>
                                          <p:spTgt spid="1007"/>
                                        </p:tgtEl>
                                        <p:attrNameLst>
                                          <p:attrName>ppt_w</p:attrName>
                                        </p:attrNameLst>
                                      </p:cBhvr>
                                      <p:tavLst>
                                        <p:tav fmla="" tm="0">
                                          <p:val>
                                            <p:strVal val="0"/>
                                          </p:val>
                                        </p:tav>
                                        <p:tav fmla="" tm="100000">
                                          <p:val>
                                            <p:strVal val="#ppt_w"/>
                                          </p:val>
                                        </p:tav>
                                      </p:tavLst>
                                    </p:anim>
                                    <p:anim calcmode="lin" valueType="num">
                                      <p:cBhvr additive="base">
                                        <p:cTn dur="500"/>
                                        <p:tgtEl>
                                          <p:spTgt spid="10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1" name="Shape 3711"/>
        <p:cNvGrpSpPr/>
        <p:nvPr/>
      </p:nvGrpSpPr>
      <p:grpSpPr>
        <a:xfrm>
          <a:off x="0" y="0"/>
          <a:ext cx="0" cy="0"/>
          <a:chOff x="0" y="0"/>
          <a:chExt cx="0" cy="0"/>
        </a:xfrm>
      </p:grpSpPr>
      <p:pic>
        <p:nvPicPr>
          <p:cNvPr id="3712" name="Google Shape;3712;p302"/>
          <p:cNvPicPr preferRelativeResize="0"/>
          <p:nvPr/>
        </p:nvPicPr>
        <p:blipFill rotWithShape="1">
          <a:blip r:embed="rId3">
            <a:alphaModFix/>
          </a:blip>
          <a:srcRect b="0" l="0" r="0" t="0"/>
          <a:stretch/>
        </p:blipFill>
        <p:spPr>
          <a:xfrm>
            <a:off x="2535237" y="152400"/>
            <a:ext cx="184150" cy="3438525"/>
          </a:xfrm>
          <a:prstGeom prst="rect">
            <a:avLst/>
          </a:prstGeom>
          <a:noFill/>
          <a:ln>
            <a:noFill/>
          </a:ln>
        </p:spPr>
      </p:pic>
      <p:pic>
        <p:nvPicPr>
          <p:cNvPr id="3713" name="Google Shape;3713;p302"/>
          <p:cNvPicPr preferRelativeResize="0"/>
          <p:nvPr/>
        </p:nvPicPr>
        <p:blipFill rotWithShape="1">
          <a:blip r:embed="rId4">
            <a:alphaModFix/>
          </a:blip>
          <a:srcRect b="0" l="0" r="0" t="0"/>
          <a:stretch/>
        </p:blipFill>
        <p:spPr>
          <a:xfrm>
            <a:off x="2547937" y="3486150"/>
            <a:ext cx="3889376" cy="184150"/>
          </a:xfrm>
          <a:prstGeom prst="rect">
            <a:avLst/>
          </a:prstGeom>
          <a:noFill/>
          <a:ln>
            <a:noFill/>
          </a:ln>
        </p:spPr>
      </p:pic>
      <p:pic>
        <p:nvPicPr>
          <p:cNvPr id="3714" name="Google Shape;3714;p302"/>
          <p:cNvPicPr preferRelativeResize="0"/>
          <p:nvPr/>
        </p:nvPicPr>
        <p:blipFill rotWithShape="1">
          <a:blip r:embed="rId5">
            <a:alphaModFix/>
          </a:blip>
          <a:srcRect b="0" l="0" r="0" t="0"/>
          <a:stretch/>
        </p:blipFill>
        <p:spPr>
          <a:xfrm>
            <a:off x="3249612" y="804862"/>
            <a:ext cx="3144837" cy="2535237"/>
          </a:xfrm>
          <a:prstGeom prst="rect">
            <a:avLst/>
          </a:prstGeom>
          <a:noFill/>
          <a:ln>
            <a:noFill/>
          </a:ln>
        </p:spPr>
      </p:pic>
      <p:pic>
        <p:nvPicPr>
          <p:cNvPr id="3715" name="Google Shape;3715;p302"/>
          <p:cNvPicPr preferRelativeResize="0"/>
          <p:nvPr/>
        </p:nvPicPr>
        <p:blipFill rotWithShape="1">
          <a:blip r:embed="rId6">
            <a:alphaModFix/>
          </a:blip>
          <a:srcRect b="0" l="0" r="0" t="0"/>
          <a:stretch/>
        </p:blipFill>
        <p:spPr>
          <a:xfrm>
            <a:off x="3529012" y="590550"/>
            <a:ext cx="2543175" cy="2994025"/>
          </a:xfrm>
          <a:prstGeom prst="rect">
            <a:avLst/>
          </a:prstGeom>
          <a:noFill/>
          <a:ln>
            <a:noFill/>
          </a:ln>
        </p:spPr>
      </p:pic>
      <p:pic>
        <p:nvPicPr>
          <p:cNvPr id="3716" name="Google Shape;3716;p302"/>
          <p:cNvPicPr preferRelativeResize="0"/>
          <p:nvPr/>
        </p:nvPicPr>
        <p:blipFill rotWithShape="1">
          <a:blip r:embed="rId7">
            <a:alphaModFix/>
          </a:blip>
          <a:srcRect b="0" l="0" r="0" t="0"/>
          <a:stretch/>
        </p:blipFill>
        <p:spPr>
          <a:xfrm>
            <a:off x="4767262" y="1951037"/>
            <a:ext cx="182562" cy="1597025"/>
          </a:xfrm>
          <a:prstGeom prst="rect">
            <a:avLst/>
          </a:prstGeom>
          <a:noFill/>
          <a:ln>
            <a:noFill/>
          </a:ln>
        </p:spPr>
      </p:pic>
      <p:pic>
        <p:nvPicPr>
          <p:cNvPr id="3717" name="Google Shape;3717;p302"/>
          <p:cNvPicPr preferRelativeResize="0"/>
          <p:nvPr/>
        </p:nvPicPr>
        <p:blipFill rotWithShape="1">
          <a:blip r:embed="rId8">
            <a:alphaModFix/>
          </a:blip>
          <a:srcRect b="0" l="0" r="0" t="0"/>
          <a:stretch/>
        </p:blipFill>
        <p:spPr>
          <a:xfrm>
            <a:off x="2517775" y="1938337"/>
            <a:ext cx="2419350" cy="261937"/>
          </a:xfrm>
          <a:prstGeom prst="rect">
            <a:avLst/>
          </a:prstGeom>
          <a:noFill/>
          <a:ln>
            <a:noFill/>
          </a:ln>
        </p:spPr>
      </p:pic>
      <p:sp>
        <p:nvSpPr>
          <p:cNvPr id="3718" name="Google Shape;3718;p302"/>
          <p:cNvSpPr/>
          <p:nvPr/>
        </p:nvSpPr>
        <p:spPr>
          <a:xfrm>
            <a:off x="4267200" y="4343400"/>
            <a:ext cx="7620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QM</a:t>
            </a:r>
            <a:endParaRPr/>
          </a:p>
        </p:txBody>
      </p:sp>
      <p:sp>
        <p:nvSpPr>
          <p:cNvPr id="3719" name="Google Shape;3719;p302"/>
          <p:cNvSpPr/>
          <p:nvPr/>
        </p:nvSpPr>
        <p:spPr>
          <a:xfrm>
            <a:off x="1908175" y="2133600"/>
            <a:ext cx="834900" cy="381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5%</a:t>
            </a:r>
            <a:endParaRPr/>
          </a:p>
        </p:txBody>
      </p:sp>
      <p:sp>
        <p:nvSpPr>
          <p:cNvPr id="3720" name="Google Shape;3720;p302"/>
          <p:cNvSpPr/>
          <p:nvPr/>
        </p:nvSpPr>
        <p:spPr>
          <a:xfrm>
            <a:off x="1752600" y="685800"/>
            <a:ext cx="914400" cy="6096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سعر الفائدة</a:t>
            </a:r>
            <a:endParaRPr/>
          </a:p>
        </p:txBody>
      </p:sp>
      <p:sp>
        <p:nvSpPr>
          <p:cNvPr id="3721" name="Google Shape;3721;p302"/>
          <p:cNvSpPr/>
          <p:nvPr/>
        </p:nvSpPr>
        <p:spPr>
          <a:xfrm>
            <a:off x="2895600" y="4953000"/>
            <a:ext cx="3429000" cy="685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كمية النقود المطلوبة والمعروضة</a:t>
            </a:r>
            <a:r>
              <a:rPr b="1" i="0" lang="en-US" sz="2400" u="none">
                <a:solidFill>
                  <a:srgbClr val="FFFFFF"/>
                </a:solidFill>
                <a:latin typeface="Gill Sans"/>
                <a:ea typeface="Gill Sans"/>
                <a:cs typeface="Gill Sans"/>
                <a:sym typeface="Gill Sans"/>
              </a:rPr>
              <a:t> </a:t>
            </a:r>
            <a:endParaRPr/>
          </a:p>
        </p:txBody>
      </p:sp>
      <p:sp>
        <p:nvSpPr>
          <p:cNvPr id="3722" name="Google Shape;3722;p302"/>
          <p:cNvSpPr/>
          <p:nvPr/>
        </p:nvSpPr>
        <p:spPr>
          <a:xfrm>
            <a:off x="6324600" y="3276600"/>
            <a:ext cx="914400" cy="4572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a:t>
            </a:r>
            <a:endParaRPr/>
          </a:p>
        </p:txBody>
      </p:sp>
      <p:sp>
        <p:nvSpPr>
          <p:cNvPr id="3723" name="Google Shape;3723;p302"/>
          <p:cNvSpPr/>
          <p:nvPr/>
        </p:nvSpPr>
        <p:spPr>
          <a:xfrm>
            <a:off x="5486400" y="304800"/>
            <a:ext cx="990600" cy="381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MS</a:t>
            </a:r>
            <a:endParaRPr/>
          </a:p>
        </p:txBody>
      </p:sp>
      <p:sp>
        <p:nvSpPr>
          <p:cNvPr id="3724" name="Google Shape;3724;p302"/>
          <p:cNvSpPr txBox="1"/>
          <p:nvPr/>
        </p:nvSpPr>
        <p:spPr>
          <a:xfrm>
            <a:off x="4624387" y="1371600"/>
            <a:ext cx="3906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3725" name="Google Shape;3725;p302"/>
          <p:cNvSpPr txBox="1"/>
          <p:nvPr/>
        </p:nvSpPr>
        <p:spPr>
          <a:xfrm>
            <a:off x="3390900" y="9525"/>
            <a:ext cx="3162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B050"/>
              </a:buClr>
              <a:buSzPts val="2400"/>
              <a:buFont typeface="Times New Roman"/>
              <a:buNone/>
            </a:pPr>
            <a:r>
              <a:rPr b="1" i="0" lang="en-US" sz="2400" u="none">
                <a:solidFill>
                  <a:srgbClr val="00B050"/>
                </a:solidFill>
                <a:latin typeface="Times New Roman"/>
                <a:ea typeface="Times New Roman"/>
                <a:cs typeface="Times New Roman"/>
                <a:sym typeface="Times New Roman"/>
              </a:rPr>
              <a:t>شكل يوضح التوازن في سوق النقود</a:t>
            </a:r>
            <a:endParaRPr/>
          </a:p>
        </p:txBody>
      </p:sp>
    </p:spTree>
  </p:cSld>
  <p:clrMapOvr>
    <a:masterClrMapping/>
  </p:clrMapOvr>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9" name="Shape 3729"/>
        <p:cNvGrpSpPr/>
        <p:nvPr/>
      </p:nvGrpSpPr>
      <p:grpSpPr>
        <a:xfrm>
          <a:off x="0" y="0"/>
          <a:ext cx="0" cy="0"/>
          <a:chOff x="0" y="0"/>
          <a:chExt cx="0" cy="0"/>
        </a:xfrm>
      </p:grpSpPr>
      <p:sp>
        <p:nvSpPr>
          <p:cNvPr id="3730" name="Google Shape;3730;p303"/>
          <p:cNvSpPr/>
          <p:nvPr/>
        </p:nvSpPr>
        <p:spPr>
          <a:xfrm>
            <a:off x="1600200" y="533400"/>
            <a:ext cx="5638800" cy="1143000"/>
          </a:xfrm>
          <a:prstGeom prst="roundRect">
            <a:avLst>
              <a:gd fmla="val 16667" name="adj"/>
            </a:avLst>
          </a:prstGeom>
          <a:solidFill>
            <a:schemeClr val="accent2"/>
          </a:soli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3600"/>
              <a:buFont typeface="Gill Sans"/>
              <a:buNone/>
            </a:pPr>
            <a:r>
              <a:rPr b="1" i="0" lang="en-US" sz="3600" u="none" cap="none" strike="noStrike">
                <a:solidFill>
                  <a:schemeClr val="dk1"/>
                </a:solidFill>
                <a:latin typeface="Gill Sans"/>
                <a:ea typeface="Gill Sans"/>
                <a:cs typeface="Gill Sans"/>
                <a:sym typeface="Gill Sans"/>
              </a:rPr>
              <a:t>أثر السياسة النقدية على سوق النقود</a:t>
            </a:r>
            <a:endParaRPr/>
          </a:p>
        </p:txBody>
      </p:sp>
      <p:pic>
        <p:nvPicPr>
          <p:cNvPr id="3731" name="Google Shape;3731;p303"/>
          <p:cNvPicPr preferRelativeResize="0"/>
          <p:nvPr/>
        </p:nvPicPr>
        <p:blipFill rotWithShape="1">
          <a:blip r:embed="rId3">
            <a:alphaModFix/>
          </a:blip>
          <a:srcRect b="0" l="0" r="0" t="0"/>
          <a:stretch/>
        </p:blipFill>
        <p:spPr>
          <a:xfrm>
            <a:off x="1889125" y="1689100"/>
            <a:ext cx="184150" cy="2827336"/>
          </a:xfrm>
          <a:prstGeom prst="rect">
            <a:avLst/>
          </a:prstGeom>
          <a:noFill/>
          <a:ln>
            <a:noFill/>
          </a:ln>
        </p:spPr>
      </p:pic>
      <p:pic>
        <p:nvPicPr>
          <p:cNvPr id="3732" name="Google Shape;3732;p303"/>
          <p:cNvPicPr preferRelativeResize="0"/>
          <p:nvPr/>
        </p:nvPicPr>
        <p:blipFill rotWithShape="1">
          <a:blip r:embed="rId4">
            <a:alphaModFix/>
          </a:blip>
          <a:srcRect b="0" l="0" r="0" t="0"/>
          <a:stretch/>
        </p:blipFill>
        <p:spPr>
          <a:xfrm>
            <a:off x="1901825" y="4273550"/>
            <a:ext cx="2994025" cy="255587"/>
          </a:xfrm>
          <a:prstGeom prst="rect">
            <a:avLst/>
          </a:prstGeom>
          <a:noFill/>
          <a:ln>
            <a:noFill/>
          </a:ln>
        </p:spPr>
      </p:pic>
      <p:pic>
        <p:nvPicPr>
          <p:cNvPr id="3733" name="Google Shape;3733;p303"/>
          <p:cNvPicPr preferRelativeResize="0"/>
          <p:nvPr/>
        </p:nvPicPr>
        <p:blipFill rotWithShape="1">
          <a:blip r:embed="rId5">
            <a:alphaModFix/>
          </a:blip>
          <a:srcRect b="0" l="0" r="0" t="0"/>
          <a:stretch/>
        </p:blipFill>
        <p:spPr>
          <a:xfrm>
            <a:off x="5962650" y="1268412"/>
            <a:ext cx="182562" cy="2749550"/>
          </a:xfrm>
          <a:prstGeom prst="rect">
            <a:avLst/>
          </a:prstGeom>
          <a:noFill/>
          <a:ln>
            <a:noFill/>
          </a:ln>
        </p:spPr>
      </p:pic>
      <p:pic>
        <p:nvPicPr>
          <p:cNvPr id="3734" name="Google Shape;3734;p303"/>
          <p:cNvPicPr preferRelativeResize="0"/>
          <p:nvPr/>
        </p:nvPicPr>
        <p:blipFill rotWithShape="1">
          <a:blip r:embed="rId6">
            <a:alphaModFix/>
          </a:blip>
          <a:srcRect b="0" l="0" r="0" t="0"/>
          <a:stretch/>
        </p:blipFill>
        <p:spPr>
          <a:xfrm>
            <a:off x="5980112" y="3895725"/>
            <a:ext cx="2974975" cy="182562"/>
          </a:xfrm>
          <a:prstGeom prst="rect">
            <a:avLst/>
          </a:prstGeom>
          <a:noFill/>
          <a:ln>
            <a:noFill/>
          </a:ln>
        </p:spPr>
      </p:pic>
      <p:pic>
        <p:nvPicPr>
          <p:cNvPr id="3735" name="Google Shape;3735;p303"/>
          <p:cNvPicPr preferRelativeResize="0"/>
          <p:nvPr/>
        </p:nvPicPr>
        <p:blipFill rotWithShape="1">
          <a:blip r:embed="rId7">
            <a:alphaModFix/>
          </a:blip>
          <a:srcRect b="0" l="0" r="0" t="0"/>
          <a:stretch/>
        </p:blipFill>
        <p:spPr>
          <a:xfrm>
            <a:off x="2193925" y="2073275"/>
            <a:ext cx="1781175" cy="2230437"/>
          </a:xfrm>
          <a:prstGeom prst="rect">
            <a:avLst/>
          </a:prstGeom>
          <a:noFill/>
          <a:ln>
            <a:noFill/>
          </a:ln>
        </p:spPr>
      </p:pic>
      <p:pic>
        <p:nvPicPr>
          <p:cNvPr id="3736" name="Google Shape;3736;p303"/>
          <p:cNvPicPr preferRelativeResize="0"/>
          <p:nvPr/>
        </p:nvPicPr>
        <p:blipFill rotWithShape="1">
          <a:blip r:embed="rId8">
            <a:alphaModFix/>
          </a:blip>
          <a:srcRect b="0" l="0" r="0" t="0"/>
          <a:stretch/>
        </p:blipFill>
        <p:spPr>
          <a:xfrm>
            <a:off x="6997700" y="1749425"/>
            <a:ext cx="1708150" cy="2000250"/>
          </a:xfrm>
          <a:prstGeom prst="rect">
            <a:avLst/>
          </a:prstGeom>
          <a:noFill/>
          <a:ln>
            <a:noFill/>
          </a:ln>
        </p:spPr>
      </p:pic>
      <p:pic>
        <p:nvPicPr>
          <p:cNvPr id="3737" name="Google Shape;3737;p303"/>
          <p:cNvPicPr preferRelativeResize="0"/>
          <p:nvPr/>
        </p:nvPicPr>
        <p:blipFill rotWithShape="1">
          <a:blip r:embed="rId9">
            <a:alphaModFix/>
          </a:blip>
          <a:srcRect b="0" l="0" r="0" t="0"/>
          <a:stretch/>
        </p:blipFill>
        <p:spPr>
          <a:xfrm>
            <a:off x="2279650" y="2152650"/>
            <a:ext cx="2079625" cy="2157412"/>
          </a:xfrm>
          <a:prstGeom prst="rect">
            <a:avLst/>
          </a:prstGeom>
          <a:noFill/>
          <a:ln>
            <a:noFill/>
          </a:ln>
        </p:spPr>
      </p:pic>
      <p:pic>
        <p:nvPicPr>
          <p:cNvPr id="3738" name="Google Shape;3738;p303"/>
          <p:cNvPicPr preferRelativeResize="0"/>
          <p:nvPr/>
        </p:nvPicPr>
        <p:blipFill rotWithShape="1">
          <a:blip r:embed="rId10">
            <a:alphaModFix/>
          </a:blip>
          <a:srcRect b="0" l="0" r="0" t="0"/>
          <a:stretch/>
        </p:blipFill>
        <p:spPr>
          <a:xfrm>
            <a:off x="6199187" y="1749425"/>
            <a:ext cx="2000250" cy="2079625"/>
          </a:xfrm>
          <a:prstGeom prst="rect">
            <a:avLst/>
          </a:prstGeom>
          <a:noFill/>
          <a:ln>
            <a:noFill/>
          </a:ln>
        </p:spPr>
      </p:pic>
      <p:sp>
        <p:nvSpPr>
          <p:cNvPr id="3739" name="Google Shape;3739;p303"/>
          <p:cNvSpPr/>
          <p:nvPr/>
        </p:nvSpPr>
        <p:spPr>
          <a:xfrm>
            <a:off x="684212" y="1905000"/>
            <a:ext cx="1068300" cy="6096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سعر الفائدة</a:t>
            </a:r>
            <a:endParaRPr/>
          </a:p>
        </p:txBody>
      </p:sp>
      <p:sp>
        <p:nvSpPr>
          <p:cNvPr id="3740" name="Google Shape;3740;p303"/>
          <p:cNvSpPr/>
          <p:nvPr/>
        </p:nvSpPr>
        <p:spPr>
          <a:xfrm>
            <a:off x="1828800" y="4953000"/>
            <a:ext cx="2438400" cy="9144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2400"/>
              <a:buFont typeface="Gill Sans"/>
              <a:buNone/>
            </a:pPr>
            <a:r>
              <a:rPr b="1" i="0" lang="en-US" sz="2400" u="none">
                <a:solidFill>
                  <a:srgbClr val="FF0000"/>
                </a:solidFill>
                <a:latin typeface="Gill Sans"/>
                <a:ea typeface="Gill Sans"/>
                <a:cs typeface="Gill Sans"/>
                <a:sym typeface="Gill Sans"/>
              </a:rPr>
              <a:t>كمية النقود المطلوبة والمعروضة</a:t>
            </a:r>
            <a:endParaRPr/>
          </a:p>
          <a:p>
            <a:pPr indent="0" lvl="0" marL="0" marR="0" rtl="1" algn="ctr">
              <a:lnSpc>
                <a:spcPct val="100000"/>
              </a:lnSpc>
              <a:spcBef>
                <a:spcPts val="0"/>
              </a:spcBef>
              <a:spcAft>
                <a:spcPts val="0"/>
              </a:spcAft>
              <a:buClr>
                <a:srgbClr val="FF0000"/>
              </a:buClr>
              <a:buSzPts val="2400"/>
              <a:buFont typeface="Gill Sans"/>
              <a:buNone/>
            </a:pPr>
            <a:r>
              <a:rPr b="1" i="0" lang="en-US" sz="2400" u="none">
                <a:solidFill>
                  <a:srgbClr val="FF0000"/>
                </a:solidFill>
                <a:latin typeface="Gill Sans"/>
                <a:ea typeface="Gill Sans"/>
                <a:cs typeface="Gill Sans"/>
                <a:sym typeface="Gill Sans"/>
              </a:rPr>
              <a:t>(a)</a:t>
            </a:r>
            <a:endParaRPr/>
          </a:p>
        </p:txBody>
      </p:sp>
      <p:sp>
        <p:nvSpPr>
          <p:cNvPr id="3741" name="Google Shape;3741;p303"/>
          <p:cNvSpPr/>
          <p:nvPr/>
        </p:nvSpPr>
        <p:spPr>
          <a:xfrm>
            <a:off x="6477000" y="4876800"/>
            <a:ext cx="1981200" cy="7620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كمي</a:t>
            </a:r>
            <a:r>
              <a:rPr b="1" i="0" lang="en-US" sz="2400" u="none">
                <a:solidFill>
                  <a:srgbClr val="00B050"/>
                </a:solidFill>
                <a:latin typeface="Gill Sans"/>
                <a:ea typeface="Gill Sans"/>
                <a:cs typeface="Gill Sans"/>
                <a:sym typeface="Gill Sans"/>
              </a:rPr>
              <a:t>ة النقود المطلوبة والمعروضة</a:t>
            </a:r>
            <a:endParaRPr/>
          </a:p>
          <a:p>
            <a:pPr indent="0" lvl="0" marL="0" marR="0" rtl="1" algn="ctr">
              <a:lnSpc>
                <a:spcPct val="100000"/>
              </a:lnSpc>
              <a:spcBef>
                <a:spcPts val="0"/>
              </a:spcBef>
              <a:spcAft>
                <a:spcPts val="0"/>
              </a:spcAft>
              <a:buClr>
                <a:srgbClr val="00B050"/>
              </a:buClr>
              <a:buSzPts val="2400"/>
              <a:buFont typeface="Gill Sans"/>
              <a:buNone/>
            </a:pPr>
            <a:r>
              <a:rPr b="1" i="0" lang="en-US" sz="2400" u="none">
                <a:solidFill>
                  <a:srgbClr val="00B050"/>
                </a:solidFill>
                <a:latin typeface="Gill Sans"/>
                <a:ea typeface="Gill Sans"/>
                <a:cs typeface="Gill Sans"/>
                <a:sym typeface="Gill Sans"/>
              </a:rPr>
              <a:t>(b)</a:t>
            </a:r>
            <a:endParaRPr/>
          </a:p>
        </p:txBody>
      </p:sp>
      <p:sp>
        <p:nvSpPr>
          <p:cNvPr id="3742" name="Google Shape;3742;p303"/>
          <p:cNvSpPr/>
          <p:nvPr/>
        </p:nvSpPr>
        <p:spPr>
          <a:xfrm>
            <a:off x="5214937" y="1828800"/>
            <a:ext cx="804900" cy="6096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سعر الفائدة</a:t>
            </a:r>
            <a:endParaRPr/>
          </a:p>
        </p:txBody>
      </p:sp>
      <p:sp>
        <p:nvSpPr>
          <p:cNvPr id="3743" name="Google Shape;3743;p303"/>
          <p:cNvSpPr/>
          <p:nvPr/>
        </p:nvSpPr>
        <p:spPr>
          <a:xfrm>
            <a:off x="2286000" y="6019800"/>
            <a:ext cx="1676400" cy="685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FF0000"/>
              </a:buClr>
              <a:buSzPts val="2400"/>
              <a:buFont typeface="Gill Sans"/>
              <a:buNone/>
            </a:pPr>
            <a:r>
              <a:rPr b="1" i="0" lang="en-US" sz="2400" u="none">
                <a:solidFill>
                  <a:srgbClr val="FF0000"/>
                </a:solidFill>
                <a:latin typeface="Gill Sans"/>
                <a:ea typeface="Gill Sans"/>
                <a:cs typeface="Gill Sans"/>
                <a:sym typeface="Gill Sans"/>
              </a:rPr>
              <a:t>سياسة نقدية توسعية</a:t>
            </a:r>
            <a:endParaRPr/>
          </a:p>
        </p:txBody>
      </p:sp>
      <p:sp>
        <p:nvSpPr>
          <p:cNvPr id="3744" name="Google Shape;3744;p303"/>
          <p:cNvSpPr/>
          <p:nvPr/>
        </p:nvSpPr>
        <p:spPr>
          <a:xfrm>
            <a:off x="7010400" y="5943600"/>
            <a:ext cx="1524000" cy="685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B050"/>
              </a:buClr>
              <a:buSzPts val="2400"/>
              <a:buFont typeface="Gill Sans"/>
              <a:buNone/>
            </a:pPr>
            <a:r>
              <a:rPr b="1" i="0" lang="en-US" sz="2400" u="none">
                <a:solidFill>
                  <a:srgbClr val="00B050"/>
                </a:solidFill>
                <a:latin typeface="Gill Sans"/>
                <a:ea typeface="Gill Sans"/>
                <a:cs typeface="Gill Sans"/>
                <a:sym typeface="Gill Sans"/>
              </a:rPr>
              <a:t>سياسة نقدية انكماشية</a:t>
            </a:r>
            <a:endParaRPr/>
          </a:p>
        </p:txBody>
      </p:sp>
      <p:sp>
        <p:nvSpPr>
          <p:cNvPr id="3745" name="Google Shape;3745;p303"/>
          <p:cNvSpPr/>
          <p:nvPr/>
        </p:nvSpPr>
        <p:spPr>
          <a:xfrm>
            <a:off x="4343400" y="4038600"/>
            <a:ext cx="7620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a:t>
            </a:r>
            <a:endParaRPr/>
          </a:p>
        </p:txBody>
      </p:sp>
      <p:sp>
        <p:nvSpPr>
          <p:cNvPr id="3746" name="Google Shape;3746;p303"/>
          <p:cNvSpPr/>
          <p:nvPr/>
        </p:nvSpPr>
        <p:spPr>
          <a:xfrm>
            <a:off x="4038600" y="1752600"/>
            <a:ext cx="6858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MS0</a:t>
            </a:r>
            <a:endParaRPr/>
          </a:p>
        </p:txBody>
      </p:sp>
      <p:sp>
        <p:nvSpPr>
          <p:cNvPr id="3747" name="Google Shape;3747;p303"/>
          <p:cNvSpPr/>
          <p:nvPr/>
        </p:nvSpPr>
        <p:spPr>
          <a:xfrm>
            <a:off x="8153400" y="1828800"/>
            <a:ext cx="6858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MS0</a:t>
            </a:r>
            <a:endParaRPr/>
          </a:p>
        </p:txBody>
      </p:sp>
      <p:sp>
        <p:nvSpPr>
          <p:cNvPr id="3748" name="Google Shape;3748;p303"/>
          <p:cNvSpPr/>
          <p:nvPr/>
        </p:nvSpPr>
        <p:spPr>
          <a:xfrm>
            <a:off x="8077200" y="4038600"/>
            <a:ext cx="7620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MD</a:t>
            </a:r>
            <a:endParaRPr/>
          </a:p>
        </p:txBody>
      </p:sp>
      <p:pic>
        <p:nvPicPr>
          <p:cNvPr id="3749" name="Google Shape;3749;p303"/>
          <p:cNvPicPr preferRelativeResize="0"/>
          <p:nvPr/>
        </p:nvPicPr>
        <p:blipFill rotWithShape="1">
          <a:blip r:embed="rId11">
            <a:alphaModFix/>
          </a:blip>
          <a:srcRect b="0" l="0" r="0" t="0"/>
          <a:stretch/>
        </p:blipFill>
        <p:spPr>
          <a:xfrm>
            <a:off x="6156325" y="1616075"/>
            <a:ext cx="1708150" cy="1998662"/>
          </a:xfrm>
          <a:prstGeom prst="rect">
            <a:avLst/>
          </a:prstGeom>
          <a:noFill/>
          <a:ln>
            <a:noFill/>
          </a:ln>
        </p:spPr>
      </p:pic>
      <p:pic>
        <p:nvPicPr>
          <p:cNvPr id="3750" name="Google Shape;3750;p303"/>
          <p:cNvPicPr preferRelativeResize="0"/>
          <p:nvPr/>
        </p:nvPicPr>
        <p:blipFill rotWithShape="1">
          <a:blip r:embed="rId12">
            <a:alphaModFix/>
          </a:blip>
          <a:srcRect b="0" l="0" r="0" t="0"/>
          <a:stretch/>
        </p:blipFill>
        <p:spPr>
          <a:xfrm>
            <a:off x="3144837" y="2378075"/>
            <a:ext cx="1781175" cy="2078037"/>
          </a:xfrm>
          <a:prstGeom prst="rect">
            <a:avLst/>
          </a:prstGeom>
          <a:noFill/>
          <a:ln>
            <a:noFill/>
          </a:ln>
        </p:spPr>
      </p:pic>
      <p:sp>
        <p:nvSpPr>
          <p:cNvPr id="3751" name="Google Shape;3751;p303"/>
          <p:cNvSpPr/>
          <p:nvPr/>
        </p:nvSpPr>
        <p:spPr>
          <a:xfrm>
            <a:off x="4598987" y="1905000"/>
            <a:ext cx="685800" cy="3048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MS1</a:t>
            </a:r>
            <a:endParaRPr/>
          </a:p>
        </p:txBody>
      </p:sp>
      <p:sp>
        <p:nvSpPr>
          <p:cNvPr id="3752" name="Google Shape;3752;p303"/>
          <p:cNvSpPr/>
          <p:nvPr/>
        </p:nvSpPr>
        <p:spPr>
          <a:xfrm>
            <a:off x="7696200" y="1104900"/>
            <a:ext cx="914400" cy="647700"/>
          </a:xfrm>
          <a:prstGeom prst="roundRect">
            <a:avLst>
              <a:gd fmla="val 16667" name="adj"/>
            </a:avLst>
          </a:prstGeom>
          <a:solidFill>
            <a:schemeClr val="lt1"/>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MS1</a:t>
            </a:r>
            <a:endParaRPr/>
          </a:p>
        </p:txBody>
      </p:sp>
      <p:cxnSp>
        <p:nvCxnSpPr>
          <p:cNvPr id="3753" name="Google Shape;3753;p303"/>
          <p:cNvCxnSpPr/>
          <p:nvPr/>
        </p:nvCxnSpPr>
        <p:spPr>
          <a:xfrm>
            <a:off x="3581400" y="2667000"/>
            <a:ext cx="457200" cy="381000"/>
          </a:xfrm>
          <a:prstGeom prst="straightConnector1">
            <a:avLst/>
          </a:prstGeom>
          <a:noFill/>
          <a:ln cap="flat" cmpd="sng" w="9525">
            <a:solidFill>
              <a:schemeClr val="accent1"/>
            </a:solidFill>
            <a:prstDash val="solid"/>
            <a:miter lim="800000"/>
            <a:headEnd len="med" w="med" type="none"/>
            <a:tailEnd len="med" w="med" type="stealth"/>
          </a:ln>
        </p:spPr>
      </p:cxnSp>
      <p:cxnSp>
        <p:nvCxnSpPr>
          <p:cNvPr id="3754" name="Google Shape;3754;p303"/>
          <p:cNvCxnSpPr/>
          <p:nvPr/>
        </p:nvCxnSpPr>
        <p:spPr>
          <a:xfrm rot="10800000">
            <a:off x="7467600" y="2286000"/>
            <a:ext cx="381000" cy="304800"/>
          </a:xfrm>
          <a:prstGeom prst="straightConnector1">
            <a:avLst/>
          </a:prstGeom>
          <a:noFill/>
          <a:ln cap="flat" cmpd="sng" w="9525">
            <a:solidFill>
              <a:schemeClr val="accent1"/>
            </a:solidFill>
            <a:prstDash val="solid"/>
            <a:miter lim="800000"/>
            <a:headEnd len="med" w="med" type="none"/>
            <a:tailEnd len="med" w="med" type="stealth"/>
          </a:ln>
        </p:spPr>
      </p:cxnSp>
      <p:cxnSp>
        <p:nvCxnSpPr>
          <p:cNvPr id="3755" name="Google Shape;3755;p303"/>
          <p:cNvCxnSpPr/>
          <p:nvPr/>
        </p:nvCxnSpPr>
        <p:spPr>
          <a:xfrm rot="10800000">
            <a:off x="6858000" y="2971800"/>
            <a:ext cx="381000" cy="304800"/>
          </a:xfrm>
          <a:prstGeom prst="straightConnector1">
            <a:avLst/>
          </a:prstGeom>
          <a:noFill/>
          <a:ln cap="flat" cmpd="sng" w="9525">
            <a:solidFill>
              <a:schemeClr val="accent1"/>
            </a:solidFill>
            <a:prstDash val="solid"/>
            <a:miter lim="800000"/>
            <a:headEnd len="med" w="med" type="none"/>
            <a:tailEnd len="med" w="med" type="stealth"/>
          </a:ln>
        </p:spPr>
      </p:cxnSp>
      <p:cxnSp>
        <p:nvCxnSpPr>
          <p:cNvPr id="3756" name="Google Shape;3756;p303"/>
          <p:cNvCxnSpPr/>
          <p:nvPr/>
        </p:nvCxnSpPr>
        <p:spPr>
          <a:xfrm>
            <a:off x="2895600" y="3505200"/>
            <a:ext cx="457200" cy="381000"/>
          </a:xfrm>
          <a:prstGeom prst="straightConnector1">
            <a:avLst/>
          </a:prstGeom>
          <a:noFill/>
          <a:ln cap="flat" cmpd="sng" w="9525">
            <a:solidFill>
              <a:schemeClr val="accent1"/>
            </a:solidFill>
            <a:prstDash val="solid"/>
            <a:miter lim="800000"/>
            <a:headEnd len="med" w="med" type="none"/>
            <a:tailEnd len="med" w="med" type="stealth"/>
          </a:ln>
        </p:spPr>
      </p:cxnSp>
      <p:cxnSp>
        <p:nvCxnSpPr>
          <p:cNvPr id="3757" name="Google Shape;3757;p303"/>
          <p:cNvCxnSpPr/>
          <p:nvPr/>
        </p:nvCxnSpPr>
        <p:spPr>
          <a:xfrm rot="10800000">
            <a:off x="1981050" y="3009987"/>
            <a:ext cx="1200300" cy="1500"/>
          </a:xfrm>
          <a:prstGeom prst="straightConnector1">
            <a:avLst/>
          </a:prstGeom>
          <a:noFill/>
          <a:ln cap="flat" cmpd="sng" w="25400">
            <a:solidFill>
              <a:schemeClr val="accent2"/>
            </a:solidFill>
            <a:prstDash val="solid"/>
            <a:miter lim="800000"/>
            <a:headEnd len="med" w="med" type="none"/>
            <a:tailEnd len="med" w="med" type="none"/>
          </a:ln>
          <a:effectLst>
            <a:outerShdw blurRad="63500" dir="5400000" dist="25400">
              <a:srgbClr val="000000">
                <a:alpha val="42750"/>
              </a:srgbClr>
            </a:outerShdw>
          </a:effectLst>
        </p:spPr>
      </p:cxnSp>
      <p:cxnSp>
        <p:nvCxnSpPr>
          <p:cNvPr id="3758" name="Google Shape;3758;p303"/>
          <p:cNvCxnSpPr/>
          <p:nvPr/>
        </p:nvCxnSpPr>
        <p:spPr>
          <a:xfrm rot="10800000">
            <a:off x="1981087" y="3679950"/>
            <a:ext cx="1805100" cy="34800"/>
          </a:xfrm>
          <a:prstGeom prst="straightConnector1">
            <a:avLst/>
          </a:prstGeom>
          <a:noFill/>
          <a:ln cap="flat" cmpd="sng" w="25400">
            <a:solidFill>
              <a:schemeClr val="accent2"/>
            </a:solidFill>
            <a:prstDash val="solid"/>
            <a:miter lim="800000"/>
            <a:headEnd len="med" w="med" type="none"/>
            <a:tailEnd len="med" w="med" type="none"/>
          </a:ln>
          <a:effectLst>
            <a:outerShdw blurRad="63500" dir="5400000" dist="25400">
              <a:srgbClr val="000000">
                <a:alpha val="42750"/>
              </a:srgbClr>
            </a:outerShdw>
          </a:effectLst>
        </p:spPr>
      </p:cxnSp>
      <p:cxnSp>
        <p:nvCxnSpPr>
          <p:cNvPr id="3759" name="Google Shape;3759;p303"/>
          <p:cNvCxnSpPr/>
          <p:nvPr/>
        </p:nvCxnSpPr>
        <p:spPr>
          <a:xfrm rot="10800000">
            <a:off x="6153000" y="2581362"/>
            <a:ext cx="857400" cy="1500"/>
          </a:xfrm>
          <a:prstGeom prst="straightConnector1">
            <a:avLst/>
          </a:prstGeom>
          <a:noFill/>
          <a:ln cap="flat" cmpd="sng" w="9525">
            <a:solidFill>
              <a:schemeClr val="accent2"/>
            </a:solidFill>
            <a:prstDash val="solid"/>
            <a:miter lim="800000"/>
            <a:headEnd len="med" w="med" type="none"/>
            <a:tailEnd len="med" w="med" type="none"/>
          </a:ln>
        </p:spPr>
      </p:cxnSp>
      <p:cxnSp>
        <p:nvCxnSpPr>
          <p:cNvPr id="3760" name="Google Shape;3760;p303"/>
          <p:cNvCxnSpPr/>
          <p:nvPr/>
        </p:nvCxnSpPr>
        <p:spPr>
          <a:xfrm flipH="1" rot="10800000">
            <a:off x="6019800" y="3070212"/>
            <a:ext cx="1447800" cy="65100"/>
          </a:xfrm>
          <a:prstGeom prst="straightConnector1">
            <a:avLst/>
          </a:prstGeom>
          <a:noFill/>
          <a:ln cap="flat" cmpd="sng" w="9525">
            <a:solidFill>
              <a:schemeClr val="accent2"/>
            </a:solidFill>
            <a:prstDash val="solid"/>
            <a:miter lim="800000"/>
            <a:headEnd len="med" w="med" type="none"/>
            <a:tailEnd len="med" w="med" type="none"/>
          </a:ln>
        </p:spPr>
      </p:cxnSp>
      <p:sp>
        <p:nvSpPr>
          <p:cNvPr id="3761" name="Google Shape;3761;p303"/>
          <p:cNvSpPr/>
          <p:nvPr/>
        </p:nvSpPr>
        <p:spPr>
          <a:xfrm>
            <a:off x="6151562" y="2633662"/>
            <a:ext cx="72900" cy="642900"/>
          </a:xfrm>
          <a:prstGeom prst="upArrow">
            <a:avLst>
              <a:gd fmla="val 1227"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3762" name="Google Shape;3762;p303"/>
          <p:cNvSpPr/>
          <p:nvPr/>
        </p:nvSpPr>
        <p:spPr>
          <a:xfrm flipH="1">
            <a:off x="2279787" y="3076575"/>
            <a:ext cx="45900" cy="642900"/>
          </a:xfrm>
          <a:prstGeom prst="downArrow">
            <a:avLst>
              <a:gd fmla="val 20827"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6" name="Shape 3766"/>
        <p:cNvGrpSpPr/>
        <p:nvPr/>
      </p:nvGrpSpPr>
      <p:grpSpPr>
        <a:xfrm>
          <a:off x="0" y="0"/>
          <a:ext cx="0" cy="0"/>
          <a:chOff x="0" y="0"/>
          <a:chExt cx="0" cy="0"/>
        </a:xfrm>
      </p:grpSpPr>
      <p:sp>
        <p:nvSpPr>
          <p:cNvPr id="3767" name="Google Shape;3767;p304"/>
          <p:cNvSpPr/>
          <p:nvPr/>
        </p:nvSpPr>
        <p:spPr>
          <a:xfrm>
            <a:off x="914400" y="228600"/>
            <a:ext cx="7315200" cy="1752600"/>
          </a:xfrm>
          <a:prstGeom prst="roundRect">
            <a:avLst>
              <a:gd fmla="val 16667" name="adj"/>
            </a:avLst>
          </a:prstGeom>
          <a:gradFill>
            <a:gsLst>
              <a:gs pos="0">
                <a:srgbClr val="FFE9AF"/>
              </a:gs>
              <a:gs pos="50000">
                <a:srgbClr val="FFE59B"/>
              </a:gs>
              <a:gs pos="97000">
                <a:srgbClr val="FFE27A"/>
              </a:gs>
              <a:gs pos="100000">
                <a:srgbClr val="FFE26B"/>
              </a:gs>
            </a:gsLst>
            <a:path path="circle">
              <a:fillToRect b="50%" l="50%" r="50%" t="50%"/>
            </a:path>
            <a:tileRect/>
          </a:gradFill>
          <a:ln>
            <a:noFill/>
          </a:ln>
          <a:effectLst>
            <a:outerShdw blurRad="44450" algn="ctr" dir="5400000" dist="27940">
              <a:srgbClr val="000000">
                <a:alpha val="31760"/>
              </a:srgbClr>
            </a:outerShdw>
          </a:effectLst>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6000"/>
              <a:buFont typeface="Gill Sans"/>
              <a:buNone/>
            </a:pPr>
            <a:r>
              <a:rPr b="1" i="0" lang="en-US" sz="6000" u="none" cap="none" strike="noStrike">
                <a:solidFill>
                  <a:schemeClr val="dk1"/>
                </a:solidFill>
                <a:latin typeface="Gill Sans"/>
                <a:ea typeface="Gill Sans"/>
                <a:cs typeface="Gill Sans"/>
                <a:sym typeface="Gill Sans"/>
              </a:rPr>
              <a:t>السياسة النقدية والطلب الكلي</a:t>
            </a:r>
            <a:endParaRPr/>
          </a:p>
        </p:txBody>
      </p:sp>
      <p:sp>
        <p:nvSpPr>
          <p:cNvPr id="3768" name="Google Shape;3768;p304"/>
          <p:cNvSpPr/>
          <p:nvPr/>
        </p:nvSpPr>
        <p:spPr>
          <a:xfrm>
            <a:off x="533400" y="2286000"/>
            <a:ext cx="8001000" cy="4343400"/>
          </a:xfrm>
          <a:prstGeom prst="roundRect">
            <a:avLst>
              <a:gd fmla="val 16667" name="adj"/>
            </a:avLst>
          </a:prstGeom>
          <a:gradFill>
            <a:gsLst>
              <a:gs pos="0">
                <a:srgbClr val="FFCF14"/>
              </a:gs>
              <a:gs pos="15000">
                <a:srgbClr val="FFCE13"/>
              </a:gs>
              <a:gs pos="62000">
                <a:srgbClr val="FFBA00"/>
              </a:gs>
              <a:gs pos="97000">
                <a:srgbClr val="FFAB00"/>
              </a:gs>
              <a:gs pos="100000">
                <a:srgbClr val="FFB100"/>
              </a:gs>
            </a:gsLst>
            <a:path path="circle">
              <a:fillToRect b="50%" l="50%" r="50%" t="50%"/>
            </a:path>
            <a:tileRect/>
          </a:gradFill>
          <a:ln>
            <a:noFill/>
          </a:ln>
          <a:effectLst>
            <a:outerShdw blurRad="63500" rotWithShape="0" dir="5400000" dist="25400">
              <a:srgbClr val="000000">
                <a:alpha val="42750"/>
              </a:srgbClr>
            </a:outerShdw>
          </a:effectLst>
        </p:spPr>
        <p:txBody>
          <a:bodyPr anchorCtr="0" anchor="ctr" bIns="45700" lIns="91425" spcFirstLastPara="1" rIns="91425" wrap="square" tIns="45700">
            <a:noAutofit/>
          </a:bodyPr>
          <a:lstStyle/>
          <a:p>
            <a:pPr indent="0" lvl="0" marL="0" marR="0" rtl="1" algn="r">
              <a:lnSpc>
                <a:spcPct val="100000"/>
              </a:lnSpc>
              <a:spcBef>
                <a:spcPts val="0"/>
              </a:spcBef>
              <a:spcAft>
                <a:spcPts val="0"/>
              </a:spcAft>
              <a:buClr>
                <a:schemeClr val="lt1"/>
              </a:buClr>
              <a:buSzPts val="3200"/>
              <a:buFont typeface="Gill Sans"/>
              <a:buNone/>
            </a:pPr>
            <a:r>
              <a:rPr b="1" i="0" lang="en-US" sz="3200" u="none" cap="none" strike="noStrike">
                <a:solidFill>
                  <a:schemeClr val="lt1"/>
                </a:solidFill>
                <a:latin typeface="Gill Sans"/>
                <a:ea typeface="Gill Sans"/>
                <a:cs typeface="Gill Sans"/>
                <a:sym typeface="Gill Sans"/>
              </a:rPr>
              <a:t>يعتقد الاقتصاديون أن من بين مكونات الطلب الكلي الأربعة يظهر الانفاق الإستثماري وصافي الصادرات على أنهما الأكثر حساسية تجاه التغير في السياسة النقدية .</a:t>
            </a:r>
            <a:endParaRPr/>
          </a:p>
          <a:p>
            <a:pPr indent="0" lvl="0" marL="0" marR="0" rtl="1" algn="r">
              <a:lnSpc>
                <a:spcPct val="100000"/>
              </a:lnSpc>
              <a:spcBef>
                <a:spcPts val="0"/>
              </a:spcBef>
              <a:spcAft>
                <a:spcPts val="0"/>
              </a:spcAft>
              <a:buClr>
                <a:schemeClr val="lt1"/>
              </a:buClr>
              <a:buSzPts val="3200"/>
              <a:buFont typeface="Gill Sans"/>
              <a:buNone/>
            </a:pPr>
            <a:r>
              <a:rPr b="1" i="0" lang="en-US" sz="3200" u="none" cap="none" strike="noStrike">
                <a:solidFill>
                  <a:schemeClr val="lt1"/>
                </a:solidFill>
                <a:latin typeface="Gill Sans"/>
                <a:ea typeface="Gill Sans"/>
                <a:cs typeface="Gill Sans"/>
                <a:sym typeface="Gill Sans"/>
              </a:rPr>
              <a:t>وتظهر العلاقة العكسية بين الإستثمار وأسعار الفائدة .</a:t>
            </a:r>
            <a:endParaRPr/>
          </a:p>
          <a:p>
            <a:pPr indent="0" lvl="0" marL="0" marR="0" rtl="1" algn="r">
              <a:lnSpc>
                <a:spcPct val="100000"/>
              </a:lnSpc>
              <a:spcBef>
                <a:spcPts val="0"/>
              </a:spcBef>
              <a:spcAft>
                <a:spcPts val="0"/>
              </a:spcAft>
              <a:buClr>
                <a:schemeClr val="lt1"/>
              </a:buClr>
              <a:buSzPts val="3200"/>
              <a:buFont typeface="Gill Sans"/>
              <a:buNone/>
            </a:pPr>
            <a:r>
              <a:rPr b="1" i="0" lang="en-US" sz="3200" u="none" cap="none" strike="noStrike">
                <a:solidFill>
                  <a:schemeClr val="lt1"/>
                </a:solidFill>
                <a:latin typeface="Gill Sans"/>
                <a:ea typeface="Gill Sans"/>
                <a:cs typeface="Gill Sans"/>
                <a:sym typeface="Gill Sans"/>
              </a:rPr>
              <a:t>ارتفاع أسعار الفائدة يؤدي إلى إنخفاض الطلب على الإستثمار  مما يؤدي إلى تحرك منحنى الانفاق الكلي إلى أسفل </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2" name="Shape 3772"/>
        <p:cNvGrpSpPr/>
        <p:nvPr/>
      </p:nvGrpSpPr>
      <p:grpSpPr>
        <a:xfrm>
          <a:off x="0" y="0"/>
          <a:ext cx="0" cy="0"/>
          <a:chOff x="0" y="0"/>
          <a:chExt cx="0" cy="0"/>
        </a:xfrm>
      </p:grpSpPr>
      <p:sp>
        <p:nvSpPr>
          <p:cNvPr id="3773" name="Google Shape;3773;p305"/>
          <p:cNvSpPr txBox="1"/>
          <p:nvPr/>
        </p:nvSpPr>
        <p:spPr>
          <a:xfrm>
            <a:off x="250825" y="333375"/>
            <a:ext cx="8642400" cy="50481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3300"/>
              </a:buClr>
              <a:buSzPts val="4600"/>
              <a:buFont typeface="Calibri"/>
              <a:buNone/>
            </a:pPr>
            <a:r>
              <a:rPr b="1" i="0" lang="en-US" sz="4600" u="none">
                <a:solidFill>
                  <a:srgbClr val="CC3300"/>
                </a:solidFill>
                <a:latin typeface="Calibri"/>
                <a:ea typeface="Calibri"/>
                <a:cs typeface="Calibri"/>
                <a:sym typeface="Calibri"/>
              </a:rPr>
              <a:t>البنك (المصرف) الإسلامي:</a:t>
            </a:r>
            <a:endParaRPr/>
          </a:p>
          <a:p>
            <a:pPr indent="-342900" lvl="0" marL="342900" marR="0" rtl="1" algn="r">
              <a:lnSpc>
                <a:spcPct val="100000"/>
              </a:lnSpc>
              <a:spcBef>
                <a:spcPts val="0"/>
              </a:spcBef>
              <a:spcAft>
                <a:spcPts val="0"/>
              </a:spcAft>
              <a:buClr>
                <a:schemeClr val="dk1"/>
              </a:buClr>
              <a:buSzPts val="4600"/>
              <a:buFont typeface="Calibri"/>
              <a:buNone/>
            </a:pPr>
            <a:r>
              <a:rPr b="1" i="0" lang="en-US" sz="4600" u="none">
                <a:solidFill>
                  <a:schemeClr val="dk1"/>
                </a:solidFill>
                <a:latin typeface="Calibri"/>
                <a:ea typeface="Calibri"/>
                <a:cs typeface="Calibri"/>
                <a:sym typeface="Calibri"/>
              </a:rPr>
              <a:t> هو مؤسسة مالية تلتزم بتطبيق احكام الشريعة فى جميع المعاملات </a:t>
            </a:r>
            <a:endParaRPr/>
          </a:p>
          <a:p>
            <a:pPr indent="-342900" lvl="0" marL="342900" marR="0" rtl="1" algn="r">
              <a:lnSpc>
                <a:spcPct val="100000"/>
              </a:lnSpc>
              <a:spcBef>
                <a:spcPts val="0"/>
              </a:spcBef>
              <a:spcAft>
                <a:spcPts val="0"/>
              </a:spcAft>
              <a:buClr>
                <a:schemeClr val="dk1"/>
              </a:buClr>
              <a:buSzPts val="4600"/>
              <a:buFont typeface="Calibri"/>
              <a:buNone/>
            </a:pPr>
            <a:r>
              <a:rPr b="1" i="0" lang="en-US" sz="4600" u="none">
                <a:solidFill>
                  <a:schemeClr val="dk1"/>
                </a:solidFill>
                <a:latin typeface="Calibri"/>
                <a:ea typeface="Calibri"/>
                <a:cs typeface="Calibri"/>
                <a:sym typeface="Calibri"/>
              </a:rPr>
              <a:t> وكذلك يمكن تعريفه بأنه (المصرف الذي يبنى على العقيدة الإسلامية ويستمد منها كل كيانه ومقوماته، ويستهدف خدمة المجتمع بكل فئاته.</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3">
                                            <p:txEl>
                                              <p:pRg end="0" st="0"/>
                                            </p:txEl>
                                          </p:spTgt>
                                        </p:tgtEl>
                                        <p:attrNameLst>
                                          <p:attrName>style.visibility</p:attrName>
                                        </p:attrNameLst>
                                      </p:cBhvr>
                                      <p:to>
                                        <p:strVal val="visible"/>
                                      </p:to>
                                    </p:set>
                                    <p:anim calcmode="lin" valueType="num">
                                      <p:cBhvr additive="base">
                                        <p:cTn dur="500"/>
                                        <p:tgtEl>
                                          <p:spTgt spid="37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7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3">
                                            <p:txEl>
                                              <p:pRg end="1" st="1"/>
                                            </p:txEl>
                                          </p:spTgt>
                                        </p:tgtEl>
                                        <p:attrNameLst>
                                          <p:attrName>style.visibility</p:attrName>
                                        </p:attrNameLst>
                                      </p:cBhvr>
                                      <p:to>
                                        <p:strVal val="visible"/>
                                      </p:to>
                                    </p:set>
                                    <p:anim calcmode="lin" valueType="num">
                                      <p:cBhvr additive="base">
                                        <p:cTn dur="500"/>
                                        <p:tgtEl>
                                          <p:spTgt spid="37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7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773">
                                            <p:txEl>
                                              <p:pRg end="2" st="2"/>
                                            </p:txEl>
                                          </p:spTgt>
                                        </p:tgtEl>
                                        <p:attrNameLst>
                                          <p:attrName>style.visibility</p:attrName>
                                        </p:attrNameLst>
                                      </p:cBhvr>
                                      <p:to>
                                        <p:strVal val="visible"/>
                                      </p:to>
                                    </p:set>
                                    <p:anim calcmode="lin" valueType="num">
                                      <p:cBhvr additive="base">
                                        <p:cTn dur="500"/>
                                        <p:tgtEl>
                                          <p:spTgt spid="37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73">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7" name="Shape 3777"/>
        <p:cNvGrpSpPr/>
        <p:nvPr/>
      </p:nvGrpSpPr>
      <p:grpSpPr>
        <a:xfrm>
          <a:off x="0" y="0"/>
          <a:ext cx="0" cy="0"/>
          <a:chOff x="0" y="0"/>
          <a:chExt cx="0" cy="0"/>
        </a:xfrm>
      </p:grpSpPr>
      <p:sp>
        <p:nvSpPr>
          <p:cNvPr id="3778" name="Google Shape;3778;p306"/>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572314"/>
              </a:buClr>
              <a:buSzPts val="4300"/>
              <a:buFont typeface="Gill Sans"/>
              <a:buNone/>
            </a:pPr>
            <a:r>
              <a:rPr b="0" i="0" lang="en-US" sz="4300" u="none">
                <a:solidFill>
                  <a:srgbClr val="572314"/>
                </a:solidFill>
                <a:effectLst>
                  <a:outerShdw blurRad="38100" algn="tl" dir="2700000" dist="38100">
                    <a:srgbClr val="C0C0C0"/>
                  </a:outerShdw>
                </a:effectLst>
                <a:latin typeface="Gill Sans"/>
                <a:ea typeface="Gill Sans"/>
                <a:cs typeface="Gill Sans"/>
                <a:sym typeface="Gill Sans"/>
              </a:rPr>
              <a:t>احكام المصرفية الاسلامية </a:t>
            </a:r>
            <a:endParaRPr/>
          </a:p>
        </p:txBody>
      </p:sp>
      <p:sp>
        <p:nvSpPr>
          <p:cNvPr id="3779" name="Google Shape;3779;p306"/>
          <p:cNvSpPr txBox="1"/>
          <p:nvPr>
            <p:ph idx="1" type="body"/>
          </p:nvPr>
        </p:nvSpPr>
        <p:spPr>
          <a:xfrm>
            <a:off x="1435100" y="1196975"/>
            <a:ext cx="7499400" cy="48006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80000"/>
              </a:lnSpc>
              <a:spcBef>
                <a:spcPts val="0"/>
              </a:spcBef>
              <a:spcAft>
                <a:spcPts val="0"/>
              </a:spcAft>
              <a:buClr>
                <a:schemeClr val="accent1"/>
              </a:buClr>
              <a:buSzPts val="2160"/>
              <a:buFont typeface="Noto Sans Symbols"/>
              <a:buChar char="⚫"/>
            </a:pPr>
            <a:r>
              <a:rPr b="1" i="0" lang="en-US" sz="2700" u="none">
                <a:solidFill>
                  <a:schemeClr val="dk1"/>
                </a:solidFill>
                <a:latin typeface="Gill Sans"/>
                <a:ea typeface="Gill Sans"/>
                <a:cs typeface="Gill Sans"/>
                <a:sym typeface="Gill Sans"/>
              </a:rPr>
              <a:t>- مبدا الميسرة عند الاعسار</a:t>
            </a:r>
            <a:endParaRPr/>
          </a:p>
          <a:p>
            <a:pPr indent="-282575" lvl="0" marL="365125" marR="0" rtl="1" algn="r">
              <a:lnSpc>
                <a:spcPct val="80000"/>
              </a:lnSpc>
              <a:spcBef>
                <a:spcPts val="600"/>
              </a:spcBef>
              <a:spcAft>
                <a:spcPts val="0"/>
              </a:spcAft>
              <a:buClr>
                <a:schemeClr val="accent1"/>
              </a:buClr>
              <a:buSzPts val="2160"/>
              <a:buFont typeface="Noto Sans Symbols"/>
              <a:buChar char="⚫"/>
            </a:pPr>
            <a:r>
              <a:rPr b="1" i="0" lang="en-US" sz="2700" u="none">
                <a:solidFill>
                  <a:schemeClr val="dk1"/>
                </a:solidFill>
                <a:latin typeface="Gill Sans"/>
                <a:ea typeface="Gill Sans"/>
                <a:cs typeface="Gill Sans"/>
                <a:sym typeface="Gill Sans"/>
              </a:rPr>
              <a:t>- الامتناع عن فرض غرامة التأخير</a:t>
            </a:r>
            <a:endParaRPr/>
          </a:p>
          <a:p>
            <a:pPr indent="-282575" lvl="0" marL="365125" marR="0" rtl="1" algn="r">
              <a:lnSpc>
                <a:spcPct val="80000"/>
              </a:lnSpc>
              <a:spcBef>
                <a:spcPts val="600"/>
              </a:spcBef>
              <a:spcAft>
                <a:spcPts val="0"/>
              </a:spcAft>
              <a:buClr>
                <a:schemeClr val="accent1"/>
              </a:buClr>
              <a:buSzPts val="2160"/>
              <a:buFont typeface="Noto Sans Symbols"/>
              <a:buChar char="⚫"/>
            </a:pPr>
            <a:r>
              <a:rPr b="1" i="0" lang="en-US" sz="2700" u="none">
                <a:solidFill>
                  <a:schemeClr val="dk1"/>
                </a:solidFill>
                <a:latin typeface="Gill Sans"/>
                <a:ea typeface="Gill Sans"/>
                <a:cs typeface="Gill Sans"/>
                <a:sym typeface="Gill Sans"/>
              </a:rPr>
              <a:t> - ان تكون  الخسارة على قدر راس المال</a:t>
            </a:r>
            <a:endParaRPr/>
          </a:p>
          <a:p>
            <a:pPr indent="-282575" lvl="0" marL="365125" marR="0" rtl="1" algn="r">
              <a:lnSpc>
                <a:spcPct val="80000"/>
              </a:lnSpc>
              <a:spcBef>
                <a:spcPts val="600"/>
              </a:spcBef>
              <a:spcAft>
                <a:spcPts val="0"/>
              </a:spcAft>
              <a:buClr>
                <a:schemeClr val="accent1"/>
              </a:buClr>
              <a:buSzPts val="2160"/>
              <a:buFont typeface="Noto Sans Symbols"/>
              <a:buChar char="⚫"/>
            </a:pPr>
            <a:r>
              <a:rPr b="1" i="0" lang="en-US" sz="2700" u="none">
                <a:solidFill>
                  <a:schemeClr val="dk1"/>
                </a:solidFill>
                <a:latin typeface="Gill Sans"/>
                <a:ea typeface="Gill Sans"/>
                <a:cs typeface="Gill Sans"/>
                <a:sym typeface="Gill Sans"/>
              </a:rPr>
              <a:t> - الربح  كبديل شرعى  بدلا من الفائدة </a:t>
            </a:r>
            <a:endParaRPr/>
          </a:p>
          <a:p>
            <a:pPr indent="-282575" lvl="0" marL="365125" marR="0" rtl="1" algn="r">
              <a:lnSpc>
                <a:spcPct val="60000"/>
              </a:lnSpc>
              <a:spcBef>
                <a:spcPts val="600"/>
              </a:spcBef>
              <a:spcAft>
                <a:spcPts val="0"/>
              </a:spcAft>
              <a:buClr>
                <a:schemeClr val="accent1"/>
              </a:buClr>
              <a:buSzPts val="2880"/>
              <a:buFont typeface="Noto Sans Symbols"/>
              <a:buChar char="⚫"/>
            </a:pPr>
            <a:r>
              <a:rPr b="1" i="0" lang="en-US" sz="3600" u="sng">
                <a:solidFill>
                  <a:srgbClr val="FF0000"/>
                </a:solidFill>
                <a:latin typeface="Gill Sans"/>
                <a:ea typeface="Gill Sans"/>
                <a:cs typeface="Gill Sans"/>
                <a:sym typeface="Gill Sans"/>
              </a:rPr>
              <a:t>خصائص المصارف الإسلامية</a:t>
            </a:r>
            <a:endParaRPr b="1" i="0" sz="3600" u="sng">
              <a:solidFill>
                <a:srgbClr val="FF0000"/>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360"/>
              <a:buFont typeface="Noto Sans Symbols"/>
              <a:buChar char="⚫"/>
            </a:pPr>
            <a:r>
              <a:rPr b="0" i="0" lang="en-US" sz="1700" u="none">
                <a:solidFill>
                  <a:schemeClr val="dk1"/>
                </a:solidFill>
                <a:latin typeface="Gill Sans"/>
                <a:ea typeface="Gill Sans"/>
                <a:cs typeface="Gill Sans"/>
                <a:sym typeface="Gill Sans"/>
              </a:rPr>
              <a:t>1 </a:t>
            </a:r>
            <a:r>
              <a:rPr b="0" i="0" lang="en-US" sz="2700" u="none">
                <a:solidFill>
                  <a:schemeClr val="dk1"/>
                </a:solidFill>
                <a:latin typeface="Gill Sans"/>
                <a:ea typeface="Gill Sans"/>
                <a:cs typeface="Gill Sans"/>
                <a:sym typeface="Gill Sans"/>
              </a:rPr>
              <a:t>- تطبيق أحكام الشريعة الإسلامية في كافة المعاملات المصرفية والاستثمارية.</a:t>
            </a:r>
            <a:endParaRPr b="0" i="0" sz="27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160"/>
              <a:buFont typeface="Noto Sans Symbols"/>
              <a:buChar char="⚫"/>
            </a:pPr>
            <a:r>
              <a:rPr b="0" i="0" lang="en-US" sz="2700" u="none">
                <a:solidFill>
                  <a:schemeClr val="dk1"/>
                </a:solidFill>
                <a:latin typeface="Gill Sans"/>
                <a:ea typeface="Gill Sans"/>
                <a:cs typeface="Gill Sans"/>
                <a:sym typeface="Gill Sans"/>
              </a:rPr>
              <a:t>2 - تطبيق أسلوب المشاركة في الربح أو الخسارة في المعاملات.</a:t>
            </a:r>
            <a:endParaRPr b="0" i="0" sz="27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160"/>
              <a:buFont typeface="Noto Sans Symbols"/>
              <a:buChar char="⚫"/>
            </a:pPr>
            <a:r>
              <a:rPr b="0" i="0" lang="en-US" sz="2700" u="none">
                <a:solidFill>
                  <a:schemeClr val="dk1"/>
                </a:solidFill>
                <a:latin typeface="Gill Sans"/>
                <a:ea typeface="Gill Sans"/>
                <a:cs typeface="Gill Sans"/>
                <a:sym typeface="Gill Sans"/>
              </a:rPr>
              <a:t>3 – التركيزعلى الجوانب (التنموية, الاستثمارية, الإيجابية ) في معاملاتها الاستثمارية والمصرفية.</a:t>
            </a:r>
            <a:endParaRPr b="0" i="0" sz="27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160"/>
              <a:buFont typeface="Noto Sans Symbols"/>
              <a:buChar char="⚫"/>
            </a:pPr>
            <a:r>
              <a:rPr b="0" i="0" lang="en-US" sz="2700" u="none">
                <a:solidFill>
                  <a:schemeClr val="dk1"/>
                </a:solidFill>
                <a:latin typeface="Gill Sans"/>
                <a:ea typeface="Gill Sans"/>
                <a:cs typeface="Gill Sans"/>
                <a:sym typeface="Gill Sans"/>
              </a:rPr>
              <a:t>4 - تطبيق أسلوب الوساطة المالية القائم علي المشاركة.</a:t>
            </a:r>
            <a:endParaRPr b="0" i="0" sz="27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160"/>
              <a:buFont typeface="Noto Sans Symbols"/>
              <a:buChar char="⚫"/>
            </a:pPr>
            <a:r>
              <a:rPr b="0" i="0" lang="en-US" sz="2700" u="none">
                <a:solidFill>
                  <a:schemeClr val="dk1"/>
                </a:solidFill>
                <a:latin typeface="Gill Sans"/>
                <a:ea typeface="Gill Sans"/>
                <a:cs typeface="Gill Sans"/>
                <a:sym typeface="Gill Sans"/>
              </a:rPr>
              <a:t>5 - تطبيق القيم والأخلاق الإسلامية في العمل المصرفي.</a:t>
            </a:r>
            <a:endParaRPr b="0" i="0" sz="27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160"/>
              <a:buFont typeface="Noto Sans Symbols"/>
              <a:buChar char="⚫"/>
            </a:pPr>
            <a:r>
              <a:rPr b="0" i="0" lang="en-US" sz="2700" u="none">
                <a:solidFill>
                  <a:schemeClr val="dk1"/>
                </a:solidFill>
                <a:latin typeface="Gill Sans"/>
                <a:ea typeface="Gill Sans"/>
                <a:cs typeface="Gill Sans"/>
                <a:sym typeface="Gill Sans"/>
              </a:rPr>
              <a:t>6- تقديم انشطة ذات بعد اجتماعى </a:t>
            </a:r>
            <a:endParaRPr b="0" i="0" sz="2700" u="none">
              <a:solidFill>
                <a:schemeClr val="dk1"/>
              </a:solidFill>
              <a:latin typeface="Gill Sans"/>
              <a:ea typeface="Gill Sans"/>
              <a:cs typeface="Gill Sans"/>
              <a:sym typeface="Gill Sans"/>
            </a:endParaRPr>
          </a:p>
          <a:p>
            <a:pPr indent="-145415" lvl="0" marL="365125" marR="0" rtl="1" algn="r">
              <a:lnSpc>
                <a:spcPct val="80000"/>
              </a:lnSpc>
              <a:spcBef>
                <a:spcPts val="600"/>
              </a:spcBef>
              <a:spcAft>
                <a:spcPts val="0"/>
              </a:spcAft>
              <a:buClr>
                <a:schemeClr val="accent1"/>
              </a:buClr>
              <a:buSzPts val="2160"/>
              <a:buFont typeface="Noto Sans Symbols"/>
              <a:buNone/>
            </a:pPr>
            <a:r>
              <a:t/>
            </a:r>
            <a:endParaRPr b="0" i="0" sz="2700" u="none">
              <a:solidFill>
                <a:schemeClr val="dk1"/>
              </a:solidFill>
              <a:latin typeface="Gill Sans"/>
              <a:ea typeface="Gill Sans"/>
              <a:cs typeface="Gill Sans"/>
              <a:sym typeface="Gill Sans"/>
            </a:endParaRPr>
          </a:p>
          <a:p>
            <a:pPr indent="-145415" lvl="0" marL="365125" marR="0" rtl="0" algn="l">
              <a:lnSpc>
                <a:spcPct val="80000"/>
              </a:lnSpc>
              <a:spcBef>
                <a:spcPts val="600"/>
              </a:spcBef>
              <a:spcAft>
                <a:spcPts val="0"/>
              </a:spcAft>
              <a:buClr>
                <a:schemeClr val="accent1"/>
              </a:buClr>
              <a:buSzPts val="2160"/>
              <a:buFont typeface="Noto Sans Symbols"/>
              <a:buNone/>
            </a:pPr>
            <a:r>
              <a:t/>
            </a:r>
            <a:endParaRPr b="0" i="0" sz="2700" u="none">
              <a:solidFill>
                <a:schemeClr val="dk1"/>
              </a:solidFill>
              <a:latin typeface="Gill Sans"/>
              <a:ea typeface="Gill Sans"/>
              <a:cs typeface="Gill Sans"/>
              <a:sym typeface="Gill Sans"/>
            </a:endParaRPr>
          </a:p>
          <a:p>
            <a:pPr indent="-145415" lvl="0" marL="365125" marR="0" rtl="0" algn="l">
              <a:spcBef>
                <a:spcPts val="600"/>
              </a:spcBef>
              <a:spcAft>
                <a:spcPts val="0"/>
              </a:spcAft>
              <a:buClr>
                <a:schemeClr val="accent1"/>
              </a:buClr>
              <a:buSzPts val="2160"/>
              <a:buFont typeface="Noto Sans Symbols"/>
              <a:buNone/>
            </a:pPr>
            <a:r>
              <a:t/>
            </a:r>
            <a:endParaRPr b="0" i="0" sz="2700" u="none">
              <a:solidFill>
                <a:schemeClr val="dk1"/>
              </a:solidFill>
              <a:latin typeface="Gill Sans"/>
              <a:ea typeface="Gill Sans"/>
              <a:cs typeface="Gill Sans"/>
              <a:sym typeface="Gill Sans"/>
            </a:endParaRPr>
          </a:p>
        </p:txBody>
      </p:sp>
    </p:spTree>
  </p:cSld>
  <p:clrMapOvr>
    <a:masterClrMapping/>
  </p:clrMapOvr>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3" name="Shape 3783"/>
        <p:cNvGrpSpPr/>
        <p:nvPr/>
      </p:nvGrpSpPr>
      <p:grpSpPr>
        <a:xfrm>
          <a:off x="0" y="0"/>
          <a:ext cx="0" cy="0"/>
          <a:chOff x="0" y="0"/>
          <a:chExt cx="0" cy="0"/>
        </a:xfrm>
      </p:grpSpPr>
      <p:sp>
        <p:nvSpPr>
          <p:cNvPr id="3784" name="Google Shape;3784;p307"/>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572314"/>
              </a:buClr>
              <a:buSzPts val="3900"/>
              <a:buFont typeface="Gill Sans"/>
              <a:buNone/>
            </a:pPr>
            <a:r>
              <a:rPr b="0" i="0" lang="en-US" sz="3900" u="none">
                <a:solidFill>
                  <a:srgbClr val="572314"/>
                </a:solidFill>
                <a:effectLst>
                  <a:outerShdw blurRad="38100" algn="tl" dir="2700000" dist="38100">
                    <a:srgbClr val="C0C0C0"/>
                  </a:outerShdw>
                </a:effectLst>
                <a:latin typeface="Gill Sans"/>
                <a:ea typeface="Gill Sans"/>
                <a:cs typeface="Gill Sans"/>
                <a:sym typeface="Gill Sans"/>
              </a:rPr>
              <a:t>المعاملات المالية المصرفية</a:t>
            </a:r>
            <a:br>
              <a:rPr b="0" i="0" lang="en-US" sz="3900" u="none">
                <a:solidFill>
                  <a:srgbClr val="572314"/>
                </a:solidFill>
                <a:effectLst>
                  <a:outerShdw blurRad="38100" algn="tl" dir="2700000" dist="38100">
                    <a:srgbClr val="C0C0C0"/>
                  </a:outerShdw>
                </a:effectLst>
                <a:latin typeface="Gill Sans"/>
                <a:ea typeface="Gill Sans"/>
                <a:cs typeface="Gill Sans"/>
                <a:sym typeface="Gill Sans"/>
              </a:rPr>
            </a:br>
            <a:endParaRPr/>
          </a:p>
        </p:txBody>
      </p:sp>
      <p:sp>
        <p:nvSpPr>
          <p:cNvPr id="3785" name="Google Shape;3785;p307"/>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90000"/>
              </a:lnSpc>
              <a:spcBef>
                <a:spcPts val="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الوديعة</a:t>
            </a:r>
            <a:r>
              <a:rPr b="0" i="0" lang="en-US" sz="3000" u="none">
                <a:solidFill>
                  <a:schemeClr val="dk1"/>
                </a:solidFill>
                <a:latin typeface="Gill Sans"/>
                <a:ea typeface="Gill Sans"/>
                <a:cs typeface="Gill Sans"/>
                <a:sym typeface="Gill Sans"/>
              </a:rPr>
              <a:t>  لحفظها مقابل رسوم محددة</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المضارب</a:t>
            </a:r>
            <a:r>
              <a:rPr b="0" i="0" lang="en-US" sz="3000" u="none">
                <a:solidFill>
                  <a:schemeClr val="dk1"/>
                </a:solidFill>
                <a:latin typeface="Gill Sans"/>
                <a:ea typeface="Gill Sans"/>
                <a:cs typeface="Gill Sans"/>
                <a:sym typeface="Gill Sans"/>
              </a:rPr>
              <a:t> المشاركة فى الارباح بين الطرفين و الخسارة يتحملها صاحب راس المال </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بيع بالثمن الاجل </a:t>
            </a:r>
            <a:r>
              <a:rPr b="0" i="0" lang="en-US" sz="3000" u="none">
                <a:solidFill>
                  <a:schemeClr val="dk1"/>
                </a:solidFill>
                <a:latin typeface="Gill Sans"/>
                <a:ea typeface="Gill Sans"/>
                <a:cs typeface="Gill Sans"/>
                <a:sym typeface="Gill Sans"/>
              </a:rPr>
              <a:t>وهو بيع السلم يشترى المصرف  السلعة ثم يبيعها بثمن اجل اى اعادة البيع  بسعر اعلى</a:t>
            </a:r>
            <a:endParaRPr/>
          </a:p>
          <a:p>
            <a:pPr indent="-130175" lvl="0" marL="365125" marR="0" rtl="1" algn="r">
              <a:lnSpc>
                <a:spcPct val="90000"/>
              </a:lnSpc>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المرابحة</a:t>
            </a:r>
            <a:r>
              <a:rPr b="0" i="0" lang="en-US" sz="3000" u="none">
                <a:solidFill>
                  <a:schemeClr val="dk1"/>
                </a:solidFill>
                <a:latin typeface="Gill Sans"/>
                <a:ea typeface="Gill Sans"/>
                <a:cs typeface="Gill Sans"/>
                <a:sym typeface="Gill Sans"/>
              </a:rPr>
              <a:t> وهى بيع السلعة  بسعر يتضمن  هامش ربح  مع الاتفاق على هامش الربح </a:t>
            </a:r>
            <a:endParaRPr/>
          </a:p>
          <a:p>
            <a:pPr indent="-282575" lvl="0" marL="365125" marR="0" rtl="1" algn="r">
              <a:lnSpc>
                <a:spcPct val="9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الاجارة المنتهية بالتمليك </a:t>
            </a:r>
            <a:r>
              <a:rPr b="0" i="0" lang="en-US" sz="3000" u="none">
                <a:solidFill>
                  <a:schemeClr val="dk1"/>
                </a:solidFill>
                <a:latin typeface="Gill Sans"/>
                <a:ea typeface="Gill Sans"/>
                <a:cs typeface="Gill Sans"/>
                <a:sym typeface="Gill Sans"/>
              </a:rPr>
              <a:t>– السيارات – عقدين اجار و بيع </a:t>
            </a:r>
            <a:endParaRPr/>
          </a:p>
        </p:txBody>
      </p:sp>
    </p:spTree>
  </p:cSld>
  <p:clrMapOvr>
    <a:masterClrMapping/>
  </p:clrMapOvr>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9" name="Shape 3789"/>
        <p:cNvGrpSpPr/>
        <p:nvPr/>
      </p:nvGrpSpPr>
      <p:grpSpPr>
        <a:xfrm>
          <a:off x="0" y="0"/>
          <a:ext cx="0" cy="0"/>
          <a:chOff x="0" y="0"/>
          <a:chExt cx="0" cy="0"/>
        </a:xfrm>
      </p:grpSpPr>
      <p:sp>
        <p:nvSpPr>
          <p:cNvPr id="3790" name="Google Shape;3790;p308"/>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a:solidFill>
                  <a:srgbClr val="003399"/>
                </a:solidFill>
                <a:latin typeface="Times New Roman"/>
                <a:ea typeface="Times New Roman"/>
                <a:cs typeface="Times New Roman"/>
                <a:sym typeface="Times New Roman"/>
              </a:rPr>
              <a:t>ا</a:t>
            </a:r>
            <a:r>
              <a:rPr b="0" i="0" lang="en-US" sz="2400" u="none">
                <a:solidFill>
                  <a:schemeClr val="dk1"/>
                </a:solidFill>
                <a:latin typeface="Times New Roman"/>
                <a:ea typeface="Times New Roman"/>
                <a:cs typeface="Times New Roman"/>
                <a:sym typeface="Times New Roman"/>
              </a:rPr>
              <a:t>.</a:t>
            </a:r>
            <a:endParaRPr/>
          </a:p>
        </p:txBody>
      </p:sp>
      <p:sp>
        <p:nvSpPr>
          <p:cNvPr id="3791" name="Google Shape;3791;p308"/>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3792" name="Google Shape;3792;p308"/>
          <p:cNvSpPr txBox="1"/>
          <p:nvPr/>
        </p:nvSpPr>
        <p:spPr>
          <a:xfrm>
            <a:off x="1671637" y="2133600"/>
            <a:ext cx="5948400" cy="24321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الفصل العاشر</a:t>
            </a:r>
            <a:endParaRPr/>
          </a:p>
          <a:p>
            <a:pPr indent="0" lvl="0" marL="0" marR="0" rtl="0" algn="ctr">
              <a:lnSpc>
                <a:spcPct val="100000"/>
              </a:lnSpc>
              <a:spcBef>
                <a:spcPts val="0"/>
              </a:spcBef>
              <a:spcAft>
                <a:spcPts val="0"/>
              </a:spcAft>
              <a:buClr>
                <a:srgbClr val="FF0000"/>
              </a:buClr>
              <a:buSzPts val="4800"/>
              <a:buFont typeface="Times New Roman"/>
              <a:buNone/>
            </a:pPr>
            <a:r>
              <a:rPr b="1" i="0" lang="en-US" sz="4800" u="none">
                <a:solidFill>
                  <a:srgbClr val="FF0000"/>
                </a:solidFill>
                <a:latin typeface="Times New Roman"/>
                <a:ea typeface="Times New Roman"/>
                <a:cs typeface="Times New Roman"/>
                <a:sym typeface="Times New Roman"/>
              </a:rPr>
              <a:t>التجارة الدولية ( للاطلاع فقط)</a:t>
            </a:r>
            <a:endParaRPr b="1" i="0" sz="4800" u="none">
              <a:solidFill>
                <a:srgbClr val="FF0000"/>
              </a:solidFill>
              <a:latin typeface="Times New Roman"/>
              <a:ea typeface="Times New Roman"/>
              <a:cs typeface="Times New Roman"/>
              <a:sym typeface="Times New Roman"/>
            </a:endParaRPr>
          </a:p>
          <a:p>
            <a:pPr indent="0" lvl="0" marL="0" marR="0" rtl="1" algn="ct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انظر الكتاب من صفحة333-336 </a:t>
            </a:r>
            <a:endParaRPr/>
          </a:p>
        </p:txBody>
      </p:sp>
    </p:spTree>
  </p:cSld>
  <p:clrMapOvr>
    <a:masterClrMapping/>
  </p:clrMapOvr>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6" name="Shape 3796"/>
        <p:cNvGrpSpPr/>
        <p:nvPr/>
      </p:nvGrpSpPr>
      <p:grpSpPr>
        <a:xfrm>
          <a:off x="0" y="0"/>
          <a:ext cx="0" cy="0"/>
          <a:chOff x="0" y="0"/>
          <a:chExt cx="0" cy="0"/>
        </a:xfrm>
      </p:grpSpPr>
      <p:sp>
        <p:nvSpPr>
          <p:cNvPr id="3797" name="Google Shape;3797;p309"/>
          <p:cNvSpPr txBox="1"/>
          <p:nvPr/>
        </p:nvSpPr>
        <p:spPr>
          <a:xfrm>
            <a:off x="7086600" y="762000"/>
            <a:ext cx="1752600" cy="641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i="1" lang="en-US" sz="3600" u="none">
                <a:solidFill>
                  <a:schemeClr val="dk1"/>
                </a:solidFill>
                <a:latin typeface="Calibri"/>
                <a:ea typeface="Calibri"/>
                <a:cs typeface="Calibri"/>
                <a:sym typeface="Calibri"/>
              </a:rPr>
              <a:t>تعريف</a:t>
            </a:r>
            <a:r>
              <a:rPr b="1" i="0" lang="en-US" sz="3600" u="none">
                <a:solidFill>
                  <a:srgbClr val="FF3300"/>
                </a:solidFill>
                <a:latin typeface="Calibri"/>
                <a:ea typeface="Calibri"/>
                <a:cs typeface="Calibri"/>
                <a:sym typeface="Calibri"/>
              </a:rPr>
              <a:t> :  </a:t>
            </a:r>
            <a:endParaRPr/>
          </a:p>
        </p:txBody>
      </p:sp>
      <p:sp>
        <p:nvSpPr>
          <p:cNvPr id="3798" name="Google Shape;3798;p309"/>
          <p:cNvSpPr txBox="1"/>
          <p:nvPr/>
        </p:nvSpPr>
        <p:spPr>
          <a:xfrm>
            <a:off x="609600" y="838200"/>
            <a:ext cx="7010400" cy="946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هي فرع من فروع علم الإقتصاد والذي يهتم بدراسة الصفقات الاقتصادية الجارية عبر الحدود الوطنية. </a:t>
            </a:r>
            <a:endParaRPr/>
          </a:p>
        </p:txBody>
      </p:sp>
      <p:sp>
        <p:nvSpPr>
          <p:cNvPr id="3799" name="Shape 3799"/>
          <p:cNvSpPr/>
          <p:nvPr/>
        </p:nvSpPr>
        <p:spPr>
          <a:xfrm>
            <a:off x="5848350" y="209550"/>
            <a:ext cx="2971800" cy="457200"/>
          </a:xfrm>
          <a:prstGeom prst="rect"/>
          <a:solidFill>
            <a:srgbClr val="336699"/>
          </a:solidFill>
          <a:ln cap="flat" cmpd="sng" algn="ctr">
            <a:no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Traditional Arabic"/>
              </a:rPr>
              <a:t>التجارة الخارجية
</a:t>
            </a:r>
          </a:p>
        </p:txBody>
      </p:sp>
      <p:sp>
        <p:nvSpPr>
          <p:cNvPr id="3800" name="Google Shape;3800;p309"/>
          <p:cNvSpPr txBox="1"/>
          <p:nvPr/>
        </p:nvSpPr>
        <p:spPr>
          <a:xfrm>
            <a:off x="7086600" y="1828800"/>
            <a:ext cx="1752600" cy="641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3600"/>
              <a:buFont typeface="Calibri"/>
              <a:buNone/>
            </a:pPr>
            <a:r>
              <a:rPr b="1" i="0" lang="en-US" sz="3600" u="none">
                <a:solidFill>
                  <a:schemeClr val="dk1"/>
                </a:solidFill>
                <a:latin typeface="Calibri"/>
                <a:ea typeface="Calibri"/>
                <a:cs typeface="Calibri"/>
                <a:sym typeface="Calibri"/>
              </a:rPr>
              <a:t>تعريف آخر:  </a:t>
            </a:r>
            <a:endParaRPr/>
          </a:p>
        </p:txBody>
      </p:sp>
      <p:sp>
        <p:nvSpPr>
          <p:cNvPr id="3801" name="Google Shape;3801;p309"/>
          <p:cNvSpPr txBox="1"/>
          <p:nvPr/>
        </p:nvSpPr>
        <p:spPr>
          <a:xfrm>
            <a:off x="228600" y="1843087"/>
            <a:ext cx="7010400" cy="1170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هي</a:t>
            </a:r>
            <a:r>
              <a:rPr b="1" i="0" lang="en-US" sz="2800" u="none">
                <a:solidFill>
                  <a:schemeClr val="accent2"/>
                </a:solidFill>
                <a:latin typeface="Calibri"/>
                <a:ea typeface="Calibri"/>
                <a:cs typeface="Calibri"/>
                <a:sym typeface="Calibri"/>
              </a:rPr>
              <a:t> </a:t>
            </a:r>
            <a:r>
              <a:rPr b="1" i="0" lang="en-US" sz="2800" u="none">
                <a:solidFill>
                  <a:schemeClr val="dk1"/>
                </a:solidFill>
                <a:latin typeface="Calibri"/>
                <a:ea typeface="Calibri"/>
                <a:cs typeface="Calibri"/>
                <a:sym typeface="Calibri"/>
              </a:rPr>
              <a:t>عملية التبادل التجاري الذي يتم بين الدولة والعالم الخارجي.</a:t>
            </a:r>
            <a:endParaRPr/>
          </a:p>
          <a:p>
            <a:pPr indent="0" lvl="0" marL="0" marR="0" rtl="1" algn="r">
              <a:lnSpc>
                <a:spcPct val="100000"/>
              </a:lnSpc>
              <a:spcBef>
                <a:spcPts val="140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 </a:t>
            </a:r>
            <a:endParaRPr/>
          </a:p>
        </p:txBody>
      </p:sp>
      <p:sp>
        <p:nvSpPr>
          <p:cNvPr id="3802" name="Google Shape;3802;p309"/>
          <p:cNvSpPr txBox="1"/>
          <p:nvPr/>
        </p:nvSpPr>
        <p:spPr>
          <a:xfrm>
            <a:off x="857250" y="2578100"/>
            <a:ext cx="7981800" cy="519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ويمكن تصنيف الصفقات التجارية التي تتضمنها التجارة الدولية بما يلي :</a:t>
            </a:r>
            <a:endParaRPr/>
          </a:p>
        </p:txBody>
      </p:sp>
      <p:sp>
        <p:nvSpPr>
          <p:cNvPr id="3803" name="Google Shape;3803;p309"/>
          <p:cNvSpPr txBox="1"/>
          <p:nvPr/>
        </p:nvSpPr>
        <p:spPr>
          <a:xfrm>
            <a:off x="539750" y="3213100"/>
            <a:ext cx="8229600" cy="954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1- تبادل السلع المادية وتشمل السلع الإستهلاكية والسلع الإنتاجية والمواد الأولية والسلع نصف المصنعة والسلع الوسيطة.</a:t>
            </a:r>
            <a:endParaRPr/>
          </a:p>
        </p:txBody>
      </p:sp>
      <p:sp>
        <p:nvSpPr>
          <p:cNvPr id="3804" name="Google Shape;3804;p309"/>
          <p:cNvSpPr txBox="1"/>
          <p:nvPr/>
        </p:nvSpPr>
        <p:spPr>
          <a:xfrm>
            <a:off x="895350" y="4252912"/>
            <a:ext cx="7924800" cy="5238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800"/>
              <a:buFont typeface="Calibri"/>
              <a:buNone/>
            </a:pPr>
            <a:r>
              <a:rPr b="1" i="0" lang="en-US" sz="2800" u="none">
                <a:solidFill>
                  <a:schemeClr val="dk1"/>
                </a:solidFill>
                <a:latin typeface="Calibri"/>
                <a:ea typeface="Calibri"/>
                <a:cs typeface="Calibri"/>
                <a:sym typeface="Calibri"/>
              </a:rPr>
              <a:t>2- تبادل الخدمات والتي تتضمن خدمات النقل والتأمين والشحن وغيرها.</a:t>
            </a:r>
            <a:endParaRPr/>
          </a:p>
        </p:txBody>
      </p:sp>
      <p:sp>
        <p:nvSpPr>
          <p:cNvPr id="3805" name="Google Shape;3805;p309"/>
          <p:cNvSpPr txBox="1"/>
          <p:nvPr/>
        </p:nvSpPr>
        <p:spPr>
          <a:xfrm>
            <a:off x="608012" y="4776787"/>
            <a:ext cx="8148600" cy="830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3- تبادل النقود وتشمل حركة رؤوس الأموال الأغراض الاستثمار سواء على المدى القصير أو الطويل. </a:t>
            </a:r>
            <a:endParaRPr/>
          </a:p>
        </p:txBody>
      </p:sp>
      <p:sp>
        <p:nvSpPr>
          <p:cNvPr id="3806" name="Google Shape;3806;p309"/>
          <p:cNvSpPr txBox="1"/>
          <p:nvPr/>
        </p:nvSpPr>
        <p:spPr>
          <a:xfrm>
            <a:off x="733425" y="5605462"/>
            <a:ext cx="80184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4- تبادل عنصر العمل ويشمل انتقال الأيدي العاملة من بلد إلى آخر.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9"/>
                                        </p:tgtEl>
                                        <p:attrNameLst>
                                          <p:attrName>style.visibility</p:attrName>
                                        </p:attrNameLst>
                                      </p:cBhvr>
                                      <p:to>
                                        <p:strVal val="visible"/>
                                      </p:to>
                                    </p:set>
                                    <p:animEffect filter="fade" transition="in">
                                      <p:cBhvr>
                                        <p:cTn dur="1"/>
                                        <p:tgtEl>
                                          <p:spTgt spid="3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7"/>
                                        </p:tgtEl>
                                        <p:attrNameLst>
                                          <p:attrName>style.visibility</p:attrName>
                                        </p:attrNameLst>
                                      </p:cBhvr>
                                      <p:to>
                                        <p:strVal val="visible"/>
                                      </p:to>
                                    </p:set>
                                    <p:animEffect filter="fade" transition="in">
                                      <p:cBhvr>
                                        <p:cTn dur="1"/>
                                        <p:tgtEl>
                                          <p:spTgt spid="37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8"/>
                                        </p:tgtEl>
                                        <p:attrNameLst>
                                          <p:attrName>style.visibility</p:attrName>
                                        </p:attrNameLst>
                                      </p:cBhvr>
                                      <p:to>
                                        <p:strVal val="visible"/>
                                      </p:to>
                                    </p:set>
                                    <p:animEffect filter="fade" transition="in">
                                      <p:cBhvr>
                                        <p:cTn dur="1"/>
                                        <p:tgtEl>
                                          <p:spTgt spid="37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0"/>
                                        </p:tgtEl>
                                        <p:attrNameLst>
                                          <p:attrName>style.visibility</p:attrName>
                                        </p:attrNameLst>
                                      </p:cBhvr>
                                      <p:to>
                                        <p:strVal val="visible"/>
                                      </p:to>
                                    </p:set>
                                    <p:animEffect filter="fade" transition="in">
                                      <p:cBhvr>
                                        <p:cTn dur="1"/>
                                        <p:tgtEl>
                                          <p:spTgt spid="38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1"/>
                                        </p:tgtEl>
                                        <p:attrNameLst>
                                          <p:attrName>style.visibility</p:attrName>
                                        </p:attrNameLst>
                                      </p:cBhvr>
                                      <p:to>
                                        <p:strVal val="visible"/>
                                      </p:to>
                                    </p:set>
                                    <p:animEffect filter="fade" transition="in">
                                      <p:cBhvr>
                                        <p:cTn dur="1"/>
                                        <p:tgtEl>
                                          <p:spTgt spid="3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2"/>
                                        </p:tgtEl>
                                        <p:attrNameLst>
                                          <p:attrName>style.visibility</p:attrName>
                                        </p:attrNameLst>
                                      </p:cBhvr>
                                      <p:to>
                                        <p:strVal val="visible"/>
                                      </p:to>
                                    </p:set>
                                    <p:animEffect filter="fade" transition="in">
                                      <p:cBhvr>
                                        <p:cTn dur="1"/>
                                        <p:tgtEl>
                                          <p:spTgt spid="3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3"/>
                                        </p:tgtEl>
                                        <p:attrNameLst>
                                          <p:attrName>style.visibility</p:attrName>
                                        </p:attrNameLst>
                                      </p:cBhvr>
                                      <p:to>
                                        <p:strVal val="visible"/>
                                      </p:to>
                                    </p:set>
                                    <p:animEffect filter="fade" transition="in">
                                      <p:cBhvr>
                                        <p:cTn dur="1"/>
                                        <p:tgtEl>
                                          <p:spTgt spid="3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4"/>
                                        </p:tgtEl>
                                        <p:attrNameLst>
                                          <p:attrName>style.visibility</p:attrName>
                                        </p:attrNameLst>
                                      </p:cBhvr>
                                      <p:to>
                                        <p:strVal val="visible"/>
                                      </p:to>
                                    </p:set>
                                    <p:animEffect filter="fade" transition="in">
                                      <p:cBhvr>
                                        <p:cTn dur="1"/>
                                        <p:tgtEl>
                                          <p:spTgt spid="38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0" name="Shape 3810"/>
        <p:cNvGrpSpPr/>
        <p:nvPr/>
      </p:nvGrpSpPr>
      <p:grpSpPr>
        <a:xfrm>
          <a:off x="0" y="0"/>
          <a:ext cx="0" cy="0"/>
          <a:chOff x="0" y="0"/>
          <a:chExt cx="0" cy="0"/>
        </a:xfrm>
      </p:grpSpPr>
      <p:sp>
        <p:nvSpPr>
          <p:cNvPr id="3811" name="Google Shape;3811;p310"/>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a:solidFill>
                  <a:srgbClr val="003399"/>
                </a:solidFill>
                <a:latin typeface="Times New Roman"/>
                <a:ea typeface="Times New Roman"/>
                <a:cs typeface="Times New Roman"/>
                <a:sym typeface="Times New Roman"/>
              </a:rPr>
              <a:t>ا</a:t>
            </a:r>
            <a:r>
              <a:rPr b="0" i="0" lang="en-US" sz="2400" u="none">
                <a:solidFill>
                  <a:schemeClr val="dk1"/>
                </a:solidFill>
                <a:latin typeface="Times New Roman"/>
                <a:ea typeface="Times New Roman"/>
                <a:cs typeface="Times New Roman"/>
                <a:sym typeface="Times New Roman"/>
              </a:rPr>
              <a:t>.</a:t>
            </a:r>
            <a:endParaRPr/>
          </a:p>
        </p:txBody>
      </p:sp>
      <p:sp>
        <p:nvSpPr>
          <p:cNvPr id="3812" name="Google Shape;3812;p310"/>
          <p:cNvSpPr txBox="1"/>
          <p:nvPr/>
        </p:nvSpPr>
        <p:spPr>
          <a:xfrm>
            <a:off x="1671637" y="1557337"/>
            <a:ext cx="5948400" cy="4832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المراجع الاساسى :</a:t>
            </a:r>
            <a:endParaRPr/>
          </a:p>
          <a:p>
            <a:pPr indent="0" lvl="0" marL="0" marR="0" rtl="1" algn="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مبادئ الاقتصاد الكلى : مفاهيم واساسيات : أ.د محمد بن </a:t>
            </a:r>
            <a:endParaRPr/>
          </a:p>
          <a:p>
            <a:pPr indent="0" lvl="0" marL="0" marR="0" rtl="1" algn="r">
              <a:lnSpc>
                <a:spcPct val="100000"/>
              </a:lnSpc>
              <a:spcBef>
                <a:spcPts val="0"/>
              </a:spcBef>
              <a:spcAft>
                <a:spcPts val="0"/>
              </a:spcAft>
              <a:buClr>
                <a:schemeClr val="dk1"/>
              </a:buClr>
              <a:buSzPts val="2800"/>
              <a:buFont typeface="Times New Roman"/>
              <a:buNone/>
            </a:pPr>
            <a:r>
              <a:t/>
            </a:r>
            <a:endParaRPr b="1" i="0" sz="2800" u="none">
              <a:solidFill>
                <a:srgbClr val="FF00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عبد الله الجراح\د. احمد بن عبدالكريم المحيميد </a:t>
            </a:r>
            <a:endParaRPr/>
          </a:p>
          <a:p>
            <a:pPr indent="0" lvl="0" marL="0" marR="0" rtl="1" algn="r">
              <a:lnSpc>
                <a:spcPct val="100000"/>
              </a:lnSpc>
              <a:spcBef>
                <a:spcPts val="0"/>
              </a:spcBef>
              <a:spcAft>
                <a:spcPts val="0"/>
              </a:spcAft>
              <a:buClr>
                <a:schemeClr val="dk1"/>
              </a:buClr>
              <a:buSzPts val="2800"/>
              <a:buFont typeface="Times New Roman"/>
              <a:buNone/>
            </a:pPr>
            <a:r>
              <a:t/>
            </a:r>
            <a:endParaRPr b="1" i="0" sz="2800" u="none">
              <a:solidFill>
                <a:srgbClr val="FF00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وبعض مراجع الاقتصاد الكلى الاخرى </a:t>
            </a:r>
            <a:endParaRPr/>
          </a:p>
          <a:p>
            <a:pPr indent="0" lvl="0" marL="0" marR="0" rtl="1" algn="r">
              <a:lnSpc>
                <a:spcPct val="100000"/>
              </a:lnSpc>
              <a:spcBef>
                <a:spcPts val="0"/>
              </a:spcBef>
              <a:spcAft>
                <a:spcPts val="0"/>
              </a:spcAft>
              <a:buClr>
                <a:schemeClr val="dk1"/>
              </a:buClr>
              <a:buSzPts val="2800"/>
              <a:buFont typeface="Times New Roman"/>
              <a:buNone/>
            </a:pPr>
            <a:r>
              <a:t/>
            </a:r>
            <a:endParaRPr b="1" i="0" sz="2800" u="none">
              <a:solidFill>
                <a:srgbClr val="FF00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SzPts val="2800"/>
              <a:buFont typeface="Times New Roman"/>
              <a:buNone/>
            </a:pPr>
            <a:r>
              <a:t/>
            </a:r>
            <a:endParaRPr b="1" i="0" sz="2800" u="none">
              <a:solidFill>
                <a:srgbClr val="FF0000"/>
              </a:solidFill>
              <a:latin typeface="Times New Roman"/>
              <a:ea typeface="Times New Roman"/>
              <a:cs typeface="Times New Roman"/>
              <a:sym typeface="Times New Roman"/>
            </a:endParaRPr>
          </a:p>
          <a:p>
            <a:pPr indent="0" lvl="0" marL="0" marR="0" rtl="1" algn="ct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وبالله التوفيق </a:t>
            </a:r>
            <a:endParaRPr/>
          </a:p>
          <a:p>
            <a:pPr indent="0" lvl="0" marL="0" marR="0" rtl="1" algn="ctr">
              <a:lnSpc>
                <a:spcPct val="100000"/>
              </a:lnSpc>
              <a:spcBef>
                <a:spcPts val="0"/>
              </a:spcBef>
              <a:spcAft>
                <a:spcPts val="0"/>
              </a:spcAft>
              <a:buClr>
                <a:schemeClr val="dk1"/>
              </a:buClr>
              <a:buSzPts val="2800"/>
              <a:buFont typeface="Times New Roman"/>
              <a:buNone/>
            </a:pPr>
            <a:r>
              <a:t/>
            </a:r>
            <a:endParaRPr b="1" i="0" sz="2800" u="non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800" u="non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1">
                                            <p:txEl>
                                              <p:pRg end="0" st="0"/>
                                            </p:txEl>
                                          </p:spTgt>
                                        </p:tgtEl>
                                        <p:attrNameLst>
                                          <p:attrName>style.visibility</p:attrName>
                                        </p:attrNameLst>
                                      </p:cBhvr>
                                      <p:to>
                                        <p:strVal val="visible"/>
                                      </p:to>
                                    </p:set>
                                    <p:animEffect filter="fade" transition="in">
                                      <p:cBhvr>
                                        <p:cTn dur="500"/>
                                        <p:tgtEl>
                                          <p:spTgt spid="38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11">
                                            <p:txEl>
                                              <p:pRg end="0" st="0"/>
                                            </p:txEl>
                                          </p:spTgt>
                                        </p:tgtEl>
                                        <p:attrNameLst>
                                          <p:attrName>style.visibility</p:attrName>
                                        </p:attrNameLst>
                                      </p:cBhvr>
                                      <p:to>
                                        <p:strVal val="visible"/>
                                      </p:to>
                                    </p:set>
                                    <p:anim calcmode="lin" valueType="num">
                                      <p:cBhvr additive="base">
                                        <p:cTn dur="500"/>
                                        <p:tgtEl>
                                          <p:spTgt spid="381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11">
                                            <p:txEl>
                                              <p:pRg end="0" st="0"/>
                                            </p:txEl>
                                          </p:spTgt>
                                        </p:tgtEl>
                                        <p:attrNameLst>
                                          <p:attrName>style.visibility</p:attrName>
                                        </p:attrNameLst>
                                      </p:cBhvr>
                                      <p:to>
                                        <p:strVal val="visible"/>
                                      </p:to>
                                    </p:set>
                                    <p:anim calcmode="lin" valueType="num">
                                      <p:cBhvr additive="base">
                                        <p:cTn dur="500"/>
                                        <p:tgtEl>
                                          <p:spTgt spid="381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2" name="Shape 1012"/>
        <p:cNvGrpSpPr/>
        <p:nvPr/>
      </p:nvGrpSpPr>
      <p:grpSpPr>
        <a:xfrm>
          <a:off x="0" y="0"/>
          <a:ext cx="0" cy="0"/>
          <a:chOff x="0" y="0"/>
          <a:chExt cx="0" cy="0"/>
        </a:xfrm>
      </p:grpSpPr>
      <p:sp>
        <p:nvSpPr>
          <p:cNvPr id="1013" name="Google Shape;1013;p96"/>
          <p:cNvSpPr txBox="1"/>
          <p:nvPr/>
        </p:nvSpPr>
        <p:spPr>
          <a:xfrm>
            <a:off x="250825" y="354012"/>
            <a:ext cx="8642400" cy="59547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وكما يلاحظ من الجدول رقم (3-5) فإن الميل المتوسط للاستهلاك يتناقص بتزايد الدخل والذي يعني في نفس الوقت تزايد الميل المتوسط للادخار مع تزايد الدخل ، حيث طالما تتناقص نسبة الدخل المتجهة للاستهلاك مع تزايد الدخل فإن ذلك يعني في نفس الوقت تزايد نسبة الدخل الموجهة للادخار .</a:t>
            </a:r>
            <a:endParaRPr/>
          </a:p>
          <a:p>
            <a:pPr indent="-342900" lvl="0" marL="342900" marR="0" rtl="1" algn="r">
              <a:lnSpc>
                <a:spcPct val="100000"/>
              </a:lnSpc>
              <a:spcBef>
                <a:spcPts val="150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ويلاحظ كذلك أن الميل المتوسط للاستهلاك أكبر من الميل الحدي للاستهلاك ما دامت قيمة الاستهلاك الذاتي موجبة .</a:t>
            </a:r>
            <a:endParaRPr/>
          </a:p>
          <a:p>
            <a:pPr indent="-342900" lvl="0" marL="342900" marR="0" rtl="1" algn="r">
              <a:lnSpc>
                <a:spcPct val="100000"/>
              </a:lnSpc>
              <a:spcBef>
                <a:spcPts val="1500"/>
              </a:spcBef>
              <a:spcAft>
                <a:spcPts val="0"/>
              </a:spcAft>
              <a:buClr>
                <a:srgbClr val="CC0000"/>
              </a:buClr>
              <a:buSzPts val="3000"/>
              <a:buFont typeface="Times New Roman"/>
              <a:buNone/>
            </a:pPr>
            <a:r>
              <a:rPr b="1" i="0" lang="en-US" sz="3000" u="none">
                <a:solidFill>
                  <a:srgbClr val="CC0000"/>
                </a:solidFill>
                <a:latin typeface="Times New Roman"/>
                <a:ea typeface="Times New Roman"/>
                <a:cs typeface="Times New Roman"/>
                <a:sym typeface="Times New Roman"/>
              </a:rPr>
              <a:t>ويلاحظ أخيراً أن الميل المتوسط للاستهلاك + الميل المتوسط للادخار = واحد صحيح</a:t>
            </a:r>
            <a:r>
              <a:rPr b="1" i="0" lang="en-US" sz="2800" u="none">
                <a:solidFill>
                  <a:srgbClr val="CC0000"/>
                </a:solidFill>
                <a:latin typeface="Times New Roman"/>
                <a:ea typeface="Times New Roman"/>
                <a:cs typeface="Times New Roman"/>
                <a:sym typeface="Times New Roman"/>
              </a:rPr>
              <a:t> </a:t>
            </a:r>
            <a:endParaRPr/>
          </a:p>
          <a:p>
            <a:pPr indent="-342900" lvl="0" marL="342900" marR="0" rtl="1" algn="r">
              <a:lnSpc>
                <a:spcPct val="100000"/>
              </a:lnSpc>
              <a:spcBef>
                <a:spcPts val="2700"/>
              </a:spcBef>
              <a:spcAft>
                <a:spcPts val="0"/>
              </a:spcAft>
              <a:buClr>
                <a:srgbClr val="CC0000"/>
              </a:buClr>
              <a:buSzPts val="5400"/>
              <a:buFont typeface="Times New Roman"/>
              <a:buNone/>
            </a:pPr>
            <a:r>
              <a:rPr b="1" i="0" lang="en-US" sz="5400" u="none">
                <a:solidFill>
                  <a:srgbClr val="CC0000"/>
                </a:solidFill>
                <a:latin typeface="Times New Roman"/>
                <a:ea typeface="Times New Roman"/>
                <a:cs typeface="Times New Roman"/>
                <a:sym typeface="Times New Roman"/>
              </a:rPr>
              <a:t>APC + APS = 1</a:t>
            </a:r>
            <a:r>
              <a:rPr b="1" i="0" lang="en-US" sz="5400" u="none">
                <a:solidFill>
                  <a:schemeClr val="dk1"/>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3">
                                            <p:txEl>
                                              <p:pRg end="0" st="0"/>
                                            </p:txEl>
                                          </p:spTgt>
                                        </p:tgtEl>
                                        <p:attrNameLst>
                                          <p:attrName>style.visibility</p:attrName>
                                        </p:attrNameLst>
                                      </p:cBhvr>
                                      <p:to>
                                        <p:strVal val="visible"/>
                                      </p:to>
                                    </p:set>
                                    <p:anim calcmode="lin" valueType="num">
                                      <p:cBhvr additive="base">
                                        <p:cTn dur="500"/>
                                        <p:tgtEl>
                                          <p:spTgt spid="101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3">
                                            <p:txEl>
                                              <p:pRg end="1" st="1"/>
                                            </p:txEl>
                                          </p:spTgt>
                                        </p:tgtEl>
                                        <p:attrNameLst>
                                          <p:attrName>style.visibility</p:attrName>
                                        </p:attrNameLst>
                                      </p:cBhvr>
                                      <p:to>
                                        <p:strVal val="visible"/>
                                      </p:to>
                                    </p:set>
                                    <p:anim calcmode="lin" valueType="num">
                                      <p:cBhvr additive="base">
                                        <p:cTn dur="500"/>
                                        <p:tgtEl>
                                          <p:spTgt spid="101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1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3">
                                            <p:txEl>
                                              <p:pRg end="2" st="2"/>
                                            </p:txEl>
                                          </p:spTgt>
                                        </p:tgtEl>
                                        <p:attrNameLst>
                                          <p:attrName>style.visibility</p:attrName>
                                        </p:attrNameLst>
                                      </p:cBhvr>
                                      <p:to>
                                        <p:strVal val="visible"/>
                                      </p:to>
                                    </p:set>
                                    <p:anim calcmode="lin" valueType="num">
                                      <p:cBhvr additive="base">
                                        <p:cTn dur="500"/>
                                        <p:tgtEl>
                                          <p:spTgt spid="101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13">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3">
                                            <p:txEl>
                                              <p:pRg end="3" st="3"/>
                                            </p:txEl>
                                          </p:spTgt>
                                        </p:tgtEl>
                                        <p:attrNameLst>
                                          <p:attrName>style.visibility</p:attrName>
                                        </p:attrNameLst>
                                      </p:cBhvr>
                                      <p:to>
                                        <p:strVal val="visible"/>
                                      </p:to>
                                    </p:set>
                                    <p:anim calcmode="lin" valueType="num">
                                      <p:cBhvr additive="base">
                                        <p:cTn dur="500"/>
                                        <p:tgtEl>
                                          <p:spTgt spid="101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13">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7" name="Shape 1017"/>
        <p:cNvGrpSpPr/>
        <p:nvPr/>
      </p:nvGrpSpPr>
      <p:grpSpPr>
        <a:xfrm>
          <a:off x="0" y="0"/>
          <a:ext cx="0" cy="0"/>
          <a:chOff x="0" y="0"/>
          <a:chExt cx="0" cy="0"/>
        </a:xfrm>
      </p:grpSpPr>
      <p:sp>
        <p:nvSpPr>
          <p:cNvPr id="1018" name="Google Shape;1018;p97"/>
          <p:cNvSpPr txBox="1"/>
          <p:nvPr/>
        </p:nvSpPr>
        <p:spPr>
          <a:xfrm>
            <a:off x="250825" y="115887"/>
            <a:ext cx="8642400" cy="32529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3300"/>
              </a:buClr>
              <a:buSzPts val="2300"/>
              <a:buFont typeface="Times New Roman"/>
              <a:buNone/>
            </a:pPr>
            <a:r>
              <a:rPr b="1" i="0" lang="en-US" sz="2300" u="none">
                <a:solidFill>
                  <a:srgbClr val="FF3300"/>
                </a:solidFill>
                <a:latin typeface="Times New Roman"/>
                <a:ea typeface="Times New Roman"/>
                <a:cs typeface="Times New Roman"/>
                <a:sym typeface="Times New Roman"/>
              </a:rPr>
              <a:t>إجابة المطلوب رقم ( 5 ) :</a:t>
            </a:r>
            <a:endParaRPr/>
          </a:p>
          <a:p>
            <a:pPr indent="-342900" lvl="0" marL="342900" marR="0" rtl="1" algn="just">
              <a:lnSpc>
                <a:spcPct val="100000"/>
              </a:lnSpc>
              <a:spcBef>
                <a:spcPts val="115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يمكن احتساب الميل الحدي للاستهلاك (Marginal propensity to consume) ويرمز له بالرمز (MPC) وذلك بقسمة التغير في حجم الاستهلاك على التغير في الدخل .</a:t>
            </a:r>
            <a:endParaRPr/>
          </a:p>
          <a:p>
            <a:pPr indent="-342900" lvl="0" marL="342900" marR="0" rtl="1" algn="just">
              <a:lnSpc>
                <a:spcPct val="100000"/>
              </a:lnSpc>
              <a:spcBef>
                <a:spcPts val="115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الميل الحدي للاستهلاك = التغير في الاستهلاك</a:t>
            </a:r>
            <a:endParaRPr/>
          </a:p>
          <a:p>
            <a:pPr indent="-342900" lvl="0" marL="342900" marR="0" rtl="1" algn="just">
              <a:lnSpc>
                <a:spcPct val="100000"/>
              </a:lnSpc>
              <a:spcBef>
                <a:spcPts val="115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			           التغير في الدخل </a:t>
            </a:r>
            <a:endParaRPr/>
          </a:p>
          <a:p>
            <a:pPr indent="0" lvl="0" marL="0" marR="0" rtl="0" algn="l">
              <a:lnSpc>
                <a:spcPct val="100000"/>
              </a:lnSpc>
              <a:spcBef>
                <a:spcPts val="0"/>
              </a:spcBef>
              <a:spcAft>
                <a:spcPts val="0"/>
              </a:spcAft>
              <a:buNone/>
            </a:pPr>
            <a:r>
              <a:t/>
            </a:r>
            <a:endParaRPr b="1" i="0" sz="2300" u="none">
              <a:solidFill>
                <a:schemeClr val="dk1"/>
              </a:solidFill>
              <a:latin typeface="Times New Roman"/>
              <a:ea typeface="Times New Roman"/>
              <a:cs typeface="Times New Roman"/>
              <a:sym typeface="Times New Roman"/>
            </a:endParaRPr>
          </a:p>
        </p:txBody>
      </p:sp>
      <p:cxnSp>
        <p:nvCxnSpPr>
          <p:cNvPr id="1019" name="Google Shape;1019;p97"/>
          <p:cNvCxnSpPr/>
          <p:nvPr/>
        </p:nvCxnSpPr>
        <p:spPr>
          <a:xfrm>
            <a:off x="4211637" y="2349500"/>
            <a:ext cx="2232000" cy="0"/>
          </a:xfrm>
          <a:prstGeom prst="straightConnector1">
            <a:avLst/>
          </a:prstGeom>
          <a:noFill/>
          <a:ln cap="flat" cmpd="sng" w="9525">
            <a:solidFill>
              <a:schemeClr val="dk1"/>
            </a:solidFill>
            <a:prstDash val="solid"/>
            <a:miter lim="800000"/>
            <a:headEnd len="med" w="med" type="none"/>
            <a:tailEnd len="med" w="med" type="none"/>
          </a:ln>
        </p:spPr>
      </p:cxnSp>
      <p:pic>
        <p:nvPicPr>
          <p:cNvPr id="1020" name="Google Shape;1020;p97"/>
          <p:cNvPicPr preferRelativeResize="0"/>
          <p:nvPr/>
        </p:nvPicPr>
        <p:blipFill rotWithShape="1">
          <a:blip r:embed="rId3">
            <a:alphaModFix/>
          </a:blip>
          <a:srcRect b="0" l="0" r="0" t="0"/>
          <a:stretch/>
        </p:blipFill>
        <p:spPr>
          <a:xfrm>
            <a:off x="4514850" y="3321050"/>
            <a:ext cx="114300" cy="215900"/>
          </a:xfrm>
          <a:prstGeom prst="rect">
            <a:avLst/>
          </a:prstGeom>
          <a:noFill/>
          <a:ln>
            <a:noFill/>
          </a:ln>
        </p:spPr>
      </p:pic>
      <p:sp>
        <p:nvSpPr>
          <p:cNvPr id="1021" name="Google Shape;1021;p97"/>
          <p:cNvSpPr txBox="1"/>
          <p:nvPr/>
        </p:nvSpPr>
        <p:spPr>
          <a:xfrm>
            <a:off x="322262" y="2924175"/>
            <a:ext cx="8642400" cy="24924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ويلاحظ أن الميل الحدي للاستهلاك هو عبارة عن المعامل (b) في دالة الاستهلاك </a:t>
            </a:r>
            <a:endParaRPr/>
          </a:p>
          <a:p>
            <a:pPr indent="-342900" lvl="0" marL="342900" marR="0" rtl="1" algn="just">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a + by                                       </a:t>
            </a:r>
            <a:endParaRPr/>
          </a:p>
          <a:p>
            <a:pPr indent="-342900" lvl="0" marL="342900" marR="0" rtl="1" algn="just">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حيث أننا إذا قمنا بتفاضل دالة الاستهلاك السابقة بالنسبة للدخل نحصل على الميل الحدي للاستهلاك وذلك كالتالي : </a:t>
            </a:r>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pic>
        <p:nvPicPr>
          <p:cNvPr id="1022" name="Google Shape;1022;p97"/>
          <p:cNvPicPr preferRelativeResize="0"/>
          <p:nvPr/>
        </p:nvPicPr>
        <p:blipFill rotWithShape="1">
          <a:blip r:embed="rId4">
            <a:alphaModFix/>
          </a:blip>
          <a:srcRect b="0" l="0" r="0" t="0"/>
          <a:stretch/>
        </p:blipFill>
        <p:spPr>
          <a:xfrm>
            <a:off x="1474787" y="1558925"/>
            <a:ext cx="2089151" cy="1149350"/>
          </a:xfrm>
          <a:prstGeom prst="rect">
            <a:avLst/>
          </a:prstGeom>
          <a:noFill/>
          <a:ln>
            <a:noFill/>
          </a:ln>
        </p:spPr>
      </p:pic>
      <p:pic>
        <p:nvPicPr>
          <p:cNvPr id="1023" name="Google Shape;1023;p97"/>
          <p:cNvPicPr preferRelativeResize="0"/>
          <p:nvPr/>
        </p:nvPicPr>
        <p:blipFill rotWithShape="1">
          <a:blip r:embed="rId5">
            <a:alphaModFix/>
          </a:blip>
          <a:srcRect b="0" l="0" r="0" t="0"/>
          <a:stretch/>
        </p:blipFill>
        <p:spPr>
          <a:xfrm>
            <a:off x="3203575" y="4221162"/>
            <a:ext cx="1890712" cy="1111250"/>
          </a:xfrm>
          <a:prstGeom prst="rect">
            <a:avLst/>
          </a:prstGeom>
          <a:noFill/>
          <a:ln>
            <a:noFill/>
          </a:ln>
        </p:spPr>
      </p:pic>
      <p:sp>
        <p:nvSpPr>
          <p:cNvPr id="1024" name="Google Shape;1024;p97"/>
          <p:cNvSpPr txBox="1"/>
          <p:nvPr/>
        </p:nvSpPr>
        <p:spPr>
          <a:xfrm>
            <a:off x="395287" y="5438775"/>
            <a:ext cx="8642400" cy="17541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وحيث أن الدخل المتاح يقسم بين الاستهلاك والادخار ، لذلك فإن التغير في الاستهلاك عادة يكون أقل من التغير في الدخل، ومن ثم فإن الميل الحدي للاستهلاك يكون أقل من الواحد الصحيح ولكنه أكبر من الصفر أي أن : 1 &gt; b &gt; 0</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8">
                                            <p:txEl>
                                              <p:pRg end="0" st="0"/>
                                            </p:txEl>
                                          </p:spTgt>
                                        </p:tgtEl>
                                        <p:attrNameLst>
                                          <p:attrName>style.visibility</p:attrName>
                                        </p:attrNameLst>
                                      </p:cBhvr>
                                      <p:to>
                                        <p:strVal val="visible"/>
                                      </p:to>
                                    </p:set>
                                    <p:anim calcmode="lin" valueType="num">
                                      <p:cBhvr additive="base">
                                        <p:cTn dur="500"/>
                                        <p:tgtEl>
                                          <p:spTgt spid="101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8">
                                            <p:txEl>
                                              <p:pRg end="1" st="1"/>
                                            </p:txEl>
                                          </p:spTgt>
                                        </p:tgtEl>
                                        <p:attrNameLst>
                                          <p:attrName>style.visibility</p:attrName>
                                        </p:attrNameLst>
                                      </p:cBhvr>
                                      <p:to>
                                        <p:strVal val="visible"/>
                                      </p:to>
                                    </p:set>
                                    <p:anim calcmode="lin" valueType="num">
                                      <p:cBhvr additive="base">
                                        <p:cTn dur="500"/>
                                        <p:tgtEl>
                                          <p:spTgt spid="101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8">
                                            <p:txEl>
                                              <p:pRg end="2" st="2"/>
                                            </p:txEl>
                                          </p:spTgt>
                                        </p:tgtEl>
                                        <p:attrNameLst>
                                          <p:attrName>style.visibility</p:attrName>
                                        </p:attrNameLst>
                                      </p:cBhvr>
                                      <p:to>
                                        <p:strVal val="visible"/>
                                      </p:to>
                                    </p:set>
                                    <p:anim calcmode="lin" valueType="num">
                                      <p:cBhvr additive="base">
                                        <p:cTn dur="500"/>
                                        <p:tgtEl>
                                          <p:spTgt spid="101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8">
                                            <p:txEl>
                                              <p:pRg end="3" st="3"/>
                                            </p:txEl>
                                          </p:spTgt>
                                        </p:tgtEl>
                                        <p:attrNameLst>
                                          <p:attrName>style.visibility</p:attrName>
                                        </p:attrNameLst>
                                      </p:cBhvr>
                                      <p:to>
                                        <p:strVal val="visible"/>
                                      </p:to>
                                    </p:set>
                                    <p:anim calcmode="lin" valueType="num">
                                      <p:cBhvr additive="base">
                                        <p:cTn dur="500"/>
                                        <p:tgtEl>
                                          <p:spTgt spid="101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8">
                                            <p:txEl>
                                              <p:pRg end="4" st="4"/>
                                            </p:txEl>
                                          </p:spTgt>
                                        </p:tgtEl>
                                        <p:attrNameLst>
                                          <p:attrName>style.visibility</p:attrName>
                                        </p:attrNameLst>
                                      </p:cBhvr>
                                      <p:to>
                                        <p:strVal val="visible"/>
                                      </p:to>
                                    </p:set>
                                    <p:anim calcmode="lin" valueType="num">
                                      <p:cBhvr additive="base">
                                        <p:cTn dur="500"/>
                                        <p:tgtEl>
                                          <p:spTgt spid="101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1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9"/>
                                        </p:tgtEl>
                                        <p:attrNameLst>
                                          <p:attrName>style.visibility</p:attrName>
                                        </p:attrNameLst>
                                      </p:cBhvr>
                                      <p:to>
                                        <p:strVal val="visible"/>
                                      </p:to>
                                    </p:set>
                                    <p:anim calcmode="lin" valueType="num">
                                      <p:cBhvr additive="base">
                                        <p:cTn dur="500"/>
                                        <p:tgtEl>
                                          <p:spTgt spid="1019"/>
                                        </p:tgtEl>
                                        <p:attrNameLst>
                                          <p:attrName>ppt_w</p:attrName>
                                        </p:attrNameLst>
                                      </p:cBhvr>
                                      <p:tavLst>
                                        <p:tav fmla="" tm="0">
                                          <p:val>
                                            <p:strVal val="0"/>
                                          </p:val>
                                        </p:tav>
                                        <p:tav fmla="" tm="100000">
                                          <p:val>
                                            <p:strVal val="#ppt_w"/>
                                          </p:val>
                                        </p:tav>
                                      </p:tavLst>
                                    </p:anim>
                                    <p:anim calcmode="lin" valueType="num">
                                      <p:cBhvr additive="base">
                                        <p:cTn dur="500"/>
                                        <p:tgtEl>
                                          <p:spTgt spid="10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1">
                                            <p:txEl>
                                              <p:pRg end="0" st="0"/>
                                            </p:txEl>
                                          </p:spTgt>
                                        </p:tgtEl>
                                        <p:attrNameLst>
                                          <p:attrName>style.visibility</p:attrName>
                                        </p:attrNameLst>
                                      </p:cBhvr>
                                      <p:to>
                                        <p:strVal val="visible"/>
                                      </p:to>
                                    </p:set>
                                    <p:anim calcmode="lin" valueType="num">
                                      <p:cBhvr additive="base">
                                        <p:cTn dur="500"/>
                                        <p:tgtEl>
                                          <p:spTgt spid="102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1">
                                            <p:txEl>
                                              <p:pRg end="1" st="1"/>
                                            </p:txEl>
                                          </p:spTgt>
                                        </p:tgtEl>
                                        <p:attrNameLst>
                                          <p:attrName>style.visibility</p:attrName>
                                        </p:attrNameLst>
                                      </p:cBhvr>
                                      <p:to>
                                        <p:strVal val="visible"/>
                                      </p:to>
                                    </p:set>
                                    <p:anim calcmode="lin" valueType="num">
                                      <p:cBhvr additive="base">
                                        <p:cTn dur="500"/>
                                        <p:tgtEl>
                                          <p:spTgt spid="102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1">
                                            <p:txEl>
                                              <p:pRg end="2" st="2"/>
                                            </p:txEl>
                                          </p:spTgt>
                                        </p:tgtEl>
                                        <p:attrNameLst>
                                          <p:attrName>style.visibility</p:attrName>
                                        </p:attrNameLst>
                                      </p:cBhvr>
                                      <p:to>
                                        <p:strVal val="visible"/>
                                      </p:to>
                                    </p:set>
                                    <p:anim calcmode="lin" valueType="num">
                                      <p:cBhvr additive="base">
                                        <p:cTn dur="500"/>
                                        <p:tgtEl>
                                          <p:spTgt spid="102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1">
                                            <p:txEl>
                                              <p:pRg end="3" st="3"/>
                                            </p:txEl>
                                          </p:spTgt>
                                        </p:tgtEl>
                                        <p:attrNameLst>
                                          <p:attrName>style.visibility</p:attrName>
                                        </p:attrNameLst>
                                      </p:cBhvr>
                                      <p:to>
                                        <p:strVal val="visible"/>
                                      </p:to>
                                    </p:set>
                                    <p:anim calcmode="lin" valueType="num">
                                      <p:cBhvr additive="base">
                                        <p:cTn dur="500"/>
                                        <p:tgtEl>
                                          <p:spTgt spid="102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21">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4">
                                            <p:txEl>
                                              <p:pRg end="0" st="0"/>
                                            </p:txEl>
                                          </p:spTgt>
                                        </p:tgtEl>
                                        <p:attrNameLst>
                                          <p:attrName>style.visibility</p:attrName>
                                        </p:attrNameLst>
                                      </p:cBhvr>
                                      <p:to>
                                        <p:strVal val="visible"/>
                                      </p:to>
                                    </p:set>
                                    <p:anim calcmode="lin" valueType="num">
                                      <p:cBhvr additive="base">
                                        <p:cTn dur="500"/>
                                        <p:tgtEl>
                                          <p:spTgt spid="102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2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4">
                                            <p:txEl>
                                              <p:pRg end="1" st="1"/>
                                            </p:txEl>
                                          </p:spTgt>
                                        </p:tgtEl>
                                        <p:attrNameLst>
                                          <p:attrName>style.visibility</p:attrName>
                                        </p:attrNameLst>
                                      </p:cBhvr>
                                      <p:to>
                                        <p:strVal val="visible"/>
                                      </p:to>
                                    </p:set>
                                    <p:anim calcmode="lin" valueType="num">
                                      <p:cBhvr additive="base">
                                        <p:cTn dur="500"/>
                                        <p:tgtEl>
                                          <p:spTgt spid="102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2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8" name="Shape 1028"/>
        <p:cNvGrpSpPr/>
        <p:nvPr/>
      </p:nvGrpSpPr>
      <p:grpSpPr>
        <a:xfrm>
          <a:off x="0" y="0"/>
          <a:ext cx="0" cy="0"/>
          <a:chOff x="0" y="0"/>
          <a:chExt cx="0" cy="0"/>
        </a:xfrm>
      </p:grpSpPr>
      <p:sp>
        <p:nvSpPr>
          <p:cNvPr id="1029" name="Google Shape;1029;p98"/>
          <p:cNvSpPr txBox="1"/>
          <p:nvPr/>
        </p:nvSpPr>
        <p:spPr>
          <a:xfrm>
            <a:off x="250825" y="115887"/>
            <a:ext cx="8642400" cy="29019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3300"/>
              </a:buClr>
              <a:buSzPts val="2300"/>
              <a:buFont typeface="Times New Roman"/>
              <a:buNone/>
            </a:pPr>
            <a:r>
              <a:rPr b="1" i="0" lang="en-US" sz="2300" u="none">
                <a:solidFill>
                  <a:srgbClr val="FF3300"/>
                </a:solidFill>
                <a:latin typeface="Times New Roman"/>
                <a:ea typeface="Times New Roman"/>
                <a:cs typeface="Times New Roman"/>
                <a:sym typeface="Times New Roman"/>
              </a:rPr>
              <a:t>تابع إجابة المطلوب رقم ( 5 ) :</a:t>
            </a:r>
            <a:endParaRPr/>
          </a:p>
          <a:p>
            <a:pPr indent="-342900" lvl="0" marL="342900" marR="0" rtl="1" algn="just">
              <a:lnSpc>
                <a:spcPct val="100000"/>
              </a:lnSpc>
              <a:spcBef>
                <a:spcPts val="115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 ويمكن احتساب الميل الحدي للادخار (Marginal propensity to save) ويرمز له بالرمز (MPS) وذلك بقسمة التغير في حجم الادخار على التغير في الدخل .</a:t>
            </a:r>
            <a:endParaRPr/>
          </a:p>
          <a:p>
            <a:pPr indent="-342900" lvl="0" marL="342900" marR="0" rtl="1" algn="just">
              <a:lnSpc>
                <a:spcPct val="100000"/>
              </a:lnSpc>
              <a:spcBef>
                <a:spcPts val="115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الميل الحدي للادخار = التغير في الادخار</a:t>
            </a:r>
            <a:endParaRPr/>
          </a:p>
          <a:p>
            <a:pPr indent="-342900" lvl="0" marL="342900" marR="0" rtl="1" algn="just">
              <a:lnSpc>
                <a:spcPct val="100000"/>
              </a:lnSpc>
              <a:spcBef>
                <a:spcPts val="1150"/>
              </a:spcBef>
              <a:spcAft>
                <a:spcPts val="0"/>
              </a:spcAft>
              <a:buClr>
                <a:schemeClr val="dk1"/>
              </a:buClr>
              <a:buSzPts val="2300"/>
              <a:buFont typeface="Times New Roman"/>
              <a:buNone/>
            </a:pPr>
            <a:r>
              <a:rPr b="1" i="0" lang="en-US" sz="2300" u="none">
                <a:solidFill>
                  <a:schemeClr val="dk1"/>
                </a:solidFill>
                <a:latin typeface="Times New Roman"/>
                <a:ea typeface="Times New Roman"/>
                <a:cs typeface="Times New Roman"/>
                <a:sym typeface="Times New Roman"/>
              </a:rPr>
              <a:t>		                 التغير في الدخل</a:t>
            </a:r>
            <a:endParaRPr/>
          </a:p>
          <a:p>
            <a:pPr indent="0" lvl="0" marL="0" marR="0" rtl="0" algn="l">
              <a:lnSpc>
                <a:spcPct val="100000"/>
              </a:lnSpc>
              <a:spcBef>
                <a:spcPts val="0"/>
              </a:spcBef>
              <a:spcAft>
                <a:spcPts val="0"/>
              </a:spcAft>
              <a:buNone/>
            </a:pPr>
            <a:r>
              <a:t/>
            </a:r>
            <a:endParaRPr b="1" i="0" sz="2300" u="none">
              <a:solidFill>
                <a:schemeClr val="dk1"/>
              </a:solidFill>
              <a:latin typeface="Times New Roman"/>
              <a:ea typeface="Times New Roman"/>
              <a:cs typeface="Times New Roman"/>
              <a:sym typeface="Times New Roman"/>
            </a:endParaRPr>
          </a:p>
        </p:txBody>
      </p:sp>
      <p:cxnSp>
        <p:nvCxnSpPr>
          <p:cNvPr id="1030" name="Google Shape;1030;p98"/>
          <p:cNvCxnSpPr/>
          <p:nvPr/>
        </p:nvCxnSpPr>
        <p:spPr>
          <a:xfrm>
            <a:off x="4427537" y="1989137"/>
            <a:ext cx="2232000" cy="0"/>
          </a:xfrm>
          <a:prstGeom prst="straightConnector1">
            <a:avLst/>
          </a:prstGeom>
          <a:noFill/>
          <a:ln cap="flat" cmpd="sng" w="9525">
            <a:solidFill>
              <a:schemeClr val="dk1"/>
            </a:solidFill>
            <a:prstDash val="solid"/>
            <a:miter lim="800000"/>
            <a:headEnd len="med" w="med" type="none"/>
            <a:tailEnd len="med" w="med" type="none"/>
          </a:ln>
        </p:spPr>
      </p:cxnSp>
      <p:pic>
        <p:nvPicPr>
          <p:cNvPr id="1031" name="Google Shape;1031;p98"/>
          <p:cNvPicPr preferRelativeResize="0"/>
          <p:nvPr/>
        </p:nvPicPr>
        <p:blipFill rotWithShape="1">
          <a:blip r:embed="rId3">
            <a:alphaModFix/>
          </a:blip>
          <a:srcRect b="0" l="0" r="0" t="0"/>
          <a:stretch/>
        </p:blipFill>
        <p:spPr>
          <a:xfrm>
            <a:off x="4514850" y="3321050"/>
            <a:ext cx="114300" cy="215900"/>
          </a:xfrm>
          <a:prstGeom prst="rect">
            <a:avLst/>
          </a:prstGeom>
          <a:noFill/>
          <a:ln>
            <a:noFill/>
          </a:ln>
        </p:spPr>
      </p:pic>
      <p:sp>
        <p:nvSpPr>
          <p:cNvPr id="1032" name="Google Shape;1032;p98"/>
          <p:cNvSpPr txBox="1"/>
          <p:nvPr/>
        </p:nvSpPr>
        <p:spPr>
          <a:xfrm>
            <a:off x="322262" y="2924175"/>
            <a:ext cx="8642400" cy="20319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ويلاحظ أن الميل الحدي للادخار هو عبارة عن المعامل (1-b) في دالة الادخار :</a:t>
            </a:r>
            <a:endParaRPr/>
          </a:p>
          <a:p>
            <a:pPr indent="-342900" lvl="0" marL="342900" marR="0" rtl="1"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S= -a + (1+b) y</a:t>
            </a:r>
            <a:r>
              <a:rPr b="1" i="0" lang="en-US" sz="2400" u="none">
                <a:solidFill>
                  <a:schemeClr val="dk1"/>
                </a:solidFill>
                <a:latin typeface="Times New Roman"/>
                <a:ea typeface="Times New Roman"/>
                <a:cs typeface="Times New Roman"/>
                <a:sym typeface="Times New Roman"/>
              </a:rPr>
              <a:t>                         </a:t>
            </a:r>
            <a:endParaRPr/>
          </a:p>
          <a:p>
            <a:pPr indent="-342900" lvl="0" marL="342900" marR="0" rtl="1" algn="just">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حيث أننا إذا قمنا بتفاضل دالة الادخار السابقة بالنسبة للدخل نحصل على الميل الحدي للادخار وذلك كالتالي :</a:t>
            </a:r>
            <a:endParaRPr/>
          </a:p>
        </p:txBody>
      </p:sp>
      <p:sp>
        <p:nvSpPr>
          <p:cNvPr id="1033" name="Google Shape;1033;p98"/>
          <p:cNvSpPr txBox="1"/>
          <p:nvPr/>
        </p:nvSpPr>
        <p:spPr>
          <a:xfrm>
            <a:off x="395287" y="5438775"/>
            <a:ext cx="8642400" cy="13842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ويعني ذلك أن التغير في الادخار على التغير في الدخل يساوي واحد صحيح ناقص الميل الحدي للاستهلاك .</a:t>
            </a:r>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pic>
        <p:nvPicPr>
          <p:cNvPr id="1034" name="Google Shape;1034;p98"/>
          <p:cNvPicPr preferRelativeResize="0"/>
          <p:nvPr/>
        </p:nvPicPr>
        <p:blipFill rotWithShape="1">
          <a:blip r:embed="rId4">
            <a:alphaModFix/>
          </a:blip>
          <a:srcRect b="0" l="0" r="0" t="0"/>
          <a:stretch/>
        </p:blipFill>
        <p:spPr>
          <a:xfrm>
            <a:off x="1692275" y="1431925"/>
            <a:ext cx="2087562" cy="1060450"/>
          </a:xfrm>
          <a:prstGeom prst="rect">
            <a:avLst/>
          </a:prstGeom>
          <a:noFill/>
          <a:ln>
            <a:noFill/>
          </a:ln>
        </p:spPr>
      </p:pic>
      <p:pic>
        <p:nvPicPr>
          <p:cNvPr id="1035" name="Google Shape;1035;p98"/>
          <p:cNvPicPr preferRelativeResize="0"/>
          <p:nvPr/>
        </p:nvPicPr>
        <p:blipFill rotWithShape="1">
          <a:blip r:embed="rId5">
            <a:alphaModFix/>
          </a:blip>
          <a:srcRect b="0" l="0" r="0" t="0"/>
          <a:stretch/>
        </p:blipFill>
        <p:spPr>
          <a:xfrm>
            <a:off x="4248150" y="4421187"/>
            <a:ext cx="1692275" cy="1095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9">
                                            <p:txEl>
                                              <p:pRg end="0" st="0"/>
                                            </p:txEl>
                                          </p:spTgt>
                                        </p:tgtEl>
                                        <p:attrNameLst>
                                          <p:attrName>style.visibility</p:attrName>
                                        </p:attrNameLst>
                                      </p:cBhvr>
                                      <p:to>
                                        <p:strVal val="visible"/>
                                      </p:to>
                                    </p:set>
                                    <p:anim calcmode="lin" valueType="num">
                                      <p:cBhvr additive="base">
                                        <p:cTn dur="500"/>
                                        <p:tgtEl>
                                          <p:spTgt spid="102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2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9">
                                            <p:txEl>
                                              <p:pRg end="1" st="1"/>
                                            </p:txEl>
                                          </p:spTgt>
                                        </p:tgtEl>
                                        <p:attrNameLst>
                                          <p:attrName>style.visibility</p:attrName>
                                        </p:attrNameLst>
                                      </p:cBhvr>
                                      <p:to>
                                        <p:strVal val="visible"/>
                                      </p:to>
                                    </p:set>
                                    <p:anim calcmode="lin" valueType="num">
                                      <p:cBhvr additive="base">
                                        <p:cTn dur="500"/>
                                        <p:tgtEl>
                                          <p:spTgt spid="102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2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9">
                                            <p:txEl>
                                              <p:pRg end="2" st="2"/>
                                            </p:txEl>
                                          </p:spTgt>
                                        </p:tgtEl>
                                        <p:attrNameLst>
                                          <p:attrName>style.visibility</p:attrName>
                                        </p:attrNameLst>
                                      </p:cBhvr>
                                      <p:to>
                                        <p:strVal val="visible"/>
                                      </p:to>
                                    </p:set>
                                    <p:anim calcmode="lin" valueType="num">
                                      <p:cBhvr additive="base">
                                        <p:cTn dur="500"/>
                                        <p:tgtEl>
                                          <p:spTgt spid="102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2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9">
                                            <p:txEl>
                                              <p:pRg end="3" st="3"/>
                                            </p:txEl>
                                          </p:spTgt>
                                        </p:tgtEl>
                                        <p:attrNameLst>
                                          <p:attrName>style.visibility</p:attrName>
                                        </p:attrNameLst>
                                      </p:cBhvr>
                                      <p:to>
                                        <p:strVal val="visible"/>
                                      </p:to>
                                    </p:set>
                                    <p:anim calcmode="lin" valueType="num">
                                      <p:cBhvr additive="base">
                                        <p:cTn dur="500"/>
                                        <p:tgtEl>
                                          <p:spTgt spid="102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2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29">
                                            <p:txEl>
                                              <p:pRg end="4" st="4"/>
                                            </p:txEl>
                                          </p:spTgt>
                                        </p:tgtEl>
                                        <p:attrNameLst>
                                          <p:attrName>style.visibility</p:attrName>
                                        </p:attrNameLst>
                                      </p:cBhvr>
                                      <p:to>
                                        <p:strVal val="visible"/>
                                      </p:to>
                                    </p:set>
                                    <p:anim calcmode="lin" valueType="num">
                                      <p:cBhvr additive="base">
                                        <p:cTn dur="500"/>
                                        <p:tgtEl>
                                          <p:spTgt spid="102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29">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0"/>
                                        </p:tgtEl>
                                        <p:attrNameLst>
                                          <p:attrName>style.visibility</p:attrName>
                                        </p:attrNameLst>
                                      </p:cBhvr>
                                      <p:to>
                                        <p:strVal val="visible"/>
                                      </p:to>
                                    </p:set>
                                    <p:anim calcmode="lin" valueType="num">
                                      <p:cBhvr additive="base">
                                        <p:cTn dur="500"/>
                                        <p:tgtEl>
                                          <p:spTgt spid="1030"/>
                                        </p:tgtEl>
                                        <p:attrNameLst>
                                          <p:attrName>ppt_w</p:attrName>
                                        </p:attrNameLst>
                                      </p:cBhvr>
                                      <p:tavLst>
                                        <p:tav fmla="" tm="0">
                                          <p:val>
                                            <p:strVal val="0"/>
                                          </p:val>
                                        </p:tav>
                                        <p:tav fmla="" tm="100000">
                                          <p:val>
                                            <p:strVal val="#ppt_w"/>
                                          </p:val>
                                        </p:tav>
                                      </p:tavLst>
                                    </p:anim>
                                    <p:anim calcmode="lin" valueType="num">
                                      <p:cBhvr additive="base">
                                        <p:cTn dur="500"/>
                                        <p:tgtEl>
                                          <p:spTgt spid="10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2">
                                            <p:txEl>
                                              <p:pRg end="0" st="0"/>
                                            </p:txEl>
                                          </p:spTgt>
                                        </p:tgtEl>
                                        <p:attrNameLst>
                                          <p:attrName>style.visibility</p:attrName>
                                        </p:attrNameLst>
                                      </p:cBhvr>
                                      <p:to>
                                        <p:strVal val="visible"/>
                                      </p:to>
                                    </p:set>
                                    <p:anim calcmode="lin" valueType="num">
                                      <p:cBhvr additive="base">
                                        <p:cTn dur="500"/>
                                        <p:tgtEl>
                                          <p:spTgt spid="103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3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2">
                                            <p:txEl>
                                              <p:pRg end="1" st="1"/>
                                            </p:txEl>
                                          </p:spTgt>
                                        </p:tgtEl>
                                        <p:attrNameLst>
                                          <p:attrName>style.visibility</p:attrName>
                                        </p:attrNameLst>
                                      </p:cBhvr>
                                      <p:to>
                                        <p:strVal val="visible"/>
                                      </p:to>
                                    </p:set>
                                    <p:anim calcmode="lin" valueType="num">
                                      <p:cBhvr additive="base">
                                        <p:cTn dur="500"/>
                                        <p:tgtEl>
                                          <p:spTgt spid="103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3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2">
                                            <p:txEl>
                                              <p:pRg end="2" st="2"/>
                                            </p:txEl>
                                          </p:spTgt>
                                        </p:tgtEl>
                                        <p:attrNameLst>
                                          <p:attrName>style.visibility</p:attrName>
                                        </p:attrNameLst>
                                      </p:cBhvr>
                                      <p:to>
                                        <p:strVal val="visible"/>
                                      </p:to>
                                    </p:set>
                                    <p:anim calcmode="lin" valueType="num">
                                      <p:cBhvr additive="base">
                                        <p:cTn dur="500"/>
                                        <p:tgtEl>
                                          <p:spTgt spid="103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3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3">
                                            <p:txEl>
                                              <p:pRg end="0" st="0"/>
                                            </p:txEl>
                                          </p:spTgt>
                                        </p:tgtEl>
                                        <p:attrNameLst>
                                          <p:attrName>style.visibility</p:attrName>
                                        </p:attrNameLst>
                                      </p:cBhvr>
                                      <p:to>
                                        <p:strVal val="visible"/>
                                      </p:to>
                                    </p:set>
                                    <p:anim calcmode="lin" valueType="num">
                                      <p:cBhvr additive="base">
                                        <p:cTn dur="500"/>
                                        <p:tgtEl>
                                          <p:spTgt spid="103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3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33">
                                            <p:txEl>
                                              <p:pRg end="1" st="1"/>
                                            </p:txEl>
                                          </p:spTgt>
                                        </p:tgtEl>
                                        <p:attrNameLst>
                                          <p:attrName>style.visibility</p:attrName>
                                        </p:attrNameLst>
                                      </p:cBhvr>
                                      <p:to>
                                        <p:strVal val="visible"/>
                                      </p:to>
                                    </p:set>
                                    <p:anim calcmode="lin" valueType="num">
                                      <p:cBhvr additive="base">
                                        <p:cTn dur="500"/>
                                        <p:tgtEl>
                                          <p:spTgt spid="103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3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9" name="Shape 1039"/>
        <p:cNvGrpSpPr/>
        <p:nvPr/>
      </p:nvGrpSpPr>
      <p:grpSpPr>
        <a:xfrm>
          <a:off x="0" y="0"/>
          <a:ext cx="0" cy="0"/>
          <a:chOff x="0" y="0"/>
          <a:chExt cx="0" cy="0"/>
        </a:xfrm>
      </p:grpSpPr>
      <p:sp>
        <p:nvSpPr>
          <p:cNvPr id="1040" name="Google Shape;1040;p99"/>
          <p:cNvSpPr txBox="1"/>
          <p:nvPr/>
        </p:nvSpPr>
        <p:spPr>
          <a:xfrm>
            <a:off x="250825" y="354012"/>
            <a:ext cx="8642400" cy="9462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ونستنتج مما سبق أن مجموع الميل الحدي للاستهلاك والميل الحدي للادخار يساوي واحد صحيح </a:t>
            </a:r>
            <a:endParaRPr/>
          </a:p>
        </p:txBody>
      </p:sp>
      <p:pic>
        <p:nvPicPr>
          <p:cNvPr id="1041" name="Google Shape;1041;p99"/>
          <p:cNvPicPr preferRelativeResize="0"/>
          <p:nvPr/>
        </p:nvPicPr>
        <p:blipFill rotWithShape="1">
          <a:blip r:embed="rId3">
            <a:alphaModFix/>
          </a:blip>
          <a:srcRect b="0" l="0" r="0" t="0"/>
          <a:stretch/>
        </p:blipFill>
        <p:spPr>
          <a:xfrm>
            <a:off x="4514850" y="3321050"/>
            <a:ext cx="114300" cy="215900"/>
          </a:xfrm>
          <a:prstGeom prst="rect">
            <a:avLst/>
          </a:prstGeom>
          <a:noFill/>
          <a:ln>
            <a:noFill/>
          </a:ln>
        </p:spPr>
      </p:pic>
      <p:pic>
        <p:nvPicPr>
          <p:cNvPr id="1042" name="Google Shape;1042;p99"/>
          <p:cNvPicPr preferRelativeResize="0"/>
          <p:nvPr/>
        </p:nvPicPr>
        <p:blipFill rotWithShape="1">
          <a:blip r:embed="rId4">
            <a:alphaModFix/>
          </a:blip>
          <a:srcRect b="0" l="0" r="0" t="0"/>
          <a:stretch/>
        </p:blipFill>
        <p:spPr>
          <a:xfrm>
            <a:off x="2124075" y="1412875"/>
            <a:ext cx="5400675" cy="1223962"/>
          </a:xfrm>
          <a:prstGeom prst="rect">
            <a:avLst/>
          </a:prstGeom>
          <a:noFill/>
          <a:ln>
            <a:noFill/>
          </a:ln>
        </p:spPr>
      </p:pic>
      <p:sp>
        <p:nvSpPr>
          <p:cNvPr id="1043" name="Google Shape;1043;p99"/>
          <p:cNvSpPr txBox="1"/>
          <p:nvPr/>
        </p:nvSpPr>
        <p:spPr>
          <a:xfrm>
            <a:off x="466725" y="2997200"/>
            <a:ext cx="8642400" cy="37497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3000"/>
              <a:buFont typeface="Times New Roman"/>
              <a:buNone/>
            </a:pPr>
            <a:r>
              <a:rPr b="1" i="0" lang="en-US" sz="3000" u="none">
                <a:solidFill>
                  <a:schemeClr val="dk1"/>
                </a:solidFill>
                <a:latin typeface="Times New Roman"/>
                <a:ea typeface="Times New Roman"/>
                <a:cs typeface="Times New Roman"/>
                <a:sym typeface="Times New Roman"/>
              </a:rPr>
              <a:t>ويتضح لنا ذلك من مجموع العمودين (8 و 9) في الجدول رقم (3-5) ، وعلى ذلك إذا عرفنا الميل الحدي للاستهلاك نعرف بسهولة الميل الحدي للادخار، وكما هو ملاحظ فإن الميل الحدي للاستهلاك يساوي 0.75 وهو نسبة ثابتة عند كل مستوى من الدخل نظراً لأن العلاقة بين الاستهلاك والادخار هي علاقة خطية ، أي أن 0.75 من الزيادة في الدخل تذهب للاستهلاك والمتبقي 0.25 تذهب للادخار وهي تمثل الميل الحدي للادخار وهي ثابتة أيضاً عند كل قيمة من قيم الدخل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0">
                                            <p:txEl>
                                              <p:pRg end="0" st="0"/>
                                            </p:txEl>
                                          </p:spTgt>
                                        </p:tgtEl>
                                        <p:attrNameLst>
                                          <p:attrName>style.visibility</p:attrName>
                                        </p:attrNameLst>
                                      </p:cBhvr>
                                      <p:to>
                                        <p:strVal val="visible"/>
                                      </p:to>
                                    </p:set>
                                    <p:anim calcmode="lin" valueType="num">
                                      <p:cBhvr additive="base">
                                        <p:cTn dur="500"/>
                                        <p:tgtEl>
                                          <p:spTgt spid="104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4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3">
                                            <p:txEl>
                                              <p:pRg end="0" st="0"/>
                                            </p:txEl>
                                          </p:spTgt>
                                        </p:tgtEl>
                                        <p:attrNameLst>
                                          <p:attrName>style.visibility</p:attrName>
                                        </p:attrNameLst>
                                      </p:cBhvr>
                                      <p:to>
                                        <p:strVal val="visible"/>
                                      </p:to>
                                    </p:set>
                                    <p:anim calcmode="lin" valueType="num">
                                      <p:cBhvr additive="base">
                                        <p:cTn dur="500"/>
                                        <p:tgtEl>
                                          <p:spTgt spid="104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4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7" name="Shape 1047"/>
        <p:cNvGrpSpPr/>
        <p:nvPr/>
      </p:nvGrpSpPr>
      <p:grpSpPr>
        <a:xfrm>
          <a:off x="0" y="0"/>
          <a:ext cx="0" cy="0"/>
          <a:chOff x="0" y="0"/>
          <a:chExt cx="0" cy="0"/>
        </a:xfrm>
      </p:grpSpPr>
      <p:sp>
        <p:nvSpPr>
          <p:cNvPr id="1048" name="Google Shape;1048;p100"/>
          <p:cNvSpPr txBox="1"/>
          <p:nvPr/>
        </p:nvSpPr>
        <p:spPr>
          <a:xfrm>
            <a:off x="250825" y="354012"/>
            <a:ext cx="8642400" cy="52467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على ضوء ما سبق ومن خلال الجدول رقم (3-5) فإن دالة الاستهلاك تكتب كما يلي :</a:t>
            </a:r>
            <a:endParaRPr b="1" i="0" sz="28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C= a + by</a:t>
            </a:r>
            <a:endParaRPr/>
          </a:p>
          <a:p>
            <a:pPr indent="-342900" lvl="0" marL="34290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C = 100 + 0.75 y</a:t>
            </a:r>
            <a:endParaRPr b="1" i="0" sz="3200" u="none">
              <a:solidFill>
                <a:schemeClr val="dk1"/>
              </a:solidFill>
              <a:latin typeface="Times New Roman"/>
              <a:ea typeface="Times New Roman"/>
              <a:cs typeface="Times New Roman"/>
              <a:sym typeface="Times New Roman"/>
            </a:endParaRPr>
          </a:p>
          <a:p>
            <a:pPr indent="-342900" lvl="0" marL="342900" marR="0" rtl="1"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أما دالة الادخار فتكتب كما يلي :</a:t>
            </a:r>
            <a:endParaRPr/>
          </a:p>
          <a:p>
            <a:pPr indent="-342900" lvl="0" marL="34290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S = a + (1- b) y</a:t>
            </a:r>
            <a:endParaRPr/>
          </a:p>
          <a:p>
            <a:pPr indent="-342900" lvl="0" marL="34290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S = -100 + (1- 0.75)y</a:t>
            </a:r>
            <a:endParaRPr/>
          </a:p>
          <a:p>
            <a:pPr indent="-342900" lvl="0" marL="342900" marR="0" rtl="1" algn="r">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S = -100 + 0.25y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8">
                                            <p:txEl>
                                              <p:pRg end="0" st="0"/>
                                            </p:txEl>
                                          </p:spTgt>
                                        </p:tgtEl>
                                        <p:attrNameLst>
                                          <p:attrName>style.visibility</p:attrName>
                                        </p:attrNameLst>
                                      </p:cBhvr>
                                      <p:to>
                                        <p:strVal val="visible"/>
                                      </p:to>
                                    </p:set>
                                    <p:anim calcmode="lin" valueType="num">
                                      <p:cBhvr additive="base">
                                        <p:cTn dur="500"/>
                                        <p:tgtEl>
                                          <p:spTgt spid="104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4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8">
                                            <p:txEl>
                                              <p:pRg end="1" st="1"/>
                                            </p:txEl>
                                          </p:spTgt>
                                        </p:tgtEl>
                                        <p:attrNameLst>
                                          <p:attrName>style.visibility</p:attrName>
                                        </p:attrNameLst>
                                      </p:cBhvr>
                                      <p:to>
                                        <p:strVal val="visible"/>
                                      </p:to>
                                    </p:set>
                                    <p:anim calcmode="lin" valueType="num">
                                      <p:cBhvr additive="base">
                                        <p:cTn dur="500"/>
                                        <p:tgtEl>
                                          <p:spTgt spid="104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4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8">
                                            <p:txEl>
                                              <p:pRg end="2" st="2"/>
                                            </p:txEl>
                                          </p:spTgt>
                                        </p:tgtEl>
                                        <p:attrNameLst>
                                          <p:attrName>style.visibility</p:attrName>
                                        </p:attrNameLst>
                                      </p:cBhvr>
                                      <p:to>
                                        <p:strVal val="visible"/>
                                      </p:to>
                                    </p:set>
                                    <p:anim calcmode="lin" valueType="num">
                                      <p:cBhvr additive="base">
                                        <p:cTn dur="500"/>
                                        <p:tgtEl>
                                          <p:spTgt spid="104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04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8">
                                            <p:txEl>
                                              <p:pRg end="3" st="3"/>
                                            </p:txEl>
                                          </p:spTgt>
                                        </p:tgtEl>
                                        <p:attrNameLst>
                                          <p:attrName>style.visibility</p:attrName>
                                        </p:attrNameLst>
                                      </p:cBhvr>
                                      <p:to>
                                        <p:strVal val="visible"/>
                                      </p:to>
                                    </p:set>
                                    <p:anim calcmode="lin" valueType="num">
                                      <p:cBhvr additive="base">
                                        <p:cTn dur="500"/>
                                        <p:tgtEl>
                                          <p:spTgt spid="104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04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8">
                                            <p:txEl>
                                              <p:pRg end="4" st="4"/>
                                            </p:txEl>
                                          </p:spTgt>
                                        </p:tgtEl>
                                        <p:attrNameLst>
                                          <p:attrName>style.visibility</p:attrName>
                                        </p:attrNameLst>
                                      </p:cBhvr>
                                      <p:to>
                                        <p:strVal val="visible"/>
                                      </p:to>
                                    </p:set>
                                    <p:anim calcmode="lin" valueType="num">
                                      <p:cBhvr additive="base">
                                        <p:cTn dur="500"/>
                                        <p:tgtEl>
                                          <p:spTgt spid="104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04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8">
                                            <p:txEl>
                                              <p:pRg end="5" st="5"/>
                                            </p:txEl>
                                          </p:spTgt>
                                        </p:tgtEl>
                                        <p:attrNameLst>
                                          <p:attrName>style.visibility</p:attrName>
                                        </p:attrNameLst>
                                      </p:cBhvr>
                                      <p:to>
                                        <p:strVal val="visible"/>
                                      </p:to>
                                    </p:set>
                                    <p:anim calcmode="lin" valueType="num">
                                      <p:cBhvr additive="base">
                                        <p:cTn dur="500"/>
                                        <p:tgtEl>
                                          <p:spTgt spid="104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048">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48">
                                            <p:txEl>
                                              <p:pRg end="6" st="6"/>
                                            </p:txEl>
                                          </p:spTgt>
                                        </p:tgtEl>
                                        <p:attrNameLst>
                                          <p:attrName>style.visibility</p:attrName>
                                        </p:attrNameLst>
                                      </p:cBhvr>
                                      <p:to>
                                        <p:strVal val="visible"/>
                                      </p:to>
                                    </p:set>
                                    <p:anim calcmode="lin" valueType="num">
                                      <p:cBhvr additive="base">
                                        <p:cTn dur="500"/>
                                        <p:tgtEl>
                                          <p:spTgt spid="104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048">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2" name="Shape 1052"/>
        <p:cNvGrpSpPr/>
        <p:nvPr/>
      </p:nvGrpSpPr>
      <p:grpSpPr>
        <a:xfrm>
          <a:off x="0" y="0"/>
          <a:ext cx="0" cy="0"/>
          <a:chOff x="0" y="0"/>
          <a:chExt cx="0" cy="0"/>
        </a:xfrm>
      </p:grpSpPr>
      <p:cxnSp>
        <p:nvCxnSpPr>
          <p:cNvPr id="1053" name="Google Shape;1053;p101"/>
          <p:cNvCxnSpPr/>
          <p:nvPr/>
        </p:nvCxnSpPr>
        <p:spPr>
          <a:xfrm>
            <a:off x="755650" y="333375"/>
            <a:ext cx="0" cy="2735400"/>
          </a:xfrm>
          <a:prstGeom prst="straightConnector1">
            <a:avLst/>
          </a:prstGeom>
          <a:noFill/>
          <a:ln cap="flat" cmpd="sng" w="9525">
            <a:solidFill>
              <a:schemeClr val="dk1"/>
            </a:solidFill>
            <a:prstDash val="solid"/>
            <a:miter lim="800000"/>
            <a:headEnd len="med" w="med" type="none"/>
            <a:tailEnd len="med" w="med" type="none"/>
          </a:ln>
        </p:spPr>
      </p:cxnSp>
      <p:cxnSp>
        <p:nvCxnSpPr>
          <p:cNvPr id="1054" name="Google Shape;1054;p101"/>
          <p:cNvCxnSpPr/>
          <p:nvPr/>
        </p:nvCxnSpPr>
        <p:spPr>
          <a:xfrm>
            <a:off x="755650" y="3068637"/>
            <a:ext cx="4608600" cy="0"/>
          </a:xfrm>
          <a:prstGeom prst="straightConnector1">
            <a:avLst/>
          </a:prstGeom>
          <a:noFill/>
          <a:ln cap="flat" cmpd="sng" w="9525">
            <a:solidFill>
              <a:schemeClr val="dk1"/>
            </a:solidFill>
            <a:prstDash val="solid"/>
            <a:miter lim="800000"/>
            <a:headEnd len="med" w="med" type="none"/>
            <a:tailEnd len="med" w="med" type="none"/>
          </a:ln>
        </p:spPr>
      </p:cxnSp>
      <p:cxnSp>
        <p:nvCxnSpPr>
          <p:cNvPr id="1055" name="Google Shape;1055;p101"/>
          <p:cNvCxnSpPr/>
          <p:nvPr/>
        </p:nvCxnSpPr>
        <p:spPr>
          <a:xfrm flipH="1" rot="10800000">
            <a:off x="755650" y="620637"/>
            <a:ext cx="3311400" cy="2448000"/>
          </a:xfrm>
          <a:prstGeom prst="straightConnector1">
            <a:avLst/>
          </a:prstGeom>
          <a:noFill/>
          <a:ln cap="flat" cmpd="sng" w="9525">
            <a:solidFill>
              <a:schemeClr val="dk1"/>
            </a:solidFill>
            <a:prstDash val="solid"/>
            <a:miter lim="800000"/>
            <a:headEnd len="med" w="med" type="none"/>
            <a:tailEnd len="med" w="med" type="none"/>
          </a:ln>
        </p:spPr>
      </p:cxnSp>
      <p:cxnSp>
        <p:nvCxnSpPr>
          <p:cNvPr id="1056" name="Google Shape;1056;p101"/>
          <p:cNvCxnSpPr/>
          <p:nvPr/>
        </p:nvCxnSpPr>
        <p:spPr>
          <a:xfrm flipH="1" rot="10800000">
            <a:off x="755650" y="1341499"/>
            <a:ext cx="4103700" cy="1008000"/>
          </a:xfrm>
          <a:prstGeom prst="straightConnector1">
            <a:avLst/>
          </a:prstGeom>
          <a:noFill/>
          <a:ln cap="flat" cmpd="sng" w="9525">
            <a:solidFill>
              <a:schemeClr val="dk1"/>
            </a:solidFill>
            <a:prstDash val="solid"/>
            <a:miter lim="800000"/>
            <a:headEnd len="med" w="med" type="none"/>
            <a:tailEnd len="med" w="med" type="none"/>
          </a:ln>
        </p:spPr>
      </p:cxnSp>
      <p:sp>
        <p:nvSpPr>
          <p:cNvPr id="1057" name="Google Shape;1057;p101"/>
          <p:cNvSpPr txBox="1"/>
          <p:nvPr/>
        </p:nvSpPr>
        <p:spPr>
          <a:xfrm>
            <a:off x="-323850" y="0"/>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الاستهلاك بالريال (C)</a:t>
            </a:r>
            <a:endParaRPr/>
          </a:p>
        </p:txBody>
      </p:sp>
      <p:sp>
        <p:nvSpPr>
          <p:cNvPr id="1058" name="Google Shape;1058;p101"/>
          <p:cNvSpPr txBox="1"/>
          <p:nvPr/>
        </p:nvSpPr>
        <p:spPr>
          <a:xfrm>
            <a:off x="5364162" y="2846387"/>
            <a:ext cx="21591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الدخل المتاح بالريال(y)</a:t>
            </a:r>
            <a:endParaRPr/>
          </a:p>
        </p:txBody>
      </p:sp>
      <p:sp>
        <p:nvSpPr>
          <p:cNvPr id="1059" name="Google Shape;1059;p101"/>
          <p:cNvSpPr txBox="1"/>
          <p:nvPr/>
        </p:nvSpPr>
        <p:spPr>
          <a:xfrm>
            <a:off x="2844800" y="215900"/>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خط الدخل (y)</a:t>
            </a:r>
            <a:endParaRPr/>
          </a:p>
        </p:txBody>
      </p:sp>
      <p:sp>
        <p:nvSpPr>
          <p:cNvPr id="1060" name="Google Shape;1060;p101"/>
          <p:cNvSpPr txBox="1"/>
          <p:nvPr/>
        </p:nvSpPr>
        <p:spPr>
          <a:xfrm>
            <a:off x="4356100" y="974725"/>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دالة الاستهلاك  (C)</a:t>
            </a:r>
            <a:endParaRPr/>
          </a:p>
        </p:txBody>
      </p:sp>
      <p:sp>
        <p:nvSpPr>
          <p:cNvPr id="1061" name="Google Shape;1061;p101"/>
          <p:cNvSpPr txBox="1"/>
          <p:nvPr/>
        </p:nvSpPr>
        <p:spPr>
          <a:xfrm>
            <a:off x="-396875" y="3062287"/>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0</a:t>
            </a:r>
            <a:endParaRPr/>
          </a:p>
        </p:txBody>
      </p:sp>
      <p:sp>
        <p:nvSpPr>
          <p:cNvPr id="1062" name="Google Shape;1062;p101"/>
          <p:cNvSpPr txBox="1"/>
          <p:nvPr/>
        </p:nvSpPr>
        <p:spPr>
          <a:xfrm>
            <a:off x="-1395412" y="2151062"/>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a</a:t>
            </a:r>
            <a:r>
              <a:rPr b="1" i="0" lang="en-US" sz="1600" u="none">
                <a:solidFill>
                  <a:schemeClr val="dk1"/>
                </a:solidFill>
                <a:latin typeface="Times New Roman"/>
                <a:ea typeface="Times New Roman"/>
                <a:cs typeface="Times New Roman"/>
                <a:sym typeface="Times New Roman"/>
              </a:rPr>
              <a:t>=100</a:t>
            </a:r>
            <a:endParaRPr/>
          </a:p>
        </p:txBody>
      </p:sp>
      <p:cxnSp>
        <p:nvCxnSpPr>
          <p:cNvPr id="1063" name="Google Shape;1063;p101"/>
          <p:cNvCxnSpPr/>
          <p:nvPr/>
        </p:nvCxnSpPr>
        <p:spPr>
          <a:xfrm>
            <a:off x="755650" y="1989137"/>
            <a:ext cx="1512900" cy="0"/>
          </a:xfrm>
          <a:prstGeom prst="straightConnector1">
            <a:avLst/>
          </a:prstGeom>
          <a:noFill/>
          <a:ln cap="flat" cmpd="sng" w="9525">
            <a:solidFill>
              <a:schemeClr val="dk1"/>
            </a:solidFill>
            <a:prstDash val="solid"/>
            <a:miter lim="800000"/>
            <a:headEnd len="med" w="med" type="none"/>
            <a:tailEnd len="med" w="med" type="none"/>
          </a:ln>
        </p:spPr>
      </p:cxnSp>
      <p:sp>
        <p:nvSpPr>
          <p:cNvPr id="1064" name="Google Shape;1064;p101"/>
          <p:cNvSpPr txBox="1"/>
          <p:nvPr/>
        </p:nvSpPr>
        <p:spPr>
          <a:xfrm>
            <a:off x="-1404937" y="1773237"/>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400</a:t>
            </a:r>
            <a:endParaRPr/>
          </a:p>
        </p:txBody>
      </p:sp>
      <p:cxnSp>
        <p:nvCxnSpPr>
          <p:cNvPr id="1065" name="Google Shape;1065;p101"/>
          <p:cNvCxnSpPr/>
          <p:nvPr/>
        </p:nvCxnSpPr>
        <p:spPr>
          <a:xfrm>
            <a:off x="2195512" y="1989137"/>
            <a:ext cx="0" cy="1079400"/>
          </a:xfrm>
          <a:prstGeom prst="straightConnector1">
            <a:avLst/>
          </a:prstGeom>
          <a:noFill/>
          <a:ln cap="flat" cmpd="sng" w="9525">
            <a:solidFill>
              <a:schemeClr val="dk1"/>
            </a:solidFill>
            <a:prstDash val="solid"/>
            <a:miter lim="800000"/>
            <a:headEnd len="med" w="med" type="none"/>
            <a:tailEnd len="med" w="med" type="none"/>
          </a:ln>
        </p:spPr>
      </p:cxnSp>
      <p:sp>
        <p:nvSpPr>
          <p:cNvPr id="1066" name="Google Shape;1066;p101"/>
          <p:cNvSpPr txBox="1"/>
          <p:nvPr/>
        </p:nvSpPr>
        <p:spPr>
          <a:xfrm>
            <a:off x="179387" y="1579562"/>
            <a:ext cx="21591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N1</a:t>
            </a:r>
            <a:endParaRPr/>
          </a:p>
        </p:txBody>
      </p:sp>
      <p:sp>
        <p:nvSpPr>
          <p:cNvPr id="1067" name="Google Shape;1067;p101"/>
          <p:cNvSpPr/>
          <p:nvPr/>
        </p:nvSpPr>
        <p:spPr>
          <a:xfrm>
            <a:off x="2051050" y="1916112"/>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068" name="Google Shape;1068;p101"/>
          <p:cNvCxnSpPr/>
          <p:nvPr/>
        </p:nvCxnSpPr>
        <p:spPr>
          <a:xfrm rot="10800000">
            <a:off x="2268599" y="2060600"/>
            <a:ext cx="1008000" cy="288900"/>
          </a:xfrm>
          <a:prstGeom prst="straightConnector1">
            <a:avLst/>
          </a:prstGeom>
          <a:noFill/>
          <a:ln cap="flat" cmpd="sng" w="9525">
            <a:solidFill>
              <a:schemeClr val="dk1"/>
            </a:solidFill>
            <a:prstDash val="solid"/>
            <a:miter lim="800000"/>
            <a:headEnd len="med" w="med" type="none"/>
            <a:tailEnd len="med" w="med" type="triangle"/>
          </a:ln>
        </p:spPr>
      </p:cxnSp>
      <p:sp>
        <p:nvSpPr>
          <p:cNvPr id="1069" name="Google Shape;1069;p101"/>
          <p:cNvSpPr txBox="1"/>
          <p:nvPr/>
        </p:nvSpPr>
        <p:spPr>
          <a:xfrm>
            <a:off x="3419475" y="2205037"/>
            <a:ext cx="21591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نقطة التعادل</a:t>
            </a:r>
            <a:endParaRPr/>
          </a:p>
        </p:txBody>
      </p:sp>
      <p:sp>
        <p:nvSpPr>
          <p:cNvPr id="1070" name="Google Shape;1070;p101"/>
          <p:cNvSpPr/>
          <p:nvPr/>
        </p:nvSpPr>
        <p:spPr>
          <a:xfrm>
            <a:off x="1116012" y="2781300"/>
            <a:ext cx="142884" cy="287334"/>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071" name="Google Shape;1071;p101"/>
          <p:cNvSpPr/>
          <p:nvPr/>
        </p:nvSpPr>
        <p:spPr>
          <a:xfrm>
            <a:off x="1187450" y="2708275"/>
            <a:ext cx="144450" cy="36034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072" name="Google Shape;1072;p101"/>
          <p:cNvSpPr txBox="1"/>
          <p:nvPr/>
        </p:nvSpPr>
        <p:spPr>
          <a:xfrm>
            <a:off x="-323850" y="2527300"/>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ْ45</a:t>
            </a:r>
            <a:endParaRPr/>
          </a:p>
        </p:txBody>
      </p:sp>
      <p:cxnSp>
        <p:nvCxnSpPr>
          <p:cNvPr id="1073" name="Google Shape;1073;p101"/>
          <p:cNvCxnSpPr/>
          <p:nvPr/>
        </p:nvCxnSpPr>
        <p:spPr>
          <a:xfrm>
            <a:off x="755650" y="3789362"/>
            <a:ext cx="0" cy="2735400"/>
          </a:xfrm>
          <a:prstGeom prst="straightConnector1">
            <a:avLst/>
          </a:prstGeom>
          <a:noFill/>
          <a:ln cap="flat" cmpd="sng" w="9525">
            <a:solidFill>
              <a:schemeClr val="dk1"/>
            </a:solidFill>
            <a:prstDash val="solid"/>
            <a:miter lim="800000"/>
            <a:headEnd len="med" w="med" type="none"/>
            <a:tailEnd len="med" w="med" type="none"/>
          </a:ln>
        </p:spPr>
      </p:cxnSp>
      <p:cxnSp>
        <p:nvCxnSpPr>
          <p:cNvPr id="1074" name="Google Shape;1074;p101"/>
          <p:cNvCxnSpPr/>
          <p:nvPr/>
        </p:nvCxnSpPr>
        <p:spPr>
          <a:xfrm>
            <a:off x="755650" y="5661025"/>
            <a:ext cx="4608600" cy="0"/>
          </a:xfrm>
          <a:prstGeom prst="straightConnector1">
            <a:avLst/>
          </a:prstGeom>
          <a:noFill/>
          <a:ln cap="flat" cmpd="sng" w="9525">
            <a:solidFill>
              <a:schemeClr val="dk1"/>
            </a:solidFill>
            <a:prstDash val="solid"/>
            <a:miter lim="800000"/>
            <a:headEnd len="med" w="med" type="none"/>
            <a:tailEnd len="med" w="med" type="none"/>
          </a:ln>
        </p:spPr>
      </p:cxnSp>
      <p:cxnSp>
        <p:nvCxnSpPr>
          <p:cNvPr id="1075" name="Google Shape;1075;p101"/>
          <p:cNvCxnSpPr/>
          <p:nvPr/>
        </p:nvCxnSpPr>
        <p:spPr>
          <a:xfrm flipH="1" rot="10800000">
            <a:off x="755650" y="4797462"/>
            <a:ext cx="3887700" cy="1366800"/>
          </a:xfrm>
          <a:prstGeom prst="straightConnector1">
            <a:avLst/>
          </a:prstGeom>
          <a:noFill/>
          <a:ln cap="flat" cmpd="sng" w="9525">
            <a:solidFill>
              <a:schemeClr val="dk1"/>
            </a:solidFill>
            <a:prstDash val="solid"/>
            <a:miter lim="800000"/>
            <a:headEnd len="med" w="med" type="none"/>
            <a:tailEnd len="med" w="med" type="none"/>
          </a:ln>
        </p:spPr>
      </p:cxnSp>
      <p:sp>
        <p:nvSpPr>
          <p:cNvPr id="1076" name="Google Shape;1076;p101"/>
          <p:cNvSpPr txBox="1"/>
          <p:nvPr/>
        </p:nvSpPr>
        <p:spPr>
          <a:xfrm>
            <a:off x="-323850" y="3429000"/>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الادخار بالريال(S)</a:t>
            </a:r>
            <a:endParaRPr/>
          </a:p>
        </p:txBody>
      </p:sp>
      <p:sp>
        <p:nvSpPr>
          <p:cNvPr id="1077" name="Google Shape;1077;p101"/>
          <p:cNvSpPr txBox="1"/>
          <p:nvPr/>
        </p:nvSpPr>
        <p:spPr>
          <a:xfrm>
            <a:off x="5292725" y="5438775"/>
            <a:ext cx="21591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الدخل المتاح بالريال (y)</a:t>
            </a:r>
            <a:endParaRPr/>
          </a:p>
        </p:txBody>
      </p:sp>
      <p:sp>
        <p:nvSpPr>
          <p:cNvPr id="1078" name="Google Shape;1078;p101"/>
          <p:cNvSpPr txBox="1"/>
          <p:nvPr/>
        </p:nvSpPr>
        <p:spPr>
          <a:xfrm>
            <a:off x="3924300" y="4357687"/>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دالة الادخار (S)</a:t>
            </a:r>
            <a:endParaRPr/>
          </a:p>
        </p:txBody>
      </p:sp>
      <p:sp>
        <p:nvSpPr>
          <p:cNvPr id="1079" name="Google Shape;1079;p101"/>
          <p:cNvSpPr txBox="1"/>
          <p:nvPr/>
        </p:nvSpPr>
        <p:spPr>
          <a:xfrm>
            <a:off x="-107950" y="5192712"/>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N2</a:t>
            </a:r>
            <a:endParaRPr/>
          </a:p>
        </p:txBody>
      </p:sp>
      <p:cxnSp>
        <p:nvCxnSpPr>
          <p:cNvPr id="1080" name="Google Shape;1080;p101"/>
          <p:cNvCxnSpPr/>
          <p:nvPr/>
        </p:nvCxnSpPr>
        <p:spPr>
          <a:xfrm>
            <a:off x="2195512" y="2997200"/>
            <a:ext cx="0" cy="2663700"/>
          </a:xfrm>
          <a:prstGeom prst="straightConnector1">
            <a:avLst/>
          </a:prstGeom>
          <a:noFill/>
          <a:ln cap="flat" cmpd="sng" w="9525">
            <a:solidFill>
              <a:schemeClr val="dk1"/>
            </a:solidFill>
            <a:prstDash val="solid"/>
            <a:miter lim="800000"/>
            <a:headEnd len="med" w="med" type="none"/>
            <a:tailEnd len="med" w="med" type="none"/>
          </a:ln>
        </p:spPr>
      </p:cxnSp>
      <p:sp>
        <p:nvSpPr>
          <p:cNvPr id="1081" name="Google Shape;1081;p101"/>
          <p:cNvSpPr/>
          <p:nvPr/>
        </p:nvSpPr>
        <p:spPr>
          <a:xfrm>
            <a:off x="2122487" y="5589587"/>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082" name="Google Shape;1082;p101"/>
          <p:cNvSpPr txBox="1"/>
          <p:nvPr/>
        </p:nvSpPr>
        <p:spPr>
          <a:xfrm>
            <a:off x="684212" y="3092450"/>
            <a:ext cx="2159100" cy="33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400</a:t>
            </a:r>
            <a:endParaRPr/>
          </a:p>
        </p:txBody>
      </p:sp>
      <p:sp>
        <p:nvSpPr>
          <p:cNvPr id="1083" name="Google Shape;1083;p101"/>
          <p:cNvSpPr txBox="1"/>
          <p:nvPr/>
        </p:nvSpPr>
        <p:spPr>
          <a:xfrm>
            <a:off x="323850" y="5734050"/>
            <a:ext cx="2159100" cy="33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400</a:t>
            </a:r>
            <a:endParaRPr/>
          </a:p>
        </p:txBody>
      </p:sp>
      <p:sp>
        <p:nvSpPr>
          <p:cNvPr id="1084" name="Google Shape;1084;p101"/>
          <p:cNvSpPr txBox="1"/>
          <p:nvPr/>
        </p:nvSpPr>
        <p:spPr>
          <a:xfrm>
            <a:off x="-1403350" y="5516562"/>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0</a:t>
            </a:r>
            <a:endParaRPr/>
          </a:p>
        </p:txBody>
      </p:sp>
      <p:sp>
        <p:nvSpPr>
          <p:cNvPr id="1085" name="Google Shape;1085;p101"/>
          <p:cNvSpPr txBox="1"/>
          <p:nvPr/>
        </p:nvSpPr>
        <p:spPr>
          <a:xfrm>
            <a:off x="-1404937" y="5876925"/>
            <a:ext cx="2159100" cy="854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(-a)</a:t>
            </a:r>
            <a:endParaRPr/>
          </a:p>
          <a:p>
            <a:pPr indent="0" lvl="0" marL="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-100</a:t>
            </a:r>
            <a:endParaRPr/>
          </a:p>
        </p:txBody>
      </p:sp>
      <p:sp>
        <p:nvSpPr>
          <p:cNvPr id="1086" name="Google Shape;1086;p101"/>
          <p:cNvSpPr txBox="1"/>
          <p:nvPr/>
        </p:nvSpPr>
        <p:spPr>
          <a:xfrm>
            <a:off x="5364162" y="260350"/>
            <a:ext cx="3456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إجابة المطلوب رقم ( 6)</a:t>
            </a:r>
            <a:endParaRPr/>
          </a:p>
        </p:txBody>
      </p:sp>
      <p:sp>
        <p:nvSpPr>
          <p:cNvPr id="1087" name="Google Shape;1087;p101"/>
          <p:cNvSpPr txBox="1"/>
          <p:nvPr/>
        </p:nvSpPr>
        <p:spPr>
          <a:xfrm>
            <a:off x="5795962" y="3835400"/>
            <a:ext cx="3456000" cy="118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شكل بياني رقم (3-1) يوضح خط الدخل ودالتي الاستهلاك والادخار .</a:t>
            </a:r>
            <a:endParaRPr/>
          </a:p>
        </p:txBody>
      </p:sp>
      <p:sp>
        <p:nvSpPr>
          <p:cNvPr id="1088" name="Google Shape;1088;p101"/>
          <p:cNvSpPr/>
          <p:nvPr/>
        </p:nvSpPr>
        <p:spPr>
          <a:xfrm>
            <a:off x="2051050" y="2997200"/>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6"/>
                                        </p:tgtEl>
                                        <p:attrNameLst>
                                          <p:attrName>style.visibility</p:attrName>
                                        </p:attrNameLst>
                                      </p:cBhvr>
                                      <p:to>
                                        <p:strVal val="visible"/>
                                      </p:to>
                                    </p:set>
                                    <p:anim calcmode="lin" valueType="num">
                                      <p:cBhvr additive="base">
                                        <p:cTn dur="500"/>
                                        <p:tgtEl>
                                          <p:spTgt spid="1086"/>
                                        </p:tgtEl>
                                        <p:attrNameLst>
                                          <p:attrName>ppt_w</p:attrName>
                                        </p:attrNameLst>
                                      </p:cBhvr>
                                      <p:tavLst>
                                        <p:tav fmla="" tm="0">
                                          <p:val>
                                            <p:strVal val="0"/>
                                          </p:val>
                                        </p:tav>
                                        <p:tav fmla="" tm="100000">
                                          <p:val>
                                            <p:strVal val="#ppt_w"/>
                                          </p:val>
                                        </p:tav>
                                      </p:tavLst>
                                    </p:anim>
                                    <p:anim calcmode="lin" valueType="num">
                                      <p:cBhvr additive="base">
                                        <p:cTn dur="500"/>
                                        <p:tgtEl>
                                          <p:spTgt spid="10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3"/>
                                        </p:tgtEl>
                                        <p:attrNameLst>
                                          <p:attrName>style.visibility</p:attrName>
                                        </p:attrNameLst>
                                      </p:cBhvr>
                                      <p:to>
                                        <p:strVal val="visible"/>
                                      </p:to>
                                    </p:set>
                                    <p:anim calcmode="lin" valueType="num">
                                      <p:cBhvr additive="base">
                                        <p:cTn dur="500"/>
                                        <p:tgtEl>
                                          <p:spTgt spid="1053"/>
                                        </p:tgtEl>
                                        <p:attrNameLst>
                                          <p:attrName>ppt_w</p:attrName>
                                        </p:attrNameLst>
                                      </p:cBhvr>
                                      <p:tavLst>
                                        <p:tav fmla="" tm="0">
                                          <p:val>
                                            <p:strVal val="0"/>
                                          </p:val>
                                        </p:tav>
                                        <p:tav fmla="" tm="100000">
                                          <p:val>
                                            <p:strVal val="#ppt_w"/>
                                          </p:val>
                                        </p:tav>
                                      </p:tavLst>
                                    </p:anim>
                                    <p:anim calcmode="lin" valueType="num">
                                      <p:cBhvr additive="base">
                                        <p:cTn dur="500"/>
                                        <p:tgtEl>
                                          <p:spTgt spid="10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4"/>
                                        </p:tgtEl>
                                        <p:attrNameLst>
                                          <p:attrName>style.visibility</p:attrName>
                                        </p:attrNameLst>
                                      </p:cBhvr>
                                      <p:to>
                                        <p:strVal val="visible"/>
                                      </p:to>
                                    </p:set>
                                    <p:anim calcmode="lin" valueType="num">
                                      <p:cBhvr additive="base">
                                        <p:cTn dur="500"/>
                                        <p:tgtEl>
                                          <p:spTgt spid="1054"/>
                                        </p:tgtEl>
                                        <p:attrNameLst>
                                          <p:attrName>ppt_w</p:attrName>
                                        </p:attrNameLst>
                                      </p:cBhvr>
                                      <p:tavLst>
                                        <p:tav fmla="" tm="0">
                                          <p:val>
                                            <p:strVal val="0"/>
                                          </p:val>
                                        </p:tav>
                                        <p:tav fmla="" tm="100000">
                                          <p:val>
                                            <p:strVal val="#ppt_w"/>
                                          </p:val>
                                        </p:tav>
                                      </p:tavLst>
                                    </p:anim>
                                    <p:anim calcmode="lin" valueType="num">
                                      <p:cBhvr additive="base">
                                        <p:cTn dur="500"/>
                                        <p:tgtEl>
                                          <p:spTgt spid="10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5"/>
                                        </p:tgtEl>
                                        <p:attrNameLst>
                                          <p:attrName>style.visibility</p:attrName>
                                        </p:attrNameLst>
                                      </p:cBhvr>
                                      <p:to>
                                        <p:strVal val="visible"/>
                                      </p:to>
                                    </p:set>
                                    <p:anim calcmode="lin" valueType="num">
                                      <p:cBhvr additive="base">
                                        <p:cTn dur="500"/>
                                        <p:tgtEl>
                                          <p:spTgt spid="1055"/>
                                        </p:tgtEl>
                                        <p:attrNameLst>
                                          <p:attrName>ppt_w</p:attrName>
                                        </p:attrNameLst>
                                      </p:cBhvr>
                                      <p:tavLst>
                                        <p:tav fmla="" tm="0">
                                          <p:val>
                                            <p:strVal val="0"/>
                                          </p:val>
                                        </p:tav>
                                        <p:tav fmla="" tm="100000">
                                          <p:val>
                                            <p:strVal val="#ppt_w"/>
                                          </p:val>
                                        </p:tav>
                                      </p:tavLst>
                                    </p:anim>
                                    <p:anim calcmode="lin" valueType="num">
                                      <p:cBhvr additive="base">
                                        <p:cTn dur="500"/>
                                        <p:tgtEl>
                                          <p:spTgt spid="10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6"/>
                                        </p:tgtEl>
                                        <p:attrNameLst>
                                          <p:attrName>style.visibility</p:attrName>
                                        </p:attrNameLst>
                                      </p:cBhvr>
                                      <p:to>
                                        <p:strVal val="visible"/>
                                      </p:to>
                                    </p:set>
                                    <p:anim calcmode="lin" valueType="num">
                                      <p:cBhvr additive="base">
                                        <p:cTn dur="500"/>
                                        <p:tgtEl>
                                          <p:spTgt spid="1056"/>
                                        </p:tgtEl>
                                        <p:attrNameLst>
                                          <p:attrName>ppt_w</p:attrName>
                                        </p:attrNameLst>
                                      </p:cBhvr>
                                      <p:tavLst>
                                        <p:tav fmla="" tm="0">
                                          <p:val>
                                            <p:strVal val="0"/>
                                          </p:val>
                                        </p:tav>
                                        <p:tav fmla="" tm="100000">
                                          <p:val>
                                            <p:strVal val="#ppt_w"/>
                                          </p:val>
                                        </p:tav>
                                      </p:tavLst>
                                    </p:anim>
                                    <p:anim calcmode="lin" valueType="num">
                                      <p:cBhvr additive="base">
                                        <p:cTn dur="500"/>
                                        <p:tgtEl>
                                          <p:spTgt spid="10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7"/>
                                        </p:tgtEl>
                                        <p:attrNameLst>
                                          <p:attrName>style.visibility</p:attrName>
                                        </p:attrNameLst>
                                      </p:cBhvr>
                                      <p:to>
                                        <p:strVal val="visible"/>
                                      </p:to>
                                    </p:set>
                                    <p:anim calcmode="lin" valueType="num">
                                      <p:cBhvr additive="base">
                                        <p:cTn dur="500"/>
                                        <p:tgtEl>
                                          <p:spTgt spid="1057"/>
                                        </p:tgtEl>
                                        <p:attrNameLst>
                                          <p:attrName>ppt_w</p:attrName>
                                        </p:attrNameLst>
                                      </p:cBhvr>
                                      <p:tavLst>
                                        <p:tav fmla="" tm="0">
                                          <p:val>
                                            <p:strVal val="0"/>
                                          </p:val>
                                        </p:tav>
                                        <p:tav fmla="" tm="100000">
                                          <p:val>
                                            <p:strVal val="#ppt_w"/>
                                          </p:val>
                                        </p:tav>
                                      </p:tavLst>
                                    </p:anim>
                                    <p:anim calcmode="lin" valueType="num">
                                      <p:cBhvr additive="base">
                                        <p:cTn dur="500"/>
                                        <p:tgtEl>
                                          <p:spTgt spid="10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8"/>
                                        </p:tgtEl>
                                        <p:attrNameLst>
                                          <p:attrName>style.visibility</p:attrName>
                                        </p:attrNameLst>
                                      </p:cBhvr>
                                      <p:to>
                                        <p:strVal val="visible"/>
                                      </p:to>
                                    </p:set>
                                    <p:anim calcmode="lin" valueType="num">
                                      <p:cBhvr additive="base">
                                        <p:cTn dur="500"/>
                                        <p:tgtEl>
                                          <p:spTgt spid="1058"/>
                                        </p:tgtEl>
                                        <p:attrNameLst>
                                          <p:attrName>ppt_w</p:attrName>
                                        </p:attrNameLst>
                                      </p:cBhvr>
                                      <p:tavLst>
                                        <p:tav fmla="" tm="0">
                                          <p:val>
                                            <p:strVal val="0"/>
                                          </p:val>
                                        </p:tav>
                                        <p:tav fmla="" tm="100000">
                                          <p:val>
                                            <p:strVal val="#ppt_w"/>
                                          </p:val>
                                        </p:tav>
                                      </p:tavLst>
                                    </p:anim>
                                    <p:anim calcmode="lin" valueType="num">
                                      <p:cBhvr additive="base">
                                        <p:cTn dur="500"/>
                                        <p:tgtEl>
                                          <p:spTgt spid="10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9"/>
                                        </p:tgtEl>
                                        <p:attrNameLst>
                                          <p:attrName>style.visibility</p:attrName>
                                        </p:attrNameLst>
                                      </p:cBhvr>
                                      <p:to>
                                        <p:strVal val="visible"/>
                                      </p:to>
                                    </p:set>
                                    <p:anim calcmode="lin" valueType="num">
                                      <p:cBhvr additive="base">
                                        <p:cTn dur="500"/>
                                        <p:tgtEl>
                                          <p:spTgt spid="1059"/>
                                        </p:tgtEl>
                                        <p:attrNameLst>
                                          <p:attrName>ppt_w</p:attrName>
                                        </p:attrNameLst>
                                      </p:cBhvr>
                                      <p:tavLst>
                                        <p:tav fmla="" tm="0">
                                          <p:val>
                                            <p:strVal val="0"/>
                                          </p:val>
                                        </p:tav>
                                        <p:tav fmla="" tm="100000">
                                          <p:val>
                                            <p:strVal val="#ppt_w"/>
                                          </p:val>
                                        </p:tav>
                                      </p:tavLst>
                                    </p:anim>
                                    <p:anim calcmode="lin" valueType="num">
                                      <p:cBhvr additive="base">
                                        <p:cTn dur="500"/>
                                        <p:tgtEl>
                                          <p:spTgt spid="10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0"/>
                                        </p:tgtEl>
                                        <p:attrNameLst>
                                          <p:attrName>style.visibility</p:attrName>
                                        </p:attrNameLst>
                                      </p:cBhvr>
                                      <p:to>
                                        <p:strVal val="visible"/>
                                      </p:to>
                                    </p:set>
                                    <p:anim calcmode="lin" valueType="num">
                                      <p:cBhvr additive="base">
                                        <p:cTn dur="500"/>
                                        <p:tgtEl>
                                          <p:spTgt spid="1060"/>
                                        </p:tgtEl>
                                        <p:attrNameLst>
                                          <p:attrName>ppt_w</p:attrName>
                                        </p:attrNameLst>
                                      </p:cBhvr>
                                      <p:tavLst>
                                        <p:tav fmla="" tm="0">
                                          <p:val>
                                            <p:strVal val="0"/>
                                          </p:val>
                                        </p:tav>
                                        <p:tav fmla="" tm="100000">
                                          <p:val>
                                            <p:strVal val="#ppt_w"/>
                                          </p:val>
                                        </p:tav>
                                      </p:tavLst>
                                    </p:anim>
                                    <p:anim calcmode="lin" valueType="num">
                                      <p:cBhvr additive="base">
                                        <p:cTn dur="500"/>
                                        <p:tgtEl>
                                          <p:spTgt spid="10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1"/>
                                        </p:tgtEl>
                                        <p:attrNameLst>
                                          <p:attrName>style.visibility</p:attrName>
                                        </p:attrNameLst>
                                      </p:cBhvr>
                                      <p:to>
                                        <p:strVal val="visible"/>
                                      </p:to>
                                    </p:set>
                                    <p:anim calcmode="lin" valueType="num">
                                      <p:cBhvr additive="base">
                                        <p:cTn dur="500"/>
                                        <p:tgtEl>
                                          <p:spTgt spid="1061"/>
                                        </p:tgtEl>
                                        <p:attrNameLst>
                                          <p:attrName>ppt_w</p:attrName>
                                        </p:attrNameLst>
                                      </p:cBhvr>
                                      <p:tavLst>
                                        <p:tav fmla="" tm="0">
                                          <p:val>
                                            <p:strVal val="0"/>
                                          </p:val>
                                        </p:tav>
                                        <p:tav fmla="" tm="100000">
                                          <p:val>
                                            <p:strVal val="#ppt_w"/>
                                          </p:val>
                                        </p:tav>
                                      </p:tavLst>
                                    </p:anim>
                                    <p:anim calcmode="lin" valueType="num">
                                      <p:cBhvr additive="base">
                                        <p:cTn dur="500"/>
                                        <p:tgtEl>
                                          <p:spTgt spid="10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2"/>
                                        </p:tgtEl>
                                        <p:attrNameLst>
                                          <p:attrName>style.visibility</p:attrName>
                                        </p:attrNameLst>
                                      </p:cBhvr>
                                      <p:to>
                                        <p:strVal val="visible"/>
                                      </p:to>
                                    </p:set>
                                    <p:anim calcmode="lin" valueType="num">
                                      <p:cBhvr additive="base">
                                        <p:cTn dur="500"/>
                                        <p:tgtEl>
                                          <p:spTgt spid="1062"/>
                                        </p:tgtEl>
                                        <p:attrNameLst>
                                          <p:attrName>ppt_w</p:attrName>
                                        </p:attrNameLst>
                                      </p:cBhvr>
                                      <p:tavLst>
                                        <p:tav fmla="" tm="0">
                                          <p:val>
                                            <p:strVal val="0"/>
                                          </p:val>
                                        </p:tav>
                                        <p:tav fmla="" tm="100000">
                                          <p:val>
                                            <p:strVal val="#ppt_w"/>
                                          </p:val>
                                        </p:tav>
                                      </p:tavLst>
                                    </p:anim>
                                    <p:anim calcmode="lin" valueType="num">
                                      <p:cBhvr additive="base">
                                        <p:cTn dur="500"/>
                                        <p:tgtEl>
                                          <p:spTgt spid="10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3"/>
                                        </p:tgtEl>
                                        <p:attrNameLst>
                                          <p:attrName>style.visibility</p:attrName>
                                        </p:attrNameLst>
                                      </p:cBhvr>
                                      <p:to>
                                        <p:strVal val="visible"/>
                                      </p:to>
                                    </p:set>
                                    <p:anim calcmode="lin" valueType="num">
                                      <p:cBhvr additive="base">
                                        <p:cTn dur="500"/>
                                        <p:tgtEl>
                                          <p:spTgt spid="1063"/>
                                        </p:tgtEl>
                                        <p:attrNameLst>
                                          <p:attrName>ppt_w</p:attrName>
                                        </p:attrNameLst>
                                      </p:cBhvr>
                                      <p:tavLst>
                                        <p:tav fmla="" tm="0">
                                          <p:val>
                                            <p:strVal val="0"/>
                                          </p:val>
                                        </p:tav>
                                        <p:tav fmla="" tm="100000">
                                          <p:val>
                                            <p:strVal val="#ppt_w"/>
                                          </p:val>
                                        </p:tav>
                                      </p:tavLst>
                                    </p:anim>
                                    <p:anim calcmode="lin" valueType="num">
                                      <p:cBhvr additive="base">
                                        <p:cTn dur="500"/>
                                        <p:tgtEl>
                                          <p:spTgt spid="10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4"/>
                                        </p:tgtEl>
                                        <p:attrNameLst>
                                          <p:attrName>style.visibility</p:attrName>
                                        </p:attrNameLst>
                                      </p:cBhvr>
                                      <p:to>
                                        <p:strVal val="visible"/>
                                      </p:to>
                                    </p:set>
                                    <p:anim calcmode="lin" valueType="num">
                                      <p:cBhvr additive="base">
                                        <p:cTn dur="500"/>
                                        <p:tgtEl>
                                          <p:spTgt spid="1064"/>
                                        </p:tgtEl>
                                        <p:attrNameLst>
                                          <p:attrName>ppt_w</p:attrName>
                                        </p:attrNameLst>
                                      </p:cBhvr>
                                      <p:tavLst>
                                        <p:tav fmla="" tm="0">
                                          <p:val>
                                            <p:strVal val="0"/>
                                          </p:val>
                                        </p:tav>
                                        <p:tav fmla="" tm="100000">
                                          <p:val>
                                            <p:strVal val="#ppt_w"/>
                                          </p:val>
                                        </p:tav>
                                      </p:tavLst>
                                    </p:anim>
                                    <p:anim calcmode="lin" valueType="num">
                                      <p:cBhvr additive="base">
                                        <p:cTn dur="500"/>
                                        <p:tgtEl>
                                          <p:spTgt spid="10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5"/>
                                        </p:tgtEl>
                                        <p:attrNameLst>
                                          <p:attrName>style.visibility</p:attrName>
                                        </p:attrNameLst>
                                      </p:cBhvr>
                                      <p:to>
                                        <p:strVal val="visible"/>
                                      </p:to>
                                    </p:set>
                                    <p:anim calcmode="lin" valueType="num">
                                      <p:cBhvr additive="base">
                                        <p:cTn dur="500"/>
                                        <p:tgtEl>
                                          <p:spTgt spid="1065"/>
                                        </p:tgtEl>
                                        <p:attrNameLst>
                                          <p:attrName>ppt_w</p:attrName>
                                        </p:attrNameLst>
                                      </p:cBhvr>
                                      <p:tavLst>
                                        <p:tav fmla="" tm="0">
                                          <p:val>
                                            <p:strVal val="0"/>
                                          </p:val>
                                        </p:tav>
                                        <p:tav fmla="" tm="100000">
                                          <p:val>
                                            <p:strVal val="#ppt_w"/>
                                          </p:val>
                                        </p:tav>
                                      </p:tavLst>
                                    </p:anim>
                                    <p:anim calcmode="lin" valueType="num">
                                      <p:cBhvr additive="base">
                                        <p:cTn dur="500"/>
                                        <p:tgtEl>
                                          <p:spTgt spid="10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6"/>
                                        </p:tgtEl>
                                        <p:attrNameLst>
                                          <p:attrName>style.visibility</p:attrName>
                                        </p:attrNameLst>
                                      </p:cBhvr>
                                      <p:to>
                                        <p:strVal val="visible"/>
                                      </p:to>
                                    </p:set>
                                    <p:anim calcmode="lin" valueType="num">
                                      <p:cBhvr additive="base">
                                        <p:cTn dur="500"/>
                                        <p:tgtEl>
                                          <p:spTgt spid="1066"/>
                                        </p:tgtEl>
                                        <p:attrNameLst>
                                          <p:attrName>ppt_w</p:attrName>
                                        </p:attrNameLst>
                                      </p:cBhvr>
                                      <p:tavLst>
                                        <p:tav fmla="" tm="0">
                                          <p:val>
                                            <p:strVal val="0"/>
                                          </p:val>
                                        </p:tav>
                                        <p:tav fmla="" tm="100000">
                                          <p:val>
                                            <p:strVal val="#ppt_w"/>
                                          </p:val>
                                        </p:tav>
                                      </p:tavLst>
                                    </p:anim>
                                    <p:anim calcmode="lin" valueType="num">
                                      <p:cBhvr additive="base">
                                        <p:cTn dur="500"/>
                                        <p:tgtEl>
                                          <p:spTgt spid="10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7"/>
                                        </p:tgtEl>
                                        <p:attrNameLst>
                                          <p:attrName>style.visibility</p:attrName>
                                        </p:attrNameLst>
                                      </p:cBhvr>
                                      <p:to>
                                        <p:strVal val="visible"/>
                                      </p:to>
                                    </p:set>
                                    <p:anim calcmode="lin" valueType="num">
                                      <p:cBhvr additive="base">
                                        <p:cTn dur="500"/>
                                        <p:tgtEl>
                                          <p:spTgt spid="1067"/>
                                        </p:tgtEl>
                                        <p:attrNameLst>
                                          <p:attrName>ppt_w</p:attrName>
                                        </p:attrNameLst>
                                      </p:cBhvr>
                                      <p:tavLst>
                                        <p:tav fmla="" tm="0">
                                          <p:val>
                                            <p:strVal val="0"/>
                                          </p:val>
                                        </p:tav>
                                        <p:tav fmla="" tm="100000">
                                          <p:val>
                                            <p:strVal val="#ppt_w"/>
                                          </p:val>
                                        </p:tav>
                                      </p:tavLst>
                                    </p:anim>
                                    <p:anim calcmode="lin" valueType="num">
                                      <p:cBhvr additive="base">
                                        <p:cTn dur="500"/>
                                        <p:tgtEl>
                                          <p:spTgt spid="10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8"/>
                                        </p:tgtEl>
                                        <p:attrNameLst>
                                          <p:attrName>style.visibility</p:attrName>
                                        </p:attrNameLst>
                                      </p:cBhvr>
                                      <p:to>
                                        <p:strVal val="visible"/>
                                      </p:to>
                                    </p:set>
                                    <p:anim calcmode="lin" valueType="num">
                                      <p:cBhvr additive="base">
                                        <p:cTn dur="500"/>
                                        <p:tgtEl>
                                          <p:spTgt spid="1068"/>
                                        </p:tgtEl>
                                        <p:attrNameLst>
                                          <p:attrName>ppt_w</p:attrName>
                                        </p:attrNameLst>
                                      </p:cBhvr>
                                      <p:tavLst>
                                        <p:tav fmla="" tm="0">
                                          <p:val>
                                            <p:strVal val="0"/>
                                          </p:val>
                                        </p:tav>
                                        <p:tav fmla="" tm="100000">
                                          <p:val>
                                            <p:strVal val="#ppt_w"/>
                                          </p:val>
                                        </p:tav>
                                      </p:tavLst>
                                    </p:anim>
                                    <p:anim calcmode="lin" valueType="num">
                                      <p:cBhvr additive="base">
                                        <p:cTn dur="500"/>
                                        <p:tgtEl>
                                          <p:spTgt spid="10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9"/>
                                        </p:tgtEl>
                                        <p:attrNameLst>
                                          <p:attrName>style.visibility</p:attrName>
                                        </p:attrNameLst>
                                      </p:cBhvr>
                                      <p:to>
                                        <p:strVal val="visible"/>
                                      </p:to>
                                    </p:set>
                                    <p:anim calcmode="lin" valueType="num">
                                      <p:cBhvr additive="base">
                                        <p:cTn dur="500"/>
                                        <p:tgtEl>
                                          <p:spTgt spid="1069"/>
                                        </p:tgtEl>
                                        <p:attrNameLst>
                                          <p:attrName>ppt_w</p:attrName>
                                        </p:attrNameLst>
                                      </p:cBhvr>
                                      <p:tavLst>
                                        <p:tav fmla="" tm="0">
                                          <p:val>
                                            <p:strVal val="0"/>
                                          </p:val>
                                        </p:tav>
                                        <p:tav fmla="" tm="100000">
                                          <p:val>
                                            <p:strVal val="#ppt_w"/>
                                          </p:val>
                                        </p:tav>
                                      </p:tavLst>
                                    </p:anim>
                                    <p:anim calcmode="lin" valueType="num">
                                      <p:cBhvr additive="base">
                                        <p:cTn dur="500"/>
                                        <p:tgtEl>
                                          <p:spTgt spid="10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0"/>
                                        </p:tgtEl>
                                        <p:attrNameLst>
                                          <p:attrName>style.visibility</p:attrName>
                                        </p:attrNameLst>
                                      </p:cBhvr>
                                      <p:to>
                                        <p:strVal val="visible"/>
                                      </p:to>
                                    </p:set>
                                    <p:anim calcmode="lin" valueType="num">
                                      <p:cBhvr additive="base">
                                        <p:cTn dur="500"/>
                                        <p:tgtEl>
                                          <p:spTgt spid="1070"/>
                                        </p:tgtEl>
                                        <p:attrNameLst>
                                          <p:attrName>ppt_w</p:attrName>
                                        </p:attrNameLst>
                                      </p:cBhvr>
                                      <p:tavLst>
                                        <p:tav fmla="" tm="0">
                                          <p:val>
                                            <p:strVal val="0"/>
                                          </p:val>
                                        </p:tav>
                                        <p:tav fmla="" tm="100000">
                                          <p:val>
                                            <p:strVal val="#ppt_w"/>
                                          </p:val>
                                        </p:tav>
                                      </p:tavLst>
                                    </p:anim>
                                    <p:anim calcmode="lin" valueType="num">
                                      <p:cBhvr additive="base">
                                        <p:cTn dur="500"/>
                                        <p:tgtEl>
                                          <p:spTgt spid="10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1"/>
                                        </p:tgtEl>
                                        <p:attrNameLst>
                                          <p:attrName>style.visibility</p:attrName>
                                        </p:attrNameLst>
                                      </p:cBhvr>
                                      <p:to>
                                        <p:strVal val="visible"/>
                                      </p:to>
                                    </p:set>
                                    <p:anim calcmode="lin" valueType="num">
                                      <p:cBhvr additive="base">
                                        <p:cTn dur="500"/>
                                        <p:tgtEl>
                                          <p:spTgt spid="1071"/>
                                        </p:tgtEl>
                                        <p:attrNameLst>
                                          <p:attrName>ppt_w</p:attrName>
                                        </p:attrNameLst>
                                      </p:cBhvr>
                                      <p:tavLst>
                                        <p:tav fmla="" tm="0">
                                          <p:val>
                                            <p:strVal val="0"/>
                                          </p:val>
                                        </p:tav>
                                        <p:tav fmla="" tm="100000">
                                          <p:val>
                                            <p:strVal val="#ppt_w"/>
                                          </p:val>
                                        </p:tav>
                                      </p:tavLst>
                                    </p:anim>
                                    <p:anim calcmode="lin" valueType="num">
                                      <p:cBhvr additive="base">
                                        <p:cTn dur="500"/>
                                        <p:tgtEl>
                                          <p:spTgt spid="10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2"/>
                                        </p:tgtEl>
                                        <p:attrNameLst>
                                          <p:attrName>style.visibility</p:attrName>
                                        </p:attrNameLst>
                                      </p:cBhvr>
                                      <p:to>
                                        <p:strVal val="visible"/>
                                      </p:to>
                                    </p:set>
                                    <p:anim calcmode="lin" valueType="num">
                                      <p:cBhvr additive="base">
                                        <p:cTn dur="500"/>
                                        <p:tgtEl>
                                          <p:spTgt spid="1072"/>
                                        </p:tgtEl>
                                        <p:attrNameLst>
                                          <p:attrName>ppt_w</p:attrName>
                                        </p:attrNameLst>
                                      </p:cBhvr>
                                      <p:tavLst>
                                        <p:tav fmla="" tm="0">
                                          <p:val>
                                            <p:strVal val="0"/>
                                          </p:val>
                                        </p:tav>
                                        <p:tav fmla="" tm="100000">
                                          <p:val>
                                            <p:strVal val="#ppt_w"/>
                                          </p:val>
                                        </p:tav>
                                      </p:tavLst>
                                    </p:anim>
                                    <p:anim calcmode="lin" valueType="num">
                                      <p:cBhvr additive="base">
                                        <p:cTn dur="500"/>
                                        <p:tgtEl>
                                          <p:spTgt spid="10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3"/>
                                        </p:tgtEl>
                                        <p:attrNameLst>
                                          <p:attrName>style.visibility</p:attrName>
                                        </p:attrNameLst>
                                      </p:cBhvr>
                                      <p:to>
                                        <p:strVal val="visible"/>
                                      </p:to>
                                    </p:set>
                                    <p:anim calcmode="lin" valueType="num">
                                      <p:cBhvr additive="base">
                                        <p:cTn dur="500"/>
                                        <p:tgtEl>
                                          <p:spTgt spid="1073"/>
                                        </p:tgtEl>
                                        <p:attrNameLst>
                                          <p:attrName>ppt_w</p:attrName>
                                        </p:attrNameLst>
                                      </p:cBhvr>
                                      <p:tavLst>
                                        <p:tav fmla="" tm="0">
                                          <p:val>
                                            <p:strVal val="0"/>
                                          </p:val>
                                        </p:tav>
                                        <p:tav fmla="" tm="100000">
                                          <p:val>
                                            <p:strVal val="#ppt_w"/>
                                          </p:val>
                                        </p:tav>
                                      </p:tavLst>
                                    </p:anim>
                                    <p:anim calcmode="lin" valueType="num">
                                      <p:cBhvr additive="base">
                                        <p:cTn dur="500"/>
                                        <p:tgtEl>
                                          <p:spTgt spid="10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4"/>
                                        </p:tgtEl>
                                        <p:attrNameLst>
                                          <p:attrName>style.visibility</p:attrName>
                                        </p:attrNameLst>
                                      </p:cBhvr>
                                      <p:to>
                                        <p:strVal val="visible"/>
                                      </p:to>
                                    </p:set>
                                    <p:anim calcmode="lin" valueType="num">
                                      <p:cBhvr additive="base">
                                        <p:cTn dur="500"/>
                                        <p:tgtEl>
                                          <p:spTgt spid="1074"/>
                                        </p:tgtEl>
                                        <p:attrNameLst>
                                          <p:attrName>ppt_w</p:attrName>
                                        </p:attrNameLst>
                                      </p:cBhvr>
                                      <p:tavLst>
                                        <p:tav fmla="" tm="0">
                                          <p:val>
                                            <p:strVal val="0"/>
                                          </p:val>
                                        </p:tav>
                                        <p:tav fmla="" tm="100000">
                                          <p:val>
                                            <p:strVal val="#ppt_w"/>
                                          </p:val>
                                        </p:tav>
                                      </p:tavLst>
                                    </p:anim>
                                    <p:anim calcmode="lin" valueType="num">
                                      <p:cBhvr additive="base">
                                        <p:cTn dur="500"/>
                                        <p:tgtEl>
                                          <p:spTgt spid="10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5"/>
                                        </p:tgtEl>
                                        <p:attrNameLst>
                                          <p:attrName>style.visibility</p:attrName>
                                        </p:attrNameLst>
                                      </p:cBhvr>
                                      <p:to>
                                        <p:strVal val="visible"/>
                                      </p:to>
                                    </p:set>
                                    <p:anim calcmode="lin" valueType="num">
                                      <p:cBhvr additive="base">
                                        <p:cTn dur="500"/>
                                        <p:tgtEl>
                                          <p:spTgt spid="1075"/>
                                        </p:tgtEl>
                                        <p:attrNameLst>
                                          <p:attrName>ppt_w</p:attrName>
                                        </p:attrNameLst>
                                      </p:cBhvr>
                                      <p:tavLst>
                                        <p:tav fmla="" tm="0">
                                          <p:val>
                                            <p:strVal val="0"/>
                                          </p:val>
                                        </p:tav>
                                        <p:tav fmla="" tm="100000">
                                          <p:val>
                                            <p:strVal val="#ppt_w"/>
                                          </p:val>
                                        </p:tav>
                                      </p:tavLst>
                                    </p:anim>
                                    <p:anim calcmode="lin" valueType="num">
                                      <p:cBhvr additive="base">
                                        <p:cTn dur="500"/>
                                        <p:tgtEl>
                                          <p:spTgt spid="10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6"/>
                                        </p:tgtEl>
                                        <p:attrNameLst>
                                          <p:attrName>style.visibility</p:attrName>
                                        </p:attrNameLst>
                                      </p:cBhvr>
                                      <p:to>
                                        <p:strVal val="visible"/>
                                      </p:to>
                                    </p:set>
                                    <p:anim calcmode="lin" valueType="num">
                                      <p:cBhvr additive="base">
                                        <p:cTn dur="500"/>
                                        <p:tgtEl>
                                          <p:spTgt spid="1076"/>
                                        </p:tgtEl>
                                        <p:attrNameLst>
                                          <p:attrName>ppt_w</p:attrName>
                                        </p:attrNameLst>
                                      </p:cBhvr>
                                      <p:tavLst>
                                        <p:tav fmla="" tm="0">
                                          <p:val>
                                            <p:strVal val="0"/>
                                          </p:val>
                                        </p:tav>
                                        <p:tav fmla="" tm="100000">
                                          <p:val>
                                            <p:strVal val="#ppt_w"/>
                                          </p:val>
                                        </p:tav>
                                      </p:tavLst>
                                    </p:anim>
                                    <p:anim calcmode="lin" valueType="num">
                                      <p:cBhvr additive="base">
                                        <p:cTn dur="500"/>
                                        <p:tgtEl>
                                          <p:spTgt spid="10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7"/>
                                        </p:tgtEl>
                                        <p:attrNameLst>
                                          <p:attrName>style.visibility</p:attrName>
                                        </p:attrNameLst>
                                      </p:cBhvr>
                                      <p:to>
                                        <p:strVal val="visible"/>
                                      </p:to>
                                    </p:set>
                                    <p:anim calcmode="lin" valueType="num">
                                      <p:cBhvr additive="base">
                                        <p:cTn dur="500"/>
                                        <p:tgtEl>
                                          <p:spTgt spid="1077"/>
                                        </p:tgtEl>
                                        <p:attrNameLst>
                                          <p:attrName>ppt_w</p:attrName>
                                        </p:attrNameLst>
                                      </p:cBhvr>
                                      <p:tavLst>
                                        <p:tav fmla="" tm="0">
                                          <p:val>
                                            <p:strVal val="0"/>
                                          </p:val>
                                        </p:tav>
                                        <p:tav fmla="" tm="100000">
                                          <p:val>
                                            <p:strVal val="#ppt_w"/>
                                          </p:val>
                                        </p:tav>
                                      </p:tavLst>
                                    </p:anim>
                                    <p:anim calcmode="lin" valueType="num">
                                      <p:cBhvr additive="base">
                                        <p:cTn dur="500"/>
                                        <p:tgtEl>
                                          <p:spTgt spid="10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8"/>
                                        </p:tgtEl>
                                        <p:attrNameLst>
                                          <p:attrName>style.visibility</p:attrName>
                                        </p:attrNameLst>
                                      </p:cBhvr>
                                      <p:to>
                                        <p:strVal val="visible"/>
                                      </p:to>
                                    </p:set>
                                    <p:anim calcmode="lin" valueType="num">
                                      <p:cBhvr additive="base">
                                        <p:cTn dur="500"/>
                                        <p:tgtEl>
                                          <p:spTgt spid="1078"/>
                                        </p:tgtEl>
                                        <p:attrNameLst>
                                          <p:attrName>ppt_w</p:attrName>
                                        </p:attrNameLst>
                                      </p:cBhvr>
                                      <p:tavLst>
                                        <p:tav fmla="" tm="0">
                                          <p:val>
                                            <p:strVal val="0"/>
                                          </p:val>
                                        </p:tav>
                                        <p:tav fmla="" tm="100000">
                                          <p:val>
                                            <p:strVal val="#ppt_w"/>
                                          </p:val>
                                        </p:tav>
                                      </p:tavLst>
                                    </p:anim>
                                    <p:anim calcmode="lin" valueType="num">
                                      <p:cBhvr additive="base">
                                        <p:cTn dur="500"/>
                                        <p:tgtEl>
                                          <p:spTgt spid="10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0"/>
                                        </p:tgtEl>
                                        <p:attrNameLst>
                                          <p:attrName>style.visibility</p:attrName>
                                        </p:attrNameLst>
                                      </p:cBhvr>
                                      <p:to>
                                        <p:strVal val="visible"/>
                                      </p:to>
                                    </p:set>
                                    <p:anim calcmode="lin" valueType="num">
                                      <p:cBhvr additive="base">
                                        <p:cTn dur="500"/>
                                        <p:tgtEl>
                                          <p:spTgt spid="1080"/>
                                        </p:tgtEl>
                                        <p:attrNameLst>
                                          <p:attrName>ppt_w</p:attrName>
                                        </p:attrNameLst>
                                      </p:cBhvr>
                                      <p:tavLst>
                                        <p:tav fmla="" tm="0">
                                          <p:val>
                                            <p:strVal val="0"/>
                                          </p:val>
                                        </p:tav>
                                        <p:tav fmla="" tm="100000">
                                          <p:val>
                                            <p:strVal val="#ppt_w"/>
                                          </p:val>
                                        </p:tav>
                                      </p:tavLst>
                                    </p:anim>
                                    <p:anim calcmode="lin" valueType="num">
                                      <p:cBhvr additive="base">
                                        <p:cTn dur="500"/>
                                        <p:tgtEl>
                                          <p:spTgt spid="108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9"/>
                                        </p:tgtEl>
                                        <p:attrNameLst>
                                          <p:attrName>style.visibility</p:attrName>
                                        </p:attrNameLst>
                                      </p:cBhvr>
                                      <p:to>
                                        <p:strVal val="visible"/>
                                      </p:to>
                                    </p:set>
                                    <p:anim calcmode="lin" valueType="num">
                                      <p:cBhvr additive="base">
                                        <p:cTn dur="500"/>
                                        <p:tgtEl>
                                          <p:spTgt spid="1079"/>
                                        </p:tgtEl>
                                        <p:attrNameLst>
                                          <p:attrName>ppt_w</p:attrName>
                                        </p:attrNameLst>
                                      </p:cBhvr>
                                      <p:tavLst>
                                        <p:tav fmla="" tm="0">
                                          <p:val>
                                            <p:strVal val="0"/>
                                          </p:val>
                                        </p:tav>
                                        <p:tav fmla="" tm="100000">
                                          <p:val>
                                            <p:strVal val="#ppt_w"/>
                                          </p:val>
                                        </p:tav>
                                      </p:tavLst>
                                    </p:anim>
                                    <p:anim calcmode="lin" valueType="num">
                                      <p:cBhvr additive="base">
                                        <p:cTn dur="500"/>
                                        <p:tgtEl>
                                          <p:spTgt spid="10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1"/>
                                        </p:tgtEl>
                                        <p:attrNameLst>
                                          <p:attrName>style.visibility</p:attrName>
                                        </p:attrNameLst>
                                      </p:cBhvr>
                                      <p:to>
                                        <p:strVal val="visible"/>
                                      </p:to>
                                    </p:set>
                                    <p:anim calcmode="lin" valueType="num">
                                      <p:cBhvr additive="base">
                                        <p:cTn dur="500"/>
                                        <p:tgtEl>
                                          <p:spTgt spid="1081"/>
                                        </p:tgtEl>
                                        <p:attrNameLst>
                                          <p:attrName>ppt_w</p:attrName>
                                        </p:attrNameLst>
                                      </p:cBhvr>
                                      <p:tavLst>
                                        <p:tav fmla="" tm="0">
                                          <p:val>
                                            <p:strVal val="0"/>
                                          </p:val>
                                        </p:tav>
                                        <p:tav fmla="" tm="100000">
                                          <p:val>
                                            <p:strVal val="#ppt_w"/>
                                          </p:val>
                                        </p:tav>
                                      </p:tavLst>
                                    </p:anim>
                                    <p:anim calcmode="lin" valueType="num">
                                      <p:cBhvr additive="base">
                                        <p:cTn dur="500"/>
                                        <p:tgtEl>
                                          <p:spTgt spid="10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2"/>
                                        </p:tgtEl>
                                        <p:attrNameLst>
                                          <p:attrName>style.visibility</p:attrName>
                                        </p:attrNameLst>
                                      </p:cBhvr>
                                      <p:to>
                                        <p:strVal val="visible"/>
                                      </p:to>
                                    </p:set>
                                    <p:anim calcmode="lin" valueType="num">
                                      <p:cBhvr additive="base">
                                        <p:cTn dur="500"/>
                                        <p:tgtEl>
                                          <p:spTgt spid="1082"/>
                                        </p:tgtEl>
                                        <p:attrNameLst>
                                          <p:attrName>ppt_w</p:attrName>
                                        </p:attrNameLst>
                                      </p:cBhvr>
                                      <p:tavLst>
                                        <p:tav fmla="" tm="0">
                                          <p:val>
                                            <p:strVal val="0"/>
                                          </p:val>
                                        </p:tav>
                                        <p:tav fmla="" tm="100000">
                                          <p:val>
                                            <p:strVal val="#ppt_w"/>
                                          </p:val>
                                        </p:tav>
                                      </p:tavLst>
                                    </p:anim>
                                    <p:anim calcmode="lin" valueType="num">
                                      <p:cBhvr additive="base">
                                        <p:cTn dur="500"/>
                                        <p:tgtEl>
                                          <p:spTgt spid="10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3"/>
                                        </p:tgtEl>
                                        <p:attrNameLst>
                                          <p:attrName>style.visibility</p:attrName>
                                        </p:attrNameLst>
                                      </p:cBhvr>
                                      <p:to>
                                        <p:strVal val="visible"/>
                                      </p:to>
                                    </p:set>
                                    <p:anim calcmode="lin" valueType="num">
                                      <p:cBhvr additive="base">
                                        <p:cTn dur="500"/>
                                        <p:tgtEl>
                                          <p:spTgt spid="1083"/>
                                        </p:tgtEl>
                                        <p:attrNameLst>
                                          <p:attrName>ppt_w</p:attrName>
                                        </p:attrNameLst>
                                      </p:cBhvr>
                                      <p:tavLst>
                                        <p:tav fmla="" tm="0">
                                          <p:val>
                                            <p:strVal val="0"/>
                                          </p:val>
                                        </p:tav>
                                        <p:tav fmla="" tm="100000">
                                          <p:val>
                                            <p:strVal val="#ppt_w"/>
                                          </p:val>
                                        </p:tav>
                                      </p:tavLst>
                                    </p:anim>
                                    <p:anim calcmode="lin" valueType="num">
                                      <p:cBhvr additive="base">
                                        <p:cTn dur="500"/>
                                        <p:tgtEl>
                                          <p:spTgt spid="10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8"/>
                                        </p:tgtEl>
                                        <p:attrNameLst>
                                          <p:attrName>style.visibility</p:attrName>
                                        </p:attrNameLst>
                                      </p:cBhvr>
                                      <p:to>
                                        <p:strVal val="visible"/>
                                      </p:to>
                                    </p:set>
                                    <p:anim calcmode="lin" valueType="num">
                                      <p:cBhvr additive="base">
                                        <p:cTn dur="500"/>
                                        <p:tgtEl>
                                          <p:spTgt spid="1088"/>
                                        </p:tgtEl>
                                        <p:attrNameLst>
                                          <p:attrName>ppt_w</p:attrName>
                                        </p:attrNameLst>
                                      </p:cBhvr>
                                      <p:tavLst>
                                        <p:tav fmla="" tm="0">
                                          <p:val>
                                            <p:strVal val="0"/>
                                          </p:val>
                                        </p:tav>
                                        <p:tav fmla="" tm="100000">
                                          <p:val>
                                            <p:strVal val="#ppt_w"/>
                                          </p:val>
                                        </p:tav>
                                      </p:tavLst>
                                    </p:anim>
                                    <p:anim calcmode="lin" valueType="num">
                                      <p:cBhvr additive="base">
                                        <p:cTn dur="500"/>
                                        <p:tgtEl>
                                          <p:spTgt spid="10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4"/>
                                        </p:tgtEl>
                                        <p:attrNameLst>
                                          <p:attrName>style.visibility</p:attrName>
                                        </p:attrNameLst>
                                      </p:cBhvr>
                                      <p:to>
                                        <p:strVal val="visible"/>
                                      </p:to>
                                    </p:set>
                                    <p:anim calcmode="lin" valueType="num">
                                      <p:cBhvr additive="base">
                                        <p:cTn dur="500"/>
                                        <p:tgtEl>
                                          <p:spTgt spid="1084"/>
                                        </p:tgtEl>
                                        <p:attrNameLst>
                                          <p:attrName>ppt_w</p:attrName>
                                        </p:attrNameLst>
                                      </p:cBhvr>
                                      <p:tavLst>
                                        <p:tav fmla="" tm="0">
                                          <p:val>
                                            <p:strVal val="0"/>
                                          </p:val>
                                        </p:tav>
                                        <p:tav fmla="" tm="100000">
                                          <p:val>
                                            <p:strVal val="#ppt_w"/>
                                          </p:val>
                                        </p:tav>
                                      </p:tavLst>
                                    </p:anim>
                                    <p:anim calcmode="lin" valueType="num">
                                      <p:cBhvr additive="base">
                                        <p:cTn dur="500"/>
                                        <p:tgtEl>
                                          <p:spTgt spid="10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5"/>
                                        </p:tgtEl>
                                        <p:attrNameLst>
                                          <p:attrName>style.visibility</p:attrName>
                                        </p:attrNameLst>
                                      </p:cBhvr>
                                      <p:to>
                                        <p:strVal val="visible"/>
                                      </p:to>
                                    </p:set>
                                    <p:anim calcmode="lin" valueType="num">
                                      <p:cBhvr additive="base">
                                        <p:cTn dur="500"/>
                                        <p:tgtEl>
                                          <p:spTgt spid="1085"/>
                                        </p:tgtEl>
                                        <p:attrNameLst>
                                          <p:attrName>ppt_w</p:attrName>
                                        </p:attrNameLst>
                                      </p:cBhvr>
                                      <p:tavLst>
                                        <p:tav fmla="" tm="0">
                                          <p:val>
                                            <p:strVal val="0"/>
                                          </p:val>
                                        </p:tav>
                                        <p:tav fmla="" tm="100000">
                                          <p:val>
                                            <p:strVal val="#ppt_w"/>
                                          </p:val>
                                        </p:tav>
                                      </p:tavLst>
                                    </p:anim>
                                    <p:anim calcmode="lin" valueType="num">
                                      <p:cBhvr additive="base">
                                        <p:cTn dur="500"/>
                                        <p:tgtEl>
                                          <p:spTgt spid="10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87"/>
                                        </p:tgtEl>
                                        <p:attrNameLst>
                                          <p:attrName>style.visibility</p:attrName>
                                        </p:attrNameLst>
                                      </p:cBhvr>
                                      <p:to>
                                        <p:strVal val="visible"/>
                                      </p:to>
                                    </p:set>
                                    <p:anim calcmode="lin" valueType="num">
                                      <p:cBhvr additive="base">
                                        <p:cTn dur="500"/>
                                        <p:tgtEl>
                                          <p:spTgt spid="1087"/>
                                        </p:tgtEl>
                                        <p:attrNameLst>
                                          <p:attrName>ppt_w</p:attrName>
                                        </p:attrNameLst>
                                      </p:cBhvr>
                                      <p:tavLst>
                                        <p:tav fmla="" tm="0">
                                          <p:val>
                                            <p:strVal val="0"/>
                                          </p:val>
                                        </p:tav>
                                        <p:tav fmla="" tm="100000">
                                          <p:val>
                                            <p:strVal val="#ppt_w"/>
                                          </p:val>
                                        </p:tav>
                                      </p:tavLst>
                                    </p:anim>
                                    <p:anim calcmode="lin" valueType="num">
                                      <p:cBhvr additive="base">
                                        <p:cTn dur="500"/>
                                        <p:tgtEl>
                                          <p:spTgt spid="108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75"/>
          <p:cNvSpPr txBox="1"/>
          <p:nvPr>
            <p:ph idx="1" type="body"/>
          </p:nvPr>
        </p:nvSpPr>
        <p:spPr>
          <a:xfrm>
            <a:off x="0" y="0"/>
            <a:ext cx="9144000" cy="6858000"/>
          </a:xfrm>
          <a:prstGeom prst="rect">
            <a:avLst/>
          </a:prstGeom>
          <a:noFill/>
          <a:ln>
            <a:noFill/>
          </a:ln>
        </p:spPr>
        <p:txBody>
          <a:bodyPr anchorCtr="0" anchor="t" bIns="45700" lIns="91425" spcFirstLastPara="1" rIns="91425" wrap="square" tIns="45700">
            <a:normAutofit/>
          </a:bodyPr>
          <a:lstStyle/>
          <a:p>
            <a:pPr indent="-273050" lvl="0" marL="273050" marR="0" rtl="0" algn="l">
              <a:lnSpc>
                <a:spcPct val="80000"/>
              </a:lnSpc>
              <a:spcBef>
                <a:spcPts val="0"/>
              </a:spcBef>
              <a:spcAft>
                <a:spcPts val="0"/>
              </a:spcAft>
              <a:buClr>
                <a:schemeClr val="accent1"/>
              </a:buClr>
              <a:buSzPts val="640"/>
              <a:buFont typeface="Noto Sans Symbols"/>
              <a:buNone/>
            </a:pPr>
            <a:r>
              <a:t/>
            </a:r>
            <a:endParaRPr b="1" i="0" sz="800" u="sng" cap="none" strike="noStrik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rgbClr val="C32D2E"/>
              </a:buClr>
              <a:buSzPts val="2560"/>
              <a:buFont typeface="Noto Sans Symbols"/>
              <a:buChar char="⚫"/>
            </a:pPr>
            <a:r>
              <a:rPr b="1" i="0" lang="en-US" sz="3200" u="sng" cap="none" strike="noStrike">
                <a:solidFill>
                  <a:srgbClr val="00B050"/>
                </a:solidFill>
                <a:latin typeface="Gill Sans"/>
                <a:ea typeface="Gill Sans"/>
                <a:cs typeface="Gill Sans"/>
                <a:sym typeface="Gill Sans"/>
              </a:rPr>
              <a:t>الفصل السابع : البطالة والتضخم </a:t>
            </a:r>
            <a:endParaRPr/>
          </a:p>
          <a:p>
            <a:pPr indent="-273050" lvl="0" marL="273050" marR="0" rtl="1" algn="r">
              <a:lnSpc>
                <a:spcPct val="80000"/>
              </a:lnSpc>
              <a:spcBef>
                <a:spcPts val="600"/>
              </a:spcBef>
              <a:spcAft>
                <a:spcPts val="0"/>
              </a:spcAft>
              <a:buClr>
                <a:srgbClr val="C32D2E"/>
              </a:buClr>
              <a:buSzPts val="2880"/>
              <a:buFont typeface="Noto Sans Symbols"/>
              <a:buChar char="⚫"/>
            </a:pPr>
            <a:r>
              <a:rPr b="1" i="0" lang="en-US" sz="3600" u="none" cap="none" strike="noStrike">
                <a:solidFill>
                  <a:srgbClr val="00B0F0"/>
                </a:solidFill>
                <a:latin typeface="Times New Roman"/>
                <a:ea typeface="Times New Roman"/>
                <a:cs typeface="Times New Roman"/>
                <a:sym typeface="Times New Roman"/>
              </a:rPr>
              <a:t>أ-البطالة </a:t>
            </a:r>
            <a:endParaRPr/>
          </a:p>
          <a:p>
            <a:pPr indent="-273050" lvl="0" marL="273050" marR="0" rtl="1" algn="r">
              <a:lnSpc>
                <a:spcPct val="80000"/>
              </a:lnSpc>
              <a:spcBef>
                <a:spcPts val="600"/>
              </a:spcBef>
              <a:spcAft>
                <a:spcPts val="0"/>
              </a:spcAft>
              <a:buClr>
                <a:srgbClr val="C32D2E"/>
              </a:buClr>
              <a:buSzPts val="2880"/>
              <a:buFont typeface="Noto Sans Symbols"/>
              <a:buChar char="⚫"/>
            </a:pPr>
            <a:r>
              <a:rPr b="1" i="0" lang="en-US" sz="3600" u="none" cap="none" strike="noStrike">
                <a:solidFill>
                  <a:srgbClr val="00B0F0"/>
                </a:solidFill>
                <a:latin typeface="Times New Roman"/>
                <a:ea typeface="Times New Roman"/>
                <a:cs typeface="Times New Roman"/>
                <a:sym typeface="Times New Roman"/>
              </a:rPr>
              <a:t>ب- التضخم </a:t>
            </a:r>
            <a:endParaRPr/>
          </a:p>
          <a:p>
            <a:pPr indent="-273050" lvl="0" marL="273050" marR="0" rtl="1" algn="r">
              <a:lnSpc>
                <a:spcPct val="80000"/>
              </a:lnSpc>
              <a:spcBef>
                <a:spcPts val="600"/>
              </a:spcBef>
              <a:spcAft>
                <a:spcPts val="0"/>
              </a:spcAft>
              <a:buClr>
                <a:srgbClr val="C32D2E"/>
              </a:buClr>
              <a:buSzPts val="2880"/>
              <a:buFont typeface="Noto Sans Symbols"/>
              <a:buChar char="⚫"/>
            </a:pPr>
            <a:r>
              <a:rPr b="1" i="0" lang="en-US" sz="3600" u="none" cap="none" strike="noStrike">
                <a:solidFill>
                  <a:srgbClr val="00B0F0"/>
                </a:solidFill>
                <a:latin typeface="Times New Roman"/>
                <a:ea typeface="Times New Roman"/>
                <a:cs typeface="Times New Roman"/>
                <a:sym typeface="Times New Roman"/>
              </a:rPr>
              <a:t>ج العلاقة بين التضخم والبطالة </a:t>
            </a:r>
            <a:endParaRPr/>
          </a:p>
          <a:p>
            <a:pPr indent="-273050" lvl="0" marL="273050" marR="0" rtl="1" algn="r">
              <a:lnSpc>
                <a:spcPct val="80000"/>
              </a:lnSpc>
              <a:spcBef>
                <a:spcPts val="600"/>
              </a:spcBef>
              <a:spcAft>
                <a:spcPts val="0"/>
              </a:spcAft>
              <a:buClr>
                <a:srgbClr val="C32D2E"/>
              </a:buClr>
              <a:buSzPts val="2880"/>
              <a:buFont typeface="Noto Sans Symbols"/>
              <a:buChar char="⚫"/>
            </a:pPr>
            <a:r>
              <a:rPr b="1" i="0" lang="en-US" sz="3600" u="sng" cap="none" strike="noStrike">
                <a:solidFill>
                  <a:schemeClr val="dk1"/>
                </a:solidFill>
                <a:latin typeface="Gill Sans"/>
                <a:ea typeface="Gill Sans"/>
                <a:cs typeface="Gill Sans"/>
                <a:sym typeface="Gill Sans"/>
              </a:rPr>
              <a:t>ا</a:t>
            </a:r>
            <a:r>
              <a:rPr b="1" i="0" lang="en-US" sz="3600" u="sng" cap="none" strike="noStrike">
                <a:solidFill>
                  <a:srgbClr val="00B050"/>
                </a:solidFill>
                <a:latin typeface="Gill Sans"/>
                <a:ea typeface="Gill Sans"/>
                <a:cs typeface="Gill Sans"/>
                <a:sym typeface="Gill Sans"/>
              </a:rPr>
              <a:t>لفصل الثامن :- السياسة المالية </a:t>
            </a:r>
            <a:endParaRPr/>
          </a:p>
          <a:p>
            <a:pPr indent="-273050" lvl="0" marL="273050" marR="0" rtl="1" algn="r">
              <a:lnSpc>
                <a:spcPct val="80000"/>
              </a:lnSpc>
              <a:spcBef>
                <a:spcPts val="600"/>
              </a:spcBef>
              <a:spcAft>
                <a:spcPts val="0"/>
              </a:spcAft>
              <a:buClr>
                <a:srgbClr val="C32D2E"/>
              </a:buClr>
              <a:buSzPts val="2000"/>
              <a:buFont typeface="Noto Sans Symbols"/>
              <a:buChar char="⚫"/>
            </a:pPr>
            <a:r>
              <a:rPr b="1" i="0" lang="en-US" sz="2500" u="none" cap="none" strike="noStrike">
                <a:solidFill>
                  <a:srgbClr val="00B0F0"/>
                </a:solidFill>
                <a:latin typeface="Times New Roman"/>
                <a:ea typeface="Times New Roman"/>
                <a:cs typeface="Times New Roman"/>
                <a:sym typeface="Times New Roman"/>
              </a:rPr>
              <a:t>أ- الضرائب والانفاق الاستهلاكى </a:t>
            </a:r>
            <a:endParaRPr/>
          </a:p>
          <a:p>
            <a:pPr indent="-273050" lvl="0" marL="273050" marR="0" rtl="1" algn="r">
              <a:lnSpc>
                <a:spcPct val="80000"/>
              </a:lnSpc>
              <a:spcBef>
                <a:spcPts val="600"/>
              </a:spcBef>
              <a:spcAft>
                <a:spcPts val="0"/>
              </a:spcAft>
              <a:buClr>
                <a:srgbClr val="C32D2E"/>
              </a:buClr>
              <a:buSzPts val="2000"/>
              <a:buFont typeface="Noto Sans Symbols"/>
              <a:buChar char="⚫"/>
            </a:pPr>
            <a:r>
              <a:rPr b="1" i="0" lang="en-US" sz="2500" u="none" cap="none" strike="noStrike">
                <a:solidFill>
                  <a:srgbClr val="00B0F0"/>
                </a:solidFill>
                <a:latin typeface="Times New Roman"/>
                <a:ea typeface="Times New Roman"/>
                <a:cs typeface="Times New Roman"/>
                <a:sym typeface="Times New Roman"/>
              </a:rPr>
              <a:t>ب- ضريبة الدخل والمضاعف </a:t>
            </a:r>
            <a:endParaRPr/>
          </a:p>
          <a:p>
            <a:pPr indent="-273050" lvl="0" marL="273050" marR="0" rtl="1" algn="r">
              <a:lnSpc>
                <a:spcPct val="80000"/>
              </a:lnSpc>
              <a:spcBef>
                <a:spcPts val="600"/>
              </a:spcBef>
              <a:spcAft>
                <a:spcPts val="0"/>
              </a:spcAft>
              <a:buClr>
                <a:srgbClr val="C32D2E"/>
              </a:buClr>
              <a:buSzPts val="2000"/>
              <a:buFont typeface="Noto Sans Symbols"/>
              <a:buChar char="⚫"/>
            </a:pPr>
            <a:r>
              <a:rPr b="1" i="0" lang="en-US" sz="2500" u="none" cap="none" strike="noStrike">
                <a:solidFill>
                  <a:srgbClr val="00B0F0"/>
                </a:solidFill>
                <a:latin typeface="Times New Roman"/>
                <a:ea typeface="Times New Roman"/>
                <a:cs typeface="Times New Roman"/>
                <a:sym typeface="Times New Roman"/>
              </a:rPr>
              <a:t>ج-  تأثير التغير الضريبى على المضاعف </a:t>
            </a:r>
            <a:endParaRPr/>
          </a:p>
          <a:p>
            <a:pPr indent="-273050" lvl="0" marL="273050" marR="0" rtl="1" algn="r">
              <a:lnSpc>
                <a:spcPct val="80000"/>
              </a:lnSpc>
              <a:spcBef>
                <a:spcPts val="600"/>
              </a:spcBef>
              <a:spcAft>
                <a:spcPts val="0"/>
              </a:spcAft>
              <a:buClr>
                <a:srgbClr val="C32D2E"/>
              </a:buClr>
              <a:buSzPts val="2000"/>
              <a:buFont typeface="Noto Sans Symbols"/>
              <a:buChar char="⚫"/>
            </a:pPr>
            <a:r>
              <a:rPr b="1" i="0" lang="en-US" sz="2500" u="none" cap="none" strike="noStrike">
                <a:solidFill>
                  <a:srgbClr val="00B0F0"/>
                </a:solidFill>
                <a:latin typeface="Times New Roman"/>
                <a:ea typeface="Times New Roman"/>
                <a:cs typeface="Times New Roman"/>
                <a:sym typeface="Times New Roman"/>
              </a:rPr>
              <a:t>د- استخدام السياسة المالية لتخفيض حدة التضخم </a:t>
            </a:r>
            <a:endParaRPr/>
          </a:p>
          <a:p>
            <a:pPr indent="-273050" lvl="0" marL="273050" marR="0" rtl="1" algn="r">
              <a:lnSpc>
                <a:spcPct val="80000"/>
              </a:lnSpc>
              <a:spcBef>
                <a:spcPts val="600"/>
              </a:spcBef>
              <a:spcAft>
                <a:spcPts val="0"/>
              </a:spcAft>
              <a:buClr>
                <a:srgbClr val="C32D2E"/>
              </a:buClr>
              <a:buSzPts val="2000"/>
              <a:buFont typeface="Noto Sans Symbols"/>
              <a:buChar char="⚫"/>
            </a:pPr>
            <a:r>
              <a:rPr b="1" i="0" lang="en-US" sz="2500" u="none" cap="none" strike="noStrike">
                <a:solidFill>
                  <a:srgbClr val="00B0F0"/>
                </a:solidFill>
                <a:latin typeface="Times New Roman"/>
                <a:ea typeface="Times New Roman"/>
                <a:cs typeface="Times New Roman"/>
                <a:sym typeface="Times New Roman"/>
              </a:rPr>
              <a:t>هـ- مفهوم السياسات التى تؤثر فى جانب العرض </a:t>
            </a:r>
            <a:endParaRPr/>
          </a:p>
          <a:p>
            <a:pPr indent="-273050" lvl="0" marL="273050" marR="0" rtl="1" algn="r">
              <a:lnSpc>
                <a:spcPct val="80000"/>
              </a:lnSpc>
              <a:spcBef>
                <a:spcPts val="600"/>
              </a:spcBef>
              <a:spcAft>
                <a:spcPts val="0"/>
              </a:spcAft>
              <a:buClr>
                <a:srgbClr val="C32D2E"/>
              </a:buClr>
              <a:buSzPts val="2560"/>
              <a:buFont typeface="Noto Sans Symbols"/>
              <a:buChar char="⚫"/>
            </a:pPr>
            <a:r>
              <a:rPr b="1" i="0" lang="en-US" sz="3200" u="sng" cap="none" strike="noStrike">
                <a:solidFill>
                  <a:srgbClr val="00B050"/>
                </a:solidFill>
                <a:latin typeface="Gill Sans"/>
                <a:ea typeface="Gill Sans"/>
                <a:cs typeface="Gill Sans"/>
                <a:sym typeface="Gill Sans"/>
              </a:rPr>
              <a:t>الفصل التاسع : النقود والسياسة النقدية </a:t>
            </a:r>
            <a:endParaRPr/>
          </a:p>
          <a:p>
            <a:pPr indent="-273050" lvl="0" marL="273050" marR="0" rtl="1" algn="r">
              <a:lnSpc>
                <a:spcPct val="80000"/>
              </a:lnSpc>
              <a:spcBef>
                <a:spcPts val="600"/>
              </a:spcBef>
              <a:spcAft>
                <a:spcPts val="0"/>
              </a:spcAft>
              <a:buClr>
                <a:srgbClr val="C32D2E"/>
              </a:buClr>
              <a:buSzPts val="1920"/>
              <a:buFont typeface="Noto Sans Symbols"/>
              <a:buChar char="⚫"/>
            </a:pPr>
            <a:r>
              <a:rPr b="1" i="0" lang="en-US" sz="2400" u="none" cap="none" strike="noStrike">
                <a:solidFill>
                  <a:srgbClr val="00B0F0"/>
                </a:solidFill>
                <a:latin typeface="Times New Roman"/>
                <a:ea typeface="Times New Roman"/>
                <a:cs typeface="Times New Roman"/>
                <a:sym typeface="Times New Roman"/>
              </a:rPr>
              <a:t>أ- المقايضة والتبادل النقدى ( تعريف النقود – البنوك المركزية )</a:t>
            </a:r>
            <a:endParaRPr/>
          </a:p>
          <a:p>
            <a:pPr indent="-273050" lvl="0" marL="273050" marR="0" rtl="1" algn="r">
              <a:lnSpc>
                <a:spcPct val="80000"/>
              </a:lnSpc>
              <a:spcBef>
                <a:spcPts val="600"/>
              </a:spcBef>
              <a:spcAft>
                <a:spcPts val="0"/>
              </a:spcAft>
              <a:buClr>
                <a:srgbClr val="C32D2E"/>
              </a:buClr>
              <a:buSzPts val="1920"/>
              <a:buFont typeface="Noto Sans Symbols"/>
              <a:buChar char="⚫"/>
            </a:pPr>
            <a:r>
              <a:rPr b="1" i="0" lang="en-US" sz="2400" u="none" cap="none" strike="noStrike">
                <a:solidFill>
                  <a:srgbClr val="00B0F0"/>
                </a:solidFill>
                <a:latin typeface="Times New Roman"/>
                <a:ea typeface="Times New Roman"/>
                <a:cs typeface="Times New Roman"/>
                <a:sym typeface="Times New Roman"/>
              </a:rPr>
              <a:t>ب- السياسة النقدية والطلب الكلى </a:t>
            </a:r>
            <a:endParaRPr/>
          </a:p>
          <a:p>
            <a:pPr indent="-273050" lvl="0" marL="273050" marR="0" rtl="1" algn="r">
              <a:lnSpc>
                <a:spcPct val="80000"/>
              </a:lnSpc>
              <a:spcBef>
                <a:spcPts val="600"/>
              </a:spcBef>
              <a:spcAft>
                <a:spcPts val="0"/>
              </a:spcAft>
              <a:buClr>
                <a:srgbClr val="C32D2E"/>
              </a:buClr>
              <a:buSzPts val="1920"/>
              <a:buFont typeface="Noto Sans Symbols"/>
              <a:buChar char="⚫"/>
            </a:pPr>
            <a:r>
              <a:rPr b="1" i="0" lang="en-US" sz="2400" u="none" cap="none" strike="noStrike">
                <a:solidFill>
                  <a:srgbClr val="00B0F0"/>
                </a:solidFill>
                <a:latin typeface="Times New Roman"/>
                <a:ea typeface="Times New Roman"/>
                <a:cs typeface="Times New Roman"/>
                <a:sym typeface="Times New Roman"/>
              </a:rPr>
              <a:t>ج- السياسة النقدية والمستوى العام للاسعار </a:t>
            </a:r>
            <a:endParaRPr/>
          </a:p>
          <a:p>
            <a:pPr indent="-273050" lvl="0" marL="273050" marR="0" rtl="1" algn="r">
              <a:lnSpc>
                <a:spcPct val="80000"/>
              </a:lnSpc>
              <a:spcBef>
                <a:spcPts val="600"/>
              </a:spcBef>
              <a:spcAft>
                <a:spcPts val="0"/>
              </a:spcAft>
              <a:buClr>
                <a:srgbClr val="C32D2E"/>
              </a:buClr>
              <a:buSzPts val="1920"/>
              <a:buFont typeface="Noto Sans Symbols"/>
              <a:buChar char="⚫"/>
            </a:pPr>
            <a:r>
              <a:rPr b="1" i="0" lang="en-US" sz="2400" u="none" cap="none" strike="noStrike">
                <a:solidFill>
                  <a:srgbClr val="00B0F0"/>
                </a:solidFill>
                <a:latin typeface="Times New Roman"/>
                <a:ea typeface="Times New Roman"/>
                <a:cs typeface="Times New Roman"/>
                <a:sym typeface="Times New Roman"/>
              </a:rPr>
              <a:t>د- البنوك الاسلامية ( خصائص المصرف الاسلامى )</a:t>
            </a:r>
            <a:endParaRPr/>
          </a:p>
          <a:p>
            <a:pPr indent="-273050" lvl="0" marL="273050" marR="0" rtl="0" algn="l">
              <a:lnSpc>
                <a:spcPct val="80000"/>
              </a:lnSpc>
              <a:spcBef>
                <a:spcPts val="600"/>
              </a:spcBef>
              <a:spcAft>
                <a:spcPts val="0"/>
              </a:spcAft>
              <a:buClr>
                <a:schemeClr val="accent1"/>
              </a:buClr>
              <a:buSzPts val="640"/>
              <a:buFont typeface="Noto Sans Symbols"/>
              <a:buNone/>
            </a:pPr>
            <a:r>
              <a:t/>
            </a:r>
            <a:endParaRPr b="0" i="0" sz="800" u="none" cap="none" strike="noStrike">
              <a:solidFill>
                <a:schemeClr val="dk1"/>
              </a:solidFill>
              <a:latin typeface="Gill Sans"/>
              <a:ea typeface="Gill Sans"/>
              <a:cs typeface="Gill Sans"/>
              <a:sym typeface="Gill Sans"/>
            </a:endParaRPr>
          </a:p>
          <a:p>
            <a:pPr indent="-273050" lvl="0" marL="273050" marR="0" rtl="0" algn="ctr">
              <a:lnSpc>
                <a:spcPct val="80000"/>
              </a:lnSpc>
              <a:spcBef>
                <a:spcPts val="600"/>
              </a:spcBef>
              <a:spcAft>
                <a:spcPts val="0"/>
              </a:spcAft>
              <a:buClr>
                <a:schemeClr val="accent1"/>
              </a:buClr>
              <a:buSzPts val="640"/>
              <a:buFont typeface="Noto Sans Symbols"/>
              <a:buNone/>
            </a:pPr>
            <a:r>
              <a:rPr b="0" i="0" lang="en-US" sz="800" u="none" cap="none" strike="noStrike">
                <a:solidFill>
                  <a:schemeClr val="dk1"/>
                </a:solidFill>
                <a:latin typeface="Gill Sans"/>
                <a:ea typeface="Gill Sans"/>
                <a:cs typeface="Gill Sans"/>
                <a:sym typeface="Gill Sans"/>
              </a:rPr>
              <a:t> </a:t>
            </a:r>
            <a:r>
              <a:rPr b="0" i="0" lang="en-US" sz="1000" u="none" cap="none" strike="noStrike">
                <a:solidFill>
                  <a:srgbClr val="003399"/>
                </a:solidFill>
                <a:latin typeface="Gill Sans"/>
                <a:ea typeface="Gill Sans"/>
                <a:cs typeface="Gill Sans"/>
                <a:sym typeface="Gill Sans"/>
              </a:rPr>
              <a:t> </a:t>
            </a:r>
            <a:endParaRPr/>
          </a:p>
        </p:txBody>
      </p:sp>
      <p:sp>
        <p:nvSpPr>
          <p:cNvPr id="493" name="Google Shape;493;p75"/>
          <p:cNvSpPr txBox="1"/>
          <p:nvPr/>
        </p:nvSpPr>
        <p:spPr>
          <a:xfrm flipH="1" rot="10800000">
            <a:off x="5105400" y="6721500"/>
            <a:ext cx="3581400" cy="13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2" name="Shape 1092"/>
        <p:cNvGrpSpPr/>
        <p:nvPr/>
      </p:nvGrpSpPr>
      <p:grpSpPr>
        <a:xfrm>
          <a:off x="0" y="0"/>
          <a:ext cx="0" cy="0"/>
          <a:chOff x="0" y="0"/>
          <a:chExt cx="0" cy="0"/>
        </a:xfrm>
      </p:grpSpPr>
      <p:sp>
        <p:nvSpPr>
          <p:cNvPr id="1093" name="Google Shape;1093;p102"/>
          <p:cNvSpPr txBox="1"/>
          <p:nvPr/>
        </p:nvSpPr>
        <p:spPr>
          <a:xfrm>
            <a:off x="250825" y="354012"/>
            <a:ext cx="8642400" cy="61086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3400"/>
              <a:buFont typeface="Times New Roman"/>
              <a:buNone/>
            </a:pPr>
            <a:r>
              <a:rPr b="1" i="0" lang="en-US" sz="3400" u="none">
                <a:solidFill>
                  <a:srgbClr val="FF3300"/>
                </a:solidFill>
                <a:latin typeface="Times New Roman"/>
                <a:ea typeface="Times New Roman"/>
                <a:cs typeface="Times New Roman"/>
                <a:sym typeface="Times New Roman"/>
              </a:rPr>
              <a:t> يوضح الشكل البياني رقم (3-1) خط الدخل ودالة الاستهلاك ودالة الادخار ، حيث يلاحظ من هذا الشكل ما يلي :</a:t>
            </a:r>
            <a:endParaRPr/>
          </a:p>
          <a:p>
            <a:pPr indent="-342900" lvl="0" marL="342900" marR="0" rtl="1" algn="just">
              <a:lnSpc>
                <a:spcPct val="100000"/>
              </a:lnSpc>
              <a:spcBef>
                <a:spcPts val="1700"/>
              </a:spcBef>
              <a:spcAft>
                <a:spcPts val="0"/>
              </a:spcAft>
              <a:buClr>
                <a:schemeClr val="dk1"/>
              </a:buClr>
              <a:buSzPts val="3400"/>
              <a:buFont typeface="Times New Roman"/>
              <a:buAutoNum type="arabicPeriod"/>
            </a:pPr>
            <a:r>
              <a:rPr b="1" i="0" lang="en-US" sz="3400" u="none">
                <a:solidFill>
                  <a:schemeClr val="dk1"/>
                </a:solidFill>
                <a:latin typeface="Times New Roman"/>
                <a:ea typeface="Times New Roman"/>
                <a:cs typeface="Times New Roman"/>
                <a:sym typeface="Times New Roman"/>
              </a:rPr>
              <a:t>خط الدخل هو خط مستقيم ، وهو يقسم الزاوية القائمة إلى قسمين متساويين ، ويصنع في كل قسم زاوية مقدارها (45) درجة ، لذلك يسمي هذا الخط أحياناً بخط الـ 45 درجة ، ويستخدم هذا الخط كأسلوب إرشادي لتوضيح العلاقة بين الدخل والاستهلاك ، ولو فرضنا مثلاً أن الاستهلاك = الدخل أي أن كل ريال زيادة في الدخل يذهب للاستهلاك لأصبح منحنى الاستهلاك منطبقاًُ على خط الدخل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3">
                                            <p:txEl>
                                              <p:pRg end="0" st="0"/>
                                            </p:txEl>
                                          </p:spTgt>
                                        </p:tgtEl>
                                        <p:attrNameLst>
                                          <p:attrName>style.visibility</p:attrName>
                                        </p:attrNameLst>
                                      </p:cBhvr>
                                      <p:to>
                                        <p:strVal val="visible"/>
                                      </p:to>
                                    </p:set>
                                    <p:anim calcmode="lin" valueType="num">
                                      <p:cBhvr additive="base">
                                        <p:cTn dur="500"/>
                                        <p:tgtEl>
                                          <p:spTgt spid="109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9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3">
                                            <p:txEl>
                                              <p:pRg end="1" st="1"/>
                                            </p:txEl>
                                          </p:spTgt>
                                        </p:tgtEl>
                                        <p:attrNameLst>
                                          <p:attrName>style.visibility</p:attrName>
                                        </p:attrNameLst>
                                      </p:cBhvr>
                                      <p:to>
                                        <p:strVal val="visible"/>
                                      </p:to>
                                    </p:set>
                                    <p:anim calcmode="lin" valueType="num">
                                      <p:cBhvr additive="base">
                                        <p:cTn dur="500"/>
                                        <p:tgtEl>
                                          <p:spTgt spid="109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09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7" name="Shape 1097"/>
        <p:cNvGrpSpPr/>
        <p:nvPr/>
      </p:nvGrpSpPr>
      <p:grpSpPr>
        <a:xfrm>
          <a:off x="0" y="0"/>
          <a:ext cx="0" cy="0"/>
          <a:chOff x="0" y="0"/>
          <a:chExt cx="0" cy="0"/>
        </a:xfrm>
      </p:grpSpPr>
      <p:sp>
        <p:nvSpPr>
          <p:cNvPr id="1098" name="Google Shape;1098;p103"/>
          <p:cNvSpPr txBox="1"/>
          <p:nvPr/>
        </p:nvSpPr>
        <p:spPr>
          <a:xfrm>
            <a:off x="250825" y="354012"/>
            <a:ext cx="8642400" cy="59088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4200"/>
              <a:buFont typeface="Times New Roman"/>
              <a:buAutoNum type="arabicPeriod"/>
            </a:pPr>
            <a:r>
              <a:rPr b="1" i="0" lang="en-US" sz="4200" u="none">
                <a:solidFill>
                  <a:schemeClr val="dk1"/>
                </a:solidFill>
                <a:latin typeface="Times New Roman"/>
                <a:ea typeface="Times New Roman"/>
                <a:cs typeface="Times New Roman"/>
                <a:sym typeface="Times New Roman"/>
              </a:rPr>
              <a:t>2- باستخدام البيانات الواردة في العمود 4 والعمود 1 من الجدول رقم (3-5) نقوم برسم دالة الاستهلاك والتي تقطع خط الدخل عند النقطة N1 وعند هذه النقطة يكون الاستهلاك مساوياً للدخل ، وتسمى هذه النقطة بنقطة التعادل أو نقطة الدخل التعادلية (Break – even) وعند هذه النقطة (N2) يكون الادخار = صفر ، أما على يمين النقطة N2 يكون الادخار موجباً وعلى يسارها يكون سالب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8">
                                            <p:txEl>
                                              <p:pRg end="0" st="0"/>
                                            </p:txEl>
                                          </p:spTgt>
                                        </p:tgtEl>
                                        <p:attrNameLst>
                                          <p:attrName>style.visibility</p:attrName>
                                        </p:attrNameLst>
                                      </p:cBhvr>
                                      <p:to>
                                        <p:strVal val="visible"/>
                                      </p:to>
                                    </p:set>
                                    <p:anim calcmode="lin" valueType="num">
                                      <p:cBhvr additive="base">
                                        <p:cTn dur="500"/>
                                        <p:tgtEl>
                                          <p:spTgt spid="109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09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2" name="Shape 1102"/>
        <p:cNvGrpSpPr/>
        <p:nvPr/>
      </p:nvGrpSpPr>
      <p:grpSpPr>
        <a:xfrm>
          <a:off x="0" y="0"/>
          <a:ext cx="0" cy="0"/>
          <a:chOff x="0" y="0"/>
          <a:chExt cx="0" cy="0"/>
        </a:xfrm>
      </p:grpSpPr>
      <p:sp>
        <p:nvSpPr>
          <p:cNvPr id="1103" name="Google Shape;1103;p104"/>
          <p:cNvSpPr txBox="1"/>
          <p:nvPr/>
        </p:nvSpPr>
        <p:spPr>
          <a:xfrm>
            <a:off x="250825" y="354012"/>
            <a:ext cx="8642400" cy="62247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6000"/>
              <a:buFont typeface="Times New Roman"/>
              <a:buNone/>
            </a:pPr>
            <a:r>
              <a:rPr b="1" i="0" lang="en-US" sz="6000" u="none">
                <a:solidFill>
                  <a:schemeClr val="dk1"/>
                </a:solidFill>
                <a:latin typeface="Times New Roman"/>
                <a:ea typeface="Times New Roman"/>
                <a:cs typeface="Times New Roman"/>
                <a:sym typeface="Times New Roman"/>
              </a:rPr>
              <a:t>3</a:t>
            </a:r>
            <a:r>
              <a:rPr b="1" i="0" lang="en-US" sz="3600" u="none">
                <a:solidFill>
                  <a:schemeClr val="dk1"/>
                </a:solidFill>
                <a:latin typeface="Times New Roman"/>
                <a:ea typeface="Times New Roman"/>
                <a:cs typeface="Times New Roman"/>
                <a:sym typeface="Times New Roman"/>
              </a:rPr>
              <a:t>.</a:t>
            </a:r>
            <a:r>
              <a:rPr b="1" i="0" lang="en-US" sz="2400" u="none">
                <a:solidFill>
                  <a:schemeClr val="dk1"/>
                </a:solidFill>
                <a:latin typeface="Times New Roman"/>
                <a:ea typeface="Times New Roman"/>
                <a:cs typeface="Times New Roman"/>
                <a:sym typeface="Times New Roman"/>
              </a:rPr>
              <a:t> </a:t>
            </a:r>
            <a:r>
              <a:rPr b="1" i="0" lang="en-US" sz="3600" u="none">
                <a:solidFill>
                  <a:schemeClr val="dk1"/>
                </a:solidFill>
                <a:latin typeface="Times New Roman"/>
                <a:ea typeface="Times New Roman"/>
                <a:cs typeface="Times New Roman"/>
                <a:sym typeface="Times New Roman"/>
              </a:rPr>
              <a:t>ويلاحظ كذلك أن دالة الاستهلاك تبدأ من المحور الرأسي عند نقطة  100ريال وهذه تمثل الاستهلاك الذاتي ، وهو ما نطلق عليه نقطة تقاطع دالة الاستهلاك مع المحور الرأسي، وهو يمثل قيمة الاستهلاك عندما يكون الدخل = صفر ، كما يلاحظ أن دالة الاستهلاك عبارة عن خط مستقيم بميل ثابت نتيجة لثبات نسبة الزيادة في الدخل المتجهة إلى الاستهلاك، أي ثبات الميل الحدي للاستهلاك عند كل مستوى من مستويات الدخل .</a:t>
            </a:r>
            <a:endParaRPr/>
          </a:p>
          <a:p>
            <a:pPr indent="0" lvl="0" marL="0" marR="0" rtl="0" algn="l">
              <a:lnSpc>
                <a:spcPct val="100000"/>
              </a:lnSpc>
              <a:spcBef>
                <a:spcPts val="0"/>
              </a:spcBef>
              <a:spcAft>
                <a:spcPts val="0"/>
              </a:spcAft>
              <a:buNone/>
            </a:pPr>
            <a:r>
              <a:t/>
            </a:r>
            <a:endParaRPr b="1" i="0" sz="36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3">
                                            <p:txEl>
                                              <p:pRg end="0" st="0"/>
                                            </p:txEl>
                                          </p:spTgt>
                                        </p:tgtEl>
                                        <p:attrNameLst>
                                          <p:attrName>style.visibility</p:attrName>
                                        </p:attrNameLst>
                                      </p:cBhvr>
                                      <p:to>
                                        <p:strVal val="visible"/>
                                      </p:to>
                                    </p:set>
                                    <p:anim calcmode="lin" valueType="num">
                                      <p:cBhvr additive="base">
                                        <p:cTn dur="500"/>
                                        <p:tgtEl>
                                          <p:spTgt spid="110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0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3">
                                            <p:txEl>
                                              <p:pRg end="1" st="1"/>
                                            </p:txEl>
                                          </p:spTgt>
                                        </p:tgtEl>
                                        <p:attrNameLst>
                                          <p:attrName>style.visibility</p:attrName>
                                        </p:attrNameLst>
                                      </p:cBhvr>
                                      <p:to>
                                        <p:strVal val="visible"/>
                                      </p:to>
                                    </p:set>
                                    <p:anim calcmode="lin" valueType="num">
                                      <p:cBhvr additive="base">
                                        <p:cTn dur="500"/>
                                        <p:tgtEl>
                                          <p:spTgt spid="110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0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7" name="Shape 1107"/>
        <p:cNvGrpSpPr/>
        <p:nvPr/>
      </p:nvGrpSpPr>
      <p:grpSpPr>
        <a:xfrm>
          <a:off x="0" y="0"/>
          <a:ext cx="0" cy="0"/>
          <a:chOff x="0" y="0"/>
          <a:chExt cx="0" cy="0"/>
        </a:xfrm>
      </p:grpSpPr>
      <p:sp>
        <p:nvSpPr>
          <p:cNvPr id="1108" name="Google Shape;1108;p105"/>
          <p:cNvSpPr txBox="1"/>
          <p:nvPr/>
        </p:nvSpPr>
        <p:spPr>
          <a:xfrm>
            <a:off x="250825" y="354012"/>
            <a:ext cx="8642400" cy="60627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4</a:t>
            </a:r>
            <a:r>
              <a:rPr b="1" i="0" lang="en-US" sz="3200" u="none">
                <a:solidFill>
                  <a:schemeClr val="dk1"/>
                </a:solidFill>
                <a:latin typeface="Times New Roman"/>
                <a:ea typeface="Times New Roman"/>
                <a:cs typeface="Times New Roman"/>
                <a:sym typeface="Times New Roman"/>
              </a:rPr>
              <a:t>. باستخدام البيانات الواردة في العمود 5 والعمود 1 من الجدول رقم (3-5) نقوم برسم دالة الادخار ، ويلاحظ أن هذه الدالة عبارة عن خط مستقيم يتجه إلى أعلى بميل ثابت مما يدل على أن الادخار يتزايد بتزايد الدخل ولكن بنسبة ثابتة وهي تمثل الميل الحدي للادخار والذي يساوي 0.25 .</a:t>
            </a:r>
            <a:endParaRPr/>
          </a:p>
          <a:p>
            <a:pPr indent="-342900" lvl="0" marL="342900" marR="0" rtl="1" algn="just">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ويلاحظ كذلك أن الادخار عند النقطة N2 يكون مساوياً للصفر وذلك نظراً لتساوي الاستهلاك والدخل عند هذه النقطة .</a:t>
            </a:r>
            <a:endParaRPr/>
          </a:p>
          <a:p>
            <a:pPr indent="-342900" lvl="0" marL="342900" marR="0" rtl="1" algn="just">
              <a:lnSpc>
                <a:spcPct val="100000"/>
              </a:lnSpc>
              <a:spcBef>
                <a:spcPts val="160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ويلاحظ أيضاً أن دالة الادخار تبدأ من النقطة -100)) على المحور الراسي وهي نفس قيمة الاستهلاك الذاتي التي بدأت منها دالة الاستهلاك ولكنها بالسالب حيث تمثل انخفاض المدخرات لتمويل الاستهلاك في حالة عدم وجود دخل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8">
                                            <p:txEl>
                                              <p:pRg end="0" st="0"/>
                                            </p:txEl>
                                          </p:spTgt>
                                        </p:tgtEl>
                                        <p:attrNameLst>
                                          <p:attrName>style.visibility</p:attrName>
                                        </p:attrNameLst>
                                      </p:cBhvr>
                                      <p:to>
                                        <p:strVal val="visible"/>
                                      </p:to>
                                    </p:set>
                                    <p:anim calcmode="lin" valueType="num">
                                      <p:cBhvr additive="base">
                                        <p:cTn dur="500"/>
                                        <p:tgtEl>
                                          <p:spTgt spid="110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0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8">
                                            <p:txEl>
                                              <p:pRg end="1" st="1"/>
                                            </p:txEl>
                                          </p:spTgt>
                                        </p:tgtEl>
                                        <p:attrNameLst>
                                          <p:attrName>style.visibility</p:attrName>
                                        </p:attrNameLst>
                                      </p:cBhvr>
                                      <p:to>
                                        <p:strVal val="visible"/>
                                      </p:to>
                                    </p:set>
                                    <p:anim calcmode="lin" valueType="num">
                                      <p:cBhvr additive="base">
                                        <p:cTn dur="500"/>
                                        <p:tgtEl>
                                          <p:spTgt spid="110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0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08">
                                            <p:txEl>
                                              <p:pRg end="2" st="2"/>
                                            </p:txEl>
                                          </p:spTgt>
                                        </p:tgtEl>
                                        <p:attrNameLst>
                                          <p:attrName>style.visibility</p:attrName>
                                        </p:attrNameLst>
                                      </p:cBhvr>
                                      <p:to>
                                        <p:strVal val="visible"/>
                                      </p:to>
                                    </p:set>
                                    <p:anim calcmode="lin" valueType="num">
                                      <p:cBhvr additive="base">
                                        <p:cTn dur="500"/>
                                        <p:tgtEl>
                                          <p:spTgt spid="110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0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2" name="Shape 1112"/>
        <p:cNvGrpSpPr/>
        <p:nvPr/>
      </p:nvGrpSpPr>
      <p:grpSpPr>
        <a:xfrm>
          <a:off x="0" y="0"/>
          <a:ext cx="0" cy="0"/>
          <a:chOff x="0" y="0"/>
          <a:chExt cx="0" cy="0"/>
        </a:xfrm>
      </p:grpSpPr>
      <p:sp>
        <p:nvSpPr>
          <p:cNvPr id="1113" name="Google Shape;1113;p106"/>
          <p:cNvSpPr txBox="1"/>
          <p:nvPr/>
        </p:nvSpPr>
        <p:spPr>
          <a:xfrm>
            <a:off x="571500" y="692150"/>
            <a:ext cx="8229600" cy="4526100"/>
          </a:xfrm>
          <a:prstGeom prst="rect">
            <a:avLst/>
          </a:prstGeom>
          <a:noFill/>
          <a:ln>
            <a:noFill/>
          </a:ln>
        </p:spPr>
        <p:txBody>
          <a:bodyPr anchorCtr="0" anchor="t" bIns="45700" lIns="91425" spcFirstLastPara="1" rIns="91425" wrap="square" tIns="45700">
            <a:noAutofit/>
          </a:bodyPr>
          <a:lstStyle/>
          <a:p>
            <a:pPr indent="-342900" lvl="0" marL="342900" marR="0" rtl="1" algn="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5. يمكن كذلك استخراج قيمة الميل الحدي للاستهلاك والميل الحدي للادخار من خلال الرسم البياني حيث أن </a:t>
            </a:r>
            <a:endParaRPr b="1" i="0" sz="32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3200" u="none">
              <a:solidFill>
                <a:schemeClr val="dk1"/>
              </a:solidFill>
              <a:latin typeface="Times New Roman"/>
              <a:ea typeface="Times New Roman"/>
              <a:cs typeface="Times New Roman"/>
              <a:sym typeface="Times New Roman"/>
            </a:endParaRPr>
          </a:p>
        </p:txBody>
      </p:sp>
      <p:pic>
        <p:nvPicPr>
          <p:cNvPr id="1114" name="Google Shape;1114;p106"/>
          <p:cNvPicPr preferRelativeResize="0"/>
          <p:nvPr/>
        </p:nvPicPr>
        <p:blipFill rotWithShape="1">
          <a:blip r:embed="rId3">
            <a:alphaModFix/>
          </a:blip>
          <a:srcRect b="0" l="0" r="0" t="0"/>
          <a:stretch/>
        </p:blipFill>
        <p:spPr>
          <a:xfrm>
            <a:off x="2627312" y="2349500"/>
            <a:ext cx="4516437" cy="172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3">
                                            <p:txEl>
                                              <p:pRg end="0" st="0"/>
                                            </p:txEl>
                                          </p:spTgt>
                                        </p:tgtEl>
                                        <p:attrNameLst>
                                          <p:attrName>style.visibility</p:attrName>
                                        </p:attrNameLst>
                                      </p:cBhvr>
                                      <p:to>
                                        <p:strVal val="visible"/>
                                      </p:to>
                                    </p:set>
                                    <p:anim calcmode="lin" valueType="num">
                                      <p:cBhvr additive="base">
                                        <p:cTn dur="500"/>
                                        <p:tgtEl>
                                          <p:spTgt spid="111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3">
                                            <p:txEl>
                                              <p:pRg end="1" st="1"/>
                                            </p:txEl>
                                          </p:spTgt>
                                        </p:tgtEl>
                                        <p:attrNameLst>
                                          <p:attrName>style.visibility</p:attrName>
                                        </p:attrNameLst>
                                      </p:cBhvr>
                                      <p:to>
                                        <p:strVal val="visible"/>
                                      </p:to>
                                    </p:set>
                                    <p:anim calcmode="lin" valueType="num">
                                      <p:cBhvr additive="base">
                                        <p:cTn dur="500"/>
                                        <p:tgtEl>
                                          <p:spTgt spid="111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1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8" name="Shape 1118"/>
        <p:cNvGrpSpPr/>
        <p:nvPr/>
      </p:nvGrpSpPr>
      <p:grpSpPr>
        <a:xfrm>
          <a:off x="0" y="0"/>
          <a:ext cx="0" cy="0"/>
          <a:chOff x="0" y="0"/>
          <a:chExt cx="0" cy="0"/>
        </a:xfrm>
      </p:grpSpPr>
      <p:sp>
        <p:nvSpPr>
          <p:cNvPr id="1119" name="Google Shape;1119;p107"/>
          <p:cNvSpPr txBox="1"/>
          <p:nvPr/>
        </p:nvSpPr>
        <p:spPr>
          <a:xfrm>
            <a:off x="250825" y="260350"/>
            <a:ext cx="8642400" cy="57675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3300"/>
              </a:buClr>
              <a:buSzPts val="3600"/>
              <a:buFont typeface="Times New Roman"/>
              <a:buNone/>
            </a:pPr>
            <a:r>
              <a:rPr b="1" i="0" lang="en-US" sz="3600" u="none">
                <a:solidFill>
                  <a:srgbClr val="FF3300"/>
                </a:solidFill>
                <a:latin typeface="Times New Roman"/>
                <a:ea typeface="Times New Roman"/>
                <a:cs typeface="Times New Roman"/>
                <a:sym typeface="Times New Roman"/>
              </a:rPr>
              <a:t>إجابة المطلوب رقم ( 7 ) :</a:t>
            </a:r>
            <a:endParaRPr/>
          </a:p>
          <a:p>
            <a:pPr indent="-342900" lvl="0" marL="342900" marR="0" rtl="1" algn="just">
              <a:lnSpc>
                <a:spcPct val="100000"/>
              </a:lnSpc>
              <a:spcBef>
                <a:spcPts val="160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تعريف نقطة الدخل التعادلية (نقطة التعادل) Break – even</a:t>
            </a:r>
            <a:endParaRPr b="1" i="0" sz="3200" u="none">
              <a:solidFill>
                <a:srgbClr val="0000FF"/>
              </a:solidFill>
              <a:latin typeface="Times New Roman"/>
              <a:ea typeface="Times New Roman"/>
              <a:cs typeface="Times New Roman"/>
              <a:sym typeface="Times New Roman"/>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هي النقطة التي يتساوى عندها الدخل مع الاستهلاك ، وعند هذه النقطة يكون الادخار مساوياً للصفر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وقد تم توضيح هذه النقطة في الشكل البياني رقم (3-1) وهي النقطة (N1 و N2) ، حيث قبل هذه النقطة يكون الاستهلاك أكبر من الدخل ويكون الادخار سالباً، أما بعد هذه النقطة فيكون الدخل أكبر من الاستهلاك ويكون الادخار موجباً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9">
                                            <p:txEl>
                                              <p:pRg end="0" st="0"/>
                                            </p:txEl>
                                          </p:spTgt>
                                        </p:tgtEl>
                                        <p:attrNameLst>
                                          <p:attrName>style.visibility</p:attrName>
                                        </p:attrNameLst>
                                      </p:cBhvr>
                                      <p:to>
                                        <p:strVal val="visible"/>
                                      </p:to>
                                    </p:set>
                                    <p:anim calcmode="lin" valueType="num">
                                      <p:cBhvr additive="base">
                                        <p:cTn dur="500"/>
                                        <p:tgtEl>
                                          <p:spTgt spid="111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9">
                                            <p:txEl>
                                              <p:pRg end="1" st="1"/>
                                            </p:txEl>
                                          </p:spTgt>
                                        </p:tgtEl>
                                        <p:attrNameLst>
                                          <p:attrName>style.visibility</p:attrName>
                                        </p:attrNameLst>
                                      </p:cBhvr>
                                      <p:to>
                                        <p:strVal val="visible"/>
                                      </p:to>
                                    </p:set>
                                    <p:anim calcmode="lin" valueType="num">
                                      <p:cBhvr additive="base">
                                        <p:cTn dur="500"/>
                                        <p:tgtEl>
                                          <p:spTgt spid="111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9">
                                            <p:txEl>
                                              <p:pRg end="2" st="2"/>
                                            </p:txEl>
                                          </p:spTgt>
                                        </p:tgtEl>
                                        <p:attrNameLst>
                                          <p:attrName>style.visibility</p:attrName>
                                        </p:attrNameLst>
                                      </p:cBhvr>
                                      <p:to>
                                        <p:strVal val="visible"/>
                                      </p:to>
                                    </p:set>
                                    <p:anim calcmode="lin" valueType="num">
                                      <p:cBhvr additive="base">
                                        <p:cTn dur="500"/>
                                        <p:tgtEl>
                                          <p:spTgt spid="111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9">
                                            <p:txEl>
                                              <p:pRg end="3" st="3"/>
                                            </p:txEl>
                                          </p:spTgt>
                                        </p:tgtEl>
                                        <p:attrNameLst>
                                          <p:attrName>style.visibility</p:attrName>
                                        </p:attrNameLst>
                                      </p:cBhvr>
                                      <p:to>
                                        <p:strVal val="visible"/>
                                      </p:to>
                                    </p:set>
                                    <p:anim calcmode="lin" valueType="num">
                                      <p:cBhvr additive="base">
                                        <p:cTn dur="500"/>
                                        <p:tgtEl>
                                          <p:spTgt spid="111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11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3" name="Shape 1123"/>
        <p:cNvGrpSpPr/>
        <p:nvPr/>
      </p:nvGrpSpPr>
      <p:grpSpPr>
        <a:xfrm>
          <a:off x="0" y="0"/>
          <a:ext cx="0" cy="0"/>
          <a:chOff x="0" y="0"/>
          <a:chExt cx="0" cy="0"/>
        </a:xfrm>
      </p:grpSpPr>
      <p:sp>
        <p:nvSpPr>
          <p:cNvPr id="1124" name="Google Shape;1124;p108"/>
          <p:cNvSpPr txBox="1"/>
          <p:nvPr/>
        </p:nvSpPr>
        <p:spPr>
          <a:xfrm>
            <a:off x="250825" y="260350"/>
            <a:ext cx="8642400" cy="52737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FF3300"/>
              </a:buClr>
              <a:buSzPts val="4000"/>
              <a:buFont typeface="Times New Roman"/>
              <a:buNone/>
            </a:pPr>
            <a:r>
              <a:rPr b="1" i="0" lang="en-US" sz="4000" u="none">
                <a:solidFill>
                  <a:srgbClr val="FF3300"/>
                </a:solidFill>
                <a:latin typeface="Times New Roman"/>
                <a:ea typeface="Times New Roman"/>
                <a:cs typeface="Times New Roman"/>
                <a:sym typeface="Times New Roman"/>
              </a:rPr>
              <a:t> العوامل المؤثرة على دالة الاستهلاك ودالة الادخار (محددات الاستهلاك والادخار) :</a:t>
            </a:r>
            <a:endParaRPr/>
          </a:p>
          <a:p>
            <a:pPr indent="-342900" lvl="0" marL="342900" marR="0" rtl="1" algn="just">
              <a:lnSpc>
                <a:spcPct val="100000"/>
              </a:lnSpc>
              <a:spcBef>
                <a:spcPts val="2000"/>
              </a:spcBef>
              <a:spcAft>
                <a:spcPts val="0"/>
              </a:spcAft>
              <a:buClr>
                <a:schemeClr val="dk1"/>
              </a:buClr>
              <a:buSzPts val="4000"/>
              <a:buFont typeface="Times New Roman"/>
              <a:buNone/>
            </a:pPr>
            <a:r>
              <a:rPr b="1" i="0" lang="en-US" sz="4000" u="none">
                <a:solidFill>
                  <a:schemeClr val="dk1"/>
                </a:solidFill>
                <a:latin typeface="Times New Roman"/>
                <a:ea typeface="Times New Roman"/>
                <a:cs typeface="Times New Roman"/>
                <a:sym typeface="Times New Roman"/>
              </a:rPr>
              <a:t> يوضح التحليل السابق النمط الاستهلاكي لعائلة معينة ممثلة للمجتمع عند مستويات مختلفة من الدخل المتاح، ولذلك من أجل تعميم هذا التحليل على جميع أفراد المجتمع، فلا بد من إيجاد العلاقة بين حجم الاستهلاك في المجتمع وإجمالي الدخل المتاح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4">
                                            <p:txEl>
                                              <p:pRg end="0" st="0"/>
                                            </p:txEl>
                                          </p:spTgt>
                                        </p:tgtEl>
                                        <p:attrNameLst>
                                          <p:attrName>style.visibility</p:attrName>
                                        </p:attrNameLst>
                                      </p:cBhvr>
                                      <p:to>
                                        <p:strVal val="visible"/>
                                      </p:to>
                                    </p:set>
                                    <p:anim calcmode="lin" valueType="num">
                                      <p:cBhvr additive="base">
                                        <p:cTn dur="500"/>
                                        <p:tgtEl>
                                          <p:spTgt spid="112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2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4">
                                            <p:txEl>
                                              <p:pRg end="1" st="1"/>
                                            </p:txEl>
                                          </p:spTgt>
                                        </p:tgtEl>
                                        <p:attrNameLst>
                                          <p:attrName>style.visibility</p:attrName>
                                        </p:attrNameLst>
                                      </p:cBhvr>
                                      <p:to>
                                        <p:strVal val="visible"/>
                                      </p:to>
                                    </p:set>
                                    <p:anim calcmode="lin" valueType="num">
                                      <p:cBhvr additive="base">
                                        <p:cTn dur="500"/>
                                        <p:tgtEl>
                                          <p:spTgt spid="112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2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8" name="Shape 1128"/>
        <p:cNvGrpSpPr/>
        <p:nvPr/>
      </p:nvGrpSpPr>
      <p:grpSpPr>
        <a:xfrm>
          <a:off x="0" y="0"/>
          <a:ext cx="0" cy="0"/>
          <a:chOff x="0" y="0"/>
          <a:chExt cx="0" cy="0"/>
        </a:xfrm>
      </p:grpSpPr>
      <p:sp>
        <p:nvSpPr>
          <p:cNvPr id="1129" name="Google Shape;1129;p109"/>
          <p:cNvSpPr txBox="1"/>
          <p:nvPr/>
        </p:nvSpPr>
        <p:spPr>
          <a:xfrm>
            <a:off x="250825" y="260350"/>
            <a:ext cx="8642400" cy="59088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accent2"/>
              </a:buClr>
              <a:buSzPts val="3600"/>
              <a:buFont typeface="Times New Roman"/>
              <a:buNone/>
            </a:pPr>
            <a:r>
              <a:rPr b="1" i="0" lang="en-US" sz="3600" u="none">
                <a:solidFill>
                  <a:schemeClr val="accent2"/>
                </a:solidFill>
                <a:latin typeface="Times New Roman"/>
                <a:ea typeface="Times New Roman"/>
                <a:cs typeface="Times New Roman"/>
                <a:sym typeface="Times New Roman"/>
              </a:rPr>
              <a:t>وفيما يلي نعطي نبذة مختصرة عن أهم العوامل التي تؤثر على الاستهلاك والادخار :</a:t>
            </a:r>
            <a:endParaRPr/>
          </a:p>
          <a:p>
            <a:pPr indent="-342900" lvl="0" marL="342900" marR="0" rtl="1" algn="just">
              <a:lnSpc>
                <a:spcPct val="100000"/>
              </a:lnSpc>
              <a:spcBef>
                <a:spcPts val="1800"/>
              </a:spcBef>
              <a:spcAft>
                <a:spcPts val="0"/>
              </a:spcAft>
              <a:buClr>
                <a:srgbClr val="CC0000"/>
              </a:buClr>
              <a:buSzPts val="3600"/>
              <a:buFont typeface="Times New Roman"/>
              <a:buNone/>
            </a:pPr>
            <a:r>
              <a:rPr b="1" i="0" lang="en-US" sz="3600" u="none">
                <a:solidFill>
                  <a:srgbClr val="CC0000"/>
                </a:solidFill>
                <a:latin typeface="Times New Roman"/>
                <a:ea typeface="Times New Roman"/>
                <a:cs typeface="Times New Roman"/>
                <a:sym typeface="Times New Roman"/>
              </a:rPr>
              <a:t>( أ ) الثروة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تختلف الثروة عن الدخل ، فالثروة تمثل رصيداً أما الدخل فيثمل تدفقاً أو تياراً لأنه مرتبط بالزمن، أما الثروة فهي جميع ممتلكات الأفراد من الأصول المالية والعقارات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ولا شك أن زيادة حجم الثروة يؤدي إلى زيادة الاستهلاك وانتقال دالة الاستهلاك إلى أعلى من C1 إلى C2  كما يتضح من الشكل البياني رقم (3-2)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9">
                                            <p:txEl>
                                              <p:pRg end="0" st="0"/>
                                            </p:txEl>
                                          </p:spTgt>
                                        </p:tgtEl>
                                        <p:attrNameLst>
                                          <p:attrName>style.visibility</p:attrName>
                                        </p:attrNameLst>
                                      </p:cBhvr>
                                      <p:to>
                                        <p:strVal val="visible"/>
                                      </p:to>
                                    </p:set>
                                    <p:anim calcmode="lin" valueType="num">
                                      <p:cBhvr additive="base">
                                        <p:cTn dur="500"/>
                                        <p:tgtEl>
                                          <p:spTgt spid="112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2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9">
                                            <p:txEl>
                                              <p:pRg end="1" st="1"/>
                                            </p:txEl>
                                          </p:spTgt>
                                        </p:tgtEl>
                                        <p:attrNameLst>
                                          <p:attrName>style.visibility</p:attrName>
                                        </p:attrNameLst>
                                      </p:cBhvr>
                                      <p:to>
                                        <p:strVal val="visible"/>
                                      </p:to>
                                    </p:set>
                                    <p:anim calcmode="lin" valueType="num">
                                      <p:cBhvr additive="base">
                                        <p:cTn dur="500"/>
                                        <p:tgtEl>
                                          <p:spTgt spid="112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2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9">
                                            <p:txEl>
                                              <p:pRg end="2" st="2"/>
                                            </p:txEl>
                                          </p:spTgt>
                                        </p:tgtEl>
                                        <p:attrNameLst>
                                          <p:attrName>style.visibility</p:attrName>
                                        </p:attrNameLst>
                                      </p:cBhvr>
                                      <p:to>
                                        <p:strVal val="visible"/>
                                      </p:to>
                                    </p:set>
                                    <p:anim calcmode="lin" valueType="num">
                                      <p:cBhvr additive="base">
                                        <p:cTn dur="500"/>
                                        <p:tgtEl>
                                          <p:spTgt spid="112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2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9">
                                            <p:txEl>
                                              <p:pRg end="3" st="3"/>
                                            </p:txEl>
                                          </p:spTgt>
                                        </p:tgtEl>
                                        <p:attrNameLst>
                                          <p:attrName>style.visibility</p:attrName>
                                        </p:attrNameLst>
                                      </p:cBhvr>
                                      <p:to>
                                        <p:strVal val="visible"/>
                                      </p:to>
                                    </p:set>
                                    <p:anim calcmode="lin" valueType="num">
                                      <p:cBhvr additive="base">
                                        <p:cTn dur="500"/>
                                        <p:tgtEl>
                                          <p:spTgt spid="112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12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3" name="Shape 1133"/>
        <p:cNvGrpSpPr/>
        <p:nvPr/>
      </p:nvGrpSpPr>
      <p:grpSpPr>
        <a:xfrm>
          <a:off x="0" y="0"/>
          <a:ext cx="0" cy="0"/>
          <a:chOff x="0" y="0"/>
          <a:chExt cx="0" cy="0"/>
        </a:xfrm>
      </p:grpSpPr>
      <p:cxnSp>
        <p:nvCxnSpPr>
          <p:cNvPr id="1134" name="Google Shape;1134;p110"/>
          <p:cNvCxnSpPr/>
          <p:nvPr/>
        </p:nvCxnSpPr>
        <p:spPr>
          <a:xfrm>
            <a:off x="755650" y="333375"/>
            <a:ext cx="0" cy="2735400"/>
          </a:xfrm>
          <a:prstGeom prst="straightConnector1">
            <a:avLst/>
          </a:prstGeom>
          <a:noFill/>
          <a:ln cap="flat" cmpd="sng" w="9525">
            <a:solidFill>
              <a:schemeClr val="dk1"/>
            </a:solidFill>
            <a:prstDash val="solid"/>
            <a:miter lim="800000"/>
            <a:headEnd len="med" w="med" type="none"/>
            <a:tailEnd len="med" w="med" type="none"/>
          </a:ln>
        </p:spPr>
      </p:cxnSp>
      <p:cxnSp>
        <p:nvCxnSpPr>
          <p:cNvPr id="1135" name="Google Shape;1135;p110"/>
          <p:cNvCxnSpPr/>
          <p:nvPr/>
        </p:nvCxnSpPr>
        <p:spPr>
          <a:xfrm>
            <a:off x="755650" y="3068637"/>
            <a:ext cx="4608600" cy="0"/>
          </a:xfrm>
          <a:prstGeom prst="straightConnector1">
            <a:avLst/>
          </a:prstGeom>
          <a:noFill/>
          <a:ln cap="flat" cmpd="sng" w="9525">
            <a:solidFill>
              <a:schemeClr val="dk1"/>
            </a:solidFill>
            <a:prstDash val="solid"/>
            <a:miter lim="800000"/>
            <a:headEnd len="med" w="med" type="none"/>
            <a:tailEnd len="med" w="med" type="none"/>
          </a:ln>
        </p:spPr>
      </p:cxnSp>
      <p:cxnSp>
        <p:nvCxnSpPr>
          <p:cNvPr id="1136" name="Google Shape;1136;p110"/>
          <p:cNvCxnSpPr/>
          <p:nvPr/>
        </p:nvCxnSpPr>
        <p:spPr>
          <a:xfrm flipH="1" rot="10800000">
            <a:off x="755650" y="980937"/>
            <a:ext cx="3816300" cy="2087700"/>
          </a:xfrm>
          <a:prstGeom prst="straightConnector1">
            <a:avLst/>
          </a:prstGeom>
          <a:noFill/>
          <a:ln cap="flat" cmpd="sng" w="9525">
            <a:solidFill>
              <a:schemeClr val="dk1"/>
            </a:solidFill>
            <a:prstDash val="solid"/>
            <a:miter lim="800000"/>
            <a:headEnd len="med" w="med" type="none"/>
            <a:tailEnd len="med" w="med" type="none"/>
          </a:ln>
        </p:spPr>
      </p:cxnSp>
      <p:cxnSp>
        <p:nvCxnSpPr>
          <p:cNvPr id="1137" name="Google Shape;1137;p110"/>
          <p:cNvCxnSpPr/>
          <p:nvPr/>
        </p:nvCxnSpPr>
        <p:spPr>
          <a:xfrm flipH="1" rot="10800000">
            <a:off x="755650" y="1484374"/>
            <a:ext cx="4464000" cy="1008000"/>
          </a:xfrm>
          <a:prstGeom prst="straightConnector1">
            <a:avLst/>
          </a:prstGeom>
          <a:noFill/>
          <a:ln cap="flat" cmpd="sng" w="9525">
            <a:solidFill>
              <a:schemeClr val="dk1"/>
            </a:solidFill>
            <a:prstDash val="solid"/>
            <a:miter lim="800000"/>
            <a:headEnd len="med" w="med" type="none"/>
            <a:tailEnd len="med" w="med" type="none"/>
          </a:ln>
        </p:spPr>
      </p:cxnSp>
      <p:sp>
        <p:nvSpPr>
          <p:cNvPr id="1138" name="Google Shape;1138;p110"/>
          <p:cNvSpPr txBox="1"/>
          <p:nvPr/>
        </p:nvSpPr>
        <p:spPr>
          <a:xfrm>
            <a:off x="-323850" y="0"/>
            <a:ext cx="21591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a:t>
            </a:r>
            <a:endParaRPr/>
          </a:p>
        </p:txBody>
      </p:sp>
      <p:sp>
        <p:nvSpPr>
          <p:cNvPr id="1139" name="Google Shape;1139;p110"/>
          <p:cNvSpPr txBox="1"/>
          <p:nvPr/>
        </p:nvSpPr>
        <p:spPr>
          <a:xfrm>
            <a:off x="5364162" y="2846387"/>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1140" name="Google Shape;1140;p110"/>
          <p:cNvSpPr txBox="1"/>
          <p:nvPr/>
        </p:nvSpPr>
        <p:spPr>
          <a:xfrm>
            <a:off x="2989262" y="469900"/>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1141" name="Google Shape;1141;p110"/>
          <p:cNvSpPr txBox="1"/>
          <p:nvPr/>
        </p:nvSpPr>
        <p:spPr>
          <a:xfrm>
            <a:off x="4284662" y="1196975"/>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C1</a:t>
            </a:r>
            <a:endParaRPr/>
          </a:p>
        </p:txBody>
      </p:sp>
      <p:cxnSp>
        <p:nvCxnSpPr>
          <p:cNvPr id="1142" name="Google Shape;1142;p110"/>
          <p:cNvCxnSpPr/>
          <p:nvPr/>
        </p:nvCxnSpPr>
        <p:spPr>
          <a:xfrm>
            <a:off x="1619250" y="2565400"/>
            <a:ext cx="0" cy="503100"/>
          </a:xfrm>
          <a:prstGeom prst="straightConnector1">
            <a:avLst/>
          </a:prstGeom>
          <a:noFill/>
          <a:ln cap="flat" cmpd="sng" w="9525">
            <a:solidFill>
              <a:schemeClr val="dk1"/>
            </a:solidFill>
            <a:prstDash val="solid"/>
            <a:miter lim="800000"/>
            <a:headEnd len="med" w="med" type="none"/>
            <a:tailEnd len="med" w="med" type="none"/>
          </a:ln>
        </p:spPr>
      </p:cxnSp>
      <p:sp>
        <p:nvSpPr>
          <p:cNvPr id="1143" name="Google Shape;1143;p110"/>
          <p:cNvSpPr/>
          <p:nvPr/>
        </p:nvSpPr>
        <p:spPr>
          <a:xfrm>
            <a:off x="2339975" y="2060575"/>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144" name="Google Shape;1144;p110"/>
          <p:cNvSpPr txBox="1"/>
          <p:nvPr/>
        </p:nvSpPr>
        <p:spPr>
          <a:xfrm>
            <a:off x="5221287" y="1557337"/>
            <a:ext cx="21591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C3</a:t>
            </a:r>
            <a:endParaRPr/>
          </a:p>
        </p:txBody>
      </p:sp>
      <p:cxnSp>
        <p:nvCxnSpPr>
          <p:cNvPr id="1145" name="Google Shape;1145;p110"/>
          <p:cNvCxnSpPr/>
          <p:nvPr/>
        </p:nvCxnSpPr>
        <p:spPr>
          <a:xfrm>
            <a:off x="755650" y="3789362"/>
            <a:ext cx="0" cy="2808300"/>
          </a:xfrm>
          <a:prstGeom prst="straightConnector1">
            <a:avLst/>
          </a:prstGeom>
          <a:noFill/>
          <a:ln cap="flat" cmpd="sng" w="9525">
            <a:solidFill>
              <a:schemeClr val="dk1"/>
            </a:solidFill>
            <a:prstDash val="solid"/>
            <a:miter lim="800000"/>
            <a:headEnd len="med" w="med" type="none"/>
            <a:tailEnd len="med" w="med" type="none"/>
          </a:ln>
        </p:spPr>
      </p:cxnSp>
      <p:cxnSp>
        <p:nvCxnSpPr>
          <p:cNvPr id="1146" name="Google Shape;1146;p110"/>
          <p:cNvCxnSpPr/>
          <p:nvPr/>
        </p:nvCxnSpPr>
        <p:spPr>
          <a:xfrm>
            <a:off x="755650" y="5661025"/>
            <a:ext cx="4608600" cy="0"/>
          </a:xfrm>
          <a:prstGeom prst="straightConnector1">
            <a:avLst/>
          </a:prstGeom>
          <a:noFill/>
          <a:ln cap="flat" cmpd="sng" w="9525">
            <a:solidFill>
              <a:schemeClr val="dk1"/>
            </a:solidFill>
            <a:prstDash val="solid"/>
            <a:miter lim="800000"/>
            <a:headEnd len="med" w="med" type="none"/>
            <a:tailEnd len="med" w="med" type="none"/>
          </a:ln>
        </p:spPr>
      </p:cxnSp>
      <p:cxnSp>
        <p:nvCxnSpPr>
          <p:cNvPr id="1147" name="Google Shape;1147;p110"/>
          <p:cNvCxnSpPr/>
          <p:nvPr/>
        </p:nvCxnSpPr>
        <p:spPr>
          <a:xfrm flipH="1" rot="10800000">
            <a:off x="755650" y="4508362"/>
            <a:ext cx="4032300" cy="1440000"/>
          </a:xfrm>
          <a:prstGeom prst="straightConnector1">
            <a:avLst/>
          </a:prstGeom>
          <a:noFill/>
          <a:ln cap="flat" cmpd="sng" w="9525">
            <a:solidFill>
              <a:schemeClr val="dk1"/>
            </a:solidFill>
            <a:prstDash val="solid"/>
            <a:miter lim="800000"/>
            <a:headEnd len="med" w="med" type="none"/>
            <a:tailEnd len="med" w="med" type="none"/>
          </a:ln>
        </p:spPr>
      </p:cxnSp>
      <p:sp>
        <p:nvSpPr>
          <p:cNvPr id="1148" name="Google Shape;1148;p110"/>
          <p:cNvSpPr txBox="1"/>
          <p:nvPr/>
        </p:nvSpPr>
        <p:spPr>
          <a:xfrm>
            <a:off x="-323850" y="3429000"/>
            <a:ext cx="2159100" cy="4620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(S)</a:t>
            </a:r>
            <a:endParaRPr/>
          </a:p>
        </p:txBody>
      </p:sp>
      <p:sp>
        <p:nvSpPr>
          <p:cNvPr id="1149" name="Google Shape;1149;p110"/>
          <p:cNvSpPr txBox="1"/>
          <p:nvPr/>
        </p:nvSpPr>
        <p:spPr>
          <a:xfrm>
            <a:off x="5437187" y="5438775"/>
            <a:ext cx="21591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1150" name="Google Shape;1150;p110"/>
          <p:cNvSpPr txBox="1"/>
          <p:nvPr/>
        </p:nvSpPr>
        <p:spPr>
          <a:xfrm>
            <a:off x="3851275" y="4149725"/>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S3</a:t>
            </a:r>
            <a:endParaRPr/>
          </a:p>
        </p:txBody>
      </p:sp>
      <p:sp>
        <p:nvSpPr>
          <p:cNvPr id="1151" name="Google Shape;1151;p110"/>
          <p:cNvSpPr txBox="1"/>
          <p:nvPr/>
        </p:nvSpPr>
        <p:spPr>
          <a:xfrm>
            <a:off x="971550" y="5192712"/>
            <a:ext cx="6477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F</a:t>
            </a:r>
            <a:endParaRPr/>
          </a:p>
        </p:txBody>
      </p:sp>
      <p:cxnSp>
        <p:nvCxnSpPr>
          <p:cNvPr id="1152" name="Google Shape;1152;p110"/>
          <p:cNvCxnSpPr/>
          <p:nvPr/>
        </p:nvCxnSpPr>
        <p:spPr>
          <a:xfrm>
            <a:off x="1619250" y="3068637"/>
            <a:ext cx="0" cy="2592300"/>
          </a:xfrm>
          <a:prstGeom prst="straightConnector1">
            <a:avLst/>
          </a:prstGeom>
          <a:noFill/>
          <a:ln cap="flat" cmpd="sng" w="9525">
            <a:solidFill>
              <a:schemeClr val="dk1"/>
            </a:solidFill>
            <a:prstDash val="solid"/>
            <a:miter lim="800000"/>
            <a:headEnd len="med" w="med" type="none"/>
            <a:tailEnd len="med" w="med" type="none"/>
          </a:ln>
        </p:spPr>
      </p:cxnSp>
      <p:sp>
        <p:nvSpPr>
          <p:cNvPr id="1153" name="Google Shape;1153;p110"/>
          <p:cNvSpPr/>
          <p:nvPr/>
        </p:nvSpPr>
        <p:spPr>
          <a:xfrm>
            <a:off x="2409825" y="5516562"/>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154" name="Google Shape;1154;p110"/>
          <p:cNvSpPr txBox="1"/>
          <p:nvPr/>
        </p:nvSpPr>
        <p:spPr>
          <a:xfrm>
            <a:off x="5364162" y="260350"/>
            <a:ext cx="3456000" cy="118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شكل بياني رقم (3-2) يوضح أثر العوامل الأخرى على دالتي الاستهلاك والادخار .</a:t>
            </a:r>
            <a:endParaRPr/>
          </a:p>
        </p:txBody>
      </p:sp>
      <p:sp>
        <p:nvSpPr>
          <p:cNvPr id="1155" name="Google Shape;1155;p110"/>
          <p:cNvSpPr/>
          <p:nvPr/>
        </p:nvSpPr>
        <p:spPr>
          <a:xfrm>
            <a:off x="1476375" y="5516562"/>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156" name="Google Shape;1156;p110"/>
          <p:cNvCxnSpPr/>
          <p:nvPr/>
        </p:nvCxnSpPr>
        <p:spPr>
          <a:xfrm flipH="1" rot="10800000">
            <a:off x="755650" y="1773299"/>
            <a:ext cx="4464000" cy="1008000"/>
          </a:xfrm>
          <a:prstGeom prst="straightConnector1">
            <a:avLst/>
          </a:prstGeom>
          <a:noFill/>
          <a:ln cap="flat" cmpd="sng" w="9525">
            <a:solidFill>
              <a:schemeClr val="dk1"/>
            </a:solidFill>
            <a:prstDash val="solid"/>
            <a:miter lim="800000"/>
            <a:headEnd len="med" w="med" type="none"/>
            <a:tailEnd len="med" w="med" type="none"/>
          </a:ln>
        </p:spPr>
      </p:cxnSp>
      <p:sp>
        <p:nvSpPr>
          <p:cNvPr id="1157" name="Google Shape;1157;p110"/>
          <p:cNvSpPr/>
          <p:nvPr/>
        </p:nvSpPr>
        <p:spPr>
          <a:xfrm>
            <a:off x="1476375" y="2492375"/>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158" name="Google Shape;1158;p110"/>
          <p:cNvCxnSpPr/>
          <p:nvPr/>
        </p:nvCxnSpPr>
        <p:spPr>
          <a:xfrm flipH="1" rot="10800000">
            <a:off x="755650" y="1268437"/>
            <a:ext cx="4032300" cy="936600"/>
          </a:xfrm>
          <a:prstGeom prst="straightConnector1">
            <a:avLst/>
          </a:prstGeom>
          <a:noFill/>
          <a:ln cap="flat" cmpd="sng" w="9525">
            <a:solidFill>
              <a:schemeClr val="dk1"/>
            </a:solidFill>
            <a:prstDash val="solid"/>
            <a:miter lim="800000"/>
            <a:headEnd len="med" w="med" type="none"/>
            <a:tailEnd len="med" w="med" type="none"/>
          </a:ln>
        </p:spPr>
      </p:cxnSp>
      <p:sp>
        <p:nvSpPr>
          <p:cNvPr id="1159" name="Google Shape;1159;p110"/>
          <p:cNvSpPr txBox="1"/>
          <p:nvPr/>
        </p:nvSpPr>
        <p:spPr>
          <a:xfrm>
            <a:off x="3924300" y="908050"/>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C2</a:t>
            </a:r>
            <a:endParaRPr/>
          </a:p>
        </p:txBody>
      </p:sp>
      <p:cxnSp>
        <p:nvCxnSpPr>
          <p:cNvPr id="1160" name="Google Shape;1160;p110"/>
          <p:cNvCxnSpPr/>
          <p:nvPr/>
        </p:nvCxnSpPr>
        <p:spPr>
          <a:xfrm>
            <a:off x="2484437" y="2060575"/>
            <a:ext cx="0" cy="3528900"/>
          </a:xfrm>
          <a:prstGeom prst="straightConnector1">
            <a:avLst/>
          </a:prstGeom>
          <a:noFill/>
          <a:ln cap="flat" cmpd="sng" w="9525">
            <a:solidFill>
              <a:schemeClr val="dk1"/>
            </a:solidFill>
            <a:prstDash val="solid"/>
            <a:miter lim="800000"/>
            <a:headEnd len="med" w="med" type="none"/>
            <a:tailEnd len="med" w="med" type="none"/>
          </a:ln>
        </p:spPr>
      </p:cxnSp>
      <p:cxnSp>
        <p:nvCxnSpPr>
          <p:cNvPr id="1161" name="Google Shape;1161;p110"/>
          <p:cNvCxnSpPr/>
          <p:nvPr/>
        </p:nvCxnSpPr>
        <p:spPr>
          <a:xfrm flipH="1" rot="10800000">
            <a:off x="755650" y="4724387"/>
            <a:ext cx="4248300" cy="1512900"/>
          </a:xfrm>
          <a:prstGeom prst="straightConnector1">
            <a:avLst/>
          </a:prstGeom>
          <a:noFill/>
          <a:ln cap="flat" cmpd="sng" w="9525">
            <a:solidFill>
              <a:schemeClr val="dk1"/>
            </a:solidFill>
            <a:prstDash val="solid"/>
            <a:miter lim="800000"/>
            <a:headEnd len="med" w="med" type="none"/>
            <a:tailEnd len="med" w="med" type="none"/>
          </a:ln>
        </p:spPr>
      </p:cxnSp>
      <p:sp>
        <p:nvSpPr>
          <p:cNvPr id="1162" name="Google Shape;1162;p110"/>
          <p:cNvSpPr/>
          <p:nvPr/>
        </p:nvSpPr>
        <p:spPr>
          <a:xfrm>
            <a:off x="3276600" y="1484312"/>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163" name="Google Shape;1163;p110"/>
          <p:cNvCxnSpPr/>
          <p:nvPr/>
        </p:nvCxnSpPr>
        <p:spPr>
          <a:xfrm>
            <a:off x="3419475" y="1557337"/>
            <a:ext cx="0" cy="4103700"/>
          </a:xfrm>
          <a:prstGeom prst="straightConnector1">
            <a:avLst/>
          </a:prstGeom>
          <a:noFill/>
          <a:ln cap="flat" cmpd="sng" w="9525">
            <a:solidFill>
              <a:schemeClr val="dk1"/>
            </a:solidFill>
            <a:prstDash val="solid"/>
            <a:miter lim="800000"/>
            <a:headEnd len="med" w="med" type="none"/>
            <a:tailEnd len="med" w="med" type="none"/>
          </a:ln>
        </p:spPr>
      </p:cxnSp>
      <p:sp>
        <p:nvSpPr>
          <p:cNvPr id="1164" name="Google Shape;1164;p110"/>
          <p:cNvSpPr/>
          <p:nvPr/>
        </p:nvSpPr>
        <p:spPr>
          <a:xfrm>
            <a:off x="3275012" y="5589587"/>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165" name="Google Shape;1165;p110"/>
          <p:cNvSpPr txBox="1"/>
          <p:nvPr/>
        </p:nvSpPr>
        <p:spPr>
          <a:xfrm>
            <a:off x="4211637" y="4437062"/>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S1</a:t>
            </a:r>
            <a:endParaRPr/>
          </a:p>
        </p:txBody>
      </p:sp>
      <p:cxnSp>
        <p:nvCxnSpPr>
          <p:cNvPr id="1166" name="Google Shape;1166;p110"/>
          <p:cNvCxnSpPr/>
          <p:nvPr/>
        </p:nvCxnSpPr>
        <p:spPr>
          <a:xfrm flipH="1" rot="10800000">
            <a:off x="755650" y="5013225"/>
            <a:ext cx="4464000" cy="1511400"/>
          </a:xfrm>
          <a:prstGeom prst="straightConnector1">
            <a:avLst/>
          </a:prstGeom>
          <a:noFill/>
          <a:ln cap="flat" cmpd="sng" w="9525">
            <a:solidFill>
              <a:schemeClr val="dk1"/>
            </a:solidFill>
            <a:prstDash val="solid"/>
            <a:miter lim="800000"/>
            <a:headEnd len="med" w="med" type="none"/>
            <a:tailEnd len="med" w="med" type="none"/>
          </a:ln>
        </p:spPr>
      </p:cxnSp>
      <p:sp>
        <p:nvSpPr>
          <p:cNvPr id="1167" name="Google Shape;1167;p110"/>
          <p:cNvSpPr txBox="1"/>
          <p:nvPr/>
        </p:nvSpPr>
        <p:spPr>
          <a:xfrm>
            <a:off x="4500562" y="4791075"/>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S2</a:t>
            </a:r>
            <a:endParaRPr/>
          </a:p>
        </p:txBody>
      </p:sp>
      <p:sp>
        <p:nvSpPr>
          <p:cNvPr id="1168" name="Google Shape;1168;p110"/>
          <p:cNvSpPr txBox="1"/>
          <p:nvPr/>
        </p:nvSpPr>
        <p:spPr>
          <a:xfrm>
            <a:off x="2195512" y="5192712"/>
            <a:ext cx="6477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N</a:t>
            </a:r>
            <a:endParaRPr/>
          </a:p>
        </p:txBody>
      </p:sp>
      <p:sp>
        <p:nvSpPr>
          <p:cNvPr id="1169" name="Google Shape;1169;p110"/>
          <p:cNvSpPr txBox="1"/>
          <p:nvPr/>
        </p:nvSpPr>
        <p:spPr>
          <a:xfrm>
            <a:off x="3060700" y="5229225"/>
            <a:ext cx="6477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L</a:t>
            </a:r>
            <a:endParaRPr/>
          </a:p>
        </p:txBody>
      </p:sp>
      <p:sp>
        <p:nvSpPr>
          <p:cNvPr id="1170" name="Google Shape;1170;p110"/>
          <p:cNvSpPr txBox="1"/>
          <p:nvPr/>
        </p:nvSpPr>
        <p:spPr>
          <a:xfrm>
            <a:off x="900112" y="2276475"/>
            <a:ext cx="6477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F</a:t>
            </a:r>
            <a:endParaRPr/>
          </a:p>
        </p:txBody>
      </p:sp>
      <p:sp>
        <p:nvSpPr>
          <p:cNvPr id="1171" name="Google Shape;1171;p110"/>
          <p:cNvSpPr txBox="1"/>
          <p:nvPr/>
        </p:nvSpPr>
        <p:spPr>
          <a:xfrm>
            <a:off x="1979612" y="1736725"/>
            <a:ext cx="6477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N</a:t>
            </a:r>
            <a:endParaRPr/>
          </a:p>
        </p:txBody>
      </p:sp>
      <p:sp>
        <p:nvSpPr>
          <p:cNvPr id="1172" name="Google Shape;1172;p110"/>
          <p:cNvSpPr txBox="1"/>
          <p:nvPr/>
        </p:nvSpPr>
        <p:spPr>
          <a:xfrm>
            <a:off x="2987675" y="1087437"/>
            <a:ext cx="647700" cy="39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4"/>
                                        </p:tgtEl>
                                        <p:attrNameLst>
                                          <p:attrName>style.visibility</p:attrName>
                                        </p:attrNameLst>
                                      </p:cBhvr>
                                      <p:to>
                                        <p:strVal val="visible"/>
                                      </p:to>
                                    </p:set>
                                    <p:anim calcmode="lin" valueType="num">
                                      <p:cBhvr additive="base">
                                        <p:cTn dur="500"/>
                                        <p:tgtEl>
                                          <p:spTgt spid="1154"/>
                                        </p:tgtEl>
                                        <p:attrNameLst>
                                          <p:attrName>ppt_w</p:attrName>
                                        </p:attrNameLst>
                                      </p:cBhvr>
                                      <p:tavLst>
                                        <p:tav fmla="" tm="0">
                                          <p:val>
                                            <p:strVal val="0"/>
                                          </p:val>
                                        </p:tav>
                                        <p:tav fmla="" tm="100000">
                                          <p:val>
                                            <p:strVal val="#ppt_w"/>
                                          </p:val>
                                        </p:tav>
                                      </p:tavLst>
                                    </p:anim>
                                    <p:anim calcmode="lin" valueType="num">
                                      <p:cBhvr additive="base">
                                        <p:cTn dur="500"/>
                                        <p:tgtEl>
                                          <p:spTgt spid="11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4"/>
                                        </p:tgtEl>
                                        <p:attrNameLst>
                                          <p:attrName>style.visibility</p:attrName>
                                        </p:attrNameLst>
                                      </p:cBhvr>
                                      <p:to>
                                        <p:strVal val="visible"/>
                                      </p:to>
                                    </p:set>
                                    <p:anim calcmode="lin" valueType="num">
                                      <p:cBhvr additive="base">
                                        <p:cTn dur="500"/>
                                        <p:tgtEl>
                                          <p:spTgt spid="1134"/>
                                        </p:tgtEl>
                                        <p:attrNameLst>
                                          <p:attrName>ppt_w</p:attrName>
                                        </p:attrNameLst>
                                      </p:cBhvr>
                                      <p:tavLst>
                                        <p:tav fmla="" tm="0">
                                          <p:val>
                                            <p:strVal val="0"/>
                                          </p:val>
                                        </p:tav>
                                        <p:tav fmla="" tm="100000">
                                          <p:val>
                                            <p:strVal val="#ppt_w"/>
                                          </p:val>
                                        </p:tav>
                                      </p:tavLst>
                                    </p:anim>
                                    <p:anim calcmode="lin" valueType="num">
                                      <p:cBhvr additive="base">
                                        <p:cTn dur="500"/>
                                        <p:tgtEl>
                                          <p:spTgt spid="11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5"/>
                                        </p:tgtEl>
                                        <p:attrNameLst>
                                          <p:attrName>style.visibility</p:attrName>
                                        </p:attrNameLst>
                                      </p:cBhvr>
                                      <p:to>
                                        <p:strVal val="visible"/>
                                      </p:to>
                                    </p:set>
                                    <p:anim calcmode="lin" valueType="num">
                                      <p:cBhvr additive="base">
                                        <p:cTn dur="500"/>
                                        <p:tgtEl>
                                          <p:spTgt spid="1135"/>
                                        </p:tgtEl>
                                        <p:attrNameLst>
                                          <p:attrName>ppt_w</p:attrName>
                                        </p:attrNameLst>
                                      </p:cBhvr>
                                      <p:tavLst>
                                        <p:tav fmla="" tm="0">
                                          <p:val>
                                            <p:strVal val="0"/>
                                          </p:val>
                                        </p:tav>
                                        <p:tav fmla="" tm="100000">
                                          <p:val>
                                            <p:strVal val="#ppt_w"/>
                                          </p:val>
                                        </p:tav>
                                      </p:tavLst>
                                    </p:anim>
                                    <p:anim calcmode="lin" valueType="num">
                                      <p:cBhvr additive="base">
                                        <p:cTn dur="500"/>
                                        <p:tgtEl>
                                          <p:spTgt spid="11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6"/>
                                        </p:tgtEl>
                                        <p:attrNameLst>
                                          <p:attrName>style.visibility</p:attrName>
                                        </p:attrNameLst>
                                      </p:cBhvr>
                                      <p:to>
                                        <p:strVal val="visible"/>
                                      </p:to>
                                    </p:set>
                                    <p:anim calcmode="lin" valueType="num">
                                      <p:cBhvr additive="base">
                                        <p:cTn dur="500"/>
                                        <p:tgtEl>
                                          <p:spTgt spid="1136"/>
                                        </p:tgtEl>
                                        <p:attrNameLst>
                                          <p:attrName>ppt_w</p:attrName>
                                        </p:attrNameLst>
                                      </p:cBhvr>
                                      <p:tavLst>
                                        <p:tav fmla="" tm="0">
                                          <p:val>
                                            <p:strVal val="0"/>
                                          </p:val>
                                        </p:tav>
                                        <p:tav fmla="" tm="100000">
                                          <p:val>
                                            <p:strVal val="#ppt_w"/>
                                          </p:val>
                                        </p:tav>
                                      </p:tavLst>
                                    </p:anim>
                                    <p:anim calcmode="lin" valueType="num">
                                      <p:cBhvr additive="base">
                                        <p:cTn dur="500"/>
                                        <p:tgtEl>
                                          <p:spTgt spid="11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7"/>
                                        </p:tgtEl>
                                        <p:attrNameLst>
                                          <p:attrName>style.visibility</p:attrName>
                                        </p:attrNameLst>
                                      </p:cBhvr>
                                      <p:to>
                                        <p:strVal val="visible"/>
                                      </p:to>
                                    </p:set>
                                    <p:anim calcmode="lin" valueType="num">
                                      <p:cBhvr additive="base">
                                        <p:cTn dur="500"/>
                                        <p:tgtEl>
                                          <p:spTgt spid="1137"/>
                                        </p:tgtEl>
                                        <p:attrNameLst>
                                          <p:attrName>ppt_w</p:attrName>
                                        </p:attrNameLst>
                                      </p:cBhvr>
                                      <p:tavLst>
                                        <p:tav fmla="" tm="0">
                                          <p:val>
                                            <p:strVal val="0"/>
                                          </p:val>
                                        </p:tav>
                                        <p:tav fmla="" tm="100000">
                                          <p:val>
                                            <p:strVal val="#ppt_w"/>
                                          </p:val>
                                        </p:tav>
                                      </p:tavLst>
                                    </p:anim>
                                    <p:anim calcmode="lin" valueType="num">
                                      <p:cBhvr additive="base">
                                        <p:cTn dur="500"/>
                                        <p:tgtEl>
                                          <p:spTgt spid="11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8"/>
                                        </p:tgtEl>
                                        <p:attrNameLst>
                                          <p:attrName>style.visibility</p:attrName>
                                        </p:attrNameLst>
                                      </p:cBhvr>
                                      <p:to>
                                        <p:strVal val="visible"/>
                                      </p:to>
                                    </p:set>
                                    <p:anim calcmode="lin" valueType="num">
                                      <p:cBhvr additive="base">
                                        <p:cTn dur="500"/>
                                        <p:tgtEl>
                                          <p:spTgt spid="1138"/>
                                        </p:tgtEl>
                                        <p:attrNameLst>
                                          <p:attrName>ppt_w</p:attrName>
                                        </p:attrNameLst>
                                      </p:cBhvr>
                                      <p:tavLst>
                                        <p:tav fmla="" tm="0">
                                          <p:val>
                                            <p:strVal val="0"/>
                                          </p:val>
                                        </p:tav>
                                        <p:tav fmla="" tm="100000">
                                          <p:val>
                                            <p:strVal val="#ppt_w"/>
                                          </p:val>
                                        </p:tav>
                                      </p:tavLst>
                                    </p:anim>
                                    <p:anim calcmode="lin" valueType="num">
                                      <p:cBhvr additive="base">
                                        <p:cTn dur="500"/>
                                        <p:tgtEl>
                                          <p:spTgt spid="11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39"/>
                                        </p:tgtEl>
                                        <p:attrNameLst>
                                          <p:attrName>style.visibility</p:attrName>
                                        </p:attrNameLst>
                                      </p:cBhvr>
                                      <p:to>
                                        <p:strVal val="visible"/>
                                      </p:to>
                                    </p:set>
                                    <p:anim calcmode="lin" valueType="num">
                                      <p:cBhvr additive="base">
                                        <p:cTn dur="500"/>
                                        <p:tgtEl>
                                          <p:spTgt spid="1139"/>
                                        </p:tgtEl>
                                        <p:attrNameLst>
                                          <p:attrName>ppt_w</p:attrName>
                                        </p:attrNameLst>
                                      </p:cBhvr>
                                      <p:tavLst>
                                        <p:tav fmla="" tm="0">
                                          <p:val>
                                            <p:strVal val="0"/>
                                          </p:val>
                                        </p:tav>
                                        <p:tav fmla="" tm="100000">
                                          <p:val>
                                            <p:strVal val="#ppt_w"/>
                                          </p:val>
                                        </p:tav>
                                      </p:tavLst>
                                    </p:anim>
                                    <p:anim calcmode="lin" valueType="num">
                                      <p:cBhvr additive="base">
                                        <p:cTn dur="500"/>
                                        <p:tgtEl>
                                          <p:spTgt spid="11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0"/>
                                        </p:tgtEl>
                                        <p:attrNameLst>
                                          <p:attrName>style.visibility</p:attrName>
                                        </p:attrNameLst>
                                      </p:cBhvr>
                                      <p:to>
                                        <p:strVal val="visible"/>
                                      </p:to>
                                    </p:set>
                                    <p:anim calcmode="lin" valueType="num">
                                      <p:cBhvr additive="base">
                                        <p:cTn dur="500"/>
                                        <p:tgtEl>
                                          <p:spTgt spid="1140"/>
                                        </p:tgtEl>
                                        <p:attrNameLst>
                                          <p:attrName>ppt_w</p:attrName>
                                        </p:attrNameLst>
                                      </p:cBhvr>
                                      <p:tavLst>
                                        <p:tav fmla="" tm="0">
                                          <p:val>
                                            <p:strVal val="0"/>
                                          </p:val>
                                        </p:tav>
                                        <p:tav fmla="" tm="100000">
                                          <p:val>
                                            <p:strVal val="#ppt_w"/>
                                          </p:val>
                                        </p:tav>
                                      </p:tavLst>
                                    </p:anim>
                                    <p:anim calcmode="lin" valueType="num">
                                      <p:cBhvr additive="base">
                                        <p:cTn dur="500"/>
                                        <p:tgtEl>
                                          <p:spTgt spid="11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1"/>
                                        </p:tgtEl>
                                        <p:attrNameLst>
                                          <p:attrName>style.visibility</p:attrName>
                                        </p:attrNameLst>
                                      </p:cBhvr>
                                      <p:to>
                                        <p:strVal val="visible"/>
                                      </p:to>
                                    </p:set>
                                    <p:anim calcmode="lin" valueType="num">
                                      <p:cBhvr additive="base">
                                        <p:cTn dur="500"/>
                                        <p:tgtEl>
                                          <p:spTgt spid="1141"/>
                                        </p:tgtEl>
                                        <p:attrNameLst>
                                          <p:attrName>ppt_w</p:attrName>
                                        </p:attrNameLst>
                                      </p:cBhvr>
                                      <p:tavLst>
                                        <p:tav fmla="" tm="0">
                                          <p:val>
                                            <p:strVal val="0"/>
                                          </p:val>
                                        </p:tav>
                                        <p:tav fmla="" tm="100000">
                                          <p:val>
                                            <p:strVal val="#ppt_w"/>
                                          </p:val>
                                        </p:tav>
                                      </p:tavLst>
                                    </p:anim>
                                    <p:anim calcmode="lin" valueType="num">
                                      <p:cBhvr additive="base">
                                        <p:cTn dur="500"/>
                                        <p:tgtEl>
                                          <p:spTgt spid="11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2"/>
                                        </p:tgtEl>
                                        <p:attrNameLst>
                                          <p:attrName>style.visibility</p:attrName>
                                        </p:attrNameLst>
                                      </p:cBhvr>
                                      <p:to>
                                        <p:strVal val="visible"/>
                                      </p:to>
                                    </p:set>
                                    <p:anim calcmode="lin" valueType="num">
                                      <p:cBhvr additive="base">
                                        <p:cTn dur="500"/>
                                        <p:tgtEl>
                                          <p:spTgt spid="1142"/>
                                        </p:tgtEl>
                                        <p:attrNameLst>
                                          <p:attrName>ppt_w</p:attrName>
                                        </p:attrNameLst>
                                      </p:cBhvr>
                                      <p:tavLst>
                                        <p:tav fmla="" tm="0">
                                          <p:val>
                                            <p:strVal val="0"/>
                                          </p:val>
                                        </p:tav>
                                        <p:tav fmla="" tm="100000">
                                          <p:val>
                                            <p:strVal val="#ppt_w"/>
                                          </p:val>
                                        </p:tav>
                                      </p:tavLst>
                                    </p:anim>
                                    <p:anim calcmode="lin" valueType="num">
                                      <p:cBhvr additive="base">
                                        <p:cTn dur="500"/>
                                        <p:tgtEl>
                                          <p:spTgt spid="11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3"/>
                                        </p:tgtEl>
                                        <p:attrNameLst>
                                          <p:attrName>style.visibility</p:attrName>
                                        </p:attrNameLst>
                                      </p:cBhvr>
                                      <p:to>
                                        <p:strVal val="visible"/>
                                      </p:to>
                                    </p:set>
                                    <p:anim calcmode="lin" valueType="num">
                                      <p:cBhvr additive="base">
                                        <p:cTn dur="500"/>
                                        <p:tgtEl>
                                          <p:spTgt spid="1143"/>
                                        </p:tgtEl>
                                        <p:attrNameLst>
                                          <p:attrName>ppt_w</p:attrName>
                                        </p:attrNameLst>
                                      </p:cBhvr>
                                      <p:tavLst>
                                        <p:tav fmla="" tm="0">
                                          <p:val>
                                            <p:strVal val="0"/>
                                          </p:val>
                                        </p:tav>
                                        <p:tav fmla="" tm="100000">
                                          <p:val>
                                            <p:strVal val="#ppt_w"/>
                                          </p:val>
                                        </p:tav>
                                      </p:tavLst>
                                    </p:anim>
                                    <p:anim calcmode="lin" valueType="num">
                                      <p:cBhvr additive="base">
                                        <p:cTn dur="500"/>
                                        <p:tgtEl>
                                          <p:spTgt spid="11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4"/>
                                        </p:tgtEl>
                                        <p:attrNameLst>
                                          <p:attrName>style.visibility</p:attrName>
                                        </p:attrNameLst>
                                      </p:cBhvr>
                                      <p:to>
                                        <p:strVal val="visible"/>
                                      </p:to>
                                    </p:set>
                                    <p:anim calcmode="lin" valueType="num">
                                      <p:cBhvr additive="base">
                                        <p:cTn dur="500"/>
                                        <p:tgtEl>
                                          <p:spTgt spid="1144"/>
                                        </p:tgtEl>
                                        <p:attrNameLst>
                                          <p:attrName>ppt_w</p:attrName>
                                        </p:attrNameLst>
                                      </p:cBhvr>
                                      <p:tavLst>
                                        <p:tav fmla="" tm="0">
                                          <p:val>
                                            <p:strVal val="0"/>
                                          </p:val>
                                        </p:tav>
                                        <p:tav fmla="" tm="100000">
                                          <p:val>
                                            <p:strVal val="#ppt_w"/>
                                          </p:val>
                                        </p:tav>
                                      </p:tavLst>
                                    </p:anim>
                                    <p:anim calcmode="lin" valueType="num">
                                      <p:cBhvr additive="base">
                                        <p:cTn dur="500"/>
                                        <p:tgtEl>
                                          <p:spTgt spid="11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5"/>
                                        </p:tgtEl>
                                        <p:attrNameLst>
                                          <p:attrName>style.visibility</p:attrName>
                                        </p:attrNameLst>
                                      </p:cBhvr>
                                      <p:to>
                                        <p:strVal val="visible"/>
                                      </p:to>
                                    </p:set>
                                    <p:anim calcmode="lin" valueType="num">
                                      <p:cBhvr additive="base">
                                        <p:cTn dur="500"/>
                                        <p:tgtEl>
                                          <p:spTgt spid="1145"/>
                                        </p:tgtEl>
                                        <p:attrNameLst>
                                          <p:attrName>ppt_w</p:attrName>
                                        </p:attrNameLst>
                                      </p:cBhvr>
                                      <p:tavLst>
                                        <p:tav fmla="" tm="0">
                                          <p:val>
                                            <p:strVal val="0"/>
                                          </p:val>
                                        </p:tav>
                                        <p:tav fmla="" tm="100000">
                                          <p:val>
                                            <p:strVal val="#ppt_w"/>
                                          </p:val>
                                        </p:tav>
                                      </p:tavLst>
                                    </p:anim>
                                    <p:anim calcmode="lin" valueType="num">
                                      <p:cBhvr additive="base">
                                        <p:cTn dur="500"/>
                                        <p:tgtEl>
                                          <p:spTgt spid="11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6"/>
                                        </p:tgtEl>
                                        <p:attrNameLst>
                                          <p:attrName>style.visibility</p:attrName>
                                        </p:attrNameLst>
                                      </p:cBhvr>
                                      <p:to>
                                        <p:strVal val="visible"/>
                                      </p:to>
                                    </p:set>
                                    <p:anim calcmode="lin" valueType="num">
                                      <p:cBhvr additive="base">
                                        <p:cTn dur="500"/>
                                        <p:tgtEl>
                                          <p:spTgt spid="1146"/>
                                        </p:tgtEl>
                                        <p:attrNameLst>
                                          <p:attrName>ppt_w</p:attrName>
                                        </p:attrNameLst>
                                      </p:cBhvr>
                                      <p:tavLst>
                                        <p:tav fmla="" tm="0">
                                          <p:val>
                                            <p:strVal val="0"/>
                                          </p:val>
                                        </p:tav>
                                        <p:tav fmla="" tm="100000">
                                          <p:val>
                                            <p:strVal val="#ppt_w"/>
                                          </p:val>
                                        </p:tav>
                                      </p:tavLst>
                                    </p:anim>
                                    <p:anim calcmode="lin" valueType="num">
                                      <p:cBhvr additive="base">
                                        <p:cTn dur="500"/>
                                        <p:tgtEl>
                                          <p:spTgt spid="11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7"/>
                                        </p:tgtEl>
                                        <p:attrNameLst>
                                          <p:attrName>style.visibility</p:attrName>
                                        </p:attrNameLst>
                                      </p:cBhvr>
                                      <p:to>
                                        <p:strVal val="visible"/>
                                      </p:to>
                                    </p:set>
                                    <p:anim calcmode="lin" valueType="num">
                                      <p:cBhvr additive="base">
                                        <p:cTn dur="500"/>
                                        <p:tgtEl>
                                          <p:spTgt spid="1147"/>
                                        </p:tgtEl>
                                        <p:attrNameLst>
                                          <p:attrName>ppt_w</p:attrName>
                                        </p:attrNameLst>
                                      </p:cBhvr>
                                      <p:tavLst>
                                        <p:tav fmla="" tm="0">
                                          <p:val>
                                            <p:strVal val="0"/>
                                          </p:val>
                                        </p:tav>
                                        <p:tav fmla="" tm="100000">
                                          <p:val>
                                            <p:strVal val="#ppt_w"/>
                                          </p:val>
                                        </p:tav>
                                      </p:tavLst>
                                    </p:anim>
                                    <p:anim calcmode="lin" valueType="num">
                                      <p:cBhvr additive="base">
                                        <p:cTn dur="500"/>
                                        <p:tgtEl>
                                          <p:spTgt spid="11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8"/>
                                        </p:tgtEl>
                                        <p:attrNameLst>
                                          <p:attrName>style.visibility</p:attrName>
                                        </p:attrNameLst>
                                      </p:cBhvr>
                                      <p:to>
                                        <p:strVal val="visible"/>
                                      </p:to>
                                    </p:set>
                                    <p:anim calcmode="lin" valueType="num">
                                      <p:cBhvr additive="base">
                                        <p:cTn dur="500"/>
                                        <p:tgtEl>
                                          <p:spTgt spid="1148"/>
                                        </p:tgtEl>
                                        <p:attrNameLst>
                                          <p:attrName>ppt_w</p:attrName>
                                        </p:attrNameLst>
                                      </p:cBhvr>
                                      <p:tavLst>
                                        <p:tav fmla="" tm="0">
                                          <p:val>
                                            <p:strVal val="0"/>
                                          </p:val>
                                        </p:tav>
                                        <p:tav fmla="" tm="100000">
                                          <p:val>
                                            <p:strVal val="#ppt_w"/>
                                          </p:val>
                                        </p:tav>
                                      </p:tavLst>
                                    </p:anim>
                                    <p:anim calcmode="lin" valueType="num">
                                      <p:cBhvr additive="base">
                                        <p:cTn dur="500"/>
                                        <p:tgtEl>
                                          <p:spTgt spid="11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49"/>
                                        </p:tgtEl>
                                        <p:attrNameLst>
                                          <p:attrName>style.visibility</p:attrName>
                                        </p:attrNameLst>
                                      </p:cBhvr>
                                      <p:to>
                                        <p:strVal val="visible"/>
                                      </p:to>
                                    </p:set>
                                    <p:anim calcmode="lin" valueType="num">
                                      <p:cBhvr additive="base">
                                        <p:cTn dur="500"/>
                                        <p:tgtEl>
                                          <p:spTgt spid="1149"/>
                                        </p:tgtEl>
                                        <p:attrNameLst>
                                          <p:attrName>ppt_w</p:attrName>
                                        </p:attrNameLst>
                                      </p:cBhvr>
                                      <p:tavLst>
                                        <p:tav fmla="" tm="0">
                                          <p:val>
                                            <p:strVal val="0"/>
                                          </p:val>
                                        </p:tav>
                                        <p:tav fmla="" tm="100000">
                                          <p:val>
                                            <p:strVal val="#ppt_w"/>
                                          </p:val>
                                        </p:tav>
                                      </p:tavLst>
                                    </p:anim>
                                    <p:anim calcmode="lin" valueType="num">
                                      <p:cBhvr additive="base">
                                        <p:cTn dur="500"/>
                                        <p:tgtEl>
                                          <p:spTgt spid="11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0"/>
                                        </p:tgtEl>
                                        <p:attrNameLst>
                                          <p:attrName>style.visibility</p:attrName>
                                        </p:attrNameLst>
                                      </p:cBhvr>
                                      <p:to>
                                        <p:strVal val="visible"/>
                                      </p:to>
                                    </p:set>
                                    <p:anim calcmode="lin" valueType="num">
                                      <p:cBhvr additive="base">
                                        <p:cTn dur="500"/>
                                        <p:tgtEl>
                                          <p:spTgt spid="1150"/>
                                        </p:tgtEl>
                                        <p:attrNameLst>
                                          <p:attrName>ppt_w</p:attrName>
                                        </p:attrNameLst>
                                      </p:cBhvr>
                                      <p:tavLst>
                                        <p:tav fmla="" tm="0">
                                          <p:val>
                                            <p:strVal val="0"/>
                                          </p:val>
                                        </p:tav>
                                        <p:tav fmla="" tm="100000">
                                          <p:val>
                                            <p:strVal val="#ppt_w"/>
                                          </p:val>
                                        </p:tav>
                                      </p:tavLst>
                                    </p:anim>
                                    <p:anim calcmode="lin" valueType="num">
                                      <p:cBhvr additive="base">
                                        <p:cTn dur="500"/>
                                        <p:tgtEl>
                                          <p:spTgt spid="11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2"/>
                                        </p:tgtEl>
                                        <p:attrNameLst>
                                          <p:attrName>style.visibility</p:attrName>
                                        </p:attrNameLst>
                                      </p:cBhvr>
                                      <p:to>
                                        <p:strVal val="visible"/>
                                      </p:to>
                                    </p:set>
                                    <p:anim calcmode="lin" valueType="num">
                                      <p:cBhvr additive="base">
                                        <p:cTn dur="500"/>
                                        <p:tgtEl>
                                          <p:spTgt spid="1152"/>
                                        </p:tgtEl>
                                        <p:attrNameLst>
                                          <p:attrName>ppt_w</p:attrName>
                                        </p:attrNameLst>
                                      </p:cBhvr>
                                      <p:tavLst>
                                        <p:tav fmla="" tm="0">
                                          <p:val>
                                            <p:strVal val="0"/>
                                          </p:val>
                                        </p:tav>
                                        <p:tav fmla="" tm="100000">
                                          <p:val>
                                            <p:strVal val="#ppt_w"/>
                                          </p:val>
                                        </p:tav>
                                      </p:tavLst>
                                    </p:anim>
                                    <p:anim calcmode="lin" valueType="num">
                                      <p:cBhvr additive="base">
                                        <p:cTn dur="500"/>
                                        <p:tgtEl>
                                          <p:spTgt spid="11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1"/>
                                        </p:tgtEl>
                                        <p:attrNameLst>
                                          <p:attrName>style.visibility</p:attrName>
                                        </p:attrNameLst>
                                      </p:cBhvr>
                                      <p:to>
                                        <p:strVal val="visible"/>
                                      </p:to>
                                    </p:set>
                                    <p:anim calcmode="lin" valueType="num">
                                      <p:cBhvr additive="base">
                                        <p:cTn dur="500"/>
                                        <p:tgtEl>
                                          <p:spTgt spid="1151"/>
                                        </p:tgtEl>
                                        <p:attrNameLst>
                                          <p:attrName>ppt_w</p:attrName>
                                        </p:attrNameLst>
                                      </p:cBhvr>
                                      <p:tavLst>
                                        <p:tav fmla="" tm="0">
                                          <p:val>
                                            <p:strVal val="0"/>
                                          </p:val>
                                        </p:tav>
                                        <p:tav fmla="" tm="100000">
                                          <p:val>
                                            <p:strVal val="#ppt_w"/>
                                          </p:val>
                                        </p:tav>
                                      </p:tavLst>
                                    </p:anim>
                                    <p:anim calcmode="lin" valueType="num">
                                      <p:cBhvr additive="base">
                                        <p:cTn dur="500"/>
                                        <p:tgtEl>
                                          <p:spTgt spid="11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3"/>
                                        </p:tgtEl>
                                        <p:attrNameLst>
                                          <p:attrName>style.visibility</p:attrName>
                                        </p:attrNameLst>
                                      </p:cBhvr>
                                      <p:to>
                                        <p:strVal val="visible"/>
                                      </p:to>
                                    </p:set>
                                    <p:anim calcmode="lin" valueType="num">
                                      <p:cBhvr additive="base">
                                        <p:cTn dur="500"/>
                                        <p:tgtEl>
                                          <p:spTgt spid="1153"/>
                                        </p:tgtEl>
                                        <p:attrNameLst>
                                          <p:attrName>ppt_w</p:attrName>
                                        </p:attrNameLst>
                                      </p:cBhvr>
                                      <p:tavLst>
                                        <p:tav fmla="" tm="0">
                                          <p:val>
                                            <p:strVal val="0"/>
                                          </p:val>
                                        </p:tav>
                                        <p:tav fmla="" tm="100000">
                                          <p:val>
                                            <p:strVal val="#ppt_w"/>
                                          </p:val>
                                        </p:tav>
                                      </p:tavLst>
                                    </p:anim>
                                    <p:anim calcmode="lin" valueType="num">
                                      <p:cBhvr additive="base">
                                        <p:cTn dur="500"/>
                                        <p:tgtEl>
                                          <p:spTgt spid="11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5"/>
                                        </p:tgtEl>
                                        <p:attrNameLst>
                                          <p:attrName>style.visibility</p:attrName>
                                        </p:attrNameLst>
                                      </p:cBhvr>
                                      <p:to>
                                        <p:strVal val="visible"/>
                                      </p:to>
                                    </p:set>
                                    <p:anim calcmode="lin" valueType="num">
                                      <p:cBhvr additive="base">
                                        <p:cTn dur="500"/>
                                        <p:tgtEl>
                                          <p:spTgt spid="1155"/>
                                        </p:tgtEl>
                                        <p:attrNameLst>
                                          <p:attrName>ppt_w</p:attrName>
                                        </p:attrNameLst>
                                      </p:cBhvr>
                                      <p:tavLst>
                                        <p:tav fmla="" tm="0">
                                          <p:val>
                                            <p:strVal val="0"/>
                                          </p:val>
                                        </p:tav>
                                        <p:tav fmla="" tm="100000">
                                          <p:val>
                                            <p:strVal val="#ppt_w"/>
                                          </p:val>
                                        </p:tav>
                                      </p:tavLst>
                                    </p:anim>
                                    <p:anim calcmode="lin" valueType="num">
                                      <p:cBhvr additive="base">
                                        <p:cTn dur="500"/>
                                        <p:tgtEl>
                                          <p:spTgt spid="11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6"/>
                                        </p:tgtEl>
                                        <p:attrNameLst>
                                          <p:attrName>style.visibility</p:attrName>
                                        </p:attrNameLst>
                                      </p:cBhvr>
                                      <p:to>
                                        <p:strVal val="visible"/>
                                      </p:to>
                                    </p:set>
                                    <p:anim calcmode="lin" valueType="num">
                                      <p:cBhvr additive="base">
                                        <p:cTn dur="500"/>
                                        <p:tgtEl>
                                          <p:spTgt spid="1156"/>
                                        </p:tgtEl>
                                        <p:attrNameLst>
                                          <p:attrName>ppt_w</p:attrName>
                                        </p:attrNameLst>
                                      </p:cBhvr>
                                      <p:tavLst>
                                        <p:tav fmla="" tm="0">
                                          <p:val>
                                            <p:strVal val="0"/>
                                          </p:val>
                                        </p:tav>
                                        <p:tav fmla="" tm="100000">
                                          <p:val>
                                            <p:strVal val="#ppt_w"/>
                                          </p:val>
                                        </p:tav>
                                      </p:tavLst>
                                    </p:anim>
                                    <p:anim calcmode="lin" valueType="num">
                                      <p:cBhvr additive="base">
                                        <p:cTn dur="500"/>
                                        <p:tgtEl>
                                          <p:spTgt spid="11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7"/>
                                        </p:tgtEl>
                                        <p:attrNameLst>
                                          <p:attrName>style.visibility</p:attrName>
                                        </p:attrNameLst>
                                      </p:cBhvr>
                                      <p:to>
                                        <p:strVal val="visible"/>
                                      </p:to>
                                    </p:set>
                                    <p:anim calcmode="lin" valueType="num">
                                      <p:cBhvr additive="base">
                                        <p:cTn dur="500"/>
                                        <p:tgtEl>
                                          <p:spTgt spid="1157"/>
                                        </p:tgtEl>
                                        <p:attrNameLst>
                                          <p:attrName>ppt_w</p:attrName>
                                        </p:attrNameLst>
                                      </p:cBhvr>
                                      <p:tavLst>
                                        <p:tav fmla="" tm="0">
                                          <p:val>
                                            <p:strVal val="0"/>
                                          </p:val>
                                        </p:tav>
                                        <p:tav fmla="" tm="100000">
                                          <p:val>
                                            <p:strVal val="#ppt_w"/>
                                          </p:val>
                                        </p:tav>
                                      </p:tavLst>
                                    </p:anim>
                                    <p:anim calcmode="lin" valueType="num">
                                      <p:cBhvr additive="base">
                                        <p:cTn dur="500"/>
                                        <p:tgtEl>
                                          <p:spTgt spid="11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8"/>
                                        </p:tgtEl>
                                        <p:attrNameLst>
                                          <p:attrName>style.visibility</p:attrName>
                                        </p:attrNameLst>
                                      </p:cBhvr>
                                      <p:to>
                                        <p:strVal val="visible"/>
                                      </p:to>
                                    </p:set>
                                    <p:anim calcmode="lin" valueType="num">
                                      <p:cBhvr additive="base">
                                        <p:cTn dur="500"/>
                                        <p:tgtEl>
                                          <p:spTgt spid="1158"/>
                                        </p:tgtEl>
                                        <p:attrNameLst>
                                          <p:attrName>ppt_w</p:attrName>
                                        </p:attrNameLst>
                                      </p:cBhvr>
                                      <p:tavLst>
                                        <p:tav fmla="" tm="0">
                                          <p:val>
                                            <p:strVal val="0"/>
                                          </p:val>
                                        </p:tav>
                                        <p:tav fmla="" tm="100000">
                                          <p:val>
                                            <p:strVal val="#ppt_w"/>
                                          </p:val>
                                        </p:tav>
                                      </p:tavLst>
                                    </p:anim>
                                    <p:anim calcmode="lin" valueType="num">
                                      <p:cBhvr additive="base">
                                        <p:cTn dur="500"/>
                                        <p:tgtEl>
                                          <p:spTgt spid="11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9"/>
                                        </p:tgtEl>
                                        <p:attrNameLst>
                                          <p:attrName>style.visibility</p:attrName>
                                        </p:attrNameLst>
                                      </p:cBhvr>
                                      <p:to>
                                        <p:strVal val="visible"/>
                                      </p:to>
                                    </p:set>
                                    <p:anim calcmode="lin" valueType="num">
                                      <p:cBhvr additive="base">
                                        <p:cTn dur="500"/>
                                        <p:tgtEl>
                                          <p:spTgt spid="1159"/>
                                        </p:tgtEl>
                                        <p:attrNameLst>
                                          <p:attrName>ppt_w</p:attrName>
                                        </p:attrNameLst>
                                      </p:cBhvr>
                                      <p:tavLst>
                                        <p:tav fmla="" tm="0">
                                          <p:val>
                                            <p:strVal val="0"/>
                                          </p:val>
                                        </p:tav>
                                        <p:tav fmla="" tm="100000">
                                          <p:val>
                                            <p:strVal val="#ppt_w"/>
                                          </p:val>
                                        </p:tav>
                                      </p:tavLst>
                                    </p:anim>
                                    <p:anim calcmode="lin" valueType="num">
                                      <p:cBhvr additive="base">
                                        <p:cTn dur="500"/>
                                        <p:tgtEl>
                                          <p:spTgt spid="11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0"/>
                                        </p:tgtEl>
                                        <p:attrNameLst>
                                          <p:attrName>style.visibility</p:attrName>
                                        </p:attrNameLst>
                                      </p:cBhvr>
                                      <p:to>
                                        <p:strVal val="visible"/>
                                      </p:to>
                                    </p:set>
                                    <p:anim calcmode="lin" valueType="num">
                                      <p:cBhvr additive="base">
                                        <p:cTn dur="500"/>
                                        <p:tgtEl>
                                          <p:spTgt spid="1160"/>
                                        </p:tgtEl>
                                        <p:attrNameLst>
                                          <p:attrName>ppt_w</p:attrName>
                                        </p:attrNameLst>
                                      </p:cBhvr>
                                      <p:tavLst>
                                        <p:tav fmla="" tm="0">
                                          <p:val>
                                            <p:strVal val="0"/>
                                          </p:val>
                                        </p:tav>
                                        <p:tav fmla="" tm="100000">
                                          <p:val>
                                            <p:strVal val="#ppt_w"/>
                                          </p:val>
                                        </p:tav>
                                      </p:tavLst>
                                    </p:anim>
                                    <p:anim calcmode="lin" valueType="num">
                                      <p:cBhvr additive="base">
                                        <p:cTn dur="500"/>
                                        <p:tgtEl>
                                          <p:spTgt spid="11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1"/>
                                        </p:tgtEl>
                                        <p:attrNameLst>
                                          <p:attrName>style.visibility</p:attrName>
                                        </p:attrNameLst>
                                      </p:cBhvr>
                                      <p:to>
                                        <p:strVal val="visible"/>
                                      </p:to>
                                    </p:set>
                                    <p:anim calcmode="lin" valueType="num">
                                      <p:cBhvr additive="base">
                                        <p:cTn dur="500"/>
                                        <p:tgtEl>
                                          <p:spTgt spid="1161"/>
                                        </p:tgtEl>
                                        <p:attrNameLst>
                                          <p:attrName>ppt_w</p:attrName>
                                        </p:attrNameLst>
                                      </p:cBhvr>
                                      <p:tavLst>
                                        <p:tav fmla="" tm="0">
                                          <p:val>
                                            <p:strVal val="0"/>
                                          </p:val>
                                        </p:tav>
                                        <p:tav fmla="" tm="100000">
                                          <p:val>
                                            <p:strVal val="#ppt_w"/>
                                          </p:val>
                                        </p:tav>
                                      </p:tavLst>
                                    </p:anim>
                                    <p:anim calcmode="lin" valueType="num">
                                      <p:cBhvr additive="base">
                                        <p:cTn dur="500"/>
                                        <p:tgtEl>
                                          <p:spTgt spid="11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2"/>
                                        </p:tgtEl>
                                        <p:attrNameLst>
                                          <p:attrName>style.visibility</p:attrName>
                                        </p:attrNameLst>
                                      </p:cBhvr>
                                      <p:to>
                                        <p:strVal val="visible"/>
                                      </p:to>
                                    </p:set>
                                    <p:anim calcmode="lin" valueType="num">
                                      <p:cBhvr additive="base">
                                        <p:cTn dur="500"/>
                                        <p:tgtEl>
                                          <p:spTgt spid="1162"/>
                                        </p:tgtEl>
                                        <p:attrNameLst>
                                          <p:attrName>ppt_w</p:attrName>
                                        </p:attrNameLst>
                                      </p:cBhvr>
                                      <p:tavLst>
                                        <p:tav fmla="" tm="0">
                                          <p:val>
                                            <p:strVal val="0"/>
                                          </p:val>
                                        </p:tav>
                                        <p:tav fmla="" tm="100000">
                                          <p:val>
                                            <p:strVal val="#ppt_w"/>
                                          </p:val>
                                        </p:tav>
                                      </p:tavLst>
                                    </p:anim>
                                    <p:anim calcmode="lin" valueType="num">
                                      <p:cBhvr additive="base">
                                        <p:cTn dur="500"/>
                                        <p:tgtEl>
                                          <p:spTgt spid="11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3"/>
                                        </p:tgtEl>
                                        <p:attrNameLst>
                                          <p:attrName>style.visibility</p:attrName>
                                        </p:attrNameLst>
                                      </p:cBhvr>
                                      <p:to>
                                        <p:strVal val="visible"/>
                                      </p:to>
                                    </p:set>
                                    <p:anim calcmode="lin" valueType="num">
                                      <p:cBhvr additive="base">
                                        <p:cTn dur="500"/>
                                        <p:tgtEl>
                                          <p:spTgt spid="1163"/>
                                        </p:tgtEl>
                                        <p:attrNameLst>
                                          <p:attrName>ppt_w</p:attrName>
                                        </p:attrNameLst>
                                      </p:cBhvr>
                                      <p:tavLst>
                                        <p:tav fmla="" tm="0">
                                          <p:val>
                                            <p:strVal val="0"/>
                                          </p:val>
                                        </p:tav>
                                        <p:tav fmla="" tm="100000">
                                          <p:val>
                                            <p:strVal val="#ppt_w"/>
                                          </p:val>
                                        </p:tav>
                                      </p:tavLst>
                                    </p:anim>
                                    <p:anim calcmode="lin" valueType="num">
                                      <p:cBhvr additive="base">
                                        <p:cTn dur="500"/>
                                        <p:tgtEl>
                                          <p:spTgt spid="11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4"/>
                                        </p:tgtEl>
                                        <p:attrNameLst>
                                          <p:attrName>style.visibility</p:attrName>
                                        </p:attrNameLst>
                                      </p:cBhvr>
                                      <p:to>
                                        <p:strVal val="visible"/>
                                      </p:to>
                                    </p:set>
                                    <p:anim calcmode="lin" valueType="num">
                                      <p:cBhvr additive="base">
                                        <p:cTn dur="500"/>
                                        <p:tgtEl>
                                          <p:spTgt spid="1164"/>
                                        </p:tgtEl>
                                        <p:attrNameLst>
                                          <p:attrName>ppt_w</p:attrName>
                                        </p:attrNameLst>
                                      </p:cBhvr>
                                      <p:tavLst>
                                        <p:tav fmla="" tm="0">
                                          <p:val>
                                            <p:strVal val="0"/>
                                          </p:val>
                                        </p:tav>
                                        <p:tav fmla="" tm="100000">
                                          <p:val>
                                            <p:strVal val="#ppt_w"/>
                                          </p:val>
                                        </p:tav>
                                      </p:tavLst>
                                    </p:anim>
                                    <p:anim calcmode="lin" valueType="num">
                                      <p:cBhvr additive="base">
                                        <p:cTn dur="500"/>
                                        <p:tgtEl>
                                          <p:spTgt spid="11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5"/>
                                        </p:tgtEl>
                                        <p:attrNameLst>
                                          <p:attrName>style.visibility</p:attrName>
                                        </p:attrNameLst>
                                      </p:cBhvr>
                                      <p:to>
                                        <p:strVal val="visible"/>
                                      </p:to>
                                    </p:set>
                                    <p:anim calcmode="lin" valueType="num">
                                      <p:cBhvr additive="base">
                                        <p:cTn dur="500"/>
                                        <p:tgtEl>
                                          <p:spTgt spid="1165"/>
                                        </p:tgtEl>
                                        <p:attrNameLst>
                                          <p:attrName>ppt_w</p:attrName>
                                        </p:attrNameLst>
                                      </p:cBhvr>
                                      <p:tavLst>
                                        <p:tav fmla="" tm="0">
                                          <p:val>
                                            <p:strVal val="0"/>
                                          </p:val>
                                        </p:tav>
                                        <p:tav fmla="" tm="100000">
                                          <p:val>
                                            <p:strVal val="#ppt_w"/>
                                          </p:val>
                                        </p:tav>
                                      </p:tavLst>
                                    </p:anim>
                                    <p:anim calcmode="lin" valueType="num">
                                      <p:cBhvr additive="base">
                                        <p:cTn dur="500"/>
                                        <p:tgtEl>
                                          <p:spTgt spid="11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6"/>
                                        </p:tgtEl>
                                        <p:attrNameLst>
                                          <p:attrName>style.visibility</p:attrName>
                                        </p:attrNameLst>
                                      </p:cBhvr>
                                      <p:to>
                                        <p:strVal val="visible"/>
                                      </p:to>
                                    </p:set>
                                    <p:anim calcmode="lin" valueType="num">
                                      <p:cBhvr additive="base">
                                        <p:cTn dur="500"/>
                                        <p:tgtEl>
                                          <p:spTgt spid="1166"/>
                                        </p:tgtEl>
                                        <p:attrNameLst>
                                          <p:attrName>ppt_w</p:attrName>
                                        </p:attrNameLst>
                                      </p:cBhvr>
                                      <p:tavLst>
                                        <p:tav fmla="" tm="0">
                                          <p:val>
                                            <p:strVal val="0"/>
                                          </p:val>
                                        </p:tav>
                                        <p:tav fmla="" tm="100000">
                                          <p:val>
                                            <p:strVal val="#ppt_w"/>
                                          </p:val>
                                        </p:tav>
                                      </p:tavLst>
                                    </p:anim>
                                    <p:anim calcmode="lin" valueType="num">
                                      <p:cBhvr additive="base">
                                        <p:cTn dur="500"/>
                                        <p:tgtEl>
                                          <p:spTgt spid="1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7"/>
                                        </p:tgtEl>
                                        <p:attrNameLst>
                                          <p:attrName>style.visibility</p:attrName>
                                        </p:attrNameLst>
                                      </p:cBhvr>
                                      <p:to>
                                        <p:strVal val="visible"/>
                                      </p:to>
                                    </p:set>
                                    <p:anim calcmode="lin" valueType="num">
                                      <p:cBhvr additive="base">
                                        <p:cTn dur="500"/>
                                        <p:tgtEl>
                                          <p:spTgt spid="1167"/>
                                        </p:tgtEl>
                                        <p:attrNameLst>
                                          <p:attrName>ppt_w</p:attrName>
                                        </p:attrNameLst>
                                      </p:cBhvr>
                                      <p:tavLst>
                                        <p:tav fmla="" tm="0">
                                          <p:val>
                                            <p:strVal val="0"/>
                                          </p:val>
                                        </p:tav>
                                        <p:tav fmla="" tm="100000">
                                          <p:val>
                                            <p:strVal val="#ppt_w"/>
                                          </p:val>
                                        </p:tav>
                                      </p:tavLst>
                                    </p:anim>
                                    <p:anim calcmode="lin" valueType="num">
                                      <p:cBhvr additive="base">
                                        <p:cTn dur="500"/>
                                        <p:tgtEl>
                                          <p:spTgt spid="11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8"/>
                                        </p:tgtEl>
                                        <p:attrNameLst>
                                          <p:attrName>style.visibility</p:attrName>
                                        </p:attrNameLst>
                                      </p:cBhvr>
                                      <p:to>
                                        <p:strVal val="visible"/>
                                      </p:to>
                                    </p:set>
                                    <p:anim calcmode="lin" valueType="num">
                                      <p:cBhvr additive="base">
                                        <p:cTn dur="500"/>
                                        <p:tgtEl>
                                          <p:spTgt spid="1168"/>
                                        </p:tgtEl>
                                        <p:attrNameLst>
                                          <p:attrName>ppt_w</p:attrName>
                                        </p:attrNameLst>
                                      </p:cBhvr>
                                      <p:tavLst>
                                        <p:tav fmla="" tm="0">
                                          <p:val>
                                            <p:strVal val="0"/>
                                          </p:val>
                                        </p:tav>
                                        <p:tav fmla="" tm="100000">
                                          <p:val>
                                            <p:strVal val="#ppt_w"/>
                                          </p:val>
                                        </p:tav>
                                      </p:tavLst>
                                    </p:anim>
                                    <p:anim calcmode="lin" valueType="num">
                                      <p:cBhvr additive="base">
                                        <p:cTn dur="500"/>
                                        <p:tgtEl>
                                          <p:spTgt spid="11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9"/>
                                        </p:tgtEl>
                                        <p:attrNameLst>
                                          <p:attrName>style.visibility</p:attrName>
                                        </p:attrNameLst>
                                      </p:cBhvr>
                                      <p:to>
                                        <p:strVal val="visible"/>
                                      </p:to>
                                    </p:set>
                                    <p:anim calcmode="lin" valueType="num">
                                      <p:cBhvr additive="base">
                                        <p:cTn dur="500"/>
                                        <p:tgtEl>
                                          <p:spTgt spid="1169"/>
                                        </p:tgtEl>
                                        <p:attrNameLst>
                                          <p:attrName>ppt_w</p:attrName>
                                        </p:attrNameLst>
                                      </p:cBhvr>
                                      <p:tavLst>
                                        <p:tav fmla="" tm="0">
                                          <p:val>
                                            <p:strVal val="0"/>
                                          </p:val>
                                        </p:tav>
                                        <p:tav fmla="" tm="100000">
                                          <p:val>
                                            <p:strVal val="#ppt_w"/>
                                          </p:val>
                                        </p:tav>
                                      </p:tavLst>
                                    </p:anim>
                                    <p:anim calcmode="lin" valueType="num">
                                      <p:cBhvr additive="base">
                                        <p:cTn dur="500"/>
                                        <p:tgtEl>
                                          <p:spTgt spid="11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0"/>
                                        </p:tgtEl>
                                        <p:attrNameLst>
                                          <p:attrName>style.visibility</p:attrName>
                                        </p:attrNameLst>
                                      </p:cBhvr>
                                      <p:to>
                                        <p:strVal val="visible"/>
                                      </p:to>
                                    </p:set>
                                    <p:anim calcmode="lin" valueType="num">
                                      <p:cBhvr additive="base">
                                        <p:cTn dur="500"/>
                                        <p:tgtEl>
                                          <p:spTgt spid="1170"/>
                                        </p:tgtEl>
                                        <p:attrNameLst>
                                          <p:attrName>ppt_w</p:attrName>
                                        </p:attrNameLst>
                                      </p:cBhvr>
                                      <p:tavLst>
                                        <p:tav fmla="" tm="0">
                                          <p:val>
                                            <p:strVal val="0"/>
                                          </p:val>
                                        </p:tav>
                                        <p:tav fmla="" tm="100000">
                                          <p:val>
                                            <p:strVal val="#ppt_w"/>
                                          </p:val>
                                        </p:tav>
                                      </p:tavLst>
                                    </p:anim>
                                    <p:anim calcmode="lin" valueType="num">
                                      <p:cBhvr additive="base">
                                        <p:cTn dur="500"/>
                                        <p:tgtEl>
                                          <p:spTgt spid="11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1"/>
                                        </p:tgtEl>
                                        <p:attrNameLst>
                                          <p:attrName>style.visibility</p:attrName>
                                        </p:attrNameLst>
                                      </p:cBhvr>
                                      <p:to>
                                        <p:strVal val="visible"/>
                                      </p:to>
                                    </p:set>
                                    <p:anim calcmode="lin" valueType="num">
                                      <p:cBhvr additive="base">
                                        <p:cTn dur="500"/>
                                        <p:tgtEl>
                                          <p:spTgt spid="1171"/>
                                        </p:tgtEl>
                                        <p:attrNameLst>
                                          <p:attrName>ppt_w</p:attrName>
                                        </p:attrNameLst>
                                      </p:cBhvr>
                                      <p:tavLst>
                                        <p:tav fmla="" tm="0">
                                          <p:val>
                                            <p:strVal val="0"/>
                                          </p:val>
                                        </p:tav>
                                        <p:tav fmla="" tm="100000">
                                          <p:val>
                                            <p:strVal val="#ppt_w"/>
                                          </p:val>
                                        </p:tav>
                                      </p:tavLst>
                                    </p:anim>
                                    <p:anim calcmode="lin" valueType="num">
                                      <p:cBhvr additive="base">
                                        <p:cTn dur="500"/>
                                        <p:tgtEl>
                                          <p:spTgt spid="11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2"/>
                                        </p:tgtEl>
                                        <p:attrNameLst>
                                          <p:attrName>style.visibility</p:attrName>
                                        </p:attrNameLst>
                                      </p:cBhvr>
                                      <p:to>
                                        <p:strVal val="visible"/>
                                      </p:to>
                                    </p:set>
                                    <p:anim calcmode="lin" valueType="num">
                                      <p:cBhvr additive="base">
                                        <p:cTn dur="500"/>
                                        <p:tgtEl>
                                          <p:spTgt spid="1172"/>
                                        </p:tgtEl>
                                        <p:attrNameLst>
                                          <p:attrName>ppt_w</p:attrName>
                                        </p:attrNameLst>
                                      </p:cBhvr>
                                      <p:tavLst>
                                        <p:tav fmla="" tm="0">
                                          <p:val>
                                            <p:strVal val="0"/>
                                          </p:val>
                                        </p:tav>
                                        <p:tav fmla="" tm="100000">
                                          <p:val>
                                            <p:strVal val="#ppt_w"/>
                                          </p:val>
                                        </p:tav>
                                      </p:tavLst>
                                    </p:anim>
                                    <p:anim calcmode="lin" valueType="num">
                                      <p:cBhvr additive="base">
                                        <p:cTn dur="500"/>
                                        <p:tgtEl>
                                          <p:spTgt spid="117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6" name="Shape 1176"/>
        <p:cNvGrpSpPr/>
        <p:nvPr/>
      </p:nvGrpSpPr>
      <p:grpSpPr>
        <a:xfrm>
          <a:off x="0" y="0"/>
          <a:ext cx="0" cy="0"/>
          <a:chOff x="0" y="0"/>
          <a:chExt cx="0" cy="0"/>
        </a:xfrm>
      </p:grpSpPr>
      <p:sp>
        <p:nvSpPr>
          <p:cNvPr id="1177" name="Google Shape;1177;p111"/>
          <p:cNvSpPr txBox="1"/>
          <p:nvPr/>
        </p:nvSpPr>
        <p:spPr>
          <a:xfrm>
            <a:off x="250825" y="260350"/>
            <a:ext cx="8642400" cy="55848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أما في حالة نقص الثروة يؤدي ذلك إلى نقص الاستهلاك وانتقال دالة الاستهلاك إلى أسفل من C1 إلى C3 كما يتضح من الشكل البياني السابق رقم (3-2) وطالما أن الدخل يقسم بين الاستهلاك والادخار فإنه يلاحظ بشكل عام أن زيادة الاستهلاك تعني نقص الادخار والعكس صحيح، فإذا انتقلت دالة الاستهلاك إلى أعلى من C1 إلى C2 فإن دالة الادخار تنتقل إلى أسفل من S1 إلى S2 ، أما في حالة انتقال دالة الاستهلاك إلى أسفل من C1 إلى C3 فإن دالة الادخار تنتقل إلى أعلى من S1 إلى S3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77">
                                            <p:txEl>
                                              <p:pRg end="0" st="0"/>
                                            </p:txEl>
                                          </p:spTgt>
                                        </p:tgtEl>
                                        <p:attrNameLst>
                                          <p:attrName>style.visibility</p:attrName>
                                        </p:attrNameLst>
                                      </p:cBhvr>
                                      <p:to>
                                        <p:strVal val="visible"/>
                                      </p:to>
                                    </p:set>
                                    <p:anim calcmode="lin" valueType="num">
                                      <p:cBhvr additive="base">
                                        <p:cTn dur="500"/>
                                        <p:tgtEl>
                                          <p:spTgt spid="117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7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p76"/>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descr="Paper bag" id="499" name="Shape 499"/>
          <p:cNvSpPr/>
          <p:nvPr/>
        </p:nvSpPr>
        <p:spPr>
          <a:xfrm>
            <a:off x="1475656" y="2708275"/>
            <a:ext cx="6192675" cy="1600200"/>
          </a:xfrm>
          <a:prstGeom prst="rect"/>
        </p:spPr>
        <p:txBody>
          <a:bodyPr fromWordArt="1" numCol="1" wrap="none">
            <a:prstTxWarp prst="textPlain">
              <a:avLst>
                <a:gd fmla="val 50000" name="adj"/>
              </a:avLst>
            </a:prstTxWarp>
          </a:bodyPr>
          <a:lstStyle>
            <a:defPPr lvl="0"/>
            <a:lvl1pPr lvl="0"/>
            <a:lvl2pPr lvl="1"/>
            <a:lvl3pPr lvl="2"/>
            <a:lvl4pPr lvl="3"/>
            <a:lvl5pPr lvl="4"/>
            <a:lvl6pPr lvl="5"/>
            <a:lvl7pPr lvl="6"/>
            <a:lvl8pPr lvl="7"/>
            <a:lvl9pPr lvl="8"/>
          </a:lstStyle>
          <a:p>
            <a:pPr defTabSz="914400" eaLnBrk="1" hangingPunct="1" indent="0" latinLnBrk="0" lvl="0" marL="0" marR="0" rtl="1" algn="ctr" fontAlgn="base">
              <a:lnSpc>
                <a:spcPct val="100000"/>
              </a:lnSpc>
              <a:spcBef>
                <a:spcPct val="0"/>
              </a:spcBef>
              <a:spcAft>
                <a:spcPct val="0"/>
              </a:spcAft>
              <a:buClrTx/>
              <a:buSzTx/>
              <a:buFontTx/>
              <a:buNone/>
              <a:tabLst/>
              <a:defRPr/>
            </a:pPr>
            <a:r>
              <a:rPr b="1" dirty="0" i="0" kern="10" kumimoji="0" lang="ar-SA" noProof="0" normalizeH="0" spc="0" sz="3600" u="none" cap="none" strike="noStrike">
                <a:ln w="9525">
                  <a:solidFill>
                    <a:srgbClr val="008000"/>
                  </a:solidFill>
                  <a:round/>
                  <a:headEnd/>
                  <a:tailEnd/>
                </a:ln>
                <a:solidFill>
                  <a:srgbClr val="003399"/>
                </a:solidFill>
                <a:effectLst>
                  <a:outerShdw sx="125000" rotWithShape="0" algn="tl" dir="14049741" dist="563972" sy="125000">
                    <a:srgbClr val="C7DFD3">
                      <a:alpha val="79999"/>
                    </a:srgbClr>
                  </a:outerShdw>
                </a:effectLst>
                <a:latin typeface="+mn-cs"/>
                <a:ea typeface="+mn-cs"/>
                <a:cs typeface="+mn-cs"/>
              </a:rPr>
              <a:t>الفصل الثالث </a:t>
            </a:r>
          </a:p>
          <a:p>
            <a:pPr defTabSz="914400" eaLnBrk="1" hangingPunct="1" indent="0" latinLnBrk="0" lvl="0" marL="0" marR="0" rtl="1" algn="ctr" fontAlgn="base">
              <a:lnSpc>
                <a:spcPct val="100000"/>
              </a:lnSpc>
              <a:spcBef>
                <a:spcPts val="0"/>
              </a:spcBef>
              <a:spcAft>
                <a:spcPts val="0"/>
              </a:spcAft>
              <a:buClrTx/>
              <a:buSzTx/>
              <a:buFontTx/>
              <a:buNone/>
              <a:tabLst/>
              <a:defRPr/>
            </a:pPr>
            <a:r>
              <a:rPr b="1" dirty="0" i="0" kern="10" kumimoji="0" lang="ar-SA" noProof="0" normalizeH="0" spc="0" sz="3600" u="none" cap="none" strike="noStrike">
                <a:ln>
                  <a:noFill/>
                </a:ln>
                <a:solidFill>
                  <a:srgbClr val="003399"/>
                </a:solidFill>
                <a:effectLst>
                  <a:outerShdw blurRad="50800" rotWithShape="0" algn="tr" dist="38100">
                    <a:prstClr val="black">
                      <a:alpha val="40000"/>
                    </a:prstClr>
                  </a:outerShdw>
                </a:effectLst>
                <a:latin typeface="Arial"/>
                <a:ea typeface="Arial"/>
                <a:cs typeface="Arial"/>
              </a:rPr>
              <a:t>الدخل والانفاق </a:t>
            </a:r>
          </a:p>
          <a:p>
            <a:pPr defTabSz="914400" eaLnBrk="1" hangingPunct="1" indent="0" latinLnBrk="0" lvl="0" marL="0" marR="0" rtl="1" algn="ctr" fontAlgn="base">
              <a:lnSpc>
                <a:spcPct val="100000"/>
              </a:lnSpc>
              <a:spcBef>
                <a:spcPts val="0"/>
              </a:spcBef>
              <a:spcAft>
                <a:spcPts val="0"/>
              </a:spcAft>
              <a:buClrTx/>
              <a:buSzTx/>
              <a:buFontTx/>
              <a:buNone/>
              <a:tabLst/>
              <a:defRPr/>
            </a:pPr>
            <a:r>
              <a:rPr b="1" dirty="0" i="0" kern="10" kumimoji="0" lang="ar-SA" noProof="0" normalizeH="0" spc="0" sz="3600" u="none" cap="none" strike="noStrike">
                <a:ln w="9525">
                  <a:solidFill>
                    <a:srgbClr val="008000"/>
                  </a:solidFill>
                  <a:round/>
                  <a:headEnd/>
                  <a:tailEnd/>
                </a:ln>
                <a:solidFill>
                  <a:srgbClr val="FF0000"/>
                </a:solidFill>
                <a:effectLst>
                  <a:outerShdw blurRad="50800" rotWithShape="0" algn="tr" dist="38100">
                    <a:prstClr val="black">
                      <a:alpha val="40000"/>
                    </a:prstClr>
                  </a:outerShdw>
                </a:effectLst>
                <a:latin typeface="Arial"/>
                <a:ea typeface="+mn-cs"/>
                <a:cs typeface="Arial"/>
              </a:rPr>
              <a:t>من ص73-108</a:t>
            </a:r>
            <a:endParaRPr b="1" dirty="0" i="0" kern="10" kumimoji="0" lang="en-US" noProof="0" normalizeH="0" spc="0" sz="3600" u="none" cap="none" strike="noStrike">
              <a:ln w="9525">
                <a:solidFill>
                  <a:srgbClr val="008000"/>
                </a:solidFill>
                <a:round/>
                <a:headEnd/>
                <a:tailEnd/>
              </a:ln>
              <a:solidFill>
                <a:srgbClr val="FF0000"/>
              </a:solidFill>
              <a:effectLst>
                <a:outerShdw sx="125000" rotWithShape="0" algn="tl" dir="14049741" dist="563972" sy="125000">
                  <a:srgbClr val="C7DFD3">
                    <a:alpha val="79999"/>
                  </a:srgbClr>
                </a:outerShdw>
              </a:effectLst>
              <a:latin typeface="+mn-cs"/>
              <a:ea typeface="+mn-cs"/>
              <a:cs typeface="+mn-cs"/>
            </a:endParaRPr>
          </a:p>
        </p:txBody>
      </p:sp>
      <p:sp>
        <p:nvSpPr>
          <p:cNvPr descr="Paper bag" id="500" name="Shape 500"/>
          <p:cNvSpPr/>
          <p:nvPr/>
        </p:nvSpPr>
        <p:spPr>
          <a:xfrm>
            <a:off x="3581400" y="5562600"/>
            <a:ext cx="2209800" cy="304800"/>
          </a:xfrm>
          <a:prstGeom prst="rect"/>
          <a:solidFill>
            <a:srgbClr val="003399"/>
          </a:solidFill>
          <a:ln cap="flat" cmpd="sng" algn="ctr">
            <a:solidFill>
              <a:srgbClr val="008000"/>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Times New Roman"/>
              </a:rPr>
              <a:t>
</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1" name="Shape 1181"/>
        <p:cNvGrpSpPr/>
        <p:nvPr/>
      </p:nvGrpSpPr>
      <p:grpSpPr>
        <a:xfrm>
          <a:off x="0" y="0"/>
          <a:ext cx="0" cy="0"/>
          <a:chOff x="0" y="0"/>
          <a:chExt cx="0" cy="0"/>
        </a:xfrm>
      </p:grpSpPr>
      <p:sp>
        <p:nvSpPr>
          <p:cNvPr id="1182" name="Google Shape;1182;p112"/>
          <p:cNvSpPr txBox="1"/>
          <p:nvPr/>
        </p:nvSpPr>
        <p:spPr>
          <a:xfrm>
            <a:off x="250825" y="260350"/>
            <a:ext cx="8642400" cy="42465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0000"/>
              </a:buClr>
              <a:buSzPts val="3600"/>
              <a:buFont typeface="Times New Roman"/>
              <a:buNone/>
            </a:pPr>
            <a:r>
              <a:rPr b="1" i="0" lang="en-US" sz="3600" u="none">
                <a:solidFill>
                  <a:srgbClr val="CC0000"/>
                </a:solidFill>
                <a:latin typeface="Times New Roman"/>
                <a:ea typeface="Times New Roman"/>
                <a:cs typeface="Times New Roman"/>
                <a:sym typeface="Times New Roman"/>
              </a:rPr>
              <a:t>( ب ) مستوى الأسعار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تتأثر معدلات الاستهلاك بمستوى الأسعار السائد ، فعند ارتفاع الأسعار تقل القوة الشرائية للثروة وبالتالي تقل معدلات الاستهلاك وتنتقل دالة الاستهلاك إلى أسفل من C1 إلى C3 ، أما في حالة انخفاض الأسعار فإن القوة الشرائية للثروة تزيد وبالتالي تزيد معدلات الاستهلاك وتنتقل دالة الاستهلاك إلى أعلى من C1 إلى C2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2">
                                            <p:txEl>
                                              <p:pRg end="0" st="0"/>
                                            </p:txEl>
                                          </p:spTgt>
                                        </p:tgtEl>
                                        <p:attrNameLst>
                                          <p:attrName>style.visibility</p:attrName>
                                        </p:attrNameLst>
                                      </p:cBhvr>
                                      <p:to>
                                        <p:strVal val="visible"/>
                                      </p:to>
                                    </p:set>
                                    <p:anim calcmode="lin" valueType="num">
                                      <p:cBhvr additive="base">
                                        <p:cTn dur="500"/>
                                        <p:tgtEl>
                                          <p:spTgt spid="118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8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2">
                                            <p:txEl>
                                              <p:pRg end="1" st="1"/>
                                            </p:txEl>
                                          </p:spTgt>
                                        </p:tgtEl>
                                        <p:attrNameLst>
                                          <p:attrName>style.visibility</p:attrName>
                                        </p:attrNameLst>
                                      </p:cBhvr>
                                      <p:to>
                                        <p:strVal val="visible"/>
                                      </p:to>
                                    </p:set>
                                    <p:anim calcmode="lin" valueType="num">
                                      <p:cBhvr additive="base">
                                        <p:cTn dur="500"/>
                                        <p:tgtEl>
                                          <p:spTgt spid="118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8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6" name="Shape 1186"/>
        <p:cNvGrpSpPr/>
        <p:nvPr/>
      </p:nvGrpSpPr>
      <p:grpSpPr>
        <a:xfrm>
          <a:off x="0" y="0"/>
          <a:ext cx="0" cy="0"/>
          <a:chOff x="0" y="0"/>
          <a:chExt cx="0" cy="0"/>
        </a:xfrm>
      </p:grpSpPr>
      <p:sp>
        <p:nvSpPr>
          <p:cNvPr id="1187" name="Google Shape;1187;p113"/>
          <p:cNvSpPr txBox="1"/>
          <p:nvPr/>
        </p:nvSpPr>
        <p:spPr>
          <a:xfrm>
            <a:off x="250825" y="260350"/>
            <a:ext cx="8642400" cy="61341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0000"/>
              </a:buClr>
              <a:buSzPts val="3600"/>
              <a:buFont typeface="Times New Roman"/>
              <a:buNone/>
            </a:pPr>
            <a:r>
              <a:rPr b="1" i="0" lang="en-US" sz="3600" u="none">
                <a:solidFill>
                  <a:srgbClr val="CC0000"/>
                </a:solidFill>
                <a:latin typeface="Times New Roman"/>
                <a:ea typeface="Times New Roman"/>
                <a:cs typeface="Times New Roman"/>
                <a:sym typeface="Times New Roman"/>
              </a:rPr>
              <a:t>( ج ) معدلات الفائدة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المقصود بها معدلات الفائدة على المدخرات التي يودعها الأفراد في البنوك ، فعند زيادة أسعار الفائدة على المدخرات يزداد الادخار وتنتقل دالة الادخار إلى أعلى من S1 إلى S3 ، وعند زيادة الادخار يقل الاستهلاك وتنتقل دالة الاستهلاك إلى أسفل من C1 إلى C3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أما في حالة انخفاض أسعار الفائدة يقل الادخار وتنتقل دالة الادخار إلى أسفل من S1 إلى S2 ويزداد الاستهلاك وتنتقل دالة الاستهلاك إلى أعلى من C1 إلى C2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7">
                                            <p:txEl>
                                              <p:pRg end="0" st="0"/>
                                            </p:txEl>
                                          </p:spTgt>
                                        </p:tgtEl>
                                        <p:attrNameLst>
                                          <p:attrName>style.visibility</p:attrName>
                                        </p:attrNameLst>
                                      </p:cBhvr>
                                      <p:to>
                                        <p:strVal val="visible"/>
                                      </p:to>
                                    </p:set>
                                    <p:anim calcmode="lin" valueType="num">
                                      <p:cBhvr additive="base">
                                        <p:cTn dur="500"/>
                                        <p:tgtEl>
                                          <p:spTgt spid="118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8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7">
                                            <p:txEl>
                                              <p:pRg end="1" st="1"/>
                                            </p:txEl>
                                          </p:spTgt>
                                        </p:tgtEl>
                                        <p:attrNameLst>
                                          <p:attrName>style.visibility</p:attrName>
                                        </p:attrNameLst>
                                      </p:cBhvr>
                                      <p:to>
                                        <p:strVal val="visible"/>
                                      </p:to>
                                    </p:set>
                                    <p:anim calcmode="lin" valueType="num">
                                      <p:cBhvr additive="base">
                                        <p:cTn dur="500"/>
                                        <p:tgtEl>
                                          <p:spTgt spid="118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8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7">
                                            <p:txEl>
                                              <p:pRg end="2" st="2"/>
                                            </p:txEl>
                                          </p:spTgt>
                                        </p:tgtEl>
                                        <p:attrNameLst>
                                          <p:attrName>style.visibility</p:attrName>
                                        </p:attrNameLst>
                                      </p:cBhvr>
                                      <p:to>
                                        <p:strVal val="visible"/>
                                      </p:to>
                                    </p:set>
                                    <p:anim calcmode="lin" valueType="num">
                                      <p:cBhvr additive="base">
                                        <p:cTn dur="500"/>
                                        <p:tgtEl>
                                          <p:spTgt spid="118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8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1" name="Shape 1191"/>
        <p:cNvGrpSpPr/>
        <p:nvPr/>
      </p:nvGrpSpPr>
      <p:grpSpPr>
        <a:xfrm>
          <a:off x="0" y="0"/>
          <a:ext cx="0" cy="0"/>
          <a:chOff x="0" y="0"/>
          <a:chExt cx="0" cy="0"/>
        </a:xfrm>
      </p:grpSpPr>
      <p:sp>
        <p:nvSpPr>
          <p:cNvPr id="1192" name="Google Shape;1192;p114"/>
          <p:cNvSpPr txBox="1"/>
          <p:nvPr/>
        </p:nvSpPr>
        <p:spPr>
          <a:xfrm>
            <a:off x="250825" y="260350"/>
            <a:ext cx="8642400" cy="61341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0000"/>
              </a:buClr>
              <a:buSzPts val="3600"/>
              <a:buFont typeface="Times New Roman"/>
              <a:buNone/>
            </a:pPr>
            <a:r>
              <a:rPr b="1" i="0" lang="en-US" sz="3600" u="none">
                <a:solidFill>
                  <a:srgbClr val="CC0000"/>
                </a:solidFill>
                <a:latin typeface="Times New Roman"/>
                <a:ea typeface="Times New Roman"/>
                <a:cs typeface="Times New Roman"/>
                <a:sym typeface="Times New Roman"/>
              </a:rPr>
              <a:t>(د) التوقعات الخاصة بالدخل والأسعار والثروة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فمثلاً إذا توقع الأفراد زيادة دخلهم في العام القادم فإن استهلاكهم من السلع والخدمات يزداد الآن وتنتقل دالة الاستهلاك إلى أعلى من C1 إلى C2 كما يتضح من الشكل البياني رقم (3-2) ويحدث العكس إذا توقع الأفراد انخفاض دخلهم في المستقبل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وبشكل عام كلما كانت التوقعات متفائلة حول الدخل والثروة كلما زاد استهلاك الأفراد ، والعكس صحيح فالتوقعات المتشائمة تدعو إلى تقليل الاستهلاك والميل نحو الادخار أكثر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2">
                                            <p:txEl>
                                              <p:pRg end="0" st="0"/>
                                            </p:txEl>
                                          </p:spTgt>
                                        </p:tgtEl>
                                        <p:attrNameLst>
                                          <p:attrName>style.visibility</p:attrName>
                                        </p:attrNameLst>
                                      </p:cBhvr>
                                      <p:to>
                                        <p:strVal val="visible"/>
                                      </p:to>
                                    </p:set>
                                    <p:anim calcmode="lin" valueType="num">
                                      <p:cBhvr additive="base">
                                        <p:cTn dur="500"/>
                                        <p:tgtEl>
                                          <p:spTgt spid="119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9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2">
                                            <p:txEl>
                                              <p:pRg end="1" st="1"/>
                                            </p:txEl>
                                          </p:spTgt>
                                        </p:tgtEl>
                                        <p:attrNameLst>
                                          <p:attrName>style.visibility</p:attrName>
                                        </p:attrNameLst>
                                      </p:cBhvr>
                                      <p:to>
                                        <p:strVal val="visible"/>
                                      </p:to>
                                    </p:set>
                                    <p:anim calcmode="lin" valueType="num">
                                      <p:cBhvr additive="base">
                                        <p:cTn dur="500"/>
                                        <p:tgtEl>
                                          <p:spTgt spid="119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9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2">
                                            <p:txEl>
                                              <p:pRg end="2" st="2"/>
                                            </p:txEl>
                                          </p:spTgt>
                                        </p:tgtEl>
                                        <p:attrNameLst>
                                          <p:attrName>style.visibility</p:attrName>
                                        </p:attrNameLst>
                                      </p:cBhvr>
                                      <p:to>
                                        <p:strVal val="visible"/>
                                      </p:to>
                                    </p:set>
                                    <p:anim calcmode="lin" valueType="num">
                                      <p:cBhvr additive="base">
                                        <p:cTn dur="500"/>
                                        <p:tgtEl>
                                          <p:spTgt spid="119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9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6" name="Shape 1196"/>
        <p:cNvGrpSpPr/>
        <p:nvPr/>
      </p:nvGrpSpPr>
      <p:grpSpPr>
        <a:xfrm>
          <a:off x="0" y="0"/>
          <a:ext cx="0" cy="0"/>
          <a:chOff x="0" y="0"/>
          <a:chExt cx="0" cy="0"/>
        </a:xfrm>
      </p:grpSpPr>
      <p:sp>
        <p:nvSpPr>
          <p:cNvPr id="1197" name="Google Shape;1197;p115"/>
          <p:cNvSpPr txBox="1"/>
          <p:nvPr/>
        </p:nvSpPr>
        <p:spPr>
          <a:xfrm>
            <a:off x="250825" y="260350"/>
            <a:ext cx="8642400" cy="61341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0000"/>
              </a:buClr>
              <a:buSzPts val="3600"/>
              <a:buFont typeface="Times New Roman"/>
              <a:buNone/>
            </a:pPr>
            <a:r>
              <a:rPr b="1" i="0" lang="en-US" sz="3600" u="none">
                <a:solidFill>
                  <a:srgbClr val="CC0000"/>
                </a:solidFill>
                <a:latin typeface="Times New Roman"/>
                <a:ea typeface="Times New Roman"/>
                <a:cs typeface="Times New Roman"/>
                <a:sym typeface="Times New Roman"/>
              </a:rPr>
              <a:t>( هـ ) عدد السكان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بشكل عام فإن زيادة عدد السكان تؤدي إلى زيادة الاستهلاك وانتقال دالة الاستهلاك إلى أعلى من C1 إلى C2 ، أما في حالة نقص عدد السكان فإن الاستهلاك ينخفض وتنتقل دالة الاستهلاك إلى أسفل من C1 إلى C3 .</a:t>
            </a:r>
            <a:endParaRPr/>
          </a:p>
          <a:p>
            <a:pPr indent="-342900" lvl="0" marL="342900" marR="0" rtl="1" algn="just">
              <a:lnSpc>
                <a:spcPct val="100000"/>
              </a:lnSpc>
              <a:spcBef>
                <a:spcPts val="180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ولا شك أن التوزيع العمري للسكان، والبعد التعليمي والثقافي يخلق أنماطا استهلاكية متنوعة ومتجددة ، وهذا يعني زيادة حجم الاستهلاك مثلاً في المجتمعات الشابة ذات المستوى التعليمي والثقافي المرتفع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7">
                                            <p:txEl>
                                              <p:pRg end="0" st="0"/>
                                            </p:txEl>
                                          </p:spTgt>
                                        </p:tgtEl>
                                        <p:attrNameLst>
                                          <p:attrName>style.visibility</p:attrName>
                                        </p:attrNameLst>
                                      </p:cBhvr>
                                      <p:to>
                                        <p:strVal val="visible"/>
                                      </p:to>
                                    </p:set>
                                    <p:anim calcmode="lin" valueType="num">
                                      <p:cBhvr additive="base">
                                        <p:cTn dur="500"/>
                                        <p:tgtEl>
                                          <p:spTgt spid="119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19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7">
                                            <p:txEl>
                                              <p:pRg end="1" st="1"/>
                                            </p:txEl>
                                          </p:spTgt>
                                        </p:tgtEl>
                                        <p:attrNameLst>
                                          <p:attrName>style.visibility</p:attrName>
                                        </p:attrNameLst>
                                      </p:cBhvr>
                                      <p:to>
                                        <p:strVal val="visible"/>
                                      </p:to>
                                    </p:set>
                                    <p:anim calcmode="lin" valueType="num">
                                      <p:cBhvr additive="base">
                                        <p:cTn dur="500"/>
                                        <p:tgtEl>
                                          <p:spTgt spid="119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19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97">
                                            <p:txEl>
                                              <p:pRg end="2" st="2"/>
                                            </p:txEl>
                                          </p:spTgt>
                                        </p:tgtEl>
                                        <p:attrNameLst>
                                          <p:attrName>style.visibility</p:attrName>
                                        </p:attrNameLst>
                                      </p:cBhvr>
                                      <p:to>
                                        <p:strVal val="visible"/>
                                      </p:to>
                                    </p:set>
                                    <p:anim calcmode="lin" valueType="num">
                                      <p:cBhvr additive="base">
                                        <p:cTn dur="500"/>
                                        <p:tgtEl>
                                          <p:spTgt spid="119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19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1" name="Shape 1201"/>
        <p:cNvGrpSpPr/>
        <p:nvPr/>
      </p:nvGrpSpPr>
      <p:grpSpPr>
        <a:xfrm>
          <a:off x="0" y="0"/>
          <a:ext cx="0" cy="0"/>
          <a:chOff x="0" y="0"/>
          <a:chExt cx="0" cy="0"/>
        </a:xfrm>
      </p:grpSpPr>
      <p:sp>
        <p:nvSpPr>
          <p:cNvPr id="1202" name="Google Shape;1202;p116"/>
          <p:cNvSpPr txBox="1"/>
          <p:nvPr/>
        </p:nvSpPr>
        <p:spPr>
          <a:xfrm>
            <a:off x="250825" y="260350"/>
            <a:ext cx="8642400" cy="55404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0000"/>
              </a:buClr>
              <a:buSzPts val="3200"/>
              <a:buFont typeface="Times New Roman"/>
              <a:buNone/>
            </a:pPr>
            <a:r>
              <a:rPr b="1" i="0" lang="en-US" sz="3200" u="none">
                <a:solidFill>
                  <a:srgbClr val="CC0000"/>
                </a:solidFill>
                <a:latin typeface="Times New Roman"/>
                <a:ea typeface="Times New Roman"/>
                <a:cs typeface="Times New Roman"/>
                <a:sym typeface="Times New Roman"/>
              </a:rPr>
              <a:t> ( و ) نمط توزيع الدخل في المجتمع :</a:t>
            </a:r>
            <a:endParaRPr/>
          </a:p>
          <a:p>
            <a:pPr indent="-342900" lvl="0" marL="342900" marR="0" rtl="1" algn="just">
              <a:lnSpc>
                <a:spcPct val="100000"/>
              </a:lnSpc>
              <a:spcBef>
                <a:spcPts val="1350"/>
              </a:spcBef>
              <a:spcAft>
                <a:spcPts val="0"/>
              </a:spcAft>
              <a:buClr>
                <a:schemeClr val="dk1"/>
              </a:buClr>
              <a:buSzPts val="2700"/>
              <a:buFont typeface="Times New Roman"/>
              <a:buNone/>
            </a:pPr>
            <a:r>
              <a:rPr b="1" i="0" lang="en-US" sz="2700" u="none">
                <a:solidFill>
                  <a:schemeClr val="dk1"/>
                </a:solidFill>
                <a:latin typeface="Times New Roman"/>
                <a:ea typeface="Times New Roman"/>
                <a:cs typeface="Times New Roman"/>
                <a:sym typeface="Times New Roman"/>
              </a:rPr>
              <a:t> إذا كان توزيع الدخل في المجتمع يتم لصالح الطبقات الفقيرة يزداد الاستهلاك ويقل الادخار ، أما إذا كان توزيع الدخل يتم لصالح الأغنياء يقل الاستهلاك ويزداد الادخار .</a:t>
            </a:r>
            <a:endParaRPr/>
          </a:p>
          <a:p>
            <a:pPr indent="-342900" lvl="0" marL="342900" marR="0" rtl="1" algn="just">
              <a:lnSpc>
                <a:spcPct val="100000"/>
              </a:lnSpc>
              <a:spcBef>
                <a:spcPts val="1600"/>
              </a:spcBef>
              <a:spcAft>
                <a:spcPts val="0"/>
              </a:spcAft>
              <a:buClr>
                <a:srgbClr val="CC0000"/>
              </a:buClr>
              <a:buSzPts val="3200"/>
              <a:buFont typeface="Times New Roman"/>
              <a:buNone/>
            </a:pPr>
            <a:r>
              <a:rPr b="1" i="0" lang="en-US" sz="3200" u="none">
                <a:solidFill>
                  <a:srgbClr val="CC0000"/>
                </a:solidFill>
                <a:latin typeface="Times New Roman"/>
                <a:ea typeface="Times New Roman"/>
                <a:cs typeface="Times New Roman"/>
                <a:sym typeface="Times New Roman"/>
              </a:rPr>
              <a:t> ( ز ) طريقة البيع :</a:t>
            </a:r>
            <a:endParaRPr/>
          </a:p>
          <a:p>
            <a:pPr indent="-342900" lvl="0" marL="342900" marR="0" rtl="1" algn="just">
              <a:lnSpc>
                <a:spcPct val="100000"/>
              </a:lnSpc>
              <a:spcBef>
                <a:spcPts val="1350"/>
              </a:spcBef>
              <a:spcAft>
                <a:spcPts val="0"/>
              </a:spcAft>
              <a:buClr>
                <a:schemeClr val="dk1"/>
              </a:buClr>
              <a:buSzPts val="2700"/>
              <a:buFont typeface="Times New Roman"/>
              <a:buNone/>
            </a:pPr>
            <a:r>
              <a:rPr b="1" i="0" lang="en-US" sz="2700" u="none">
                <a:solidFill>
                  <a:schemeClr val="dk1"/>
                </a:solidFill>
                <a:latin typeface="Times New Roman"/>
                <a:ea typeface="Times New Roman"/>
                <a:cs typeface="Times New Roman"/>
                <a:sym typeface="Times New Roman"/>
              </a:rPr>
              <a:t> فمثلاً إذا كان البيع يتم بالتقسيط يزداد الاستهلاك .</a:t>
            </a:r>
            <a:endParaRPr/>
          </a:p>
          <a:p>
            <a:pPr indent="-342900" lvl="0" marL="342900" marR="0" rtl="1" algn="just">
              <a:lnSpc>
                <a:spcPct val="100000"/>
              </a:lnSpc>
              <a:spcBef>
                <a:spcPts val="1600"/>
              </a:spcBef>
              <a:spcAft>
                <a:spcPts val="0"/>
              </a:spcAft>
              <a:buClr>
                <a:srgbClr val="CC0000"/>
              </a:buClr>
              <a:buSzPts val="3200"/>
              <a:buFont typeface="Times New Roman"/>
              <a:buNone/>
            </a:pPr>
            <a:r>
              <a:rPr b="1" i="0" lang="en-US" sz="3200" u="none">
                <a:solidFill>
                  <a:srgbClr val="CC0000"/>
                </a:solidFill>
                <a:latin typeface="Times New Roman"/>
                <a:ea typeface="Times New Roman"/>
                <a:cs typeface="Times New Roman"/>
                <a:sym typeface="Times New Roman"/>
              </a:rPr>
              <a:t> ( ح ) أذواق المستهلكين :</a:t>
            </a:r>
            <a:endParaRPr/>
          </a:p>
          <a:p>
            <a:pPr indent="-342900" lvl="0" marL="342900" marR="0" rtl="1" algn="just">
              <a:lnSpc>
                <a:spcPct val="100000"/>
              </a:lnSpc>
              <a:spcBef>
                <a:spcPts val="1350"/>
              </a:spcBef>
              <a:spcAft>
                <a:spcPts val="0"/>
              </a:spcAft>
              <a:buClr>
                <a:schemeClr val="dk1"/>
              </a:buClr>
              <a:buSzPts val="2700"/>
              <a:buFont typeface="Times New Roman"/>
              <a:buNone/>
            </a:pPr>
            <a:r>
              <a:rPr b="1" i="0" lang="en-US" sz="2700" u="none">
                <a:solidFill>
                  <a:schemeClr val="dk1"/>
                </a:solidFill>
                <a:latin typeface="Times New Roman"/>
                <a:ea typeface="Times New Roman"/>
                <a:cs typeface="Times New Roman"/>
                <a:sym typeface="Times New Roman"/>
              </a:rPr>
              <a:t> إذ كانت أذواق المستهلكين تميل لصالح سلعة معينة يزداد الاستهلاك عليها والعكس صحيح ، ولا شك أن حملات الدعاية والإعلان تؤثر على أذواق المستهلكين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2">
                                            <p:txEl>
                                              <p:pRg end="0" st="0"/>
                                            </p:txEl>
                                          </p:spTgt>
                                        </p:tgtEl>
                                        <p:attrNameLst>
                                          <p:attrName>style.visibility</p:attrName>
                                        </p:attrNameLst>
                                      </p:cBhvr>
                                      <p:to>
                                        <p:strVal val="visible"/>
                                      </p:to>
                                    </p:set>
                                    <p:anim calcmode="lin" valueType="num">
                                      <p:cBhvr additive="base">
                                        <p:cTn dur="500"/>
                                        <p:tgtEl>
                                          <p:spTgt spid="120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20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2">
                                            <p:txEl>
                                              <p:pRg end="1" st="1"/>
                                            </p:txEl>
                                          </p:spTgt>
                                        </p:tgtEl>
                                        <p:attrNameLst>
                                          <p:attrName>style.visibility</p:attrName>
                                        </p:attrNameLst>
                                      </p:cBhvr>
                                      <p:to>
                                        <p:strVal val="visible"/>
                                      </p:to>
                                    </p:set>
                                    <p:anim calcmode="lin" valueType="num">
                                      <p:cBhvr additive="base">
                                        <p:cTn dur="500"/>
                                        <p:tgtEl>
                                          <p:spTgt spid="120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20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2">
                                            <p:txEl>
                                              <p:pRg end="2" st="2"/>
                                            </p:txEl>
                                          </p:spTgt>
                                        </p:tgtEl>
                                        <p:attrNameLst>
                                          <p:attrName>style.visibility</p:attrName>
                                        </p:attrNameLst>
                                      </p:cBhvr>
                                      <p:to>
                                        <p:strVal val="visible"/>
                                      </p:to>
                                    </p:set>
                                    <p:anim calcmode="lin" valueType="num">
                                      <p:cBhvr additive="base">
                                        <p:cTn dur="500"/>
                                        <p:tgtEl>
                                          <p:spTgt spid="120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20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2">
                                            <p:txEl>
                                              <p:pRg end="3" st="3"/>
                                            </p:txEl>
                                          </p:spTgt>
                                        </p:tgtEl>
                                        <p:attrNameLst>
                                          <p:attrName>style.visibility</p:attrName>
                                        </p:attrNameLst>
                                      </p:cBhvr>
                                      <p:to>
                                        <p:strVal val="visible"/>
                                      </p:to>
                                    </p:set>
                                    <p:anim calcmode="lin" valueType="num">
                                      <p:cBhvr additive="base">
                                        <p:cTn dur="500"/>
                                        <p:tgtEl>
                                          <p:spTgt spid="120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20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2">
                                            <p:txEl>
                                              <p:pRg end="4" st="4"/>
                                            </p:txEl>
                                          </p:spTgt>
                                        </p:tgtEl>
                                        <p:attrNameLst>
                                          <p:attrName>style.visibility</p:attrName>
                                        </p:attrNameLst>
                                      </p:cBhvr>
                                      <p:to>
                                        <p:strVal val="visible"/>
                                      </p:to>
                                    </p:set>
                                    <p:anim calcmode="lin" valueType="num">
                                      <p:cBhvr additive="base">
                                        <p:cTn dur="500"/>
                                        <p:tgtEl>
                                          <p:spTgt spid="120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20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2">
                                            <p:txEl>
                                              <p:pRg end="5" st="5"/>
                                            </p:txEl>
                                          </p:spTgt>
                                        </p:tgtEl>
                                        <p:attrNameLst>
                                          <p:attrName>style.visibility</p:attrName>
                                        </p:attrNameLst>
                                      </p:cBhvr>
                                      <p:to>
                                        <p:strVal val="visible"/>
                                      </p:to>
                                    </p:set>
                                    <p:anim calcmode="lin" valueType="num">
                                      <p:cBhvr additive="base">
                                        <p:cTn dur="500"/>
                                        <p:tgtEl>
                                          <p:spTgt spid="120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202">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7" name="Shape 1207"/>
        <p:cNvGrpSpPr/>
        <p:nvPr/>
      </p:nvGrpSpPr>
      <p:grpSpPr>
        <a:xfrm>
          <a:off x="0" y="0"/>
          <a:ext cx="0" cy="0"/>
          <a:chOff x="0" y="0"/>
          <a:chExt cx="0" cy="0"/>
        </a:xfrm>
      </p:grpSpPr>
      <p:sp>
        <p:nvSpPr>
          <p:cNvPr id="1208" name="Google Shape;1208;p117"/>
          <p:cNvSpPr txBox="1"/>
          <p:nvPr/>
        </p:nvSpPr>
        <p:spPr>
          <a:xfrm>
            <a:off x="250825" y="260350"/>
            <a:ext cx="8642400" cy="40164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chemeClr val="dk1"/>
              </a:buClr>
              <a:buSzPts val="2900"/>
              <a:buFont typeface="Times New Roman"/>
              <a:buNone/>
            </a:pPr>
            <a:r>
              <a:rPr b="1" i="0" lang="en-US" sz="2900" u="none">
                <a:solidFill>
                  <a:schemeClr val="dk1"/>
                </a:solidFill>
                <a:latin typeface="Times New Roman"/>
                <a:ea typeface="Times New Roman"/>
                <a:cs typeface="Times New Roman"/>
                <a:sym typeface="Times New Roman"/>
              </a:rPr>
              <a:t> </a:t>
            </a:r>
            <a:r>
              <a:rPr b="1" i="0" lang="en-US" sz="2900" u="none">
                <a:solidFill>
                  <a:srgbClr val="CC0000"/>
                </a:solidFill>
                <a:latin typeface="Times New Roman"/>
                <a:ea typeface="Times New Roman"/>
                <a:cs typeface="Times New Roman"/>
                <a:sym typeface="Times New Roman"/>
              </a:rPr>
              <a:t>( ط ) السياسات الحكومية :</a:t>
            </a:r>
            <a:r>
              <a:rPr b="1" i="0" lang="en-US" sz="2400" u="none">
                <a:solidFill>
                  <a:schemeClr val="dk1"/>
                </a:solidFill>
                <a:latin typeface="Times New Roman"/>
                <a:ea typeface="Times New Roman"/>
                <a:cs typeface="Times New Roman"/>
                <a:sym typeface="Times New Roman"/>
              </a:rPr>
              <a:t> </a:t>
            </a:r>
            <a:endParaRPr/>
          </a:p>
          <a:p>
            <a:pPr indent="-342900" lvl="0" marL="342900" marR="0" rtl="1" algn="just">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r>
              <a:rPr b="1" i="0" lang="en-US" sz="2800" u="none">
                <a:solidFill>
                  <a:schemeClr val="dk1"/>
                </a:solidFill>
                <a:latin typeface="Times New Roman"/>
                <a:ea typeface="Times New Roman"/>
                <a:cs typeface="Times New Roman"/>
                <a:sym typeface="Times New Roman"/>
              </a:rPr>
              <a:t>فمثلاً قيام الحكومة بزيادة معدل ضريبة الدخل يقلل الدخل ومن ثم يقل الاستهلاك .</a:t>
            </a:r>
            <a:endParaRPr b="1" i="0" sz="2800" u="none">
              <a:solidFill>
                <a:schemeClr val="dk1"/>
              </a:solidFill>
              <a:latin typeface="Times New Roman"/>
              <a:ea typeface="Times New Roman"/>
              <a:cs typeface="Times New Roman"/>
              <a:sym typeface="Times New Roman"/>
            </a:endParaRPr>
          </a:p>
          <a:p>
            <a:pPr indent="-342900" lvl="0" marL="342900" marR="0" rtl="1" algn="just">
              <a:lnSpc>
                <a:spcPct val="100000"/>
              </a:lnSpc>
              <a:spcBef>
                <a:spcPts val="0"/>
              </a:spcBef>
              <a:spcAft>
                <a:spcPts val="0"/>
              </a:spcAft>
              <a:buClr>
                <a:srgbClr val="CC0000"/>
              </a:buClr>
              <a:buSzPts val="2900"/>
              <a:buFont typeface="Times New Roman"/>
              <a:buNone/>
            </a:pPr>
            <a:r>
              <a:rPr b="1" i="0" lang="en-US" sz="2900" u="none">
                <a:solidFill>
                  <a:srgbClr val="CC0000"/>
                </a:solidFill>
                <a:latin typeface="Times New Roman"/>
                <a:ea typeface="Times New Roman"/>
                <a:cs typeface="Times New Roman"/>
                <a:sym typeface="Times New Roman"/>
              </a:rPr>
              <a:t> ( ي ) خداع النقود money illusion :</a:t>
            </a:r>
            <a:endParaRPr/>
          </a:p>
          <a:p>
            <a:pPr indent="-342900" lvl="0" marL="342900" marR="0" rtl="1" algn="just">
              <a:lnSpc>
                <a:spcPct val="100000"/>
              </a:lnSpc>
              <a:spcBef>
                <a:spcPts val="0"/>
              </a:spcBef>
              <a:spcAft>
                <a:spcPts val="0"/>
              </a:spcAft>
              <a:buClr>
                <a:schemeClr val="dk1"/>
              </a:buClr>
              <a:buSzPts val="2900"/>
              <a:buFont typeface="Times New Roman"/>
              <a:buNone/>
            </a:pPr>
            <a:r>
              <a:rPr b="1" i="0" lang="en-US" sz="2900" u="none">
                <a:solidFill>
                  <a:schemeClr val="dk1"/>
                </a:solidFill>
                <a:latin typeface="Times New Roman"/>
                <a:ea typeface="Times New Roman"/>
                <a:cs typeface="Times New Roman"/>
                <a:sym typeface="Times New Roman"/>
              </a:rPr>
              <a:t>  </a:t>
            </a:r>
            <a:r>
              <a:rPr b="1" i="0" lang="en-US" sz="2800" u="none">
                <a:solidFill>
                  <a:schemeClr val="dk1"/>
                </a:solidFill>
                <a:latin typeface="Times New Roman"/>
                <a:ea typeface="Times New Roman"/>
                <a:cs typeface="Times New Roman"/>
                <a:sym typeface="Times New Roman"/>
              </a:rPr>
              <a:t>وهو يعني زيادة الدخول النقدية وفي نفس الوقت ارتفاع أسعار السلع والخدمات بنسبة أكبر من زيادة الدخول النقدية مما يعني انخفاض الدخول الحقيقية (انخفاض القوة الشرائية للدخول النقدية).</a:t>
            </a:r>
            <a:endParaRPr/>
          </a:p>
          <a:p>
            <a:pPr indent="-342900" lvl="0" marL="342900" marR="0" rtl="1" algn="just">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وفي البداية ينخدع الناس ويزداد استهلاكهم ولكن سرعان ما يكتشفوا أن الدخول النقدية لا تكفيهم لشراء نفس السلع والخدمات التي كانوا يشترونها في الماضي بسبب الارتفاع الكبير في أسعار تلك السلع والخدمات.</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8">
                                            <p:txEl>
                                              <p:pRg end="0" st="0"/>
                                            </p:txEl>
                                          </p:spTgt>
                                        </p:tgtEl>
                                        <p:attrNameLst>
                                          <p:attrName>style.visibility</p:attrName>
                                        </p:attrNameLst>
                                      </p:cBhvr>
                                      <p:to>
                                        <p:strVal val="visible"/>
                                      </p:to>
                                    </p:set>
                                    <p:anim calcmode="lin" valueType="num">
                                      <p:cBhvr additive="base">
                                        <p:cTn dur="500"/>
                                        <p:tgtEl>
                                          <p:spTgt spid="120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20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8">
                                            <p:txEl>
                                              <p:pRg end="1" st="1"/>
                                            </p:txEl>
                                          </p:spTgt>
                                        </p:tgtEl>
                                        <p:attrNameLst>
                                          <p:attrName>style.visibility</p:attrName>
                                        </p:attrNameLst>
                                      </p:cBhvr>
                                      <p:to>
                                        <p:strVal val="visible"/>
                                      </p:to>
                                    </p:set>
                                    <p:anim calcmode="lin" valueType="num">
                                      <p:cBhvr additive="base">
                                        <p:cTn dur="500"/>
                                        <p:tgtEl>
                                          <p:spTgt spid="120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20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8">
                                            <p:txEl>
                                              <p:pRg end="2" st="2"/>
                                            </p:txEl>
                                          </p:spTgt>
                                        </p:tgtEl>
                                        <p:attrNameLst>
                                          <p:attrName>style.visibility</p:attrName>
                                        </p:attrNameLst>
                                      </p:cBhvr>
                                      <p:to>
                                        <p:strVal val="visible"/>
                                      </p:to>
                                    </p:set>
                                    <p:anim calcmode="lin" valueType="num">
                                      <p:cBhvr additive="base">
                                        <p:cTn dur="500"/>
                                        <p:tgtEl>
                                          <p:spTgt spid="120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20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8">
                                            <p:txEl>
                                              <p:pRg end="3" st="3"/>
                                            </p:txEl>
                                          </p:spTgt>
                                        </p:tgtEl>
                                        <p:attrNameLst>
                                          <p:attrName>style.visibility</p:attrName>
                                        </p:attrNameLst>
                                      </p:cBhvr>
                                      <p:to>
                                        <p:strVal val="visible"/>
                                      </p:to>
                                    </p:set>
                                    <p:anim calcmode="lin" valueType="num">
                                      <p:cBhvr additive="base">
                                        <p:cTn dur="500"/>
                                        <p:tgtEl>
                                          <p:spTgt spid="120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20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8">
                                            <p:txEl>
                                              <p:pRg end="4" st="4"/>
                                            </p:txEl>
                                          </p:spTgt>
                                        </p:tgtEl>
                                        <p:attrNameLst>
                                          <p:attrName>style.visibility</p:attrName>
                                        </p:attrNameLst>
                                      </p:cBhvr>
                                      <p:to>
                                        <p:strVal val="visible"/>
                                      </p:to>
                                    </p:set>
                                    <p:anim calcmode="lin" valueType="num">
                                      <p:cBhvr additive="base">
                                        <p:cTn dur="500"/>
                                        <p:tgtEl>
                                          <p:spTgt spid="120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20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2" name="Shape 1212"/>
        <p:cNvGrpSpPr/>
        <p:nvPr/>
      </p:nvGrpSpPr>
      <p:grpSpPr>
        <a:xfrm>
          <a:off x="0" y="0"/>
          <a:ext cx="0" cy="0"/>
          <a:chOff x="0" y="0"/>
          <a:chExt cx="0" cy="0"/>
        </a:xfrm>
      </p:grpSpPr>
      <p:sp>
        <p:nvSpPr>
          <p:cNvPr id="1213" name="Google Shape;1213;p118"/>
          <p:cNvSpPr txBox="1"/>
          <p:nvPr/>
        </p:nvSpPr>
        <p:spPr>
          <a:xfrm>
            <a:off x="250825" y="260350"/>
            <a:ext cx="8642400" cy="66786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0000"/>
              </a:buClr>
              <a:buSzPts val="3600"/>
              <a:buFont typeface="Times New Roman"/>
              <a:buNone/>
            </a:pPr>
            <a:r>
              <a:rPr b="1" i="0" lang="en-US" sz="3600" u="none">
                <a:solidFill>
                  <a:srgbClr val="CC0000"/>
                </a:solidFill>
                <a:latin typeface="Times New Roman"/>
                <a:ea typeface="Times New Roman"/>
                <a:cs typeface="Times New Roman"/>
                <a:sym typeface="Times New Roman"/>
              </a:rPr>
              <a:t>( ثانياً )اجمالى الانفاق الاستثمارى Gross Investment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تعريف الاستثمار :-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يعرف الاستثمار بانه الاضافات التى تحدث على الاصول الانتاجية ، او ما يعرف بالاصول الراسمالية كشراء المعدات والالات .....الخ ويمثل الانفاق الاستثمارى ما نسبته 15-20% من الناتج المحلى الاجمالى فى معظم اقتصاديات دول العالم .ويمكن تقسيم الانفاق الاستثمارى الى جزأين رئيسين هما :</a:t>
            </a:r>
            <a:endParaRPr/>
          </a:p>
          <a:p>
            <a:pPr indent="-342900" lvl="0" marL="342900" marR="0" rtl="1" algn="r">
              <a:lnSpc>
                <a:spcPct val="100000"/>
              </a:lnSpc>
              <a:spcBef>
                <a:spcPts val="1600"/>
              </a:spcBef>
              <a:spcAft>
                <a:spcPts val="0"/>
              </a:spcAft>
              <a:buClr>
                <a:schemeClr val="dk1"/>
              </a:buClr>
              <a:buSzPts val="3200"/>
              <a:buFont typeface="Times New Roman"/>
              <a:buAutoNum type="arabicPeriod"/>
            </a:pPr>
            <a:r>
              <a:rPr b="1" i="0" lang="en-US" sz="3200" u="none">
                <a:solidFill>
                  <a:schemeClr val="dk1"/>
                </a:solidFill>
                <a:latin typeface="Times New Roman"/>
                <a:ea typeface="Times New Roman"/>
                <a:cs typeface="Times New Roman"/>
                <a:sym typeface="Times New Roman"/>
              </a:rPr>
              <a:t>التكوين الراسمالى الثابت : ويشمل الالات والمعدات والمبانى والانشاءات المستخدمة فى العملية الانتاجية.</a:t>
            </a:r>
            <a:endParaRPr/>
          </a:p>
          <a:p>
            <a:pPr indent="-342900" lvl="0" marL="342900" marR="0" rtl="1" algn="r">
              <a:lnSpc>
                <a:spcPct val="100000"/>
              </a:lnSpc>
              <a:spcBef>
                <a:spcPts val="1600"/>
              </a:spcBef>
              <a:spcAft>
                <a:spcPts val="0"/>
              </a:spcAft>
              <a:buClr>
                <a:schemeClr val="dk1"/>
              </a:buClr>
              <a:buSzPts val="3200"/>
              <a:buFont typeface="Times New Roman"/>
              <a:buAutoNum type="arabicPeriod"/>
            </a:pPr>
            <a:r>
              <a:rPr b="1" i="0" lang="en-US" sz="3200" u="none">
                <a:solidFill>
                  <a:schemeClr val="dk1"/>
                </a:solidFill>
                <a:latin typeface="Times New Roman"/>
                <a:ea typeface="Times New Roman"/>
                <a:cs typeface="Times New Roman"/>
                <a:sym typeface="Times New Roman"/>
              </a:rPr>
              <a:t> التغير فى المخزون ويشمل قطع غيار الالات المعدات التى لابد من شرائها وتخزينها لحين الحاجة</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3">
                                            <p:txEl>
                                              <p:pRg end="0" st="0"/>
                                            </p:txEl>
                                          </p:spTgt>
                                        </p:tgtEl>
                                        <p:attrNameLst>
                                          <p:attrName>style.visibility</p:attrName>
                                        </p:attrNameLst>
                                      </p:cBhvr>
                                      <p:to>
                                        <p:strVal val="visible"/>
                                      </p:to>
                                    </p:set>
                                    <p:anim calcmode="lin" valueType="num">
                                      <p:cBhvr additive="base">
                                        <p:cTn dur="500"/>
                                        <p:tgtEl>
                                          <p:spTgt spid="121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2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3">
                                            <p:txEl>
                                              <p:pRg end="1" st="1"/>
                                            </p:txEl>
                                          </p:spTgt>
                                        </p:tgtEl>
                                        <p:attrNameLst>
                                          <p:attrName>style.visibility</p:attrName>
                                        </p:attrNameLst>
                                      </p:cBhvr>
                                      <p:to>
                                        <p:strVal val="visible"/>
                                      </p:to>
                                    </p:set>
                                    <p:anim calcmode="lin" valueType="num">
                                      <p:cBhvr additive="base">
                                        <p:cTn dur="500"/>
                                        <p:tgtEl>
                                          <p:spTgt spid="121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21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3">
                                            <p:txEl>
                                              <p:pRg end="2" st="2"/>
                                            </p:txEl>
                                          </p:spTgt>
                                        </p:tgtEl>
                                        <p:attrNameLst>
                                          <p:attrName>style.visibility</p:attrName>
                                        </p:attrNameLst>
                                      </p:cBhvr>
                                      <p:to>
                                        <p:strVal val="visible"/>
                                      </p:to>
                                    </p:set>
                                    <p:anim calcmode="lin" valueType="num">
                                      <p:cBhvr additive="base">
                                        <p:cTn dur="500"/>
                                        <p:tgtEl>
                                          <p:spTgt spid="121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213">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3">
                                            <p:txEl>
                                              <p:pRg end="3" st="3"/>
                                            </p:txEl>
                                          </p:spTgt>
                                        </p:tgtEl>
                                        <p:attrNameLst>
                                          <p:attrName>style.visibility</p:attrName>
                                        </p:attrNameLst>
                                      </p:cBhvr>
                                      <p:to>
                                        <p:strVal val="visible"/>
                                      </p:to>
                                    </p:set>
                                    <p:anim calcmode="lin" valueType="num">
                                      <p:cBhvr additive="base">
                                        <p:cTn dur="500"/>
                                        <p:tgtEl>
                                          <p:spTgt spid="121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213">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3">
                                            <p:txEl>
                                              <p:pRg end="4" st="4"/>
                                            </p:txEl>
                                          </p:spTgt>
                                        </p:tgtEl>
                                        <p:attrNameLst>
                                          <p:attrName>style.visibility</p:attrName>
                                        </p:attrNameLst>
                                      </p:cBhvr>
                                      <p:to>
                                        <p:strVal val="visible"/>
                                      </p:to>
                                    </p:set>
                                    <p:anim calcmode="lin" valueType="num">
                                      <p:cBhvr additive="base">
                                        <p:cTn dur="500"/>
                                        <p:tgtEl>
                                          <p:spTgt spid="121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213">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7" name="Shape 1217"/>
        <p:cNvGrpSpPr/>
        <p:nvPr/>
      </p:nvGrpSpPr>
      <p:grpSpPr>
        <a:xfrm>
          <a:off x="0" y="0"/>
          <a:ext cx="0" cy="0"/>
          <a:chOff x="0" y="0"/>
          <a:chExt cx="0" cy="0"/>
        </a:xfrm>
      </p:grpSpPr>
      <p:sp>
        <p:nvSpPr>
          <p:cNvPr id="1218" name="Google Shape;1218;p119"/>
          <p:cNvSpPr txBox="1"/>
          <p:nvPr/>
        </p:nvSpPr>
        <p:spPr>
          <a:xfrm>
            <a:off x="250825" y="260350"/>
            <a:ext cx="8642400" cy="5862600"/>
          </a:xfrm>
          <a:prstGeom prst="rect">
            <a:avLst/>
          </a:prstGeom>
          <a:noFill/>
          <a:ln>
            <a:noFill/>
          </a:ln>
        </p:spPr>
        <p:txBody>
          <a:bodyPr anchorCtr="0" anchor="t" bIns="45700" lIns="91425" spcFirstLastPara="1" rIns="91425" wrap="square" tIns="45700">
            <a:spAutoFit/>
          </a:bodyPr>
          <a:lstStyle/>
          <a:p>
            <a:pPr indent="-342900" lvl="0" marL="342900" marR="0" rtl="1" algn="just">
              <a:lnSpc>
                <a:spcPct val="100000"/>
              </a:lnSpc>
              <a:spcBef>
                <a:spcPts val="0"/>
              </a:spcBef>
              <a:spcAft>
                <a:spcPts val="0"/>
              </a:spcAft>
              <a:buClr>
                <a:srgbClr val="CC0000"/>
              </a:buClr>
              <a:buSzPts val="2800"/>
              <a:buFont typeface="Times New Roman"/>
              <a:buNone/>
            </a:pPr>
            <a:r>
              <a:rPr b="1" i="0" lang="en-US" sz="2800" u="none">
                <a:solidFill>
                  <a:srgbClr val="CC0000"/>
                </a:solidFill>
                <a:latin typeface="Times New Roman"/>
                <a:ea typeface="Times New Roman"/>
                <a:cs typeface="Times New Roman"/>
                <a:sym typeface="Times New Roman"/>
              </a:rPr>
              <a:t>( ثانياً ) العوامل المحددة لحجم الاستثمار  :</a:t>
            </a:r>
            <a:endParaRPr/>
          </a:p>
          <a:p>
            <a:pPr indent="-342900" lvl="0" marL="342900" marR="0" rtl="1" algn="r">
              <a:lnSpc>
                <a:spcPct val="100000"/>
              </a:lnSpc>
              <a:spcBef>
                <a:spcPts val="140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أ- التوقعات :- </a:t>
            </a:r>
            <a:endParaRPr/>
          </a:p>
          <a:p>
            <a:pPr indent="-342900" lvl="0" marL="342900" marR="0" rtl="1" algn="r">
              <a:lnSpc>
                <a:spcPct val="100000"/>
              </a:lnSpc>
              <a:spcBef>
                <a:spcPts val="80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تمثل التوقعات المستقبلية بشأن النشاط الاقتصادى فى الدولة عاملاً مهماً فى التاثير على قرارات الاستثمار ، فعدم التأكد أو عدم وضوح الرؤية بشأن المستقبل .الاقتصادى يحد من قدرة المستثمرين على اتخاذ القرار الاستثمارى المناسب ، فقرار الاستثمارى يعتمد على العائدات المتوقعة فى فترة زمنية مستقبلية .</a:t>
            </a:r>
            <a:endParaRPr/>
          </a:p>
          <a:p>
            <a:pPr indent="-342900" lvl="0" marL="342900" marR="0" rtl="1" algn="r">
              <a:lnSpc>
                <a:spcPct val="100000"/>
              </a:lnSpc>
              <a:spcBef>
                <a:spcPts val="120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ب-مستوى الدخل :-</a:t>
            </a:r>
            <a:endParaRPr/>
          </a:p>
          <a:p>
            <a:pPr indent="-342900" lvl="0" marL="342900" marR="0" rtl="1" algn="r">
              <a:lnSpc>
                <a:spcPct val="100000"/>
              </a:lnSpc>
              <a:spcBef>
                <a:spcPts val="80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يمثل مستوى الدخل احد العوامل المهمة التى تؤثر على الاستثمار والتى تؤدى الى تحرك منحنى الطلب الاستثمارى بالرغم من ثبات سعر الفائدة .</a:t>
            </a:r>
            <a:endParaRPr/>
          </a:p>
          <a:p>
            <a:pPr indent="-342900" lvl="0" marL="342900" marR="0" rtl="1" algn="r">
              <a:lnSpc>
                <a:spcPct val="100000"/>
              </a:lnSpc>
              <a:spcBef>
                <a:spcPts val="120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ج- السكان :</a:t>
            </a:r>
            <a:endParaRPr/>
          </a:p>
          <a:p>
            <a:pPr indent="-342900" lvl="0" marL="342900" marR="0" rtl="1" algn="r">
              <a:lnSpc>
                <a:spcPct val="100000"/>
              </a:lnSpc>
              <a:spcBef>
                <a:spcPts val="80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يسهم النمو السكانى فى زيادة الطلب على السلع والخدمات الاستهلاكية ، الامر الذى يؤدى بدوره الى زيادة الطلب على السلع الراسمالية التى تستخدم فى عملية انتاج السلع الاستهلاكية ، مما يؤدى الى تحرك منحنى الاستثمار الى اليمين ، تؤدى زيادة عدد السكان الى زيادة الاستثمار فى المبانى السكنية .</a:t>
            </a:r>
            <a:endParaRPr/>
          </a:p>
          <a:p>
            <a:pPr indent="-342900" lvl="0" marL="342900" marR="0" rtl="1"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ج- التقدم التقنى :</a:t>
            </a:r>
            <a:endParaRPr/>
          </a:p>
          <a:p>
            <a:pPr indent="-342900" lvl="0" marL="342900" marR="0" rtl="1" algn="r">
              <a:lnSpc>
                <a:spcPct val="100000"/>
              </a:lnSpc>
              <a:spcBef>
                <a:spcPts val="90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يؤدى اكتشاف طرق جديدة للانتاج الى زيادة الطلب على راس المال ( الالات والمعدات الجديدة )ويترتب على هذا تحرك منحنى الاستثمار الى اليمين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0" st="0"/>
                                            </p:txEl>
                                          </p:spTgt>
                                        </p:tgtEl>
                                        <p:attrNameLst>
                                          <p:attrName>style.visibility</p:attrName>
                                        </p:attrNameLst>
                                      </p:cBhvr>
                                      <p:to>
                                        <p:strVal val="visible"/>
                                      </p:to>
                                    </p:set>
                                    <p:anim calcmode="lin" valueType="num">
                                      <p:cBhvr additive="base">
                                        <p:cTn dur="500"/>
                                        <p:tgtEl>
                                          <p:spTgt spid="1218">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1" st="1"/>
                                            </p:txEl>
                                          </p:spTgt>
                                        </p:tgtEl>
                                        <p:attrNameLst>
                                          <p:attrName>style.visibility</p:attrName>
                                        </p:attrNameLst>
                                      </p:cBhvr>
                                      <p:to>
                                        <p:strVal val="visible"/>
                                      </p:to>
                                    </p:set>
                                    <p:anim calcmode="lin" valueType="num">
                                      <p:cBhvr additive="base">
                                        <p:cTn dur="500"/>
                                        <p:tgtEl>
                                          <p:spTgt spid="1218">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2" st="2"/>
                                            </p:txEl>
                                          </p:spTgt>
                                        </p:tgtEl>
                                        <p:attrNameLst>
                                          <p:attrName>style.visibility</p:attrName>
                                        </p:attrNameLst>
                                      </p:cBhvr>
                                      <p:to>
                                        <p:strVal val="visible"/>
                                      </p:to>
                                    </p:set>
                                    <p:anim calcmode="lin" valueType="num">
                                      <p:cBhvr additive="base">
                                        <p:cTn dur="500"/>
                                        <p:tgtEl>
                                          <p:spTgt spid="1218">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3" st="3"/>
                                            </p:txEl>
                                          </p:spTgt>
                                        </p:tgtEl>
                                        <p:attrNameLst>
                                          <p:attrName>style.visibility</p:attrName>
                                        </p:attrNameLst>
                                      </p:cBhvr>
                                      <p:to>
                                        <p:strVal val="visible"/>
                                      </p:to>
                                    </p:set>
                                    <p:anim calcmode="lin" valueType="num">
                                      <p:cBhvr additive="base">
                                        <p:cTn dur="500"/>
                                        <p:tgtEl>
                                          <p:spTgt spid="1218">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4" st="4"/>
                                            </p:txEl>
                                          </p:spTgt>
                                        </p:tgtEl>
                                        <p:attrNameLst>
                                          <p:attrName>style.visibility</p:attrName>
                                        </p:attrNameLst>
                                      </p:cBhvr>
                                      <p:to>
                                        <p:strVal val="visible"/>
                                      </p:to>
                                    </p:set>
                                    <p:anim calcmode="lin" valueType="num">
                                      <p:cBhvr additive="base">
                                        <p:cTn dur="500"/>
                                        <p:tgtEl>
                                          <p:spTgt spid="1218">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5" st="5"/>
                                            </p:txEl>
                                          </p:spTgt>
                                        </p:tgtEl>
                                        <p:attrNameLst>
                                          <p:attrName>style.visibility</p:attrName>
                                        </p:attrNameLst>
                                      </p:cBhvr>
                                      <p:to>
                                        <p:strVal val="visible"/>
                                      </p:to>
                                    </p:set>
                                    <p:anim calcmode="lin" valueType="num">
                                      <p:cBhvr additive="base">
                                        <p:cTn dur="500"/>
                                        <p:tgtEl>
                                          <p:spTgt spid="1218">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6" st="6"/>
                                            </p:txEl>
                                          </p:spTgt>
                                        </p:tgtEl>
                                        <p:attrNameLst>
                                          <p:attrName>style.visibility</p:attrName>
                                        </p:attrNameLst>
                                      </p:cBhvr>
                                      <p:to>
                                        <p:strVal val="visible"/>
                                      </p:to>
                                    </p:set>
                                    <p:anim calcmode="lin" valueType="num">
                                      <p:cBhvr additive="base">
                                        <p:cTn dur="500"/>
                                        <p:tgtEl>
                                          <p:spTgt spid="1218">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7" st="7"/>
                                            </p:txEl>
                                          </p:spTgt>
                                        </p:tgtEl>
                                        <p:attrNameLst>
                                          <p:attrName>style.visibility</p:attrName>
                                        </p:attrNameLst>
                                      </p:cBhvr>
                                      <p:to>
                                        <p:strVal val="visible"/>
                                      </p:to>
                                    </p:set>
                                    <p:anim calcmode="lin" valueType="num">
                                      <p:cBhvr additive="base">
                                        <p:cTn dur="500"/>
                                        <p:tgtEl>
                                          <p:spTgt spid="1218">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18">
                                            <p:txEl>
                                              <p:pRg end="8" st="8"/>
                                            </p:txEl>
                                          </p:spTgt>
                                        </p:tgtEl>
                                        <p:attrNameLst>
                                          <p:attrName>style.visibility</p:attrName>
                                        </p:attrNameLst>
                                      </p:cBhvr>
                                      <p:to>
                                        <p:strVal val="visible"/>
                                      </p:to>
                                    </p:set>
                                    <p:anim calcmode="lin" valueType="num">
                                      <p:cBhvr additive="base">
                                        <p:cTn dur="500"/>
                                        <p:tgtEl>
                                          <p:spTgt spid="1218">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218">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2" name="Shape 1222"/>
        <p:cNvGrpSpPr/>
        <p:nvPr/>
      </p:nvGrpSpPr>
      <p:grpSpPr>
        <a:xfrm>
          <a:off x="0" y="0"/>
          <a:ext cx="0" cy="0"/>
          <a:chOff x="0" y="0"/>
          <a:chExt cx="0" cy="0"/>
        </a:xfrm>
      </p:grpSpPr>
      <p:sp>
        <p:nvSpPr>
          <p:cNvPr id="1223" name="Google Shape;1223;p120"/>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cap="none" strike="noStrike">
                <a:solidFill>
                  <a:srgbClr val="003399"/>
                </a:solidFill>
                <a:latin typeface="Times New Roman"/>
                <a:ea typeface="Times New Roman"/>
                <a:cs typeface="Times New Roman"/>
                <a:sym typeface="Times New Roman"/>
              </a:rPr>
              <a:t>ا</a:t>
            </a:r>
            <a:r>
              <a:rPr b="0" i="0" lang="en-US" sz="2400" u="none" cap="none" strike="noStrike">
                <a:solidFill>
                  <a:schemeClr val="dk1"/>
                </a:solidFill>
                <a:latin typeface="Times New Roman"/>
                <a:ea typeface="Times New Roman"/>
                <a:cs typeface="Times New Roman"/>
                <a:sym typeface="Times New Roman"/>
              </a:rPr>
              <a:t>.</a:t>
            </a:r>
            <a:endParaRPr/>
          </a:p>
        </p:txBody>
      </p:sp>
      <p:sp>
        <p:nvSpPr>
          <p:cNvPr id="1224" name="Google Shape;1224;p120"/>
          <p:cNvSpPr txBox="1"/>
          <p:nvPr/>
        </p:nvSpPr>
        <p:spPr>
          <a:xfrm>
            <a:off x="8613775" y="6305550"/>
            <a:ext cx="457200" cy="476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1225" name="Google Shape;1225;p120"/>
          <p:cNvSpPr txBox="1"/>
          <p:nvPr/>
        </p:nvSpPr>
        <p:spPr>
          <a:xfrm>
            <a:off x="1671637" y="188912"/>
            <a:ext cx="5948400" cy="6308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800"/>
              <a:buFont typeface="Times New Roman"/>
              <a:buNone/>
            </a:pPr>
            <a:r>
              <a:rPr b="1" i="0" lang="en-US" sz="2800" u="sng">
                <a:solidFill>
                  <a:srgbClr val="FF0000"/>
                </a:solidFill>
                <a:latin typeface="Times New Roman"/>
                <a:ea typeface="Times New Roman"/>
                <a:cs typeface="Times New Roman"/>
                <a:sym typeface="Times New Roman"/>
              </a:rPr>
              <a:t>الانفاق الحكومى Government Expenditure</a:t>
            </a:r>
            <a:r>
              <a:rPr b="1" i="0" lang="en-US" sz="2800" u="sng">
                <a:solidFill>
                  <a:srgbClr val="000000"/>
                </a:solidFill>
                <a:latin typeface="Times New Roman"/>
                <a:ea typeface="Times New Roman"/>
                <a:cs typeface="Times New Roman"/>
                <a:sym typeface="Times New Roman"/>
              </a:rPr>
              <a:t> ي</a:t>
            </a:r>
            <a:r>
              <a:rPr b="1" i="0" lang="en-US" sz="2800" u="none">
                <a:solidFill>
                  <a:srgbClr val="000000"/>
                </a:solidFill>
                <a:latin typeface="Times New Roman"/>
                <a:ea typeface="Times New Roman"/>
                <a:cs typeface="Times New Roman"/>
                <a:sym typeface="Times New Roman"/>
              </a:rPr>
              <a:t>مكن تقسيم الانفاق الحكومى الى ثلاثة بنود رئيسية وهى الاتى :</a:t>
            </a:r>
            <a:endParaRPr/>
          </a:p>
          <a:p>
            <a:pPr indent="0" lvl="0" marL="0" marR="0" rtl="1" algn="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1- المشتريات الحكومية من السلع والخدمات وهو يمثل ذلك الجزء من الناتج المحلى الذى تستخدمه ( تستهلكه ) الحكومة مباشرة خلال فترة زمنية محددة .عادة ما تكون سنه .</a:t>
            </a:r>
            <a:endParaRPr/>
          </a:p>
          <a:p>
            <a:pPr indent="0" lvl="0" marL="0" marR="0" rtl="1" algn="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2- المدفوعات التحويلية فهى تشمل مستحقات الضمان الاجتماعى والمساعدات والاعانات التى تقدم للافراد ( مثل اعانات البطالة ) </a:t>
            </a:r>
            <a:endParaRPr/>
          </a:p>
          <a:p>
            <a:pPr indent="0" lvl="0" marL="0" marR="0" rtl="1" algn="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3- مدفوعات الفائدة وهى عبارة عن مدفوعات نقدية لاولئك الذين يملكون سندات حكومية .</a:t>
            </a:r>
            <a:endParaRPr/>
          </a:p>
          <a:p>
            <a:pPr indent="0" lvl="0" marL="0" marR="0" rtl="1" algn="r">
              <a:lnSpc>
                <a:spcPct val="100000"/>
              </a:lnSpc>
              <a:spcBef>
                <a:spcPts val="0"/>
              </a:spcBef>
              <a:spcAft>
                <a:spcPts val="0"/>
              </a:spcAft>
              <a:buClr>
                <a:srgbClr val="000000"/>
              </a:buClr>
              <a:buSzPts val="2400"/>
              <a:buFont typeface="Times New Roman"/>
              <a:buNone/>
            </a:pPr>
            <a:r>
              <a:rPr b="1" i="0" lang="en-US" sz="2400" u="none">
                <a:solidFill>
                  <a:srgbClr val="000000"/>
                </a:solidFill>
                <a:latin typeface="Times New Roman"/>
                <a:ea typeface="Times New Roman"/>
                <a:cs typeface="Times New Roman"/>
                <a:sym typeface="Times New Roman"/>
              </a:rPr>
              <a:t>وقد بلغت نسبة مساهمة القطاع الحكومى من اجمالى الناتج المحلى فى المملكة العربية السعودية لعام 2003حوالى25%  وتقوم الحكومة بتمويل نفقاتها عن طريق الايرادات التى تحصل عليها من الضرائب المباشرة على دخل الافراد او ضرائب الشركات او ضرائب المبيعات او</a:t>
            </a:r>
            <a:r>
              <a:rPr b="1" i="0" lang="en-US" sz="2800" u="none">
                <a:solidFill>
                  <a:srgbClr val="000000"/>
                </a:solidFill>
                <a:latin typeface="Times New Roman"/>
                <a:ea typeface="Times New Roman"/>
                <a:cs typeface="Times New Roman"/>
                <a:sym typeface="Times New Roman"/>
              </a:rPr>
              <a:t> الرسوم الجمركية او رسوم الخدمات او بيع ما تمتلكه الدولة من موارد طبيعية كالبترول......الخ</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9" name="Shape 1229"/>
        <p:cNvGrpSpPr/>
        <p:nvPr/>
      </p:nvGrpSpPr>
      <p:grpSpPr>
        <a:xfrm>
          <a:off x="0" y="0"/>
          <a:ext cx="0" cy="0"/>
          <a:chOff x="0" y="0"/>
          <a:chExt cx="0" cy="0"/>
        </a:xfrm>
      </p:grpSpPr>
      <p:sp>
        <p:nvSpPr>
          <p:cNvPr id="1230" name="Google Shape;1230;p121"/>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cap="none" strike="noStrike">
                <a:solidFill>
                  <a:srgbClr val="003399"/>
                </a:solidFill>
                <a:latin typeface="Times New Roman"/>
                <a:ea typeface="Times New Roman"/>
                <a:cs typeface="Times New Roman"/>
                <a:sym typeface="Times New Roman"/>
              </a:rPr>
              <a:t>ا</a:t>
            </a:r>
            <a:r>
              <a:rPr b="0" i="0" lang="en-US" sz="2400" u="none" cap="none" strike="noStrike">
                <a:solidFill>
                  <a:schemeClr val="dk1"/>
                </a:solidFill>
                <a:latin typeface="Times New Roman"/>
                <a:ea typeface="Times New Roman"/>
                <a:cs typeface="Times New Roman"/>
                <a:sym typeface="Times New Roman"/>
              </a:rPr>
              <a:t>.</a:t>
            </a:r>
            <a:endParaRPr/>
          </a:p>
        </p:txBody>
      </p:sp>
      <p:sp>
        <p:nvSpPr>
          <p:cNvPr id="1231" name="Google Shape;1231;p121"/>
          <p:cNvSpPr txBox="1"/>
          <p:nvPr/>
        </p:nvSpPr>
        <p:spPr>
          <a:xfrm>
            <a:off x="8613775" y="6305550"/>
            <a:ext cx="457200" cy="476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1232" name="Google Shape;1232;p121"/>
          <p:cNvSpPr txBox="1"/>
          <p:nvPr/>
        </p:nvSpPr>
        <p:spPr>
          <a:xfrm>
            <a:off x="1671637" y="188912"/>
            <a:ext cx="5948400" cy="63087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4000"/>
              <a:buFont typeface="Times New Roman"/>
              <a:buNone/>
            </a:pPr>
            <a:r>
              <a:rPr b="1" i="0" lang="en-US" sz="4000" u="sng">
                <a:solidFill>
                  <a:srgbClr val="FF0000"/>
                </a:solidFill>
                <a:latin typeface="Times New Roman"/>
                <a:ea typeface="Times New Roman"/>
                <a:cs typeface="Times New Roman"/>
                <a:sym typeface="Times New Roman"/>
              </a:rPr>
              <a:t>صافى الصادرات    Export Net :</a:t>
            </a:r>
            <a:endParaRPr/>
          </a:p>
          <a:p>
            <a:pPr indent="0" lvl="0" marL="0" marR="0" rtl="1" algn="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يشكل الميزان التجارى أو صافى الصادرات المكون الرابع  للانفاق الكلى .</a:t>
            </a:r>
            <a:endParaRPr/>
          </a:p>
          <a:p>
            <a:pPr indent="0" lvl="0" marL="0" marR="0" rtl="1" algn="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قالصادرات هى تلك السلع والخدمات التى تنتج محلياً ويتم تصديرها الى العالم الخارجى وهى تعتبر جزءاً من الطلب الخارجى على السلع والخمات المنتجة محلياً .</a:t>
            </a:r>
            <a:endParaRPr/>
          </a:p>
          <a:p>
            <a:pPr indent="0" lvl="0" marL="0" marR="0" rtl="1" algn="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والفرق بين ما نصدره وما نستورده يطلق عليه صافى الصادرات او صافى التعامل الخارجى ويدخل ضمن الطلب الكلى ( او الانفاق الكلى ) </a:t>
            </a:r>
            <a:endParaRPr/>
          </a:p>
          <a:p>
            <a:pPr indent="0" lvl="0" marL="0" marR="0" rtl="1" algn="r">
              <a:lnSpc>
                <a:spcPct val="100000"/>
              </a:lnSpc>
              <a:spcBef>
                <a:spcPts val="0"/>
              </a:spcBef>
              <a:spcAft>
                <a:spcPts val="0"/>
              </a:spcAft>
              <a:buClr>
                <a:srgbClr val="000000"/>
              </a:buClr>
              <a:buSzPts val="2800"/>
              <a:buFont typeface="Times New Roman"/>
              <a:buNone/>
            </a:pPr>
            <a:r>
              <a:rPr b="1" i="0" lang="en-US" sz="2800" u="none">
                <a:solidFill>
                  <a:srgbClr val="000000"/>
                </a:solidFill>
                <a:latin typeface="Times New Roman"/>
                <a:ea typeface="Times New Roman"/>
                <a:cs typeface="Times New Roman"/>
                <a:sym typeface="Times New Roman"/>
              </a:rPr>
              <a:t>ويجب ملاحظة أن الصادرات هى جزء من الانتاج المحلى ، ويجب بالتالى إضافتها الى الناتج المحلى الاجمالى GDP فى حين أن الواردات هى جزء من الانتاج الاجنبى رغم أنها تمثل جزءاً من الاستهلاك المحلى ، وبالتالى يجب خصمها من الناتج المحلى الاجمالى GDP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77"/>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cap="none" strike="noStrike">
                <a:solidFill>
                  <a:srgbClr val="003399"/>
                </a:solidFill>
                <a:latin typeface="Times New Roman"/>
                <a:ea typeface="Times New Roman"/>
                <a:cs typeface="Times New Roman"/>
                <a:sym typeface="Times New Roman"/>
              </a:rPr>
              <a:t>ا</a:t>
            </a:r>
            <a:r>
              <a:rPr b="0" i="0" lang="en-US" sz="2400" u="none" cap="none" strike="noStrike">
                <a:solidFill>
                  <a:schemeClr val="dk1"/>
                </a:solidFill>
                <a:latin typeface="Times New Roman"/>
                <a:ea typeface="Times New Roman"/>
                <a:cs typeface="Times New Roman"/>
                <a:sym typeface="Times New Roman"/>
              </a:rPr>
              <a:t>.</a:t>
            </a:r>
            <a:endParaRPr/>
          </a:p>
        </p:txBody>
      </p:sp>
      <p:sp>
        <p:nvSpPr>
          <p:cNvPr id="506" name="Google Shape;506;p77"/>
          <p:cNvSpPr txBox="1"/>
          <p:nvPr/>
        </p:nvSpPr>
        <p:spPr>
          <a:xfrm>
            <a:off x="8613775" y="6305550"/>
            <a:ext cx="457200" cy="47640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507" name="Google Shape;507;p77"/>
          <p:cNvSpPr/>
          <p:nvPr/>
        </p:nvSpPr>
        <p:spPr>
          <a:xfrm>
            <a:off x="250825" y="692696"/>
            <a:ext cx="8713800" cy="4709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66"/>
              </a:buClr>
              <a:buSzPts val="6000"/>
              <a:buFont typeface="Times New Roman"/>
              <a:buNone/>
            </a:pPr>
            <a:r>
              <a:rPr b="1" i="0" lang="en-US" sz="6000" u="none" cap="none" strike="noStrike">
                <a:solidFill>
                  <a:srgbClr val="000066"/>
                </a:solidFill>
                <a:latin typeface="Times New Roman"/>
                <a:ea typeface="Times New Roman"/>
                <a:cs typeface="Times New Roman"/>
                <a:sym typeface="Times New Roman"/>
              </a:rPr>
              <a:t>الباب الثالث</a:t>
            </a:r>
            <a:endParaRPr/>
          </a:p>
          <a:p>
            <a:pPr indent="0" lvl="0" marL="0" marR="0" rtl="0" algn="ctr">
              <a:lnSpc>
                <a:spcPct val="100000"/>
              </a:lnSpc>
              <a:spcBef>
                <a:spcPts val="0"/>
              </a:spcBef>
              <a:spcAft>
                <a:spcPts val="0"/>
              </a:spcAft>
              <a:buClr>
                <a:srgbClr val="000066"/>
              </a:buClr>
              <a:buSzPts val="6000"/>
              <a:buFont typeface="Times New Roman"/>
              <a:buNone/>
            </a:pPr>
            <a:r>
              <a:rPr b="1" i="0" lang="en-US" sz="6000" u="none" cap="none" strike="noStrike">
                <a:solidFill>
                  <a:srgbClr val="000066"/>
                </a:solidFill>
                <a:latin typeface="Times New Roman"/>
                <a:ea typeface="Times New Roman"/>
                <a:cs typeface="Times New Roman"/>
                <a:sym typeface="Times New Roman"/>
              </a:rPr>
              <a:t>الدخل والانفاق </a:t>
            </a:r>
            <a:endParaRPr/>
          </a:p>
          <a:p>
            <a:pPr indent="0" lvl="0" marL="0" marR="0" rtl="1" algn="ctr">
              <a:lnSpc>
                <a:spcPct val="100000"/>
              </a:lnSpc>
              <a:spcBef>
                <a:spcPts val="0"/>
              </a:spcBef>
              <a:spcAft>
                <a:spcPts val="0"/>
              </a:spcAft>
              <a:buClr>
                <a:srgbClr val="000066"/>
              </a:buClr>
              <a:buSzPts val="6000"/>
              <a:buFont typeface="Traditional Arabic"/>
              <a:buNone/>
            </a:pPr>
            <a:r>
              <a:rPr b="1" i="0" lang="en-US" sz="6000" u="none" cap="none" strike="noStrike">
                <a:solidFill>
                  <a:srgbClr val="000066"/>
                </a:solidFill>
                <a:effectLst>
                  <a:outerShdw rotWithShape="0" algn="ctr" dir="2700000" dist="71842">
                    <a:srgbClr val="E7DEC9">
                      <a:alpha val="49803"/>
                    </a:srgbClr>
                  </a:outerShdw>
                </a:effectLst>
                <a:latin typeface="Traditional Arabic"/>
                <a:ea typeface="Traditional Arabic"/>
                <a:cs typeface="Traditional Arabic"/>
                <a:sym typeface="Traditional Arabic"/>
              </a:rPr>
              <a:t>الاستهلاك Consumption</a:t>
            </a:r>
            <a:endParaRPr b="1" i="0" sz="6000" u="none" cap="none" strike="noStrike">
              <a:solidFill>
                <a:srgbClr val="000066"/>
              </a:solidFill>
              <a:effectLst>
                <a:outerShdw rotWithShape="0" algn="ctr" dir="2700000" dist="71842">
                  <a:srgbClr val="E7DEC9">
                    <a:alpha val="49803"/>
                  </a:srgbClr>
                </a:outerShdw>
              </a:effectLst>
              <a:latin typeface="Traditional Arabic"/>
              <a:ea typeface="Traditional Arabic"/>
              <a:cs typeface="Traditional Arabic"/>
              <a:sym typeface="Traditional Arabic"/>
            </a:endParaRPr>
          </a:p>
          <a:p>
            <a:pPr indent="0" lvl="0" marL="0" marR="0" rtl="1" algn="ctr">
              <a:lnSpc>
                <a:spcPct val="100000"/>
              </a:lnSpc>
              <a:spcBef>
                <a:spcPts val="0"/>
              </a:spcBef>
              <a:spcAft>
                <a:spcPts val="0"/>
              </a:spcAft>
              <a:buClr>
                <a:srgbClr val="000066"/>
              </a:buClr>
              <a:buSzPts val="6000"/>
              <a:buFont typeface="Traditional Arabic"/>
              <a:buNone/>
            </a:pPr>
            <a:r>
              <a:rPr b="1" i="0" lang="en-US" sz="6000" u="none" cap="none" strike="noStrike">
                <a:solidFill>
                  <a:srgbClr val="000066"/>
                </a:solidFill>
                <a:effectLst>
                  <a:outerShdw rotWithShape="0" algn="ctr" dir="2700000" dist="71842">
                    <a:srgbClr val="E7DEC9">
                      <a:alpha val="49803"/>
                    </a:srgbClr>
                  </a:outerShdw>
                </a:effectLst>
                <a:latin typeface="Traditional Arabic"/>
                <a:ea typeface="Traditional Arabic"/>
                <a:cs typeface="Traditional Arabic"/>
                <a:sym typeface="Traditional Arabic"/>
              </a:rPr>
              <a:t>الادخار Saving </a:t>
            </a:r>
            <a:endParaRPr b="1" i="0" sz="6000" u="none" cap="none" strike="noStrike">
              <a:solidFill>
                <a:srgbClr val="000066"/>
              </a:solidFill>
              <a:effectLst>
                <a:outerShdw rotWithShape="0" algn="ctr" dir="2700000" dist="71842">
                  <a:srgbClr val="E7DEC9">
                    <a:alpha val="49803"/>
                  </a:srgbClr>
                </a:outerShdw>
              </a:effectLst>
              <a:latin typeface="Traditional Arabic"/>
              <a:ea typeface="Traditional Arabic"/>
              <a:cs typeface="Traditional Arabic"/>
              <a:sym typeface="Traditional Arabic"/>
            </a:endParaRPr>
          </a:p>
          <a:p>
            <a:pPr indent="0" lvl="0" marL="0" marR="0" rtl="1" algn="ctr">
              <a:lnSpc>
                <a:spcPct val="100000"/>
              </a:lnSpc>
              <a:spcBef>
                <a:spcPts val="0"/>
              </a:spcBef>
              <a:spcAft>
                <a:spcPts val="0"/>
              </a:spcAft>
              <a:buClr>
                <a:srgbClr val="000066"/>
              </a:buClr>
              <a:buSzPts val="6000"/>
              <a:buFont typeface="Traditional Arabic"/>
              <a:buNone/>
            </a:pPr>
            <a:r>
              <a:rPr b="1" i="0" lang="en-US" sz="6000" u="none" cap="none" strike="noStrike">
                <a:solidFill>
                  <a:srgbClr val="000066"/>
                </a:solidFill>
                <a:effectLst>
                  <a:outerShdw rotWithShape="0" algn="ctr" dir="2700000" dist="71842">
                    <a:srgbClr val="E7DEC9">
                      <a:alpha val="49803"/>
                    </a:srgbClr>
                  </a:outerShdw>
                </a:effectLst>
                <a:latin typeface="Traditional Arabic"/>
                <a:ea typeface="Traditional Arabic"/>
                <a:cs typeface="Traditional Arabic"/>
                <a:sym typeface="Traditional Arabic"/>
              </a:rPr>
              <a:t>الاستثمار Investment </a:t>
            </a:r>
            <a:endParaRPr b="1" i="0" sz="6000" u="none" cap="none" strike="noStrike">
              <a:solidFill>
                <a:srgbClr val="0000FF"/>
              </a:solidFill>
              <a:effectLst>
                <a:outerShdw rotWithShape="0" algn="ctr" dir="2700000" dist="71842">
                  <a:srgbClr val="E7DEC9">
                    <a:alpha val="49803"/>
                  </a:srgbClr>
                </a:outerShdw>
              </a:effectLst>
              <a:latin typeface="Traditional Arabic"/>
              <a:ea typeface="Traditional Arabic"/>
              <a:cs typeface="Traditional Arabic"/>
              <a:sym typeface="Traditional Arabic"/>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6" name="Shape 1236"/>
        <p:cNvGrpSpPr/>
        <p:nvPr/>
      </p:nvGrpSpPr>
      <p:grpSpPr>
        <a:xfrm>
          <a:off x="0" y="0"/>
          <a:ext cx="0" cy="0"/>
          <a:chOff x="0" y="0"/>
          <a:chExt cx="0" cy="0"/>
        </a:xfrm>
      </p:grpSpPr>
      <p:sp>
        <p:nvSpPr>
          <p:cNvPr id="1237" name="Google Shape;1237;p122"/>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descr="Paper bag" id="1238" name="Shape 1238"/>
          <p:cNvSpPr/>
          <p:nvPr/>
        </p:nvSpPr>
        <p:spPr>
          <a:xfrm>
            <a:off x="1908175" y="2708275"/>
            <a:ext cx="4953000" cy="1600200"/>
          </a:xfrm>
          <a:prstGeom prst="rect"/>
          <a:solidFill>
            <a:srgbClr val="003399"/>
          </a:solidFill>
          <a:ln cap="flat" cmpd="sng" algn="ctr">
            <a:solidFill>
              <a:srgbClr val="008000"/>
            </a:solidFill>
            <a:miter lim="800000"/>
            <a:headEnd/>
            <a:tailEnd/>
          </a:ln>
        </p:spPr>
        <p:txBody>
          <a:bodyPr fromWordArt="1"/>
          <a:lstStyle>
            <a:defPPr lvl="0"/>
            <a:lvl1pPr lvl="0"/>
            <a:lvl2pPr lvl="1"/>
            <a:lvl3pPr lvl="2"/>
            <a:lvl4pPr lvl="3"/>
            <a:lvl5pPr lvl="4"/>
            <a:lvl6pPr lvl="5"/>
            <a:lvl7pPr lvl="6"/>
            <a:lvl8pPr lvl="7"/>
            <a:lvl9pPr lvl="8"/>
          </a:lstStyle>
          <a:p>
            <a:r>
              <a:rPr b="0" i="1" u="none" cap="none">
                <a:latin typeface="+mn-cs"/>
              </a:rPr>
              <a:t>ملخص من الفصل الرابع  حتى التاسع 
</a:t>
            </a:r>
          </a:p>
        </p:txBody>
      </p:sp>
      <p:sp>
        <p:nvSpPr>
          <p:cNvPr descr="Paper bag" id="1239" name="Shape 1239"/>
          <p:cNvSpPr/>
          <p:nvPr/>
        </p:nvSpPr>
        <p:spPr>
          <a:xfrm>
            <a:off x="3581400" y="5562600"/>
            <a:ext cx="2209800" cy="304800"/>
          </a:xfrm>
          <a:prstGeom prst="rect"/>
        </p:spPr>
        <p:txBody>
          <a:bodyPr fromWordArt="1" numCol="1" wrap="none">
            <a:prstTxWarp prst="textPlain">
              <a:avLst>
                <a:gd fmla="val 50000" name="adj"/>
              </a:avLst>
            </a:prstTxWarp>
          </a:bodyPr>
          <a:lstStyle>
            <a:defPPr lvl="0"/>
            <a:lvl1pPr lvl="0"/>
            <a:lvl2pPr lvl="1"/>
            <a:lvl3pPr lvl="2"/>
            <a:lvl4pPr lvl="3"/>
            <a:lvl5pPr lvl="4"/>
            <a:lvl6pPr lvl="5"/>
            <a:lvl7pPr lvl="6"/>
            <a:lvl8pPr lvl="7"/>
            <a:lvl9pPr lvl="8"/>
          </a:lstStyle>
          <a:p>
            <a:pPr defTabSz="914400" eaLnBrk="1" hangingPunct="1" indent="0" latinLnBrk="0" lvl="0" marL="0" marR="0" rtl="0" algn="ctr" fontAlgn="base">
              <a:lnSpc>
                <a:spcPct val="100000"/>
              </a:lnSpc>
              <a:spcBef>
                <a:spcPct val="0"/>
              </a:spcBef>
              <a:spcAft>
                <a:spcPct val="0"/>
              </a:spcAft>
              <a:buClrTx/>
              <a:buSzTx/>
              <a:buFontTx/>
              <a:buNone/>
              <a:tabLst/>
              <a:defRPr/>
            </a:pPr>
            <a:r>
              <a:rPr b="1" dirty="0" i="0" kern="10" kumimoji="0" lang="en-US" noProof="0" normalizeH="0" spc="0" sz="3600" u="none" cap="none" strike="noStrike">
                <a:ln w="9525">
                  <a:solidFill>
                    <a:srgbClr val="008000"/>
                  </a:solidFill>
                  <a:round/>
                  <a:headEnd/>
                  <a:tailEnd/>
                </a:ln>
                <a:solidFill>
                  <a:srgbClr val="003399"/>
                </a:solidFill>
                <a:effectLst>
                  <a:outerShdw sx="125000" rotWithShape="0" algn="tl" dir="14049741" dist="563972" sy="125000">
                    <a:srgbClr val="C7DFD3">
                      <a:alpha val="79999"/>
                    </a:srgbClr>
                  </a:outerShdw>
                </a:effectLst>
                <a:latin typeface="Times New Roman"/>
                <a:ea typeface="+mn-ea"/>
                <a:cs typeface="Times New Roman"/>
              </a:rPr>
              <a:t>1435-1434</a:t>
            </a:r>
            <a:r>
              <a:rPr b="1" dirty="0" i="0" kern="10" kumimoji="0" lang="ar-SA" noProof="0" normalizeH="0" spc="0" sz="3600" u="none" cap="none" strike="noStrike">
                <a:ln w="9525">
                  <a:solidFill>
                    <a:srgbClr val="008000"/>
                  </a:solidFill>
                  <a:round/>
                  <a:headEnd/>
                  <a:tailEnd/>
                </a:ln>
                <a:solidFill>
                  <a:srgbClr val="003399"/>
                </a:solidFill>
                <a:effectLst>
                  <a:outerShdw sx="125000" rotWithShape="0" algn="tl" dir="14049741" dist="563972" sy="125000">
                    <a:srgbClr val="C7DFD3">
                      <a:alpha val="79999"/>
                    </a:srgbClr>
                  </a:outerShdw>
                </a:effectLst>
                <a:latin typeface="Times New Roman"/>
                <a:ea typeface="+mn-ea"/>
                <a:cs typeface="Times New Roman"/>
              </a:rPr>
              <a:t>الفصل الدراسى الثانى </a:t>
            </a:r>
            <a:endParaRPr b="1" dirty="0" i="0" kern="10" kumimoji="0" lang="en-US" noProof="0" normalizeH="0" spc="0" sz="3600" u="none" cap="none" strike="noStrike">
              <a:ln w="9525">
                <a:solidFill>
                  <a:srgbClr val="008000"/>
                </a:solidFill>
                <a:round/>
                <a:headEnd/>
                <a:tailEnd/>
              </a:ln>
              <a:solidFill>
                <a:srgbClr val="003399"/>
              </a:solidFill>
              <a:effectLst>
                <a:outerShdw sx="125000" rotWithShape="0" algn="tl" dir="14049741" dist="563972" sy="125000">
                  <a:srgbClr val="C7DFD3">
                    <a:alpha val="79999"/>
                  </a:srgbClr>
                </a:outerShdw>
              </a:effectLst>
              <a:latin typeface="Times New Roman"/>
              <a:ea typeface="+mn-ea"/>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3" name="Shape 1243"/>
        <p:cNvGrpSpPr/>
        <p:nvPr/>
      </p:nvGrpSpPr>
      <p:grpSpPr>
        <a:xfrm>
          <a:off x="0" y="0"/>
          <a:ext cx="0" cy="0"/>
          <a:chOff x="0" y="0"/>
          <a:chExt cx="0" cy="0"/>
        </a:xfrm>
      </p:grpSpPr>
      <p:sp>
        <p:nvSpPr>
          <p:cNvPr id="1244" name="Google Shape;1244;p123"/>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cap="none" strike="noStrike">
                <a:solidFill>
                  <a:srgbClr val="003399"/>
                </a:solidFill>
                <a:latin typeface="Times New Roman"/>
                <a:ea typeface="Times New Roman"/>
                <a:cs typeface="Times New Roman"/>
                <a:sym typeface="Times New Roman"/>
              </a:rPr>
              <a:t>ا</a:t>
            </a:r>
            <a:r>
              <a:rPr b="0" i="0" lang="en-US" sz="2400" u="none" cap="none" strike="noStrike">
                <a:solidFill>
                  <a:schemeClr val="dk1"/>
                </a:solidFill>
                <a:latin typeface="Times New Roman"/>
                <a:ea typeface="Times New Roman"/>
                <a:cs typeface="Times New Roman"/>
                <a:sym typeface="Times New Roman"/>
              </a:rPr>
              <a:t>.</a:t>
            </a:r>
            <a:endParaRPr/>
          </a:p>
        </p:txBody>
      </p:sp>
      <p:sp>
        <p:nvSpPr>
          <p:cNvPr id="1245" name="Google Shape;1245;p123"/>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1246" name="Google Shape;1246;p123"/>
          <p:cNvSpPr txBox="1"/>
          <p:nvPr/>
        </p:nvSpPr>
        <p:spPr>
          <a:xfrm>
            <a:off x="1657350" y="2995612"/>
            <a:ext cx="5948400" cy="13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92D050"/>
              </a:buClr>
              <a:buSzPts val="4800"/>
              <a:buFont typeface="Times New Roman"/>
              <a:buNone/>
            </a:pPr>
            <a:r>
              <a:rPr b="1" i="0" lang="en-US" sz="4800" u="none">
                <a:solidFill>
                  <a:srgbClr val="92D050"/>
                </a:solidFill>
                <a:latin typeface="Times New Roman"/>
                <a:ea typeface="Times New Roman"/>
                <a:cs typeface="Times New Roman"/>
                <a:sym typeface="Times New Roman"/>
              </a:rPr>
              <a:t>الفصل الرابع توازن الدخل القومى</a:t>
            </a:r>
            <a:endParaRPr b="1" i="0" sz="4800" u="none">
              <a:solidFill>
                <a:srgbClr val="92D050"/>
              </a:solidFill>
              <a:latin typeface="Times New Roman"/>
              <a:ea typeface="Times New Roman"/>
              <a:cs typeface="Times New Roman"/>
              <a:sym typeface="Times New Roman"/>
            </a:endParaRPr>
          </a:p>
          <a:p>
            <a:pPr indent="0" lvl="0" marL="0" marR="0" rtl="1" algn="ctr">
              <a:lnSpc>
                <a:spcPct val="100000"/>
              </a:lnSpc>
              <a:spcBef>
                <a:spcPts val="0"/>
              </a:spcBef>
              <a:spcAft>
                <a:spcPts val="0"/>
              </a:spcAft>
              <a:buClr>
                <a:srgbClr val="CC0000"/>
              </a:buClr>
              <a:buSzPts val="3600"/>
              <a:buFont typeface="Times New Roman"/>
              <a:buNone/>
            </a:pPr>
            <a:r>
              <a:rPr b="1" i="0" lang="en-US" sz="3600" u="none">
                <a:solidFill>
                  <a:srgbClr val="CC0000"/>
                </a:solidFill>
                <a:latin typeface="Times New Roman"/>
                <a:ea typeface="Times New Roman"/>
                <a:cs typeface="Times New Roman"/>
                <a:sym typeface="Times New Roman"/>
              </a:rPr>
              <a:t>انظر صفحة الكتاب من 109 حتى  (127</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0" name="Shape 1250"/>
        <p:cNvGrpSpPr/>
        <p:nvPr/>
      </p:nvGrpSpPr>
      <p:grpSpPr>
        <a:xfrm>
          <a:off x="0" y="0"/>
          <a:ext cx="0" cy="0"/>
          <a:chOff x="0" y="0"/>
          <a:chExt cx="0" cy="0"/>
        </a:xfrm>
      </p:grpSpPr>
      <p:sp>
        <p:nvSpPr>
          <p:cNvPr id="1251" name="Google Shape;1251;p124"/>
          <p:cNvSpPr txBox="1"/>
          <p:nvPr/>
        </p:nvSpPr>
        <p:spPr>
          <a:xfrm>
            <a:off x="279400" y="1557337"/>
            <a:ext cx="8713800" cy="1630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ذكرنا فيما سبق أن ما قيمته ريال من الناتج القومي الذي يدخل السوق إنما يمثل دخلاً لعناصر الانتاج التي ساهمت في العملية الانتاجية . هذه الدخول أو الدخل القومي يتم انفاقه ويسمى بالانفاق الكلي على الناتج القومي. يمكننا القول بأن الدخل والناتج القومي يمثلان وجهين لعملية واحدة نطلق عليها التدفق الدائري الاقتصادي الكلي. وفي الاقتصاد الكلي يتحقق التوازن عندما يتعادل الطلب الكلي مع العرض الكلي. أي عندما تتعادل كمية النقود التي ينفقها كافة المشتريين في المجتمع على السلع والخدمات المختلفة مع قيمة ما يقدمه البائعون من سلع وخدمات المنتجة .</a:t>
            </a:r>
            <a:endParaRPr/>
          </a:p>
        </p:txBody>
      </p:sp>
      <p:sp>
        <p:nvSpPr>
          <p:cNvPr id="1252" name="Google Shape;1252;p124"/>
          <p:cNvSpPr txBox="1"/>
          <p:nvPr/>
        </p:nvSpPr>
        <p:spPr>
          <a:xfrm>
            <a:off x="153987" y="3165475"/>
            <a:ext cx="8964600" cy="2678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هل يتحقق ذلك التوازن أو التعادل بين العرض والطلب عند مستوى الدخل أوالناتج الذي يحقق ”التوظف الكامل“؟</a:t>
            </a:r>
            <a:endParaRPr/>
          </a:p>
          <a:p>
            <a:pPr indent="0" lvl="0" marL="0" marR="0" rtl="1" algn="r">
              <a:lnSpc>
                <a:spcPct val="100000"/>
              </a:lnSpc>
              <a:spcBef>
                <a:spcPts val="1600"/>
              </a:spcBef>
              <a:spcAft>
                <a:spcPts val="0"/>
              </a:spcAft>
              <a:buClr>
                <a:srgbClr val="00B050"/>
              </a:buClr>
              <a:buSzPts val="3200"/>
              <a:buFont typeface="Times New Roman"/>
              <a:buNone/>
            </a:pPr>
            <a:r>
              <a:rPr b="1" i="0" lang="en-US" sz="3200" u="sng">
                <a:solidFill>
                  <a:srgbClr val="00B050"/>
                </a:solidFill>
                <a:latin typeface="Times New Roman"/>
                <a:ea typeface="Times New Roman"/>
                <a:cs typeface="Times New Roman"/>
                <a:sym typeface="Times New Roman"/>
              </a:rPr>
              <a:t>التوازن والتوظيف الكامل Equilibrium &amp;Full Employment</a:t>
            </a:r>
            <a:endParaRPr b="1" i="0" sz="3200" u="sng">
              <a:solidFill>
                <a:srgbClr val="00B050"/>
              </a:solidFill>
              <a:latin typeface="Times New Roman"/>
              <a:ea typeface="Times New Roman"/>
              <a:cs typeface="Times New Roman"/>
              <a:sym typeface="Times New Roman"/>
            </a:endParaRPr>
          </a:p>
          <a:p>
            <a:pPr indent="0" lvl="0" marL="0" marR="0" rtl="1" algn="r">
              <a:lnSpc>
                <a:spcPct val="100000"/>
              </a:lnSpc>
              <a:spcBef>
                <a:spcPts val="120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253" name="Google Shape;1253;p124"/>
          <p:cNvSpPr txBox="1"/>
          <p:nvPr/>
        </p:nvSpPr>
        <p:spPr>
          <a:xfrm>
            <a:off x="0" y="4941887"/>
            <a:ext cx="8964600" cy="1938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حيث أن حالة التوظف الكامل والتي تعني جميع الموارد المتاحة في المجتمع مستغلة ومستخدمه بالكامل، إنما هي من أرقى الحالات التي يتطلع عليها الاقتصاد ، ولتحقيق هذا التوازن ، بل قد يحدث أن يتحقق التوازن عند نقطة أقل أو أعلى من مستوى التوظف الكامل .فاذا كان التوازن عند نقطة اقل من مستوى التوظف الكامل ، ففى هذه الحالة نقول أن لدينا فجوة انكماشية ، اما اذا تحقق التوازن عند نقطة أعلى من مستوى التوظف الكامل فيكون لدينا فجوة تضخمية . </a:t>
            </a:r>
            <a:endParaRPr/>
          </a:p>
        </p:txBody>
      </p:sp>
      <p:sp>
        <p:nvSpPr>
          <p:cNvPr id="1254" name="Google Shape;1254;p124"/>
          <p:cNvSpPr txBox="1"/>
          <p:nvPr/>
        </p:nvSpPr>
        <p:spPr>
          <a:xfrm>
            <a:off x="1187450" y="-93662"/>
            <a:ext cx="7345500" cy="193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a:t>
            </a:r>
            <a:r>
              <a:rPr b="1" i="0" lang="en-US" sz="6000" u="none">
                <a:solidFill>
                  <a:srgbClr val="FF0000"/>
                </a:solidFill>
                <a:latin typeface="Times New Roman"/>
                <a:ea typeface="Times New Roman"/>
                <a:cs typeface="Times New Roman"/>
                <a:sym typeface="Times New Roman"/>
              </a:rPr>
              <a:t>لفصل الرابع</a:t>
            </a:r>
            <a:endParaRPr/>
          </a:p>
          <a:p>
            <a:pPr indent="0" lvl="0" marL="0" marR="0" rtl="0" algn="ctr">
              <a:lnSpc>
                <a:spcPct val="100000"/>
              </a:lnSpc>
              <a:spcBef>
                <a:spcPts val="0"/>
              </a:spcBef>
              <a:spcAft>
                <a:spcPts val="0"/>
              </a:spcAft>
              <a:buClr>
                <a:srgbClr val="00B050"/>
              </a:buClr>
              <a:buSzPts val="6000"/>
              <a:buFont typeface="Times New Roman"/>
              <a:buNone/>
            </a:pPr>
            <a:r>
              <a:rPr b="1" i="0" lang="en-US" sz="6000" u="none">
                <a:solidFill>
                  <a:srgbClr val="00B050"/>
                </a:solidFill>
                <a:latin typeface="Times New Roman"/>
                <a:ea typeface="Times New Roman"/>
                <a:cs typeface="Times New Roman"/>
                <a:sym typeface="Times New Roman"/>
              </a:rPr>
              <a:t> توازن الدخل القومى</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1"/>
                                        </p:tgtEl>
                                        <p:attrNameLst>
                                          <p:attrName>style.visibility</p:attrName>
                                        </p:attrNameLst>
                                      </p:cBhvr>
                                      <p:to>
                                        <p:strVal val="visible"/>
                                      </p:to>
                                    </p:set>
                                    <p:animEffect filter="fade" transition="in">
                                      <p:cBhvr>
                                        <p:cTn dur="500"/>
                                        <p:tgtEl>
                                          <p:spTgt spid="1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2"/>
                                        </p:tgtEl>
                                        <p:attrNameLst>
                                          <p:attrName>style.visibility</p:attrName>
                                        </p:attrNameLst>
                                      </p:cBhvr>
                                      <p:to>
                                        <p:strVal val="visible"/>
                                      </p:to>
                                    </p:set>
                                    <p:animEffect filter="fade" transition="in">
                                      <p:cBhvr>
                                        <p:cTn dur="600"/>
                                        <p:tgtEl>
                                          <p:spTgt spid="1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3"/>
                                        </p:tgtEl>
                                        <p:attrNameLst>
                                          <p:attrName>style.visibility</p:attrName>
                                        </p:attrNameLst>
                                      </p:cBhvr>
                                      <p:to>
                                        <p:strVal val="visible"/>
                                      </p:to>
                                    </p:set>
                                    <p:animEffect filter="fade" transition="in">
                                      <p:cBhvr>
                                        <p:cTn dur="1000"/>
                                        <p:tgtEl>
                                          <p:spTgt spid="1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8" name="Shape 1258"/>
        <p:cNvGrpSpPr/>
        <p:nvPr/>
      </p:nvGrpSpPr>
      <p:grpSpPr>
        <a:xfrm>
          <a:off x="0" y="0"/>
          <a:ext cx="0" cy="0"/>
          <a:chOff x="0" y="0"/>
          <a:chExt cx="0" cy="0"/>
        </a:xfrm>
      </p:grpSpPr>
      <p:sp>
        <p:nvSpPr>
          <p:cNvPr id="1259" name="Google Shape;1259;p125"/>
          <p:cNvSpPr txBox="1"/>
          <p:nvPr/>
        </p:nvSpPr>
        <p:spPr>
          <a:xfrm>
            <a:off x="250825" y="260350"/>
            <a:ext cx="8569200" cy="1200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كيف تبقى جميع الموارد موظفة توظيفاً كاملاً فلا بد من أن نتفهم أولاً كيف اعتقد الاقتصاديون الكلاسيك ولفترة طويلة من الزمن أن النظام الرأسمالي قادر على تحقيق التوظف الكامل، وكيف أثبتت الأيام عدم صحة نظريتهم نتيجة الكساد العظيم الذي اجتاح العالم في الثلاثينيات من هذا القرن .</a:t>
            </a:r>
            <a:endParaRPr/>
          </a:p>
        </p:txBody>
      </p:sp>
      <p:sp>
        <p:nvSpPr>
          <p:cNvPr id="1260" name="Google Shape;1260;p125"/>
          <p:cNvSpPr txBox="1"/>
          <p:nvPr/>
        </p:nvSpPr>
        <p:spPr>
          <a:xfrm>
            <a:off x="395287" y="1484312"/>
            <a:ext cx="8353500" cy="457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 التعامل مع اقتصاد مغلق لا تدخل فيه أي معاملات مع العالم الخارجي .</a:t>
            </a:r>
            <a:endParaRPr/>
          </a:p>
        </p:txBody>
      </p:sp>
      <p:sp>
        <p:nvSpPr>
          <p:cNvPr id="1261" name="Google Shape;1261;p125"/>
          <p:cNvSpPr txBox="1"/>
          <p:nvPr/>
        </p:nvSpPr>
        <p:spPr>
          <a:xfrm>
            <a:off x="0" y="1989137"/>
            <a:ext cx="85692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 عدم وجود حكومة والأخذ بالمبدأ القائل ( ”دعه يعبر دعه يمر“ مادام ذلك كفيل بتحقيق التوظف الكامل .</a:t>
            </a:r>
            <a:endParaRPr/>
          </a:p>
        </p:txBody>
      </p:sp>
      <p:sp>
        <p:nvSpPr>
          <p:cNvPr id="1262" name="Google Shape;1262;p125"/>
          <p:cNvSpPr txBox="1"/>
          <p:nvPr/>
        </p:nvSpPr>
        <p:spPr>
          <a:xfrm>
            <a:off x="1476375" y="2781300"/>
            <a:ext cx="7128000" cy="457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3. إن الادخار هو ادخار شخصي فقط ، أي لا يوجد في قطاع الأعمال .</a:t>
            </a:r>
            <a:endParaRPr/>
          </a:p>
        </p:txBody>
      </p:sp>
      <p:sp>
        <p:nvSpPr>
          <p:cNvPr id="1263" name="Google Shape;1263;p125"/>
          <p:cNvSpPr txBox="1"/>
          <p:nvPr/>
        </p:nvSpPr>
        <p:spPr>
          <a:xfrm>
            <a:off x="3851275" y="3284537"/>
            <a:ext cx="4681500" cy="457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4C004C"/>
              </a:buClr>
              <a:buSzPts val="2400"/>
              <a:buFont typeface="Times New Roman"/>
              <a:buNone/>
            </a:pPr>
            <a:r>
              <a:rPr b="1" i="0" lang="en-US" sz="2400" u="sng">
                <a:solidFill>
                  <a:srgbClr val="4C004C"/>
                </a:solidFill>
                <a:latin typeface="Times New Roman"/>
                <a:ea typeface="Times New Roman"/>
                <a:cs typeface="Times New Roman"/>
                <a:sym typeface="Times New Roman"/>
              </a:rPr>
              <a:t>أولاً : النظرية الكلاسيكية للتوظف :</a:t>
            </a:r>
            <a:endParaRPr/>
          </a:p>
        </p:txBody>
      </p:sp>
      <p:sp>
        <p:nvSpPr>
          <p:cNvPr id="1264" name="Google Shape;1264;p125"/>
          <p:cNvSpPr txBox="1"/>
          <p:nvPr/>
        </p:nvSpPr>
        <p:spPr>
          <a:xfrm>
            <a:off x="2627312" y="3860800"/>
            <a:ext cx="5834100" cy="457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400"/>
              <a:buFont typeface="Times New Roman"/>
              <a:buNone/>
            </a:pPr>
            <a:r>
              <a:rPr b="1" i="0" lang="en-US" sz="2400" u="sng">
                <a:solidFill>
                  <a:srgbClr val="FF0000"/>
                </a:solidFill>
                <a:latin typeface="Times New Roman"/>
                <a:ea typeface="Times New Roman"/>
                <a:cs typeface="Times New Roman"/>
                <a:sym typeface="Times New Roman"/>
              </a:rPr>
              <a:t>النظرية الكلاسيكية تقوم على اعتقادين أساسيين هما </a:t>
            </a:r>
            <a:r>
              <a:rPr b="1" i="0" lang="en-US" sz="2400" u="none">
                <a:solidFill>
                  <a:schemeClr val="dk1"/>
                </a:solidFill>
                <a:latin typeface="Times New Roman"/>
                <a:ea typeface="Times New Roman"/>
                <a:cs typeface="Times New Roman"/>
                <a:sym typeface="Times New Roman"/>
              </a:rPr>
              <a:t>:</a:t>
            </a:r>
            <a:endParaRPr/>
          </a:p>
        </p:txBody>
      </p:sp>
      <p:sp>
        <p:nvSpPr>
          <p:cNvPr id="1265" name="Google Shape;1265;p125"/>
          <p:cNvSpPr txBox="1"/>
          <p:nvPr/>
        </p:nvSpPr>
        <p:spPr>
          <a:xfrm>
            <a:off x="179387" y="4335462"/>
            <a:ext cx="86409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1. أنه من غير المحتمل حدوث قصور في الطلب الكلي أو الانفاق ( مستوى انفاق غير كافي لشراء انتاج التوظف الكامل ).</a:t>
            </a:r>
            <a:endParaRPr/>
          </a:p>
        </p:txBody>
      </p:sp>
      <p:sp>
        <p:nvSpPr>
          <p:cNvPr id="1266" name="Google Shape;1266;p125"/>
          <p:cNvSpPr txBox="1"/>
          <p:nvPr/>
        </p:nvSpPr>
        <p:spPr>
          <a:xfrm>
            <a:off x="0" y="5116512"/>
            <a:ext cx="8820000" cy="12003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 أنه حتى لو حدث قصور في الانفاق فإن تعديلاً في الأسعار والأجور يحدث ليمنح انخفاض الانفاق الكلي من أن يؤدي إلى انخفاض الناتج الحقيقي والتوظف والدخل .بقانون ساي مضمونه أن عملية انتاج السلع انما تولد قدراً من الدخل يعادل تماماً قيمة السلع المنتجة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9"/>
                                        </p:tgtEl>
                                        <p:attrNameLst>
                                          <p:attrName>style.visibility</p:attrName>
                                        </p:attrNameLst>
                                      </p:cBhvr>
                                      <p:to>
                                        <p:strVal val="visible"/>
                                      </p:to>
                                    </p:set>
                                    <p:animEffect filter="fade" transition="in">
                                      <p:cBhvr>
                                        <p:cTn dur="500"/>
                                        <p:tgtEl>
                                          <p:spTgt spid="1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0"/>
                                        </p:tgtEl>
                                        <p:attrNameLst>
                                          <p:attrName>style.visibility</p:attrName>
                                        </p:attrNameLst>
                                      </p:cBhvr>
                                      <p:to>
                                        <p:strVal val="visible"/>
                                      </p:to>
                                    </p:set>
                                    <p:animEffect filter="fade" transition="in">
                                      <p:cBhvr>
                                        <p:cTn dur="500"/>
                                        <p:tgtEl>
                                          <p:spTgt spid="1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1"/>
                                        </p:tgtEl>
                                        <p:attrNameLst>
                                          <p:attrName>style.visibility</p:attrName>
                                        </p:attrNameLst>
                                      </p:cBhvr>
                                      <p:to>
                                        <p:strVal val="visible"/>
                                      </p:to>
                                    </p:set>
                                    <p:animEffect filter="fade" transition="in">
                                      <p:cBhvr>
                                        <p:cTn dur="500"/>
                                        <p:tgtEl>
                                          <p:spTgt spid="1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2"/>
                                        </p:tgtEl>
                                        <p:attrNameLst>
                                          <p:attrName>style.visibility</p:attrName>
                                        </p:attrNameLst>
                                      </p:cBhvr>
                                      <p:to>
                                        <p:strVal val="visible"/>
                                      </p:to>
                                    </p:set>
                                    <p:animEffect filter="fade" transition="in">
                                      <p:cBhvr>
                                        <p:cTn dur="500"/>
                                        <p:tgtEl>
                                          <p:spTgt spid="1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3"/>
                                        </p:tgtEl>
                                        <p:attrNameLst>
                                          <p:attrName>style.visibility</p:attrName>
                                        </p:attrNameLst>
                                      </p:cBhvr>
                                      <p:to>
                                        <p:strVal val="visible"/>
                                      </p:to>
                                    </p:set>
                                    <p:animEffect filter="fade" transition="in">
                                      <p:cBhvr>
                                        <p:cTn dur="2000"/>
                                        <p:tgtEl>
                                          <p:spTgt spid="12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4"/>
                                        </p:tgtEl>
                                        <p:attrNameLst>
                                          <p:attrName>style.visibility</p:attrName>
                                        </p:attrNameLst>
                                      </p:cBhvr>
                                      <p:to>
                                        <p:strVal val="visible"/>
                                      </p:to>
                                    </p:set>
                                    <p:animEffect filter="fade" transition="in">
                                      <p:cBhvr>
                                        <p:cTn dur="500"/>
                                        <p:tgtEl>
                                          <p:spTgt spid="1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1000"/>
                                        <p:tgtEl>
                                          <p:spTgt spid="12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6"/>
                                        </p:tgtEl>
                                        <p:attrNameLst>
                                          <p:attrName>style.visibility</p:attrName>
                                        </p:attrNameLst>
                                      </p:cBhvr>
                                      <p:to>
                                        <p:strVal val="visible"/>
                                      </p:to>
                                    </p:set>
                                    <p:animEffect filter="fade" transition="in">
                                      <p:cBhvr>
                                        <p:cTn dur="1000"/>
                                        <p:tgtEl>
                                          <p:spTgt spid="1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0" name="Shape 1270"/>
        <p:cNvGrpSpPr/>
        <p:nvPr/>
      </p:nvGrpSpPr>
      <p:grpSpPr>
        <a:xfrm>
          <a:off x="0" y="0"/>
          <a:ext cx="0" cy="0"/>
          <a:chOff x="0" y="0"/>
          <a:chExt cx="0" cy="0"/>
        </a:xfrm>
      </p:grpSpPr>
      <p:sp>
        <p:nvSpPr>
          <p:cNvPr id="1271" name="Google Shape;1271;p126"/>
          <p:cNvSpPr txBox="1"/>
          <p:nvPr/>
        </p:nvSpPr>
        <p:spPr>
          <a:xfrm>
            <a:off x="1539875" y="1447800"/>
            <a:ext cx="7343700" cy="954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C00000"/>
              </a:buClr>
              <a:buSzPts val="1600"/>
              <a:buFont typeface="Times New Roman"/>
              <a:buNone/>
            </a:pPr>
            <a:r>
              <a:rPr b="1" i="0" lang="en-US" sz="1600" u="sng">
                <a:solidFill>
                  <a:srgbClr val="C00000"/>
                </a:solidFill>
                <a:latin typeface="Times New Roman"/>
                <a:ea typeface="Times New Roman"/>
                <a:cs typeface="Times New Roman"/>
                <a:sym typeface="Times New Roman"/>
              </a:rPr>
              <a:t>العرض الكلي = الطلب الكلي                         الدخل = الانفاق</a:t>
            </a:r>
            <a:endParaRPr b="1" i="0" sz="1600" u="sng">
              <a:solidFill>
                <a:srgbClr val="C00000"/>
              </a:solidFill>
              <a:latin typeface="Times New Roman"/>
              <a:ea typeface="Times New Roman"/>
              <a:cs typeface="Times New Roman"/>
              <a:sym typeface="Times New Roman"/>
            </a:endParaRPr>
          </a:p>
          <a:p>
            <a:pPr indent="0" lvl="0" marL="0" marR="0" rtl="0" algn="ctr">
              <a:lnSpc>
                <a:spcPct val="100000"/>
              </a:lnSpc>
              <a:spcBef>
                <a:spcPts val="800"/>
              </a:spcBef>
              <a:spcAft>
                <a:spcPts val="0"/>
              </a:spcAft>
              <a:buClr>
                <a:srgbClr val="008080"/>
              </a:buClr>
              <a:buSzPts val="1600"/>
              <a:buFont typeface="Times New Roman"/>
              <a:buNone/>
            </a:pPr>
            <a:r>
              <a:rPr b="1" i="0" lang="en-US" sz="1600" u="sng">
                <a:solidFill>
                  <a:srgbClr val="008080"/>
                </a:solidFill>
                <a:latin typeface="Times New Roman"/>
                <a:ea typeface="Times New Roman"/>
                <a:cs typeface="Times New Roman"/>
                <a:sym typeface="Times New Roman"/>
              </a:rPr>
              <a:t>                                          </a:t>
            </a:r>
            <a:r>
              <a:rPr b="1" i="0" lang="en-US" sz="1600" u="sng">
                <a:solidFill>
                  <a:srgbClr val="00B050"/>
                </a:solidFill>
                <a:latin typeface="Times New Roman"/>
                <a:ea typeface="Times New Roman"/>
                <a:cs typeface="Times New Roman"/>
                <a:sym typeface="Times New Roman"/>
              </a:rPr>
              <a:t>الاستهلاك + الادخار = الاستهلاك + الاستثمار  </a:t>
            </a:r>
            <a:r>
              <a:rPr b="1" i="0" lang="en-US" sz="1600" u="none">
                <a:solidFill>
                  <a:srgbClr val="00B050"/>
                </a:solidFill>
                <a:latin typeface="Times New Roman"/>
                <a:ea typeface="Times New Roman"/>
                <a:cs typeface="Times New Roman"/>
                <a:sym typeface="Times New Roman"/>
              </a:rPr>
              <a:t>                                       </a:t>
            </a:r>
            <a:r>
              <a:rPr b="1" i="0" lang="en-US" sz="1600" u="none">
                <a:solidFill>
                  <a:srgbClr val="0070C0"/>
                </a:solidFill>
                <a:latin typeface="Times New Roman"/>
                <a:ea typeface="Times New Roman"/>
                <a:cs typeface="Times New Roman"/>
                <a:sym typeface="Times New Roman"/>
              </a:rPr>
              <a:t> الادخار = الاستثمار </a:t>
            </a:r>
            <a:endParaRPr/>
          </a:p>
        </p:txBody>
      </p:sp>
      <p:sp>
        <p:nvSpPr>
          <p:cNvPr id="1272" name="Google Shape;1272;p126"/>
          <p:cNvSpPr txBox="1"/>
          <p:nvPr/>
        </p:nvSpPr>
        <p:spPr>
          <a:xfrm>
            <a:off x="33337" y="1093787"/>
            <a:ext cx="8675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273" name="Google Shape;1273;p126"/>
          <p:cNvSpPr txBox="1"/>
          <p:nvPr/>
        </p:nvSpPr>
        <p:spPr>
          <a:xfrm>
            <a:off x="319087" y="739775"/>
            <a:ext cx="8820000" cy="708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r>
              <a:rPr b="1" i="0" lang="en-US" sz="1600" u="none">
                <a:solidFill>
                  <a:schemeClr val="dk1"/>
                </a:solidFill>
                <a:latin typeface="Times New Roman"/>
                <a:ea typeface="Times New Roman"/>
                <a:cs typeface="Times New Roman"/>
                <a:sym typeface="Times New Roman"/>
              </a:rPr>
              <a:t>يتحدد التوازن في الاقتصاد بتساوي العرض الكلي مع الطلب الكلي ولما كان العرض الكلي يتمثل بالدخل أو الناتج والذي ينفق على الاستهلاك والادخار، والطلب الكلي يتمثل في الانفاق الكلي المكون من الاستهلاك والاستثمار، فإن :</a:t>
            </a:r>
            <a:endParaRPr/>
          </a:p>
        </p:txBody>
      </p:sp>
      <p:cxnSp>
        <p:nvCxnSpPr>
          <p:cNvPr id="1274" name="Google Shape;1274;p126"/>
          <p:cNvCxnSpPr/>
          <p:nvPr/>
        </p:nvCxnSpPr>
        <p:spPr>
          <a:xfrm rot="10800000">
            <a:off x="4589362" y="1700212"/>
            <a:ext cx="1511400" cy="0"/>
          </a:xfrm>
          <a:prstGeom prst="straightConnector1">
            <a:avLst/>
          </a:prstGeom>
          <a:noFill/>
          <a:ln cap="flat" cmpd="sng" w="9525">
            <a:solidFill>
              <a:schemeClr val="dk1"/>
            </a:solidFill>
            <a:prstDash val="solid"/>
            <a:miter lim="800000"/>
            <a:headEnd len="med" w="med" type="none"/>
            <a:tailEnd len="med" w="med" type="triangle"/>
          </a:ln>
        </p:spPr>
      </p:cxnSp>
      <p:sp>
        <p:nvSpPr>
          <p:cNvPr id="1275" name="Google Shape;1275;p126"/>
          <p:cNvSpPr txBox="1"/>
          <p:nvPr/>
        </p:nvSpPr>
        <p:spPr>
          <a:xfrm>
            <a:off x="0" y="2324100"/>
            <a:ext cx="9139200" cy="4556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1800"/>
              <a:buFont typeface="Times New Roman"/>
              <a:buNone/>
            </a:pPr>
            <a:r>
              <a:rPr b="1" i="0" lang="en-US" sz="1800" u="sng">
                <a:solidFill>
                  <a:srgbClr val="FF0000"/>
                </a:solidFill>
                <a:latin typeface="Times New Roman"/>
                <a:ea typeface="Times New Roman"/>
                <a:cs typeface="Times New Roman"/>
                <a:sym typeface="Times New Roman"/>
              </a:rPr>
              <a:t>وعلى ذلك ، فإن المستوى التوازني للدخل يتحدد بالشرطين التاليين </a:t>
            </a:r>
            <a:r>
              <a:rPr b="1" i="0" lang="en-US" sz="2400" u="none">
                <a:solidFill>
                  <a:srgbClr val="008080"/>
                </a:solidFill>
                <a:latin typeface="Times New Roman"/>
                <a:ea typeface="Times New Roman"/>
                <a:cs typeface="Times New Roman"/>
                <a:sym typeface="Times New Roman"/>
              </a:rPr>
              <a:t>:</a:t>
            </a:r>
            <a:endParaRPr/>
          </a:p>
          <a:p>
            <a:pPr indent="0" lvl="0" marL="0" marR="0" rtl="1" algn="ctr">
              <a:lnSpc>
                <a:spcPct val="100000"/>
              </a:lnSpc>
              <a:spcBef>
                <a:spcPts val="1400"/>
              </a:spcBef>
              <a:spcAft>
                <a:spcPts val="0"/>
              </a:spcAft>
              <a:buClr>
                <a:srgbClr val="CC0000"/>
              </a:buClr>
              <a:buSzPts val="2400"/>
              <a:buFont typeface="Times New Roman"/>
              <a:buNone/>
            </a:pPr>
            <a:r>
              <a:rPr b="1" i="0" lang="en-US" sz="2400" u="sng">
                <a:solidFill>
                  <a:srgbClr val="CC0000"/>
                </a:solidFill>
                <a:latin typeface="Times New Roman"/>
                <a:ea typeface="Times New Roman"/>
                <a:cs typeface="Times New Roman"/>
                <a:sym typeface="Times New Roman"/>
              </a:rPr>
              <a:t>     </a:t>
            </a:r>
            <a:r>
              <a:rPr b="1" i="0" lang="en-US" sz="2400" u="sng">
                <a:solidFill>
                  <a:srgbClr val="7030A0"/>
                </a:solidFill>
                <a:latin typeface="Times New Roman"/>
                <a:ea typeface="Times New Roman"/>
                <a:cs typeface="Times New Roman"/>
                <a:sym typeface="Times New Roman"/>
              </a:rPr>
              <a:t>1</a:t>
            </a:r>
            <a:r>
              <a:rPr b="1" i="0" lang="en-US" sz="2800" u="sng">
                <a:solidFill>
                  <a:srgbClr val="7030A0"/>
                </a:solidFill>
                <a:latin typeface="Times New Roman"/>
                <a:ea typeface="Times New Roman"/>
                <a:cs typeface="Times New Roman"/>
                <a:sym typeface="Times New Roman"/>
              </a:rPr>
              <a:t>. </a:t>
            </a:r>
            <a:r>
              <a:rPr b="1" i="0" lang="en-US" sz="1800" u="sng">
                <a:solidFill>
                  <a:srgbClr val="7030A0"/>
                </a:solidFill>
                <a:latin typeface="Times New Roman"/>
                <a:ea typeface="Times New Roman"/>
                <a:cs typeface="Times New Roman"/>
                <a:sym typeface="Times New Roman"/>
              </a:rPr>
              <a:t>العرض الكلي = الطلب الكلي( Y = C+I+G+X-M) .</a:t>
            </a:r>
            <a:endParaRPr/>
          </a:p>
          <a:p>
            <a:pPr indent="0" lvl="0" marL="0" marR="0" rtl="1" algn="ctr">
              <a:lnSpc>
                <a:spcPct val="100000"/>
              </a:lnSpc>
              <a:spcBef>
                <a:spcPts val="1400"/>
              </a:spcBef>
              <a:spcAft>
                <a:spcPts val="0"/>
              </a:spcAft>
              <a:buClr>
                <a:srgbClr val="7030A0"/>
              </a:buClr>
              <a:buSzPts val="1800"/>
              <a:buFont typeface="Times New Roman"/>
              <a:buNone/>
            </a:pPr>
            <a:r>
              <a:rPr b="1" i="0" lang="en-US" sz="1800" u="sng">
                <a:solidFill>
                  <a:srgbClr val="7030A0"/>
                </a:solidFill>
                <a:latin typeface="Times New Roman"/>
                <a:ea typeface="Times New Roman"/>
                <a:cs typeface="Times New Roman"/>
                <a:sym typeface="Times New Roman"/>
              </a:rPr>
              <a:t>     2. يساوي الاستثمار المخطط مع الادخار المخطط ( I =S</a:t>
            </a:r>
            <a:r>
              <a:rPr b="1" i="0" lang="en-US" sz="1800" u="sng">
                <a:solidFill>
                  <a:srgbClr val="CC0000"/>
                </a:solidFill>
                <a:latin typeface="Times New Roman"/>
                <a:ea typeface="Times New Roman"/>
                <a:cs typeface="Times New Roman"/>
                <a:sym typeface="Times New Roman"/>
              </a:rPr>
              <a:t>) </a:t>
            </a:r>
            <a:r>
              <a:rPr b="1" i="0" lang="en-US" sz="2800" u="sng">
                <a:solidFill>
                  <a:srgbClr val="CC0000"/>
                </a:solidFill>
                <a:latin typeface="Times New Roman"/>
                <a:ea typeface="Times New Roman"/>
                <a:cs typeface="Times New Roman"/>
                <a:sym typeface="Times New Roman"/>
              </a:rPr>
              <a:t>.</a:t>
            </a:r>
            <a:endParaRPr/>
          </a:p>
          <a:p>
            <a:pPr indent="0" lvl="0" marL="0" marR="0" rtl="1" algn="r">
              <a:lnSpc>
                <a:spcPct val="100000"/>
              </a:lnSpc>
              <a:spcBef>
                <a:spcPts val="1200"/>
              </a:spcBef>
              <a:spcAft>
                <a:spcPts val="0"/>
              </a:spcAft>
              <a:buClr>
                <a:srgbClr val="00B050"/>
              </a:buClr>
              <a:buSzPts val="2400"/>
              <a:buFont typeface="Times New Roman"/>
              <a:buNone/>
            </a:pPr>
            <a:r>
              <a:rPr b="1" i="0" lang="en-US" sz="2400" u="sng">
                <a:solidFill>
                  <a:srgbClr val="00B050"/>
                </a:solidFill>
                <a:latin typeface="Times New Roman"/>
                <a:ea typeface="Times New Roman"/>
                <a:cs typeface="Times New Roman"/>
                <a:sym typeface="Times New Roman"/>
              </a:rPr>
              <a:t>توازن الدخل القومى :</a:t>
            </a:r>
            <a:endParaRPr/>
          </a:p>
          <a:p>
            <a:pPr indent="0" lvl="0" marL="0" marR="0" rtl="1" algn="r">
              <a:lnSpc>
                <a:spcPct val="100000"/>
              </a:lnSpc>
              <a:spcBef>
                <a:spcPts val="1400"/>
              </a:spcBef>
              <a:spcAft>
                <a:spcPts val="0"/>
              </a:spcAft>
              <a:buClr>
                <a:srgbClr val="CC0000"/>
              </a:buClr>
              <a:buSzPts val="2800"/>
              <a:buFont typeface="Times New Roman"/>
              <a:buNone/>
            </a:pPr>
            <a:r>
              <a:rPr b="1" i="0" lang="en-US" sz="2800" u="sng">
                <a:solidFill>
                  <a:srgbClr val="CC0000"/>
                </a:solidFill>
                <a:latin typeface="Times New Roman"/>
                <a:ea typeface="Times New Roman"/>
                <a:cs typeface="Times New Roman"/>
                <a:sym typeface="Times New Roman"/>
              </a:rPr>
              <a:t> </a:t>
            </a:r>
            <a:r>
              <a:rPr b="1" i="0" lang="en-US" sz="2000" u="none">
                <a:solidFill>
                  <a:srgbClr val="C00000"/>
                </a:solidFill>
                <a:latin typeface="Times New Roman"/>
                <a:ea typeface="Times New Roman"/>
                <a:cs typeface="Times New Roman"/>
                <a:sym typeface="Times New Roman"/>
              </a:rPr>
              <a:t>تستطيع الدولة عن طريق  أسخدام السياسة المالية مثل الضرائب أو الانفاق الحكومى ، التاثير على النشاط الاقتصادى الكلى أما بتحفيزه وانعاشه فى فترات الركود أو بتبطئته فى فترات النمو السريع .</a:t>
            </a:r>
            <a:endParaRPr/>
          </a:p>
          <a:p>
            <a:pPr indent="0" lvl="0" marL="0" marR="0" rtl="1" algn="r">
              <a:lnSpc>
                <a:spcPct val="100000"/>
              </a:lnSpc>
              <a:spcBef>
                <a:spcPts val="1200"/>
              </a:spcBef>
              <a:spcAft>
                <a:spcPts val="0"/>
              </a:spcAft>
              <a:buClr>
                <a:srgbClr val="00B050"/>
              </a:buClr>
              <a:buSzPts val="2400"/>
              <a:buFont typeface="Times New Roman"/>
              <a:buNone/>
            </a:pPr>
            <a:r>
              <a:rPr b="1" i="0" lang="en-US" sz="2400" u="none">
                <a:solidFill>
                  <a:srgbClr val="00B050"/>
                </a:solidFill>
                <a:latin typeface="Times New Roman"/>
                <a:ea typeface="Times New Roman"/>
                <a:cs typeface="Times New Roman"/>
                <a:sym typeface="Times New Roman"/>
              </a:rPr>
              <a:t>ويرى بعض علماء الاقتصاد مثل الاقتصادى البريطانى المعروف جون مينارد كينز (John Keynes ) أن ديناميكية السوق وحدها غير قادره على تحقيق مستوى التوظف الكامل فى الاقتصاد وأنما لا بد من تدخل الدولة فى النشاط الاقتصادى .</a:t>
            </a:r>
            <a:endParaRPr/>
          </a:p>
        </p:txBody>
      </p:sp>
      <p:sp>
        <p:nvSpPr>
          <p:cNvPr descr="Paper bag" id="1276" name="Shape 1276"/>
          <p:cNvSpPr/>
          <p:nvPr/>
        </p:nvSpPr>
        <p:spPr>
          <a:xfrm>
            <a:off x="1982393" y="48207"/>
            <a:ext cx="6905625" cy="933450"/>
          </a:xfrm>
          <a:prstGeom prst="rect"/>
        </p:spPr>
        <p:txBody>
          <a:bodyPr fromWordArt="1" numCol="1" wrap="none">
            <a:prstTxWarp prst="textPlain">
              <a:avLst>
                <a:gd fmla="val 50000" name="adj"/>
              </a:avLst>
            </a:prstTxWarp>
          </a:bodyPr>
          <a:lstStyle>
            <a:defPPr lvl="0"/>
            <a:lvl1pPr lvl="0"/>
            <a:lvl2pPr lvl="1"/>
            <a:lvl3pPr lvl="2"/>
            <a:lvl4pPr lvl="3"/>
            <a:lvl5pPr lvl="4"/>
            <a:lvl6pPr lvl="5"/>
            <a:lvl7pPr lvl="6"/>
            <a:lvl8pPr lvl="7"/>
            <a:lvl9pPr lvl="8"/>
          </a:lstStyle>
          <a:p>
            <a:pPr defTabSz="914400" eaLnBrk="1" hangingPunct="1" indent="-274320" latinLnBrk="0" lvl="0" marL="274320" marR="0" rtl="1" algn="r" fontAlgn="auto">
              <a:lnSpc>
                <a:spcPct val="100000"/>
              </a:lnSpc>
              <a:spcBef>
                <a:spcPts val="600"/>
              </a:spcBef>
              <a:spcAft>
                <a:spcPts val="0"/>
              </a:spcAft>
              <a:buClr>
                <a:schemeClr val="accent3"/>
              </a:buClr>
              <a:buSzPct val="76000"/>
              <a:buFont typeface="Wingdings 2"/>
              <a:buChar char=""/>
              <a:tabLst/>
              <a:defRPr/>
            </a:pPr>
            <a:r>
              <a:rPr b="1" dirty="0" i="0" kern="1200" kumimoji="0" lang="ar-SA" noProof="0" normalizeH="0" spc="0" sz="3600" u="sng" cap="none" strike="noStrike">
                <a:ln>
                  <a:noFill/>
                </a:ln>
                <a:solidFill>
                  <a:srgbClr val="FF0000"/>
                </a:solidFill>
                <a:effectLst/>
                <a:latin typeface="Times New Roman"/>
                <a:ea typeface="+mn-ea"/>
                <a:cs typeface="Ali-A-Alwand"/>
              </a:rPr>
              <a:t>أ- ماهية توازن الدخل </a:t>
            </a:r>
            <a:r>
              <a:rPr b="1" dirty="0" err="1" i="0" kern="1200" kumimoji="0" lang="ar-SA" noProof="0" normalizeH="0" spc="0" sz="3600" u="sng" cap="none" strike="noStrike">
                <a:ln>
                  <a:noFill/>
                </a:ln>
                <a:solidFill>
                  <a:srgbClr val="FF0000"/>
                </a:solidFill>
                <a:effectLst/>
                <a:latin typeface="Times New Roman"/>
                <a:ea typeface="+mn-ea"/>
                <a:cs typeface="Ali-A-Alwand"/>
              </a:rPr>
              <a:t>القومى:-</a:t>
            </a:r>
            <a:endParaRPr b="1" dirty="0" i="0" kern="1200" kumimoji="0" lang="ar-SA" noProof="0" normalizeH="0" spc="0" sz="3600" u="sng" cap="none" strike="noStrike">
              <a:ln>
                <a:noFill/>
              </a:ln>
              <a:solidFill>
                <a:srgbClr val="FF0000"/>
              </a:solidFill>
              <a:effectLst/>
              <a:latin typeface="Times New Roman"/>
              <a:ea typeface="+mn-ea"/>
              <a:cs typeface="Ali-A-Alwand"/>
            </a:endParaRPr>
          </a:p>
          <a:p>
            <a:pPr defTabSz="914400" eaLnBrk="1" hangingPunct="1" indent="-274320" latinLnBrk="0" lvl="0" marL="274320" marR="0" rtl="1" algn="r" fontAlgn="auto">
              <a:lnSpc>
                <a:spcPct val="100000"/>
              </a:lnSpc>
              <a:spcBef>
                <a:spcPts val="600"/>
              </a:spcBef>
              <a:spcAft>
                <a:spcPts val="0"/>
              </a:spcAft>
              <a:buClr>
                <a:schemeClr val="accent3"/>
              </a:buClr>
              <a:buSzPct val="76000"/>
              <a:buFont typeface="Wingdings 2"/>
              <a:buChar char=""/>
              <a:tabLst/>
              <a:defRPr/>
            </a:pPr>
            <a:r>
              <a:rPr b="1" dirty="0" err="1" i="0" kern="1200" kumimoji="0" lang="ar-SA" noProof="0" normalizeH="0" spc="0" sz="3600" u="sng" cap="none" strike="noStrike">
                <a:ln>
                  <a:noFill/>
                </a:ln>
                <a:solidFill>
                  <a:srgbClr val="00B0F0"/>
                </a:solidFill>
                <a:effectLst/>
                <a:latin typeface="Times New Roman"/>
                <a:ea typeface="+mn-ea"/>
                <a:cs typeface="Ali-A-Alwand"/>
              </a:rPr>
              <a:t>مقدمة :-</a:t>
            </a:r>
            <a:endParaRPr b="1" dirty="0" i="0" kern="1200" kumimoji="0" lang="ar-SA" noProof="0" normalizeH="0" spc="0" sz="3600" u="sng" cap="none" strike="noStrike">
              <a:ln>
                <a:noFill/>
              </a:ln>
              <a:solidFill>
                <a:srgbClr val="00B0F0"/>
              </a:solidFill>
              <a:effectLst/>
              <a:latin typeface="Times New Roman"/>
              <a:ea typeface="+mn-ea"/>
              <a:cs typeface="Ali-A-Alwand"/>
            </a:endParaRPr>
          </a:p>
          <a:p>
            <a:pPr defTabSz="914400" eaLnBrk="1" hangingPunct="1" indent="-274320" latinLnBrk="0" lvl="0" marL="274320" marR="0" rtl="1" algn="r" fontAlgn="auto">
              <a:lnSpc>
                <a:spcPct val="100000"/>
              </a:lnSpc>
              <a:spcBef>
                <a:spcPts val="600"/>
              </a:spcBef>
              <a:spcAft>
                <a:spcPts val="0"/>
              </a:spcAft>
              <a:buClr>
                <a:schemeClr val="accent3"/>
              </a:buClr>
              <a:buSzPct val="76000"/>
              <a:buFontTx/>
              <a:buNone/>
              <a:tabLst/>
              <a:defRPr/>
            </a:pPr>
            <a:r>
              <a:rPr b="1" dirty="0" i="0" kern="1200" kumimoji="0" lang="ar-SA" noProof="0" normalizeH="0" spc="0" sz="3600" u="none" cap="none" strike="noStrike">
                <a:ln>
                  <a:noFill/>
                </a:ln>
                <a:solidFill>
                  <a:srgbClr val="00B0F0"/>
                </a:solidFill>
                <a:effectLst/>
                <a:latin typeface="Times New Roman"/>
                <a:ea typeface="+mn-ea"/>
                <a:cs typeface="Ali-A-Alwand"/>
              </a:rPr>
              <a:t> </a:t>
            </a:r>
            <a:endParaRPr b="1" dirty="0" i="0" kern="1200" kumimoji="0" lang="en-US" noProof="0" normalizeH="0" spc="0" sz="3600" u="none" cap="none" strike="noStrike">
              <a:ln>
                <a:noFill/>
              </a:ln>
              <a:solidFill>
                <a:schemeClr val="tx1"/>
              </a:solidFill>
              <a:effectLst/>
              <a:latin typeface="Times New Roman" pitchFamily="18" charset="0"/>
              <a:ea typeface="+mn-ea"/>
              <a:cs typeface="Traditional Arabic" pitchFamily="18" charset="-78"/>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3"/>
                                        </p:tgtEl>
                                        <p:attrNameLst>
                                          <p:attrName>style.visibility</p:attrName>
                                        </p:attrNameLst>
                                      </p:cBhvr>
                                      <p:to>
                                        <p:strVal val="visible"/>
                                      </p:to>
                                    </p:set>
                                    <p:animEffect filter="fade" transition="in">
                                      <p:cBhvr>
                                        <p:cTn dur="500"/>
                                        <p:tgtEl>
                                          <p:spTgt spid="12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1"/>
                                        </p:tgtEl>
                                        <p:attrNameLst>
                                          <p:attrName>style.visibility</p:attrName>
                                        </p:attrNameLst>
                                      </p:cBhvr>
                                      <p:to>
                                        <p:strVal val="visible"/>
                                      </p:to>
                                    </p:set>
                                    <p:animEffect filter="fade" transition="in">
                                      <p:cBhvr>
                                        <p:cTn dur="600"/>
                                        <p:tgtEl>
                                          <p:spTgt spid="1271"/>
                                        </p:tgtEl>
                                      </p:cBhvr>
                                    </p:animEffect>
                                  </p:childTnLst>
                                </p:cTn>
                              </p:par>
                              <p:par>
                                <p:cTn fill="hold" nodeType="withEffect" presetClass="entr" presetID="10" presetSubtype="0">
                                  <p:stCondLst>
                                    <p:cond delay="0"/>
                                  </p:stCondLst>
                                  <p:childTnLst>
                                    <p:set>
                                      <p:cBhvr>
                                        <p:cTn dur="1" fill="hold">
                                          <p:stCondLst>
                                            <p:cond delay="0"/>
                                          </p:stCondLst>
                                        </p:cTn>
                                        <p:tgtEl>
                                          <p:spTgt spid="1274"/>
                                        </p:tgtEl>
                                        <p:attrNameLst>
                                          <p:attrName>style.visibility</p:attrName>
                                        </p:attrNameLst>
                                      </p:cBhvr>
                                      <p:to>
                                        <p:strVal val="visible"/>
                                      </p:to>
                                    </p:set>
                                    <p:animEffect filter="fade" transition="in">
                                      <p:cBhvr>
                                        <p:cTn dur="600"/>
                                        <p:tgtEl>
                                          <p:spTgt spid="1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5"/>
                                        </p:tgtEl>
                                        <p:attrNameLst>
                                          <p:attrName>style.visibility</p:attrName>
                                        </p:attrNameLst>
                                      </p:cBhvr>
                                      <p:to>
                                        <p:strVal val="visible"/>
                                      </p:to>
                                    </p:set>
                                    <p:animEffect filter="fade" transition="in">
                                      <p:cBhvr>
                                        <p:cTn dur="1000"/>
                                        <p:tgtEl>
                                          <p:spTgt spid="1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0" name="Shape 1280"/>
        <p:cNvGrpSpPr/>
        <p:nvPr/>
      </p:nvGrpSpPr>
      <p:grpSpPr>
        <a:xfrm>
          <a:off x="0" y="0"/>
          <a:ext cx="0" cy="0"/>
          <a:chOff x="0" y="0"/>
          <a:chExt cx="0" cy="0"/>
        </a:xfrm>
      </p:grpSpPr>
      <p:sp>
        <p:nvSpPr>
          <p:cNvPr id="1281" name="Google Shape;1281;p127"/>
          <p:cNvSpPr txBox="1"/>
          <p:nvPr>
            <p:ph type="title"/>
          </p:nvPr>
        </p:nvSpPr>
        <p:spPr>
          <a:xfrm>
            <a:off x="914400" y="115887"/>
            <a:ext cx="8229600" cy="990600"/>
          </a:xfrm>
          <a:prstGeom prst="rect">
            <a:avLst/>
          </a:prstGeom>
          <a:noFill/>
          <a:ln>
            <a:noFill/>
          </a:ln>
        </p:spPr>
        <p:txBody>
          <a:bodyPr anchorCtr="0" anchor="ctr" bIns="45700" lIns="91425" spcFirstLastPara="1" rIns="91425" wrap="square" tIns="45700">
            <a:normAutofit/>
          </a:bodyPr>
          <a:lstStyle/>
          <a:p>
            <a:pPr indent="0" lvl="0" marL="0" rtl="1" algn="ctr">
              <a:lnSpc>
                <a:spcPct val="100000"/>
              </a:lnSpc>
              <a:spcBef>
                <a:spcPts val="0"/>
              </a:spcBef>
              <a:spcAft>
                <a:spcPts val="0"/>
              </a:spcAft>
              <a:buClr>
                <a:srgbClr val="572314"/>
              </a:buClr>
              <a:buSzPts val="3900"/>
              <a:buFont typeface="Gill Sans"/>
              <a:buNone/>
            </a:pPr>
            <a:r>
              <a:rPr b="1" i="0" lang="en-US" sz="3900" u="none">
                <a:solidFill>
                  <a:srgbClr val="572314"/>
                </a:solidFill>
                <a:effectLst>
                  <a:outerShdw blurRad="38100" algn="tl" dir="2700000" dist="38100">
                    <a:srgbClr val="C0C0C0"/>
                  </a:outerShdw>
                </a:effectLst>
                <a:latin typeface="Gill Sans"/>
                <a:ea typeface="Gill Sans"/>
                <a:cs typeface="Gill Sans"/>
                <a:sym typeface="Gill Sans"/>
              </a:rPr>
              <a:t>:توازن الدخل القومي</a:t>
            </a:r>
            <a:br>
              <a:rPr b="0" i="0" lang="en-US" sz="3900" u="none">
                <a:solidFill>
                  <a:srgbClr val="572314"/>
                </a:solidFill>
                <a:effectLst>
                  <a:outerShdw blurRad="38100" algn="tl" dir="2700000" dist="38100">
                    <a:srgbClr val="C0C0C0"/>
                  </a:outerShdw>
                </a:effectLst>
                <a:latin typeface="Gill Sans"/>
                <a:ea typeface="Gill Sans"/>
                <a:cs typeface="Gill Sans"/>
                <a:sym typeface="Gill Sans"/>
              </a:rPr>
            </a:br>
            <a:endParaRPr/>
          </a:p>
        </p:txBody>
      </p:sp>
      <p:sp>
        <p:nvSpPr>
          <p:cNvPr id="1282" name="Google Shape;1282;p127"/>
          <p:cNvSpPr txBox="1"/>
          <p:nvPr>
            <p:ph idx="1" type="body"/>
          </p:nvPr>
        </p:nvSpPr>
        <p:spPr>
          <a:xfrm>
            <a:off x="788987" y="708025"/>
            <a:ext cx="8229600" cy="48960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90000"/>
              </a:lnSpc>
              <a:spcBef>
                <a:spcPts val="0"/>
              </a:spcBef>
              <a:spcAft>
                <a:spcPts val="0"/>
              </a:spcAft>
              <a:buClr>
                <a:schemeClr val="accent1"/>
              </a:buClr>
              <a:buSzPts val="2560"/>
              <a:buFont typeface="Noto Sans Symbols"/>
              <a:buChar char="⚫"/>
            </a:pPr>
            <a:r>
              <a:rPr b="1" i="0" lang="en-US" sz="3200" u="sng" cap="none" strike="noStrike">
                <a:solidFill>
                  <a:srgbClr val="00B050"/>
                </a:solidFill>
                <a:latin typeface="Gill Sans"/>
                <a:ea typeface="Gill Sans"/>
                <a:cs typeface="Gill Sans"/>
                <a:sym typeface="Gill Sans"/>
              </a:rPr>
              <a:t>ماهية توازن الدخل القومي:</a:t>
            </a:r>
            <a:endParaRPr b="0" i="0" sz="3200" u="sng" cap="none" strike="noStrike">
              <a:solidFill>
                <a:srgbClr val="00B050"/>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920"/>
              <a:buFont typeface="Noto Sans Symbols"/>
              <a:buNone/>
            </a:pPr>
            <a:r>
              <a:rPr b="0" i="0" lang="en-US" sz="2400" u="none" cap="none" strike="noStrike">
                <a:solidFill>
                  <a:schemeClr val="dk1"/>
                </a:solidFill>
                <a:latin typeface="Gill Sans"/>
                <a:ea typeface="Gill Sans"/>
                <a:cs typeface="Gill Sans"/>
                <a:sym typeface="Gill Sans"/>
              </a:rPr>
              <a:t>توازن الدخل القومي يستلزم أن يتساوى الدخل الكلى مع الإنتاج الكلى ، ولا يستلزم أن يتساوى الدخل الكلى مع الإنفاق الكلى ،ولكن لنفترض أن الإنفاق الكلى(C+I+G+X-M)أكبر من قيمة الإنتاج الذي تم تحقيقه في القطاع الخاص، في هذه الحالة سيقوم رجال الأعمال بزيادة إنتاجهم وبالتالي السحب من المخزون ،أو رفع الأسعار ،وفى كلتا الحالتين سيحدث عدم توازن.أى أن الانفاق الكلى اكبر من قيمة الانتاج الحالى .</a:t>
            </a:r>
            <a:endParaRPr/>
          </a:p>
          <a:p>
            <a:pPr indent="-282575" lvl="0" marL="365125" marR="0" rtl="1" algn="r">
              <a:lnSpc>
                <a:spcPct val="90000"/>
              </a:lnSpc>
              <a:spcBef>
                <a:spcPts val="600"/>
              </a:spcBef>
              <a:spcAft>
                <a:spcPts val="0"/>
              </a:spcAft>
              <a:buClr>
                <a:schemeClr val="accent1"/>
              </a:buClr>
              <a:buSzPts val="1920"/>
              <a:buFont typeface="Noto Sans Symbols"/>
              <a:buNone/>
            </a:pPr>
            <a:r>
              <a:rPr b="0" i="0" lang="en-US" sz="2400" u="none" cap="none" strike="noStrike">
                <a:solidFill>
                  <a:schemeClr val="dk1"/>
                </a:solidFill>
                <a:latin typeface="Gill Sans"/>
                <a:ea typeface="Gill Sans"/>
                <a:cs typeface="Gill Sans"/>
                <a:sym typeface="Gill Sans"/>
              </a:rPr>
              <a:t>من ناحية ثانية فقد يحدث عدم التوازن عندما يكون تدفق الانفاق العام اقل من الانتاج الحالى ، الامر الذى يؤدى الى تراكم المخزون وعدم القدرة على تحديد الكميات الصحيحة ، ويتمثل رد فعلهم فى تخفيض الانتاج الامر الذى يؤدى الى إنخفاض الناتج المحلى ، فان ذلك سيؤدى الى خفض الاسعار لتشجيع المبيعات وزيادة الطلب مع ان رجال الاعمال سيكونون حذرين تجاه مسالة خفض الاسعار ، ما لم يكون الهبوط فى الطلب موقتاً فسيكون الخيار الاول هو خفض الانتاج .</a:t>
            </a:r>
            <a:endParaRPr b="0" i="0" sz="2400" u="none" cap="none" strike="noStrike">
              <a:solidFill>
                <a:schemeClr val="dk1"/>
              </a:solidFill>
              <a:latin typeface="Gill Sans"/>
              <a:ea typeface="Gill Sans"/>
              <a:cs typeface="Gill Sans"/>
              <a:sym typeface="Gill Sans"/>
            </a:endParaRPr>
          </a:p>
          <a:p>
            <a:pPr indent="-160655" lvl="0" marL="365125" marR="0" rtl="0" algn="l">
              <a:spcBef>
                <a:spcPts val="600"/>
              </a:spcBef>
              <a:spcAft>
                <a:spcPts val="0"/>
              </a:spcAft>
              <a:buClr>
                <a:schemeClr val="accent1"/>
              </a:buClr>
              <a:buSzPts val="1920"/>
              <a:buFont typeface="Noto Sans Symbols"/>
              <a:buNone/>
            </a:pPr>
            <a:r>
              <a:t/>
            </a:r>
            <a:endParaRPr b="0" i="0" sz="2400" u="none">
              <a:solidFill>
                <a:schemeClr val="dk1"/>
              </a:solidFill>
              <a:latin typeface="Gill Sans"/>
              <a:ea typeface="Gill Sans"/>
              <a:cs typeface="Gill Sans"/>
              <a:sym typeface="Gill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6" name="Shape 1286"/>
        <p:cNvGrpSpPr/>
        <p:nvPr/>
      </p:nvGrpSpPr>
      <p:grpSpPr>
        <a:xfrm>
          <a:off x="0" y="0"/>
          <a:ext cx="0" cy="0"/>
          <a:chOff x="0" y="0"/>
          <a:chExt cx="0" cy="0"/>
        </a:xfrm>
      </p:grpSpPr>
      <p:sp>
        <p:nvSpPr>
          <p:cNvPr id="1287" name="Google Shape;1287;p128"/>
          <p:cNvSpPr txBox="1"/>
          <p:nvPr>
            <p:ph type="title"/>
          </p:nvPr>
        </p:nvSpPr>
        <p:spPr>
          <a:xfrm>
            <a:off x="457200" y="41275"/>
            <a:ext cx="8229600" cy="9906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572314"/>
              </a:buClr>
              <a:buSzPts val="3900"/>
              <a:buFont typeface="Gill Sans"/>
              <a:buNone/>
            </a:pPr>
            <a:r>
              <a:rPr b="1" i="0" lang="en-US" sz="3900" u="none">
                <a:solidFill>
                  <a:srgbClr val="572314"/>
                </a:solidFill>
                <a:effectLst>
                  <a:outerShdw blurRad="38100" algn="tl" dir="2700000" dist="38100">
                    <a:srgbClr val="C0C0C0"/>
                  </a:outerShdw>
                </a:effectLst>
                <a:latin typeface="Gill Sans"/>
                <a:ea typeface="Gill Sans"/>
                <a:cs typeface="Gill Sans"/>
                <a:sym typeface="Gill Sans"/>
              </a:rPr>
              <a:t>ب- تحديد التوازن(الدخل) فى جانب الطلب فى الاقتصاد :</a:t>
            </a:r>
            <a:endParaRPr/>
          </a:p>
        </p:txBody>
      </p:sp>
      <p:sp>
        <p:nvSpPr>
          <p:cNvPr id="1288" name="Google Shape;1288;p128"/>
          <p:cNvSpPr txBox="1"/>
          <p:nvPr>
            <p:ph idx="1" type="body"/>
          </p:nvPr>
        </p:nvSpPr>
        <p:spPr>
          <a:xfrm>
            <a:off x="457200" y="4972050"/>
            <a:ext cx="8229600" cy="4937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240"/>
              <a:buFont typeface="Noto Sans Symbols"/>
              <a:buChar char="⚫"/>
            </a:pPr>
            <a:r>
              <a:rPr b="1" i="0" lang="en-US" sz="2800" u="none">
                <a:solidFill>
                  <a:schemeClr val="dk1"/>
                </a:solidFill>
                <a:latin typeface="Gill Sans"/>
                <a:ea typeface="Gill Sans"/>
                <a:cs typeface="Gill Sans"/>
                <a:sym typeface="Gill Sans"/>
              </a:rPr>
              <a:t>نلاحظ من بيانات الجدول اعلاه أن هناك علاقة موجبة بين الانفاق الاستهلاكى C والناتج المحلى الاجمالى Y ( أى كلما ارتفع الناتج ارتفع معه الانفاق الاستهلاكى </a:t>
            </a:r>
            <a:endParaRPr/>
          </a:p>
        </p:txBody>
      </p:sp>
      <p:grpSp>
        <p:nvGrpSpPr>
          <p:cNvPr id="1289" name="Google Shape;1289;p128"/>
          <p:cNvGrpSpPr/>
          <p:nvPr/>
        </p:nvGrpSpPr>
        <p:grpSpPr>
          <a:xfrm>
            <a:off x="1241425" y="981075"/>
            <a:ext cx="7351712" cy="4133850"/>
            <a:chOff x="782" y="618"/>
            <a:chExt cx="4631" cy="2604"/>
          </a:xfrm>
        </p:grpSpPr>
        <p:sp>
          <p:nvSpPr>
            <p:cNvPr id="1290" name="Google Shape;1290;p128"/>
            <p:cNvSpPr txBox="1"/>
            <p:nvPr/>
          </p:nvSpPr>
          <p:spPr>
            <a:xfrm>
              <a:off x="4733" y="618"/>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(1)</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الناتج المحلي الإجمالي (y)</a:t>
              </a:r>
              <a:endParaRPr/>
            </a:p>
          </p:txBody>
        </p:sp>
        <p:sp>
          <p:nvSpPr>
            <p:cNvPr id="1291" name="Google Shape;1291;p128"/>
            <p:cNvSpPr txBox="1"/>
            <p:nvPr/>
          </p:nvSpPr>
          <p:spPr>
            <a:xfrm>
              <a:off x="4053" y="618"/>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(2)</a:t>
              </a:r>
              <a:endParaRPr/>
            </a:p>
            <a:p>
              <a:pPr indent="0" lvl="0" marL="0" marR="0" rtl="1" algn="ctr">
                <a:lnSpc>
                  <a:spcPct val="100000"/>
                </a:lnSpc>
                <a:spcBef>
                  <a:spcPts val="0"/>
                </a:spcBef>
                <a:spcAft>
                  <a:spcPts val="0"/>
                </a:spcAft>
                <a:buClr>
                  <a:schemeClr val="dk1"/>
                </a:buClr>
                <a:buSzPts val="1800"/>
                <a:buFont typeface="Times New Roman"/>
                <a:buNone/>
              </a:pPr>
              <a:r>
                <a:t/>
              </a:r>
              <a:endParaRPr b="1" i="0" sz="1800" u="none">
                <a:solidFill>
                  <a:srgbClr val="FFFFFF"/>
                </a:solidFill>
                <a:latin typeface="Gill Sans"/>
                <a:ea typeface="Gill Sans"/>
                <a:cs typeface="Gill Sans"/>
                <a:sym typeface="Gill Sans"/>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الاستهلاك</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C</a:t>
              </a:r>
              <a:endParaRPr/>
            </a:p>
          </p:txBody>
        </p:sp>
        <p:sp>
          <p:nvSpPr>
            <p:cNvPr id="1292" name="Google Shape;1292;p128"/>
            <p:cNvSpPr txBox="1"/>
            <p:nvPr/>
          </p:nvSpPr>
          <p:spPr>
            <a:xfrm>
              <a:off x="3337" y="618"/>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(3)</a:t>
              </a:r>
              <a:endParaRPr/>
            </a:p>
            <a:p>
              <a:pPr indent="0" lvl="0" marL="0" marR="0" rtl="1" algn="ctr">
                <a:lnSpc>
                  <a:spcPct val="100000"/>
                </a:lnSpc>
                <a:spcBef>
                  <a:spcPts val="0"/>
                </a:spcBef>
                <a:spcAft>
                  <a:spcPts val="0"/>
                </a:spcAft>
                <a:buClr>
                  <a:schemeClr val="dk1"/>
                </a:buClr>
                <a:buSzPts val="1800"/>
                <a:buFont typeface="Times New Roman"/>
                <a:buNone/>
              </a:pPr>
              <a:r>
                <a:t/>
              </a:r>
              <a:endParaRPr b="1" i="0" sz="1800" u="none">
                <a:solidFill>
                  <a:srgbClr val="FFFFFF"/>
                </a:solidFill>
                <a:latin typeface="Gill Sans"/>
                <a:ea typeface="Gill Sans"/>
                <a:cs typeface="Gill Sans"/>
                <a:sym typeface="Gill Sans"/>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الاستثمار</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I</a:t>
              </a:r>
              <a:endParaRPr/>
            </a:p>
          </p:txBody>
        </p:sp>
        <p:sp>
          <p:nvSpPr>
            <p:cNvPr id="1293" name="Google Shape;1293;p128"/>
            <p:cNvSpPr txBox="1"/>
            <p:nvPr/>
          </p:nvSpPr>
          <p:spPr>
            <a:xfrm>
              <a:off x="2501" y="618"/>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(4)</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الحكومي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G</a:t>
              </a:r>
              <a:endParaRPr/>
            </a:p>
          </p:txBody>
        </p:sp>
        <p:sp>
          <p:nvSpPr>
            <p:cNvPr id="1294" name="Google Shape;1294;p128"/>
            <p:cNvSpPr txBox="1"/>
            <p:nvPr/>
          </p:nvSpPr>
          <p:spPr>
            <a:xfrm>
              <a:off x="1702" y="618"/>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(5)</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صافي الصادرات</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X-M</a:t>
              </a:r>
              <a:endParaRPr/>
            </a:p>
          </p:txBody>
        </p:sp>
        <p:sp>
          <p:nvSpPr>
            <p:cNvPr id="1295" name="Google Shape;1295;p128"/>
            <p:cNvSpPr txBox="1"/>
            <p:nvPr/>
          </p:nvSpPr>
          <p:spPr>
            <a:xfrm>
              <a:off x="782" y="618"/>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(6)</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الكلي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(AD)</a:t>
              </a:r>
              <a:endParaRPr/>
            </a:p>
          </p:txBody>
        </p:sp>
        <p:sp>
          <p:nvSpPr>
            <p:cNvPr id="1296" name="Google Shape;1296;p128"/>
            <p:cNvSpPr txBox="1"/>
            <p:nvPr/>
          </p:nvSpPr>
          <p:spPr>
            <a:xfrm>
              <a:off x="4733" y="154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297" name="Google Shape;1297;p128"/>
            <p:cNvSpPr txBox="1"/>
            <p:nvPr/>
          </p:nvSpPr>
          <p:spPr>
            <a:xfrm>
              <a:off x="4053" y="154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3000</a:t>
              </a:r>
              <a:endParaRPr/>
            </a:p>
          </p:txBody>
        </p:sp>
        <p:sp>
          <p:nvSpPr>
            <p:cNvPr id="1298" name="Google Shape;1298;p128"/>
            <p:cNvSpPr txBox="1"/>
            <p:nvPr/>
          </p:nvSpPr>
          <p:spPr>
            <a:xfrm>
              <a:off x="3337" y="154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299" name="Google Shape;1299;p128"/>
            <p:cNvSpPr txBox="1"/>
            <p:nvPr/>
          </p:nvSpPr>
          <p:spPr>
            <a:xfrm>
              <a:off x="2501" y="154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300" name="Google Shape;1300;p128"/>
            <p:cNvSpPr txBox="1"/>
            <p:nvPr/>
          </p:nvSpPr>
          <p:spPr>
            <a:xfrm>
              <a:off x="1702" y="154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301" name="Google Shape;1301;p128"/>
            <p:cNvSpPr txBox="1"/>
            <p:nvPr/>
          </p:nvSpPr>
          <p:spPr>
            <a:xfrm>
              <a:off x="782" y="154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5100</a:t>
              </a:r>
              <a:endParaRPr/>
            </a:p>
          </p:txBody>
        </p:sp>
        <p:sp>
          <p:nvSpPr>
            <p:cNvPr id="1302" name="Google Shape;1302;p128"/>
            <p:cNvSpPr txBox="1"/>
            <p:nvPr/>
          </p:nvSpPr>
          <p:spPr>
            <a:xfrm>
              <a:off x="4733" y="1770"/>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5200</a:t>
              </a:r>
              <a:endParaRPr/>
            </a:p>
          </p:txBody>
        </p:sp>
        <p:sp>
          <p:nvSpPr>
            <p:cNvPr id="1303" name="Google Shape;1303;p128"/>
            <p:cNvSpPr txBox="1"/>
            <p:nvPr/>
          </p:nvSpPr>
          <p:spPr>
            <a:xfrm>
              <a:off x="4053" y="1770"/>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3300</a:t>
              </a:r>
              <a:endParaRPr/>
            </a:p>
          </p:txBody>
        </p:sp>
        <p:sp>
          <p:nvSpPr>
            <p:cNvPr id="1304" name="Google Shape;1304;p128"/>
            <p:cNvSpPr txBox="1"/>
            <p:nvPr/>
          </p:nvSpPr>
          <p:spPr>
            <a:xfrm>
              <a:off x="3337" y="1770"/>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305" name="Google Shape;1305;p128"/>
            <p:cNvSpPr txBox="1"/>
            <p:nvPr/>
          </p:nvSpPr>
          <p:spPr>
            <a:xfrm>
              <a:off x="2501" y="1770"/>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306" name="Google Shape;1306;p128"/>
            <p:cNvSpPr txBox="1"/>
            <p:nvPr/>
          </p:nvSpPr>
          <p:spPr>
            <a:xfrm>
              <a:off x="1702" y="1770"/>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307" name="Google Shape;1307;p128"/>
            <p:cNvSpPr txBox="1"/>
            <p:nvPr/>
          </p:nvSpPr>
          <p:spPr>
            <a:xfrm>
              <a:off x="782" y="1770"/>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5400</a:t>
              </a:r>
              <a:endParaRPr/>
            </a:p>
          </p:txBody>
        </p:sp>
        <p:sp>
          <p:nvSpPr>
            <p:cNvPr id="1308" name="Google Shape;1308;p128"/>
            <p:cNvSpPr txBox="1"/>
            <p:nvPr/>
          </p:nvSpPr>
          <p:spPr>
            <a:xfrm>
              <a:off x="4733" y="200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5600</a:t>
              </a:r>
              <a:endParaRPr/>
            </a:p>
          </p:txBody>
        </p:sp>
        <p:sp>
          <p:nvSpPr>
            <p:cNvPr id="1309" name="Google Shape;1309;p128"/>
            <p:cNvSpPr txBox="1"/>
            <p:nvPr/>
          </p:nvSpPr>
          <p:spPr>
            <a:xfrm>
              <a:off x="4053" y="200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3600</a:t>
              </a:r>
              <a:endParaRPr/>
            </a:p>
          </p:txBody>
        </p:sp>
        <p:sp>
          <p:nvSpPr>
            <p:cNvPr id="1310" name="Google Shape;1310;p128"/>
            <p:cNvSpPr txBox="1"/>
            <p:nvPr/>
          </p:nvSpPr>
          <p:spPr>
            <a:xfrm>
              <a:off x="3337" y="200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311" name="Google Shape;1311;p128"/>
            <p:cNvSpPr txBox="1"/>
            <p:nvPr/>
          </p:nvSpPr>
          <p:spPr>
            <a:xfrm>
              <a:off x="2501" y="200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312" name="Google Shape;1312;p128"/>
            <p:cNvSpPr txBox="1"/>
            <p:nvPr/>
          </p:nvSpPr>
          <p:spPr>
            <a:xfrm>
              <a:off x="1702" y="200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313" name="Google Shape;1313;p128"/>
            <p:cNvSpPr txBox="1"/>
            <p:nvPr/>
          </p:nvSpPr>
          <p:spPr>
            <a:xfrm>
              <a:off x="782" y="200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5700</a:t>
              </a:r>
              <a:endParaRPr/>
            </a:p>
          </p:txBody>
        </p:sp>
        <p:sp>
          <p:nvSpPr>
            <p:cNvPr id="1314" name="Google Shape;1314;p128"/>
            <p:cNvSpPr txBox="1"/>
            <p:nvPr/>
          </p:nvSpPr>
          <p:spPr>
            <a:xfrm>
              <a:off x="4733" y="223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6000</a:t>
              </a:r>
              <a:endParaRPr/>
            </a:p>
          </p:txBody>
        </p:sp>
        <p:sp>
          <p:nvSpPr>
            <p:cNvPr id="1315" name="Google Shape;1315;p128"/>
            <p:cNvSpPr txBox="1"/>
            <p:nvPr/>
          </p:nvSpPr>
          <p:spPr>
            <a:xfrm>
              <a:off x="4053" y="223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3900</a:t>
              </a:r>
              <a:endParaRPr/>
            </a:p>
          </p:txBody>
        </p:sp>
        <p:sp>
          <p:nvSpPr>
            <p:cNvPr id="1316" name="Google Shape;1316;p128"/>
            <p:cNvSpPr txBox="1"/>
            <p:nvPr/>
          </p:nvSpPr>
          <p:spPr>
            <a:xfrm>
              <a:off x="3337" y="223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900</a:t>
              </a:r>
              <a:endParaRPr/>
            </a:p>
          </p:txBody>
        </p:sp>
        <p:sp>
          <p:nvSpPr>
            <p:cNvPr id="1317" name="Google Shape;1317;p128"/>
            <p:cNvSpPr txBox="1"/>
            <p:nvPr/>
          </p:nvSpPr>
          <p:spPr>
            <a:xfrm>
              <a:off x="2501" y="223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1300</a:t>
              </a:r>
              <a:endParaRPr/>
            </a:p>
          </p:txBody>
        </p:sp>
        <p:sp>
          <p:nvSpPr>
            <p:cNvPr id="1318" name="Google Shape;1318;p128"/>
            <p:cNvSpPr txBox="1"/>
            <p:nvPr/>
          </p:nvSpPr>
          <p:spPr>
            <a:xfrm>
              <a:off x="1702" y="223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-100</a:t>
              </a:r>
              <a:endParaRPr/>
            </a:p>
          </p:txBody>
        </p:sp>
        <p:sp>
          <p:nvSpPr>
            <p:cNvPr id="1319" name="Google Shape;1319;p128"/>
            <p:cNvSpPr txBox="1"/>
            <p:nvPr/>
          </p:nvSpPr>
          <p:spPr>
            <a:xfrm>
              <a:off x="782" y="223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6000</a:t>
              </a:r>
              <a:endParaRPr/>
            </a:p>
          </p:txBody>
        </p:sp>
        <p:sp>
          <p:nvSpPr>
            <p:cNvPr id="1320" name="Google Shape;1320;p128"/>
            <p:cNvSpPr txBox="1"/>
            <p:nvPr/>
          </p:nvSpPr>
          <p:spPr>
            <a:xfrm>
              <a:off x="4733" y="2461"/>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6400</a:t>
              </a:r>
              <a:endParaRPr/>
            </a:p>
          </p:txBody>
        </p:sp>
        <p:sp>
          <p:nvSpPr>
            <p:cNvPr id="1321" name="Google Shape;1321;p128"/>
            <p:cNvSpPr txBox="1"/>
            <p:nvPr/>
          </p:nvSpPr>
          <p:spPr>
            <a:xfrm>
              <a:off x="4053" y="2461"/>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4200</a:t>
              </a:r>
              <a:endParaRPr/>
            </a:p>
          </p:txBody>
        </p:sp>
        <p:sp>
          <p:nvSpPr>
            <p:cNvPr id="1322" name="Google Shape;1322;p128"/>
            <p:cNvSpPr txBox="1"/>
            <p:nvPr/>
          </p:nvSpPr>
          <p:spPr>
            <a:xfrm>
              <a:off x="3337" y="2461"/>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323" name="Google Shape;1323;p128"/>
            <p:cNvSpPr txBox="1"/>
            <p:nvPr/>
          </p:nvSpPr>
          <p:spPr>
            <a:xfrm>
              <a:off x="2501" y="2461"/>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324" name="Google Shape;1324;p128"/>
            <p:cNvSpPr txBox="1"/>
            <p:nvPr/>
          </p:nvSpPr>
          <p:spPr>
            <a:xfrm>
              <a:off x="1702" y="2461"/>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325" name="Google Shape;1325;p128"/>
            <p:cNvSpPr txBox="1"/>
            <p:nvPr/>
          </p:nvSpPr>
          <p:spPr>
            <a:xfrm>
              <a:off x="782" y="2461"/>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6300</a:t>
              </a:r>
              <a:endParaRPr/>
            </a:p>
          </p:txBody>
        </p:sp>
        <p:sp>
          <p:nvSpPr>
            <p:cNvPr id="1326" name="Google Shape;1326;p128"/>
            <p:cNvSpPr txBox="1"/>
            <p:nvPr/>
          </p:nvSpPr>
          <p:spPr>
            <a:xfrm>
              <a:off x="4733" y="269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6800</a:t>
              </a:r>
              <a:endParaRPr/>
            </a:p>
          </p:txBody>
        </p:sp>
        <p:sp>
          <p:nvSpPr>
            <p:cNvPr id="1327" name="Google Shape;1327;p128"/>
            <p:cNvSpPr txBox="1"/>
            <p:nvPr/>
          </p:nvSpPr>
          <p:spPr>
            <a:xfrm>
              <a:off x="4053" y="269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4500</a:t>
              </a:r>
              <a:endParaRPr/>
            </a:p>
          </p:txBody>
        </p:sp>
        <p:sp>
          <p:nvSpPr>
            <p:cNvPr id="1328" name="Google Shape;1328;p128"/>
            <p:cNvSpPr txBox="1"/>
            <p:nvPr/>
          </p:nvSpPr>
          <p:spPr>
            <a:xfrm>
              <a:off x="3337" y="269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329" name="Google Shape;1329;p128"/>
            <p:cNvSpPr txBox="1"/>
            <p:nvPr/>
          </p:nvSpPr>
          <p:spPr>
            <a:xfrm>
              <a:off x="2501" y="269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330" name="Google Shape;1330;p128"/>
            <p:cNvSpPr txBox="1"/>
            <p:nvPr/>
          </p:nvSpPr>
          <p:spPr>
            <a:xfrm>
              <a:off x="1702" y="269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331" name="Google Shape;1331;p128"/>
            <p:cNvSpPr txBox="1"/>
            <p:nvPr/>
          </p:nvSpPr>
          <p:spPr>
            <a:xfrm>
              <a:off x="782" y="269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6600</a:t>
              </a:r>
              <a:endParaRPr/>
            </a:p>
          </p:txBody>
        </p:sp>
        <p:sp>
          <p:nvSpPr>
            <p:cNvPr id="1332" name="Google Shape;1332;p128"/>
            <p:cNvSpPr txBox="1"/>
            <p:nvPr/>
          </p:nvSpPr>
          <p:spPr>
            <a:xfrm>
              <a:off x="4733" y="292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7200</a:t>
              </a:r>
              <a:endParaRPr/>
            </a:p>
          </p:txBody>
        </p:sp>
        <p:sp>
          <p:nvSpPr>
            <p:cNvPr id="1333" name="Google Shape;1333;p128"/>
            <p:cNvSpPr txBox="1"/>
            <p:nvPr/>
          </p:nvSpPr>
          <p:spPr>
            <a:xfrm>
              <a:off x="4053" y="292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334" name="Google Shape;1334;p128"/>
            <p:cNvSpPr txBox="1"/>
            <p:nvPr/>
          </p:nvSpPr>
          <p:spPr>
            <a:xfrm>
              <a:off x="3337" y="292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335" name="Google Shape;1335;p128"/>
            <p:cNvSpPr txBox="1"/>
            <p:nvPr/>
          </p:nvSpPr>
          <p:spPr>
            <a:xfrm>
              <a:off x="2501" y="292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336" name="Google Shape;1336;p128"/>
            <p:cNvSpPr txBox="1"/>
            <p:nvPr/>
          </p:nvSpPr>
          <p:spPr>
            <a:xfrm>
              <a:off x="1702" y="292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337" name="Google Shape;1337;p128"/>
            <p:cNvSpPr txBox="1"/>
            <p:nvPr/>
          </p:nvSpPr>
          <p:spPr>
            <a:xfrm>
              <a:off x="782" y="292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6900</a:t>
              </a:r>
              <a:endParaRPr/>
            </a:p>
          </p:txBody>
        </p:sp>
        <p:cxnSp>
          <p:nvCxnSpPr>
            <p:cNvPr id="1338" name="Google Shape;1338;p128"/>
            <p:cNvCxnSpPr/>
            <p:nvPr/>
          </p:nvCxnSpPr>
          <p:spPr>
            <a:xfrm>
              <a:off x="4733"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339" name="Google Shape;1339;p128"/>
            <p:cNvCxnSpPr/>
            <p:nvPr/>
          </p:nvCxnSpPr>
          <p:spPr>
            <a:xfrm>
              <a:off x="4053"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340" name="Google Shape;1340;p128"/>
            <p:cNvCxnSpPr/>
            <p:nvPr/>
          </p:nvCxnSpPr>
          <p:spPr>
            <a:xfrm>
              <a:off x="3337"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341" name="Google Shape;1341;p128"/>
            <p:cNvCxnSpPr/>
            <p:nvPr/>
          </p:nvCxnSpPr>
          <p:spPr>
            <a:xfrm>
              <a:off x="2501"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342" name="Google Shape;1342;p128"/>
            <p:cNvCxnSpPr/>
            <p:nvPr/>
          </p:nvCxnSpPr>
          <p:spPr>
            <a:xfrm>
              <a:off x="1702"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343" name="Google Shape;1343;p128"/>
            <p:cNvCxnSpPr/>
            <p:nvPr/>
          </p:nvCxnSpPr>
          <p:spPr>
            <a:xfrm>
              <a:off x="782" y="1540"/>
              <a:ext cx="4500" cy="0"/>
            </a:xfrm>
            <a:prstGeom prst="straightConnector1">
              <a:avLst/>
            </a:prstGeom>
            <a:noFill/>
            <a:ln cap="flat" cmpd="sng" w="38100">
              <a:solidFill>
                <a:schemeClr val="lt1"/>
              </a:solidFill>
              <a:prstDash val="solid"/>
              <a:miter lim="800000"/>
              <a:headEnd len="med" w="med" type="none"/>
              <a:tailEnd len="med" w="med" type="none"/>
            </a:ln>
          </p:spPr>
        </p:cxnSp>
        <p:cxnSp>
          <p:nvCxnSpPr>
            <p:cNvPr id="1344" name="Google Shape;1344;p128"/>
            <p:cNvCxnSpPr/>
            <p:nvPr/>
          </p:nvCxnSpPr>
          <p:spPr>
            <a:xfrm>
              <a:off x="782" y="1770"/>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345" name="Google Shape;1345;p128"/>
            <p:cNvCxnSpPr/>
            <p:nvPr/>
          </p:nvCxnSpPr>
          <p:spPr>
            <a:xfrm>
              <a:off x="782" y="2000"/>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346" name="Google Shape;1346;p128"/>
            <p:cNvCxnSpPr/>
            <p:nvPr/>
          </p:nvCxnSpPr>
          <p:spPr>
            <a:xfrm>
              <a:off x="782" y="2231"/>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347" name="Google Shape;1347;p128"/>
            <p:cNvCxnSpPr/>
            <p:nvPr/>
          </p:nvCxnSpPr>
          <p:spPr>
            <a:xfrm>
              <a:off x="782" y="2461"/>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348" name="Google Shape;1348;p128"/>
            <p:cNvCxnSpPr/>
            <p:nvPr/>
          </p:nvCxnSpPr>
          <p:spPr>
            <a:xfrm>
              <a:off x="782" y="2691"/>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349" name="Google Shape;1349;p128"/>
            <p:cNvCxnSpPr/>
            <p:nvPr/>
          </p:nvCxnSpPr>
          <p:spPr>
            <a:xfrm>
              <a:off x="782" y="2922"/>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350" name="Google Shape;1350;p128"/>
            <p:cNvCxnSpPr/>
            <p:nvPr/>
          </p:nvCxnSpPr>
          <p:spPr>
            <a:xfrm>
              <a:off x="5413"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351" name="Google Shape;1351;p128"/>
            <p:cNvCxnSpPr/>
            <p:nvPr/>
          </p:nvCxnSpPr>
          <p:spPr>
            <a:xfrm>
              <a:off x="782"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352" name="Google Shape;1352;p128"/>
            <p:cNvCxnSpPr/>
            <p:nvPr/>
          </p:nvCxnSpPr>
          <p:spPr>
            <a:xfrm>
              <a:off x="782" y="618"/>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353" name="Google Shape;1353;p128"/>
            <p:cNvCxnSpPr/>
            <p:nvPr/>
          </p:nvCxnSpPr>
          <p:spPr>
            <a:xfrm>
              <a:off x="782" y="3152"/>
              <a:ext cx="4500" cy="0"/>
            </a:xfrm>
            <a:prstGeom prst="straightConnector1">
              <a:avLst/>
            </a:prstGeom>
            <a:noFill/>
            <a:ln cap="flat" cmpd="sng" w="12700">
              <a:solidFill>
                <a:schemeClr val="lt1"/>
              </a:solidFill>
              <a:prstDash val="solid"/>
              <a:miter lim="800000"/>
              <a:headEnd len="med" w="med" type="none"/>
              <a:tailEnd len="med" w="med" type="none"/>
            </a:ln>
          </p:spPr>
        </p:cxnSp>
      </p:gr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7" name="Shape 1357"/>
        <p:cNvGrpSpPr/>
        <p:nvPr/>
      </p:nvGrpSpPr>
      <p:grpSpPr>
        <a:xfrm>
          <a:off x="0" y="0"/>
          <a:ext cx="0" cy="0"/>
          <a:chOff x="0" y="0"/>
          <a:chExt cx="0" cy="0"/>
        </a:xfrm>
      </p:grpSpPr>
      <p:sp>
        <p:nvSpPr>
          <p:cNvPr id="1358" name="Google Shape;1358;p129"/>
          <p:cNvSpPr txBox="1"/>
          <p:nvPr>
            <p:ph idx="1" type="body"/>
          </p:nvPr>
        </p:nvSpPr>
        <p:spPr>
          <a:xfrm>
            <a:off x="457200" y="147637"/>
            <a:ext cx="8229600" cy="49371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آلية تحديد توازن الدخل:</a:t>
            </a:r>
            <a:endParaRPr b="0" i="0" sz="3200" u="none">
              <a:solidFill>
                <a:schemeClr val="dk1"/>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 </a:t>
            </a:r>
            <a:r>
              <a:rPr b="0" i="0" lang="en-US" sz="3200" u="none">
                <a:solidFill>
                  <a:schemeClr val="dk1"/>
                </a:solidFill>
                <a:latin typeface="Gill Sans"/>
                <a:ea typeface="Gill Sans"/>
                <a:cs typeface="Gill Sans"/>
                <a:sym typeface="Gill Sans"/>
              </a:rPr>
              <a:t>يتحقق توازن الدخل عندما يكون الإنتاج والإنفاق عند مستوى توازني واحد (6000) وأي نقطة تقع خلاف ذلك تعنى أن الناتج المحلى الإجمالي في حالة عدم توازن ، فعندما يكون الإنتاج أقل من الإنفاق فهذا سيؤدى إلى انخفاض المخزون ومن ثم زيادة الإنتاج والعكس صحيح في حالة أن الإنتاج يكون أزيد من الإنفاق فهذا سيؤدى إلى زيادة المخزون ومن ثم نقص الإنتاج وكلتا الحالتين عدم توازن.</a:t>
            </a:r>
            <a:endParaRPr/>
          </a:p>
          <a:p>
            <a:pPr indent="-282575" lvl="0" marL="365125" marR="0" rtl="1" algn="r">
              <a:lnSpc>
                <a:spcPct val="100000"/>
              </a:lnSpc>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2" name="Shape 1362"/>
        <p:cNvGrpSpPr/>
        <p:nvPr/>
      </p:nvGrpSpPr>
      <p:grpSpPr>
        <a:xfrm>
          <a:off x="0" y="0"/>
          <a:ext cx="0" cy="0"/>
          <a:chOff x="0" y="0"/>
          <a:chExt cx="0" cy="0"/>
        </a:xfrm>
      </p:grpSpPr>
      <p:sp>
        <p:nvSpPr>
          <p:cNvPr id="1363" name="Google Shape;1363;p130"/>
          <p:cNvSpPr txBox="1"/>
          <p:nvPr>
            <p:ph type="title"/>
          </p:nvPr>
        </p:nvSpPr>
        <p:spPr>
          <a:xfrm>
            <a:off x="457200" y="704850"/>
            <a:ext cx="8229600" cy="723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72314"/>
              </a:buClr>
              <a:buSzPts val="3600"/>
              <a:buFont typeface="Gill Sans"/>
              <a:buNone/>
            </a:pPr>
            <a:r>
              <a:rPr b="0" i="0" lang="en-US" sz="3600" u="none">
                <a:solidFill>
                  <a:srgbClr val="572314"/>
                </a:solidFill>
                <a:effectLst>
                  <a:outerShdw blurRad="38100" algn="tl" dir="2700000" dist="38100">
                    <a:srgbClr val="C0C0C0"/>
                  </a:outerShdw>
                </a:effectLst>
                <a:latin typeface="Gill Sans"/>
                <a:ea typeface="Gill Sans"/>
                <a:cs typeface="Gill Sans"/>
                <a:sym typeface="Gill Sans"/>
              </a:rPr>
              <a:t>تابع </a:t>
            </a:r>
            <a:r>
              <a:rPr b="1" i="0" lang="en-US" sz="3600" u="none">
                <a:solidFill>
                  <a:srgbClr val="572314"/>
                </a:solidFill>
                <a:effectLst>
                  <a:outerShdw blurRad="38100" algn="tl" dir="2700000" dist="38100">
                    <a:srgbClr val="C0C0C0"/>
                  </a:outerShdw>
                </a:effectLst>
                <a:latin typeface="Gill Sans"/>
                <a:ea typeface="Gill Sans"/>
                <a:cs typeface="Gill Sans"/>
                <a:sym typeface="Gill Sans"/>
              </a:rPr>
              <a:t>توازن الدخل القومي</a:t>
            </a:r>
            <a:endParaRPr/>
          </a:p>
        </p:txBody>
      </p:sp>
      <p:sp>
        <p:nvSpPr>
          <p:cNvPr id="1364" name="Google Shape;1364;p130"/>
          <p:cNvSpPr txBox="1"/>
          <p:nvPr>
            <p:ph idx="1" type="body"/>
          </p:nvPr>
        </p:nvSpPr>
        <p:spPr>
          <a:xfrm>
            <a:off x="457200" y="1643062"/>
            <a:ext cx="8229600" cy="4681500"/>
          </a:xfrm>
          <a:prstGeom prst="rect">
            <a:avLst/>
          </a:prstGeom>
          <a:noFill/>
          <a:ln>
            <a:noFill/>
          </a:ln>
        </p:spPr>
        <p:txBody>
          <a:bodyPr anchorCtr="0" anchor="t" bIns="45700" lIns="91425" spcFirstLastPara="1" rIns="91425" wrap="square" tIns="45700">
            <a:noAutofit/>
          </a:bodyPr>
          <a:lstStyle/>
          <a:p>
            <a:pPr indent="-282575" lvl="0" marL="365125" marR="0" rtl="0" algn="ct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جدول يحدد توازن الإنتاج </a:t>
            </a:r>
            <a:endParaRPr/>
          </a:p>
          <a:p>
            <a:pPr indent="-282575" lvl="0" marL="365125" marR="0" rtl="0" algn="ctr">
              <a:lnSpc>
                <a:spcPct val="10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(مليون دولار)</a:t>
            </a:r>
            <a:endParaRPr/>
          </a:p>
        </p:txBody>
      </p:sp>
      <p:grpSp>
        <p:nvGrpSpPr>
          <p:cNvPr id="1365" name="Google Shape;1365;p130"/>
          <p:cNvGrpSpPr/>
          <p:nvPr/>
        </p:nvGrpSpPr>
        <p:grpSpPr>
          <a:xfrm>
            <a:off x="642937" y="2714625"/>
            <a:ext cx="8096249" cy="3340100"/>
            <a:chOff x="405" y="1710"/>
            <a:chExt cx="5100" cy="2104"/>
          </a:xfrm>
        </p:grpSpPr>
        <p:sp>
          <p:nvSpPr>
            <p:cNvPr id="1366" name="Google Shape;1366;p130"/>
            <p:cNvSpPr txBox="1"/>
            <p:nvPr/>
          </p:nvSpPr>
          <p:spPr>
            <a:xfrm>
              <a:off x="4664" y="1710"/>
              <a:ext cx="6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الإنتاج الكلي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(Y  )</a:t>
              </a:r>
              <a:endParaRPr/>
            </a:p>
          </p:txBody>
        </p:sp>
        <p:sp>
          <p:nvSpPr>
            <p:cNvPr id="1367" name="Google Shape;1367;p130"/>
            <p:cNvSpPr txBox="1"/>
            <p:nvPr/>
          </p:nvSpPr>
          <p:spPr>
            <a:xfrm>
              <a:off x="3828" y="1710"/>
              <a:ext cx="9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الكلي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 AD)</a:t>
              </a:r>
              <a:endParaRPr/>
            </a:p>
          </p:txBody>
        </p:sp>
        <p:sp>
          <p:nvSpPr>
            <p:cNvPr id="1368" name="Google Shape;1368;p130"/>
            <p:cNvSpPr txBox="1"/>
            <p:nvPr/>
          </p:nvSpPr>
          <p:spPr>
            <a:xfrm>
              <a:off x="2527" y="1710"/>
              <a:ext cx="12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وضع الإنتاج الكلي مقارنة بالإنفاق</a:t>
              </a:r>
              <a:endParaRPr/>
            </a:p>
          </p:txBody>
        </p:sp>
        <p:sp>
          <p:nvSpPr>
            <p:cNvPr id="1369" name="Google Shape;1369;p130"/>
            <p:cNvSpPr txBox="1"/>
            <p:nvPr/>
          </p:nvSpPr>
          <p:spPr>
            <a:xfrm>
              <a:off x="1404" y="1710"/>
              <a:ext cx="12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وضع المخزون</a:t>
              </a:r>
              <a:endParaRPr/>
            </a:p>
          </p:txBody>
        </p:sp>
        <p:sp>
          <p:nvSpPr>
            <p:cNvPr id="1370" name="Google Shape;1370;p130"/>
            <p:cNvSpPr txBox="1"/>
            <p:nvPr/>
          </p:nvSpPr>
          <p:spPr>
            <a:xfrm>
              <a:off x="405" y="1710"/>
              <a:ext cx="9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رد فعل المنتجين</a:t>
              </a:r>
              <a:endParaRPr/>
            </a:p>
          </p:txBody>
        </p:sp>
        <p:sp>
          <p:nvSpPr>
            <p:cNvPr id="1371" name="Google Shape;1371;p130"/>
            <p:cNvSpPr txBox="1"/>
            <p:nvPr/>
          </p:nvSpPr>
          <p:spPr>
            <a:xfrm>
              <a:off x="4664" y="2113"/>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372" name="Google Shape;1372;p130"/>
            <p:cNvSpPr txBox="1"/>
            <p:nvPr/>
          </p:nvSpPr>
          <p:spPr>
            <a:xfrm>
              <a:off x="3828" y="2113"/>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5100</a:t>
              </a:r>
              <a:endParaRPr/>
            </a:p>
          </p:txBody>
        </p:sp>
        <p:sp>
          <p:nvSpPr>
            <p:cNvPr id="1373" name="Google Shape;1373;p130"/>
            <p:cNvSpPr txBox="1"/>
            <p:nvPr/>
          </p:nvSpPr>
          <p:spPr>
            <a:xfrm>
              <a:off x="2527" y="2113"/>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أقل من الإنفاق</a:t>
              </a:r>
              <a:endParaRPr/>
            </a:p>
          </p:txBody>
        </p:sp>
        <p:sp>
          <p:nvSpPr>
            <p:cNvPr id="1374" name="Google Shape;1374;p130"/>
            <p:cNvSpPr txBox="1"/>
            <p:nvPr/>
          </p:nvSpPr>
          <p:spPr>
            <a:xfrm>
              <a:off x="1404" y="2113"/>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نقصان</a:t>
              </a:r>
              <a:endParaRPr/>
            </a:p>
          </p:txBody>
        </p:sp>
        <p:sp>
          <p:nvSpPr>
            <p:cNvPr id="1375" name="Google Shape;1375;p130"/>
            <p:cNvSpPr txBox="1"/>
            <p:nvPr/>
          </p:nvSpPr>
          <p:spPr>
            <a:xfrm>
              <a:off x="405" y="2113"/>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أكثر</a:t>
              </a:r>
              <a:endParaRPr/>
            </a:p>
          </p:txBody>
        </p:sp>
        <p:sp>
          <p:nvSpPr>
            <p:cNvPr id="1376" name="Google Shape;1376;p130"/>
            <p:cNvSpPr txBox="1"/>
            <p:nvPr/>
          </p:nvSpPr>
          <p:spPr>
            <a:xfrm>
              <a:off x="4664" y="2347"/>
              <a:ext cx="6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5200</a:t>
              </a:r>
              <a:endParaRPr/>
            </a:p>
          </p:txBody>
        </p:sp>
        <p:sp>
          <p:nvSpPr>
            <p:cNvPr id="1377" name="Google Shape;1377;p130"/>
            <p:cNvSpPr txBox="1"/>
            <p:nvPr/>
          </p:nvSpPr>
          <p:spPr>
            <a:xfrm>
              <a:off x="3828" y="2347"/>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5400</a:t>
              </a:r>
              <a:endParaRPr/>
            </a:p>
          </p:txBody>
        </p:sp>
        <p:sp>
          <p:nvSpPr>
            <p:cNvPr id="1378" name="Google Shape;1378;p130"/>
            <p:cNvSpPr txBox="1"/>
            <p:nvPr/>
          </p:nvSpPr>
          <p:spPr>
            <a:xfrm>
              <a:off x="2527" y="2347"/>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أقل من الإنفاق</a:t>
              </a:r>
              <a:endParaRPr/>
            </a:p>
          </p:txBody>
        </p:sp>
        <p:sp>
          <p:nvSpPr>
            <p:cNvPr id="1379" name="Google Shape;1379;p130"/>
            <p:cNvSpPr txBox="1"/>
            <p:nvPr/>
          </p:nvSpPr>
          <p:spPr>
            <a:xfrm>
              <a:off x="1404" y="2347"/>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نقصان</a:t>
              </a:r>
              <a:endParaRPr/>
            </a:p>
          </p:txBody>
        </p:sp>
        <p:sp>
          <p:nvSpPr>
            <p:cNvPr id="1380" name="Google Shape;1380;p130"/>
            <p:cNvSpPr txBox="1"/>
            <p:nvPr/>
          </p:nvSpPr>
          <p:spPr>
            <a:xfrm>
              <a:off x="405" y="2347"/>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أكثر</a:t>
              </a:r>
              <a:endParaRPr/>
            </a:p>
          </p:txBody>
        </p:sp>
        <p:sp>
          <p:nvSpPr>
            <p:cNvPr id="1381" name="Google Shape;1381;p130"/>
            <p:cNvSpPr txBox="1"/>
            <p:nvPr/>
          </p:nvSpPr>
          <p:spPr>
            <a:xfrm>
              <a:off x="4664" y="2580"/>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5600</a:t>
              </a:r>
              <a:endParaRPr/>
            </a:p>
          </p:txBody>
        </p:sp>
        <p:sp>
          <p:nvSpPr>
            <p:cNvPr id="1382" name="Google Shape;1382;p130"/>
            <p:cNvSpPr txBox="1"/>
            <p:nvPr/>
          </p:nvSpPr>
          <p:spPr>
            <a:xfrm>
              <a:off x="3828" y="2580"/>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5700</a:t>
              </a:r>
              <a:endParaRPr/>
            </a:p>
          </p:txBody>
        </p:sp>
        <p:sp>
          <p:nvSpPr>
            <p:cNvPr id="1383" name="Google Shape;1383;p130"/>
            <p:cNvSpPr txBox="1"/>
            <p:nvPr/>
          </p:nvSpPr>
          <p:spPr>
            <a:xfrm>
              <a:off x="2527" y="2580"/>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أقل من الإنفاق</a:t>
              </a:r>
              <a:endParaRPr/>
            </a:p>
          </p:txBody>
        </p:sp>
        <p:sp>
          <p:nvSpPr>
            <p:cNvPr id="1384" name="Google Shape;1384;p130"/>
            <p:cNvSpPr txBox="1"/>
            <p:nvPr/>
          </p:nvSpPr>
          <p:spPr>
            <a:xfrm>
              <a:off x="1404" y="2580"/>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نقصان</a:t>
              </a:r>
              <a:endParaRPr/>
            </a:p>
          </p:txBody>
        </p:sp>
        <p:sp>
          <p:nvSpPr>
            <p:cNvPr id="1385" name="Google Shape;1385;p130"/>
            <p:cNvSpPr txBox="1"/>
            <p:nvPr/>
          </p:nvSpPr>
          <p:spPr>
            <a:xfrm>
              <a:off x="405" y="2580"/>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أكثر</a:t>
              </a:r>
              <a:endParaRPr/>
            </a:p>
          </p:txBody>
        </p:sp>
        <p:sp>
          <p:nvSpPr>
            <p:cNvPr id="1386" name="Google Shape;1386;p130"/>
            <p:cNvSpPr txBox="1"/>
            <p:nvPr/>
          </p:nvSpPr>
          <p:spPr>
            <a:xfrm>
              <a:off x="4664" y="2814"/>
              <a:ext cx="6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6000</a:t>
              </a:r>
              <a:endParaRPr/>
            </a:p>
          </p:txBody>
        </p:sp>
        <p:sp>
          <p:nvSpPr>
            <p:cNvPr id="1387" name="Google Shape;1387;p130"/>
            <p:cNvSpPr txBox="1"/>
            <p:nvPr/>
          </p:nvSpPr>
          <p:spPr>
            <a:xfrm>
              <a:off x="3828" y="2814"/>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6000</a:t>
              </a:r>
              <a:endParaRPr/>
            </a:p>
          </p:txBody>
        </p:sp>
        <p:sp>
          <p:nvSpPr>
            <p:cNvPr id="1388" name="Google Shape;1388;p130"/>
            <p:cNvSpPr txBox="1"/>
            <p:nvPr/>
          </p:nvSpPr>
          <p:spPr>
            <a:xfrm>
              <a:off x="2527" y="2814"/>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الإنفاق يساوي الإنتاج</a:t>
              </a:r>
              <a:endParaRPr/>
            </a:p>
          </p:txBody>
        </p:sp>
        <p:sp>
          <p:nvSpPr>
            <p:cNvPr id="1389" name="Google Shape;1389;p130"/>
            <p:cNvSpPr txBox="1"/>
            <p:nvPr/>
          </p:nvSpPr>
          <p:spPr>
            <a:xfrm>
              <a:off x="1404" y="2814"/>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ثابت</a:t>
              </a:r>
              <a:endParaRPr/>
            </a:p>
          </p:txBody>
        </p:sp>
        <p:sp>
          <p:nvSpPr>
            <p:cNvPr id="1390" name="Google Shape;1390;p130"/>
            <p:cNvSpPr txBox="1"/>
            <p:nvPr/>
          </p:nvSpPr>
          <p:spPr>
            <a:xfrm>
              <a:off x="405" y="2814"/>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لا تغيير في الإنتاج</a:t>
              </a:r>
              <a:endParaRPr/>
            </a:p>
          </p:txBody>
        </p:sp>
        <p:sp>
          <p:nvSpPr>
            <p:cNvPr id="1391" name="Google Shape;1391;p130"/>
            <p:cNvSpPr txBox="1"/>
            <p:nvPr/>
          </p:nvSpPr>
          <p:spPr>
            <a:xfrm>
              <a:off x="4664" y="3047"/>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6400</a:t>
              </a:r>
              <a:endParaRPr/>
            </a:p>
          </p:txBody>
        </p:sp>
        <p:sp>
          <p:nvSpPr>
            <p:cNvPr id="1392" name="Google Shape;1392;p130"/>
            <p:cNvSpPr txBox="1"/>
            <p:nvPr/>
          </p:nvSpPr>
          <p:spPr>
            <a:xfrm>
              <a:off x="3828" y="3047"/>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6300</a:t>
              </a:r>
              <a:endParaRPr/>
            </a:p>
          </p:txBody>
        </p:sp>
        <p:sp>
          <p:nvSpPr>
            <p:cNvPr id="1393" name="Google Shape;1393;p130"/>
            <p:cNvSpPr txBox="1"/>
            <p:nvPr/>
          </p:nvSpPr>
          <p:spPr>
            <a:xfrm>
              <a:off x="2527" y="3047"/>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أكبر من الإنفاق</a:t>
              </a:r>
              <a:endParaRPr/>
            </a:p>
          </p:txBody>
        </p:sp>
        <p:sp>
          <p:nvSpPr>
            <p:cNvPr id="1394" name="Google Shape;1394;p130"/>
            <p:cNvSpPr txBox="1"/>
            <p:nvPr/>
          </p:nvSpPr>
          <p:spPr>
            <a:xfrm>
              <a:off x="1404" y="3047"/>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ارتفاع</a:t>
              </a:r>
              <a:endParaRPr/>
            </a:p>
          </p:txBody>
        </p:sp>
        <p:sp>
          <p:nvSpPr>
            <p:cNvPr id="1395" name="Google Shape;1395;p130"/>
            <p:cNvSpPr txBox="1"/>
            <p:nvPr/>
          </p:nvSpPr>
          <p:spPr>
            <a:xfrm>
              <a:off x="405" y="3047"/>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أقل</a:t>
              </a:r>
              <a:endParaRPr/>
            </a:p>
          </p:txBody>
        </p:sp>
        <p:sp>
          <p:nvSpPr>
            <p:cNvPr id="1396" name="Google Shape;1396;p130"/>
            <p:cNvSpPr txBox="1"/>
            <p:nvPr/>
          </p:nvSpPr>
          <p:spPr>
            <a:xfrm>
              <a:off x="4664" y="3281"/>
              <a:ext cx="6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6800</a:t>
              </a:r>
              <a:endParaRPr/>
            </a:p>
          </p:txBody>
        </p:sp>
        <p:sp>
          <p:nvSpPr>
            <p:cNvPr id="1397" name="Google Shape;1397;p130"/>
            <p:cNvSpPr txBox="1"/>
            <p:nvPr/>
          </p:nvSpPr>
          <p:spPr>
            <a:xfrm>
              <a:off x="3828" y="3281"/>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6600</a:t>
              </a:r>
              <a:endParaRPr/>
            </a:p>
          </p:txBody>
        </p:sp>
        <p:sp>
          <p:nvSpPr>
            <p:cNvPr id="1398" name="Google Shape;1398;p130"/>
            <p:cNvSpPr txBox="1"/>
            <p:nvPr/>
          </p:nvSpPr>
          <p:spPr>
            <a:xfrm>
              <a:off x="2527" y="3281"/>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أكبر من الإنفاق</a:t>
              </a:r>
              <a:endParaRPr/>
            </a:p>
          </p:txBody>
        </p:sp>
        <p:sp>
          <p:nvSpPr>
            <p:cNvPr id="1399" name="Google Shape;1399;p130"/>
            <p:cNvSpPr txBox="1"/>
            <p:nvPr/>
          </p:nvSpPr>
          <p:spPr>
            <a:xfrm>
              <a:off x="1404" y="3281"/>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ارتفاع</a:t>
              </a:r>
              <a:endParaRPr/>
            </a:p>
          </p:txBody>
        </p:sp>
        <p:sp>
          <p:nvSpPr>
            <p:cNvPr id="1400" name="Google Shape;1400;p130"/>
            <p:cNvSpPr txBox="1"/>
            <p:nvPr/>
          </p:nvSpPr>
          <p:spPr>
            <a:xfrm>
              <a:off x="405" y="3281"/>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أقل</a:t>
              </a:r>
              <a:endParaRPr/>
            </a:p>
          </p:txBody>
        </p:sp>
        <p:sp>
          <p:nvSpPr>
            <p:cNvPr id="1401" name="Google Shape;1401;p130"/>
            <p:cNvSpPr txBox="1"/>
            <p:nvPr/>
          </p:nvSpPr>
          <p:spPr>
            <a:xfrm>
              <a:off x="4664" y="3514"/>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7200</a:t>
              </a:r>
              <a:endParaRPr/>
            </a:p>
          </p:txBody>
        </p:sp>
        <p:sp>
          <p:nvSpPr>
            <p:cNvPr id="1402" name="Google Shape;1402;p130"/>
            <p:cNvSpPr txBox="1"/>
            <p:nvPr/>
          </p:nvSpPr>
          <p:spPr>
            <a:xfrm>
              <a:off x="3828" y="3514"/>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6900</a:t>
              </a:r>
              <a:endParaRPr/>
            </a:p>
          </p:txBody>
        </p:sp>
        <p:sp>
          <p:nvSpPr>
            <p:cNvPr id="1403" name="Google Shape;1403;p130"/>
            <p:cNvSpPr txBox="1"/>
            <p:nvPr/>
          </p:nvSpPr>
          <p:spPr>
            <a:xfrm>
              <a:off x="2527" y="3514"/>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أكبر من الإنفاق</a:t>
              </a:r>
              <a:endParaRPr/>
            </a:p>
          </p:txBody>
        </p:sp>
        <p:sp>
          <p:nvSpPr>
            <p:cNvPr id="1404" name="Google Shape;1404;p130"/>
            <p:cNvSpPr txBox="1"/>
            <p:nvPr/>
          </p:nvSpPr>
          <p:spPr>
            <a:xfrm>
              <a:off x="1404" y="3514"/>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ارتفاع</a:t>
              </a:r>
              <a:endParaRPr/>
            </a:p>
          </p:txBody>
        </p:sp>
        <p:sp>
          <p:nvSpPr>
            <p:cNvPr id="1405" name="Google Shape;1405;p130"/>
            <p:cNvSpPr txBox="1"/>
            <p:nvPr/>
          </p:nvSpPr>
          <p:spPr>
            <a:xfrm>
              <a:off x="405" y="3514"/>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أقل</a:t>
              </a:r>
              <a:endParaRPr/>
            </a:p>
          </p:txBody>
        </p:sp>
        <p:cxnSp>
          <p:nvCxnSpPr>
            <p:cNvPr id="1406" name="Google Shape;1406;p130"/>
            <p:cNvCxnSpPr/>
            <p:nvPr/>
          </p:nvCxnSpPr>
          <p:spPr>
            <a:xfrm>
              <a:off x="4664"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407" name="Google Shape;1407;p130"/>
            <p:cNvCxnSpPr/>
            <p:nvPr/>
          </p:nvCxnSpPr>
          <p:spPr>
            <a:xfrm>
              <a:off x="3828"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408" name="Google Shape;1408;p130"/>
            <p:cNvCxnSpPr/>
            <p:nvPr/>
          </p:nvCxnSpPr>
          <p:spPr>
            <a:xfrm>
              <a:off x="2527"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409" name="Google Shape;1409;p130"/>
            <p:cNvCxnSpPr/>
            <p:nvPr/>
          </p:nvCxnSpPr>
          <p:spPr>
            <a:xfrm>
              <a:off x="1404"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410" name="Google Shape;1410;p130"/>
            <p:cNvCxnSpPr/>
            <p:nvPr/>
          </p:nvCxnSpPr>
          <p:spPr>
            <a:xfrm>
              <a:off x="405" y="2113"/>
              <a:ext cx="5100" cy="0"/>
            </a:xfrm>
            <a:prstGeom prst="straightConnector1">
              <a:avLst/>
            </a:prstGeom>
            <a:noFill/>
            <a:ln cap="flat" cmpd="sng" w="38100">
              <a:solidFill>
                <a:schemeClr val="lt1"/>
              </a:solidFill>
              <a:prstDash val="solid"/>
              <a:miter lim="800000"/>
              <a:headEnd len="med" w="med" type="none"/>
              <a:tailEnd len="med" w="med" type="none"/>
            </a:ln>
          </p:spPr>
        </p:cxnSp>
        <p:cxnSp>
          <p:nvCxnSpPr>
            <p:cNvPr id="1411" name="Google Shape;1411;p130"/>
            <p:cNvCxnSpPr/>
            <p:nvPr/>
          </p:nvCxnSpPr>
          <p:spPr>
            <a:xfrm>
              <a:off x="405" y="2347"/>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412" name="Google Shape;1412;p130"/>
            <p:cNvCxnSpPr/>
            <p:nvPr/>
          </p:nvCxnSpPr>
          <p:spPr>
            <a:xfrm>
              <a:off x="405" y="2580"/>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413" name="Google Shape;1413;p130"/>
            <p:cNvCxnSpPr/>
            <p:nvPr/>
          </p:nvCxnSpPr>
          <p:spPr>
            <a:xfrm>
              <a:off x="405" y="2814"/>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414" name="Google Shape;1414;p130"/>
            <p:cNvCxnSpPr/>
            <p:nvPr/>
          </p:nvCxnSpPr>
          <p:spPr>
            <a:xfrm>
              <a:off x="405" y="3047"/>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415" name="Google Shape;1415;p130"/>
            <p:cNvCxnSpPr/>
            <p:nvPr/>
          </p:nvCxnSpPr>
          <p:spPr>
            <a:xfrm>
              <a:off x="405" y="3281"/>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416" name="Google Shape;1416;p130"/>
            <p:cNvCxnSpPr/>
            <p:nvPr/>
          </p:nvCxnSpPr>
          <p:spPr>
            <a:xfrm>
              <a:off x="405" y="3514"/>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417" name="Google Shape;1417;p130"/>
            <p:cNvCxnSpPr/>
            <p:nvPr/>
          </p:nvCxnSpPr>
          <p:spPr>
            <a:xfrm>
              <a:off x="5400"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418" name="Google Shape;1418;p130"/>
            <p:cNvCxnSpPr/>
            <p:nvPr/>
          </p:nvCxnSpPr>
          <p:spPr>
            <a:xfrm>
              <a:off x="405"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419" name="Google Shape;1419;p130"/>
            <p:cNvCxnSpPr/>
            <p:nvPr/>
          </p:nvCxnSpPr>
          <p:spPr>
            <a:xfrm>
              <a:off x="405" y="1710"/>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420" name="Google Shape;1420;p130"/>
            <p:cNvCxnSpPr/>
            <p:nvPr/>
          </p:nvCxnSpPr>
          <p:spPr>
            <a:xfrm>
              <a:off x="405" y="3748"/>
              <a:ext cx="5100" cy="0"/>
            </a:xfrm>
            <a:prstGeom prst="straightConnector1">
              <a:avLst/>
            </a:prstGeom>
            <a:noFill/>
            <a:ln cap="flat" cmpd="sng" w="12700">
              <a:solidFill>
                <a:schemeClr val="lt1"/>
              </a:solidFill>
              <a:prstDash val="solid"/>
              <a:miter lim="800000"/>
              <a:headEnd len="med" w="med" type="none"/>
              <a:tailEnd len="med" w="med" type="none"/>
            </a:ln>
          </p:spPr>
        </p:cxn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4" name="Shape 1424"/>
        <p:cNvGrpSpPr/>
        <p:nvPr/>
      </p:nvGrpSpPr>
      <p:grpSpPr>
        <a:xfrm>
          <a:off x="0" y="0"/>
          <a:ext cx="0" cy="0"/>
          <a:chOff x="0" y="0"/>
          <a:chExt cx="0" cy="0"/>
        </a:xfrm>
      </p:grpSpPr>
      <p:cxnSp>
        <p:nvCxnSpPr>
          <p:cNvPr id="1425" name="Google Shape;1425;p131"/>
          <p:cNvCxnSpPr/>
          <p:nvPr/>
        </p:nvCxnSpPr>
        <p:spPr>
          <a:xfrm>
            <a:off x="755650" y="333375"/>
            <a:ext cx="0" cy="2735400"/>
          </a:xfrm>
          <a:prstGeom prst="straightConnector1">
            <a:avLst/>
          </a:prstGeom>
          <a:noFill/>
          <a:ln cap="flat" cmpd="sng" w="9525">
            <a:solidFill>
              <a:schemeClr val="dk1"/>
            </a:solidFill>
            <a:prstDash val="solid"/>
            <a:miter lim="800000"/>
            <a:headEnd len="med" w="med" type="none"/>
            <a:tailEnd len="med" w="med" type="none"/>
          </a:ln>
        </p:spPr>
      </p:cxnSp>
      <p:cxnSp>
        <p:nvCxnSpPr>
          <p:cNvPr id="1426" name="Google Shape;1426;p131"/>
          <p:cNvCxnSpPr/>
          <p:nvPr/>
        </p:nvCxnSpPr>
        <p:spPr>
          <a:xfrm>
            <a:off x="755650" y="3068637"/>
            <a:ext cx="4608600" cy="0"/>
          </a:xfrm>
          <a:prstGeom prst="straightConnector1">
            <a:avLst/>
          </a:prstGeom>
          <a:noFill/>
          <a:ln cap="flat" cmpd="sng" w="9525">
            <a:solidFill>
              <a:schemeClr val="dk1"/>
            </a:solidFill>
            <a:prstDash val="solid"/>
            <a:miter lim="800000"/>
            <a:headEnd len="med" w="med" type="none"/>
            <a:tailEnd len="med" w="med" type="none"/>
          </a:ln>
        </p:spPr>
      </p:cxnSp>
      <p:cxnSp>
        <p:nvCxnSpPr>
          <p:cNvPr id="1427" name="Google Shape;1427;p131"/>
          <p:cNvCxnSpPr/>
          <p:nvPr/>
        </p:nvCxnSpPr>
        <p:spPr>
          <a:xfrm flipH="1" rot="10800000">
            <a:off x="755650" y="620637"/>
            <a:ext cx="3311400" cy="2448000"/>
          </a:xfrm>
          <a:prstGeom prst="straightConnector1">
            <a:avLst/>
          </a:prstGeom>
          <a:noFill/>
          <a:ln cap="flat" cmpd="sng" w="9525">
            <a:solidFill>
              <a:schemeClr val="dk1"/>
            </a:solidFill>
            <a:prstDash val="solid"/>
            <a:miter lim="800000"/>
            <a:headEnd len="med" w="med" type="none"/>
            <a:tailEnd len="med" w="med" type="none"/>
          </a:ln>
        </p:spPr>
      </p:cxnSp>
      <p:cxnSp>
        <p:nvCxnSpPr>
          <p:cNvPr id="1428" name="Google Shape;1428;p131"/>
          <p:cNvCxnSpPr/>
          <p:nvPr/>
        </p:nvCxnSpPr>
        <p:spPr>
          <a:xfrm flipH="1" rot="10800000">
            <a:off x="973137" y="1268474"/>
            <a:ext cx="4103700" cy="1008000"/>
          </a:xfrm>
          <a:prstGeom prst="straightConnector1">
            <a:avLst/>
          </a:prstGeom>
          <a:noFill/>
          <a:ln cap="flat" cmpd="sng" w="9525">
            <a:solidFill>
              <a:schemeClr val="dk1"/>
            </a:solidFill>
            <a:prstDash val="solid"/>
            <a:miter lim="800000"/>
            <a:headEnd len="med" w="med" type="none"/>
            <a:tailEnd len="med" w="med" type="none"/>
          </a:ln>
        </p:spPr>
      </p:cxnSp>
      <p:sp>
        <p:nvSpPr>
          <p:cNvPr id="1429" name="Google Shape;1429;p131"/>
          <p:cNvSpPr txBox="1"/>
          <p:nvPr/>
        </p:nvSpPr>
        <p:spPr>
          <a:xfrm>
            <a:off x="-250825" y="0"/>
            <a:ext cx="2159100" cy="646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الانفاق الكلى بالريال (C+I+G+(X-M))</a:t>
            </a:r>
            <a:endParaRPr/>
          </a:p>
        </p:txBody>
      </p:sp>
      <p:sp>
        <p:nvSpPr>
          <p:cNvPr id="1430" name="Google Shape;1430;p131"/>
          <p:cNvSpPr txBox="1"/>
          <p:nvPr/>
        </p:nvSpPr>
        <p:spPr>
          <a:xfrm>
            <a:off x="4284662" y="2846387"/>
            <a:ext cx="21591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الدخل المتاح بالريال(y)</a:t>
            </a:r>
            <a:endParaRPr/>
          </a:p>
        </p:txBody>
      </p:sp>
      <p:sp>
        <p:nvSpPr>
          <p:cNvPr id="1431" name="Google Shape;1431;p131"/>
          <p:cNvSpPr txBox="1"/>
          <p:nvPr/>
        </p:nvSpPr>
        <p:spPr>
          <a:xfrm>
            <a:off x="3636962" y="1773237"/>
            <a:ext cx="2159100" cy="368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C+I+G+(X-M1)خط ()</a:t>
            </a:r>
            <a:endParaRPr/>
          </a:p>
        </p:txBody>
      </p:sp>
      <p:sp>
        <p:nvSpPr>
          <p:cNvPr id="1432" name="Google Shape;1432;p131"/>
          <p:cNvSpPr txBox="1"/>
          <p:nvPr/>
        </p:nvSpPr>
        <p:spPr>
          <a:xfrm>
            <a:off x="4356100" y="974725"/>
            <a:ext cx="2159100" cy="369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C+I+G+(X-M)0</a:t>
            </a:r>
            <a:endParaRPr/>
          </a:p>
        </p:txBody>
      </p:sp>
      <p:sp>
        <p:nvSpPr>
          <p:cNvPr id="1433" name="Google Shape;1433;p131"/>
          <p:cNvSpPr txBox="1"/>
          <p:nvPr/>
        </p:nvSpPr>
        <p:spPr>
          <a:xfrm>
            <a:off x="-396875" y="3062287"/>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0</a:t>
            </a:r>
            <a:endParaRPr/>
          </a:p>
        </p:txBody>
      </p:sp>
      <p:sp>
        <p:nvSpPr>
          <p:cNvPr id="1434" name="Google Shape;1434;p131"/>
          <p:cNvSpPr txBox="1"/>
          <p:nvPr/>
        </p:nvSpPr>
        <p:spPr>
          <a:xfrm>
            <a:off x="-1404937" y="2168525"/>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a</a:t>
            </a:r>
            <a:r>
              <a:rPr b="1" i="0" lang="en-US" sz="1600" u="none">
                <a:solidFill>
                  <a:schemeClr val="dk1"/>
                </a:solidFill>
                <a:latin typeface="Times New Roman"/>
                <a:ea typeface="Times New Roman"/>
                <a:cs typeface="Times New Roman"/>
                <a:sym typeface="Times New Roman"/>
              </a:rPr>
              <a:t>=100</a:t>
            </a:r>
            <a:endParaRPr/>
          </a:p>
        </p:txBody>
      </p:sp>
      <p:cxnSp>
        <p:nvCxnSpPr>
          <p:cNvPr id="1435" name="Google Shape;1435;p131"/>
          <p:cNvCxnSpPr/>
          <p:nvPr/>
        </p:nvCxnSpPr>
        <p:spPr>
          <a:xfrm>
            <a:off x="755650" y="1989137"/>
            <a:ext cx="1512900" cy="0"/>
          </a:xfrm>
          <a:prstGeom prst="straightConnector1">
            <a:avLst/>
          </a:prstGeom>
          <a:noFill/>
          <a:ln cap="flat" cmpd="sng" w="9525">
            <a:solidFill>
              <a:schemeClr val="dk1"/>
            </a:solidFill>
            <a:prstDash val="solid"/>
            <a:miter lim="800000"/>
            <a:headEnd len="med" w="med" type="none"/>
            <a:tailEnd len="med" w="med" type="none"/>
          </a:ln>
        </p:spPr>
      </p:cxnSp>
      <p:sp>
        <p:nvSpPr>
          <p:cNvPr id="1436" name="Google Shape;1436;p131"/>
          <p:cNvSpPr txBox="1"/>
          <p:nvPr/>
        </p:nvSpPr>
        <p:spPr>
          <a:xfrm>
            <a:off x="179387" y="1557337"/>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E1</a:t>
            </a:r>
            <a:endParaRPr/>
          </a:p>
        </p:txBody>
      </p:sp>
      <p:cxnSp>
        <p:nvCxnSpPr>
          <p:cNvPr id="1437" name="Google Shape;1437;p131"/>
          <p:cNvCxnSpPr/>
          <p:nvPr/>
        </p:nvCxnSpPr>
        <p:spPr>
          <a:xfrm>
            <a:off x="2195512" y="1989137"/>
            <a:ext cx="0" cy="1079400"/>
          </a:xfrm>
          <a:prstGeom prst="straightConnector1">
            <a:avLst/>
          </a:prstGeom>
          <a:noFill/>
          <a:ln cap="flat" cmpd="sng" w="9525">
            <a:solidFill>
              <a:schemeClr val="dk1"/>
            </a:solidFill>
            <a:prstDash val="solid"/>
            <a:miter lim="800000"/>
            <a:headEnd len="med" w="med" type="none"/>
            <a:tailEnd len="med" w="med" type="none"/>
          </a:ln>
        </p:spPr>
      </p:cxnSp>
      <p:sp>
        <p:nvSpPr>
          <p:cNvPr id="1438" name="Google Shape;1438;p131"/>
          <p:cNvSpPr/>
          <p:nvPr/>
        </p:nvSpPr>
        <p:spPr>
          <a:xfrm>
            <a:off x="2051050" y="1844675"/>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439" name="Google Shape;1439;p131"/>
          <p:cNvCxnSpPr/>
          <p:nvPr/>
        </p:nvCxnSpPr>
        <p:spPr>
          <a:xfrm rot="10800000">
            <a:off x="2268599" y="2060600"/>
            <a:ext cx="1008000" cy="288900"/>
          </a:xfrm>
          <a:prstGeom prst="straightConnector1">
            <a:avLst/>
          </a:prstGeom>
          <a:noFill/>
          <a:ln cap="flat" cmpd="sng" w="9525">
            <a:solidFill>
              <a:schemeClr val="dk1"/>
            </a:solidFill>
            <a:prstDash val="solid"/>
            <a:miter lim="800000"/>
            <a:headEnd len="med" w="med" type="none"/>
            <a:tailEnd len="med" w="med" type="triangle"/>
          </a:ln>
        </p:spPr>
      </p:cxnSp>
      <p:sp>
        <p:nvSpPr>
          <p:cNvPr id="1440" name="Google Shape;1440;p131"/>
          <p:cNvSpPr txBox="1"/>
          <p:nvPr/>
        </p:nvSpPr>
        <p:spPr>
          <a:xfrm>
            <a:off x="3636962" y="2990850"/>
            <a:ext cx="21591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Y0</a:t>
            </a:r>
            <a:endParaRPr/>
          </a:p>
        </p:txBody>
      </p:sp>
      <p:sp>
        <p:nvSpPr>
          <p:cNvPr id="1441" name="Google Shape;1441;p131"/>
          <p:cNvSpPr/>
          <p:nvPr/>
        </p:nvSpPr>
        <p:spPr>
          <a:xfrm>
            <a:off x="1116012" y="2781300"/>
            <a:ext cx="142884" cy="287334"/>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442" name="Google Shape;1442;p131"/>
          <p:cNvSpPr/>
          <p:nvPr/>
        </p:nvSpPr>
        <p:spPr>
          <a:xfrm>
            <a:off x="1187450" y="2708275"/>
            <a:ext cx="144450" cy="36034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443" name="Google Shape;1443;p131"/>
          <p:cNvSpPr txBox="1"/>
          <p:nvPr/>
        </p:nvSpPr>
        <p:spPr>
          <a:xfrm>
            <a:off x="-323850" y="2527300"/>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45ْ</a:t>
            </a:r>
            <a:endParaRPr/>
          </a:p>
        </p:txBody>
      </p:sp>
      <p:sp>
        <p:nvSpPr>
          <p:cNvPr id="1444" name="Google Shape;1444;p131"/>
          <p:cNvSpPr txBox="1"/>
          <p:nvPr/>
        </p:nvSpPr>
        <p:spPr>
          <a:xfrm>
            <a:off x="1981200" y="3092450"/>
            <a:ext cx="2159100" cy="33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Y1</a:t>
            </a:r>
            <a:endParaRPr/>
          </a:p>
        </p:txBody>
      </p:sp>
      <p:sp>
        <p:nvSpPr>
          <p:cNvPr id="1445" name="Google Shape;1445;p131"/>
          <p:cNvSpPr txBox="1"/>
          <p:nvPr/>
        </p:nvSpPr>
        <p:spPr>
          <a:xfrm>
            <a:off x="-1403350" y="5516562"/>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0</a:t>
            </a:r>
            <a:endParaRPr/>
          </a:p>
        </p:txBody>
      </p:sp>
      <p:sp>
        <p:nvSpPr>
          <p:cNvPr id="1446" name="Google Shape;1446;p131"/>
          <p:cNvSpPr txBox="1"/>
          <p:nvPr/>
        </p:nvSpPr>
        <p:spPr>
          <a:xfrm>
            <a:off x="1979612" y="3835400"/>
            <a:ext cx="3456000" cy="17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شكل يوضح اثر التغير فى المستوى العام للاسعار على مستوى توازن الناتج المحلى الاجمالى </a:t>
            </a:r>
            <a:endParaRPr/>
          </a:p>
          <a:p>
            <a:pPr indent="0" lvl="0" marL="0" marR="0" rtl="0" algn="ctr">
              <a:lnSpc>
                <a:spcPct val="100000"/>
              </a:lnSpc>
              <a:spcBef>
                <a:spcPts val="120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(a) اثر ارتفاع الاسعار </a:t>
            </a:r>
            <a:endParaRPr/>
          </a:p>
        </p:txBody>
      </p:sp>
      <p:sp>
        <p:nvSpPr>
          <p:cNvPr id="1447" name="Google Shape;1447;p131"/>
          <p:cNvSpPr/>
          <p:nvPr/>
        </p:nvSpPr>
        <p:spPr>
          <a:xfrm>
            <a:off x="2051050" y="2997200"/>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448" name="Google Shape;1448;p131"/>
          <p:cNvCxnSpPr/>
          <p:nvPr/>
        </p:nvCxnSpPr>
        <p:spPr>
          <a:xfrm flipH="1" rot="10800000">
            <a:off x="1116012" y="1700274"/>
            <a:ext cx="4103700" cy="1008000"/>
          </a:xfrm>
          <a:prstGeom prst="straightConnector1">
            <a:avLst/>
          </a:prstGeom>
          <a:noFill/>
          <a:ln cap="flat" cmpd="sng" w="9525">
            <a:solidFill>
              <a:schemeClr val="dk1"/>
            </a:solidFill>
            <a:prstDash val="solid"/>
            <a:miter lim="800000"/>
            <a:headEnd len="med" w="med" type="none"/>
            <a:tailEnd len="med" w="med" type="none"/>
          </a:ln>
        </p:spPr>
      </p:cxnSp>
      <p:cxnSp>
        <p:nvCxnSpPr>
          <p:cNvPr id="1449" name="Google Shape;1449;p131"/>
          <p:cNvCxnSpPr/>
          <p:nvPr/>
        </p:nvCxnSpPr>
        <p:spPr>
          <a:xfrm>
            <a:off x="3995737" y="549275"/>
            <a:ext cx="0" cy="2663700"/>
          </a:xfrm>
          <a:prstGeom prst="straightConnector1">
            <a:avLst/>
          </a:prstGeom>
          <a:noFill/>
          <a:ln cap="flat" cmpd="sng" w="9525">
            <a:solidFill>
              <a:schemeClr val="dk1"/>
            </a:solidFill>
            <a:prstDash val="solid"/>
            <a:miter lim="800000"/>
            <a:headEnd len="med" w="med" type="none"/>
            <a:tailEnd len="med" w="med" type="none"/>
          </a:ln>
        </p:spPr>
      </p:cxnSp>
      <p:sp>
        <p:nvSpPr>
          <p:cNvPr id="1450" name="Google Shape;1450;p131"/>
          <p:cNvSpPr txBox="1"/>
          <p:nvPr/>
        </p:nvSpPr>
        <p:spPr>
          <a:xfrm>
            <a:off x="2052637" y="1196975"/>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E0</a:t>
            </a:r>
            <a:endParaRPr/>
          </a:p>
        </p:txBody>
      </p:sp>
      <p:sp>
        <p:nvSpPr>
          <p:cNvPr id="1451" name="Google Shape;1451;p131"/>
          <p:cNvSpPr txBox="1"/>
          <p:nvPr/>
        </p:nvSpPr>
        <p:spPr>
          <a:xfrm>
            <a:off x="5508625" y="-26987"/>
            <a:ext cx="34560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50"/>
              </a:buClr>
              <a:buSzPts val="3200"/>
              <a:buFont typeface="Times New Roman"/>
              <a:buNone/>
            </a:pPr>
            <a:r>
              <a:rPr b="1" i="0" lang="en-US" sz="3200" u="sng">
                <a:solidFill>
                  <a:srgbClr val="00B050"/>
                </a:solidFill>
                <a:latin typeface="Times New Roman"/>
                <a:ea typeface="Times New Roman"/>
                <a:cs typeface="Times New Roman"/>
                <a:sym typeface="Times New Roman"/>
              </a:rPr>
              <a:t>ج-تاثير التغير فى المستوى العام للاسعار على توازن الدخل :</a:t>
            </a:r>
            <a:endParaRPr/>
          </a:p>
        </p:txBody>
      </p:sp>
      <p:sp>
        <p:nvSpPr>
          <p:cNvPr id="1452" name="Google Shape;1452;p131"/>
          <p:cNvSpPr txBox="1"/>
          <p:nvPr/>
        </p:nvSpPr>
        <p:spPr>
          <a:xfrm>
            <a:off x="6481762" y="5630862"/>
            <a:ext cx="2240100" cy="4620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انظر صفحة 118-120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5"/>
                                        </p:tgtEl>
                                        <p:attrNameLst>
                                          <p:attrName>style.visibility</p:attrName>
                                        </p:attrNameLst>
                                      </p:cBhvr>
                                      <p:to>
                                        <p:strVal val="visible"/>
                                      </p:to>
                                    </p:set>
                                    <p:anim calcmode="lin" valueType="num">
                                      <p:cBhvr additive="base">
                                        <p:cTn dur="500"/>
                                        <p:tgtEl>
                                          <p:spTgt spid="1425"/>
                                        </p:tgtEl>
                                        <p:attrNameLst>
                                          <p:attrName>ppt_w</p:attrName>
                                        </p:attrNameLst>
                                      </p:cBhvr>
                                      <p:tavLst>
                                        <p:tav fmla="" tm="0">
                                          <p:val>
                                            <p:strVal val="0"/>
                                          </p:val>
                                        </p:tav>
                                        <p:tav fmla="" tm="100000">
                                          <p:val>
                                            <p:strVal val="#ppt_w"/>
                                          </p:val>
                                        </p:tav>
                                      </p:tavLst>
                                    </p:anim>
                                    <p:anim calcmode="lin" valueType="num">
                                      <p:cBhvr additive="base">
                                        <p:cTn dur="500"/>
                                        <p:tgtEl>
                                          <p:spTgt spid="14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6"/>
                                        </p:tgtEl>
                                        <p:attrNameLst>
                                          <p:attrName>style.visibility</p:attrName>
                                        </p:attrNameLst>
                                      </p:cBhvr>
                                      <p:to>
                                        <p:strVal val="visible"/>
                                      </p:to>
                                    </p:set>
                                    <p:anim calcmode="lin" valueType="num">
                                      <p:cBhvr additive="base">
                                        <p:cTn dur="500"/>
                                        <p:tgtEl>
                                          <p:spTgt spid="1426"/>
                                        </p:tgtEl>
                                        <p:attrNameLst>
                                          <p:attrName>ppt_w</p:attrName>
                                        </p:attrNameLst>
                                      </p:cBhvr>
                                      <p:tavLst>
                                        <p:tav fmla="" tm="0">
                                          <p:val>
                                            <p:strVal val="0"/>
                                          </p:val>
                                        </p:tav>
                                        <p:tav fmla="" tm="100000">
                                          <p:val>
                                            <p:strVal val="#ppt_w"/>
                                          </p:val>
                                        </p:tav>
                                      </p:tavLst>
                                    </p:anim>
                                    <p:anim calcmode="lin" valueType="num">
                                      <p:cBhvr additive="base">
                                        <p:cTn dur="500"/>
                                        <p:tgtEl>
                                          <p:spTgt spid="14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7"/>
                                        </p:tgtEl>
                                        <p:attrNameLst>
                                          <p:attrName>style.visibility</p:attrName>
                                        </p:attrNameLst>
                                      </p:cBhvr>
                                      <p:to>
                                        <p:strVal val="visible"/>
                                      </p:to>
                                    </p:set>
                                    <p:anim calcmode="lin" valueType="num">
                                      <p:cBhvr additive="base">
                                        <p:cTn dur="500"/>
                                        <p:tgtEl>
                                          <p:spTgt spid="1427"/>
                                        </p:tgtEl>
                                        <p:attrNameLst>
                                          <p:attrName>ppt_w</p:attrName>
                                        </p:attrNameLst>
                                      </p:cBhvr>
                                      <p:tavLst>
                                        <p:tav fmla="" tm="0">
                                          <p:val>
                                            <p:strVal val="0"/>
                                          </p:val>
                                        </p:tav>
                                        <p:tav fmla="" tm="100000">
                                          <p:val>
                                            <p:strVal val="#ppt_w"/>
                                          </p:val>
                                        </p:tav>
                                      </p:tavLst>
                                    </p:anim>
                                    <p:anim calcmode="lin" valueType="num">
                                      <p:cBhvr additive="base">
                                        <p:cTn dur="500"/>
                                        <p:tgtEl>
                                          <p:spTgt spid="14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8"/>
                                        </p:tgtEl>
                                        <p:attrNameLst>
                                          <p:attrName>style.visibility</p:attrName>
                                        </p:attrNameLst>
                                      </p:cBhvr>
                                      <p:to>
                                        <p:strVal val="visible"/>
                                      </p:to>
                                    </p:set>
                                    <p:anim calcmode="lin" valueType="num">
                                      <p:cBhvr additive="base">
                                        <p:cTn dur="500"/>
                                        <p:tgtEl>
                                          <p:spTgt spid="1428"/>
                                        </p:tgtEl>
                                        <p:attrNameLst>
                                          <p:attrName>ppt_w</p:attrName>
                                        </p:attrNameLst>
                                      </p:cBhvr>
                                      <p:tavLst>
                                        <p:tav fmla="" tm="0">
                                          <p:val>
                                            <p:strVal val="0"/>
                                          </p:val>
                                        </p:tav>
                                        <p:tav fmla="" tm="100000">
                                          <p:val>
                                            <p:strVal val="#ppt_w"/>
                                          </p:val>
                                        </p:tav>
                                      </p:tavLst>
                                    </p:anim>
                                    <p:anim calcmode="lin" valueType="num">
                                      <p:cBhvr additive="base">
                                        <p:cTn dur="500"/>
                                        <p:tgtEl>
                                          <p:spTgt spid="14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29"/>
                                        </p:tgtEl>
                                        <p:attrNameLst>
                                          <p:attrName>style.visibility</p:attrName>
                                        </p:attrNameLst>
                                      </p:cBhvr>
                                      <p:to>
                                        <p:strVal val="visible"/>
                                      </p:to>
                                    </p:set>
                                    <p:anim calcmode="lin" valueType="num">
                                      <p:cBhvr additive="base">
                                        <p:cTn dur="500"/>
                                        <p:tgtEl>
                                          <p:spTgt spid="1429"/>
                                        </p:tgtEl>
                                        <p:attrNameLst>
                                          <p:attrName>ppt_w</p:attrName>
                                        </p:attrNameLst>
                                      </p:cBhvr>
                                      <p:tavLst>
                                        <p:tav fmla="" tm="0">
                                          <p:val>
                                            <p:strVal val="0"/>
                                          </p:val>
                                        </p:tav>
                                        <p:tav fmla="" tm="100000">
                                          <p:val>
                                            <p:strVal val="#ppt_w"/>
                                          </p:val>
                                        </p:tav>
                                      </p:tavLst>
                                    </p:anim>
                                    <p:anim calcmode="lin" valueType="num">
                                      <p:cBhvr additive="base">
                                        <p:cTn dur="500"/>
                                        <p:tgtEl>
                                          <p:spTgt spid="14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0"/>
                                        </p:tgtEl>
                                        <p:attrNameLst>
                                          <p:attrName>style.visibility</p:attrName>
                                        </p:attrNameLst>
                                      </p:cBhvr>
                                      <p:to>
                                        <p:strVal val="visible"/>
                                      </p:to>
                                    </p:set>
                                    <p:anim calcmode="lin" valueType="num">
                                      <p:cBhvr additive="base">
                                        <p:cTn dur="500"/>
                                        <p:tgtEl>
                                          <p:spTgt spid="1430"/>
                                        </p:tgtEl>
                                        <p:attrNameLst>
                                          <p:attrName>ppt_w</p:attrName>
                                        </p:attrNameLst>
                                      </p:cBhvr>
                                      <p:tavLst>
                                        <p:tav fmla="" tm="0">
                                          <p:val>
                                            <p:strVal val="0"/>
                                          </p:val>
                                        </p:tav>
                                        <p:tav fmla="" tm="100000">
                                          <p:val>
                                            <p:strVal val="#ppt_w"/>
                                          </p:val>
                                        </p:tav>
                                      </p:tavLst>
                                    </p:anim>
                                    <p:anim calcmode="lin" valueType="num">
                                      <p:cBhvr additive="base">
                                        <p:cTn dur="500"/>
                                        <p:tgtEl>
                                          <p:spTgt spid="143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1"/>
                                        </p:tgtEl>
                                        <p:attrNameLst>
                                          <p:attrName>style.visibility</p:attrName>
                                        </p:attrNameLst>
                                      </p:cBhvr>
                                      <p:to>
                                        <p:strVal val="visible"/>
                                      </p:to>
                                    </p:set>
                                    <p:anim calcmode="lin" valueType="num">
                                      <p:cBhvr additive="base">
                                        <p:cTn dur="500"/>
                                        <p:tgtEl>
                                          <p:spTgt spid="1431"/>
                                        </p:tgtEl>
                                        <p:attrNameLst>
                                          <p:attrName>ppt_w</p:attrName>
                                        </p:attrNameLst>
                                      </p:cBhvr>
                                      <p:tavLst>
                                        <p:tav fmla="" tm="0">
                                          <p:val>
                                            <p:strVal val="0"/>
                                          </p:val>
                                        </p:tav>
                                        <p:tav fmla="" tm="100000">
                                          <p:val>
                                            <p:strVal val="#ppt_w"/>
                                          </p:val>
                                        </p:tav>
                                      </p:tavLst>
                                    </p:anim>
                                    <p:anim calcmode="lin" valueType="num">
                                      <p:cBhvr additive="base">
                                        <p:cTn dur="500"/>
                                        <p:tgtEl>
                                          <p:spTgt spid="143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2"/>
                                        </p:tgtEl>
                                        <p:attrNameLst>
                                          <p:attrName>style.visibility</p:attrName>
                                        </p:attrNameLst>
                                      </p:cBhvr>
                                      <p:to>
                                        <p:strVal val="visible"/>
                                      </p:to>
                                    </p:set>
                                    <p:anim calcmode="lin" valueType="num">
                                      <p:cBhvr additive="base">
                                        <p:cTn dur="500"/>
                                        <p:tgtEl>
                                          <p:spTgt spid="1432"/>
                                        </p:tgtEl>
                                        <p:attrNameLst>
                                          <p:attrName>ppt_w</p:attrName>
                                        </p:attrNameLst>
                                      </p:cBhvr>
                                      <p:tavLst>
                                        <p:tav fmla="" tm="0">
                                          <p:val>
                                            <p:strVal val="0"/>
                                          </p:val>
                                        </p:tav>
                                        <p:tav fmla="" tm="100000">
                                          <p:val>
                                            <p:strVal val="#ppt_w"/>
                                          </p:val>
                                        </p:tav>
                                      </p:tavLst>
                                    </p:anim>
                                    <p:anim calcmode="lin" valueType="num">
                                      <p:cBhvr additive="base">
                                        <p:cTn dur="500"/>
                                        <p:tgtEl>
                                          <p:spTgt spid="143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3"/>
                                        </p:tgtEl>
                                        <p:attrNameLst>
                                          <p:attrName>style.visibility</p:attrName>
                                        </p:attrNameLst>
                                      </p:cBhvr>
                                      <p:to>
                                        <p:strVal val="visible"/>
                                      </p:to>
                                    </p:set>
                                    <p:anim calcmode="lin" valueType="num">
                                      <p:cBhvr additive="base">
                                        <p:cTn dur="500"/>
                                        <p:tgtEl>
                                          <p:spTgt spid="1433"/>
                                        </p:tgtEl>
                                        <p:attrNameLst>
                                          <p:attrName>ppt_w</p:attrName>
                                        </p:attrNameLst>
                                      </p:cBhvr>
                                      <p:tavLst>
                                        <p:tav fmla="" tm="0">
                                          <p:val>
                                            <p:strVal val="0"/>
                                          </p:val>
                                        </p:tav>
                                        <p:tav fmla="" tm="100000">
                                          <p:val>
                                            <p:strVal val="#ppt_w"/>
                                          </p:val>
                                        </p:tav>
                                      </p:tavLst>
                                    </p:anim>
                                    <p:anim calcmode="lin" valueType="num">
                                      <p:cBhvr additive="base">
                                        <p:cTn dur="500"/>
                                        <p:tgtEl>
                                          <p:spTgt spid="14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4"/>
                                        </p:tgtEl>
                                        <p:attrNameLst>
                                          <p:attrName>style.visibility</p:attrName>
                                        </p:attrNameLst>
                                      </p:cBhvr>
                                      <p:to>
                                        <p:strVal val="visible"/>
                                      </p:to>
                                    </p:set>
                                    <p:anim calcmode="lin" valueType="num">
                                      <p:cBhvr additive="base">
                                        <p:cTn dur="500"/>
                                        <p:tgtEl>
                                          <p:spTgt spid="1434"/>
                                        </p:tgtEl>
                                        <p:attrNameLst>
                                          <p:attrName>ppt_w</p:attrName>
                                        </p:attrNameLst>
                                      </p:cBhvr>
                                      <p:tavLst>
                                        <p:tav fmla="" tm="0">
                                          <p:val>
                                            <p:strVal val="0"/>
                                          </p:val>
                                        </p:tav>
                                        <p:tav fmla="" tm="100000">
                                          <p:val>
                                            <p:strVal val="#ppt_w"/>
                                          </p:val>
                                        </p:tav>
                                      </p:tavLst>
                                    </p:anim>
                                    <p:anim calcmode="lin" valueType="num">
                                      <p:cBhvr additive="base">
                                        <p:cTn dur="500"/>
                                        <p:tgtEl>
                                          <p:spTgt spid="143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5"/>
                                        </p:tgtEl>
                                        <p:attrNameLst>
                                          <p:attrName>style.visibility</p:attrName>
                                        </p:attrNameLst>
                                      </p:cBhvr>
                                      <p:to>
                                        <p:strVal val="visible"/>
                                      </p:to>
                                    </p:set>
                                    <p:anim calcmode="lin" valueType="num">
                                      <p:cBhvr additive="base">
                                        <p:cTn dur="500"/>
                                        <p:tgtEl>
                                          <p:spTgt spid="1435"/>
                                        </p:tgtEl>
                                        <p:attrNameLst>
                                          <p:attrName>ppt_w</p:attrName>
                                        </p:attrNameLst>
                                      </p:cBhvr>
                                      <p:tavLst>
                                        <p:tav fmla="" tm="0">
                                          <p:val>
                                            <p:strVal val="0"/>
                                          </p:val>
                                        </p:tav>
                                        <p:tav fmla="" tm="100000">
                                          <p:val>
                                            <p:strVal val="#ppt_w"/>
                                          </p:val>
                                        </p:tav>
                                      </p:tavLst>
                                    </p:anim>
                                    <p:anim calcmode="lin" valueType="num">
                                      <p:cBhvr additive="base">
                                        <p:cTn dur="500"/>
                                        <p:tgtEl>
                                          <p:spTgt spid="14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6"/>
                                        </p:tgtEl>
                                        <p:attrNameLst>
                                          <p:attrName>style.visibility</p:attrName>
                                        </p:attrNameLst>
                                      </p:cBhvr>
                                      <p:to>
                                        <p:strVal val="visible"/>
                                      </p:to>
                                    </p:set>
                                    <p:anim calcmode="lin" valueType="num">
                                      <p:cBhvr additive="base">
                                        <p:cTn dur="500"/>
                                        <p:tgtEl>
                                          <p:spTgt spid="1436"/>
                                        </p:tgtEl>
                                        <p:attrNameLst>
                                          <p:attrName>ppt_w</p:attrName>
                                        </p:attrNameLst>
                                      </p:cBhvr>
                                      <p:tavLst>
                                        <p:tav fmla="" tm="0">
                                          <p:val>
                                            <p:strVal val="0"/>
                                          </p:val>
                                        </p:tav>
                                        <p:tav fmla="" tm="100000">
                                          <p:val>
                                            <p:strVal val="#ppt_w"/>
                                          </p:val>
                                        </p:tav>
                                      </p:tavLst>
                                    </p:anim>
                                    <p:anim calcmode="lin" valueType="num">
                                      <p:cBhvr additive="base">
                                        <p:cTn dur="500"/>
                                        <p:tgtEl>
                                          <p:spTgt spid="14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7"/>
                                        </p:tgtEl>
                                        <p:attrNameLst>
                                          <p:attrName>style.visibility</p:attrName>
                                        </p:attrNameLst>
                                      </p:cBhvr>
                                      <p:to>
                                        <p:strVal val="visible"/>
                                      </p:to>
                                    </p:set>
                                    <p:anim calcmode="lin" valueType="num">
                                      <p:cBhvr additive="base">
                                        <p:cTn dur="500"/>
                                        <p:tgtEl>
                                          <p:spTgt spid="1437"/>
                                        </p:tgtEl>
                                        <p:attrNameLst>
                                          <p:attrName>ppt_w</p:attrName>
                                        </p:attrNameLst>
                                      </p:cBhvr>
                                      <p:tavLst>
                                        <p:tav fmla="" tm="0">
                                          <p:val>
                                            <p:strVal val="0"/>
                                          </p:val>
                                        </p:tav>
                                        <p:tav fmla="" tm="100000">
                                          <p:val>
                                            <p:strVal val="#ppt_w"/>
                                          </p:val>
                                        </p:tav>
                                      </p:tavLst>
                                    </p:anim>
                                    <p:anim calcmode="lin" valueType="num">
                                      <p:cBhvr additive="base">
                                        <p:cTn dur="500"/>
                                        <p:tgtEl>
                                          <p:spTgt spid="14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8"/>
                                        </p:tgtEl>
                                        <p:attrNameLst>
                                          <p:attrName>style.visibility</p:attrName>
                                        </p:attrNameLst>
                                      </p:cBhvr>
                                      <p:to>
                                        <p:strVal val="visible"/>
                                      </p:to>
                                    </p:set>
                                    <p:anim calcmode="lin" valueType="num">
                                      <p:cBhvr additive="base">
                                        <p:cTn dur="500"/>
                                        <p:tgtEl>
                                          <p:spTgt spid="1438"/>
                                        </p:tgtEl>
                                        <p:attrNameLst>
                                          <p:attrName>ppt_w</p:attrName>
                                        </p:attrNameLst>
                                      </p:cBhvr>
                                      <p:tavLst>
                                        <p:tav fmla="" tm="0">
                                          <p:val>
                                            <p:strVal val="0"/>
                                          </p:val>
                                        </p:tav>
                                        <p:tav fmla="" tm="100000">
                                          <p:val>
                                            <p:strVal val="#ppt_w"/>
                                          </p:val>
                                        </p:tav>
                                      </p:tavLst>
                                    </p:anim>
                                    <p:anim calcmode="lin" valueType="num">
                                      <p:cBhvr additive="base">
                                        <p:cTn dur="500"/>
                                        <p:tgtEl>
                                          <p:spTgt spid="14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9"/>
                                        </p:tgtEl>
                                        <p:attrNameLst>
                                          <p:attrName>style.visibility</p:attrName>
                                        </p:attrNameLst>
                                      </p:cBhvr>
                                      <p:to>
                                        <p:strVal val="visible"/>
                                      </p:to>
                                    </p:set>
                                    <p:anim calcmode="lin" valueType="num">
                                      <p:cBhvr additive="base">
                                        <p:cTn dur="500"/>
                                        <p:tgtEl>
                                          <p:spTgt spid="1439"/>
                                        </p:tgtEl>
                                        <p:attrNameLst>
                                          <p:attrName>ppt_w</p:attrName>
                                        </p:attrNameLst>
                                      </p:cBhvr>
                                      <p:tavLst>
                                        <p:tav fmla="" tm="0">
                                          <p:val>
                                            <p:strVal val="0"/>
                                          </p:val>
                                        </p:tav>
                                        <p:tav fmla="" tm="100000">
                                          <p:val>
                                            <p:strVal val="#ppt_w"/>
                                          </p:val>
                                        </p:tav>
                                      </p:tavLst>
                                    </p:anim>
                                    <p:anim calcmode="lin" valueType="num">
                                      <p:cBhvr additive="base">
                                        <p:cTn dur="500"/>
                                        <p:tgtEl>
                                          <p:spTgt spid="143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0"/>
                                        </p:tgtEl>
                                        <p:attrNameLst>
                                          <p:attrName>style.visibility</p:attrName>
                                        </p:attrNameLst>
                                      </p:cBhvr>
                                      <p:to>
                                        <p:strVal val="visible"/>
                                      </p:to>
                                    </p:set>
                                    <p:anim calcmode="lin" valueType="num">
                                      <p:cBhvr additive="base">
                                        <p:cTn dur="500"/>
                                        <p:tgtEl>
                                          <p:spTgt spid="1440"/>
                                        </p:tgtEl>
                                        <p:attrNameLst>
                                          <p:attrName>ppt_w</p:attrName>
                                        </p:attrNameLst>
                                      </p:cBhvr>
                                      <p:tavLst>
                                        <p:tav fmla="" tm="0">
                                          <p:val>
                                            <p:strVal val="0"/>
                                          </p:val>
                                        </p:tav>
                                        <p:tav fmla="" tm="100000">
                                          <p:val>
                                            <p:strVal val="#ppt_w"/>
                                          </p:val>
                                        </p:tav>
                                      </p:tavLst>
                                    </p:anim>
                                    <p:anim calcmode="lin" valueType="num">
                                      <p:cBhvr additive="base">
                                        <p:cTn dur="500"/>
                                        <p:tgtEl>
                                          <p:spTgt spid="144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1"/>
                                        </p:tgtEl>
                                        <p:attrNameLst>
                                          <p:attrName>style.visibility</p:attrName>
                                        </p:attrNameLst>
                                      </p:cBhvr>
                                      <p:to>
                                        <p:strVal val="visible"/>
                                      </p:to>
                                    </p:set>
                                    <p:anim calcmode="lin" valueType="num">
                                      <p:cBhvr additive="base">
                                        <p:cTn dur="500"/>
                                        <p:tgtEl>
                                          <p:spTgt spid="1441"/>
                                        </p:tgtEl>
                                        <p:attrNameLst>
                                          <p:attrName>ppt_w</p:attrName>
                                        </p:attrNameLst>
                                      </p:cBhvr>
                                      <p:tavLst>
                                        <p:tav fmla="" tm="0">
                                          <p:val>
                                            <p:strVal val="0"/>
                                          </p:val>
                                        </p:tav>
                                        <p:tav fmla="" tm="100000">
                                          <p:val>
                                            <p:strVal val="#ppt_w"/>
                                          </p:val>
                                        </p:tav>
                                      </p:tavLst>
                                    </p:anim>
                                    <p:anim calcmode="lin" valueType="num">
                                      <p:cBhvr additive="base">
                                        <p:cTn dur="500"/>
                                        <p:tgtEl>
                                          <p:spTgt spid="14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2"/>
                                        </p:tgtEl>
                                        <p:attrNameLst>
                                          <p:attrName>style.visibility</p:attrName>
                                        </p:attrNameLst>
                                      </p:cBhvr>
                                      <p:to>
                                        <p:strVal val="visible"/>
                                      </p:to>
                                    </p:set>
                                    <p:anim calcmode="lin" valueType="num">
                                      <p:cBhvr additive="base">
                                        <p:cTn dur="500"/>
                                        <p:tgtEl>
                                          <p:spTgt spid="1442"/>
                                        </p:tgtEl>
                                        <p:attrNameLst>
                                          <p:attrName>ppt_w</p:attrName>
                                        </p:attrNameLst>
                                      </p:cBhvr>
                                      <p:tavLst>
                                        <p:tav fmla="" tm="0">
                                          <p:val>
                                            <p:strVal val="0"/>
                                          </p:val>
                                        </p:tav>
                                        <p:tav fmla="" tm="100000">
                                          <p:val>
                                            <p:strVal val="#ppt_w"/>
                                          </p:val>
                                        </p:tav>
                                      </p:tavLst>
                                    </p:anim>
                                    <p:anim calcmode="lin" valueType="num">
                                      <p:cBhvr additive="base">
                                        <p:cTn dur="500"/>
                                        <p:tgtEl>
                                          <p:spTgt spid="14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3"/>
                                        </p:tgtEl>
                                        <p:attrNameLst>
                                          <p:attrName>style.visibility</p:attrName>
                                        </p:attrNameLst>
                                      </p:cBhvr>
                                      <p:to>
                                        <p:strVal val="visible"/>
                                      </p:to>
                                    </p:set>
                                    <p:anim calcmode="lin" valueType="num">
                                      <p:cBhvr additive="base">
                                        <p:cTn dur="500"/>
                                        <p:tgtEl>
                                          <p:spTgt spid="1443"/>
                                        </p:tgtEl>
                                        <p:attrNameLst>
                                          <p:attrName>ppt_w</p:attrName>
                                        </p:attrNameLst>
                                      </p:cBhvr>
                                      <p:tavLst>
                                        <p:tav fmla="" tm="0">
                                          <p:val>
                                            <p:strVal val="0"/>
                                          </p:val>
                                        </p:tav>
                                        <p:tav fmla="" tm="100000">
                                          <p:val>
                                            <p:strVal val="#ppt_w"/>
                                          </p:val>
                                        </p:tav>
                                      </p:tavLst>
                                    </p:anim>
                                    <p:anim calcmode="lin" valueType="num">
                                      <p:cBhvr additive="base">
                                        <p:cTn dur="500"/>
                                        <p:tgtEl>
                                          <p:spTgt spid="14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4"/>
                                        </p:tgtEl>
                                        <p:attrNameLst>
                                          <p:attrName>style.visibility</p:attrName>
                                        </p:attrNameLst>
                                      </p:cBhvr>
                                      <p:to>
                                        <p:strVal val="visible"/>
                                      </p:to>
                                    </p:set>
                                    <p:anim calcmode="lin" valueType="num">
                                      <p:cBhvr additive="base">
                                        <p:cTn dur="500"/>
                                        <p:tgtEl>
                                          <p:spTgt spid="1444"/>
                                        </p:tgtEl>
                                        <p:attrNameLst>
                                          <p:attrName>ppt_w</p:attrName>
                                        </p:attrNameLst>
                                      </p:cBhvr>
                                      <p:tavLst>
                                        <p:tav fmla="" tm="0">
                                          <p:val>
                                            <p:strVal val="0"/>
                                          </p:val>
                                        </p:tav>
                                        <p:tav fmla="" tm="100000">
                                          <p:val>
                                            <p:strVal val="#ppt_w"/>
                                          </p:val>
                                        </p:tav>
                                      </p:tavLst>
                                    </p:anim>
                                    <p:anim calcmode="lin" valueType="num">
                                      <p:cBhvr additive="base">
                                        <p:cTn dur="500"/>
                                        <p:tgtEl>
                                          <p:spTgt spid="14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7"/>
                                        </p:tgtEl>
                                        <p:attrNameLst>
                                          <p:attrName>style.visibility</p:attrName>
                                        </p:attrNameLst>
                                      </p:cBhvr>
                                      <p:to>
                                        <p:strVal val="visible"/>
                                      </p:to>
                                    </p:set>
                                    <p:anim calcmode="lin" valueType="num">
                                      <p:cBhvr additive="base">
                                        <p:cTn dur="500"/>
                                        <p:tgtEl>
                                          <p:spTgt spid="1447"/>
                                        </p:tgtEl>
                                        <p:attrNameLst>
                                          <p:attrName>ppt_w</p:attrName>
                                        </p:attrNameLst>
                                      </p:cBhvr>
                                      <p:tavLst>
                                        <p:tav fmla="" tm="0">
                                          <p:val>
                                            <p:strVal val="0"/>
                                          </p:val>
                                        </p:tav>
                                        <p:tav fmla="" tm="100000">
                                          <p:val>
                                            <p:strVal val="#ppt_w"/>
                                          </p:val>
                                        </p:tav>
                                      </p:tavLst>
                                    </p:anim>
                                    <p:anim calcmode="lin" valueType="num">
                                      <p:cBhvr additive="base">
                                        <p:cTn dur="500"/>
                                        <p:tgtEl>
                                          <p:spTgt spid="14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5"/>
                                        </p:tgtEl>
                                        <p:attrNameLst>
                                          <p:attrName>style.visibility</p:attrName>
                                        </p:attrNameLst>
                                      </p:cBhvr>
                                      <p:to>
                                        <p:strVal val="visible"/>
                                      </p:to>
                                    </p:set>
                                    <p:anim calcmode="lin" valueType="num">
                                      <p:cBhvr additive="base">
                                        <p:cTn dur="500"/>
                                        <p:tgtEl>
                                          <p:spTgt spid="1445"/>
                                        </p:tgtEl>
                                        <p:attrNameLst>
                                          <p:attrName>ppt_w</p:attrName>
                                        </p:attrNameLst>
                                      </p:cBhvr>
                                      <p:tavLst>
                                        <p:tav fmla="" tm="0">
                                          <p:val>
                                            <p:strVal val="0"/>
                                          </p:val>
                                        </p:tav>
                                        <p:tav fmla="" tm="100000">
                                          <p:val>
                                            <p:strVal val="#ppt_w"/>
                                          </p:val>
                                        </p:tav>
                                      </p:tavLst>
                                    </p:anim>
                                    <p:anim calcmode="lin" valueType="num">
                                      <p:cBhvr additive="base">
                                        <p:cTn dur="500"/>
                                        <p:tgtEl>
                                          <p:spTgt spid="14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46"/>
                                        </p:tgtEl>
                                        <p:attrNameLst>
                                          <p:attrName>style.visibility</p:attrName>
                                        </p:attrNameLst>
                                      </p:cBhvr>
                                      <p:to>
                                        <p:strVal val="visible"/>
                                      </p:to>
                                    </p:set>
                                    <p:anim calcmode="lin" valueType="num">
                                      <p:cBhvr additive="base">
                                        <p:cTn dur="500"/>
                                        <p:tgtEl>
                                          <p:spTgt spid="1446"/>
                                        </p:tgtEl>
                                        <p:attrNameLst>
                                          <p:attrName>ppt_w</p:attrName>
                                        </p:attrNameLst>
                                      </p:cBhvr>
                                      <p:tavLst>
                                        <p:tav fmla="" tm="0">
                                          <p:val>
                                            <p:strVal val="0"/>
                                          </p:val>
                                        </p:tav>
                                        <p:tav fmla="" tm="100000">
                                          <p:val>
                                            <p:strVal val="#ppt_w"/>
                                          </p:val>
                                        </p:tav>
                                      </p:tavLst>
                                    </p:anim>
                                    <p:anim calcmode="lin" valueType="num">
                                      <p:cBhvr additive="base">
                                        <p:cTn dur="500"/>
                                        <p:tgtEl>
                                          <p:spTgt spid="14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0"/>
                                        </p:tgtEl>
                                        <p:attrNameLst>
                                          <p:attrName>style.visibility</p:attrName>
                                        </p:attrNameLst>
                                      </p:cBhvr>
                                      <p:to>
                                        <p:strVal val="visible"/>
                                      </p:to>
                                    </p:set>
                                    <p:anim calcmode="lin" valueType="num">
                                      <p:cBhvr additive="base">
                                        <p:cTn dur="500"/>
                                        <p:tgtEl>
                                          <p:spTgt spid="1450"/>
                                        </p:tgtEl>
                                        <p:attrNameLst>
                                          <p:attrName>ppt_w</p:attrName>
                                        </p:attrNameLst>
                                      </p:cBhvr>
                                      <p:tavLst>
                                        <p:tav fmla="" tm="0">
                                          <p:val>
                                            <p:strVal val="0"/>
                                          </p:val>
                                        </p:tav>
                                        <p:tav fmla="" tm="100000">
                                          <p:val>
                                            <p:strVal val="#ppt_w"/>
                                          </p:val>
                                        </p:tav>
                                      </p:tavLst>
                                    </p:anim>
                                    <p:anim calcmode="lin" valueType="num">
                                      <p:cBhvr additive="base">
                                        <p:cTn dur="500"/>
                                        <p:tgtEl>
                                          <p:spTgt spid="14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1"/>
                                        </p:tgtEl>
                                        <p:attrNameLst>
                                          <p:attrName>style.visibility</p:attrName>
                                        </p:attrNameLst>
                                      </p:cBhvr>
                                      <p:to>
                                        <p:strVal val="visible"/>
                                      </p:to>
                                    </p:set>
                                    <p:anim calcmode="lin" valueType="num">
                                      <p:cBhvr additive="base">
                                        <p:cTn dur="500"/>
                                        <p:tgtEl>
                                          <p:spTgt spid="1451"/>
                                        </p:tgtEl>
                                        <p:attrNameLst>
                                          <p:attrName>ppt_w</p:attrName>
                                        </p:attrNameLst>
                                      </p:cBhvr>
                                      <p:tavLst>
                                        <p:tav fmla="" tm="0">
                                          <p:val>
                                            <p:strVal val="0"/>
                                          </p:val>
                                        </p:tav>
                                        <p:tav fmla="" tm="100000">
                                          <p:val>
                                            <p:strVal val="#ppt_w"/>
                                          </p:val>
                                        </p:tav>
                                      </p:tavLst>
                                    </p:anim>
                                    <p:anim calcmode="lin" valueType="num">
                                      <p:cBhvr additive="base">
                                        <p:cTn dur="500"/>
                                        <p:tgtEl>
                                          <p:spTgt spid="14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2" name="Shape 512"/>
        <p:cNvGrpSpPr/>
        <p:nvPr/>
      </p:nvGrpSpPr>
      <p:grpSpPr>
        <a:xfrm>
          <a:off x="0" y="0"/>
          <a:ext cx="0" cy="0"/>
          <a:chOff x="0" y="0"/>
          <a:chExt cx="0" cy="0"/>
        </a:xfrm>
      </p:grpSpPr>
      <p:sp>
        <p:nvSpPr>
          <p:cNvPr id="513" name="Google Shape;513;p78"/>
          <p:cNvSpPr txBox="1"/>
          <p:nvPr/>
        </p:nvSpPr>
        <p:spPr>
          <a:xfrm>
            <a:off x="250825" y="260350"/>
            <a:ext cx="8642400" cy="6062700"/>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rgbClr val="008080"/>
              </a:buClr>
              <a:buSzPts val="4000"/>
              <a:buFont typeface="Times New Roman"/>
              <a:buNone/>
            </a:pPr>
            <a:r>
              <a:rPr b="1" i="0" lang="en-US" sz="4000" u="none">
                <a:solidFill>
                  <a:srgbClr val="008080"/>
                </a:solidFill>
                <a:latin typeface="Times New Roman"/>
                <a:ea typeface="Times New Roman"/>
                <a:cs typeface="Times New Roman"/>
                <a:sym typeface="Times New Roman"/>
              </a:rPr>
              <a:t> الفصل الثالث</a:t>
            </a:r>
            <a:endParaRPr b="1" i="0" sz="4000" u="none">
              <a:solidFill>
                <a:srgbClr val="008080"/>
              </a:solidFill>
              <a:latin typeface="Times New Roman"/>
              <a:ea typeface="Times New Roman"/>
              <a:cs typeface="Times New Roman"/>
              <a:sym typeface="Times New Roman"/>
            </a:endParaRPr>
          </a:p>
          <a:p>
            <a:pPr indent="-342900" lvl="0" marL="342900" marR="0" rtl="0" algn="ctr">
              <a:lnSpc>
                <a:spcPct val="100000"/>
              </a:lnSpc>
              <a:spcBef>
                <a:spcPts val="0"/>
              </a:spcBef>
              <a:spcAft>
                <a:spcPts val="0"/>
              </a:spcAft>
              <a:buClr>
                <a:srgbClr val="008080"/>
              </a:buClr>
              <a:buSzPts val="4000"/>
              <a:buFont typeface="Times New Roman"/>
              <a:buNone/>
            </a:pPr>
            <a:r>
              <a:rPr b="1" i="0" lang="en-US" sz="4000" u="none">
                <a:solidFill>
                  <a:srgbClr val="008080"/>
                </a:solidFill>
                <a:latin typeface="Times New Roman"/>
                <a:ea typeface="Times New Roman"/>
                <a:cs typeface="Times New Roman"/>
                <a:sym typeface="Times New Roman"/>
              </a:rPr>
              <a:t>الدخل والانفاق </a:t>
            </a:r>
            <a:endParaRPr/>
          </a:p>
          <a:p>
            <a:pPr indent="-342900" lvl="0" marL="342900" marR="0" rtl="0" algn="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يتحقق المستوى التوازنى للناتج المحلى الاجمالى عندما تتساوى الكمية المنتجة فى الاقتصاد ( للناتج المحلى الاجمالى ) مع الطلب الكلى ( الانفاق الكلى ) حيث يعرف هذا المستوى التوازنى بتوازن النموزج الكينزى البسيط .</a:t>
            </a:r>
            <a:endParaRPr/>
          </a:p>
          <a:p>
            <a:pPr indent="-342900" lvl="0" marL="342900" marR="0" rtl="1" algn="r">
              <a:lnSpc>
                <a:spcPct val="100000"/>
              </a:lnSpc>
              <a:spcBef>
                <a:spcPts val="0"/>
              </a:spcBef>
              <a:spcAft>
                <a:spcPts val="0"/>
              </a:spcAft>
              <a:buClr>
                <a:srgbClr val="003366"/>
              </a:buClr>
              <a:buSzPts val="2800"/>
              <a:buFont typeface="Times New Roman"/>
              <a:buNone/>
            </a:pPr>
            <a:r>
              <a:rPr b="1" i="0" lang="en-US" sz="2800" u="sng">
                <a:solidFill>
                  <a:srgbClr val="003366"/>
                </a:solidFill>
                <a:latin typeface="Times New Roman"/>
                <a:ea typeface="Times New Roman"/>
                <a:cs typeface="Times New Roman"/>
                <a:sym typeface="Times New Roman"/>
              </a:rPr>
              <a:t>  الاستهلاك والادخار Consumption and Saving</a:t>
            </a:r>
            <a:endParaRPr b="1" i="0" sz="2800" u="sng">
              <a:solidFill>
                <a:srgbClr val="003366"/>
              </a:solidFill>
              <a:latin typeface="Times New Roman"/>
              <a:ea typeface="Times New Roman"/>
              <a:cs typeface="Times New Roman"/>
              <a:sym typeface="Times New Roman"/>
            </a:endParaRPr>
          </a:p>
          <a:p>
            <a:pPr indent="-342900" lvl="0" marL="342900" marR="0" rtl="0" algn="r">
              <a:lnSpc>
                <a:spcPct val="100000"/>
              </a:lnSpc>
              <a:spcBef>
                <a:spcPts val="0"/>
              </a:spcBef>
              <a:spcAft>
                <a:spcPts val="0"/>
              </a:spcAft>
              <a:buClr>
                <a:schemeClr val="dk1"/>
              </a:buClr>
              <a:buSzPts val="2800"/>
              <a:buFont typeface="Times New Roman"/>
              <a:buNone/>
            </a:pPr>
            <a:r>
              <a:t/>
            </a:r>
            <a:endParaRPr b="1" i="0" sz="2800" u="sng">
              <a:solidFill>
                <a:srgbClr val="003366"/>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1- تعريف الاستهلاك.</a:t>
            </a:r>
            <a:endParaRPr/>
          </a:p>
          <a:p>
            <a:pPr indent="-342900" lvl="0" marL="342900" marR="0" rtl="1" algn="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2- مكونات الاستهلاك الكلي.</a:t>
            </a:r>
            <a:endParaRPr/>
          </a:p>
          <a:p>
            <a:pPr indent="-342900" lvl="0" marL="342900" marR="0" rtl="1" algn="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3- تقسيم الدخل المتاح بين الاستهلاك والادخار.</a:t>
            </a:r>
            <a:endParaRPr/>
          </a:p>
          <a:p>
            <a:pPr indent="-342900" lvl="0" marL="342900" marR="0" rtl="1" algn="r">
              <a:lnSpc>
                <a:spcPct val="100000"/>
              </a:lnSpc>
              <a:spcBef>
                <a:spcPts val="0"/>
              </a:spcBef>
              <a:spcAft>
                <a:spcPts val="0"/>
              </a:spcAft>
              <a:buClr>
                <a:schemeClr val="dk1"/>
              </a:buClr>
              <a:buSzPts val="3600"/>
              <a:buFont typeface="Times New Roman"/>
              <a:buNone/>
            </a:pPr>
            <a:r>
              <a:rPr b="1" i="0" lang="en-US" sz="3600" u="none">
                <a:solidFill>
                  <a:schemeClr val="dk1"/>
                </a:solidFill>
                <a:latin typeface="Times New Roman"/>
                <a:ea typeface="Times New Roman"/>
                <a:cs typeface="Times New Roman"/>
                <a:sym typeface="Times New Roman"/>
              </a:rPr>
              <a:t>  4- العوامل المؤثرة على دالة الاستهلاك ودالة          الادخار(محددات الاستهلاك والادخار).</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anim calcmode="lin" valueType="num">
                                      <p:cBhvr additive="base">
                                        <p:cTn dur="500"/>
                                        <p:tgtEl>
                                          <p:spTgt spid="51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1" st="1"/>
                                            </p:txEl>
                                          </p:spTgt>
                                        </p:tgtEl>
                                        <p:attrNameLst>
                                          <p:attrName>style.visibility</p:attrName>
                                        </p:attrNameLst>
                                      </p:cBhvr>
                                      <p:to>
                                        <p:strVal val="visible"/>
                                      </p:to>
                                    </p:set>
                                    <p:anim calcmode="lin" valueType="num">
                                      <p:cBhvr additive="base">
                                        <p:cTn dur="500"/>
                                        <p:tgtEl>
                                          <p:spTgt spid="51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2" st="2"/>
                                            </p:txEl>
                                          </p:spTgt>
                                        </p:tgtEl>
                                        <p:attrNameLst>
                                          <p:attrName>style.visibility</p:attrName>
                                        </p:attrNameLst>
                                      </p:cBhvr>
                                      <p:to>
                                        <p:strVal val="visible"/>
                                      </p:to>
                                    </p:set>
                                    <p:anim calcmode="lin" valueType="num">
                                      <p:cBhvr additive="base">
                                        <p:cTn dur="500"/>
                                        <p:tgtEl>
                                          <p:spTgt spid="51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3" st="3"/>
                                            </p:txEl>
                                          </p:spTgt>
                                        </p:tgtEl>
                                        <p:attrNameLst>
                                          <p:attrName>style.visibility</p:attrName>
                                        </p:attrNameLst>
                                      </p:cBhvr>
                                      <p:to>
                                        <p:strVal val="visible"/>
                                      </p:to>
                                    </p:set>
                                    <p:anim calcmode="lin" valueType="num">
                                      <p:cBhvr additive="base">
                                        <p:cTn dur="500"/>
                                        <p:tgtEl>
                                          <p:spTgt spid="51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4" st="4"/>
                                            </p:txEl>
                                          </p:spTgt>
                                        </p:tgtEl>
                                        <p:attrNameLst>
                                          <p:attrName>style.visibility</p:attrName>
                                        </p:attrNameLst>
                                      </p:cBhvr>
                                      <p:to>
                                        <p:strVal val="visible"/>
                                      </p:to>
                                    </p:set>
                                    <p:anim calcmode="lin" valueType="num">
                                      <p:cBhvr additive="base">
                                        <p:cTn dur="500"/>
                                        <p:tgtEl>
                                          <p:spTgt spid="51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5" st="5"/>
                                            </p:txEl>
                                          </p:spTgt>
                                        </p:tgtEl>
                                        <p:attrNameLst>
                                          <p:attrName>style.visibility</p:attrName>
                                        </p:attrNameLst>
                                      </p:cBhvr>
                                      <p:to>
                                        <p:strVal val="visible"/>
                                      </p:to>
                                    </p:set>
                                    <p:anim calcmode="lin" valueType="num">
                                      <p:cBhvr additive="base">
                                        <p:cTn dur="500"/>
                                        <p:tgtEl>
                                          <p:spTgt spid="51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6" st="6"/>
                                            </p:txEl>
                                          </p:spTgt>
                                        </p:tgtEl>
                                        <p:attrNameLst>
                                          <p:attrName>style.visibility</p:attrName>
                                        </p:attrNameLst>
                                      </p:cBhvr>
                                      <p:to>
                                        <p:strVal val="visible"/>
                                      </p:to>
                                    </p:set>
                                    <p:anim calcmode="lin" valueType="num">
                                      <p:cBhvr additive="base">
                                        <p:cTn dur="500"/>
                                        <p:tgtEl>
                                          <p:spTgt spid="51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7" st="7"/>
                                            </p:txEl>
                                          </p:spTgt>
                                        </p:tgtEl>
                                        <p:attrNameLst>
                                          <p:attrName>style.visibility</p:attrName>
                                        </p:attrNameLst>
                                      </p:cBhvr>
                                      <p:to>
                                        <p:strVal val="visible"/>
                                      </p:to>
                                    </p:set>
                                    <p:anim calcmode="lin" valueType="num">
                                      <p:cBhvr additive="base">
                                        <p:cTn dur="500"/>
                                        <p:tgtEl>
                                          <p:spTgt spid="51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3">
                                            <p:txEl>
                                              <p:pRg end="8" st="8"/>
                                            </p:txEl>
                                          </p:spTgt>
                                        </p:tgtEl>
                                        <p:attrNameLst>
                                          <p:attrName>style.visibility</p:attrName>
                                        </p:attrNameLst>
                                      </p:cBhvr>
                                      <p:to>
                                        <p:strVal val="visible"/>
                                      </p:to>
                                    </p:set>
                                    <p:anim calcmode="lin" valueType="num">
                                      <p:cBhvr additive="base">
                                        <p:cTn dur="500"/>
                                        <p:tgtEl>
                                          <p:spTgt spid="51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13">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6" name="Shape 1456"/>
        <p:cNvGrpSpPr/>
        <p:nvPr/>
      </p:nvGrpSpPr>
      <p:grpSpPr>
        <a:xfrm>
          <a:off x="0" y="0"/>
          <a:ext cx="0" cy="0"/>
          <a:chOff x="0" y="0"/>
          <a:chExt cx="0" cy="0"/>
        </a:xfrm>
      </p:grpSpPr>
      <p:cxnSp>
        <p:nvCxnSpPr>
          <p:cNvPr id="1457" name="Google Shape;1457;p132"/>
          <p:cNvCxnSpPr/>
          <p:nvPr/>
        </p:nvCxnSpPr>
        <p:spPr>
          <a:xfrm>
            <a:off x="755650" y="333375"/>
            <a:ext cx="0" cy="2735400"/>
          </a:xfrm>
          <a:prstGeom prst="straightConnector1">
            <a:avLst/>
          </a:prstGeom>
          <a:noFill/>
          <a:ln cap="flat" cmpd="sng" w="9525">
            <a:solidFill>
              <a:schemeClr val="dk1"/>
            </a:solidFill>
            <a:prstDash val="solid"/>
            <a:miter lim="800000"/>
            <a:headEnd len="med" w="med" type="none"/>
            <a:tailEnd len="med" w="med" type="none"/>
          </a:ln>
        </p:spPr>
      </p:cxnSp>
      <p:cxnSp>
        <p:nvCxnSpPr>
          <p:cNvPr id="1458" name="Google Shape;1458;p132"/>
          <p:cNvCxnSpPr/>
          <p:nvPr/>
        </p:nvCxnSpPr>
        <p:spPr>
          <a:xfrm>
            <a:off x="755650" y="3068637"/>
            <a:ext cx="4608600" cy="0"/>
          </a:xfrm>
          <a:prstGeom prst="straightConnector1">
            <a:avLst/>
          </a:prstGeom>
          <a:noFill/>
          <a:ln cap="flat" cmpd="sng" w="9525">
            <a:solidFill>
              <a:schemeClr val="dk1"/>
            </a:solidFill>
            <a:prstDash val="solid"/>
            <a:miter lim="800000"/>
            <a:headEnd len="med" w="med" type="none"/>
            <a:tailEnd len="med" w="med" type="none"/>
          </a:ln>
        </p:spPr>
      </p:cxnSp>
      <p:cxnSp>
        <p:nvCxnSpPr>
          <p:cNvPr id="1459" name="Google Shape;1459;p132"/>
          <p:cNvCxnSpPr/>
          <p:nvPr/>
        </p:nvCxnSpPr>
        <p:spPr>
          <a:xfrm flipH="1" rot="10800000">
            <a:off x="755650" y="620637"/>
            <a:ext cx="3311400" cy="2448000"/>
          </a:xfrm>
          <a:prstGeom prst="straightConnector1">
            <a:avLst/>
          </a:prstGeom>
          <a:noFill/>
          <a:ln cap="flat" cmpd="sng" w="9525">
            <a:solidFill>
              <a:schemeClr val="dk1"/>
            </a:solidFill>
            <a:prstDash val="solid"/>
            <a:miter lim="800000"/>
            <a:headEnd len="med" w="med" type="none"/>
            <a:tailEnd len="med" w="med" type="none"/>
          </a:ln>
        </p:spPr>
      </p:cxnSp>
      <p:cxnSp>
        <p:nvCxnSpPr>
          <p:cNvPr id="1460" name="Google Shape;1460;p132"/>
          <p:cNvCxnSpPr/>
          <p:nvPr/>
        </p:nvCxnSpPr>
        <p:spPr>
          <a:xfrm flipH="1" rot="10800000">
            <a:off x="973137" y="1268474"/>
            <a:ext cx="4103700" cy="1008000"/>
          </a:xfrm>
          <a:prstGeom prst="straightConnector1">
            <a:avLst/>
          </a:prstGeom>
          <a:noFill/>
          <a:ln cap="flat" cmpd="sng" w="9525">
            <a:solidFill>
              <a:schemeClr val="dk1"/>
            </a:solidFill>
            <a:prstDash val="solid"/>
            <a:miter lim="800000"/>
            <a:headEnd len="med" w="med" type="none"/>
            <a:tailEnd len="med" w="med" type="none"/>
          </a:ln>
        </p:spPr>
      </p:cxnSp>
      <p:sp>
        <p:nvSpPr>
          <p:cNvPr id="1461" name="Google Shape;1461;p132"/>
          <p:cNvSpPr txBox="1"/>
          <p:nvPr/>
        </p:nvSpPr>
        <p:spPr>
          <a:xfrm>
            <a:off x="-250825" y="0"/>
            <a:ext cx="2159100" cy="646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الانفاق الكلى بالريال  (C+I+G+(X-M))</a:t>
            </a:r>
            <a:endParaRPr/>
          </a:p>
        </p:txBody>
      </p:sp>
      <p:sp>
        <p:nvSpPr>
          <p:cNvPr id="1462" name="Google Shape;1462;p132"/>
          <p:cNvSpPr txBox="1"/>
          <p:nvPr/>
        </p:nvSpPr>
        <p:spPr>
          <a:xfrm>
            <a:off x="4284662" y="2846387"/>
            <a:ext cx="21591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الدخل المتاح بالريال(y)</a:t>
            </a:r>
            <a:endParaRPr/>
          </a:p>
        </p:txBody>
      </p:sp>
      <p:sp>
        <p:nvSpPr>
          <p:cNvPr id="1463" name="Google Shape;1463;p132"/>
          <p:cNvSpPr txBox="1"/>
          <p:nvPr/>
        </p:nvSpPr>
        <p:spPr>
          <a:xfrm>
            <a:off x="2195512" y="215900"/>
            <a:ext cx="2159100" cy="646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C+I+G+(X-M1)خط ()E2</a:t>
            </a:r>
            <a:endParaRPr/>
          </a:p>
        </p:txBody>
      </p:sp>
      <p:sp>
        <p:nvSpPr>
          <p:cNvPr id="1464" name="Google Shape;1464;p132"/>
          <p:cNvSpPr txBox="1"/>
          <p:nvPr/>
        </p:nvSpPr>
        <p:spPr>
          <a:xfrm>
            <a:off x="4356100" y="974725"/>
            <a:ext cx="2159100" cy="369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C+I+G+(X-M)0</a:t>
            </a:r>
            <a:endParaRPr/>
          </a:p>
        </p:txBody>
      </p:sp>
      <p:sp>
        <p:nvSpPr>
          <p:cNvPr id="1465" name="Google Shape;1465;p132"/>
          <p:cNvSpPr txBox="1"/>
          <p:nvPr/>
        </p:nvSpPr>
        <p:spPr>
          <a:xfrm>
            <a:off x="-396875" y="3062287"/>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0</a:t>
            </a:r>
            <a:endParaRPr/>
          </a:p>
        </p:txBody>
      </p:sp>
      <p:sp>
        <p:nvSpPr>
          <p:cNvPr id="1466" name="Google Shape;1466;p132"/>
          <p:cNvSpPr txBox="1"/>
          <p:nvPr/>
        </p:nvSpPr>
        <p:spPr>
          <a:xfrm>
            <a:off x="-1404937" y="2168525"/>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a</a:t>
            </a:r>
            <a:r>
              <a:rPr b="1" i="0" lang="en-US" sz="1600" u="none">
                <a:solidFill>
                  <a:schemeClr val="dk1"/>
                </a:solidFill>
                <a:latin typeface="Times New Roman"/>
                <a:ea typeface="Times New Roman"/>
                <a:cs typeface="Times New Roman"/>
                <a:sym typeface="Times New Roman"/>
              </a:rPr>
              <a:t>=100</a:t>
            </a:r>
            <a:endParaRPr/>
          </a:p>
        </p:txBody>
      </p:sp>
      <p:cxnSp>
        <p:nvCxnSpPr>
          <p:cNvPr id="1467" name="Google Shape;1467;p132"/>
          <p:cNvCxnSpPr/>
          <p:nvPr/>
        </p:nvCxnSpPr>
        <p:spPr>
          <a:xfrm>
            <a:off x="755650" y="1989137"/>
            <a:ext cx="1512900" cy="0"/>
          </a:xfrm>
          <a:prstGeom prst="straightConnector1">
            <a:avLst/>
          </a:prstGeom>
          <a:noFill/>
          <a:ln cap="flat" cmpd="sng" w="9525">
            <a:solidFill>
              <a:schemeClr val="dk1"/>
            </a:solidFill>
            <a:prstDash val="solid"/>
            <a:miter lim="800000"/>
            <a:headEnd len="med" w="med" type="none"/>
            <a:tailEnd len="med" w="med" type="none"/>
          </a:ln>
        </p:spPr>
      </p:cxnSp>
      <p:sp>
        <p:nvSpPr>
          <p:cNvPr id="1468" name="Google Shape;1468;p132"/>
          <p:cNvSpPr txBox="1"/>
          <p:nvPr/>
        </p:nvSpPr>
        <p:spPr>
          <a:xfrm>
            <a:off x="179387" y="1557337"/>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E</a:t>
            </a:r>
            <a:endParaRPr/>
          </a:p>
        </p:txBody>
      </p:sp>
      <p:cxnSp>
        <p:nvCxnSpPr>
          <p:cNvPr id="1469" name="Google Shape;1469;p132"/>
          <p:cNvCxnSpPr/>
          <p:nvPr/>
        </p:nvCxnSpPr>
        <p:spPr>
          <a:xfrm>
            <a:off x="2195512" y="1989137"/>
            <a:ext cx="0" cy="1079400"/>
          </a:xfrm>
          <a:prstGeom prst="straightConnector1">
            <a:avLst/>
          </a:prstGeom>
          <a:noFill/>
          <a:ln cap="flat" cmpd="sng" w="9525">
            <a:solidFill>
              <a:schemeClr val="dk1"/>
            </a:solidFill>
            <a:prstDash val="solid"/>
            <a:miter lim="800000"/>
            <a:headEnd len="med" w="med" type="none"/>
            <a:tailEnd len="med" w="med" type="none"/>
          </a:ln>
        </p:spPr>
      </p:cxnSp>
      <p:sp>
        <p:nvSpPr>
          <p:cNvPr id="1470" name="Google Shape;1470;p132"/>
          <p:cNvSpPr/>
          <p:nvPr/>
        </p:nvSpPr>
        <p:spPr>
          <a:xfrm>
            <a:off x="2051050" y="1844675"/>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471" name="Google Shape;1471;p132"/>
          <p:cNvCxnSpPr/>
          <p:nvPr/>
        </p:nvCxnSpPr>
        <p:spPr>
          <a:xfrm rot="10800000">
            <a:off x="2268599" y="2060600"/>
            <a:ext cx="1008000" cy="288900"/>
          </a:xfrm>
          <a:prstGeom prst="straightConnector1">
            <a:avLst/>
          </a:prstGeom>
          <a:noFill/>
          <a:ln cap="flat" cmpd="sng" w="9525">
            <a:solidFill>
              <a:schemeClr val="dk1"/>
            </a:solidFill>
            <a:prstDash val="solid"/>
            <a:miter lim="800000"/>
            <a:headEnd len="med" w="med" type="none"/>
            <a:tailEnd len="med" w="med" type="triangle"/>
          </a:ln>
        </p:spPr>
      </p:cxnSp>
      <p:sp>
        <p:nvSpPr>
          <p:cNvPr id="1472" name="Google Shape;1472;p132"/>
          <p:cNvSpPr txBox="1"/>
          <p:nvPr/>
        </p:nvSpPr>
        <p:spPr>
          <a:xfrm>
            <a:off x="3636962" y="2990850"/>
            <a:ext cx="21591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Y2</a:t>
            </a:r>
            <a:endParaRPr/>
          </a:p>
        </p:txBody>
      </p:sp>
      <p:sp>
        <p:nvSpPr>
          <p:cNvPr id="1473" name="Google Shape;1473;p132"/>
          <p:cNvSpPr/>
          <p:nvPr/>
        </p:nvSpPr>
        <p:spPr>
          <a:xfrm>
            <a:off x="1116012" y="2781300"/>
            <a:ext cx="142884" cy="287334"/>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474" name="Google Shape;1474;p132"/>
          <p:cNvSpPr/>
          <p:nvPr/>
        </p:nvSpPr>
        <p:spPr>
          <a:xfrm>
            <a:off x="1187450" y="2708275"/>
            <a:ext cx="144450" cy="36034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475" name="Google Shape;1475;p132"/>
          <p:cNvSpPr txBox="1"/>
          <p:nvPr/>
        </p:nvSpPr>
        <p:spPr>
          <a:xfrm>
            <a:off x="-323850" y="2527300"/>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45ْ</a:t>
            </a:r>
            <a:endParaRPr/>
          </a:p>
        </p:txBody>
      </p:sp>
      <p:sp>
        <p:nvSpPr>
          <p:cNvPr id="1476" name="Google Shape;1476;p132"/>
          <p:cNvSpPr txBox="1"/>
          <p:nvPr/>
        </p:nvSpPr>
        <p:spPr>
          <a:xfrm>
            <a:off x="1981200" y="3092450"/>
            <a:ext cx="2159100" cy="33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Y0</a:t>
            </a:r>
            <a:endParaRPr/>
          </a:p>
        </p:txBody>
      </p:sp>
      <p:sp>
        <p:nvSpPr>
          <p:cNvPr id="1477" name="Google Shape;1477;p132"/>
          <p:cNvSpPr txBox="1"/>
          <p:nvPr/>
        </p:nvSpPr>
        <p:spPr>
          <a:xfrm>
            <a:off x="-1403350" y="5516562"/>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0</a:t>
            </a:r>
            <a:endParaRPr/>
          </a:p>
        </p:txBody>
      </p:sp>
      <p:sp>
        <p:nvSpPr>
          <p:cNvPr id="1478" name="Google Shape;1478;p132"/>
          <p:cNvSpPr txBox="1"/>
          <p:nvPr/>
        </p:nvSpPr>
        <p:spPr>
          <a:xfrm>
            <a:off x="1979612" y="3835400"/>
            <a:ext cx="3456000" cy="17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شكل يوضح اثر التغير فى المستوى العام للاسعار على مستوى توازن الناتج المحلى الاجمالى </a:t>
            </a:r>
            <a:endParaRPr/>
          </a:p>
          <a:p>
            <a:pPr indent="0" lvl="0" marL="0" marR="0" rtl="0" algn="ctr">
              <a:lnSpc>
                <a:spcPct val="100000"/>
              </a:lnSpc>
              <a:spcBef>
                <a:spcPts val="120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(b) اثر تخفيض الاسعار </a:t>
            </a:r>
            <a:endParaRPr/>
          </a:p>
        </p:txBody>
      </p:sp>
      <p:sp>
        <p:nvSpPr>
          <p:cNvPr id="1479" name="Google Shape;1479;p132"/>
          <p:cNvSpPr/>
          <p:nvPr/>
        </p:nvSpPr>
        <p:spPr>
          <a:xfrm>
            <a:off x="2051050" y="2997200"/>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480" name="Google Shape;1480;p132"/>
          <p:cNvCxnSpPr/>
          <p:nvPr/>
        </p:nvCxnSpPr>
        <p:spPr>
          <a:xfrm flipH="1" rot="10800000">
            <a:off x="774700" y="514412"/>
            <a:ext cx="4103700" cy="1008000"/>
          </a:xfrm>
          <a:prstGeom prst="straightConnector1">
            <a:avLst/>
          </a:prstGeom>
          <a:noFill/>
          <a:ln cap="flat" cmpd="sng" w="9525">
            <a:solidFill>
              <a:schemeClr val="dk1"/>
            </a:solidFill>
            <a:prstDash val="solid"/>
            <a:miter lim="800000"/>
            <a:headEnd len="med" w="med" type="none"/>
            <a:tailEnd len="med" w="med" type="none"/>
          </a:ln>
        </p:spPr>
      </p:cxnSp>
      <p:cxnSp>
        <p:nvCxnSpPr>
          <p:cNvPr id="1481" name="Google Shape;1481;p132"/>
          <p:cNvCxnSpPr/>
          <p:nvPr/>
        </p:nvCxnSpPr>
        <p:spPr>
          <a:xfrm>
            <a:off x="3995737" y="549275"/>
            <a:ext cx="0" cy="2663700"/>
          </a:xfrm>
          <a:prstGeom prst="straightConnector1">
            <a:avLst/>
          </a:prstGeom>
          <a:noFill/>
          <a:ln cap="flat" cmpd="sng" w="9525">
            <a:solidFill>
              <a:schemeClr val="dk1"/>
            </a:solidFill>
            <a:prstDash val="solid"/>
            <a:miter lim="800000"/>
            <a:headEnd len="med" w="med" type="none"/>
            <a:tailEnd len="med" w="med" type="none"/>
          </a:ln>
        </p:spPr>
      </p:cxnSp>
      <p:sp>
        <p:nvSpPr>
          <p:cNvPr id="1482" name="Google Shape;1482;p132"/>
          <p:cNvSpPr txBox="1"/>
          <p:nvPr/>
        </p:nvSpPr>
        <p:spPr>
          <a:xfrm>
            <a:off x="6292850" y="5630862"/>
            <a:ext cx="2240100" cy="4620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انظر صفحة 118-120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7"/>
                                        </p:tgtEl>
                                        <p:attrNameLst>
                                          <p:attrName>style.visibility</p:attrName>
                                        </p:attrNameLst>
                                      </p:cBhvr>
                                      <p:to>
                                        <p:strVal val="visible"/>
                                      </p:to>
                                    </p:set>
                                    <p:anim calcmode="lin" valueType="num">
                                      <p:cBhvr additive="base">
                                        <p:cTn dur="500"/>
                                        <p:tgtEl>
                                          <p:spTgt spid="1457"/>
                                        </p:tgtEl>
                                        <p:attrNameLst>
                                          <p:attrName>ppt_w</p:attrName>
                                        </p:attrNameLst>
                                      </p:cBhvr>
                                      <p:tavLst>
                                        <p:tav fmla="" tm="0">
                                          <p:val>
                                            <p:strVal val="0"/>
                                          </p:val>
                                        </p:tav>
                                        <p:tav fmla="" tm="100000">
                                          <p:val>
                                            <p:strVal val="#ppt_w"/>
                                          </p:val>
                                        </p:tav>
                                      </p:tavLst>
                                    </p:anim>
                                    <p:anim calcmode="lin" valueType="num">
                                      <p:cBhvr additive="base">
                                        <p:cTn dur="500"/>
                                        <p:tgtEl>
                                          <p:spTgt spid="14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8"/>
                                        </p:tgtEl>
                                        <p:attrNameLst>
                                          <p:attrName>style.visibility</p:attrName>
                                        </p:attrNameLst>
                                      </p:cBhvr>
                                      <p:to>
                                        <p:strVal val="visible"/>
                                      </p:to>
                                    </p:set>
                                    <p:anim calcmode="lin" valueType="num">
                                      <p:cBhvr additive="base">
                                        <p:cTn dur="500"/>
                                        <p:tgtEl>
                                          <p:spTgt spid="1458"/>
                                        </p:tgtEl>
                                        <p:attrNameLst>
                                          <p:attrName>ppt_w</p:attrName>
                                        </p:attrNameLst>
                                      </p:cBhvr>
                                      <p:tavLst>
                                        <p:tav fmla="" tm="0">
                                          <p:val>
                                            <p:strVal val="0"/>
                                          </p:val>
                                        </p:tav>
                                        <p:tav fmla="" tm="100000">
                                          <p:val>
                                            <p:strVal val="#ppt_w"/>
                                          </p:val>
                                        </p:tav>
                                      </p:tavLst>
                                    </p:anim>
                                    <p:anim calcmode="lin" valueType="num">
                                      <p:cBhvr additive="base">
                                        <p:cTn dur="500"/>
                                        <p:tgtEl>
                                          <p:spTgt spid="14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59"/>
                                        </p:tgtEl>
                                        <p:attrNameLst>
                                          <p:attrName>style.visibility</p:attrName>
                                        </p:attrNameLst>
                                      </p:cBhvr>
                                      <p:to>
                                        <p:strVal val="visible"/>
                                      </p:to>
                                    </p:set>
                                    <p:anim calcmode="lin" valueType="num">
                                      <p:cBhvr additive="base">
                                        <p:cTn dur="500"/>
                                        <p:tgtEl>
                                          <p:spTgt spid="1459"/>
                                        </p:tgtEl>
                                        <p:attrNameLst>
                                          <p:attrName>ppt_w</p:attrName>
                                        </p:attrNameLst>
                                      </p:cBhvr>
                                      <p:tavLst>
                                        <p:tav fmla="" tm="0">
                                          <p:val>
                                            <p:strVal val="0"/>
                                          </p:val>
                                        </p:tav>
                                        <p:tav fmla="" tm="100000">
                                          <p:val>
                                            <p:strVal val="#ppt_w"/>
                                          </p:val>
                                        </p:tav>
                                      </p:tavLst>
                                    </p:anim>
                                    <p:anim calcmode="lin" valueType="num">
                                      <p:cBhvr additive="base">
                                        <p:cTn dur="500"/>
                                        <p:tgtEl>
                                          <p:spTgt spid="14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0"/>
                                        </p:tgtEl>
                                        <p:attrNameLst>
                                          <p:attrName>style.visibility</p:attrName>
                                        </p:attrNameLst>
                                      </p:cBhvr>
                                      <p:to>
                                        <p:strVal val="visible"/>
                                      </p:to>
                                    </p:set>
                                    <p:anim calcmode="lin" valueType="num">
                                      <p:cBhvr additive="base">
                                        <p:cTn dur="500"/>
                                        <p:tgtEl>
                                          <p:spTgt spid="1460"/>
                                        </p:tgtEl>
                                        <p:attrNameLst>
                                          <p:attrName>ppt_w</p:attrName>
                                        </p:attrNameLst>
                                      </p:cBhvr>
                                      <p:tavLst>
                                        <p:tav fmla="" tm="0">
                                          <p:val>
                                            <p:strVal val="0"/>
                                          </p:val>
                                        </p:tav>
                                        <p:tav fmla="" tm="100000">
                                          <p:val>
                                            <p:strVal val="#ppt_w"/>
                                          </p:val>
                                        </p:tav>
                                      </p:tavLst>
                                    </p:anim>
                                    <p:anim calcmode="lin" valueType="num">
                                      <p:cBhvr additive="base">
                                        <p:cTn dur="500"/>
                                        <p:tgtEl>
                                          <p:spTgt spid="14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1"/>
                                        </p:tgtEl>
                                        <p:attrNameLst>
                                          <p:attrName>style.visibility</p:attrName>
                                        </p:attrNameLst>
                                      </p:cBhvr>
                                      <p:to>
                                        <p:strVal val="visible"/>
                                      </p:to>
                                    </p:set>
                                    <p:anim calcmode="lin" valueType="num">
                                      <p:cBhvr additive="base">
                                        <p:cTn dur="500"/>
                                        <p:tgtEl>
                                          <p:spTgt spid="1461"/>
                                        </p:tgtEl>
                                        <p:attrNameLst>
                                          <p:attrName>ppt_w</p:attrName>
                                        </p:attrNameLst>
                                      </p:cBhvr>
                                      <p:tavLst>
                                        <p:tav fmla="" tm="0">
                                          <p:val>
                                            <p:strVal val="0"/>
                                          </p:val>
                                        </p:tav>
                                        <p:tav fmla="" tm="100000">
                                          <p:val>
                                            <p:strVal val="#ppt_w"/>
                                          </p:val>
                                        </p:tav>
                                      </p:tavLst>
                                    </p:anim>
                                    <p:anim calcmode="lin" valueType="num">
                                      <p:cBhvr additive="base">
                                        <p:cTn dur="500"/>
                                        <p:tgtEl>
                                          <p:spTgt spid="14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2"/>
                                        </p:tgtEl>
                                        <p:attrNameLst>
                                          <p:attrName>style.visibility</p:attrName>
                                        </p:attrNameLst>
                                      </p:cBhvr>
                                      <p:to>
                                        <p:strVal val="visible"/>
                                      </p:to>
                                    </p:set>
                                    <p:anim calcmode="lin" valueType="num">
                                      <p:cBhvr additive="base">
                                        <p:cTn dur="500"/>
                                        <p:tgtEl>
                                          <p:spTgt spid="1462"/>
                                        </p:tgtEl>
                                        <p:attrNameLst>
                                          <p:attrName>ppt_w</p:attrName>
                                        </p:attrNameLst>
                                      </p:cBhvr>
                                      <p:tavLst>
                                        <p:tav fmla="" tm="0">
                                          <p:val>
                                            <p:strVal val="0"/>
                                          </p:val>
                                        </p:tav>
                                        <p:tav fmla="" tm="100000">
                                          <p:val>
                                            <p:strVal val="#ppt_w"/>
                                          </p:val>
                                        </p:tav>
                                      </p:tavLst>
                                    </p:anim>
                                    <p:anim calcmode="lin" valueType="num">
                                      <p:cBhvr additive="base">
                                        <p:cTn dur="500"/>
                                        <p:tgtEl>
                                          <p:spTgt spid="14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3"/>
                                        </p:tgtEl>
                                        <p:attrNameLst>
                                          <p:attrName>style.visibility</p:attrName>
                                        </p:attrNameLst>
                                      </p:cBhvr>
                                      <p:to>
                                        <p:strVal val="visible"/>
                                      </p:to>
                                    </p:set>
                                    <p:anim calcmode="lin" valueType="num">
                                      <p:cBhvr additive="base">
                                        <p:cTn dur="500"/>
                                        <p:tgtEl>
                                          <p:spTgt spid="1463"/>
                                        </p:tgtEl>
                                        <p:attrNameLst>
                                          <p:attrName>ppt_w</p:attrName>
                                        </p:attrNameLst>
                                      </p:cBhvr>
                                      <p:tavLst>
                                        <p:tav fmla="" tm="0">
                                          <p:val>
                                            <p:strVal val="0"/>
                                          </p:val>
                                        </p:tav>
                                        <p:tav fmla="" tm="100000">
                                          <p:val>
                                            <p:strVal val="#ppt_w"/>
                                          </p:val>
                                        </p:tav>
                                      </p:tavLst>
                                    </p:anim>
                                    <p:anim calcmode="lin" valueType="num">
                                      <p:cBhvr additive="base">
                                        <p:cTn dur="500"/>
                                        <p:tgtEl>
                                          <p:spTgt spid="14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4"/>
                                        </p:tgtEl>
                                        <p:attrNameLst>
                                          <p:attrName>style.visibility</p:attrName>
                                        </p:attrNameLst>
                                      </p:cBhvr>
                                      <p:to>
                                        <p:strVal val="visible"/>
                                      </p:to>
                                    </p:set>
                                    <p:anim calcmode="lin" valueType="num">
                                      <p:cBhvr additive="base">
                                        <p:cTn dur="500"/>
                                        <p:tgtEl>
                                          <p:spTgt spid="1464"/>
                                        </p:tgtEl>
                                        <p:attrNameLst>
                                          <p:attrName>ppt_w</p:attrName>
                                        </p:attrNameLst>
                                      </p:cBhvr>
                                      <p:tavLst>
                                        <p:tav fmla="" tm="0">
                                          <p:val>
                                            <p:strVal val="0"/>
                                          </p:val>
                                        </p:tav>
                                        <p:tav fmla="" tm="100000">
                                          <p:val>
                                            <p:strVal val="#ppt_w"/>
                                          </p:val>
                                        </p:tav>
                                      </p:tavLst>
                                    </p:anim>
                                    <p:anim calcmode="lin" valueType="num">
                                      <p:cBhvr additive="base">
                                        <p:cTn dur="500"/>
                                        <p:tgtEl>
                                          <p:spTgt spid="14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5"/>
                                        </p:tgtEl>
                                        <p:attrNameLst>
                                          <p:attrName>style.visibility</p:attrName>
                                        </p:attrNameLst>
                                      </p:cBhvr>
                                      <p:to>
                                        <p:strVal val="visible"/>
                                      </p:to>
                                    </p:set>
                                    <p:anim calcmode="lin" valueType="num">
                                      <p:cBhvr additive="base">
                                        <p:cTn dur="500"/>
                                        <p:tgtEl>
                                          <p:spTgt spid="1465"/>
                                        </p:tgtEl>
                                        <p:attrNameLst>
                                          <p:attrName>ppt_w</p:attrName>
                                        </p:attrNameLst>
                                      </p:cBhvr>
                                      <p:tavLst>
                                        <p:tav fmla="" tm="0">
                                          <p:val>
                                            <p:strVal val="0"/>
                                          </p:val>
                                        </p:tav>
                                        <p:tav fmla="" tm="100000">
                                          <p:val>
                                            <p:strVal val="#ppt_w"/>
                                          </p:val>
                                        </p:tav>
                                      </p:tavLst>
                                    </p:anim>
                                    <p:anim calcmode="lin" valueType="num">
                                      <p:cBhvr additive="base">
                                        <p:cTn dur="500"/>
                                        <p:tgtEl>
                                          <p:spTgt spid="14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6"/>
                                        </p:tgtEl>
                                        <p:attrNameLst>
                                          <p:attrName>style.visibility</p:attrName>
                                        </p:attrNameLst>
                                      </p:cBhvr>
                                      <p:to>
                                        <p:strVal val="visible"/>
                                      </p:to>
                                    </p:set>
                                    <p:anim calcmode="lin" valueType="num">
                                      <p:cBhvr additive="base">
                                        <p:cTn dur="500"/>
                                        <p:tgtEl>
                                          <p:spTgt spid="1466"/>
                                        </p:tgtEl>
                                        <p:attrNameLst>
                                          <p:attrName>ppt_w</p:attrName>
                                        </p:attrNameLst>
                                      </p:cBhvr>
                                      <p:tavLst>
                                        <p:tav fmla="" tm="0">
                                          <p:val>
                                            <p:strVal val="0"/>
                                          </p:val>
                                        </p:tav>
                                        <p:tav fmla="" tm="100000">
                                          <p:val>
                                            <p:strVal val="#ppt_w"/>
                                          </p:val>
                                        </p:tav>
                                      </p:tavLst>
                                    </p:anim>
                                    <p:anim calcmode="lin" valueType="num">
                                      <p:cBhvr additive="base">
                                        <p:cTn dur="500"/>
                                        <p:tgtEl>
                                          <p:spTgt spid="14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7"/>
                                        </p:tgtEl>
                                        <p:attrNameLst>
                                          <p:attrName>style.visibility</p:attrName>
                                        </p:attrNameLst>
                                      </p:cBhvr>
                                      <p:to>
                                        <p:strVal val="visible"/>
                                      </p:to>
                                    </p:set>
                                    <p:anim calcmode="lin" valueType="num">
                                      <p:cBhvr additive="base">
                                        <p:cTn dur="500"/>
                                        <p:tgtEl>
                                          <p:spTgt spid="1467"/>
                                        </p:tgtEl>
                                        <p:attrNameLst>
                                          <p:attrName>ppt_w</p:attrName>
                                        </p:attrNameLst>
                                      </p:cBhvr>
                                      <p:tavLst>
                                        <p:tav fmla="" tm="0">
                                          <p:val>
                                            <p:strVal val="0"/>
                                          </p:val>
                                        </p:tav>
                                        <p:tav fmla="" tm="100000">
                                          <p:val>
                                            <p:strVal val="#ppt_w"/>
                                          </p:val>
                                        </p:tav>
                                      </p:tavLst>
                                    </p:anim>
                                    <p:anim calcmode="lin" valueType="num">
                                      <p:cBhvr additive="base">
                                        <p:cTn dur="500"/>
                                        <p:tgtEl>
                                          <p:spTgt spid="14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8"/>
                                        </p:tgtEl>
                                        <p:attrNameLst>
                                          <p:attrName>style.visibility</p:attrName>
                                        </p:attrNameLst>
                                      </p:cBhvr>
                                      <p:to>
                                        <p:strVal val="visible"/>
                                      </p:to>
                                    </p:set>
                                    <p:anim calcmode="lin" valueType="num">
                                      <p:cBhvr additive="base">
                                        <p:cTn dur="500"/>
                                        <p:tgtEl>
                                          <p:spTgt spid="1468"/>
                                        </p:tgtEl>
                                        <p:attrNameLst>
                                          <p:attrName>ppt_w</p:attrName>
                                        </p:attrNameLst>
                                      </p:cBhvr>
                                      <p:tavLst>
                                        <p:tav fmla="" tm="0">
                                          <p:val>
                                            <p:strVal val="0"/>
                                          </p:val>
                                        </p:tav>
                                        <p:tav fmla="" tm="100000">
                                          <p:val>
                                            <p:strVal val="#ppt_w"/>
                                          </p:val>
                                        </p:tav>
                                      </p:tavLst>
                                    </p:anim>
                                    <p:anim calcmode="lin" valueType="num">
                                      <p:cBhvr additive="base">
                                        <p:cTn dur="500"/>
                                        <p:tgtEl>
                                          <p:spTgt spid="14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9"/>
                                        </p:tgtEl>
                                        <p:attrNameLst>
                                          <p:attrName>style.visibility</p:attrName>
                                        </p:attrNameLst>
                                      </p:cBhvr>
                                      <p:to>
                                        <p:strVal val="visible"/>
                                      </p:to>
                                    </p:set>
                                    <p:anim calcmode="lin" valueType="num">
                                      <p:cBhvr additive="base">
                                        <p:cTn dur="500"/>
                                        <p:tgtEl>
                                          <p:spTgt spid="1469"/>
                                        </p:tgtEl>
                                        <p:attrNameLst>
                                          <p:attrName>ppt_w</p:attrName>
                                        </p:attrNameLst>
                                      </p:cBhvr>
                                      <p:tavLst>
                                        <p:tav fmla="" tm="0">
                                          <p:val>
                                            <p:strVal val="0"/>
                                          </p:val>
                                        </p:tav>
                                        <p:tav fmla="" tm="100000">
                                          <p:val>
                                            <p:strVal val="#ppt_w"/>
                                          </p:val>
                                        </p:tav>
                                      </p:tavLst>
                                    </p:anim>
                                    <p:anim calcmode="lin" valueType="num">
                                      <p:cBhvr additive="base">
                                        <p:cTn dur="500"/>
                                        <p:tgtEl>
                                          <p:spTgt spid="14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0"/>
                                        </p:tgtEl>
                                        <p:attrNameLst>
                                          <p:attrName>style.visibility</p:attrName>
                                        </p:attrNameLst>
                                      </p:cBhvr>
                                      <p:to>
                                        <p:strVal val="visible"/>
                                      </p:to>
                                    </p:set>
                                    <p:anim calcmode="lin" valueType="num">
                                      <p:cBhvr additive="base">
                                        <p:cTn dur="500"/>
                                        <p:tgtEl>
                                          <p:spTgt spid="1470"/>
                                        </p:tgtEl>
                                        <p:attrNameLst>
                                          <p:attrName>ppt_w</p:attrName>
                                        </p:attrNameLst>
                                      </p:cBhvr>
                                      <p:tavLst>
                                        <p:tav fmla="" tm="0">
                                          <p:val>
                                            <p:strVal val="0"/>
                                          </p:val>
                                        </p:tav>
                                        <p:tav fmla="" tm="100000">
                                          <p:val>
                                            <p:strVal val="#ppt_w"/>
                                          </p:val>
                                        </p:tav>
                                      </p:tavLst>
                                    </p:anim>
                                    <p:anim calcmode="lin" valueType="num">
                                      <p:cBhvr additive="base">
                                        <p:cTn dur="500"/>
                                        <p:tgtEl>
                                          <p:spTgt spid="14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1"/>
                                        </p:tgtEl>
                                        <p:attrNameLst>
                                          <p:attrName>style.visibility</p:attrName>
                                        </p:attrNameLst>
                                      </p:cBhvr>
                                      <p:to>
                                        <p:strVal val="visible"/>
                                      </p:to>
                                    </p:set>
                                    <p:anim calcmode="lin" valueType="num">
                                      <p:cBhvr additive="base">
                                        <p:cTn dur="500"/>
                                        <p:tgtEl>
                                          <p:spTgt spid="1471"/>
                                        </p:tgtEl>
                                        <p:attrNameLst>
                                          <p:attrName>ppt_w</p:attrName>
                                        </p:attrNameLst>
                                      </p:cBhvr>
                                      <p:tavLst>
                                        <p:tav fmla="" tm="0">
                                          <p:val>
                                            <p:strVal val="0"/>
                                          </p:val>
                                        </p:tav>
                                        <p:tav fmla="" tm="100000">
                                          <p:val>
                                            <p:strVal val="#ppt_w"/>
                                          </p:val>
                                        </p:tav>
                                      </p:tavLst>
                                    </p:anim>
                                    <p:anim calcmode="lin" valueType="num">
                                      <p:cBhvr additive="base">
                                        <p:cTn dur="500"/>
                                        <p:tgtEl>
                                          <p:spTgt spid="14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2"/>
                                        </p:tgtEl>
                                        <p:attrNameLst>
                                          <p:attrName>style.visibility</p:attrName>
                                        </p:attrNameLst>
                                      </p:cBhvr>
                                      <p:to>
                                        <p:strVal val="visible"/>
                                      </p:to>
                                    </p:set>
                                    <p:anim calcmode="lin" valueType="num">
                                      <p:cBhvr additive="base">
                                        <p:cTn dur="500"/>
                                        <p:tgtEl>
                                          <p:spTgt spid="1472"/>
                                        </p:tgtEl>
                                        <p:attrNameLst>
                                          <p:attrName>ppt_w</p:attrName>
                                        </p:attrNameLst>
                                      </p:cBhvr>
                                      <p:tavLst>
                                        <p:tav fmla="" tm="0">
                                          <p:val>
                                            <p:strVal val="0"/>
                                          </p:val>
                                        </p:tav>
                                        <p:tav fmla="" tm="100000">
                                          <p:val>
                                            <p:strVal val="#ppt_w"/>
                                          </p:val>
                                        </p:tav>
                                      </p:tavLst>
                                    </p:anim>
                                    <p:anim calcmode="lin" valueType="num">
                                      <p:cBhvr additive="base">
                                        <p:cTn dur="500"/>
                                        <p:tgtEl>
                                          <p:spTgt spid="14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3"/>
                                        </p:tgtEl>
                                        <p:attrNameLst>
                                          <p:attrName>style.visibility</p:attrName>
                                        </p:attrNameLst>
                                      </p:cBhvr>
                                      <p:to>
                                        <p:strVal val="visible"/>
                                      </p:to>
                                    </p:set>
                                    <p:anim calcmode="lin" valueType="num">
                                      <p:cBhvr additive="base">
                                        <p:cTn dur="500"/>
                                        <p:tgtEl>
                                          <p:spTgt spid="1473"/>
                                        </p:tgtEl>
                                        <p:attrNameLst>
                                          <p:attrName>ppt_w</p:attrName>
                                        </p:attrNameLst>
                                      </p:cBhvr>
                                      <p:tavLst>
                                        <p:tav fmla="" tm="0">
                                          <p:val>
                                            <p:strVal val="0"/>
                                          </p:val>
                                        </p:tav>
                                        <p:tav fmla="" tm="100000">
                                          <p:val>
                                            <p:strVal val="#ppt_w"/>
                                          </p:val>
                                        </p:tav>
                                      </p:tavLst>
                                    </p:anim>
                                    <p:anim calcmode="lin" valueType="num">
                                      <p:cBhvr additive="base">
                                        <p:cTn dur="500"/>
                                        <p:tgtEl>
                                          <p:spTgt spid="147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4"/>
                                        </p:tgtEl>
                                        <p:attrNameLst>
                                          <p:attrName>style.visibility</p:attrName>
                                        </p:attrNameLst>
                                      </p:cBhvr>
                                      <p:to>
                                        <p:strVal val="visible"/>
                                      </p:to>
                                    </p:set>
                                    <p:anim calcmode="lin" valueType="num">
                                      <p:cBhvr additive="base">
                                        <p:cTn dur="500"/>
                                        <p:tgtEl>
                                          <p:spTgt spid="1474"/>
                                        </p:tgtEl>
                                        <p:attrNameLst>
                                          <p:attrName>ppt_w</p:attrName>
                                        </p:attrNameLst>
                                      </p:cBhvr>
                                      <p:tavLst>
                                        <p:tav fmla="" tm="0">
                                          <p:val>
                                            <p:strVal val="0"/>
                                          </p:val>
                                        </p:tav>
                                        <p:tav fmla="" tm="100000">
                                          <p:val>
                                            <p:strVal val="#ppt_w"/>
                                          </p:val>
                                        </p:tav>
                                      </p:tavLst>
                                    </p:anim>
                                    <p:anim calcmode="lin" valueType="num">
                                      <p:cBhvr additive="base">
                                        <p:cTn dur="500"/>
                                        <p:tgtEl>
                                          <p:spTgt spid="147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5"/>
                                        </p:tgtEl>
                                        <p:attrNameLst>
                                          <p:attrName>style.visibility</p:attrName>
                                        </p:attrNameLst>
                                      </p:cBhvr>
                                      <p:to>
                                        <p:strVal val="visible"/>
                                      </p:to>
                                    </p:set>
                                    <p:anim calcmode="lin" valueType="num">
                                      <p:cBhvr additive="base">
                                        <p:cTn dur="500"/>
                                        <p:tgtEl>
                                          <p:spTgt spid="1475"/>
                                        </p:tgtEl>
                                        <p:attrNameLst>
                                          <p:attrName>ppt_w</p:attrName>
                                        </p:attrNameLst>
                                      </p:cBhvr>
                                      <p:tavLst>
                                        <p:tav fmla="" tm="0">
                                          <p:val>
                                            <p:strVal val="0"/>
                                          </p:val>
                                        </p:tav>
                                        <p:tav fmla="" tm="100000">
                                          <p:val>
                                            <p:strVal val="#ppt_w"/>
                                          </p:val>
                                        </p:tav>
                                      </p:tavLst>
                                    </p:anim>
                                    <p:anim calcmode="lin" valueType="num">
                                      <p:cBhvr additive="base">
                                        <p:cTn dur="500"/>
                                        <p:tgtEl>
                                          <p:spTgt spid="147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6"/>
                                        </p:tgtEl>
                                        <p:attrNameLst>
                                          <p:attrName>style.visibility</p:attrName>
                                        </p:attrNameLst>
                                      </p:cBhvr>
                                      <p:to>
                                        <p:strVal val="visible"/>
                                      </p:to>
                                    </p:set>
                                    <p:anim calcmode="lin" valueType="num">
                                      <p:cBhvr additive="base">
                                        <p:cTn dur="500"/>
                                        <p:tgtEl>
                                          <p:spTgt spid="1476"/>
                                        </p:tgtEl>
                                        <p:attrNameLst>
                                          <p:attrName>ppt_w</p:attrName>
                                        </p:attrNameLst>
                                      </p:cBhvr>
                                      <p:tavLst>
                                        <p:tav fmla="" tm="0">
                                          <p:val>
                                            <p:strVal val="0"/>
                                          </p:val>
                                        </p:tav>
                                        <p:tav fmla="" tm="100000">
                                          <p:val>
                                            <p:strVal val="#ppt_w"/>
                                          </p:val>
                                        </p:tav>
                                      </p:tavLst>
                                    </p:anim>
                                    <p:anim calcmode="lin" valueType="num">
                                      <p:cBhvr additive="base">
                                        <p:cTn dur="500"/>
                                        <p:tgtEl>
                                          <p:spTgt spid="147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9"/>
                                        </p:tgtEl>
                                        <p:attrNameLst>
                                          <p:attrName>style.visibility</p:attrName>
                                        </p:attrNameLst>
                                      </p:cBhvr>
                                      <p:to>
                                        <p:strVal val="visible"/>
                                      </p:to>
                                    </p:set>
                                    <p:anim calcmode="lin" valueType="num">
                                      <p:cBhvr additive="base">
                                        <p:cTn dur="500"/>
                                        <p:tgtEl>
                                          <p:spTgt spid="1479"/>
                                        </p:tgtEl>
                                        <p:attrNameLst>
                                          <p:attrName>ppt_w</p:attrName>
                                        </p:attrNameLst>
                                      </p:cBhvr>
                                      <p:tavLst>
                                        <p:tav fmla="" tm="0">
                                          <p:val>
                                            <p:strVal val="0"/>
                                          </p:val>
                                        </p:tav>
                                        <p:tav fmla="" tm="100000">
                                          <p:val>
                                            <p:strVal val="#ppt_w"/>
                                          </p:val>
                                        </p:tav>
                                      </p:tavLst>
                                    </p:anim>
                                    <p:anim calcmode="lin" valueType="num">
                                      <p:cBhvr additive="base">
                                        <p:cTn dur="500"/>
                                        <p:tgtEl>
                                          <p:spTgt spid="147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7"/>
                                        </p:tgtEl>
                                        <p:attrNameLst>
                                          <p:attrName>style.visibility</p:attrName>
                                        </p:attrNameLst>
                                      </p:cBhvr>
                                      <p:to>
                                        <p:strVal val="visible"/>
                                      </p:to>
                                    </p:set>
                                    <p:anim calcmode="lin" valueType="num">
                                      <p:cBhvr additive="base">
                                        <p:cTn dur="500"/>
                                        <p:tgtEl>
                                          <p:spTgt spid="1477"/>
                                        </p:tgtEl>
                                        <p:attrNameLst>
                                          <p:attrName>ppt_w</p:attrName>
                                        </p:attrNameLst>
                                      </p:cBhvr>
                                      <p:tavLst>
                                        <p:tav fmla="" tm="0">
                                          <p:val>
                                            <p:strVal val="0"/>
                                          </p:val>
                                        </p:tav>
                                        <p:tav fmla="" tm="100000">
                                          <p:val>
                                            <p:strVal val="#ppt_w"/>
                                          </p:val>
                                        </p:tav>
                                      </p:tavLst>
                                    </p:anim>
                                    <p:anim calcmode="lin" valueType="num">
                                      <p:cBhvr additive="base">
                                        <p:cTn dur="500"/>
                                        <p:tgtEl>
                                          <p:spTgt spid="147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78"/>
                                        </p:tgtEl>
                                        <p:attrNameLst>
                                          <p:attrName>style.visibility</p:attrName>
                                        </p:attrNameLst>
                                      </p:cBhvr>
                                      <p:to>
                                        <p:strVal val="visible"/>
                                      </p:to>
                                    </p:set>
                                    <p:anim calcmode="lin" valueType="num">
                                      <p:cBhvr additive="base">
                                        <p:cTn dur="500"/>
                                        <p:tgtEl>
                                          <p:spTgt spid="1478"/>
                                        </p:tgtEl>
                                        <p:attrNameLst>
                                          <p:attrName>ppt_w</p:attrName>
                                        </p:attrNameLst>
                                      </p:cBhvr>
                                      <p:tavLst>
                                        <p:tav fmla="" tm="0">
                                          <p:val>
                                            <p:strVal val="0"/>
                                          </p:val>
                                        </p:tav>
                                        <p:tav fmla="" tm="100000">
                                          <p:val>
                                            <p:strVal val="#ppt_w"/>
                                          </p:val>
                                        </p:tav>
                                      </p:tavLst>
                                    </p:anim>
                                    <p:anim calcmode="lin" valueType="num">
                                      <p:cBhvr additive="base">
                                        <p:cTn dur="500"/>
                                        <p:tgtEl>
                                          <p:spTgt spid="147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6" name="Shape 1486"/>
        <p:cNvGrpSpPr/>
        <p:nvPr/>
      </p:nvGrpSpPr>
      <p:grpSpPr>
        <a:xfrm>
          <a:off x="0" y="0"/>
          <a:ext cx="0" cy="0"/>
          <a:chOff x="0" y="0"/>
          <a:chExt cx="0" cy="0"/>
        </a:xfrm>
      </p:grpSpPr>
      <p:sp>
        <p:nvSpPr>
          <p:cNvPr id="1487" name="Google Shape;1487;p133"/>
          <p:cNvSpPr txBox="1"/>
          <p:nvPr>
            <p:ph type="title"/>
          </p:nvPr>
        </p:nvSpPr>
        <p:spPr>
          <a:xfrm>
            <a:off x="457200" y="115887"/>
            <a:ext cx="8229600" cy="5097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CC0000"/>
              </a:buClr>
              <a:buSzPts val="2400"/>
              <a:buFont typeface="Gill Sans"/>
              <a:buNone/>
            </a:pPr>
            <a:r>
              <a:rPr b="1" i="0" lang="en-US" sz="2400" u="sng">
                <a:solidFill>
                  <a:srgbClr val="CC0000"/>
                </a:solidFill>
                <a:effectLst>
                  <a:outerShdw blurRad="38100" algn="tl" dir="2700000" dist="38100">
                    <a:srgbClr val="C0C0C0"/>
                  </a:outerShdw>
                </a:effectLst>
                <a:latin typeface="Gill Sans"/>
                <a:ea typeface="Gill Sans"/>
                <a:cs typeface="Gill Sans"/>
                <a:sym typeface="Gill Sans"/>
              </a:rPr>
              <a:t>تابع التوازن والتوظيف الكامل Equilibrium &amp;Full Employment</a:t>
            </a:r>
            <a:endParaRPr/>
          </a:p>
        </p:txBody>
      </p:sp>
      <p:sp>
        <p:nvSpPr>
          <p:cNvPr id="1488" name="Google Shape;1488;p133"/>
          <p:cNvSpPr txBox="1"/>
          <p:nvPr>
            <p:ph idx="1" type="body"/>
          </p:nvPr>
        </p:nvSpPr>
        <p:spPr>
          <a:xfrm>
            <a:off x="250825" y="692150"/>
            <a:ext cx="8589900" cy="5040300"/>
          </a:xfrm>
          <a:prstGeom prst="rect">
            <a:avLst/>
          </a:prstGeom>
          <a:noFill/>
          <a:ln>
            <a:noFill/>
          </a:ln>
        </p:spPr>
        <p:txBody>
          <a:bodyPr anchorCtr="0" anchor="t" bIns="45700" lIns="91425" spcFirstLastPara="1" rIns="91425" wrap="square" tIns="45700">
            <a:normAutofit/>
          </a:bodyPr>
          <a:lstStyle/>
          <a:p>
            <a:pPr indent="-273050" lvl="0" marL="273050" marR="0" rtl="1" algn="r">
              <a:lnSpc>
                <a:spcPct val="80000"/>
              </a:lnSpc>
              <a:spcBef>
                <a:spcPts val="0"/>
              </a:spcBef>
              <a:spcAft>
                <a:spcPts val="0"/>
              </a:spcAft>
              <a:buClr>
                <a:schemeClr val="accent1"/>
              </a:buClr>
              <a:buSzPts val="2640"/>
              <a:buFont typeface="Noto Sans Symbols"/>
              <a:buChar char="🞂"/>
            </a:pPr>
            <a:r>
              <a:rPr b="0" i="0" lang="en-US" sz="3300" u="none">
                <a:solidFill>
                  <a:schemeClr val="dk1"/>
                </a:solidFill>
                <a:latin typeface="Gill Sans"/>
                <a:ea typeface="Gill Sans"/>
                <a:cs typeface="Gill Sans"/>
                <a:sym typeface="Gill Sans"/>
              </a:rPr>
              <a:t>إن تحقيق المستوى التوازني للدخل لا يعنى بالضرورة أن الاقتصاد يعمل عند مستوى التوظيف الكامل ،بل قد يحدث أن يتحقق التوازن عند نقطة أقل من مستوى التوظيف الكامل وهنا نقول أن هناك فجوة انكماشية ،أو يتحقق التوازن عند نقطة أعلى من مستوى التوظيف الكامل وهنا نقول أن هناك فجوة تضخمية .</a:t>
            </a:r>
            <a:endParaRPr b="0" i="0" sz="33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2160"/>
              <a:buFont typeface="Noto Sans Symbols"/>
              <a:buChar char="🞂"/>
            </a:pPr>
            <a:r>
              <a:rPr b="1" i="0" lang="en-US" sz="2700" u="sng">
                <a:solidFill>
                  <a:srgbClr val="00B050"/>
                </a:solidFill>
                <a:latin typeface="Gill Sans"/>
                <a:ea typeface="Gill Sans"/>
                <a:cs typeface="Gill Sans"/>
                <a:sym typeface="Gill Sans"/>
              </a:rPr>
              <a:t>أولاً:حالة الفجوة الانكماشية: </a:t>
            </a:r>
            <a:endParaRPr b="0" i="0" sz="2700" u="sng">
              <a:solidFill>
                <a:srgbClr val="00B050"/>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2640"/>
              <a:buFont typeface="Noto Sans Symbols"/>
              <a:buChar char="🞂"/>
            </a:pPr>
            <a:r>
              <a:rPr b="0" i="0" lang="en-US" sz="3300" u="none">
                <a:solidFill>
                  <a:schemeClr val="dk1"/>
                </a:solidFill>
                <a:latin typeface="Gill Sans"/>
                <a:ea typeface="Gill Sans"/>
                <a:cs typeface="Gill Sans"/>
                <a:sym typeface="Gill Sans"/>
              </a:rPr>
              <a:t>        عندما يكون مستوى التوازن للناتج الإجمالي عند نقطة أقل من مستوى التوظيف الكامل يكون هناك حالة ركود وتسمى المسافة التي تقع بين نقطة التوازن للناتج المحلى الإجمالي والتوازن بين مستوى التوظيف الكامل بالفجوة الانكماشية.</a:t>
            </a:r>
            <a:endParaRPr b="0" i="0" sz="3300" u="none">
              <a:solidFill>
                <a:schemeClr val="dk1"/>
              </a:solidFill>
              <a:latin typeface="Gill Sans"/>
              <a:ea typeface="Gill Sans"/>
              <a:cs typeface="Gill Sans"/>
              <a:sym typeface="Gill Sans"/>
            </a:endParaRPr>
          </a:p>
          <a:p>
            <a:pPr indent="-114934" lvl="0" marL="365125" marR="0" rtl="0" algn="l">
              <a:spcBef>
                <a:spcPts val="600"/>
              </a:spcBef>
              <a:spcAft>
                <a:spcPts val="0"/>
              </a:spcAft>
              <a:buClr>
                <a:schemeClr val="accent1"/>
              </a:buClr>
              <a:buSzPts val="2640"/>
              <a:buFont typeface="Noto Sans Symbols"/>
              <a:buNone/>
            </a:pPr>
            <a:r>
              <a:t/>
            </a:r>
            <a:endParaRPr b="0" i="0" sz="3300" u="none">
              <a:solidFill>
                <a:schemeClr val="dk1"/>
              </a:solidFill>
              <a:latin typeface="Gill Sans"/>
              <a:ea typeface="Gill Sans"/>
              <a:cs typeface="Gill Sans"/>
              <a:sym typeface="Gill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2" name="Shape 1492"/>
        <p:cNvGrpSpPr/>
        <p:nvPr/>
      </p:nvGrpSpPr>
      <p:grpSpPr>
        <a:xfrm>
          <a:off x="0" y="0"/>
          <a:ext cx="0" cy="0"/>
          <a:chOff x="0" y="0"/>
          <a:chExt cx="0" cy="0"/>
        </a:xfrm>
      </p:grpSpPr>
      <p:sp>
        <p:nvSpPr>
          <p:cNvPr id="1493" name="Google Shape;1493;p134"/>
          <p:cNvSpPr txBox="1"/>
          <p:nvPr/>
        </p:nvSpPr>
        <p:spPr>
          <a:xfrm>
            <a:off x="0" y="260350"/>
            <a:ext cx="8964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1494" name="Google Shape;1494;p134"/>
          <p:cNvSpPr txBox="1"/>
          <p:nvPr/>
        </p:nvSpPr>
        <p:spPr>
          <a:xfrm>
            <a:off x="0" y="1773237"/>
            <a:ext cx="8891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t>
            </a:r>
            <a:endParaRPr/>
          </a:p>
        </p:txBody>
      </p:sp>
      <p:sp>
        <p:nvSpPr>
          <p:cNvPr id="1495" name="Google Shape;1495;p134"/>
          <p:cNvSpPr txBox="1"/>
          <p:nvPr/>
        </p:nvSpPr>
        <p:spPr>
          <a:xfrm>
            <a:off x="3995737" y="4508500"/>
            <a:ext cx="4537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t>
            </a:r>
            <a:endParaRPr/>
          </a:p>
        </p:txBody>
      </p:sp>
      <p:sp>
        <p:nvSpPr>
          <p:cNvPr id="1496" name="Google Shape;1496;p134"/>
          <p:cNvSpPr txBox="1"/>
          <p:nvPr/>
        </p:nvSpPr>
        <p:spPr>
          <a:xfrm>
            <a:off x="0" y="0"/>
            <a:ext cx="9144000" cy="7062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600"/>
              <a:buFont typeface="Times New Roman"/>
              <a:buNone/>
            </a:pPr>
            <a:r>
              <a:rPr b="1" i="0" lang="en-US" sz="2600" u="sng">
                <a:solidFill>
                  <a:srgbClr val="FF0000"/>
                </a:solidFill>
                <a:latin typeface="Times New Roman"/>
                <a:ea typeface="Times New Roman"/>
                <a:cs typeface="Times New Roman"/>
                <a:sym typeface="Times New Roman"/>
              </a:rPr>
              <a:t>تابع :</a:t>
            </a:r>
            <a:r>
              <a:rPr b="1" i="0" lang="en-US" sz="2400" u="sng">
                <a:solidFill>
                  <a:srgbClr val="FF0000"/>
                </a:solidFill>
                <a:latin typeface="Times New Roman"/>
                <a:ea typeface="Times New Roman"/>
                <a:cs typeface="Times New Roman"/>
                <a:sym typeface="Times New Roman"/>
              </a:rPr>
              <a:t> الفجوة الانكماشية Recessionary Gap</a:t>
            </a:r>
            <a:endParaRPr b="1" i="0" sz="2400" u="sng">
              <a:solidFill>
                <a:srgbClr val="FF00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لتوضيح ننظر الى الشكل ادناه الذى يوضح خط الانفاق والدخل ، حيث يحدث توازن الناتج المحلى الاجمالى عند تقاطع خط الانفاق مع خط 45 عند النفطة E عند مستوى 6000 فى حين ان الناتج المحلى الاجمالى الذى يمكن تحقيقه عند مستوى التوظف الكامل  يبلغ 7000 كما هو موضح بالخط العمودى ، ومن ثم فان النقطة D هى نقطة التوازن التى يمكن  للاقتصاد أن يحققها اذا استغل جميع موارده الاقتصادية المتاحة ، ولهذا فعندما يكون مستوى التوازن للناتج الاجمالى أقل من مستوى التوظف الكامل ، يكون الاقتصاد فى حالة ركود ، وتسمى المسافة بين نقطة التوازن الحالية للناتج المحلى الاجمالى ونقطة التوازن فى حالة التوظف الكامل بالفجوة الانكماشية Recessionary Gap  </a:t>
            </a:r>
            <a:endParaRPr/>
          </a:p>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وقد لفت الاقتصادى البريطانى جون كينز الى هذا النوع من الفجوات التى سادت العالم عند ظهور الكساد العالمى فى مطلع الثلاثينات من القرن العشرين ، حيث ركز على حالة الموارد غير الموظفة عندما تكون نقطة التوازن فى مستوى اقل من مستوى التوظف الكامل كما فى الشكل ادناه ، وقد تعزى هذه الحالة التى يتفاطع عندها خط الانفاق مع خط 45  درجة عند نقطة اقل من مستوى الناتج المحلى الذى يحقق التوظيف الكامل بسبب :</a:t>
            </a:r>
            <a:endParaRPr/>
          </a:p>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1 </a:t>
            </a:r>
            <a:r>
              <a:rPr b="1" i="0" lang="en-US" sz="2000" u="none">
                <a:solidFill>
                  <a:srgbClr val="FF0000"/>
                </a:solidFill>
                <a:latin typeface="Times New Roman"/>
                <a:ea typeface="Times New Roman"/>
                <a:cs typeface="Times New Roman"/>
                <a:sym typeface="Times New Roman"/>
              </a:rPr>
              <a:t>- عدم رغبة المستهلكين والمستثمرين فى الانفاق فى ظل الاسعار الحالية </a:t>
            </a:r>
            <a:endParaRPr/>
          </a:p>
          <a:p>
            <a:pPr indent="0" lvl="0" marL="0" marR="0" rtl="1" algn="r">
              <a:lnSpc>
                <a:spcPct val="100000"/>
              </a:lnSpc>
              <a:spcBef>
                <a:spcPts val="140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2- لانخفاض الانفاق الحكومى </a:t>
            </a:r>
            <a:endParaRPr b="1" i="0" sz="2000" u="none">
              <a:solidFill>
                <a:srgbClr val="FF0000"/>
              </a:solidFill>
              <a:latin typeface="Times New Roman"/>
              <a:ea typeface="Times New Roman"/>
              <a:cs typeface="Times New Roman"/>
              <a:sym typeface="Times New Roman"/>
            </a:endParaRPr>
          </a:p>
          <a:p>
            <a:pPr indent="0" lvl="0" marL="0" marR="0" rtl="1" algn="r">
              <a:lnSpc>
                <a:spcPct val="100000"/>
              </a:lnSpc>
              <a:spcBef>
                <a:spcPts val="140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3- لضعف الطلب الخارجى على السلع والخدمات ، مما يؤدى جميع هذه العوامل الى انخفاض الانفاق الكلى مما يؤدى الى بطالة عالية لعدم وجود طلب كاف يخقق توظيف الايدى العاملة </a:t>
            </a:r>
            <a:r>
              <a:rPr b="1" i="0" lang="en-US" sz="2000" u="none">
                <a:solidFill>
                  <a:schemeClr val="dk1"/>
                </a:solidFill>
                <a:latin typeface="Times New Roman"/>
                <a:ea typeface="Times New Roman"/>
                <a:cs typeface="Times New Roman"/>
                <a:sym typeface="Times New Roman"/>
              </a:rPr>
              <a:t>،</a:t>
            </a:r>
            <a:endParaRPr b="1" i="0" sz="2000" u="none">
              <a:solidFill>
                <a:schemeClr val="dk1"/>
              </a:solidFill>
              <a:latin typeface="Times New Roman"/>
              <a:ea typeface="Times New Roman"/>
              <a:cs typeface="Times New Roman"/>
              <a:sym typeface="Times New Roman"/>
            </a:endParaRPr>
          </a:p>
          <a:p>
            <a:pPr indent="0" lvl="0" marL="0" marR="0" rtl="1" algn="r">
              <a:lnSpc>
                <a:spcPct val="100000"/>
              </a:lnSpc>
              <a:spcBef>
                <a:spcPts val="14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a:t>
            </a:r>
            <a:r>
              <a:rPr b="1" i="0" lang="en-US" sz="2800" u="none">
                <a:solidFill>
                  <a:schemeClr val="dk1"/>
                </a:solidFill>
                <a:latin typeface="Times New Roman"/>
                <a:ea typeface="Times New Roman"/>
                <a:cs typeface="Times New Roman"/>
                <a:sym typeface="Times New Roman"/>
              </a:rPr>
              <a:t>بالتالى للوصول لمستوى التوظف الكامل وازالة هذه الفجوة الانكماشية يمكن أن يتحقق برفع خط الانفاق الكلى وذلك بتحريك المنحنى  C+I+G+(X-M)0 الى اعلى حتى يتقاطع مع خط 45 عند النقطة D </a:t>
            </a:r>
            <a:r>
              <a:rPr b="1" i="0" lang="en-US" sz="2800" u="sng">
                <a:solidFill>
                  <a:srgbClr val="FF0000"/>
                </a:solidFill>
                <a:latin typeface="Times New Roman"/>
                <a:ea typeface="Times New Roman"/>
                <a:cs typeface="Times New Roman"/>
                <a:sym typeface="Times New Roman"/>
              </a:rPr>
              <a:t>عن طريق تطبيق سياسة مالية توسعية او سياسة نقدية توسعية </a:t>
            </a:r>
            <a:endParaRPr b="1" i="0" sz="2800" u="sng">
              <a:solidFill>
                <a:srgbClr val="FF0000"/>
              </a:solidFill>
              <a:latin typeface="Times New Roman"/>
              <a:ea typeface="Times New Roman"/>
              <a:cs typeface="Times New Roman"/>
              <a:sym typeface="Times New Roman"/>
            </a:endParaRPr>
          </a:p>
          <a:p>
            <a:pPr indent="0" lvl="0" marL="0" marR="0" rtl="1" algn="r">
              <a:lnSpc>
                <a:spcPct val="100000"/>
              </a:lnSpc>
              <a:spcBef>
                <a:spcPts val="0"/>
              </a:spcBef>
              <a:spcAft>
                <a:spcPts val="0"/>
              </a:spcAft>
              <a:buClr>
                <a:srgbClr val="FF0000"/>
              </a:buClr>
              <a:buSzPts val="2800"/>
              <a:buFont typeface="Times New Roman"/>
              <a:buNone/>
            </a:pPr>
            <a:r>
              <a:rPr b="1" i="0" lang="en-US" sz="2800" u="sng">
                <a:solidFill>
                  <a:srgbClr val="FF0000"/>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gtEl>
                                        <p:attrNameLst>
                                          <p:attrName>style.visibility</p:attrName>
                                        </p:attrNameLst>
                                      </p:cBhvr>
                                      <p:to>
                                        <p:strVal val="visible"/>
                                      </p:to>
                                    </p:set>
                                    <p:animEffect filter="fade" transition="in">
                                      <p:cBhvr>
                                        <p:cTn dur="500"/>
                                        <p:tgtEl>
                                          <p:spTgt spid="14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4"/>
                                        </p:tgtEl>
                                        <p:attrNameLst>
                                          <p:attrName>style.visibility</p:attrName>
                                        </p:attrNameLst>
                                      </p:cBhvr>
                                      <p:to>
                                        <p:strVal val="visible"/>
                                      </p:to>
                                    </p:set>
                                    <p:animEffect filter="fade" transition="in">
                                      <p:cBhvr>
                                        <p:cTn dur="1000"/>
                                        <p:tgtEl>
                                          <p:spTgt spid="1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5"/>
                                        </p:tgtEl>
                                        <p:attrNameLst>
                                          <p:attrName>style.visibility</p:attrName>
                                        </p:attrNameLst>
                                      </p:cBhvr>
                                      <p:to>
                                        <p:strVal val="visible"/>
                                      </p:to>
                                    </p:set>
                                    <p:animEffect filter="fade" transition="in">
                                      <p:cBhvr>
                                        <p:cTn dur="500"/>
                                        <p:tgtEl>
                                          <p:spTgt spid="1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0" name="Shape 1500"/>
        <p:cNvGrpSpPr/>
        <p:nvPr/>
      </p:nvGrpSpPr>
      <p:grpSpPr>
        <a:xfrm>
          <a:off x="0" y="0"/>
          <a:ext cx="0" cy="0"/>
          <a:chOff x="0" y="0"/>
          <a:chExt cx="0" cy="0"/>
        </a:xfrm>
      </p:grpSpPr>
      <p:sp>
        <p:nvSpPr>
          <p:cNvPr id="1501" name="Google Shape;1501;p135"/>
          <p:cNvSpPr txBox="1"/>
          <p:nvPr/>
        </p:nvSpPr>
        <p:spPr>
          <a:xfrm>
            <a:off x="0" y="260350"/>
            <a:ext cx="8964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1502" name="Google Shape;1502;p135"/>
          <p:cNvSpPr txBox="1"/>
          <p:nvPr/>
        </p:nvSpPr>
        <p:spPr>
          <a:xfrm>
            <a:off x="0" y="1773237"/>
            <a:ext cx="8891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1503" name="Google Shape;1503;p135"/>
          <p:cNvSpPr txBox="1"/>
          <p:nvPr/>
        </p:nvSpPr>
        <p:spPr>
          <a:xfrm>
            <a:off x="219075" y="0"/>
            <a:ext cx="3632100" cy="1046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66"/>
              </a:buClr>
              <a:buSzPts val="2600"/>
              <a:buFont typeface="Times New Roman"/>
              <a:buNone/>
            </a:pPr>
            <a:r>
              <a:rPr b="1" i="0" lang="en-US" sz="2600" u="sng">
                <a:solidFill>
                  <a:srgbClr val="000066"/>
                </a:solidFill>
                <a:latin typeface="Times New Roman"/>
                <a:ea typeface="Times New Roman"/>
                <a:cs typeface="Times New Roman"/>
                <a:sym typeface="Times New Roman"/>
              </a:rPr>
              <a:t>رسم بيانى يوضح :</a:t>
            </a:r>
            <a:r>
              <a:rPr b="1" i="0" lang="en-US" sz="2400" u="sng">
                <a:solidFill>
                  <a:schemeClr val="dk1"/>
                </a:solidFill>
                <a:latin typeface="Times New Roman"/>
                <a:ea typeface="Times New Roman"/>
                <a:cs typeface="Times New Roman"/>
                <a:sym typeface="Times New Roman"/>
              </a:rPr>
              <a:t> </a:t>
            </a:r>
            <a:r>
              <a:rPr b="1" i="0" lang="en-US" sz="2400" u="sng">
                <a:solidFill>
                  <a:srgbClr val="000066"/>
                </a:solidFill>
                <a:latin typeface="Times New Roman"/>
                <a:ea typeface="Times New Roman"/>
                <a:cs typeface="Times New Roman"/>
                <a:sym typeface="Times New Roman"/>
              </a:rPr>
              <a:t>الفجوة الانكماشية :</a:t>
            </a:r>
            <a:endParaRPr/>
          </a:p>
          <a:p>
            <a:pPr indent="0" lvl="0" marL="0" marR="0" rtl="0" algn="l">
              <a:lnSpc>
                <a:spcPct val="100000"/>
              </a:lnSpc>
              <a:spcBef>
                <a:spcPts val="0"/>
              </a:spcBef>
              <a:spcAft>
                <a:spcPts val="0"/>
              </a:spcAft>
              <a:buNone/>
            </a:pPr>
            <a:r>
              <a:t/>
            </a:r>
            <a:endParaRPr b="1" i="0" sz="2400" u="sng">
              <a:solidFill>
                <a:srgbClr val="000066"/>
              </a:solidFill>
              <a:latin typeface="Times New Roman"/>
              <a:ea typeface="Times New Roman"/>
              <a:cs typeface="Times New Roman"/>
              <a:sym typeface="Times New Roman"/>
            </a:endParaRPr>
          </a:p>
        </p:txBody>
      </p:sp>
      <p:sp>
        <p:nvSpPr>
          <p:cNvPr id="1504" name="Google Shape;1504;p135"/>
          <p:cNvSpPr txBox="1"/>
          <p:nvPr/>
        </p:nvSpPr>
        <p:spPr>
          <a:xfrm>
            <a:off x="0" y="476250"/>
            <a:ext cx="8820000" cy="304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cxnSp>
        <p:nvCxnSpPr>
          <p:cNvPr id="1505" name="Google Shape;1505;p135"/>
          <p:cNvCxnSpPr/>
          <p:nvPr/>
        </p:nvCxnSpPr>
        <p:spPr>
          <a:xfrm flipH="1" rot="10800000">
            <a:off x="1042987" y="5518187"/>
            <a:ext cx="7850100" cy="7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1506" name="Google Shape;1506;p135"/>
          <p:cNvCxnSpPr/>
          <p:nvPr/>
        </p:nvCxnSpPr>
        <p:spPr>
          <a:xfrm>
            <a:off x="1116012" y="838187"/>
            <a:ext cx="0" cy="475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1507" name="Google Shape;1507;p135"/>
          <p:cNvCxnSpPr/>
          <p:nvPr/>
        </p:nvCxnSpPr>
        <p:spPr>
          <a:xfrm flipH="1" rot="10800000">
            <a:off x="1116012" y="404687"/>
            <a:ext cx="6408600" cy="5184900"/>
          </a:xfrm>
          <a:prstGeom prst="straightConnector1">
            <a:avLst/>
          </a:prstGeom>
          <a:noFill/>
          <a:ln cap="flat" cmpd="sng" w="38100">
            <a:solidFill>
              <a:srgbClr val="FF6600"/>
            </a:solidFill>
            <a:prstDash val="solid"/>
            <a:miter lim="800000"/>
            <a:headEnd len="med" w="med" type="none"/>
            <a:tailEnd len="med" w="med" type="none"/>
          </a:ln>
        </p:spPr>
      </p:cxnSp>
      <p:cxnSp>
        <p:nvCxnSpPr>
          <p:cNvPr id="1508" name="Google Shape;1508;p135"/>
          <p:cNvCxnSpPr/>
          <p:nvPr/>
        </p:nvCxnSpPr>
        <p:spPr>
          <a:xfrm flipH="1" rot="10800000">
            <a:off x="1835150" y="1773112"/>
            <a:ext cx="6192900" cy="2517900"/>
          </a:xfrm>
          <a:prstGeom prst="straightConnector1">
            <a:avLst/>
          </a:prstGeom>
          <a:noFill/>
          <a:ln cap="flat" cmpd="sng" w="57150">
            <a:solidFill>
              <a:srgbClr val="33CC33"/>
            </a:solidFill>
            <a:prstDash val="solid"/>
            <a:miter lim="800000"/>
            <a:headEnd len="med" w="med" type="none"/>
            <a:tailEnd len="med" w="med" type="none"/>
          </a:ln>
        </p:spPr>
      </p:cxnSp>
      <p:cxnSp>
        <p:nvCxnSpPr>
          <p:cNvPr id="1509" name="Google Shape;1509;p135"/>
          <p:cNvCxnSpPr/>
          <p:nvPr/>
        </p:nvCxnSpPr>
        <p:spPr>
          <a:xfrm flipH="1" rot="10800000">
            <a:off x="1692275" y="476125"/>
            <a:ext cx="6192900" cy="2517900"/>
          </a:xfrm>
          <a:prstGeom prst="straightConnector1">
            <a:avLst/>
          </a:prstGeom>
          <a:noFill/>
          <a:ln cap="flat" cmpd="sng" w="57150">
            <a:solidFill>
              <a:srgbClr val="CC66FF"/>
            </a:solidFill>
            <a:prstDash val="solid"/>
            <a:miter lim="800000"/>
            <a:headEnd len="med" w="med" type="none"/>
            <a:tailEnd len="med" w="med" type="none"/>
          </a:ln>
        </p:spPr>
      </p:cxnSp>
      <p:cxnSp>
        <p:nvCxnSpPr>
          <p:cNvPr id="1510" name="Google Shape;1510;p135"/>
          <p:cNvCxnSpPr/>
          <p:nvPr/>
        </p:nvCxnSpPr>
        <p:spPr>
          <a:xfrm flipH="1">
            <a:off x="3563974" y="3573462"/>
            <a:ext cx="71400" cy="2016000"/>
          </a:xfrm>
          <a:prstGeom prst="straightConnector1">
            <a:avLst/>
          </a:prstGeom>
          <a:noFill/>
          <a:ln cap="flat" cmpd="sng" w="28575">
            <a:solidFill>
              <a:srgbClr val="33CC33"/>
            </a:solidFill>
            <a:prstDash val="solid"/>
            <a:miter lim="800000"/>
            <a:headEnd len="med" w="med" type="none"/>
            <a:tailEnd len="med" w="med" type="none"/>
          </a:ln>
        </p:spPr>
      </p:cxnSp>
      <p:cxnSp>
        <p:nvCxnSpPr>
          <p:cNvPr id="1511" name="Google Shape;1511;p135"/>
          <p:cNvCxnSpPr/>
          <p:nvPr/>
        </p:nvCxnSpPr>
        <p:spPr>
          <a:xfrm flipH="1">
            <a:off x="6732487" y="981075"/>
            <a:ext cx="216000" cy="4680000"/>
          </a:xfrm>
          <a:prstGeom prst="straightConnector1">
            <a:avLst/>
          </a:prstGeom>
          <a:noFill/>
          <a:ln cap="flat" cmpd="sng" w="28575">
            <a:solidFill>
              <a:srgbClr val="33CC33"/>
            </a:solidFill>
            <a:prstDash val="solid"/>
            <a:miter lim="800000"/>
            <a:headEnd len="med" w="med" type="none"/>
            <a:tailEnd len="med" w="med" type="none"/>
          </a:ln>
        </p:spPr>
      </p:cxnSp>
      <p:sp>
        <p:nvSpPr>
          <p:cNvPr id="1512" name="Google Shape;1512;p135"/>
          <p:cNvSpPr txBox="1"/>
          <p:nvPr/>
        </p:nvSpPr>
        <p:spPr>
          <a:xfrm>
            <a:off x="78120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1513" name="Google Shape;1513;p135"/>
          <p:cNvSpPr txBox="1"/>
          <p:nvPr/>
        </p:nvSpPr>
        <p:spPr>
          <a:xfrm>
            <a:off x="0" y="836612"/>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AE</a:t>
            </a:r>
            <a:endParaRPr/>
          </a:p>
        </p:txBody>
      </p:sp>
      <p:sp>
        <p:nvSpPr>
          <p:cNvPr id="1514" name="Google Shape;1514;p135"/>
          <p:cNvSpPr txBox="1"/>
          <p:nvPr/>
        </p:nvSpPr>
        <p:spPr>
          <a:xfrm>
            <a:off x="60848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
        <p:nvSpPr>
          <p:cNvPr id="1515" name="Google Shape;1515;p135"/>
          <p:cNvSpPr txBox="1"/>
          <p:nvPr/>
        </p:nvSpPr>
        <p:spPr>
          <a:xfrm>
            <a:off x="2987675"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6000</a:t>
            </a:r>
            <a:endParaRPr/>
          </a:p>
        </p:txBody>
      </p:sp>
      <p:sp>
        <p:nvSpPr>
          <p:cNvPr id="1516" name="Google Shape;1516;p135"/>
          <p:cNvSpPr txBox="1"/>
          <p:nvPr/>
        </p:nvSpPr>
        <p:spPr>
          <a:xfrm>
            <a:off x="3203575" y="3141662"/>
            <a:ext cx="5031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1517" name="Google Shape;1517;p135"/>
          <p:cNvSpPr txBox="1"/>
          <p:nvPr/>
        </p:nvSpPr>
        <p:spPr>
          <a:xfrm>
            <a:off x="6443662" y="692150"/>
            <a:ext cx="431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D</a:t>
            </a:r>
            <a:endParaRPr/>
          </a:p>
        </p:txBody>
      </p:sp>
      <p:sp>
        <p:nvSpPr>
          <p:cNvPr id="1518" name="Google Shape;1518;p135"/>
          <p:cNvSpPr txBox="1"/>
          <p:nvPr/>
        </p:nvSpPr>
        <p:spPr>
          <a:xfrm>
            <a:off x="6659562" y="2133600"/>
            <a:ext cx="24843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C+I+G+(X-M)0</a:t>
            </a:r>
            <a:endParaRPr/>
          </a:p>
        </p:txBody>
      </p:sp>
      <p:sp>
        <p:nvSpPr>
          <p:cNvPr id="1519" name="Google Shape;1519;p135"/>
          <p:cNvSpPr txBox="1"/>
          <p:nvPr/>
        </p:nvSpPr>
        <p:spPr>
          <a:xfrm>
            <a:off x="6659562" y="765175"/>
            <a:ext cx="2265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1520" name="Google Shape;1520;p135"/>
          <p:cNvSpPr txBox="1"/>
          <p:nvPr/>
        </p:nvSpPr>
        <p:spPr>
          <a:xfrm>
            <a:off x="2411412" y="1196975"/>
            <a:ext cx="15192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انكماشية </a:t>
            </a:r>
            <a:endParaRPr/>
          </a:p>
        </p:txBody>
      </p:sp>
      <p:sp>
        <p:nvSpPr>
          <p:cNvPr id="1521" name="Google Shape;1521;p135"/>
          <p:cNvSpPr txBox="1"/>
          <p:nvPr/>
        </p:nvSpPr>
        <p:spPr>
          <a:xfrm>
            <a:off x="3689350" y="0"/>
            <a:ext cx="41226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المجلى الاجمالى الذى يمكن تحقيقه </a:t>
            </a:r>
            <a:endParaRPr/>
          </a:p>
        </p:txBody>
      </p:sp>
      <p:sp>
        <p:nvSpPr>
          <p:cNvPr id="1522" name="Google Shape;1522;p135"/>
          <p:cNvSpPr txBox="1"/>
          <p:nvPr/>
        </p:nvSpPr>
        <p:spPr>
          <a:xfrm>
            <a:off x="1116012" y="6021387"/>
            <a:ext cx="62499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a:t>
            </a:r>
            <a:r>
              <a:rPr b="1" i="0" lang="en-US" sz="2400" u="none">
                <a:solidFill>
                  <a:srgbClr val="FF0000"/>
                </a:solidFill>
                <a:latin typeface="Times New Roman"/>
                <a:ea typeface="Times New Roman"/>
                <a:cs typeface="Times New Roman"/>
                <a:sym typeface="Times New Roman"/>
              </a:rPr>
              <a:t>لشكل أعلاه يوضح الفجوة الانكماشية </a:t>
            </a:r>
            <a:endParaRPr/>
          </a:p>
        </p:txBody>
      </p:sp>
      <p:sp>
        <p:nvSpPr>
          <p:cNvPr id="1523" name="Google Shape;1523;p135"/>
          <p:cNvSpPr/>
          <p:nvPr/>
        </p:nvSpPr>
        <p:spPr>
          <a:xfrm>
            <a:off x="2305050" y="1408112"/>
            <a:ext cx="4319700" cy="484200"/>
          </a:xfrm>
          <a:prstGeom prst="rightArrow">
            <a:avLst>
              <a:gd fmla="val 20389"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524" name="Google Shape;1524;p135"/>
          <p:cNvCxnSpPr/>
          <p:nvPr/>
        </p:nvCxnSpPr>
        <p:spPr>
          <a:xfrm flipH="1">
            <a:off x="6875587" y="260350"/>
            <a:ext cx="72900" cy="2016000"/>
          </a:xfrm>
          <a:prstGeom prst="straightConnector1">
            <a:avLst/>
          </a:prstGeom>
          <a:noFill/>
          <a:ln cap="flat" cmpd="sng" w="28575">
            <a:solidFill>
              <a:srgbClr val="33CC33"/>
            </a:solidFill>
            <a:prstDash val="solid"/>
            <a:miter lim="800000"/>
            <a:headEnd len="med" w="med" type="none"/>
            <a:tailEnd len="med" w="med" type="none"/>
          </a:ln>
        </p:spPr>
      </p:cxnSp>
      <p:sp>
        <p:nvSpPr>
          <p:cNvPr id="1525" name="Google Shape;1525;p135"/>
          <p:cNvSpPr/>
          <p:nvPr/>
        </p:nvSpPr>
        <p:spPr>
          <a:xfrm>
            <a:off x="2627312" y="260350"/>
            <a:ext cx="4321200" cy="484200"/>
          </a:xfrm>
          <a:prstGeom prst="rightArrow">
            <a:avLst>
              <a:gd fmla="val 20390"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526" name="Google Shape;1526;p135"/>
          <p:cNvSpPr/>
          <p:nvPr/>
        </p:nvSpPr>
        <p:spPr>
          <a:xfrm>
            <a:off x="6516687" y="981075"/>
            <a:ext cx="484200" cy="1338300"/>
          </a:xfrm>
          <a:prstGeom prst="downArrow">
            <a:avLst>
              <a:gd fmla="val 17693"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1"/>
                                        </p:tgtEl>
                                        <p:attrNameLst>
                                          <p:attrName>style.visibility</p:attrName>
                                        </p:attrNameLst>
                                      </p:cBhvr>
                                      <p:to>
                                        <p:strVal val="visible"/>
                                      </p:to>
                                    </p:set>
                                    <p:animEffect filter="fade" transition="in">
                                      <p:cBhvr>
                                        <p:cTn dur="500"/>
                                        <p:tgtEl>
                                          <p:spTgt spid="15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2"/>
                                        </p:tgtEl>
                                        <p:attrNameLst>
                                          <p:attrName>style.visibility</p:attrName>
                                        </p:attrNameLst>
                                      </p:cBhvr>
                                      <p:to>
                                        <p:strVal val="visible"/>
                                      </p:to>
                                    </p:set>
                                    <p:animEffect filter="fade" transition="in">
                                      <p:cBhvr>
                                        <p:cTn dur="1000"/>
                                        <p:tgtEl>
                                          <p:spTgt spid="1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0" name="Shape 1530"/>
        <p:cNvGrpSpPr/>
        <p:nvPr/>
      </p:nvGrpSpPr>
      <p:grpSpPr>
        <a:xfrm>
          <a:off x="0" y="0"/>
          <a:ext cx="0" cy="0"/>
          <a:chOff x="0" y="0"/>
          <a:chExt cx="0" cy="0"/>
        </a:xfrm>
      </p:grpSpPr>
      <p:sp>
        <p:nvSpPr>
          <p:cNvPr id="1531" name="Google Shape;1531;p136"/>
          <p:cNvSpPr txBox="1"/>
          <p:nvPr>
            <p:ph type="title"/>
          </p:nvPr>
        </p:nvSpPr>
        <p:spPr>
          <a:xfrm>
            <a:off x="457200" y="115887"/>
            <a:ext cx="8229600" cy="5097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CC0000"/>
              </a:buClr>
              <a:buSzPts val="2400"/>
              <a:buFont typeface="Gill Sans"/>
              <a:buNone/>
            </a:pPr>
            <a:r>
              <a:rPr b="1" i="0" lang="en-US" sz="2400" u="sng">
                <a:solidFill>
                  <a:srgbClr val="CC0000"/>
                </a:solidFill>
                <a:effectLst>
                  <a:outerShdw blurRad="38100" algn="tl" dir="2700000" dist="38100">
                    <a:srgbClr val="C0C0C0"/>
                  </a:outerShdw>
                </a:effectLst>
                <a:latin typeface="Gill Sans"/>
                <a:ea typeface="Gill Sans"/>
                <a:cs typeface="Gill Sans"/>
                <a:sym typeface="Gill Sans"/>
              </a:rPr>
              <a:t>تابع :التوازن والتوظيف الكامل Equilibrium &amp;Full Employment</a:t>
            </a:r>
            <a:endParaRPr/>
          </a:p>
        </p:txBody>
      </p:sp>
      <p:sp>
        <p:nvSpPr>
          <p:cNvPr id="1532" name="Google Shape;1532;p136"/>
          <p:cNvSpPr txBox="1"/>
          <p:nvPr>
            <p:ph idx="1" type="body"/>
          </p:nvPr>
        </p:nvSpPr>
        <p:spPr>
          <a:xfrm>
            <a:off x="457200" y="766762"/>
            <a:ext cx="8229600" cy="5038800"/>
          </a:xfrm>
          <a:prstGeom prst="rect">
            <a:avLst/>
          </a:prstGeom>
          <a:noFill/>
          <a:ln>
            <a:noFill/>
          </a:ln>
        </p:spPr>
        <p:txBody>
          <a:bodyPr anchorCtr="0" anchor="t" bIns="45700" lIns="91425" spcFirstLastPara="1" rIns="91425" wrap="square" tIns="45700">
            <a:normAutofit/>
          </a:bodyPr>
          <a:lstStyle/>
          <a:p>
            <a:pPr indent="-273050" lvl="0" marL="273050" marR="0" rtl="1" algn="r">
              <a:lnSpc>
                <a:spcPct val="80000"/>
              </a:lnSpc>
              <a:spcBef>
                <a:spcPts val="0"/>
              </a:spcBef>
              <a:spcAft>
                <a:spcPts val="0"/>
              </a:spcAft>
              <a:buClr>
                <a:schemeClr val="accent1"/>
              </a:buClr>
              <a:buSzPts val="2480"/>
              <a:buFont typeface="Noto Sans Symbols"/>
              <a:buChar char="🞂"/>
            </a:pPr>
            <a:r>
              <a:rPr b="0" i="0" lang="en-US" sz="3100" u="none">
                <a:solidFill>
                  <a:schemeClr val="dk1"/>
                </a:solidFill>
                <a:latin typeface="Gill Sans"/>
                <a:ea typeface="Gill Sans"/>
                <a:cs typeface="Gill Sans"/>
                <a:sym typeface="Gill Sans"/>
              </a:rPr>
              <a:t>إن تحقيق المستوى التوازني للدخل لا يعنى بالضرورة أن الاقتصاد يعمل عند مستوى التوظيف الكامل ،بل قد يحدث أن يتحقق التوازن عند نقطة أقل من مستوى التوظيف الكامل وهنا نقول أن هناك فجوة انكماشية ،أو يتحقق التوازن عند نقطة أعلى من مستوى التوظيف الكامل وهنا نقول أن هناك فجوة تضخمية .</a:t>
            </a:r>
            <a:endParaRPr b="0" i="0" sz="31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2480"/>
              <a:buFont typeface="Noto Sans Symbols"/>
              <a:buChar char="🞂"/>
            </a:pPr>
            <a:r>
              <a:rPr b="1" i="0" lang="en-US" sz="3100" u="sng">
                <a:solidFill>
                  <a:srgbClr val="00B050"/>
                </a:solidFill>
                <a:latin typeface="Gill Sans"/>
                <a:ea typeface="Gill Sans"/>
                <a:cs typeface="Gill Sans"/>
                <a:sym typeface="Gill Sans"/>
              </a:rPr>
              <a:t>ثانيا: حالة الفجوة التضخمية:</a:t>
            </a:r>
            <a:endParaRPr b="0" i="0" sz="3100" u="sng">
              <a:solidFill>
                <a:srgbClr val="00B050"/>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2480"/>
              <a:buFont typeface="Noto Sans Symbols"/>
              <a:buChar char="🞂"/>
            </a:pPr>
            <a:r>
              <a:rPr b="1" i="0" lang="en-US" sz="3100" u="none">
                <a:solidFill>
                  <a:schemeClr val="dk1"/>
                </a:solidFill>
                <a:latin typeface="Gill Sans"/>
                <a:ea typeface="Gill Sans"/>
                <a:cs typeface="Gill Sans"/>
                <a:sym typeface="Gill Sans"/>
              </a:rPr>
              <a:t>   </a:t>
            </a:r>
            <a:r>
              <a:rPr b="0" i="0" lang="en-US" sz="3100" u="none">
                <a:solidFill>
                  <a:schemeClr val="dk1"/>
                </a:solidFill>
                <a:latin typeface="Gill Sans"/>
                <a:ea typeface="Gill Sans"/>
                <a:cs typeface="Gill Sans"/>
                <a:sym typeface="Gill Sans"/>
              </a:rPr>
              <a:t>وهى عكس الفجوة الانكماشية وتحدث عندما يكون مستوى التوازن للناتج الإجمالي عند نقطة أكبر من مستوى التوظيف الكامل،فالفجوة التضخمية عبارة عن الفرق بين المستوى المتحقق من الناتج المحلى الإجمالي والمستوى الذي يمكن تحقيقه عند توظيف جميع الموارد المتاحة.</a:t>
            </a:r>
            <a:endParaRPr b="0" i="0" sz="3100" u="none">
              <a:solidFill>
                <a:schemeClr val="dk1"/>
              </a:solidFill>
              <a:latin typeface="Gill Sans"/>
              <a:ea typeface="Gill Sans"/>
              <a:cs typeface="Gill Sans"/>
              <a:sym typeface="Gill Sans"/>
            </a:endParaRPr>
          </a:p>
          <a:p>
            <a:pPr indent="-125095" lvl="0" marL="365125" marR="0" rtl="0" algn="l">
              <a:spcBef>
                <a:spcPts val="600"/>
              </a:spcBef>
              <a:spcAft>
                <a:spcPts val="0"/>
              </a:spcAft>
              <a:buClr>
                <a:schemeClr val="accent1"/>
              </a:buClr>
              <a:buSzPts val="2480"/>
              <a:buFont typeface="Noto Sans Symbols"/>
              <a:buNone/>
            </a:pPr>
            <a:r>
              <a:t/>
            </a:r>
            <a:endParaRPr b="0" i="0" sz="3100" u="none">
              <a:solidFill>
                <a:schemeClr val="dk1"/>
              </a:solidFill>
              <a:latin typeface="Gill Sans"/>
              <a:ea typeface="Gill Sans"/>
              <a:cs typeface="Gill Sans"/>
              <a:sym typeface="Gill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6" name="Shape 1536"/>
        <p:cNvGrpSpPr/>
        <p:nvPr/>
      </p:nvGrpSpPr>
      <p:grpSpPr>
        <a:xfrm>
          <a:off x="0" y="0"/>
          <a:ext cx="0" cy="0"/>
          <a:chOff x="0" y="0"/>
          <a:chExt cx="0" cy="0"/>
        </a:xfrm>
      </p:grpSpPr>
      <p:sp>
        <p:nvSpPr>
          <p:cNvPr id="1537" name="Google Shape;1537;p137"/>
          <p:cNvSpPr txBox="1"/>
          <p:nvPr/>
        </p:nvSpPr>
        <p:spPr>
          <a:xfrm>
            <a:off x="0" y="260350"/>
            <a:ext cx="8964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1538" name="Google Shape;1538;p137"/>
          <p:cNvSpPr txBox="1"/>
          <p:nvPr/>
        </p:nvSpPr>
        <p:spPr>
          <a:xfrm>
            <a:off x="0" y="1773237"/>
            <a:ext cx="8891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t>
            </a:r>
            <a:endParaRPr/>
          </a:p>
        </p:txBody>
      </p:sp>
      <p:sp>
        <p:nvSpPr>
          <p:cNvPr id="1539" name="Google Shape;1539;p137"/>
          <p:cNvSpPr txBox="1"/>
          <p:nvPr/>
        </p:nvSpPr>
        <p:spPr>
          <a:xfrm>
            <a:off x="3995737" y="4508500"/>
            <a:ext cx="45372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t>
            </a:r>
            <a:endParaRPr/>
          </a:p>
        </p:txBody>
      </p:sp>
      <p:sp>
        <p:nvSpPr>
          <p:cNvPr id="1540" name="Google Shape;1540;p137"/>
          <p:cNvSpPr txBox="1"/>
          <p:nvPr/>
        </p:nvSpPr>
        <p:spPr>
          <a:xfrm>
            <a:off x="0" y="0"/>
            <a:ext cx="9144000" cy="8289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0000"/>
              </a:buClr>
              <a:buSzPts val="2600"/>
              <a:buFont typeface="Times New Roman"/>
              <a:buNone/>
            </a:pPr>
            <a:r>
              <a:rPr b="1" i="0" lang="en-US" sz="2600" u="sng">
                <a:solidFill>
                  <a:srgbClr val="FF0000"/>
                </a:solidFill>
                <a:latin typeface="Times New Roman"/>
                <a:ea typeface="Times New Roman"/>
                <a:cs typeface="Times New Roman"/>
                <a:sym typeface="Times New Roman"/>
              </a:rPr>
              <a:t>ثانياً:</a:t>
            </a:r>
            <a:r>
              <a:rPr b="1" i="0" lang="en-US" sz="2400" u="sng">
                <a:solidFill>
                  <a:srgbClr val="FF0000"/>
                </a:solidFill>
                <a:latin typeface="Times New Roman"/>
                <a:ea typeface="Times New Roman"/>
                <a:cs typeface="Times New Roman"/>
                <a:sym typeface="Times New Roman"/>
              </a:rPr>
              <a:t> الفجوة الفجوة التضخمية Inflationary Gap </a:t>
            </a:r>
            <a:endParaRPr/>
          </a:p>
          <a:p>
            <a:pPr indent="0" lvl="0" marL="0" marR="0" rtl="1" algn="r">
              <a:lnSpc>
                <a:spcPct val="100000"/>
              </a:lnSpc>
              <a:spcBef>
                <a:spcPts val="14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لتوضيح  ذلك ننظر الى الشكل ادناه اذ نلاحظ أن منحنى الانفاق الكلى يتقاطع مع خط 45 درجة عند النقطة E حيث يبلغ الناتج المحلى الاجمالى الفعلى 8000 وهو يفوق الناتج المحلى الاجمالى الذى يعكس تحقيقه عند مستوى التوظف الكامل الذى يبلغ 7000 ، ويحدث هذا الوضع عندما يكون واحداً أو اكثر من عناصر الانفاق ( الاستهلاك أو الاستثمار أو الانفاق الحكومى او الطلب الاجنبى على السلع والخدمات ) مرتفعاً بشكل يفوق الطاقة الانتاجية للاقتصاد المحلى ، بالاضافة الى ذلك فان أنخفاض الاسعار قد يسهم ايضاً فى تحرك منحنى الانفاق الى أعلى ، للوصول الى مستوى توازن التوظف الكامل ، وتجنب حدوث تضخم فى الاقتصاد ، فانه لابد من خفض مستوى الانفاق الكلى بدرجة كافية بحيث يؤدى ذلك الى تحرك خط الانفاق الى الاسفل حتى الوصول الى النقطة D ، وتوضح المسافة الافقية بين منحنى الانفاق الفعلى C+I+G+(X-M)0 والمنحنى المفترض C+I+G+(X-M)1 الفجوة التضخمية ، وهى عبارة عن الفرق بين المستوى الفعلى من الناتج المحلى الاجمالى والمستوى الذى يمكن تحقيقه عند توظيف جميع الموارد المتاحة ، ويمكن فى هذه الحالة زيادة الاسعار ، او اجراء سياسات اخرى مثل زيادة الضرائب او خفض الانفاق الحكومى بهدف تقليل الانفاق الكلى للوصول الى نقطة التوازن عند مستوى التوظيف الكامل .فان الاقتصاد يكون فى حالة توازن عند مستوى التوظيف الكامل فقط عندما تتعادل الكمية الى يرغب المستهلكون فى ادخارها عند مستوى التوظيف الكامل مع الكمية التى يرغب المستثمرين فى استثمارها ، ويعانى الاقتصاد من الفجوة الانكماشية عندما يفوق الادخار حجم الاستثمار عند مستوى التوظف ، وعلى العكس من ذلك تحدث الفجوة التضخمية عندما يفوق حجم الاستثمار المدخرات المحلية عند مستوى التوظيف الكامل ، لان الطلب على الانتاج يكون أعلى من مستوى الانتاج المحلى الحقيقى </a:t>
            </a:r>
            <a:r>
              <a:rPr b="1" i="0" lang="en-US" sz="2400" u="none">
                <a:solidFill>
                  <a:schemeClr val="dk1"/>
                </a:solidFill>
                <a:latin typeface="Times New Roman"/>
                <a:ea typeface="Times New Roman"/>
                <a:cs typeface="Times New Roman"/>
                <a:sym typeface="Times New Roman"/>
              </a:rPr>
              <a:t>.</a:t>
            </a:r>
            <a:endParaRPr/>
          </a:p>
          <a:p>
            <a:pPr indent="0" lvl="0" marL="0" marR="0" rtl="1" algn="r">
              <a:lnSpc>
                <a:spcPct val="100000"/>
              </a:lnSpc>
              <a:spcBef>
                <a:spcPts val="14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بالتالى للوصول لمستوى التوظف الكامل وازالة هذه الفجوة االتضخمية يمكن أن يتحقق بخفض خط الانفاق الكلى وذلك بتحريك المنحنى  C+I+G+(X-M)0 الى اسفل  حتى يتقاطع مع خط 45 عند النقطة D </a:t>
            </a:r>
            <a:r>
              <a:rPr b="1" i="0" lang="en-US" sz="3600" u="none">
                <a:solidFill>
                  <a:srgbClr val="FF0000"/>
                </a:solidFill>
                <a:latin typeface="Times New Roman"/>
                <a:ea typeface="Times New Roman"/>
                <a:cs typeface="Times New Roman"/>
                <a:sym typeface="Times New Roman"/>
              </a:rPr>
              <a:t>عن طريق تطبيق سياسة مالية إنكماشية  او سياسة نقدية إنكماشية.</a:t>
            </a:r>
            <a:endParaRPr/>
          </a:p>
          <a:p>
            <a:pPr indent="0" lvl="0" marL="0" marR="0" rtl="1" algn="r">
              <a:lnSpc>
                <a:spcPct val="100000"/>
              </a:lnSpc>
              <a:spcBef>
                <a:spcPts val="14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a:p>
            <a:pPr indent="0" lvl="0" marL="0" marR="0" rtl="1" algn="r">
              <a:lnSpc>
                <a:spcPct val="100000"/>
              </a:lnSpc>
              <a:spcBef>
                <a:spcPts val="140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7"/>
                                        </p:tgtEl>
                                        <p:attrNameLst>
                                          <p:attrName>style.visibility</p:attrName>
                                        </p:attrNameLst>
                                      </p:cBhvr>
                                      <p:to>
                                        <p:strVal val="visible"/>
                                      </p:to>
                                    </p:set>
                                    <p:animEffect filter="fade" transition="in">
                                      <p:cBhvr>
                                        <p:cTn dur="500"/>
                                        <p:tgtEl>
                                          <p:spTgt spid="15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8"/>
                                        </p:tgtEl>
                                        <p:attrNameLst>
                                          <p:attrName>style.visibility</p:attrName>
                                        </p:attrNameLst>
                                      </p:cBhvr>
                                      <p:to>
                                        <p:strVal val="visible"/>
                                      </p:to>
                                    </p:set>
                                    <p:animEffect filter="fade" transition="in">
                                      <p:cBhvr>
                                        <p:cTn dur="1000"/>
                                        <p:tgtEl>
                                          <p:spTgt spid="15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9"/>
                                        </p:tgtEl>
                                        <p:attrNameLst>
                                          <p:attrName>style.visibility</p:attrName>
                                        </p:attrNameLst>
                                      </p:cBhvr>
                                      <p:to>
                                        <p:strVal val="visible"/>
                                      </p:to>
                                    </p:set>
                                    <p:animEffect filter="fade" transition="in">
                                      <p:cBhvr>
                                        <p:cTn dur="500"/>
                                        <p:tgtEl>
                                          <p:spTgt spid="15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4" name="Shape 1544"/>
        <p:cNvGrpSpPr/>
        <p:nvPr/>
      </p:nvGrpSpPr>
      <p:grpSpPr>
        <a:xfrm>
          <a:off x="0" y="0"/>
          <a:ext cx="0" cy="0"/>
          <a:chOff x="0" y="0"/>
          <a:chExt cx="0" cy="0"/>
        </a:xfrm>
      </p:grpSpPr>
      <p:sp>
        <p:nvSpPr>
          <p:cNvPr id="1545" name="Google Shape;1545;p138"/>
          <p:cNvSpPr txBox="1"/>
          <p:nvPr/>
        </p:nvSpPr>
        <p:spPr>
          <a:xfrm>
            <a:off x="0" y="188912"/>
            <a:ext cx="89646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1546" name="Google Shape;1546;p138"/>
          <p:cNvSpPr txBox="1"/>
          <p:nvPr/>
        </p:nvSpPr>
        <p:spPr>
          <a:xfrm>
            <a:off x="0" y="1773237"/>
            <a:ext cx="8891700" cy="4620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sp>
        <p:nvSpPr>
          <p:cNvPr id="1547" name="Google Shape;1547;p138"/>
          <p:cNvSpPr txBox="1"/>
          <p:nvPr/>
        </p:nvSpPr>
        <p:spPr>
          <a:xfrm>
            <a:off x="5192712" y="0"/>
            <a:ext cx="3546600" cy="10461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000066"/>
              </a:buClr>
              <a:buSzPts val="2600"/>
              <a:buFont typeface="Times New Roman"/>
              <a:buNone/>
            </a:pPr>
            <a:r>
              <a:rPr b="1" i="0" lang="en-US" sz="2600" u="sng">
                <a:solidFill>
                  <a:srgbClr val="000066"/>
                </a:solidFill>
                <a:latin typeface="Times New Roman"/>
                <a:ea typeface="Times New Roman"/>
                <a:cs typeface="Times New Roman"/>
                <a:sym typeface="Times New Roman"/>
              </a:rPr>
              <a:t>رسم بيانى يوضح :</a:t>
            </a:r>
            <a:r>
              <a:rPr b="1" i="0" lang="en-US" sz="2400" u="sng">
                <a:solidFill>
                  <a:schemeClr val="dk1"/>
                </a:solidFill>
                <a:latin typeface="Times New Roman"/>
                <a:ea typeface="Times New Roman"/>
                <a:cs typeface="Times New Roman"/>
                <a:sym typeface="Times New Roman"/>
              </a:rPr>
              <a:t> </a:t>
            </a:r>
            <a:r>
              <a:rPr b="1" i="0" lang="en-US" sz="2400" u="sng">
                <a:solidFill>
                  <a:srgbClr val="000066"/>
                </a:solidFill>
                <a:latin typeface="Times New Roman"/>
                <a:ea typeface="Times New Roman"/>
                <a:cs typeface="Times New Roman"/>
                <a:sym typeface="Times New Roman"/>
              </a:rPr>
              <a:t>الفجوة التضخمية :</a:t>
            </a:r>
            <a:endParaRPr/>
          </a:p>
          <a:p>
            <a:pPr indent="0" lvl="0" marL="0" marR="0" rtl="0" algn="l">
              <a:lnSpc>
                <a:spcPct val="100000"/>
              </a:lnSpc>
              <a:spcBef>
                <a:spcPts val="0"/>
              </a:spcBef>
              <a:spcAft>
                <a:spcPts val="0"/>
              </a:spcAft>
              <a:buNone/>
            </a:pPr>
            <a:r>
              <a:t/>
            </a:r>
            <a:endParaRPr b="1" i="0" sz="2400" u="sng">
              <a:solidFill>
                <a:srgbClr val="000066"/>
              </a:solidFill>
              <a:latin typeface="Times New Roman"/>
              <a:ea typeface="Times New Roman"/>
              <a:cs typeface="Times New Roman"/>
              <a:sym typeface="Times New Roman"/>
            </a:endParaRPr>
          </a:p>
        </p:txBody>
      </p:sp>
      <p:sp>
        <p:nvSpPr>
          <p:cNvPr id="1548" name="Google Shape;1548;p138"/>
          <p:cNvSpPr txBox="1"/>
          <p:nvPr/>
        </p:nvSpPr>
        <p:spPr>
          <a:xfrm>
            <a:off x="0" y="476250"/>
            <a:ext cx="8820000" cy="3048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t/>
            </a:r>
            <a:endParaRPr b="1" i="0" sz="2400" u="none">
              <a:solidFill>
                <a:schemeClr val="dk1"/>
              </a:solidFill>
              <a:latin typeface="Times New Roman"/>
              <a:ea typeface="Times New Roman"/>
              <a:cs typeface="Times New Roman"/>
              <a:sym typeface="Times New Roman"/>
            </a:endParaRPr>
          </a:p>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a:t>
            </a:r>
            <a:endParaRPr/>
          </a:p>
        </p:txBody>
      </p:sp>
      <p:cxnSp>
        <p:nvCxnSpPr>
          <p:cNvPr id="1549" name="Google Shape;1549;p138"/>
          <p:cNvCxnSpPr/>
          <p:nvPr/>
        </p:nvCxnSpPr>
        <p:spPr>
          <a:xfrm flipH="1" rot="10800000">
            <a:off x="1042987" y="5518187"/>
            <a:ext cx="7850100" cy="7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1550" name="Google Shape;1550;p138"/>
          <p:cNvCxnSpPr/>
          <p:nvPr/>
        </p:nvCxnSpPr>
        <p:spPr>
          <a:xfrm>
            <a:off x="1116012" y="838187"/>
            <a:ext cx="0" cy="4751400"/>
          </a:xfrm>
          <a:prstGeom prst="straightConnector1">
            <a:avLst/>
          </a:prstGeom>
          <a:noFill/>
          <a:ln cap="flat" cmpd="sng" w="28575">
            <a:solidFill>
              <a:schemeClr val="dk1"/>
            </a:solidFill>
            <a:prstDash val="solid"/>
            <a:miter lim="800000"/>
            <a:headEnd len="med" w="med" type="none"/>
            <a:tailEnd len="med" w="med" type="triangle"/>
          </a:ln>
        </p:spPr>
      </p:cxnSp>
      <p:cxnSp>
        <p:nvCxnSpPr>
          <p:cNvPr id="1551" name="Google Shape;1551;p138"/>
          <p:cNvCxnSpPr/>
          <p:nvPr/>
        </p:nvCxnSpPr>
        <p:spPr>
          <a:xfrm flipH="1" rot="10800000">
            <a:off x="1116012" y="404687"/>
            <a:ext cx="6408600" cy="5184900"/>
          </a:xfrm>
          <a:prstGeom prst="straightConnector1">
            <a:avLst/>
          </a:prstGeom>
          <a:noFill/>
          <a:ln cap="flat" cmpd="sng" w="38100">
            <a:solidFill>
              <a:srgbClr val="FF6600"/>
            </a:solidFill>
            <a:prstDash val="solid"/>
            <a:miter lim="800000"/>
            <a:headEnd len="med" w="med" type="none"/>
            <a:tailEnd len="med" w="med" type="none"/>
          </a:ln>
        </p:spPr>
      </p:cxnSp>
      <p:cxnSp>
        <p:nvCxnSpPr>
          <p:cNvPr id="1552" name="Google Shape;1552;p138"/>
          <p:cNvCxnSpPr/>
          <p:nvPr/>
        </p:nvCxnSpPr>
        <p:spPr>
          <a:xfrm flipH="1" rot="10800000">
            <a:off x="1692275" y="549150"/>
            <a:ext cx="6192900" cy="2517900"/>
          </a:xfrm>
          <a:prstGeom prst="straightConnector1">
            <a:avLst/>
          </a:prstGeom>
          <a:noFill/>
          <a:ln cap="flat" cmpd="sng" w="57150">
            <a:solidFill>
              <a:srgbClr val="33CC33"/>
            </a:solidFill>
            <a:prstDash val="solid"/>
            <a:miter lim="800000"/>
            <a:headEnd len="med" w="med" type="none"/>
            <a:tailEnd len="med" w="med" type="none"/>
          </a:ln>
        </p:spPr>
      </p:cxnSp>
      <p:cxnSp>
        <p:nvCxnSpPr>
          <p:cNvPr id="1553" name="Google Shape;1553;p138"/>
          <p:cNvCxnSpPr/>
          <p:nvPr/>
        </p:nvCxnSpPr>
        <p:spPr>
          <a:xfrm flipH="1" rot="10800000">
            <a:off x="1547812" y="1484187"/>
            <a:ext cx="6192900" cy="2517900"/>
          </a:xfrm>
          <a:prstGeom prst="straightConnector1">
            <a:avLst/>
          </a:prstGeom>
          <a:noFill/>
          <a:ln cap="flat" cmpd="sng" w="57150">
            <a:solidFill>
              <a:srgbClr val="CC66FF"/>
            </a:solidFill>
            <a:prstDash val="solid"/>
            <a:miter lim="800000"/>
            <a:headEnd len="med" w="med" type="none"/>
            <a:tailEnd len="med" w="med" type="none"/>
          </a:ln>
        </p:spPr>
      </p:cxnSp>
      <p:cxnSp>
        <p:nvCxnSpPr>
          <p:cNvPr id="1554" name="Google Shape;1554;p138"/>
          <p:cNvCxnSpPr/>
          <p:nvPr/>
        </p:nvCxnSpPr>
        <p:spPr>
          <a:xfrm flipH="1">
            <a:off x="6732624" y="981075"/>
            <a:ext cx="71400" cy="4680000"/>
          </a:xfrm>
          <a:prstGeom prst="straightConnector1">
            <a:avLst/>
          </a:prstGeom>
          <a:noFill/>
          <a:ln cap="flat" cmpd="sng" w="28575">
            <a:solidFill>
              <a:srgbClr val="33CC33"/>
            </a:solidFill>
            <a:prstDash val="solid"/>
            <a:miter lim="800000"/>
            <a:headEnd len="med" w="med" type="none"/>
            <a:tailEnd len="med" w="med" type="none"/>
          </a:ln>
        </p:spPr>
      </p:cxnSp>
      <p:sp>
        <p:nvSpPr>
          <p:cNvPr id="1555" name="Google Shape;1555;p138"/>
          <p:cNvSpPr txBox="1"/>
          <p:nvPr/>
        </p:nvSpPr>
        <p:spPr>
          <a:xfrm>
            <a:off x="78120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Y</a:t>
            </a:r>
            <a:endParaRPr/>
          </a:p>
        </p:txBody>
      </p:sp>
      <p:sp>
        <p:nvSpPr>
          <p:cNvPr id="1556" name="Google Shape;1556;p138"/>
          <p:cNvSpPr txBox="1"/>
          <p:nvPr/>
        </p:nvSpPr>
        <p:spPr>
          <a:xfrm>
            <a:off x="0" y="836612"/>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AE</a:t>
            </a:r>
            <a:endParaRPr/>
          </a:p>
        </p:txBody>
      </p:sp>
      <p:sp>
        <p:nvSpPr>
          <p:cNvPr id="1557" name="Google Shape;1557;p138"/>
          <p:cNvSpPr txBox="1"/>
          <p:nvPr/>
        </p:nvSpPr>
        <p:spPr>
          <a:xfrm>
            <a:off x="6084887" y="5589587"/>
            <a:ext cx="1079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8000</a:t>
            </a:r>
            <a:endParaRPr/>
          </a:p>
        </p:txBody>
      </p:sp>
      <p:sp>
        <p:nvSpPr>
          <p:cNvPr id="1558" name="Google Shape;1558;p138"/>
          <p:cNvSpPr txBox="1"/>
          <p:nvPr/>
        </p:nvSpPr>
        <p:spPr>
          <a:xfrm>
            <a:off x="4211637" y="2384425"/>
            <a:ext cx="5031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D</a:t>
            </a:r>
            <a:endParaRPr/>
          </a:p>
        </p:txBody>
      </p:sp>
      <p:sp>
        <p:nvSpPr>
          <p:cNvPr id="1559" name="Google Shape;1559;p138"/>
          <p:cNvSpPr txBox="1"/>
          <p:nvPr/>
        </p:nvSpPr>
        <p:spPr>
          <a:xfrm>
            <a:off x="6443662" y="692150"/>
            <a:ext cx="4317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E</a:t>
            </a:r>
            <a:endParaRPr/>
          </a:p>
        </p:txBody>
      </p:sp>
      <p:sp>
        <p:nvSpPr>
          <p:cNvPr id="1560" name="Google Shape;1560;p138"/>
          <p:cNvSpPr txBox="1"/>
          <p:nvPr/>
        </p:nvSpPr>
        <p:spPr>
          <a:xfrm>
            <a:off x="6011862" y="981075"/>
            <a:ext cx="2484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C+I+G+(X-M)0</a:t>
            </a:r>
            <a:endParaRPr/>
          </a:p>
        </p:txBody>
      </p:sp>
      <p:sp>
        <p:nvSpPr>
          <p:cNvPr id="1561" name="Google Shape;1561;p138"/>
          <p:cNvSpPr txBox="1"/>
          <p:nvPr/>
        </p:nvSpPr>
        <p:spPr>
          <a:xfrm>
            <a:off x="5580062" y="2997200"/>
            <a:ext cx="22653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C+I+G+(X-M)1</a:t>
            </a:r>
            <a:endParaRPr/>
          </a:p>
        </p:txBody>
      </p:sp>
      <p:sp>
        <p:nvSpPr>
          <p:cNvPr id="1562" name="Google Shape;1562;p138"/>
          <p:cNvSpPr txBox="1"/>
          <p:nvPr/>
        </p:nvSpPr>
        <p:spPr>
          <a:xfrm>
            <a:off x="1116012" y="3141662"/>
            <a:ext cx="14589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تضخمية </a:t>
            </a:r>
            <a:endParaRPr/>
          </a:p>
        </p:txBody>
      </p:sp>
      <p:sp>
        <p:nvSpPr>
          <p:cNvPr id="1563" name="Google Shape;1563;p138"/>
          <p:cNvSpPr txBox="1"/>
          <p:nvPr/>
        </p:nvSpPr>
        <p:spPr>
          <a:xfrm>
            <a:off x="1116012" y="6021387"/>
            <a:ext cx="6249900" cy="4620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a:t>
            </a:r>
            <a:r>
              <a:rPr b="1" i="0" lang="en-US" sz="2400" u="none">
                <a:solidFill>
                  <a:srgbClr val="FF0000"/>
                </a:solidFill>
                <a:latin typeface="Times New Roman"/>
                <a:ea typeface="Times New Roman"/>
                <a:cs typeface="Times New Roman"/>
                <a:sym typeface="Times New Roman"/>
              </a:rPr>
              <a:t>لشكل أعلاه يوضح الفجوة التضخمية </a:t>
            </a:r>
            <a:endParaRPr/>
          </a:p>
        </p:txBody>
      </p:sp>
      <p:sp>
        <p:nvSpPr>
          <p:cNvPr id="1564" name="Google Shape;1564;p138"/>
          <p:cNvSpPr/>
          <p:nvPr/>
        </p:nvSpPr>
        <p:spPr>
          <a:xfrm>
            <a:off x="1258887" y="2708275"/>
            <a:ext cx="1944600" cy="484200"/>
          </a:xfrm>
          <a:prstGeom prst="rightArrow">
            <a:avLst>
              <a:gd fmla="val 18911"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565" name="Google Shape;1565;p138"/>
          <p:cNvSpPr/>
          <p:nvPr/>
        </p:nvSpPr>
        <p:spPr>
          <a:xfrm>
            <a:off x="2700337" y="620712"/>
            <a:ext cx="1655700" cy="484200"/>
          </a:xfrm>
          <a:prstGeom prst="rightArrow">
            <a:avLst>
              <a:gd fmla="val 18442"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566" name="Google Shape;1566;p138"/>
          <p:cNvSpPr/>
          <p:nvPr/>
        </p:nvSpPr>
        <p:spPr>
          <a:xfrm>
            <a:off x="3059112" y="2492375"/>
            <a:ext cx="485700" cy="762000"/>
          </a:xfrm>
          <a:prstGeom prst="downArrow">
            <a:avLst>
              <a:gd fmla="val 14715" name="adj1"/>
              <a:gd fmla="val 50000" name="adj2"/>
            </a:avLst>
          </a:prstGeom>
          <a:solidFill>
            <a:schemeClr val="accent1"/>
          </a:solidFill>
          <a:ln cap="flat" cmpd="sng" w="25400">
            <a:solidFill>
              <a:srgbClr val="26697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567" name="Google Shape;1567;p138"/>
          <p:cNvCxnSpPr/>
          <p:nvPr/>
        </p:nvCxnSpPr>
        <p:spPr>
          <a:xfrm flipH="1">
            <a:off x="4572075" y="906462"/>
            <a:ext cx="142800" cy="5115000"/>
          </a:xfrm>
          <a:prstGeom prst="straightConnector1">
            <a:avLst/>
          </a:prstGeom>
          <a:noFill/>
          <a:ln cap="flat" cmpd="sng" w="28575">
            <a:solidFill>
              <a:srgbClr val="33CC33"/>
            </a:solidFill>
            <a:prstDash val="solid"/>
            <a:miter lim="800000"/>
            <a:headEnd len="med" w="med" type="none"/>
            <a:tailEnd len="med" w="med" type="none"/>
          </a:ln>
        </p:spPr>
      </p:cxnSp>
      <p:sp>
        <p:nvSpPr>
          <p:cNvPr id="1568" name="Google Shape;1568;p138"/>
          <p:cNvSpPr txBox="1"/>
          <p:nvPr/>
        </p:nvSpPr>
        <p:spPr>
          <a:xfrm>
            <a:off x="1547812" y="188912"/>
            <a:ext cx="41226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المجلى الاجمالى الذى يمكن تحقيقه </a:t>
            </a:r>
            <a:endParaRPr/>
          </a:p>
        </p:txBody>
      </p:sp>
      <p:sp>
        <p:nvSpPr>
          <p:cNvPr id="1569" name="Google Shape;1569;p138"/>
          <p:cNvSpPr txBox="1"/>
          <p:nvPr/>
        </p:nvSpPr>
        <p:spPr>
          <a:xfrm>
            <a:off x="3995737" y="5589587"/>
            <a:ext cx="8556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7000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5"/>
                                        </p:tgtEl>
                                        <p:attrNameLst>
                                          <p:attrName>style.visibility</p:attrName>
                                        </p:attrNameLst>
                                      </p:cBhvr>
                                      <p:to>
                                        <p:strVal val="visible"/>
                                      </p:to>
                                    </p:set>
                                    <p:animEffect filter="fade" transition="in">
                                      <p:cBhvr>
                                        <p:cTn dur="500"/>
                                        <p:tgtEl>
                                          <p:spTgt spid="15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6"/>
                                        </p:tgtEl>
                                        <p:attrNameLst>
                                          <p:attrName>style.visibility</p:attrName>
                                        </p:attrNameLst>
                                      </p:cBhvr>
                                      <p:to>
                                        <p:strVal val="visible"/>
                                      </p:to>
                                    </p:set>
                                    <p:animEffect filter="fade" transition="in">
                                      <p:cBhvr>
                                        <p:cTn dur="1000"/>
                                        <p:tgtEl>
                                          <p:spTgt spid="15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3" name="Shape 1573"/>
        <p:cNvGrpSpPr/>
        <p:nvPr/>
      </p:nvGrpSpPr>
      <p:grpSpPr>
        <a:xfrm>
          <a:off x="0" y="0"/>
          <a:ext cx="0" cy="0"/>
          <a:chOff x="0" y="0"/>
          <a:chExt cx="0" cy="0"/>
        </a:xfrm>
      </p:grpSpPr>
      <p:sp>
        <p:nvSpPr>
          <p:cNvPr id="1574" name="Google Shape;1574;p139"/>
          <p:cNvSpPr txBox="1"/>
          <p:nvPr/>
        </p:nvSpPr>
        <p:spPr>
          <a:xfrm>
            <a:off x="250825" y="333375"/>
            <a:ext cx="8642400" cy="47085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sng">
                <a:solidFill>
                  <a:schemeClr val="dk1"/>
                </a:solidFill>
                <a:latin typeface="Times New Roman"/>
                <a:ea typeface="Times New Roman"/>
                <a:cs typeface="Times New Roman"/>
                <a:sym typeface="Times New Roman"/>
              </a:rPr>
              <a:t> </a:t>
            </a:r>
            <a:r>
              <a:rPr b="1" i="0" lang="en-US" sz="3600" u="sng">
                <a:solidFill>
                  <a:srgbClr val="800000"/>
                </a:solidFill>
                <a:latin typeface="Times New Roman"/>
                <a:ea typeface="Times New Roman"/>
                <a:cs typeface="Times New Roman"/>
                <a:sym typeface="Times New Roman"/>
              </a:rPr>
              <a:t>هــــــ: تحديد مستوي الدخل التوازني فى إقتصاد مفتوح .</a:t>
            </a:r>
            <a:endParaRPr/>
          </a:p>
          <a:p>
            <a:pPr indent="0" lvl="0" marL="0" marR="0" rtl="1" algn="r">
              <a:lnSpc>
                <a:spcPct val="100000"/>
              </a:lnSpc>
              <a:spcBef>
                <a:spcPts val="16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r>
              <a:rPr b="1" i="0" lang="en-US" sz="3200" u="none">
                <a:solidFill>
                  <a:srgbClr val="A50021"/>
                </a:solidFill>
                <a:latin typeface="Times New Roman"/>
                <a:ea typeface="Times New Roman"/>
                <a:cs typeface="Times New Roman"/>
                <a:sym typeface="Times New Roman"/>
              </a:rPr>
              <a:t>Ad (GDP) (y) (AE) = C + I + G + X-M</a:t>
            </a:r>
            <a:endParaRPr/>
          </a:p>
          <a:p>
            <a:pPr indent="0" lvl="0" marL="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والمعادلة السابقة تمثل معادلة الدخل التوازني ، لذلك يمكن القول أن شرط التوازن في اقتصاد مفتوح يتكون من أربعة قطاعات هي : القطاع العائلي ، وقطاع الأعمال والقطاع الحكومي والقطاع الخارجي هو : </a:t>
            </a:r>
            <a:endParaRPr/>
          </a:p>
          <a:p>
            <a:pPr indent="0" lvl="0" marL="0" marR="0" rtl="1" algn="r">
              <a:lnSpc>
                <a:spcPct val="100000"/>
              </a:lnSpc>
              <a:spcBef>
                <a:spcPts val="1600"/>
              </a:spcBef>
              <a:spcAft>
                <a:spcPts val="0"/>
              </a:spcAft>
              <a:buClr>
                <a:srgbClr val="A50021"/>
              </a:buClr>
              <a:buSzPts val="3200"/>
              <a:buFont typeface="Times New Roman"/>
              <a:buNone/>
            </a:pPr>
            <a:r>
              <a:rPr b="1" i="0" lang="en-US" sz="3200" u="none">
                <a:solidFill>
                  <a:srgbClr val="A50021"/>
                </a:solidFill>
                <a:latin typeface="Times New Roman"/>
                <a:ea typeface="Times New Roman"/>
                <a:cs typeface="Times New Roman"/>
                <a:sym typeface="Times New Roman"/>
              </a:rPr>
              <a:t>Y = C + I + G + X-M</a:t>
            </a:r>
            <a:r>
              <a:rPr b="1" i="0" lang="en-US" sz="3200" u="none">
                <a:solidFill>
                  <a:schemeClr val="dk1"/>
                </a:solidFill>
                <a:latin typeface="Times New Roman"/>
                <a:ea typeface="Times New Roman"/>
                <a:cs typeface="Times New Roman"/>
                <a:sym typeface="Times New Roman"/>
              </a:rPr>
              <a:t>      </a:t>
            </a:r>
            <a:endParaRPr b="1" i="0" sz="3200" u="none">
              <a:solidFill>
                <a:schemeClr val="dk1"/>
              </a:solidFill>
              <a:latin typeface="Times New Roman"/>
              <a:ea typeface="Times New Roman"/>
              <a:cs typeface="Times New Roman"/>
              <a:sym typeface="Times New Roman"/>
            </a:endParaRPr>
          </a:p>
          <a:p>
            <a:pPr indent="0" lvl="0" marL="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حيث يمثل الجانب الأيمن من المعادلة السابقة الطلب الكلي أو الانفاق الكلي بينما يمثل الجانب الأيسر منها العرض الكلي أو الدخل الكلي (y )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4">
                                            <p:txEl>
                                              <p:pRg end="0" st="0"/>
                                            </p:txEl>
                                          </p:spTgt>
                                        </p:tgtEl>
                                        <p:attrNameLst>
                                          <p:attrName>style.visibility</p:attrName>
                                        </p:attrNameLst>
                                      </p:cBhvr>
                                      <p:to>
                                        <p:strVal val="visible"/>
                                      </p:to>
                                    </p:set>
                                    <p:anim calcmode="lin" valueType="num">
                                      <p:cBhvr additive="base">
                                        <p:cTn dur="500"/>
                                        <p:tgtEl>
                                          <p:spTgt spid="15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574">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4">
                                            <p:txEl>
                                              <p:pRg end="1" st="1"/>
                                            </p:txEl>
                                          </p:spTgt>
                                        </p:tgtEl>
                                        <p:attrNameLst>
                                          <p:attrName>style.visibility</p:attrName>
                                        </p:attrNameLst>
                                      </p:cBhvr>
                                      <p:to>
                                        <p:strVal val="visible"/>
                                      </p:to>
                                    </p:set>
                                    <p:anim calcmode="lin" valueType="num">
                                      <p:cBhvr additive="base">
                                        <p:cTn dur="500"/>
                                        <p:tgtEl>
                                          <p:spTgt spid="15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574">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4">
                                            <p:txEl>
                                              <p:pRg end="2" st="2"/>
                                            </p:txEl>
                                          </p:spTgt>
                                        </p:tgtEl>
                                        <p:attrNameLst>
                                          <p:attrName>style.visibility</p:attrName>
                                        </p:attrNameLst>
                                      </p:cBhvr>
                                      <p:to>
                                        <p:strVal val="visible"/>
                                      </p:to>
                                    </p:set>
                                    <p:anim calcmode="lin" valueType="num">
                                      <p:cBhvr additive="base">
                                        <p:cTn dur="500"/>
                                        <p:tgtEl>
                                          <p:spTgt spid="15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574">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4">
                                            <p:txEl>
                                              <p:pRg end="3" st="3"/>
                                            </p:txEl>
                                          </p:spTgt>
                                        </p:tgtEl>
                                        <p:attrNameLst>
                                          <p:attrName>style.visibility</p:attrName>
                                        </p:attrNameLst>
                                      </p:cBhvr>
                                      <p:to>
                                        <p:strVal val="visible"/>
                                      </p:to>
                                    </p:set>
                                    <p:anim calcmode="lin" valueType="num">
                                      <p:cBhvr additive="base">
                                        <p:cTn dur="500"/>
                                        <p:tgtEl>
                                          <p:spTgt spid="15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574">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74">
                                            <p:txEl>
                                              <p:pRg end="4" st="4"/>
                                            </p:txEl>
                                          </p:spTgt>
                                        </p:tgtEl>
                                        <p:attrNameLst>
                                          <p:attrName>style.visibility</p:attrName>
                                        </p:attrNameLst>
                                      </p:cBhvr>
                                      <p:to>
                                        <p:strVal val="visible"/>
                                      </p:to>
                                    </p:set>
                                    <p:anim calcmode="lin" valueType="num">
                                      <p:cBhvr additive="base">
                                        <p:cTn dur="500"/>
                                        <p:tgtEl>
                                          <p:spTgt spid="15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574">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9" name="Shape 1579"/>
        <p:cNvGrpSpPr/>
        <p:nvPr/>
      </p:nvGrpSpPr>
      <p:grpSpPr>
        <a:xfrm>
          <a:off x="0" y="0"/>
          <a:ext cx="0" cy="0"/>
          <a:chOff x="0" y="0"/>
          <a:chExt cx="0" cy="0"/>
        </a:xfrm>
      </p:grpSpPr>
      <p:sp>
        <p:nvSpPr>
          <p:cNvPr id="1580" name="Google Shape;1580;p140"/>
          <p:cNvSpPr txBox="1"/>
          <p:nvPr/>
        </p:nvSpPr>
        <p:spPr>
          <a:xfrm>
            <a:off x="0" y="198437"/>
            <a:ext cx="8642400" cy="8619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FF3300"/>
              </a:buClr>
              <a:buSzPts val="2500"/>
              <a:buFont typeface="Times New Roman"/>
              <a:buNone/>
            </a:pPr>
            <a:r>
              <a:rPr b="1" i="0" lang="en-US" sz="2500" u="none">
                <a:solidFill>
                  <a:srgbClr val="FF3300"/>
                </a:solidFill>
                <a:latin typeface="Times New Roman"/>
                <a:ea typeface="Times New Roman"/>
                <a:cs typeface="Times New Roman"/>
                <a:sym typeface="Times New Roman"/>
              </a:rPr>
              <a:t>يمكن توضيح شرط التوازن السابق بيانياً من خلال الشكل البياني كما فى الشكل (أدناه )</a:t>
            </a:r>
            <a:endParaRPr/>
          </a:p>
        </p:txBody>
      </p:sp>
      <p:cxnSp>
        <p:nvCxnSpPr>
          <p:cNvPr id="1581" name="Google Shape;1581;p140"/>
          <p:cNvCxnSpPr/>
          <p:nvPr/>
        </p:nvCxnSpPr>
        <p:spPr>
          <a:xfrm>
            <a:off x="1116012" y="1844675"/>
            <a:ext cx="0" cy="4176600"/>
          </a:xfrm>
          <a:prstGeom prst="straightConnector1">
            <a:avLst/>
          </a:prstGeom>
          <a:noFill/>
          <a:ln cap="flat" cmpd="sng" w="9525">
            <a:solidFill>
              <a:schemeClr val="dk1"/>
            </a:solidFill>
            <a:prstDash val="solid"/>
            <a:miter lim="800000"/>
            <a:headEnd len="med" w="med" type="none"/>
            <a:tailEnd len="med" w="med" type="none"/>
          </a:ln>
        </p:spPr>
      </p:cxnSp>
      <p:cxnSp>
        <p:nvCxnSpPr>
          <p:cNvPr id="1582" name="Google Shape;1582;p140"/>
          <p:cNvCxnSpPr/>
          <p:nvPr/>
        </p:nvCxnSpPr>
        <p:spPr>
          <a:xfrm>
            <a:off x="1116012" y="6021387"/>
            <a:ext cx="5040300" cy="0"/>
          </a:xfrm>
          <a:prstGeom prst="straightConnector1">
            <a:avLst/>
          </a:prstGeom>
          <a:noFill/>
          <a:ln cap="flat" cmpd="sng" w="9525">
            <a:solidFill>
              <a:schemeClr val="dk1"/>
            </a:solidFill>
            <a:prstDash val="solid"/>
            <a:miter lim="800000"/>
            <a:headEnd len="med" w="med" type="none"/>
            <a:tailEnd len="med" w="med" type="none"/>
          </a:ln>
        </p:spPr>
      </p:cxnSp>
      <p:sp>
        <p:nvSpPr>
          <p:cNvPr id="1583" name="Google Shape;1583;p140"/>
          <p:cNvSpPr txBox="1"/>
          <p:nvPr/>
        </p:nvSpPr>
        <p:spPr>
          <a:xfrm>
            <a:off x="179387" y="1214437"/>
            <a:ext cx="2736900" cy="462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 </a:t>
            </a:r>
            <a:endParaRPr/>
          </a:p>
        </p:txBody>
      </p:sp>
      <p:sp>
        <p:nvSpPr>
          <p:cNvPr id="1584" name="Google Shape;1584;p140"/>
          <p:cNvSpPr txBox="1"/>
          <p:nvPr/>
        </p:nvSpPr>
        <p:spPr>
          <a:xfrm>
            <a:off x="5580062" y="5718175"/>
            <a:ext cx="9351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y</a:t>
            </a:r>
            <a:endParaRPr/>
          </a:p>
        </p:txBody>
      </p:sp>
      <p:cxnSp>
        <p:nvCxnSpPr>
          <p:cNvPr id="1585" name="Google Shape;1585;p140"/>
          <p:cNvCxnSpPr/>
          <p:nvPr/>
        </p:nvCxnSpPr>
        <p:spPr>
          <a:xfrm flipH="1">
            <a:off x="1116024" y="2565400"/>
            <a:ext cx="4392600" cy="3456000"/>
          </a:xfrm>
          <a:prstGeom prst="straightConnector1">
            <a:avLst/>
          </a:prstGeom>
          <a:noFill/>
          <a:ln cap="flat" cmpd="sng" w="9525">
            <a:solidFill>
              <a:schemeClr val="dk1"/>
            </a:solidFill>
            <a:prstDash val="solid"/>
            <a:miter lim="800000"/>
            <a:headEnd len="med" w="med" type="none"/>
            <a:tailEnd len="med" w="med" type="none"/>
          </a:ln>
        </p:spPr>
      </p:cxnSp>
      <p:cxnSp>
        <p:nvCxnSpPr>
          <p:cNvPr id="1586" name="Google Shape;1586;p140"/>
          <p:cNvCxnSpPr/>
          <p:nvPr/>
        </p:nvCxnSpPr>
        <p:spPr>
          <a:xfrm>
            <a:off x="2268537" y="4508500"/>
            <a:ext cx="0" cy="576300"/>
          </a:xfrm>
          <a:prstGeom prst="straightConnector1">
            <a:avLst/>
          </a:prstGeom>
          <a:noFill/>
          <a:ln cap="flat" cmpd="sng" w="9525">
            <a:solidFill>
              <a:schemeClr val="dk1"/>
            </a:solidFill>
            <a:prstDash val="solid"/>
            <a:miter lim="800000"/>
            <a:headEnd len="med" w="med" type="none"/>
            <a:tailEnd len="med" w="med" type="none"/>
          </a:ln>
        </p:spPr>
      </p:cxnSp>
      <p:cxnSp>
        <p:nvCxnSpPr>
          <p:cNvPr id="1587" name="Google Shape;1587;p140"/>
          <p:cNvCxnSpPr/>
          <p:nvPr/>
        </p:nvCxnSpPr>
        <p:spPr>
          <a:xfrm>
            <a:off x="3563937" y="4076700"/>
            <a:ext cx="0" cy="1944600"/>
          </a:xfrm>
          <a:prstGeom prst="straightConnector1">
            <a:avLst/>
          </a:prstGeom>
          <a:noFill/>
          <a:ln cap="flat" cmpd="sng" w="9525">
            <a:solidFill>
              <a:schemeClr val="dk1"/>
            </a:solidFill>
            <a:prstDash val="solid"/>
            <a:miter lim="800000"/>
            <a:headEnd len="med" w="med" type="none"/>
            <a:tailEnd len="med" w="med" type="none"/>
          </a:ln>
        </p:spPr>
      </p:cxnSp>
      <p:cxnSp>
        <p:nvCxnSpPr>
          <p:cNvPr id="1588" name="Google Shape;1588;p140"/>
          <p:cNvCxnSpPr/>
          <p:nvPr/>
        </p:nvCxnSpPr>
        <p:spPr>
          <a:xfrm flipH="1" rot="10800000">
            <a:off x="1116012" y="3284562"/>
            <a:ext cx="5040300" cy="1584300"/>
          </a:xfrm>
          <a:prstGeom prst="straightConnector1">
            <a:avLst/>
          </a:prstGeom>
          <a:noFill/>
          <a:ln cap="flat" cmpd="sng" w="9525">
            <a:solidFill>
              <a:schemeClr val="dk1"/>
            </a:solidFill>
            <a:prstDash val="solid"/>
            <a:miter lim="800000"/>
            <a:headEnd len="med" w="med" type="none"/>
            <a:tailEnd len="med" w="med" type="none"/>
          </a:ln>
        </p:spPr>
      </p:cxnSp>
      <p:sp>
        <p:nvSpPr>
          <p:cNvPr id="1589" name="Google Shape;1589;p140"/>
          <p:cNvSpPr txBox="1"/>
          <p:nvPr/>
        </p:nvSpPr>
        <p:spPr>
          <a:xfrm>
            <a:off x="6191250" y="2924175"/>
            <a:ext cx="32766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C + I + G + X - m</a:t>
            </a:r>
            <a:endParaRPr/>
          </a:p>
        </p:txBody>
      </p:sp>
      <p:sp>
        <p:nvSpPr>
          <p:cNvPr id="1590" name="Google Shape;1590;p140"/>
          <p:cNvSpPr txBox="1"/>
          <p:nvPr/>
        </p:nvSpPr>
        <p:spPr>
          <a:xfrm>
            <a:off x="2916237" y="3486150"/>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E</a:t>
            </a:r>
            <a:endParaRPr/>
          </a:p>
        </p:txBody>
      </p:sp>
      <p:sp>
        <p:nvSpPr>
          <p:cNvPr id="1591" name="Google Shape;1591;p140"/>
          <p:cNvSpPr txBox="1"/>
          <p:nvPr/>
        </p:nvSpPr>
        <p:spPr>
          <a:xfrm>
            <a:off x="4284662" y="3773487"/>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N</a:t>
            </a:r>
            <a:endParaRPr/>
          </a:p>
        </p:txBody>
      </p:sp>
      <p:sp>
        <p:nvSpPr>
          <p:cNvPr id="1592" name="Google Shape;1592;p140"/>
          <p:cNvSpPr txBox="1"/>
          <p:nvPr/>
        </p:nvSpPr>
        <p:spPr>
          <a:xfrm>
            <a:off x="1547812" y="4005262"/>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H</a:t>
            </a:r>
            <a:endParaRPr/>
          </a:p>
        </p:txBody>
      </p:sp>
      <p:sp>
        <p:nvSpPr>
          <p:cNvPr id="1593" name="Google Shape;1593;p140"/>
          <p:cNvSpPr txBox="1"/>
          <p:nvPr/>
        </p:nvSpPr>
        <p:spPr>
          <a:xfrm>
            <a:off x="5076825" y="2060575"/>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y</a:t>
            </a:r>
            <a:endParaRPr/>
          </a:p>
        </p:txBody>
      </p:sp>
      <p:sp>
        <p:nvSpPr>
          <p:cNvPr id="1594" name="Google Shape;1594;p140"/>
          <p:cNvSpPr txBox="1"/>
          <p:nvPr/>
        </p:nvSpPr>
        <p:spPr>
          <a:xfrm>
            <a:off x="4067175" y="2565400"/>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M</a:t>
            </a:r>
            <a:endParaRPr/>
          </a:p>
        </p:txBody>
      </p:sp>
      <p:sp>
        <p:nvSpPr>
          <p:cNvPr id="1595" name="Google Shape;1595;p140"/>
          <p:cNvSpPr/>
          <p:nvPr/>
        </p:nvSpPr>
        <p:spPr>
          <a:xfrm>
            <a:off x="3492500" y="4005262"/>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596" name="Google Shape;1596;p140"/>
          <p:cNvSpPr/>
          <p:nvPr/>
        </p:nvSpPr>
        <p:spPr>
          <a:xfrm>
            <a:off x="2195512" y="5013325"/>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597" name="Google Shape;1597;p140"/>
          <p:cNvSpPr/>
          <p:nvPr/>
        </p:nvSpPr>
        <p:spPr>
          <a:xfrm>
            <a:off x="2195512" y="4437062"/>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598" name="Google Shape;1598;p140"/>
          <p:cNvSpPr/>
          <p:nvPr/>
        </p:nvSpPr>
        <p:spPr>
          <a:xfrm>
            <a:off x="4787900" y="3644900"/>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599" name="Google Shape;1599;p140"/>
          <p:cNvSpPr/>
          <p:nvPr/>
        </p:nvSpPr>
        <p:spPr>
          <a:xfrm>
            <a:off x="4789487" y="3068637"/>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600" name="Google Shape;1600;p140"/>
          <p:cNvCxnSpPr/>
          <p:nvPr/>
        </p:nvCxnSpPr>
        <p:spPr>
          <a:xfrm>
            <a:off x="1116012" y="4076700"/>
            <a:ext cx="2448000" cy="0"/>
          </a:xfrm>
          <a:prstGeom prst="straightConnector1">
            <a:avLst/>
          </a:prstGeom>
          <a:noFill/>
          <a:ln cap="flat" cmpd="sng" w="9525">
            <a:solidFill>
              <a:schemeClr val="dk1"/>
            </a:solidFill>
            <a:prstDash val="solid"/>
            <a:miter lim="800000"/>
            <a:headEnd len="med" w="med" type="none"/>
            <a:tailEnd len="med" w="med" type="none"/>
          </a:ln>
        </p:spPr>
      </p:cxnSp>
      <p:cxnSp>
        <p:nvCxnSpPr>
          <p:cNvPr id="1601" name="Google Shape;1601;p140"/>
          <p:cNvCxnSpPr/>
          <p:nvPr/>
        </p:nvCxnSpPr>
        <p:spPr>
          <a:xfrm>
            <a:off x="4859337" y="3141662"/>
            <a:ext cx="0" cy="576300"/>
          </a:xfrm>
          <a:prstGeom prst="straightConnector1">
            <a:avLst/>
          </a:prstGeom>
          <a:noFill/>
          <a:ln cap="flat" cmpd="sng" w="9525">
            <a:solidFill>
              <a:schemeClr val="dk1"/>
            </a:solidFill>
            <a:prstDash val="solid"/>
            <a:miter lim="800000"/>
            <a:headEnd len="med" w="med" type="none"/>
            <a:tailEnd len="med" w="med" type="none"/>
          </a:ln>
        </p:spPr>
      </p:cxnSp>
      <p:sp>
        <p:nvSpPr>
          <p:cNvPr id="1602" name="Google Shape;1602;p140"/>
          <p:cNvSpPr txBox="1"/>
          <p:nvPr/>
        </p:nvSpPr>
        <p:spPr>
          <a:xfrm>
            <a:off x="1763712" y="5141912"/>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L</a:t>
            </a:r>
            <a:endParaRPr/>
          </a:p>
        </p:txBody>
      </p:sp>
      <p:sp>
        <p:nvSpPr>
          <p:cNvPr id="1603" name="Google Shape;1603;p140"/>
          <p:cNvSpPr txBox="1"/>
          <p:nvPr/>
        </p:nvSpPr>
        <p:spPr>
          <a:xfrm>
            <a:off x="6227762" y="4354512"/>
            <a:ext cx="2630400" cy="12351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شكل بياني يوضح التوازن في الاقتصاد الكلي</a:t>
            </a:r>
            <a:endParaRPr/>
          </a:p>
        </p:txBody>
      </p:sp>
      <p:sp>
        <p:nvSpPr>
          <p:cNvPr id="1604" name="Google Shape;1604;p140"/>
          <p:cNvSpPr txBox="1"/>
          <p:nvPr/>
        </p:nvSpPr>
        <p:spPr>
          <a:xfrm>
            <a:off x="4857750" y="3143250"/>
            <a:ext cx="6429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فائض</a:t>
            </a:r>
            <a:endParaRPr/>
          </a:p>
        </p:txBody>
      </p:sp>
      <p:sp>
        <p:nvSpPr>
          <p:cNvPr id="1605" name="Google Shape;1605;p140"/>
          <p:cNvSpPr txBox="1"/>
          <p:nvPr/>
        </p:nvSpPr>
        <p:spPr>
          <a:xfrm>
            <a:off x="1643062" y="4643437"/>
            <a:ext cx="6429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نقص</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0">
                                            <p:txEl>
                                              <p:pRg end="0" st="0"/>
                                            </p:txEl>
                                          </p:spTgt>
                                        </p:tgtEl>
                                        <p:attrNameLst>
                                          <p:attrName>style.visibility</p:attrName>
                                        </p:attrNameLst>
                                      </p:cBhvr>
                                      <p:to>
                                        <p:strVal val="visible"/>
                                      </p:to>
                                    </p:set>
                                    <p:anim calcmode="lin" valueType="num">
                                      <p:cBhvr additive="base">
                                        <p:cTn dur="500"/>
                                        <p:tgtEl>
                                          <p:spTgt spid="158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58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1"/>
                                        </p:tgtEl>
                                        <p:attrNameLst>
                                          <p:attrName>style.visibility</p:attrName>
                                        </p:attrNameLst>
                                      </p:cBhvr>
                                      <p:to>
                                        <p:strVal val="visible"/>
                                      </p:to>
                                    </p:set>
                                    <p:anim calcmode="lin" valueType="num">
                                      <p:cBhvr additive="base">
                                        <p:cTn dur="500"/>
                                        <p:tgtEl>
                                          <p:spTgt spid="1581"/>
                                        </p:tgtEl>
                                        <p:attrNameLst>
                                          <p:attrName>ppt_w</p:attrName>
                                        </p:attrNameLst>
                                      </p:cBhvr>
                                      <p:tavLst>
                                        <p:tav fmla="" tm="0">
                                          <p:val>
                                            <p:strVal val="0"/>
                                          </p:val>
                                        </p:tav>
                                        <p:tav fmla="" tm="100000">
                                          <p:val>
                                            <p:strVal val="#ppt_w"/>
                                          </p:val>
                                        </p:tav>
                                      </p:tavLst>
                                    </p:anim>
                                    <p:anim calcmode="lin" valueType="num">
                                      <p:cBhvr additive="base">
                                        <p:cTn dur="500"/>
                                        <p:tgtEl>
                                          <p:spTgt spid="15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2"/>
                                        </p:tgtEl>
                                        <p:attrNameLst>
                                          <p:attrName>style.visibility</p:attrName>
                                        </p:attrNameLst>
                                      </p:cBhvr>
                                      <p:to>
                                        <p:strVal val="visible"/>
                                      </p:to>
                                    </p:set>
                                    <p:anim calcmode="lin" valueType="num">
                                      <p:cBhvr additive="base">
                                        <p:cTn dur="500"/>
                                        <p:tgtEl>
                                          <p:spTgt spid="1582"/>
                                        </p:tgtEl>
                                        <p:attrNameLst>
                                          <p:attrName>ppt_w</p:attrName>
                                        </p:attrNameLst>
                                      </p:cBhvr>
                                      <p:tavLst>
                                        <p:tav fmla="" tm="0">
                                          <p:val>
                                            <p:strVal val="0"/>
                                          </p:val>
                                        </p:tav>
                                        <p:tav fmla="" tm="100000">
                                          <p:val>
                                            <p:strVal val="#ppt_w"/>
                                          </p:val>
                                        </p:tav>
                                      </p:tavLst>
                                    </p:anim>
                                    <p:anim calcmode="lin" valueType="num">
                                      <p:cBhvr additive="base">
                                        <p:cTn dur="500"/>
                                        <p:tgtEl>
                                          <p:spTgt spid="158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3"/>
                                        </p:tgtEl>
                                        <p:attrNameLst>
                                          <p:attrName>style.visibility</p:attrName>
                                        </p:attrNameLst>
                                      </p:cBhvr>
                                      <p:to>
                                        <p:strVal val="visible"/>
                                      </p:to>
                                    </p:set>
                                    <p:anim calcmode="lin" valueType="num">
                                      <p:cBhvr additive="base">
                                        <p:cTn dur="500"/>
                                        <p:tgtEl>
                                          <p:spTgt spid="1583"/>
                                        </p:tgtEl>
                                        <p:attrNameLst>
                                          <p:attrName>ppt_w</p:attrName>
                                        </p:attrNameLst>
                                      </p:cBhvr>
                                      <p:tavLst>
                                        <p:tav fmla="" tm="0">
                                          <p:val>
                                            <p:strVal val="0"/>
                                          </p:val>
                                        </p:tav>
                                        <p:tav fmla="" tm="100000">
                                          <p:val>
                                            <p:strVal val="#ppt_w"/>
                                          </p:val>
                                        </p:tav>
                                      </p:tavLst>
                                    </p:anim>
                                    <p:anim calcmode="lin" valueType="num">
                                      <p:cBhvr additive="base">
                                        <p:cTn dur="500"/>
                                        <p:tgtEl>
                                          <p:spTgt spid="158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4"/>
                                        </p:tgtEl>
                                        <p:attrNameLst>
                                          <p:attrName>style.visibility</p:attrName>
                                        </p:attrNameLst>
                                      </p:cBhvr>
                                      <p:to>
                                        <p:strVal val="visible"/>
                                      </p:to>
                                    </p:set>
                                    <p:anim calcmode="lin" valueType="num">
                                      <p:cBhvr additive="base">
                                        <p:cTn dur="500"/>
                                        <p:tgtEl>
                                          <p:spTgt spid="1584"/>
                                        </p:tgtEl>
                                        <p:attrNameLst>
                                          <p:attrName>ppt_w</p:attrName>
                                        </p:attrNameLst>
                                      </p:cBhvr>
                                      <p:tavLst>
                                        <p:tav fmla="" tm="0">
                                          <p:val>
                                            <p:strVal val="0"/>
                                          </p:val>
                                        </p:tav>
                                        <p:tav fmla="" tm="100000">
                                          <p:val>
                                            <p:strVal val="#ppt_w"/>
                                          </p:val>
                                        </p:tav>
                                      </p:tavLst>
                                    </p:anim>
                                    <p:anim calcmode="lin" valueType="num">
                                      <p:cBhvr additive="base">
                                        <p:cTn dur="500"/>
                                        <p:tgtEl>
                                          <p:spTgt spid="15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5"/>
                                        </p:tgtEl>
                                        <p:attrNameLst>
                                          <p:attrName>style.visibility</p:attrName>
                                        </p:attrNameLst>
                                      </p:cBhvr>
                                      <p:to>
                                        <p:strVal val="visible"/>
                                      </p:to>
                                    </p:set>
                                    <p:anim calcmode="lin" valueType="num">
                                      <p:cBhvr additive="base">
                                        <p:cTn dur="500"/>
                                        <p:tgtEl>
                                          <p:spTgt spid="1585"/>
                                        </p:tgtEl>
                                        <p:attrNameLst>
                                          <p:attrName>ppt_w</p:attrName>
                                        </p:attrNameLst>
                                      </p:cBhvr>
                                      <p:tavLst>
                                        <p:tav fmla="" tm="0">
                                          <p:val>
                                            <p:strVal val="0"/>
                                          </p:val>
                                        </p:tav>
                                        <p:tav fmla="" tm="100000">
                                          <p:val>
                                            <p:strVal val="#ppt_w"/>
                                          </p:val>
                                        </p:tav>
                                      </p:tavLst>
                                    </p:anim>
                                    <p:anim calcmode="lin" valueType="num">
                                      <p:cBhvr additive="base">
                                        <p:cTn dur="500"/>
                                        <p:tgtEl>
                                          <p:spTgt spid="15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8"/>
                                        </p:tgtEl>
                                        <p:attrNameLst>
                                          <p:attrName>style.visibility</p:attrName>
                                        </p:attrNameLst>
                                      </p:cBhvr>
                                      <p:to>
                                        <p:strVal val="visible"/>
                                      </p:to>
                                    </p:set>
                                    <p:anim calcmode="lin" valueType="num">
                                      <p:cBhvr additive="base">
                                        <p:cTn dur="500"/>
                                        <p:tgtEl>
                                          <p:spTgt spid="1588"/>
                                        </p:tgtEl>
                                        <p:attrNameLst>
                                          <p:attrName>ppt_w</p:attrName>
                                        </p:attrNameLst>
                                      </p:cBhvr>
                                      <p:tavLst>
                                        <p:tav fmla="" tm="0">
                                          <p:val>
                                            <p:strVal val="0"/>
                                          </p:val>
                                        </p:tav>
                                        <p:tav fmla="" tm="100000">
                                          <p:val>
                                            <p:strVal val="#ppt_w"/>
                                          </p:val>
                                        </p:tav>
                                      </p:tavLst>
                                    </p:anim>
                                    <p:anim calcmode="lin" valueType="num">
                                      <p:cBhvr additive="base">
                                        <p:cTn dur="500"/>
                                        <p:tgtEl>
                                          <p:spTgt spid="158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9"/>
                                        </p:tgtEl>
                                        <p:attrNameLst>
                                          <p:attrName>style.visibility</p:attrName>
                                        </p:attrNameLst>
                                      </p:cBhvr>
                                      <p:to>
                                        <p:strVal val="visible"/>
                                      </p:to>
                                    </p:set>
                                    <p:anim calcmode="lin" valueType="num">
                                      <p:cBhvr additive="base">
                                        <p:cTn dur="500"/>
                                        <p:tgtEl>
                                          <p:spTgt spid="1589"/>
                                        </p:tgtEl>
                                        <p:attrNameLst>
                                          <p:attrName>ppt_w</p:attrName>
                                        </p:attrNameLst>
                                      </p:cBhvr>
                                      <p:tavLst>
                                        <p:tav fmla="" tm="0">
                                          <p:val>
                                            <p:strVal val="0"/>
                                          </p:val>
                                        </p:tav>
                                        <p:tav fmla="" tm="100000">
                                          <p:val>
                                            <p:strVal val="#ppt_w"/>
                                          </p:val>
                                        </p:tav>
                                      </p:tavLst>
                                    </p:anim>
                                    <p:anim calcmode="lin" valueType="num">
                                      <p:cBhvr additive="base">
                                        <p:cTn dur="500"/>
                                        <p:tgtEl>
                                          <p:spTgt spid="158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0"/>
                                        </p:tgtEl>
                                        <p:attrNameLst>
                                          <p:attrName>style.visibility</p:attrName>
                                        </p:attrNameLst>
                                      </p:cBhvr>
                                      <p:to>
                                        <p:strVal val="visible"/>
                                      </p:to>
                                    </p:set>
                                    <p:anim calcmode="lin" valueType="num">
                                      <p:cBhvr additive="base">
                                        <p:cTn dur="500"/>
                                        <p:tgtEl>
                                          <p:spTgt spid="1590"/>
                                        </p:tgtEl>
                                        <p:attrNameLst>
                                          <p:attrName>ppt_w</p:attrName>
                                        </p:attrNameLst>
                                      </p:cBhvr>
                                      <p:tavLst>
                                        <p:tav fmla="" tm="0">
                                          <p:val>
                                            <p:strVal val="0"/>
                                          </p:val>
                                        </p:tav>
                                        <p:tav fmla="" tm="100000">
                                          <p:val>
                                            <p:strVal val="#ppt_w"/>
                                          </p:val>
                                        </p:tav>
                                      </p:tavLst>
                                    </p:anim>
                                    <p:anim calcmode="lin" valueType="num">
                                      <p:cBhvr additive="base">
                                        <p:cTn dur="500"/>
                                        <p:tgtEl>
                                          <p:spTgt spid="15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0"/>
                                        </p:tgtEl>
                                        <p:attrNameLst>
                                          <p:attrName>style.visibility</p:attrName>
                                        </p:attrNameLst>
                                      </p:cBhvr>
                                      <p:to>
                                        <p:strVal val="visible"/>
                                      </p:to>
                                    </p:set>
                                    <p:anim calcmode="lin" valueType="num">
                                      <p:cBhvr additive="base">
                                        <p:cTn dur="500"/>
                                        <p:tgtEl>
                                          <p:spTgt spid="1600"/>
                                        </p:tgtEl>
                                        <p:attrNameLst>
                                          <p:attrName>ppt_w</p:attrName>
                                        </p:attrNameLst>
                                      </p:cBhvr>
                                      <p:tavLst>
                                        <p:tav fmla="" tm="0">
                                          <p:val>
                                            <p:strVal val="0"/>
                                          </p:val>
                                        </p:tav>
                                        <p:tav fmla="" tm="100000">
                                          <p:val>
                                            <p:strVal val="#ppt_w"/>
                                          </p:val>
                                        </p:tav>
                                      </p:tavLst>
                                    </p:anim>
                                    <p:anim calcmode="lin" valueType="num">
                                      <p:cBhvr additive="base">
                                        <p:cTn dur="500"/>
                                        <p:tgtEl>
                                          <p:spTgt spid="160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7"/>
                                        </p:tgtEl>
                                        <p:attrNameLst>
                                          <p:attrName>style.visibility</p:attrName>
                                        </p:attrNameLst>
                                      </p:cBhvr>
                                      <p:to>
                                        <p:strVal val="visible"/>
                                      </p:to>
                                    </p:set>
                                    <p:anim calcmode="lin" valueType="num">
                                      <p:cBhvr additive="base">
                                        <p:cTn dur="500"/>
                                        <p:tgtEl>
                                          <p:spTgt spid="1587"/>
                                        </p:tgtEl>
                                        <p:attrNameLst>
                                          <p:attrName>ppt_w</p:attrName>
                                        </p:attrNameLst>
                                      </p:cBhvr>
                                      <p:tavLst>
                                        <p:tav fmla="" tm="0">
                                          <p:val>
                                            <p:strVal val="0"/>
                                          </p:val>
                                        </p:tav>
                                        <p:tav fmla="" tm="100000">
                                          <p:val>
                                            <p:strVal val="#ppt_w"/>
                                          </p:val>
                                        </p:tav>
                                      </p:tavLst>
                                    </p:anim>
                                    <p:anim calcmode="lin" valueType="num">
                                      <p:cBhvr additive="base">
                                        <p:cTn dur="500"/>
                                        <p:tgtEl>
                                          <p:spTgt spid="15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3"/>
                                        </p:tgtEl>
                                        <p:attrNameLst>
                                          <p:attrName>style.visibility</p:attrName>
                                        </p:attrNameLst>
                                      </p:cBhvr>
                                      <p:to>
                                        <p:strVal val="visible"/>
                                      </p:to>
                                    </p:set>
                                    <p:anim calcmode="lin" valueType="num">
                                      <p:cBhvr additive="base">
                                        <p:cTn dur="500"/>
                                        <p:tgtEl>
                                          <p:spTgt spid="1593"/>
                                        </p:tgtEl>
                                        <p:attrNameLst>
                                          <p:attrName>ppt_w</p:attrName>
                                        </p:attrNameLst>
                                      </p:cBhvr>
                                      <p:tavLst>
                                        <p:tav fmla="" tm="0">
                                          <p:val>
                                            <p:strVal val="0"/>
                                          </p:val>
                                        </p:tav>
                                        <p:tav fmla="" tm="100000">
                                          <p:val>
                                            <p:strVal val="#ppt_w"/>
                                          </p:val>
                                        </p:tav>
                                      </p:tavLst>
                                    </p:anim>
                                    <p:anim calcmode="lin" valueType="num">
                                      <p:cBhvr additive="base">
                                        <p:cTn dur="500"/>
                                        <p:tgtEl>
                                          <p:spTgt spid="159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5"/>
                                        </p:tgtEl>
                                        <p:attrNameLst>
                                          <p:attrName>style.visibility</p:attrName>
                                        </p:attrNameLst>
                                      </p:cBhvr>
                                      <p:to>
                                        <p:strVal val="visible"/>
                                      </p:to>
                                    </p:set>
                                    <p:anim calcmode="lin" valueType="num">
                                      <p:cBhvr additive="base">
                                        <p:cTn dur="500"/>
                                        <p:tgtEl>
                                          <p:spTgt spid="1595"/>
                                        </p:tgtEl>
                                        <p:attrNameLst>
                                          <p:attrName>ppt_w</p:attrName>
                                        </p:attrNameLst>
                                      </p:cBhvr>
                                      <p:tavLst>
                                        <p:tav fmla="" tm="0">
                                          <p:val>
                                            <p:strVal val="0"/>
                                          </p:val>
                                        </p:tav>
                                        <p:tav fmla="" tm="100000">
                                          <p:val>
                                            <p:strVal val="#ppt_w"/>
                                          </p:val>
                                        </p:tav>
                                      </p:tavLst>
                                    </p:anim>
                                    <p:anim calcmode="lin" valueType="num">
                                      <p:cBhvr additive="base">
                                        <p:cTn dur="500"/>
                                        <p:tgtEl>
                                          <p:spTgt spid="159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6"/>
                                        </p:tgtEl>
                                        <p:attrNameLst>
                                          <p:attrName>style.visibility</p:attrName>
                                        </p:attrNameLst>
                                      </p:cBhvr>
                                      <p:to>
                                        <p:strVal val="visible"/>
                                      </p:to>
                                    </p:set>
                                    <p:anim calcmode="lin" valueType="num">
                                      <p:cBhvr additive="base">
                                        <p:cTn dur="500"/>
                                        <p:tgtEl>
                                          <p:spTgt spid="1596"/>
                                        </p:tgtEl>
                                        <p:attrNameLst>
                                          <p:attrName>ppt_w</p:attrName>
                                        </p:attrNameLst>
                                      </p:cBhvr>
                                      <p:tavLst>
                                        <p:tav fmla="" tm="0">
                                          <p:val>
                                            <p:strVal val="0"/>
                                          </p:val>
                                        </p:tav>
                                        <p:tav fmla="" tm="100000">
                                          <p:val>
                                            <p:strVal val="#ppt_w"/>
                                          </p:val>
                                        </p:tav>
                                      </p:tavLst>
                                    </p:anim>
                                    <p:anim calcmode="lin" valueType="num">
                                      <p:cBhvr additive="base">
                                        <p:cTn dur="500"/>
                                        <p:tgtEl>
                                          <p:spTgt spid="159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6"/>
                                        </p:tgtEl>
                                        <p:attrNameLst>
                                          <p:attrName>style.visibility</p:attrName>
                                        </p:attrNameLst>
                                      </p:cBhvr>
                                      <p:to>
                                        <p:strVal val="visible"/>
                                      </p:to>
                                    </p:set>
                                    <p:anim calcmode="lin" valueType="num">
                                      <p:cBhvr additive="base">
                                        <p:cTn dur="500"/>
                                        <p:tgtEl>
                                          <p:spTgt spid="1586"/>
                                        </p:tgtEl>
                                        <p:attrNameLst>
                                          <p:attrName>ppt_w</p:attrName>
                                        </p:attrNameLst>
                                      </p:cBhvr>
                                      <p:tavLst>
                                        <p:tav fmla="" tm="0">
                                          <p:val>
                                            <p:strVal val="0"/>
                                          </p:val>
                                        </p:tav>
                                        <p:tav fmla="" tm="100000">
                                          <p:val>
                                            <p:strVal val="#ppt_w"/>
                                          </p:val>
                                        </p:tav>
                                      </p:tavLst>
                                    </p:anim>
                                    <p:anim calcmode="lin" valueType="num">
                                      <p:cBhvr additive="base">
                                        <p:cTn dur="500"/>
                                        <p:tgtEl>
                                          <p:spTgt spid="158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7"/>
                                        </p:tgtEl>
                                        <p:attrNameLst>
                                          <p:attrName>style.visibility</p:attrName>
                                        </p:attrNameLst>
                                      </p:cBhvr>
                                      <p:to>
                                        <p:strVal val="visible"/>
                                      </p:to>
                                    </p:set>
                                    <p:anim calcmode="lin" valueType="num">
                                      <p:cBhvr additive="base">
                                        <p:cTn dur="500"/>
                                        <p:tgtEl>
                                          <p:spTgt spid="1597"/>
                                        </p:tgtEl>
                                        <p:attrNameLst>
                                          <p:attrName>ppt_w</p:attrName>
                                        </p:attrNameLst>
                                      </p:cBhvr>
                                      <p:tavLst>
                                        <p:tav fmla="" tm="0">
                                          <p:val>
                                            <p:strVal val="0"/>
                                          </p:val>
                                        </p:tav>
                                        <p:tav fmla="" tm="100000">
                                          <p:val>
                                            <p:strVal val="#ppt_w"/>
                                          </p:val>
                                        </p:tav>
                                      </p:tavLst>
                                    </p:anim>
                                    <p:anim calcmode="lin" valueType="num">
                                      <p:cBhvr additive="base">
                                        <p:cTn dur="500"/>
                                        <p:tgtEl>
                                          <p:spTgt spid="159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2"/>
                                        </p:tgtEl>
                                        <p:attrNameLst>
                                          <p:attrName>style.visibility</p:attrName>
                                        </p:attrNameLst>
                                      </p:cBhvr>
                                      <p:to>
                                        <p:strVal val="visible"/>
                                      </p:to>
                                    </p:set>
                                    <p:anim calcmode="lin" valueType="num">
                                      <p:cBhvr additive="base">
                                        <p:cTn dur="500"/>
                                        <p:tgtEl>
                                          <p:spTgt spid="1592"/>
                                        </p:tgtEl>
                                        <p:attrNameLst>
                                          <p:attrName>ppt_w</p:attrName>
                                        </p:attrNameLst>
                                      </p:cBhvr>
                                      <p:tavLst>
                                        <p:tav fmla="" tm="0">
                                          <p:val>
                                            <p:strVal val="0"/>
                                          </p:val>
                                        </p:tav>
                                        <p:tav fmla="" tm="100000">
                                          <p:val>
                                            <p:strVal val="#ppt_w"/>
                                          </p:val>
                                        </p:tav>
                                      </p:tavLst>
                                    </p:anim>
                                    <p:anim calcmode="lin" valueType="num">
                                      <p:cBhvr additive="base">
                                        <p:cTn dur="500"/>
                                        <p:tgtEl>
                                          <p:spTgt spid="159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8"/>
                                        </p:tgtEl>
                                        <p:attrNameLst>
                                          <p:attrName>style.visibility</p:attrName>
                                        </p:attrNameLst>
                                      </p:cBhvr>
                                      <p:to>
                                        <p:strVal val="visible"/>
                                      </p:to>
                                    </p:set>
                                    <p:anim calcmode="lin" valueType="num">
                                      <p:cBhvr additive="base">
                                        <p:cTn dur="500"/>
                                        <p:tgtEl>
                                          <p:spTgt spid="1598"/>
                                        </p:tgtEl>
                                        <p:attrNameLst>
                                          <p:attrName>ppt_w</p:attrName>
                                        </p:attrNameLst>
                                      </p:cBhvr>
                                      <p:tavLst>
                                        <p:tav fmla="" tm="0">
                                          <p:val>
                                            <p:strVal val="0"/>
                                          </p:val>
                                        </p:tav>
                                        <p:tav fmla="" tm="100000">
                                          <p:val>
                                            <p:strVal val="#ppt_w"/>
                                          </p:val>
                                        </p:tav>
                                      </p:tavLst>
                                    </p:anim>
                                    <p:anim calcmode="lin" valueType="num">
                                      <p:cBhvr additive="base">
                                        <p:cTn dur="500"/>
                                        <p:tgtEl>
                                          <p:spTgt spid="159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1"/>
                                        </p:tgtEl>
                                        <p:attrNameLst>
                                          <p:attrName>style.visibility</p:attrName>
                                        </p:attrNameLst>
                                      </p:cBhvr>
                                      <p:to>
                                        <p:strVal val="visible"/>
                                      </p:to>
                                    </p:set>
                                    <p:anim calcmode="lin" valueType="num">
                                      <p:cBhvr additive="base">
                                        <p:cTn dur="500"/>
                                        <p:tgtEl>
                                          <p:spTgt spid="1591"/>
                                        </p:tgtEl>
                                        <p:attrNameLst>
                                          <p:attrName>ppt_w</p:attrName>
                                        </p:attrNameLst>
                                      </p:cBhvr>
                                      <p:tavLst>
                                        <p:tav fmla="" tm="0">
                                          <p:val>
                                            <p:strVal val="0"/>
                                          </p:val>
                                        </p:tav>
                                        <p:tav fmla="" tm="100000">
                                          <p:val>
                                            <p:strVal val="#ppt_w"/>
                                          </p:val>
                                        </p:tav>
                                      </p:tavLst>
                                    </p:anim>
                                    <p:anim calcmode="lin" valueType="num">
                                      <p:cBhvr additive="base">
                                        <p:cTn dur="500"/>
                                        <p:tgtEl>
                                          <p:spTgt spid="159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1"/>
                                        </p:tgtEl>
                                        <p:attrNameLst>
                                          <p:attrName>style.visibility</p:attrName>
                                        </p:attrNameLst>
                                      </p:cBhvr>
                                      <p:to>
                                        <p:strVal val="visible"/>
                                      </p:to>
                                    </p:set>
                                    <p:anim calcmode="lin" valueType="num">
                                      <p:cBhvr additive="base">
                                        <p:cTn dur="500"/>
                                        <p:tgtEl>
                                          <p:spTgt spid="1601"/>
                                        </p:tgtEl>
                                        <p:attrNameLst>
                                          <p:attrName>ppt_w</p:attrName>
                                        </p:attrNameLst>
                                      </p:cBhvr>
                                      <p:tavLst>
                                        <p:tav fmla="" tm="0">
                                          <p:val>
                                            <p:strVal val="0"/>
                                          </p:val>
                                        </p:tav>
                                        <p:tav fmla="" tm="100000">
                                          <p:val>
                                            <p:strVal val="#ppt_w"/>
                                          </p:val>
                                        </p:tav>
                                      </p:tavLst>
                                    </p:anim>
                                    <p:anim calcmode="lin" valueType="num">
                                      <p:cBhvr additive="base">
                                        <p:cTn dur="500"/>
                                        <p:tgtEl>
                                          <p:spTgt spid="160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9"/>
                                        </p:tgtEl>
                                        <p:attrNameLst>
                                          <p:attrName>style.visibility</p:attrName>
                                        </p:attrNameLst>
                                      </p:cBhvr>
                                      <p:to>
                                        <p:strVal val="visible"/>
                                      </p:to>
                                    </p:set>
                                    <p:anim calcmode="lin" valueType="num">
                                      <p:cBhvr additive="base">
                                        <p:cTn dur="500"/>
                                        <p:tgtEl>
                                          <p:spTgt spid="1599"/>
                                        </p:tgtEl>
                                        <p:attrNameLst>
                                          <p:attrName>ppt_w</p:attrName>
                                        </p:attrNameLst>
                                      </p:cBhvr>
                                      <p:tavLst>
                                        <p:tav fmla="" tm="0">
                                          <p:val>
                                            <p:strVal val="0"/>
                                          </p:val>
                                        </p:tav>
                                        <p:tav fmla="" tm="100000">
                                          <p:val>
                                            <p:strVal val="#ppt_w"/>
                                          </p:val>
                                        </p:tav>
                                      </p:tavLst>
                                    </p:anim>
                                    <p:anim calcmode="lin" valueType="num">
                                      <p:cBhvr additive="base">
                                        <p:cTn dur="500"/>
                                        <p:tgtEl>
                                          <p:spTgt spid="15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2"/>
                                        </p:tgtEl>
                                        <p:attrNameLst>
                                          <p:attrName>style.visibility</p:attrName>
                                        </p:attrNameLst>
                                      </p:cBhvr>
                                      <p:to>
                                        <p:strVal val="visible"/>
                                      </p:to>
                                    </p:set>
                                    <p:anim calcmode="lin" valueType="num">
                                      <p:cBhvr additive="base">
                                        <p:cTn dur="500"/>
                                        <p:tgtEl>
                                          <p:spTgt spid="1602"/>
                                        </p:tgtEl>
                                        <p:attrNameLst>
                                          <p:attrName>ppt_w</p:attrName>
                                        </p:attrNameLst>
                                      </p:cBhvr>
                                      <p:tavLst>
                                        <p:tav fmla="" tm="0">
                                          <p:val>
                                            <p:strVal val="0"/>
                                          </p:val>
                                        </p:tav>
                                        <p:tav fmla="" tm="100000">
                                          <p:val>
                                            <p:strVal val="#ppt_w"/>
                                          </p:val>
                                        </p:tav>
                                      </p:tavLst>
                                    </p:anim>
                                    <p:anim calcmode="lin" valueType="num">
                                      <p:cBhvr additive="base">
                                        <p:cTn dur="500"/>
                                        <p:tgtEl>
                                          <p:spTgt spid="160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94"/>
                                        </p:tgtEl>
                                        <p:attrNameLst>
                                          <p:attrName>style.visibility</p:attrName>
                                        </p:attrNameLst>
                                      </p:cBhvr>
                                      <p:to>
                                        <p:strVal val="visible"/>
                                      </p:to>
                                    </p:set>
                                    <p:anim calcmode="lin" valueType="num">
                                      <p:cBhvr additive="base">
                                        <p:cTn dur="500"/>
                                        <p:tgtEl>
                                          <p:spTgt spid="1594"/>
                                        </p:tgtEl>
                                        <p:attrNameLst>
                                          <p:attrName>ppt_w</p:attrName>
                                        </p:attrNameLst>
                                      </p:cBhvr>
                                      <p:tavLst>
                                        <p:tav fmla="" tm="0">
                                          <p:val>
                                            <p:strVal val="0"/>
                                          </p:val>
                                        </p:tav>
                                        <p:tav fmla="" tm="100000">
                                          <p:val>
                                            <p:strVal val="#ppt_w"/>
                                          </p:val>
                                        </p:tav>
                                      </p:tavLst>
                                    </p:anim>
                                    <p:anim calcmode="lin" valueType="num">
                                      <p:cBhvr additive="base">
                                        <p:cTn dur="500"/>
                                        <p:tgtEl>
                                          <p:spTgt spid="159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03">
                                            <p:txEl>
                                              <p:pRg end="0" st="0"/>
                                            </p:txEl>
                                          </p:spTgt>
                                        </p:tgtEl>
                                        <p:attrNameLst>
                                          <p:attrName>style.visibility</p:attrName>
                                        </p:attrNameLst>
                                      </p:cBhvr>
                                      <p:to>
                                        <p:strVal val="visible"/>
                                      </p:to>
                                    </p:set>
                                    <p:anim calcmode="lin" valueType="num">
                                      <p:cBhvr additive="base">
                                        <p:cTn dur="500"/>
                                        <p:tgtEl>
                                          <p:spTgt spid="160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03">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0" name="Shape 1610"/>
        <p:cNvGrpSpPr/>
        <p:nvPr/>
      </p:nvGrpSpPr>
      <p:grpSpPr>
        <a:xfrm>
          <a:off x="0" y="0"/>
          <a:ext cx="0" cy="0"/>
          <a:chOff x="0" y="0"/>
          <a:chExt cx="0" cy="0"/>
        </a:xfrm>
      </p:grpSpPr>
      <p:sp>
        <p:nvSpPr>
          <p:cNvPr id="1611" name="Google Shape;1611;p141"/>
          <p:cNvSpPr txBox="1"/>
          <p:nvPr/>
        </p:nvSpPr>
        <p:spPr>
          <a:xfrm>
            <a:off x="250825" y="476250"/>
            <a:ext cx="8642400" cy="68421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من خلال الشكل البياني رقم (5-1) نلاحظ أن y تمثل جانب الدخل القومي أو العرض الكلي بينما (C + I + G + NX) تمثل جانب الانفاق الكلي أو الطلب الكلي .</a:t>
            </a:r>
            <a:endParaRPr/>
          </a:p>
          <a:p>
            <a:pPr indent="-342900" lvl="0" marL="342900" marR="0" rtl="1"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كما نلاحظ أن النقطة E تمثل نقطة التوازن ، حيث يتحقق عندها شرط التوازن :</a:t>
            </a:r>
            <a:endParaRPr/>
          </a:p>
          <a:p>
            <a:pPr indent="-342900" lvl="0" marL="342900" marR="0" rtl="1"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                y = C + I + G + NX (X-M)</a:t>
            </a:r>
            <a:endParaRPr b="1" i="0" sz="24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500"/>
              </a:spcBef>
              <a:spcAft>
                <a:spcPts val="0"/>
              </a:spcAft>
              <a:buClr>
                <a:schemeClr val="accent1"/>
              </a:buClr>
              <a:buSzPts val="1824"/>
              <a:buFont typeface="Noto Sans Symbols"/>
              <a:buChar char="🞂"/>
            </a:pPr>
            <a:r>
              <a:rPr b="1" i="0" lang="en-US" sz="2400" u="none">
                <a:solidFill>
                  <a:schemeClr val="dk1"/>
                </a:solidFill>
                <a:latin typeface="Gill Sans"/>
                <a:ea typeface="Gill Sans"/>
                <a:cs typeface="Gill Sans"/>
                <a:sym typeface="Gill Sans"/>
              </a:rPr>
              <a:t>كما نلاحظ أنه على يمين النقطة E يكون y &gt; C + I + G + X-m</a:t>
            </a:r>
            <a:endParaRPr b="1" i="0" sz="2400" u="none">
              <a:solidFill>
                <a:schemeClr val="dk1"/>
              </a:solidFill>
              <a:latin typeface="Gill Sans"/>
              <a:ea typeface="Gill Sans"/>
              <a:cs typeface="Gill Sans"/>
              <a:sym typeface="Gill Sans"/>
            </a:endParaRPr>
          </a:p>
          <a:p>
            <a:pPr indent="-342900" lvl="0" marL="342900" marR="0" rtl="1" algn="r">
              <a:lnSpc>
                <a:spcPct val="100000"/>
              </a:lnSpc>
              <a:spcBef>
                <a:spcPts val="150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أي أن العرض الكلي يكون أكبر من الطلب الكلي .</a:t>
            </a:r>
            <a:endParaRPr b="1" i="0" sz="24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50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ويكون عندها فائض في المخزون السلعي لدى المستثمرين بالمسافة NM ، وللعودة إلى وضع التوازن لا بد من تقليل الانتاج فيقل العرض حتى العودة للتوازن عند النقطة E .</a:t>
            </a:r>
            <a:endParaRPr b="1" i="0" sz="24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50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أما على يسار النقطة E فيكون y &lt; C + I + G + NX</a:t>
            </a:r>
            <a:endParaRPr b="1" i="0" sz="2400" u="none">
              <a:solidFill>
                <a:schemeClr val="dk1"/>
              </a:solidFill>
              <a:latin typeface="Gill Sans"/>
              <a:ea typeface="Gill Sans"/>
              <a:cs typeface="Gill Sans"/>
              <a:sym typeface="Gill Sans"/>
            </a:endParaRPr>
          </a:p>
          <a:p>
            <a:pPr indent="-342900" lvl="0" marL="342900" marR="0" rtl="1" algn="r">
              <a:lnSpc>
                <a:spcPct val="100000"/>
              </a:lnSpc>
              <a:spcBef>
                <a:spcPts val="1500"/>
              </a:spcBef>
              <a:spcAft>
                <a:spcPts val="0"/>
              </a:spcAft>
              <a:buClr>
                <a:schemeClr val="dk1"/>
              </a:buClr>
              <a:buSzPts val="2400"/>
              <a:buFont typeface="Gill Sans"/>
              <a:buNone/>
            </a:pPr>
            <a:r>
              <a:rPr b="1" i="0" lang="en-US" sz="2400" u="none">
                <a:solidFill>
                  <a:schemeClr val="dk1"/>
                </a:solidFill>
                <a:latin typeface="Gill Sans"/>
                <a:ea typeface="Gill Sans"/>
                <a:cs typeface="Gill Sans"/>
                <a:sym typeface="Gill Sans"/>
              </a:rPr>
              <a:t>أي أن العرض الكلي يكون أقل من الطلب الكلي ، وعندها يكون نقص في المخزون السلعي بالمسافة LH ، وللعودة إلى وضع التوازن لا بد من زيادة الانتاج حتى نصل إلى نقطة التوازن E .</a:t>
            </a:r>
            <a:endParaRPr b="1" i="0" sz="2400" u="non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None/>
            </a:pPr>
            <a:r>
              <a:t/>
            </a:r>
            <a:endParaRPr b="1" i="0" sz="2400" u="non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0" st="0"/>
                                            </p:txEl>
                                          </p:spTgt>
                                        </p:tgtEl>
                                        <p:attrNameLst>
                                          <p:attrName>style.visibility</p:attrName>
                                        </p:attrNameLst>
                                      </p:cBhvr>
                                      <p:to>
                                        <p:strVal val="visible"/>
                                      </p:to>
                                    </p:set>
                                    <p:anim calcmode="lin" valueType="num">
                                      <p:cBhvr additive="base">
                                        <p:cTn dur="500"/>
                                        <p:tgtEl>
                                          <p:spTgt spid="161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1" st="1"/>
                                            </p:txEl>
                                          </p:spTgt>
                                        </p:tgtEl>
                                        <p:attrNameLst>
                                          <p:attrName>style.visibility</p:attrName>
                                        </p:attrNameLst>
                                      </p:cBhvr>
                                      <p:to>
                                        <p:strVal val="visible"/>
                                      </p:to>
                                    </p:set>
                                    <p:anim calcmode="lin" valueType="num">
                                      <p:cBhvr additive="base">
                                        <p:cTn dur="500"/>
                                        <p:tgtEl>
                                          <p:spTgt spid="161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2" st="2"/>
                                            </p:txEl>
                                          </p:spTgt>
                                        </p:tgtEl>
                                        <p:attrNameLst>
                                          <p:attrName>style.visibility</p:attrName>
                                        </p:attrNameLst>
                                      </p:cBhvr>
                                      <p:to>
                                        <p:strVal val="visible"/>
                                      </p:to>
                                    </p:set>
                                    <p:anim calcmode="lin" valueType="num">
                                      <p:cBhvr additive="base">
                                        <p:cTn dur="500"/>
                                        <p:tgtEl>
                                          <p:spTgt spid="161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3" st="3"/>
                                            </p:txEl>
                                          </p:spTgt>
                                        </p:tgtEl>
                                        <p:attrNameLst>
                                          <p:attrName>style.visibility</p:attrName>
                                        </p:attrNameLst>
                                      </p:cBhvr>
                                      <p:to>
                                        <p:strVal val="visible"/>
                                      </p:to>
                                    </p:set>
                                    <p:anim calcmode="lin" valueType="num">
                                      <p:cBhvr additive="base">
                                        <p:cTn dur="500"/>
                                        <p:tgtEl>
                                          <p:spTgt spid="161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4" st="4"/>
                                            </p:txEl>
                                          </p:spTgt>
                                        </p:tgtEl>
                                        <p:attrNameLst>
                                          <p:attrName>style.visibility</p:attrName>
                                        </p:attrNameLst>
                                      </p:cBhvr>
                                      <p:to>
                                        <p:strVal val="visible"/>
                                      </p:to>
                                    </p:set>
                                    <p:anim calcmode="lin" valueType="num">
                                      <p:cBhvr additive="base">
                                        <p:cTn dur="500"/>
                                        <p:tgtEl>
                                          <p:spTgt spid="161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5" st="5"/>
                                            </p:txEl>
                                          </p:spTgt>
                                        </p:tgtEl>
                                        <p:attrNameLst>
                                          <p:attrName>style.visibility</p:attrName>
                                        </p:attrNameLst>
                                      </p:cBhvr>
                                      <p:to>
                                        <p:strVal val="visible"/>
                                      </p:to>
                                    </p:set>
                                    <p:anim calcmode="lin" valueType="num">
                                      <p:cBhvr additive="base">
                                        <p:cTn dur="500"/>
                                        <p:tgtEl>
                                          <p:spTgt spid="161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6" st="6"/>
                                            </p:txEl>
                                          </p:spTgt>
                                        </p:tgtEl>
                                        <p:attrNameLst>
                                          <p:attrName>style.visibility</p:attrName>
                                        </p:attrNameLst>
                                      </p:cBhvr>
                                      <p:to>
                                        <p:strVal val="visible"/>
                                      </p:to>
                                    </p:set>
                                    <p:anim calcmode="lin" valueType="num">
                                      <p:cBhvr additive="base">
                                        <p:cTn dur="500"/>
                                        <p:tgtEl>
                                          <p:spTgt spid="161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7" st="7"/>
                                            </p:txEl>
                                          </p:spTgt>
                                        </p:tgtEl>
                                        <p:attrNameLst>
                                          <p:attrName>style.visibility</p:attrName>
                                        </p:attrNameLst>
                                      </p:cBhvr>
                                      <p:to>
                                        <p:strVal val="visible"/>
                                      </p:to>
                                    </p:set>
                                    <p:anim calcmode="lin" valueType="num">
                                      <p:cBhvr additive="base">
                                        <p:cTn dur="500"/>
                                        <p:tgtEl>
                                          <p:spTgt spid="161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1">
                                            <p:txEl>
                                              <p:pRg end="8" st="8"/>
                                            </p:txEl>
                                          </p:spTgt>
                                        </p:tgtEl>
                                        <p:attrNameLst>
                                          <p:attrName>style.visibility</p:attrName>
                                        </p:attrNameLst>
                                      </p:cBhvr>
                                      <p:to>
                                        <p:strVal val="visible"/>
                                      </p:to>
                                    </p:set>
                                    <p:anim calcmode="lin" valueType="num">
                                      <p:cBhvr additive="base">
                                        <p:cTn dur="500"/>
                                        <p:tgtEl>
                                          <p:spTgt spid="161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611">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79"/>
          <p:cNvSpPr txBox="1"/>
          <p:nvPr/>
        </p:nvSpPr>
        <p:spPr>
          <a:xfrm>
            <a:off x="250825" y="260350"/>
            <a:ext cx="8642400" cy="55704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003366"/>
              </a:buClr>
              <a:buSzPts val="2800"/>
              <a:buFont typeface="Times New Roman"/>
              <a:buNone/>
            </a:pPr>
            <a:r>
              <a:rPr b="1" i="0" lang="en-US" sz="2800" u="sng">
                <a:solidFill>
                  <a:srgbClr val="003366"/>
                </a:solidFill>
                <a:latin typeface="Times New Roman"/>
                <a:ea typeface="Times New Roman"/>
                <a:cs typeface="Times New Roman"/>
                <a:sym typeface="Times New Roman"/>
              </a:rPr>
              <a:t>  الاستهلاك والادخار Consumption and Saving</a:t>
            </a:r>
            <a:endParaRPr/>
          </a:p>
          <a:p>
            <a:pPr indent="-342900" lvl="0" marL="342900" marR="0" rtl="1" algn="r">
              <a:lnSpc>
                <a:spcPct val="100000"/>
              </a:lnSpc>
              <a:spcBef>
                <a:spcPts val="0"/>
              </a:spcBef>
              <a:spcAft>
                <a:spcPts val="0"/>
              </a:spcAft>
              <a:buClr>
                <a:srgbClr val="003366"/>
              </a:buClr>
              <a:buSzPts val="2800"/>
              <a:buFont typeface="Times New Roman"/>
              <a:buNone/>
            </a:pPr>
            <a:r>
              <a:rPr b="1" i="0" lang="en-US" sz="2800" u="sng">
                <a:solidFill>
                  <a:srgbClr val="003366"/>
                </a:solidFill>
                <a:latin typeface="Times New Roman"/>
                <a:ea typeface="Times New Roman"/>
                <a:cs typeface="Times New Roman"/>
                <a:sym typeface="Times New Roman"/>
              </a:rPr>
              <a:t>   تعريف الاستهلاك</a:t>
            </a:r>
            <a:endParaRPr/>
          </a:p>
          <a:p>
            <a:pPr indent="-342900" lvl="0" marL="34290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يعتبر الاستهلاك أهم مكون من مكونات الناتج المحلي الإجمالي، والذي يتكون من الاستهلاكConsumption  , والاستثمار Investment، والإنفاق الحكومي Government Spending، وصافي الإنفاق الخارجي (الفرق بين الصادرات – الواردات Exports – Imports)، وهذا ما يعبر عنه بمعادلة الدخل أو الطلب الكلي:</a:t>
            </a:r>
            <a:endParaRPr b="1" i="0" sz="20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AD=(GDP) (y) = C + I + G + NX (X-M)</a:t>
            </a:r>
            <a:r>
              <a:rPr b="1" i="0" lang="en-US" sz="2000" u="none">
                <a:solidFill>
                  <a:schemeClr val="dk1"/>
                </a:solidFill>
                <a:latin typeface="Times New Roman"/>
                <a:ea typeface="Times New Roman"/>
                <a:cs typeface="Times New Roman"/>
                <a:sym typeface="Times New Roman"/>
              </a:rPr>
              <a:t>  </a:t>
            </a:r>
            <a:endParaRPr/>
          </a:p>
          <a:p>
            <a:pPr indent="-342900" lvl="0" marL="34290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لذلك نلاحظ أنه عندما يزداد الاستهلاك أو الاستثمار أو الإنفاق الحكومي أو الصادرات أو انخفاض الواردات سيزداد الناتج المحلي.</a:t>
            </a:r>
            <a:endParaRPr/>
          </a:p>
          <a:p>
            <a:pPr indent="-342900" lvl="0" marL="34290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ويحتل الاستهلاك أهمية قصوى في الناتج المحلي الإجمالي، حيث أنه يستحوذ في العادة على ما يزيد من 70% من الناتج المحلي للدول.</a:t>
            </a:r>
            <a:endParaRPr b="1" i="0" sz="20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دالة الاستهلاك :- تستخدم دالة الاستهلاك بشكلها البسيط لتوضيح العلاقة بين الانفاق الاستهلاكى والدخل المتاح فى الاقتصاد مع افترض بقاء الاشياء الاخرى على حالها.ويمكن تمثل دالة الاستهلاك رياضياً : كالاتى :</a:t>
            </a:r>
            <a:endParaRPr/>
          </a:p>
          <a:p>
            <a:pPr indent="-342900" lvl="0" marL="342900" marR="0" rtl="1" algn="ctr">
              <a:lnSpc>
                <a:spcPct val="100000"/>
              </a:lnSpc>
              <a:spcBef>
                <a:spcPts val="0"/>
              </a:spcBef>
              <a:spcAft>
                <a:spcPts val="0"/>
              </a:spcAft>
              <a:buClr>
                <a:srgbClr val="CC0000"/>
              </a:buClr>
              <a:buSzPts val="2000"/>
              <a:buFont typeface="Times New Roman"/>
              <a:buNone/>
            </a:pPr>
            <a:r>
              <a:rPr b="1" i="0" lang="en-US" sz="2000" u="none">
                <a:solidFill>
                  <a:srgbClr val="CC0000"/>
                </a:solidFill>
                <a:latin typeface="Times New Roman"/>
                <a:ea typeface="Times New Roman"/>
                <a:cs typeface="Times New Roman"/>
                <a:sym typeface="Times New Roman"/>
              </a:rPr>
              <a:t>C = a + by</a:t>
            </a:r>
            <a:endParaRPr b="1" i="0" sz="2000" u="none">
              <a:solidFill>
                <a:srgbClr val="CC0000"/>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rgbClr val="CC0000"/>
              </a:buClr>
              <a:buSzPts val="2000"/>
              <a:buFont typeface="Times New Roman"/>
              <a:buNone/>
            </a:pPr>
            <a:r>
              <a:rPr b="1" i="0" lang="en-US" sz="2000" u="none">
                <a:solidFill>
                  <a:srgbClr val="CC0000"/>
                </a:solidFill>
                <a:latin typeface="Times New Roman"/>
                <a:ea typeface="Times New Roman"/>
                <a:cs typeface="Times New Roman"/>
                <a:sym typeface="Times New Roman"/>
              </a:rPr>
              <a:t>حيث تتكون من جزئين : الجزء الاول هو الاستهلاك التلقائى ، او الذاتى ، والجزء الثانى يعتمد على الدخل المتاح كما هو مبين فى المعادلة اعلاه .حيث تمثل C الاستهلاك ، Yd الدخل المتاح ، a مستوى الاستهلاك عندما يكون الدخل صفر – أى الاستهلاك الذاتى – وb هى الميل الحدى للاستهلاك (Marginal Propensity to Consumer)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0" st="0"/>
                                            </p:txEl>
                                          </p:spTgt>
                                        </p:tgtEl>
                                        <p:attrNameLst>
                                          <p:attrName>style.visibility</p:attrName>
                                        </p:attrNameLst>
                                      </p:cBhvr>
                                      <p:to>
                                        <p:strVal val="visible"/>
                                      </p:to>
                                    </p:set>
                                    <p:anim calcmode="lin" valueType="num">
                                      <p:cBhvr additive="base">
                                        <p:cTn dur="500"/>
                                        <p:tgtEl>
                                          <p:spTgt spid="519">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1" st="1"/>
                                            </p:txEl>
                                          </p:spTgt>
                                        </p:tgtEl>
                                        <p:attrNameLst>
                                          <p:attrName>style.visibility</p:attrName>
                                        </p:attrNameLst>
                                      </p:cBhvr>
                                      <p:to>
                                        <p:strVal val="visible"/>
                                      </p:to>
                                    </p:set>
                                    <p:anim calcmode="lin" valueType="num">
                                      <p:cBhvr additive="base">
                                        <p:cTn dur="500"/>
                                        <p:tgtEl>
                                          <p:spTgt spid="519">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2" st="2"/>
                                            </p:txEl>
                                          </p:spTgt>
                                        </p:tgtEl>
                                        <p:attrNameLst>
                                          <p:attrName>style.visibility</p:attrName>
                                        </p:attrNameLst>
                                      </p:cBhvr>
                                      <p:to>
                                        <p:strVal val="visible"/>
                                      </p:to>
                                    </p:set>
                                    <p:anim calcmode="lin" valueType="num">
                                      <p:cBhvr additive="base">
                                        <p:cTn dur="500"/>
                                        <p:tgtEl>
                                          <p:spTgt spid="519">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3" st="3"/>
                                            </p:txEl>
                                          </p:spTgt>
                                        </p:tgtEl>
                                        <p:attrNameLst>
                                          <p:attrName>style.visibility</p:attrName>
                                        </p:attrNameLst>
                                      </p:cBhvr>
                                      <p:to>
                                        <p:strVal val="visible"/>
                                      </p:to>
                                    </p:set>
                                    <p:anim calcmode="lin" valueType="num">
                                      <p:cBhvr additive="base">
                                        <p:cTn dur="500"/>
                                        <p:tgtEl>
                                          <p:spTgt spid="519">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4" st="4"/>
                                            </p:txEl>
                                          </p:spTgt>
                                        </p:tgtEl>
                                        <p:attrNameLst>
                                          <p:attrName>style.visibility</p:attrName>
                                        </p:attrNameLst>
                                      </p:cBhvr>
                                      <p:to>
                                        <p:strVal val="visible"/>
                                      </p:to>
                                    </p:set>
                                    <p:anim calcmode="lin" valueType="num">
                                      <p:cBhvr additive="base">
                                        <p:cTn dur="500"/>
                                        <p:tgtEl>
                                          <p:spTgt spid="519">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5" st="5"/>
                                            </p:txEl>
                                          </p:spTgt>
                                        </p:tgtEl>
                                        <p:attrNameLst>
                                          <p:attrName>style.visibility</p:attrName>
                                        </p:attrNameLst>
                                      </p:cBhvr>
                                      <p:to>
                                        <p:strVal val="visible"/>
                                      </p:to>
                                    </p:set>
                                    <p:anim calcmode="lin" valueType="num">
                                      <p:cBhvr additive="base">
                                        <p:cTn dur="500"/>
                                        <p:tgtEl>
                                          <p:spTgt spid="519">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6" st="6"/>
                                            </p:txEl>
                                          </p:spTgt>
                                        </p:tgtEl>
                                        <p:attrNameLst>
                                          <p:attrName>style.visibility</p:attrName>
                                        </p:attrNameLst>
                                      </p:cBhvr>
                                      <p:to>
                                        <p:strVal val="visible"/>
                                      </p:to>
                                    </p:set>
                                    <p:anim calcmode="lin" valueType="num">
                                      <p:cBhvr additive="base">
                                        <p:cTn dur="500"/>
                                        <p:tgtEl>
                                          <p:spTgt spid="519">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7" st="7"/>
                                            </p:txEl>
                                          </p:spTgt>
                                        </p:tgtEl>
                                        <p:attrNameLst>
                                          <p:attrName>style.visibility</p:attrName>
                                        </p:attrNameLst>
                                      </p:cBhvr>
                                      <p:to>
                                        <p:strVal val="visible"/>
                                      </p:to>
                                    </p:set>
                                    <p:anim calcmode="lin" valueType="num">
                                      <p:cBhvr additive="base">
                                        <p:cTn dur="500"/>
                                        <p:tgtEl>
                                          <p:spTgt spid="519">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9">
                                            <p:txEl>
                                              <p:pRg end="8" st="8"/>
                                            </p:txEl>
                                          </p:spTgt>
                                        </p:tgtEl>
                                        <p:attrNameLst>
                                          <p:attrName>style.visibility</p:attrName>
                                        </p:attrNameLst>
                                      </p:cBhvr>
                                      <p:to>
                                        <p:strVal val="visible"/>
                                      </p:to>
                                    </p:set>
                                    <p:anim calcmode="lin" valueType="num">
                                      <p:cBhvr additive="base">
                                        <p:cTn dur="500"/>
                                        <p:tgtEl>
                                          <p:spTgt spid="519">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519">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6" name="Shape 1616"/>
        <p:cNvGrpSpPr/>
        <p:nvPr/>
      </p:nvGrpSpPr>
      <p:grpSpPr>
        <a:xfrm>
          <a:off x="0" y="0"/>
          <a:ext cx="0" cy="0"/>
          <a:chOff x="0" y="0"/>
          <a:chExt cx="0" cy="0"/>
        </a:xfrm>
      </p:grpSpPr>
      <p:sp>
        <p:nvSpPr>
          <p:cNvPr id="1617" name="Google Shape;1617;p142"/>
          <p:cNvSpPr txBox="1"/>
          <p:nvPr/>
        </p:nvSpPr>
        <p:spPr>
          <a:xfrm>
            <a:off x="250825" y="144462"/>
            <a:ext cx="8642400" cy="65229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a:t>
            </a:r>
            <a:r>
              <a:rPr b="1" i="0" lang="en-US" sz="3200" u="none">
                <a:solidFill>
                  <a:srgbClr val="A50021"/>
                </a:solidFill>
                <a:latin typeface="Times New Roman"/>
                <a:ea typeface="Times New Roman"/>
                <a:cs typeface="Times New Roman"/>
                <a:sym typeface="Times New Roman"/>
              </a:rPr>
              <a:t>ثانياً: اشتقاق معادلة الدخل التوازني :</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شرط التوازن y= C + I  + G + NX</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وحيث أن</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C = a + by  </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يمثل قيمة ثابتة   I = I</a:t>
            </a:r>
            <a:r>
              <a:rPr b="1" baseline="-25000" i="0" lang="en-US" sz="2000" u="none">
                <a:solidFill>
                  <a:schemeClr val="dk1"/>
                </a:solidFill>
                <a:latin typeface="Times New Roman"/>
                <a:ea typeface="Times New Roman"/>
                <a:cs typeface="Times New Roman"/>
                <a:sym typeface="Times New Roman"/>
              </a:rPr>
              <a:t>o</a:t>
            </a:r>
            <a:r>
              <a:rPr b="1" i="0" lang="en-US" sz="2000" u="none">
                <a:solidFill>
                  <a:schemeClr val="dk1"/>
                </a:solidFill>
                <a:latin typeface="Times New Roman"/>
                <a:ea typeface="Times New Roman"/>
                <a:cs typeface="Times New Roman"/>
                <a:sym typeface="Times New Roman"/>
              </a:rPr>
              <a:t> </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يمثل قيمة ثابتة  G = G</a:t>
            </a:r>
            <a:r>
              <a:rPr b="1" baseline="-25000" i="0" lang="en-US" sz="2000" u="none">
                <a:solidFill>
                  <a:schemeClr val="dk1"/>
                </a:solidFill>
                <a:latin typeface="Times New Roman"/>
                <a:ea typeface="Times New Roman"/>
                <a:cs typeface="Times New Roman"/>
                <a:sym typeface="Times New Roman"/>
              </a:rPr>
              <a:t>o</a:t>
            </a:r>
            <a:endParaRPr b="1" baseline="-25000" i="0" sz="20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يمثل قيمة ثابتة  NX = NX</a:t>
            </a:r>
            <a:r>
              <a:rPr b="1" baseline="-25000" i="0" lang="en-US" sz="2000" u="none">
                <a:solidFill>
                  <a:schemeClr val="dk1"/>
                </a:solidFill>
                <a:latin typeface="Times New Roman"/>
                <a:ea typeface="Times New Roman"/>
                <a:cs typeface="Times New Roman"/>
                <a:sym typeface="Times New Roman"/>
              </a:rPr>
              <a:t>o</a:t>
            </a:r>
            <a:endParaRPr b="1" baseline="-25000" i="0" sz="20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ينتج عما سبق ما يلي :</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Y = a + by + I</a:t>
            </a:r>
            <a:r>
              <a:rPr b="1" baseline="-25000" i="0" lang="en-US" sz="2000" u="none">
                <a:solidFill>
                  <a:schemeClr val="dk1"/>
                </a:solidFill>
                <a:latin typeface="Times New Roman"/>
                <a:ea typeface="Times New Roman"/>
                <a:cs typeface="Times New Roman"/>
                <a:sym typeface="Times New Roman"/>
              </a:rPr>
              <a:t>o</a:t>
            </a:r>
            <a:r>
              <a:rPr b="1" i="0" lang="en-US" sz="2000" u="none">
                <a:solidFill>
                  <a:schemeClr val="dk1"/>
                </a:solidFill>
                <a:latin typeface="Times New Roman"/>
                <a:ea typeface="Times New Roman"/>
                <a:cs typeface="Times New Roman"/>
                <a:sym typeface="Times New Roman"/>
              </a:rPr>
              <a:t> + G</a:t>
            </a:r>
            <a:r>
              <a:rPr b="1" baseline="-25000" i="0" lang="en-US" sz="2000" u="none">
                <a:solidFill>
                  <a:schemeClr val="dk1"/>
                </a:solidFill>
                <a:latin typeface="Times New Roman"/>
                <a:ea typeface="Times New Roman"/>
                <a:cs typeface="Times New Roman"/>
                <a:sym typeface="Times New Roman"/>
              </a:rPr>
              <a:t>o</a:t>
            </a:r>
            <a:r>
              <a:rPr b="1" i="0" lang="en-US" sz="2000" u="none">
                <a:solidFill>
                  <a:schemeClr val="dk1"/>
                </a:solidFill>
                <a:latin typeface="Times New Roman"/>
                <a:ea typeface="Times New Roman"/>
                <a:cs typeface="Times New Roman"/>
                <a:sym typeface="Times New Roman"/>
              </a:rPr>
              <a:t> + NX</a:t>
            </a:r>
            <a:r>
              <a:rPr b="1" baseline="-25000" i="0" lang="en-US" sz="2000" u="none">
                <a:solidFill>
                  <a:schemeClr val="dk1"/>
                </a:solidFill>
                <a:latin typeface="Times New Roman"/>
                <a:ea typeface="Times New Roman"/>
                <a:cs typeface="Times New Roman"/>
                <a:sym typeface="Times New Roman"/>
              </a:rPr>
              <a:t>o</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Y – by = a + I</a:t>
            </a:r>
            <a:r>
              <a:rPr b="1" baseline="-25000" i="0" lang="en-US" sz="2000" u="none">
                <a:solidFill>
                  <a:schemeClr val="dk1"/>
                </a:solidFill>
                <a:latin typeface="Times New Roman"/>
                <a:ea typeface="Times New Roman"/>
                <a:cs typeface="Times New Roman"/>
                <a:sym typeface="Times New Roman"/>
              </a:rPr>
              <a:t>o</a:t>
            </a:r>
            <a:r>
              <a:rPr b="1" i="0" lang="en-US" sz="2000" u="none">
                <a:solidFill>
                  <a:schemeClr val="dk1"/>
                </a:solidFill>
                <a:latin typeface="Times New Roman"/>
                <a:ea typeface="Times New Roman"/>
                <a:cs typeface="Times New Roman"/>
                <a:sym typeface="Times New Roman"/>
              </a:rPr>
              <a:t> + G</a:t>
            </a:r>
            <a:r>
              <a:rPr b="1" baseline="-25000" i="0" lang="en-US" sz="2000" u="none">
                <a:solidFill>
                  <a:schemeClr val="dk1"/>
                </a:solidFill>
                <a:latin typeface="Times New Roman"/>
                <a:ea typeface="Times New Roman"/>
                <a:cs typeface="Times New Roman"/>
                <a:sym typeface="Times New Roman"/>
              </a:rPr>
              <a:t>o</a:t>
            </a:r>
            <a:r>
              <a:rPr b="1" i="0" lang="en-US" sz="2000" u="none">
                <a:solidFill>
                  <a:schemeClr val="dk1"/>
                </a:solidFill>
                <a:latin typeface="Times New Roman"/>
                <a:ea typeface="Times New Roman"/>
                <a:cs typeface="Times New Roman"/>
                <a:sym typeface="Times New Roman"/>
              </a:rPr>
              <a:t> + NX</a:t>
            </a:r>
            <a:r>
              <a:rPr b="1" baseline="-25000" i="0" lang="en-US" sz="2000" u="none">
                <a:solidFill>
                  <a:schemeClr val="dk1"/>
                </a:solidFill>
                <a:latin typeface="Times New Roman"/>
                <a:ea typeface="Times New Roman"/>
                <a:cs typeface="Times New Roman"/>
                <a:sym typeface="Times New Roman"/>
              </a:rPr>
              <a:t>o</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Y (1-b) = a + I</a:t>
            </a:r>
            <a:r>
              <a:rPr b="1" baseline="-25000" i="0" lang="en-US" sz="2000" u="none">
                <a:solidFill>
                  <a:schemeClr val="dk1"/>
                </a:solidFill>
                <a:latin typeface="Times New Roman"/>
                <a:ea typeface="Times New Roman"/>
                <a:cs typeface="Times New Roman"/>
                <a:sym typeface="Times New Roman"/>
              </a:rPr>
              <a:t>o</a:t>
            </a:r>
            <a:r>
              <a:rPr b="1" i="0" lang="en-US" sz="2000" u="none">
                <a:solidFill>
                  <a:schemeClr val="dk1"/>
                </a:solidFill>
                <a:latin typeface="Times New Roman"/>
                <a:ea typeface="Times New Roman"/>
                <a:cs typeface="Times New Roman"/>
                <a:sym typeface="Times New Roman"/>
              </a:rPr>
              <a:t> + G</a:t>
            </a:r>
            <a:r>
              <a:rPr b="1" baseline="-25000" i="0" lang="en-US" sz="2000" u="none">
                <a:solidFill>
                  <a:schemeClr val="dk1"/>
                </a:solidFill>
                <a:latin typeface="Times New Roman"/>
                <a:ea typeface="Times New Roman"/>
                <a:cs typeface="Times New Roman"/>
                <a:sym typeface="Times New Roman"/>
              </a:rPr>
              <a:t>o</a:t>
            </a:r>
            <a:r>
              <a:rPr b="1" i="0" lang="en-US" sz="2000" u="none">
                <a:solidFill>
                  <a:schemeClr val="dk1"/>
                </a:solidFill>
                <a:latin typeface="Times New Roman"/>
                <a:ea typeface="Times New Roman"/>
                <a:cs typeface="Times New Roman"/>
                <a:sym typeface="Times New Roman"/>
              </a:rPr>
              <a:t> + NX</a:t>
            </a:r>
            <a:r>
              <a:rPr b="1" baseline="-25000" i="0" lang="en-US" sz="2000" u="none">
                <a:solidFill>
                  <a:schemeClr val="dk1"/>
                </a:solidFill>
                <a:latin typeface="Times New Roman"/>
                <a:ea typeface="Times New Roman"/>
                <a:cs typeface="Times New Roman"/>
                <a:sym typeface="Times New Roman"/>
              </a:rPr>
              <a:t>o</a:t>
            </a:r>
            <a:endParaRPr/>
          </a:p>
          <a:p>
            <a:pPr indent="-342900" lvl="0" marL="342900" marR="0" rtl="1" algn="r">
              <a:lnSpc>
                <a:spcPct val="100000"/>
              </a:lnSpc>
              <a:spcBef>
                <a:spcPts val="100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   بقسمة طرفي المعادلة على (1-b) ينتج </a:t>
            </a:r>
            <a:endParaRPr/>
          </a:p>
          <a:p>
            <a:pPr indent="-342900" lvl="0" marL="342900" marR="0" rtl="0" algn="just">
              <a:lnSpc>
                <a:spcPct val="100000"/>
              </a:lnSpc>
              <a:spcBef>
                <a:spcPts val="1000"/>
              </a:spcBef>
              <a:spcAft>
                <a:spcPts val="0"/>
              </a:spcAft>
              <a:buClr>
                <a:schemeClr val="dk1"/>
              </a:buClr>
              <a:buSzPts val="2000"/>
              <a:buFont typeface="Times New Roman"/>
              <a:buNone/>
            </a:pPr>
            <a:r>
              <a:t/>
            </a:r>
            <a:endParaRPr b="1" i="0" sz="20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000" u="none">
              <a:solidFill>
                <a:schemeClr val="dk1"/>
              </a:solidFill>
              <a:latin typeface="Times New Roman"/>
              <a:ea typeface="Times New Roman"/>
              <a:cs typeface="Times New Roman"/>
              <a:sym typeface="Times New Roman"/>
            </a:endParaRPr>
          </a:p>
        </p:txBody>
      </p:sp>
      <p:pic>
        <p:nvPicPr>
          <p:cNvPr id="1618" name="Google Shape;1618;p142"/>
          <p:cNvPicPr preferRelativeResize="0"/>
          <p:nvPr/>
        </p:nvPicPr>
        <p:blipFill rotWithShape="1">
          <a:blip r:embed="rId3">
            <a:alphaModFix/>
          </a:blip>
          <a:srcRect b="0" l="0" r="0" t="0"/>
          <a:stretch/>
        </p:blipFill>
        <p:spPr>
          <a:xfrm>
            <a:off x="4419600" y="5778500"/>
            <a:ext cx="4248149" cy="1079500"/>
          </a:xfrm>
          <a:prstGeom prst="rect">
            <a:avLst/>
          </a:prstGeom>
          <a:noFill/>
          <a:ln>
            <a:noFill/>
          </a:ln>
        </p:spPr>
      </p:pic>
      <p:sp>
        <p:nvSpPr>
          <p:cNvPr id="1619" name="Google Shape;1619;p142"/>
          <p:cNvSpPr txBox="1"/>
          <p:nvPr/>
        </p:nvSpPr>
        <p:spPr>
          <a:xfrm>
            <a:off x="287337" y="5846762"/>
            <a:ext cx="3924300" cy="369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والمعادلة السابقة تمثل معادلة الدخل التوازني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0" st="0"/>
                                            </p:txEl>
                                          </p:spTgt>
                                        </p:tgtEl>
                                        <p:attrNameLst>
                                          <p:attrName>style.visibility</p:attrName>
                                        </p:attrNameLst>
                                      </p:cBhvr>
                                      <p:to>
                                        <p:strVal val="visible"/>
                                      </p:to>
                                    </p:set>
                                    <p:anim calcmode="lin" valueType="num">
                                      <p:cBhvr additive="base">
                                        <p:cTn dur="500"/>
                                        <p:tgtEl>
                                          <p:spTgt spid="1617">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1" st="1"/>
                                            </p:txEl>
                                          </p:spTgt>
                                        </p:tgtEl>
                                        <p:attrNameLst>
                                          <p:attrName>style.visibility</p:attrName>
                                        </p:attrNameLst>
                                      </p:cBhvr>
                                      <p:to>
                                        <p:strVal val="visible"/>
                                      </p:to>
                                    </p:set>
                                    <p:anim calcmode="lin" valueType="num">
                                      <p:cBhvr additive="base">
                                        <p:cTn dur="500"/>
                                        <p:tgtEl>
                                          <p:spTgt spid="1617">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2" st="2"/>
                                            </p:txEl>
                                          </p:spTgt>
                                        </p:tgtEl>
                                        <p:attrNameLst>
                                          <p:attrName>style.visibility</p:attrName>
                                        </p:attrNameLst>
                                      </p:cBhvr>
                                      <p:to>
                                        <p:strVal val="visible"/>
                                      </p:to>
                                    </p:set>
                                    <p:anim calcmode="lin" valueType="num">
                                      <p:cBhvr additive="base">
                                        <p:cTn dur="500"/>
                                        <p:tgtEl>
                                          <p:spTgt spid="1617">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3" st="3"/>
                                            </p:txEl>
                                          </p:spTgt>
                                        </p:tgtEl>
                                        <p:attrNameLst>
                                          <p:attrName>style.visibility</p:attrName>
                                        </p:attrNameLst>
                                      </p:cBhvr>
                                      <p:to>
                                        <p:strVal val="visible"/>
                                      </p:to>
                                    </p:set>
                                    <p:anim calcmode="lin" valueType="num">
                                      <p:cBhvr additive="base">
                                        <p:cTn dur="500"/>
                                        <p:tgtEl>
                                          <p:spTgt spid="1617">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4" st="4"/>
                                            </p:txEl>
                                          </p:spTgt>
                                        </p:tgtEl>
                                        <p:attrNameLst>
                                          <p:attrName>style.visibility</p:attrName>
                                        </p:attrNameLst>
                                      </p:cBhvr>
                                      <p:to>
                                        <p:strVal val="visible"/>
                                      </p:to>
                                    </p:set>
                                    <p:anim calcmode="lin" valueType="num">
                                      <p:cBhvr additive="base">
                                        <p:cTn dur="500"/>
                                        <p:tgtEl>
                                          <p:spTgt spid="1617">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5" st="5"/>
                                            </p:txEl>
                                          </p:spTgt>
                                        </p:tgtEl>
                                        <p:attrNameLst>
                                          <p:attrName>style.visibility</p:attrName>
                                        </p:attrNameLst>
                                      </p:cBhvr>
                                      <p:to>
                                        <p:strVal val="visible"/>
                                      </p:to>
                                    </p:set>
                                    <p:anim calcmode="lin" valueType="num">
                                      <p:cBhvr additive="base">
                                        <p:cTn dur="500"/>
                                        <p:tgtEl>
                                          <p:spTgt spid="1617">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6" st="6"/>
                                            </p:txEl>
                                          </p:spTgt>
                                        </p:tgtEl>
                                        <p:attrNameLst>
                                          <p:attrName>style.visibility</p:attrName>
                                        </p:attrNameLst>
                                      </p:cBhvr>
                                      <p:to>
                                        <p:strVal val="visible"/>
                                      </p:to>
                                    </p:set>
                                    <p:anim calcmode="lin" valueType="num">
                                      <p:cBhvr additive="base">
                                        <p:cTn dur="500"/>
                                        <p:tgtEl>
                                          <p:spTgt spid="1617">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7" st="7"/>
                                            </p:txEl>
                                          </p:spTgt>
                                        </p:tgtEl>
                                        <p:attrNameLst>
                                          <p:attrName>style.visibility</p:attrName>
                                        </p:attrNameLst>
                                      </p:cBhvr>
                                      <p:to>
                                        <p:strVal val="visible"/>
                                      </p:to>
                                    </p:set>
                                    <p:anim calcmode="lin" valueType="num">
                                      <p:cBhvr additive="base">
                                        <p:cTn dur="500"/>
                                        <p:tgtEl>
                                          <p:spTgt spid="1617">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8" st="8"/>
                                            </p:txEl>
                                          </p:spTgt>
                                        </p:tgtEl>
                                        <p:attrNameLst>
                                          <p:attrName>style.visibility</p:attrName>
                                        </p:attrNameLst>
                                      </p:cBhvr>
                                      <p:to>
                                        <p:strVal val="visible"/>
                                      </p:to>
                                    </p:set>
                                    <p:anim calcmode="lin" valueType="num">
                                      <p:cBhvr additive="base">
                                        <p:cTn dur="500"/>
                                        <p:tgtEl>
                                          <p:spTgt spid="1617">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9" st="9"/>
                                            </p:txEl>
                                          </p:spTgt>
                                        </p:tgtEl>
                                        <p:attrNameLst>
                                          <p:attrName>style.visibility</p:attrName>
                                        </p:attrNameLst>
                                      </p:cBhvr>
                                      <p:to>
                                        <p:strVal val="visible"/>
                                      </p:to>
                                    </p:set>
                                    <p:anim calcmode="lin" valueType="num">
                                      <p:cBhvr additive="base">
                                        <p:cTn dur="500"/>
                                        <p:tgtEl>
                                          <p:spTgt spid="1617">
                                            <p:txEl>
                                              <p:pRg end="9" st="9"/>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9" st="9"/>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10" st="10"/>
                                            </p:txEl>
                                          </p:spTgt>
                                        </p:tgtEl>
                                        <p:attrNameLst>
                                          <p:attrName>style.visibility</p:attrName>
                                        </p:attrNameLst>
                                      </p:cBhvr>
                                      <p:to>
                                        <p:strVal val="visible"/>
                                      </p:to>
                                    </p:set>
                                    <p:anim calcmode="lin" valueType="num">
                                      <p:cBhvr additive="base">
                                        <p:cTn dur="500"/>
                                        <p:tgtEl>
                                          <p:spTgt spid="1617">
                                            <p:txEl>
                                              <p:pRg end="10" st="10"/>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10" st="1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11" st="11"/>
                                            </p:txEl>
                                          </p:spTgt>
                                        </p:tgtEl>
                                        <p:attrNameLst>
                                          <p:attrName>style.visibility</p:attrName>
                                        </p:attrNameLst>
                                      </p:cBhvr>
                                      <p:to>
                                        <p:strVal val="visible"/>
                                      </p:to>
                                    </p:set>
                                    <p:anim calcmode="lin" valueType="num">
                                      <p:cBhvr additive="base">
                                        <p:cTn dur="500"/>
                                        <p:tgtEl>
                                          <p:spTgt spid="1617">
                                            <p:txEl>
                                              <p:pRg end="11" st="11"/>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11" st="1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12" st="12"/>
                                            </p:txEl>
                                          </p:spTgt>
                                        </p:tgtEl>
                                        <p:attrNameLst>
                                          <p:attrName>style.visibility</p:attrName>
                                        </p:attrNameLst>
                                      </p:cBhvr>
                                      <p:to>
                                        <p:strVal val="visible"/>
                                      </p:to>
                                    </p:set>
                                    <p:anim calcmode="lin" valueType="num">
                                      <p:cBhvr additive="base">
                                        <p:cTn dur="500"/>
                                        <p:tgtEl>
                                          <p:spTgt spid="1617">
                                            <p:txEl>
                                              <p:pRg end="12" st="12"/>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12" st="1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7">
                                            <p:txEl>
                                              <p:pRg end="13" st="13"/>
                                            </p:txEl>
                                          </p:spTgt>
                                        </p:tgtEl>
                                        <p:attrNameLst>
                                          <p:attrName>style.visibility</p:attrName>
                                        </p:attrNameLst>
                                      </p:cBhvr>
                                      <p:to>
                                        <p:strVal val="visible"/>
                                      </p:to>
                                    </p:set>
                                    <p:anim calcmode="lin" valueType="num">
                                      <p:cBhvr additive="base">
                                        <p:cTn dur="500"/>
                                        <p:tgtEl>
                                          <p:spTgt spid="1617">
                                            <p:txEl>
                                              <p:pRg end="13" st="13"/>
                                            </p:txEl>
                                          </p:spTgt>
                                        </p:tgtEl>
                                        <p:attrNameLst>
                                          <p:attrName>ppt_w</p:attrName>
                                        </p:attrNameLst>
                                      </p:cBhvr>
                                      <p:tavLst>
                                        <p:tav fmla="" tm="0">
                                          <p:val>
                                            <p:strVal val="0"/>
                                          </p:val>
                                        </p:tav>
                                        <p:tav fmla="" tm="100000">
                                          <p:val>
                                            <p:strVal val="#ppt_w"/>
                                          </p:val>
                                        </p:tav>
                                      </p:tavLst>
                                    </p:anim>
                                    <p:anim calcmode="lin" valueType="num">
                                      <p:cBhvr additive="base">
                                        <p:cTn dur="500"/>
                                        <p:tgtEl>
                                          <p:spTgt spid="1617">
                                            <p:txEl>
                                              <p:pRg end="13" st="1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19"/>
                                        </p:tgtEl>
                                        <p:attrNameLst>
                                          <p:attrName>style.visibility</p:attrName>
                                        </p:attrNameLst>
                                      </p:cBhvr>
                                      <p:to>
                                        <p:strVal val="visible"/>
                                      </p:to>
                                    </p:set>
                                    <p:anim calcmode="lin" valueType="num">
                                      <p:cBhvr additive="base">
                                        <p:cTn dur="500"/>
                                        <p:tgtEl>
                                          <p:spTgt spid="1619"/>
                                        </p:tgtEl>
                                        <p:attrNameLst>
                                          <p:attrName>ppt_w</p:attrName>
                                        </p:attrNameLst>
                                      </p:cBhvr>
                                      <p:tavLst>
                                        <p:tav fmla="" tm="0">
                                          <p:val>
                                            <p:strVal val="0"/>
                                          </p:val>
                                        </p:tav>
                                        <p:tav fmla="" tm="100000">
                                          <p:val>
                                            <p:strVal val="#ppt_w"/>
                                          </p:val>
                                        </p:tav>
                                      </p:tavLst>
                                    </p:anim>
                                    <p:anim calcmode="lin" valueType="num">
                                      <p:cBhvr additive="base">
                                        <p:cTn dur="500"/>
                                        <p:tgtEl>
                                          <p:spTgt spid="161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4" name="Shape 1624"/>
        <p:cNvGrpSpPr/>
        <p:nvPr/>
      </p:nvGrpSpPr>
      <p:grpSpPr>
        <a:xfrm>
          <a:off x="0" y="0"/>
          <a:ext cx="0" cy="0"/>
          <a:chOff x="0" y="0"/>
          <a:chExt cx="0" cy="0"/>
        </a:xfrm>
      </p:grpSpPr>
      <p:sp>
        <p:nvSpPr>
          <p:cNvPr id="1625" name="Google Shape;1625;p143"/>
          <p:cNvSpPr txBox="1"/>
          <p:nvPr/>
        </p:nvSpPr>
        <p:spPr>
          <a:xfrm>
            <a:off x="250825" y="188912"/>
            <a:ext cx="8642400" cy="62070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:مثال: </a:t>
            </a:r>
            <a:r>
              <a:rPr b="1" i="0" lang="en-US" sz="2000" u="none">
                <a:solidFill>
                  <a:srgbClr val="A50021"/>
                </a:solidFill>
                <a:latin typeface="Times New Roman"/>
                <a:ea typeface="Times New Roman"/>
                <a:cs typeface="Times New Roman"/>
                <a:sym typeface="Times New Roman"/>
              </a:rPr>
              <a:t>في اقتصاد مكون من أربع قطاعات وجد أن مكونات الانفاق تتحدد كما يلي</a:t>
            </a:r>
            <a:endParaRPr/>
          </a:p>
          <a:p>
            <a:pPr indent="-342900" lvl="0" marL="342900" marR="0" rtl="1" algn="r">
              <a:lnSpc>
                <a:spcPct val="100000"/>
              </a:lnSpc>
              <a:spcBef>
                <a:spcPts val="1000"/>
              </a:spcBef>
              <a:spcAft>
                <a:spcPts val="0"/>
              </a:spcAft>
              <a:buClr>
                <a:srgbClr val="A50021"/>
              </a:buClr>
              <a:buSzPts val="2000"/>
              <a:buFont typeface="Times New Roman"/>
              <a:buNone/>
            </a:pPr>
            <a:r>
              <a:rPr b="1" i="0" lang="en-US" sz="2000" u="none">
                <a:solidFill>
                  <a:srgbClr val="A50021"/>
                </a:solidFill>
                <a:latin typeface="Times New Roman"/>
                <a:ea typeface="Times New Roman"/>
                <a:cs typeface="Times New Roman"/>
                <a:sym typeface="Times New Roman"/>
              </a:rPr>
              <a:t>( 1 ) دالة الاستهلاك تتمثل في c = 200 + 0.8y .</a:t>
            </a:r>
            <a:endParaRPr/>
          </a:p>
          <a:p>
            <a:pPr indent="-342900" lvl="0" marL="342900" marR="0" rtl="1" algn="r">
              <a:lnSpc>
                <a:spcPct val="100000"/>
              </a:lnSpc>
              <a:spcBef>
                <a:spcPts val="1000"/>
              </a:spcBef>
              <a:spcAft>
                <a:spcPts val="0"/>
              </a:spcAft>
              <a:buClr>
                <a:srgbClr val="A50021"/>
              </a:buClr>
              <a:buSzPts val="2000"/>
              <a:buFont typeface="Times New Roman"/>
              <a:buNone/>
            </a:pPr>
            <a:r>
              <a:rPr b="1" i="0" lang="en-US" sz="2000" u="none">
                <a:solidFill>
                  <a:srgbClr val="A50021"/>
                </a:solidFill>
                <a:latin typeface="Times New Roman"/>
                <a:ea typeface="Times New Roman"/>
                <a:cs typeface="Times New Roman"/>
                <a:sym typeface="Times New Roman"/>
              </a:rPr>
              <a:t>( 2 ) الاستثمار وهو ثابت عند 100 دينار والإنفاق الحكومي ثابت عند 200 ريال.</a:t>
            </a:r>
            <a:endParaRPr/>
          </a:p>
          <a:p>
            <a:pPr indent="-342900" lvl="0" marL="342900" marR="0" rtl="1" algn="r">
              <a:lnSpc>
                <a:spcPct val="100000"/>
              </a:lnSpc>
              <a:spcBef>
                <a:spcPts val="1000"/>
              </a:spcBef>
              <a:spcAft>
                <a:spcPts val="0"/>
              </a:spcAft>
              <a:buClr>
                <a:srgbClr val="A50021"/>
              </a:buClr>
              <a:buSzPts val="2000"/>
              <a:buFont typeface="Times New Roman"/>
              <a:buNone/>
            </a:pPr>
            <a:r>
              <a:rPr b="1" i="0" lang="en-US" sz="2000" u="none">
                <a:solidFill>
                  <a:srgbClr val="A50021"/>
                </a:solidFill>
                <a:latin typeface="Times New Roman"/>
                <a:ea typeface="Times New Roman"/>
                <a:cs typeface="Times New Roman"/>
                <a:sym typeface="Times New Roman"/>
              </a:rPr>
              <a:t>( 3 ) الواردات وقيمتها 2000 ريال، والصادرات وقيمتها 1950 ريال.</a:t>
            </a:r>
            <a:endParaRPr/>
          </a:p>
          <a:p>
            <a:pPr indent="-342900" lvl="0" marL="342900" marR="0" rtl="1" algn="r">
              <a:lnSpc>
                <a:spcPct val="100000"/>
              </a:lnSpc>
              <a:spcBef>
                <a:spcPts val="1500"/>
              </a:spcBef>
              <a:spcAft>
                <a:spcPts val="0"/>
              </a:spcAft>
              <a:buClr>
                <a:schemeClr val="accent1"/>
              </a:buClr>
              <a:buSzPts val="1520"/>
              <a:buFont typeface="Noto Sans Symbols"/>
              <a:buChar char="🞂"/>
            </a:pPr>
            <a:r>
              <a:rPr b="1" i="0" lang="en-US" sz="2000" u="none">
                <a:solidFill>
                  <a:srgbClr val="FF3300"/>
                </a:solidFill>
                <a:latin typeface="Gill Sans"/>
                <a:ea typeface="Gill Sans"/>
                <a:cs typeface="Gill Sans"/>
                <a:sym typeface="Gill Sans"/>
              </a:rPr>
              <a:t>المطلوب : </a:t>
            </a:r>
            <a:endParaRPr b="1" i="0" sz="2000" u="none">
              <a:solidFill>
                <a:schemeClr val="dk1"/>
              </a:solidFill>
              <a:latin typeface="Times New Roman"/>
              <a:ea typeface="Times New Roman"/>
              <a:cs typeface="Times New Roman"/>
              <a:sym typeface="Times New Roman"/>
            </a:endParaRPr>
          </a:p>
          <a:p>
            <a:pPr indent="-342900" lvl="0" marL="342900" marR="0" rtl="1" algn="r">
              <a:lnSpc>
                <a:spcPct val="100000"/>
              </a:lnSpc>
              <a:spcBef>
                <a:spcPts val="1500"/>
              </a:spcBef>
              <a:spcAft>
                <a:spcPts val="0"/>
              </a:spcAft>
              <a:buClr>
                <a:schemeClr val="dk1"/>
              </a:buClr>
              <a:buSzPts val="2000"/>
              <a:buFont typeface="Gill Sans"/>
              <a:buNone/>
            </a:pPr>
            <a:r>
              <a:rPr b="1" i="0" lang="en-US" sz="2000" u="none">
                <a:solidFill>
                  <a:schemeClr val="dk1"/>
                </a:solidFill>
                <a:latin typeface="Gill Sans"/>
                <a:ea typeface="Gill Sans"/>
                <a:cs typeface="Gill Sans"/>
                <a:sym typeface="Gill Sans"/>
              </a:rPr>
              <a:t>( 1 ) تحديد مستوى الدخل التوازني لهذا الاقتصاد موضحاً وضع التوازن بيانياً .</a:t>
            </a:r>
            <a:endParaRPr/>
          </a:p>
          <a:p>
            <a:pPr indent="-342900" lvl="0" marL="342900" marR="0" rtl="1" algn="r">
              <a:lnSpc>
                <a:spcPct val="100000"/>
              </a:lnSpc>
              <a:spcBef>
                <a:spcPts val="1500"/>
              </a:spcBef>
              <a:spcAft>
                <a:spcPts val="0"/>
              </a:spcAft>
              <a:buClr>
                <a:schemeClr val="dk1"/>
              </a:buClr>
              <a:buSzPts val="2000"/>
              <a:buFont typeface="Gill Sans"/>
              <a:buNone/>
            </a:pPr>
            <a:r>
              <a:rPr b="1" i="0" lang="en-US" sz="2000" u="none">
                <a:solidFill>
                  <a:schemeClr val="dk1"/>
                </a:solidFill>
                <a:latin typeface="Gill Sans"/>
                <a:ea typeface="Gill Sans"/>
                <a:cs typeface="Gill Sans"/>
                <a:sym typeface="Gill Sans"/>
              </a:rPr>
              <a:t>( 2 ) إذا كان مستوى التشغيل الكامل (الناتج الكامن) لهذا الاقتصاد يتحدد عند 2500 ريال، فهل الاقتصاد في حالة اختلال ، وهل هناك فجوة ركودية أو تضخمية ، وما قيمته تلك الفجوة ، وكيف يمكن علاجها .</a:t>
            </a:r>
            <a:endParaRPr/>
          </a:p>
          <a:p>
            <a:pPr indent="-342900" lvl="0" marL="342900" marR="0" rtl="1" algn="r">
              <a:lnSpc>
                <a:spcPct val="100000"/>
              </a:lnSpc>
              <a:spcBef>
                <a:spcPts val="1500"/>
              </a:spcBef>
              <a:spcAft>
                <a:spcPts val="0"/>
              </a:spcAft>
              <a:buClr>
                <a:schemeClr val="dk1"/>
              </a:buClr>
              <a:buSzPts val="2000"/>
              <a:buFont typeface="Gill Sans"/>
              <a:buNone/>
            </a:pPr>
            <a:r>
              <a:rPr b="1" i="0" lang="en-US" sz="2000" u="none">
                <a:solidFill>
                  <a:schemeClr val="dk1"/>
                </a:solidFill>
                <a:latin typeface="Gill Sans"/>
                <a:ea typeface="Gill Sans"/>
                <a:cs typeface="Gill Sans"/>
                <a:sym typeface="Gill Sans"/>
              </a:rPr>
              <a:t>( 3 ) إذا كان مستوى التشغيل الكامل لهذا الاقتصاد يتحدد عند 1850 </a:t>
            </a:r>
            <a:r>
              <a:rPr b="1" i="0" lang="en-US" sz="2800" u="none">
                <a:solidFill>
                  <a:schemeClr val="dk1"/>
                </a:solidFill>
                <a:latin typeface="Gill Sans"/>
                <a:ea typeface="Gill Sans"/>
                <a:cs typeface="Gill Sans"/>
                <a:sym typeface="Gill Sans"/>
              </a:rPr>
              <a:t>ريال،ففي هذه الحالة، هل يعاني الاقتصاد من فجوة ركودية أو تضخمية، وما قيمته تلك الفجوة ؟؟ وكيف يمكن علاجها .</a:t>
            </a:r>
            <a:endParaRPr b="1" i="0" sz="2800" u="none">
              <a:solidFill>
                <a:schemeClr val="dk1"/>
              </a:solidFill>
              <a:latin typeface="Gill Sans"/>
              <a:ea typeface="Gill Sans"/>
              <a:cs typeface="Gill Sans"/>
              <a:sym typeface="Gill Sans"/>
            </a:endParaRPr>
          </a:p>
          <a:p>
            <a:pPr indent="0" lvl="0" marL="0" marR="0" rtl="0" algn="l">
              <a:lnSpc>
                <a:spcPct val="100000"/>
              </a:lnSpc>
              <a:spcBef>
                <a:spcPts val="0"/>
              </a:spcBef>
              <a:spcAft>
                <a:spcPts val="0"/>
              </a:spcAft>
              <a:buNone/>
            </a:pPr>
            <a:r>
              <a:t/>
            </a:r>
            <a:endParaRPr b="1" i="0" sz="2800" u="none">
              <a:solidFill>
                <a:schemeClr val="dk1"/>
              </a:solidFill>
              <a:latin typeface="Gill Sans"/>
              <a:ea typeface="Gill Sans"/>
              <a:cs typeface="Gill Sans"/>
              <a:sym typeface="Gill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0" st="0"/>
                                            </p:txEl>
                                          </p:spTgt>
                                        </p:tgtEl>
                                        <p:attrNameLst>
                                          <p:attrName>style.visibility</p:attrName>
                                        </p:attrNameLst>
                                      </p:cBhvr>
                                      <p:to>
                                        <p:strVal val="visible"/>
                                      </p:to>
                                    </p:set>
                                    <p:anim calcmode="lin" valueType="num">
                                      <p:cBhvr additive="base">
                                        <p:cTn dur="500"/>
                                        <p:tgtEl>
                                          <p:spTgt spid="162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1" st="1"/>
                                            </p:txEl>
                                          </p:spTgt>
                                        </p:tgtEl>
                                        <p:attrNameLst>
                                          <p:attrName>style.visibility</p:attrName>
                                        </p:attrNameLst>
                                      </p:cBhvr>
                                      <p:to>
                                        <p:strVal val="visible"/>
                                      </p:to>
                                    </p:set>
                                    <p:anim calcmode="lin" valueType="num">
                                      <p:cBhvr additive="base">
                                        <p:cTn dur="500"/>
                                        <p:tgtEl>
                                          <p:spTgt spid="1625">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2" st="2"/>
                                            </p:txEl>
                                          </p:spTgt>
                                        </p:tgtEl>
                                        <p:attrNameLst>
                                          <p:attrName>style.visibility</p:attrName>
                                        </p:attrNameLst>
                                      </p:cBhvr>
                                      <p:to>
                                        <p:strVal val="visible"/>
                                      </p:to>
                                    </p:set>
                                    <p:anim calcmode="lin" valueType="num">
                                      <p:cBhvr additive="base">
                                        <p:cTn dur="500"/>
                                        <p:tgtEl>
                                          <p:spTgt spid="1625">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3" st="3"/>
                                            </p:txEl>
                                          </p:spTgt>
                                        </p:tgtEl>
                                        <p:attrNameLst>
                                          <p:attrName>style.visibility</p:attrName>
                                        </p:attrNameLst>
                                      </p:cBhvr>
                                      <p:to>
                                        <p:strVal val="visible"/>
                                      </p:to>
                                    </p:set>
                                    <p:anim calcmode="lin" valueType="num">
                                      <p:cBhvr additive="base">
                                        <p:cTn dur="500"/>
                                        <p:tgtEl>
                                          <p:spTgt spid="1625">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4" st="4"/>
                                            </p:txEl>
                                          </p:spTgt>
                                        </p:tgtEl>
                                        <p:attrNameLst>
                                          <p:attrName>style.visibility</p:attrName>
                                        </p:attrNameLst>
                                      </p:cBhvr>
                                      <p:to>
                                        <p:strVal val="visible"/>
                                      </p:to>
                                    </p:set>
                                    <p:anim calcmode="lin" valueType="num">
                                      <p:cBhvr additive="base">
                                        <p:cTn dur="500"/>
                                        <p:tgtEl>
                                          <p:spTgt spid="1625">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5" st="5"/>
                                            </p:txEl>
                                          </p:spTgt>
                                        </p:tgtEl>
                                        <p:attrNameLst>
                                          <p:attrName>style.visibility</p:attrName>
                                        </p:attrNameLst>
                                      </p:cBhvr>
                                      <p:to>
                                        <p:strVal val="visible"/>
                                      </p:to>
                                    </p:set>
                                    <p:anim calcmode="lin" valueType="num">
                                      <p:cBhvr additive="base">
                                        <p:cTn dur="500"/>
                                        <p:tgtEl>
                                          <p:spTgt spid="1625">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6" st="6"/>
                                            </p:txEl>
                                          </p:spTgt>
                                        </p:tgtEl>
                                        <p:attrNameLst>
                                          <p:attrName>style.visibility</p:attrName>
                                        </p:attrNameLst>
                                      </p:cBhvr>
                                      <p:to>
                                        <p:strVal val="visible"/>
                                      </p:to>
                                    </p:set>
                                    <p:anim calcmode="lin" valueType="num">
                                      <p:cBhvr additive="base">
                                        <p:cTn dur="500"/>
                                        <p:tgtEl>
                                          <p:spTgt spid="1625">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7" st="7"/>
                                            </p:txEl>
                                          </p:spTgt>
                                        </p:tgtEl>
                                        <p:attrNameLst>
                                          <p:attrName>style.visibility</p:attrName>
                                        </p:attrNameLst>
                                      </p:cBhvr>
                                      <p:to>
                                        <p:strVal val="visible"/>
                                      </p:to>
                                    </p:set>
                                    <p:anim calcmode="lin" valueType="num">
                                      <p:cBhvr additive="base">
                                        <p:cTn dur="500"/>
                                        <p:tgtEl>
                                          <p:spTgt spid="1625">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5">
                                            <p:txEl>
                                              <p:pRg end="8" st="8"/>
                                            </p:txEl>
                                          </p:spTgt>
                                        </p:tgtEl>
                                        <p:attrNameLst>
                                          <p:attrName>style.visibility</p:attrName>
                                        </p:attrNameLst>
                                      </p:cBhvr>
                                      <p:to>
                                        <p:strVal val="visible"/>
                                      </p:to>
                                    </p:set>
                                    <p:anim calcmode="lin" valueType="num">
                                      <p:cBhvr additive="base">
                                        <p:cTn dur="500"/>
                                        <p:tgtEl>
                                          <p:spTgt spid="1625">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625">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0" name="Shape 1630"/>
        <p:cNvGrpSpPr/>
        <p:nvPr/>
      </p:nvGrpSpPr>
      <p:grpSpPr>
        <a:xfrm>
          <a:off x="0" y="0"/>
          <a:ext cx="0" cy="0"/>
          <a:chOff x="0" y="0"/>
          <a:chExt cx="0" cy="0"/>
        </a:xfrm>
      </p:grpSpPr>
      <p:sp>
        <p:nvSpPr>
          <p:cNvPr id="1631" name="Google Shape;1631;p144"/>
          <p:cNvSpPr txBox="1"/>
          <p:nvPr/>
        </p:nvSpPr>
        <p:spPr>
          <a:xfrm>
            <a:off x="250825" y="476250"/>
            <a:ext cx="8642400" cy="15699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إجابة المطلوب رقم ( 1 ) : </a:t>
            </a:r>
            <a:endParaRPr/>
          </a:p>
          <a:p>
            <a:pPr indent="-342900" lvl="0" marL="342900" marR="0" rtl="0" algn="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حيث أن a = 200  ، I</a:t>
            </a:r>
            <a:r>
              <a:rPr b="1" baseline="-25000" i="0" lang="en-US" sz="2400" u="none">
                <a:solidFill>
                  <a:schemeClr val="dk1"/>
                </a:solidFill>
                <a:latin typeface="Times New Roman"/>
                <a:ea typeface="Times New Roman"/>
                <a:cs typeface="Times New Roman"/>
                <a:sym typeface="Times New Roman"/>
              </a:rPr>
              <a:t>o</a:t>
            </a:r>
            <a:r>
              <a:rPr b="1" i="0" lang="en-US" sz="2400" u="none">
                <a:solidFill>
                  <a:schemeClr val="dk1"/>
                </a:solidFill>
                <a:latin typeface="Times New Roman"/>
                <a:ea typeface="Times New Roman"/>
                <a:cs typeface="Times New Roman"/>
                <a:sym typeface="Times New Roman"/>
              </a:rPr>
              <a:t> = 100  ، G</a:t>
            </a:r>
            <a:r>
              <a:rPr b="1" baseline="-25000" i="0" lang="en-US" sz="2400" u="none">
                <a:solidFill>
                  <a:schemeClr val="dk1"/>
                </a:solidFill>
                <a:latin typeface="Times New Roman"/>
                <a:ea typeface="Times New Roman"/>
                <a:cs typeface="Times New Roman"/>
                <a:sym typeface="Times New Roman"/>
              </a:rPr>
              <a:t>o</a:t>
            </a:r>
            <a:r>
              <a:rPr b="1" i="0" lang="en-US" sz="2400" u="none">
                <a:solidFill>
                  <a:schemeClr val="dk1"/>
                </a:solidFill>
                <a:latin typeface="Times New Roman"/>
                <a:ea typeface="Times New Roman"/>
                <a:cs typeface="Times New Roman"/>
                <a:sym typeface="Times New Roman"/>
              </a:rPr>
              <a:t> = 200  ، m = 2000 ، x = 1950  فإن :</a:t>
            </a:r>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pic>
        <p:nvPicPr>
          <p:cNvPr id="1632" name="Google Shape;1632;p144"/>
          <p:cNvPicPr preferRelativeResize="0"/>
          <p:nvPr/>
        </p:nvPicPr>
        <p:blipFill rotWithShape="1">
          <a:blip r:embed="rId3">
            <a:alphaModFix/>
          </a:blip>
          <a:srcRect b="0" l="0" r="0" t="0"/>
          <a:stretch/>
        </p:blipFill>
        <p:spPr>
          <a:xfrm>
            <a:off x="971550" y="1844675"/>
            <a:ext cx="4868862" cy="1150937"/>
          </a:xfrm>
          <a:prstGeom prst="rect">
            <a:avLst/>
          </a:prstGeom>
          <a:noFill/>
          <a:ln>
            <a:noFill/>
          </a:ln>
        </p:spPr>
      </p:pic>
      <p:pic>
        <p:nvPicPr>
          <p:cNvPr id="1633" name="Google Shape;1633;p144"/>
          <p:cNvPicPr preferRelativeResize="0"/>
          <p:nvPr/>
        </p:nvPicPr>
        <p:blipFill rotWithShape="1">
          <a:blip r:embed="rId4">
            <a:alphaModFix/>
          </a:blip>
          <a:srcRect b="0" l="0" r="0" t="0"/>
          <a:stretch/>
        </p:blipFill>
        <p:spPr>
          <a:xfrm>
            <a:off x="796925" y="3284537"/>
            <a:ext cx="5029200" cy="990600"/>
          </a:xfrm>
          <a:prstGeom prst="rect">
            <a:avLst/>
          </a:prstGeom>
          <a:noFill/>
          <a:ln>
            <a:noFill/>
          </a:ln>
        </p:spPr>
      </p:pic>
      <p:pic>
        <p:nvPicPr>
          <p:cNvPr id="1634" name="Google Shape;1634;p144"/>
          <p:cNvPicPr preferRelativeResize="0"/>
          <p:nvPr/>
        </p:nvPicPr>
        <p:blipFill rotWithShape="1">
          <a:blip r:embed="rId5">
            <a:alphaModFix/>
          </a:blip>
          <a:srcRect b="0" l="0" r="0" t="0"/>
          <a:stretch/>
        </p:blipFill>
        <p:spPr>
          <a:xfrm>
            <a:off x="758825" y="4411662"/>
            <a:ext cx="2733675" cy="1104900"/>
          </a:xfrm>
          <a:prstGeom prst="rect">
            <a:avLst/>
          </a:prstGeom>
          <a:noFill/>
          <a:ln>
            <a:noFill/>
          </a:ln>
        </p:spPr>
      </p:pic>
      <p:sp>
        <p:nvSpPr>
          <p:cNvPr id="1635" name="Google Shape;1635;p144"/>
          <p:cNvSpPr txBox="1"/>
          <p:nvPr/>
        </p:nvSpPr>
        <p:spPr>
          <a:xfrm>
            <a:off x="2144712" y="4652962"/>
            <a:ext cx="1512900" cy="57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ريال</a:t>
            </a:r>
            <a:endParaRPr/>
          </a:p>
        </p:txBody>
      </p:sp>
      <p:sp>
        <p:nvSpPr>
          <p:cNvPr id="1636" name="Google Shape;1636;p144"/>
          <p:cNvSpPr txBox="1"/>
          <p:nvPr/>
        </p:nvSpPr>
        <p:spPr>
          <a:xfrm>
            <a:off x="2771775" y="5802312"/>
            <a:ext cx="5760900" cy="57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chemeClr val="dk1"/>
              </a:buClr>
              <a:buSzPts val="3200"/>
              <a:buFont typeface="Times New Roman"/>
              <a:buNone/>
            </a:pPr>
            <a:r>
              <a:rPr b="1" i="0" lang="en-US" sz="3200" u="none">
                <a:solidFill>
                  <a:schemeClr val="dk1"/>
                </a:solidFill>
                <a:latin typeface="Times New Roman"/>
                <a:ea typeface="Times New Roman"/>
                <a:cs typeface="Times New Roman"/>
                <a:sym typeface="Times New Roman"/>
              </a:rPr>
              <a:t>وهذا يمثل مستوى الدخل التوازني</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1">
                                            <p:txEl>
                                              <p:pRg end="0" st="0"/>
                                            </p:txEl>
                                          </p:spTgt>
                                        </p:tgtEl>
                                        <p:attrNameLst>
                                          <p:attrName>style.visibility</p:attrName>
                                        </p:attrNameLst>
                                      </p:cBhvr>
                                      <p:to>
                                        <p:strVal val="visible"/>
                                      </p:to>
                                    </p:set>
                                    <p:anim calcmode="lin" valueType="num">
                                      <p:cBhvr additive="base">
                                        <p:cTn dur="500"/>
                                        <p:tgtEl>
                                          <p:spTgt spid="163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3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1">
                                            <p:txEl>
                                              <p:pRg end="1" st="1"/>
                                            </p:txEl>
                                          </p:spTgt>
                                        </p:tgtEl>
                                        <p:attrNameLst>
                                          <p:attrName>style.visibility</p:attrName>
                                        </p:attrNameLst>
                                      </p:cBhvr>
                                      <p:to>
                                        <p:strVal val="visible"/>
                                      </p:to>
                                    </p:set>
                                    <p:anim calcmode="lin" valueType="num">
                                      <p:cBhvr additive="base">
                                        <p:cTn dur="500"/>
                                        <p:tgtEl>
                                          <p:spTgt spid="163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63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1">
                                            <p:txEl>
                                              <p:pRg end="2" st="2"/>
                                            </p:txEl>
                                          </p:spTgt>
                                        </p:tgtEl>
                                        <p:attrNameLst>
                                          <p:attrName>style.visibility</p:attrName>
                                        </p:attrNameLst>
                                      </p:cBhvr>
                                      <p:to>
                                        <p:strVal val="visible"/>
                                      </p:to>
                                    </p:set>
                                    <p:anim calcmode="lin" valueType="num">
                                      <p:cBhvr additive="base">
                                        <p:cTn dur="500"/>
                                        <p:tgtEl>
                                          <p:spTgt spid="163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631">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5"/>
                                        </p:tgtEl>
                                        <p:attrNameLst>
                                          <p:attrName>style.visibility</p:attrName>
                                        </p:attrNameLst>
                                      </p:cBhvr>
                                      <p:to>
                                        <p:strVal val="visible"/>
                                      </p:to>
                                    </p:set>
                                    <p:anim calcmode="lin" valueType="num">
                                      <p:cBhvr additive="base">
                                        <p:cTn dur="500"/>
                                        <p:tgtEl>
                                          <p:spTgt spid="1635"/>
                                        </p:tgtEl>
                                        <p:attrNameLst>
                                          <p:attrName>ppt_w</p:attrName>
                                        </p:attrNameLst>
                                      </p:cBhvr>
                                      <p:tavLst>
                                        <p:tav fmla="" tm="0">
                                          <p:val>
                                            <p:strVal val="0"/>
                                          </p:val>
                                        </p:tav>
                                        <p:tav fmla="" tm="100000">
                                          <p:val>
                                            <p:strVal val="#ppt_w"/>
                                          </p:val>
                                        </p:tav>
                                      </p:tavLst>
                                    </p:anim>
                                    <p:anim calcmode="lin" valueType="num">
                                      <p:cBhvr additive="base">
                                        <p:cTn dur="500"/>
                                        <p:tgtEl>
                                          <p:spTgt spid="163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6"/>
                                        </p:tgtEl>
                                        <p:attrNameLst>
                                          <p:attrName>style.visibility</p:attrName>
                                        </p:attrNameLst>
                                      </p:cBhvr>
                                      <p:to>
                                        <p:strVal val="visible"/>
                                      </p:to>
                                    </p:set>
                                    <p:anim calcmode="lin" valueType="num">
                                      <p:cBhvr additive="base">
                                        <p:cTn dur="500"/>
                                        <p:tgtEl>
                                          <p:spTgt spid="1636"/>
                                        </p:tgtEl>
                                        <p:attrNameLst>
                                          <p:attrName>ppt_w</p:attrName>
                                        </p:attrNameLst>
                                      </p:cBhvr>
                                      <p:tavLst>
                                        <p:tav fmla="" tm="0">
                                          <p:val>
                                            <p:strVal val="0"/>
                                          </p:val>
                                        </p:tav>
                                        <p:tav fmla="" tm="100000">
                                          <p:val>
                                            <p:strVal val="#ppt_w"/>
                                          </p:val>
                                        </p:tav>
                                      </p:tavLst>
                                    </p:anim>
                                    <p:anim calcmode="lin" valueType="num">
                                      <p:cBhvr additive="base">
                                        <p:cTn dur="500"/>
                                        <p:tgtEl>
                                          <p:spTgt spid="16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1" name="Shape 1641"/>
        <p:cNvGrpSpPr/>
        <p:nvPr/>
      </p:nvGrpSpPr>
      <p:grpSpPr>
        <a:xfrm>
          <a:off x="0" y="0"/>
          <a:ext cx="0" cy="0"/>
          <a:chOff x="0" y="0"/>
          <a:chExt cx="0" cy="0"/>
        </a:xfrm>
      </p:grpSpPr>
      <p:sp>
        <p:nvSpPr>
          <p:cNvPr id="1642" name="Google Shape;1642;p145"/>
          <p:cNvSpPr txBox="1"/>
          <p:nvPr/>
        </p:nvSpPr>
        <p:spPr>
          <a:xfrm>
            <a:off x="0" y="198437"/>
            <a:ext cx="8642400" cy="477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3300"/>
              </a:buClr>
              <a:buSzPts val="2500"/>
              <a:buFont typeface="Times New Roman"/>
              <a:buNone/>
            </a:pPr>
            <a:r>
              <a:rPr b="1" i="0" lang="en-US" sz="2500" u="none">
                <a:solidFill>
                  <a:srgbClr val="FF3300"/>
                </a:solidFill>
                <a:latin typeface="Times New Roman"/>
                <a:ea typeface="Times New Roman"/>
                <a:cs typeface="Times New Roman"/>
                <a:sym typeface="Times New Roman"/>
              </a:rPr>
              <a:t>ويمكن تمثيل مستوى الدخل التوازني في الشكل البياني التالي (كما فى الشكل ادناه)</a:t>
            </a:r>
            <a:endParaRPr/>
          </a:p>
        </p:txBody>
      </p:sp>
      <p:cxnSp>
        <p:nvCxnSpPr>
          <p:cNvPr id="1643" name="Google Shape;1643;p145"/>
          <p:cNvCxnSpPr/>
          <p:nvPr/>
        </p:nvCxnSpPr>
        <p:spPr>
          <a:xfrm>
            <a:off x="1143000" y="1905000"/>
            <a:ext cx="0" cy="4176600"/>
          </a:xfrm>
          <a:prstGeom prst="straightConnector1">
            <a:avLst/>
          </a:prstGeom>
          <a:noFill/>
          <a:ln cap="flat" cmpd="sng" w="9525">
            <a:solidFill>
              <a:schemeClr val="dk1"/>
            </a:solidFill>
            <a:prstDash val="solid"/>
            <a:miter lim="800000"/>
            <a:headEnd len="med" w="med" type="none"/>
            <a:tailEnd len="med" w="med" type="none"/>
          </a:ln>
        </p:spPr>
      </p:cxnSp>
      <p:cxnSp>
        <p:nvCxnSpPr>
          <p:cNvPr id="1644" name="Google Shape;1644;p145"/>
          <p:cNvCxnSpPr/>
          <p:nvPr/>
        </p:nvCxnSpPr>
        <p:spPr>
          <a:xfrm>
            <a:off x="1116012" y="6021387"/>
            <a:ext cx="5040300" cy="0"/>
          </a:xfrm>
          <a:prstGeom prst="straightConnector1">
            <a:avLst/>
          </a:prstGeom>
          <a:noFill/>
          <a:ln cap="flat" cmpd="sng" w="9525">
            <a:solidFill>
              <a:schemeClr val="dk1"/>
            </a:solidFill>
            <a:prstDash val="solid"/>
            <a:miter lim="800000"/>
            <a:headEnd len="med" w="med" type="none"/>
            <a:tailEnd len="med" w="med" type="none"/>
          </a:ln>
        </p:spPr>
      </p:cxnSp>
      <p:sp>
        <p:nvSpPr>
          <p:cNvPr id="1645" name="Google Shape;1645;p145"/>
          <p:cNvSpPr txBox="1"/>
          <p:nvPr/>
        </p:nvSpPr>
        <p:spPr>
          <a:xfrm>
            <a:off x="-323850" y="765175"/>
            <a:ext cx="3240000" cy="100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الطلب الكلي</a:t>
            </a:r>
            <a:endParaRPr/>
          </a:p>
          <a:p>
            <a:pPr indent="0" lvl="0" marL="0" marR="0" rtl="0" algn="ctr">
              <a:lnSpc>
                <a:spcPct val="100000"/>
              </a:lnSpc>
              <a:spcBef>
                <a:spcPts val="120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 </a:t>
            </a:r>
            <a:endParaRPr/>
          </a:p>
        </p:txBody>
      </p:sp>
      <p:sp>
        <p:nvSpPr>
          <p:cNvPr id="1646" name="Google Shape;1646;p145"/>
          <p:cNvSpPr txBox="1"/>
          <p:nvPr/>
        </p:nvSpPr>
        <p:spPr>
          <a:xfrm>
            <a:off x="5940425" y="5718175"/>
            <a:ext cx="23766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الدخل القومي y</a:t>
            </a:r>
            <a:endParaRPr/>
          </a:p>
        </p:txBody>
      </p:sp>
      <p:cxnSp>
        <p:nvCxnSpPr>
          <p:cNvPr id="1647" name="Google Shape;1647;p145"/>
          <p:cNvCxnSpPr/>
          <p:nvPr/>
        </p:nvCxnSpPr>
        <p:spPr>
          <a:xfrm flipH="1">
            <a:off x="1115862" y="1773237"/>
            <a:ext cx="4248300" cy="4248300"/>
          </a:xfrm>
          <a:prstGeom prst="straightConnector1">
            <a:avLst/>
          </a:prstGeom>
          <a:noFill/>
          <a:ln cap="flat" cmpd="sng" w="9525">
            <a:solidFill>
              <a:schemeClr val="dk1"/>
            </a:solidFill>
            <a:prstDash val="solid"/>
            <a:miter lim="800000"/>
            <a:headEnd len="med" w="med" type="none"/>
            <a:tailEnd len="med" w="med" type="none"/>
          </a:ln>
        </p:spPr>
      </p:cxnSp>
      <p:cxnSp>
        <p:nvCxnSpPr>
          <p:cNvPr id="1648" name="Google Shape;1648;p145"/>
          <p:cNvCxnSpPr/>
          <p:nvPr/>
        </p:nvCxnSpPr>
        <p:spPr>
          <a:xfrm>
            <a:off x="3348037" y="3789362"/>
            <a:ext cx="0" cy="2232000"/>
          </a:xfrm>
          <a:prstGeom prst="straightConnector1">
            <a:avLst/>
          </a:prstGeom>
          <a:noFill/>
          <a:ln cap="flat" cmpd="sng" w="9525">
            <a:solidFill>
              <a:schemeClr val="dk1"/>
            </a:solidFill>
            <a:prstDash val="solid"/>
            <a:miter lim="800000"/>
            <a:headEnd len="med" w="med" type="none"/>
            <a:tailEnd len="med" w="med" type="none"/>
          </a:ln>
        </p:spPr>
      </p:cxnSp>
      <p:cxnSp>
        <p:nvCxnSpPr>
          <p:cNvPr id="1649" name="Google Shape;1649;p145"/>
          <p:cNvCxnSpPr/>
          <p:nvPr/>
        </p:nvCxnSpPr>
        <p:spPr>
          <a:xfrm flipH="1" rot="10800000">
            <a:off x="1116012" y="2565462"/>
            <a:ext cx="4751400" cy="2303400"/>
          </a:xfrm>
          <a:prstGeom prst="straightConnector1">
            <a:avLst/>
          </a:prstGeom>
          <a:noFill/>
          <a:ln cap="flat" cmpd="sng" w="9525">
            <a:solidFill>
              <a:schemeClr val="dk1"/>
            </a:solidFill>
            <a:prstDash val="solid"/>
            <a:miter lim="800000"/>
            <a:headEnd len="med" w="med" type="none"/>
            <a:tailEnd len="med" w="med" type="none"/>
          </a:ln>
        </p:spPr>
      </p:cxnSp>
      <p:sp>
        <p:nvSpPr>
          <p:cNvPr id="1650" name="Google Shape;1650;p145"/>
          <p:cNvSpPr txBox="1"/>
          <p:nvPr/>
        </p:nvSpPr>
        <p:spPr>
          <a:xfrm>
            <a:off x="5903912" y="2276475"/>
            <a:ext cx="3276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 )</a:t>
            </a:r>
            <a:endParaRPr/>
          </a:p>
        </p:txBody>
      </p:sp>
      <p:sp>
        <p:nvSpPr>
          <p:cNvPr id="1651" name="Google Shape;1651;p145"/>
          <p:cNvSpPr txBox="1"/>
          <p:nvPr/>
        </p:nvSpPr>
        <p:spPr>
          <a:xfrm>
            <a:off x="2700337" y="3270250"/>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E</a:t>
            </a:r>
            <a:endParaRPr/>
          </a:p>
        </p:txBody>
      </p:sp>
      <p:sp>
        <p:nvSpPr>
          <p:cNvPr id="1652" name="Google Shape;1652;p145"/>
          <p:cNvSpPr txBox="1"/>
          <p:nvPr/>
        </p:nvSpPr>
        <p:spPr>
          <a:xfrm>
            <a:off x="4500562" y="3357562"/>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A</a:t>
            </a:r>
            <a:endParaRPr/>
          </a:p>
        </p:txBody>
      </p:sp>
      <p:sp>
        <p:nvSpPr>
          <p:cNvPr id="1653" name="Google Shape;1653;p145"/>
          <p:cNvSpPr txBox="1"/>
          <p:nvPr/>
        </p:nvSpPr>
        <p:spPr>
          <a:xfrm>
            <a:off x="5003800" y="1268412"/>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y</a:t>
            </a:r>
            <a:endParaRPr/>
          </a:p>
        </p:txBody>
      </p:sp>
      <p:sp>
        <p:nvSpPr>
          <p:cNvPr id="1654" name="Google Shape;1654;p145"/>
          <p:cNvSpPr txBox="1"/>
          <p:nvPr/>
        </p:nvSpPr>
        <p:spPr>
          <a:xfrm>
            <a:off x="3851275" y="1916112"/>
            <a:ext cx="792300" cy="51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E1</a:t>
            </a:r>
            <a:endParaRPr/>
          </a:p>
        </p:txBody>
      </p:sp>
      <p:sp>
        <p:nvSpPr>
          <p:cNvPr id="1655" name="Google Shape;1655;p145"/>
          <p:cNvSpPr/>
          <p:nvPr/>
        </p:nvSpPr>
        <p:spPr>
          <a:xfrm>
            <a:off x="3276600" y="3716337"/>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656" name="Google Shape;1656;p145"/>
          <p:cNvSpPr/>
          <p:nvPr/>
        </p:nvSpPr>
        <p:spPr>
          <a:xfrm>
            <a:off x="4716462" y="3716337"/>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657" name="Google Shape;1657;p145"/>
          <p:cNvSpPr/>
          <p:nvPr/>
        </p:nvSpPr>
        <p:spPr>
          <a:xfrm>
            <a:off x="4716462" y="2276475"/>
            <a:ext cx="1428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658" name="Google Shape;1658;p145"/>
          <p:cNvCxnSpPr/>
          <p:nvPr/>
        </p:nvCxnSpPr>
        <p:spPr>
          <a:xfrm>
            <a:off x="1116012" y="3789362"/>
            <a:ext cx="2303400" cy="0"/>
          </a:xfrm>
          <a:prstGeom prst="straightConnector1">
            <a:avLst/>
          </a:prstGeom>
          <a:noFill/>
          <a:ln cap="flat" cmpd="sng" w="9525">
            <a:solidFill>
              <a:schemeClr val="dk1"/>
            </a:solidFill>
            <a:prstDash val="solid"/>
            <a:miter lim="800000"/>
            <a:headEnd len="med" w="med" type="none"/>
            <a:tailEnd len="med" w="med" type="none"/>
          </a:ln>
        </p:spPr>
      </p:cxnSp>
      <p:cxnSp>
        <p:nvCxnSpPr>
          <p:cNvPr id="1659" name="Google Shape;1659;p145"/>
          <p:cNvCxnSpPr/>
          <p:nvPr/>
        </p:nvCxnSpPr>
        <p:spPr>
          <a:xfrm>
            <a:off x="4787900" y="1628775"/>
            <a:ext cx="0" cy="4392600"/>
          </a:xfrm>
          <a:prstGeom prst="straightConnector1">
            <a:avLst/>
          </a:prstGeom>
          <a:noFill/>
          <a:ln cap="flat" cmpd="sng" w="9525">
            <a:solidFill>
              <a:schemeClr val="dk1"/>
            </a:solidFill>
            <a:prstDash val="solid"/>
            <a:miter lim="800000"/>
            <a:headEnd len="med" w="med" type="none"/>
            <a:tailEnd len="med" w="med" type="none"/>
          </a:ln>
        </p:spPr>
      </p:cxnSp>
      <p:sp>
        <p:nvSpPr>
          <p:cNvPr id="1660" name="Google Shape;1660;p145"/>
          <p:cNvSpPr txBox="1"/>
          <p:nvPr/>
        </p:nvSpPr>
        <p:spPr>
          <a:xfrm>
            <a:off x="6405562" y="3213100"/>
            <a:ext cx="2630400" cy="2378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3300"/>
              </a:buClr>
              <a:buSzPts val="2500"/>
              <a:buFont typeface="Times New Roman"/>
              <a:buNone/>
            </a:pPr>
            <a:r>
              <a:rPr b="1" i="0" lang="en-US" sz="2500" u="none">
                <a:solidFill>
                  <a:srgbClr val="FF3300"/>
                </a:solidFill>
                <a:latin typeface="Times New Roman"/>
                <a:ea typeface="Times New Roman"/>
                <a:cs typeface="Times New Roman"/>
                <a:sym typeface="Times New Roman"/>
              </a:rPr>
              <a:t>شكل بياني رقم (5-2) يوضح تحديد مستوى الدخل التوازني وكيفية حدوث الفجوة الركودية وعلاجها</a:t>
            </a:r>
            <a:endParaRPr/>
          </a:p>
        </p:txBody>
      </p:sp>
      <p:cxnSp>
        <p:nvCxnSpPr>
          <p:cNvPr id="1661" name="Google Shape;1661;p145"/>
          <p:cNvCxnSpPr/>
          <p:nvPr/>
        </p:nvCxnSpPr>
        <p:spPr>
          <a:xfrm flipH="1" rot="10800000">
            <a:off x="1116012" y="1846324"/>
            <a:ext cx="4751400" cy="2303400"/>
          </a:xfrm>
          <a:prstGeom prst="straightConnector1">
            <a:avLst/>
          </a:prstGeom>
          <a:noFill/>
          <a:ln cap="flat" cmpd="sng" w="9525">
            <a:solidFill>
              <a:schemeClr val="dk1"/>
            </a:solidFill>
            <a:prstDash val="solid"/>
            <a:miter lim="800000"/>
            <a:headEnd len="med" w="med" type="none"/>
            <a:tailEnd len="med" w="med" type="none"/>
          </a:ln>
        </p:spPr>
      </p:cxnSp>
      <p:sp>
        <p:nvSpPr>
          <p:cNvPr id="1662" name="Google Shape;1662;p145"/>
          <p:cNvSpPr txBox="1"/>
          <p:nvPr/>
        </p:nvSpPr>
        <p:spPr>
          <a:xfrm>
            <a:off x="5795962" y="1614487"/>
            <a:ext cx="3276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(C + I + G + NX )1</a:t>
            </a:r>
            <a:endParaRPr/>
          </a:p>
        </p:txBody>
      </p:sp>
      <p:cxnSp>
        <p:nvCxnSpPr>
          <p:cNvPr id="1663" name="Google Shape;1663;p145"/>
          <p:cNvCxnSpPr/>
          <p:nvPr/>
        </p:nvCxnSpPr>
        <p:spPr>
          <a:xfrm>
            <a:off x="3286125" y="3786187"/>
            <a:ext cx="1511400" cy="0"/>
          </a:xfrm>
          <a:prstGeom prst="straightConnector1">
            <a:avLst/>
          </a:prstGeom>
          <a:noFill/>
          <a:ln cap="flat" cmpd="sng" w="9525">
            <a:solidFill>
              <a:schemeClr val="dk1"/>
            </a:solidFill>
            <a:prstDash val="solid"/>
            <a:miter lim="800000"/>
            <a:headEnd len="med" w="med" type="none"/>
            <a:tailEnd len="med" w="med" type="none"/>
          </a:ln>
        </p:spPr>
      </p:cxnSp>
      <p:sp>
        <p:nvSpPr>
          <p:cNvPr id="1664" name="Google Shape;1664;p145"/>
          <p:cNvSpPr/>
          <p:nvPr/>
        </p:nvSpPr>
        <p:spPr>
          <a:xfrm>
            <a:off x="1547812" y="5589587"/>
            <a:ext cx="287337" cy="431800"/>
          </a:xfrm>
          <a:custGeom>
            <a:rect b="b" l="l" r="r" t="t"/>
            <a:pathLst>
              <a:path extrusionOk="0" h="272" w="181">
                <a:moveTo>
                  <a:pt x="0" y="0"/>
                </a:moveTo>
                <a:cubicBezTo>
                  <a:pt x="53" y="23"/>
                  <a:pt x="106" y="46"/>
                  <a:pt x="136" y="91"/>
                </a:cubicBezTo>
                <a:cubicBezTo>
                  <a:pt x="166" y="136"/>
                  <a:pt x="173" y="204"/>
                  <a:pt x="181" y="272"/>
                </a:cubicBezTo>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665" name="Google Shape;1665;p145"/>
          <p:cNvSpPr txBox="1"/>
          <p:nvPr/>
        </p:nvSpPr>
        <p:spPr>
          <a:xfrm>
            <a:off x="34925" y="4718050"/>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450</a:t>
            </a:r>
            <a:endParaRPr/>
          </a:p>
        </p:txBody>
      </p:sp>
      <p:sp>
        <p:nvSpPr>
          <p:cNvPr id="1666" name="Google Shape;1666;p145"/>
          <p:cNvSpPr txBox="1"/>
          <p:nvPr/>
        </p:nvSpPr>
        <p:spPr>
          <a:xfrm>
            <a:off x="34925" y="3571875"/>
            <a:ext cx="9366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2250</a:t>
            </a:r>
            <a:endParaRPr/>
          </a:p>
        </p:txBody>
      </p:sp>
      <p:sp>
        <p:nvSpPr>
          <p:cNvPr id="1667" name="Google Shape;1667;p145"/>
          <p:cNvSpPr txBox="1"/>
          <p:nvPr/>
        </p:nvSpPr>
        <p:spPr>
          <a:xfrm>
            <a:off x="1331912" y="5367337"/>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baseline="30000" i="0" lang="en-US" sz="2400" u="none">
                <a:solidFill>
                  <a:schemeClr val="dk1"/>
                </a:solidFill>
                <a:latin typeface="Times New Roman"/>
                <a:ea typeface="Times New Roman"/>
                <a:cs typeface="Times New Roman"/>
                <a:sym typeface="Times New Roman"/>
              </a:rPr>
              <a:t>o</a:t>
            </a:r>
            <a:r>
              <a:rPr b="1" i="0" lang="en-US" sz="2400" u="none">
                <a:solidFill>
                  <a:schemeClr val="dk1"/>
                </a:solidFill>
                <a:latin typeface="Times New Roman"/>
                <a:ea typeface="Times New Roman"/>
                <a:cs typeface="Times New Roman"/>
                <a:sym typeface="Times New Roman"/>
              </a:rPr>
              <a:t>45</a:t>
            </a:r>
            <a:endParaRPr/>
          </a:p>
        </p:txBody>
      </p:sp>
      <p:sp>
        <p:nvSpPr>
          <p:cNvPr id="1668" name="Google Shape;1668;p145"/>
          <p:cNvSpPr txBox="1"/>
          <p:nvPr/>
        </p:nvSpPr>
        <p:spPr>
          <a:xfrm>
            <a:off x="2698750" y="6086475"/>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2250</a:t>
            </a:r>
            <a:endParaRPr/>
          </a:p>
        </p:txBody>
      </p:sp>
      <p:sp>
        <p:nvSpPr>
          <p:cNvPr id="1669" name="Google Shape;1669;p145"/>
          <p:cNvSpPr txBox="1"/>
          <p:nvPr/>
        </p:nvSpPr>
        <p:spPr>
          <a:xfrm>
            <a:off x="4211637" y="6086475"/>
            <a:ext cx="9366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2500</a:t>
            </a:r>
            <a:endParaRPr/>
          </a:p>
        </p:txBody>
      </p:sp>
      <p:sp>
        <p:nvSpPr>
          <p:cNvPr id="1670" name="Google Shape;1670;p145"/>
          <p:cNvSpPr txBox="1"/>
          <p:nvPr/>
        </p:nvSpPr>
        <p:spPr>
          <a:xfrm>
            <a:off x="5286375" y="4143375"/>
            <a:ext cx="1295400" cy="36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فجوة ركودية</a:t>
            </a:r>
            <a:endParaRPr/>
          </a:p>
        </p:txBody>
      </p:sp>
      <p:cxnSp>
        <p:nvCxnSpPr>
          <p:cNvPr id="1671" name="Google Shape;1671;p145"/>
          <p:cNvCxnSpPr/>
          <p:nvPr/>
        </p:nvCxnSpPr>
        <p:spPr>
          <a:xfrm flipH="1">
            <a:off x="4786274" y="4857750"/>
            <a:ext cx="1071600" cy="45900"/>
          </a:xfrm>
          <a:prstGeom prst="straightConnector1">
            <a:avLst/>
          </a:prstGeom>
          <a:noFill/>
          <a:ln cap="flat" cmpd="sng" w="9525">
            <a:solidFill>
              <a:schemeClr val="dk1"/>
            </a:solidFill>
            <a:prstDash val="solid"/>
            <a:miter lim="800000"/>
            <a:headEnd len="med" w="med" type="none"/>
            <a:tailEnd len="med" w="med" type="triangle"/>
          </a:ln>
        </p:spPr>
      </p:cxnSp>
      <p:sp>
        <p:nvSpPr>
          <p:cNvPr id="1672" name="Google Shape;1672;p145"/>
          <p:cNvSpPr txBox="1"/>
          <p:nvPr/>
        </p:nvSpPr>
        <p:spPr>
          <a:xfrm>
            <a:off x="5435600" y="4646612"/>
            <a:ext cx="1295400" cy="64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مستوى التشغيل الكامل</a:t>
            </a:r>
            <a:endParaRPr/>
          </a:p>
        </p:txBody>
      </p:sp>
      <p:sp>
        <p:nvSpPr>
          <p:cNvPr id="1673" name="Google Shape;1673;p145"/>
          <p:cNvSpPr txBox="1"/>
          <p:nvPr/>
        </p:nvSpPr>
        <p:spPr>
          <a:xfrm>
            <a:off x="3643312" y="4286250"/>
            <a:ext cx="714300" cy="3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674" name="Google Shape;1674;p145"/>
          <p:cNvCxnSpPr/>
          <p:nvPr/>
        </p:nvCxnSpPr>
        <p:spPr>
          <a:xfrm rot="5400000">
            <a:off x="3891862" y="4107637"/>
            <a:ext cx="644400" cy="1500"/>
          </a:xfrm>
          <a:prstGeom prst="straightConnector1">
            <a:avLst/>
          </a:prstGeom>
          <a:noFill/>
          <a:ln cap="flat" cmpd="sng" w="9525">
            <a:solidFill>
              <a:srgbClr val="000000"/>
            </a:solidFill>
            <a:prstDash val="solid"/>
            <a:miter lim="800000"/>
            <a:headEnd len="med" w="med" type="none"/>
            <a:tailEnd len="med" w="med" type="triangle"/>
          </a:ln>
        </p:spPr>
      </p:cxnSp>
      <p:cxnSp>
        <p:nvCxnSpPr>
          <p:cNvPr id="1675" name="Google Shape;1675;p145"/>
          <p:cNvCxnSpPr/>
          <p:nvPr/>
        </p:nvCxnSpPr>
        <p:spPr>
          <a:xfrm>
            <a:off x="4286250" y="4429125"/>
            <a:ext cx="1214400" cy="1500"/>
          </a:xfrm>
          <a:prstGeom prst="straightConnector1">
            <a:avLst/>
          </a:prstGeom>
          <a:noFill/>
          <a:ln cap="flat" cmpd="sng" w="9525">
            <a:solidFill>
              <a:srgbClr val="000000"/>
            </a:solidFill>
            <a:prstDash val="solid"/>
            <a:miter lim="800000"/>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2">
                                            <p:txEl>
                                              <p:pRg end="0" st="0"/>
                                            </p:txEl>
                                          </p:spTgt>
                                        </p:tgtEl>
                                        <p:attrNameLst>
                                          <p:attrName>style.visibility</p:attrName>
                                        </p:attrNameLst>
                                      </p:cBhvr>
                                      <p:to>
                                        <p:strVal val="visible"/>
                                      </p:to>
                                    </p:set>
                                    <p:anim calcmode="lin" valueType="num">
                                      <p:cBhvr additive="base">
                                        <p:cTn dur="500"/>
                                        <p:tgtEl>
                                          <p:spTgt spid="164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4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3"/>
                                        </p:tgtEl>
                                        <p:attrNameLst>
                                          <p:attrName>style.visibility</p:attrName>
                                        </p:attrNameLst>
                                      </p:cBhvr>
                                      <p:to>
                                        <p:strVal val="visible"/>
                                      </p:to>
                                    </p:set>
                                    <p:anim calcmode="lin" valueType="num">
                                      <p:cBhvr additive="base">
                                        <p:cTn dur="500"/>
                                        <p:tgtEl>
                                          <p:spTgt spid="1643"/>
                                        </p:tgtEl>
                                        <p:attrNameLst>
                                          <p:attrName>ppt_w</p:attrName>
                                        </p:attrNameLst>
                                      </p:cBhvr>
                                      <p:tavLst>
                                        <p:tav fmla="" tm="0">
                                          <p:val>
                                            <p:strVal val="0"/>
                                          </p:val>
                                        </p:tav>
                                        <p:tav fmla="" tm="100000">
                                          <p:val>
                                            <p:strVal val="#ppt_w"/>
                                          </p:val>
                                        </p:tav>
                                      </p:tavLst>
                                    </p:anim>
                                    <p:anim calcmode="lin" valueType="num">
                                      <p:cBhvr additive="base">
                                        <p:cTn dur="500"/>
                                        <p:tgtEl>
                                          <p:spTgt spid="164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4"/>
                                        </p:tgtEl>
                                        <p:attrNameLst>
                                          <p:attrName>style.visibility</p:attrName>
                                        </p:attrNameLst>
                                      </p:cBhvr>
                                      <p:to>
                                        <p:strVal val="visible"/>
                                      </p:to>
                                    </p:set>
                                    <p:anim calcmode="lin" valueType="num">
                                      <p:cBhvr additive="base">
                                        <p:cTn dur="500"/>
                                        <p:tgtEl>
                                          <p:spTgt spid="1644"/>
                                        </p:tgtEl>
                                        <p:attrNameLst>
                                          <p:attrName>ppt_w</p:attrName>
                                        </p:attrNameLst>
                                      </p:cBhvr>
                                      <p:tavLst>
                                        <p:tav fmla="" tm="0">
                                          <p:val>
                                            <p:strVal val="0"/>
                                          </p:val>
                                        </p:tav>
                                        <p:tav fmla="" tm="100000">
                                          <p:val>
                                            <p:strVal val="#ppt_w"/>
                                          </p:val>
                                        </p:tav>
                                      </p:tavLst>
                                    </p:anim>
                                    <p:anim calcmode="lin" valueType="num">
                                      <p:cBhvr additive="base">
                                        <p:cTn dur="500"/>
                                        <p:tgtEl>
                                          <p:spTgt spid="164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5"/>
                                        </p:tgtEl>
                                        <p:attrNameLst>
                                          <p:attrName>style.visibility</p:attrName>
                                        </p:attrNameLst>
                                      </p:cBhvr>
                                      <p:to>
                                        <p:strVal val="visible"/>
                                      </p:to>
                                    </p:set>
                                    <p:anim calcmode="lin" valueType="num">
                                      <p:cBhvr additive="base">
                                        <p:cTn dur="500"/>
                                        <p:tgtEl>
                                          <p:spTgt spid="1645"/>
                                        </p:tgtEl>
                                        <p:attrNameLst>
                                          <p:attrName>ppt_w</p:attrName>
                                        </p:attrNameLst>
                                      </p:cBhvr>
                                      <p:tavLst>
                                        <p:tav fmla="" tm="0">
                                          <p:val>
                                            <p:strVal val="0"/>
                                          </p:val>
                                        </p:tav>
                                        <p:tav fmla="" tm="100000">
                                          <p:val>
                                            <p:strVal val="#ppt_w"/>
                                          </p:val>
                                        </p:tav>
                                      </p:tavLst>
                                    </p:anim>
                                    <p:anim calcmode="lin" valueType="num">
                                      <p:cBhvr additive="base">
                                        <p:cTn dur="500"/>
                                        <p:tgtEl>
                                          <p:spTgt spid="164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6"/>
                                        </p:tgtEl>
                                        <p:attrNameLst>
                                          <p:attrName>style.visibility</p:attrName>
                                        </p:attrNameLst>
                                      </p:cBhvr>
                                      <p:to>
                                        <p:strVal val="visible"/>
                                      </p:to>
                                    </p:set>
                                    <p:anim calcmode="lin" valueType="num">
                                      <p:cBhvr additive="base">
                                        <p:cTn dur="500"/>
                                        <p:tgtEl>
                                          <p:spTgt spid="1646"/>
                                        </p:tgtEl>
                                        <p:attrNameLst>
                                          <p:attrName>ppt_w</p:attrName>
                                        </p:attrNameLst>
                                      </p:cBhvr>
                                      <p:tavLst>
                                        <p:tav fmla="" tm="0">
                                          <p:val>
                                            <p:strVal val="0"/>
                                          </p:val>
                                        </p:tav>
                                        <p:tav fmla="" tm="100000">
                                          <p:val>
                                            <p:strVal val="#ppt_w"/>
                                          </p:val>
                                        </p:tav>
                                      </p:tavLst>
                                    </p:anim>
                                    <p:anim calcmode="lin" valueType="num">
                                      <p:cBhvr additive="base">
                                        <p:cTn dur="500"/>
                                        <p:tgtEl>
                                          <p:spTgt spid="164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7"/>
                                        </p:tgtEl>
                                        <p:attrNameLst>
                                          <p:attrName>style.visibility</p:attrName>
                                        </p:attrNameLst>
                                      </p:cBhvr>
                                      <p:to>
                                        <p:strVal val="visible"/>
                                      </p:to>
                                    </p:set>
                                    <p:anim calcmode="lin" valueType="num">
                                      <p:cBhvr additive="base">
                                        <p:cTn dur="500"/>
                                        <p:tgtEl>
                                          <p:spTgt spid="1647"/>
                                        </p:tgtEl>
                                        <p:attrNameLst>
                                          <p:attrName>ppt_w</p:attrName>
                                        </p:attrNameLst>
                                      </p:cBhvr>
                                      <p:tavLst>
                                        <p:tav fmla="" tm="0">
                                          <p:val>
                                            <p:strVal val="0"/>
                                          </p:val>
                                        </p:tav>
                                        <p:tav fmla="" tm="100000">
                                          <p:val>
                                            <p:strVal val="#ppt_w"/>
                                          </p:val>
                                        </p:tav>
                                      </p:tavLst>
                                    </p:anim>
                                    <p:anim calcmode="lin" valueType="num">
                                      <p:cBhvr additive="base">
                                        <p:cTn dur="500"/>
                                        <p:tgtEl>
                                          <p:spTgt spid="164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9"/>
                                        </p:tgtEl>
                                        <p:attrNameLst>
                                          <p:attrName>style.visibility</p:attrName>
                                        </p:attrNameLst>
                                      </p:cBhvr>
                                      <p:to>
                                        <p:strVal val="visible"/>
                                      </p:to>
                                    </p:set>
                                    <p:anim calcmode="lin" valueType="num">
                                      <p:cBhvr additive="base">
                                        <p:cTn dur="500"/>
                                        <p:tgtEl>
                                          <p:spTgt spid="1649"/>
                                        </p:tgtEl>
                                        <p:attrNameLst>
                                          <p:attrName>ppt_w</p:attrName>
                                        </p:attrNameLst>
                                      </p:cBhvr>
                                      <p:tavLst>
                                        <p:tav fmla="" tm="0">
                                          <p:val>
                                            <p:strVal val="0"/>
                                          </p:val>
                                        </p:tav>
                                        <p:tav fmla="" tm="100000">
                                          <p:val>
                                            <p:strVal val="#ppt_w"/>
                                          </p:val>
                                        </p:tav>
                                      </p:tavLst>
                                    </p:anim>
                                    <p:anim calcmode="lin" valueType="num">
                                      <p:cBhvr additive="base">
                                        <p:cTn dur="500"/>
                                        <p:tgtEl>
                                          <p:spTgt spid="164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3"/>
                                        </p:tgtEl>
                                        <p:attrNameLst>
                                          <p:attrName>style.visibility</p:attrName>
                                        </p:attrNameLst>
                                      </p:cBhvr>
                                      <p:to>
                                        <p:strVal val="visible"/>
                                      </p:to>
                                    </p:set>
                                    <p:anim calcmode="lin" valueType="num">
                                      <p:cBhvr additive="base">
                                        <p:cTn dur="500"/>
                                        <p:tgtEl>
                                          <p:spTgt spid="1653"/>
                                        </p:tgtEl>
                                        <p:attrNameLst>
                                          <p:attrName>ppt_w</p:attrName>
                                        </p:attrNameLst>
                                      </p:cBhvr>
                                      <p:tavLst>
                                        <p:tav fmla="" tm="0">
                                          <p:val>
                                            <p:strVal val="0"/>
                                          </p:val>
                                        </p:tav>
                                        <p:tav fmla="" tm="100000">
                                          <p:val>
                                            <p:strVal val="#ppt_w"/>
                                          </p:val>
                                        </p:tav>
                                      </p:tavLst>
                                    </p:anim>
                                    <p:anim calcmode="lin" valueType="num">
                                      <p:cBhvr additive="base">
                                        <p:cTn dur="500"/>
                                        <p:tgtEl>
                                          <p:spTgt spid="16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0"/>
                                        </p:tgtEl>
                                        <p:attrNameLst>
                                          <p:attrName>style.visibility</p:attrName>
                                        </p:attrNameLst>
                                      </p:cBhvr>
                                      <p:to>
                                        <p:strVal val="visible"/>
                                      </p:to>
                                    </p:set>
                                    <p:anim calcmode="lin" valueType="num">
                                      <p:cBhvr additive="base">
                                        <p:cTn dur="500"/>
                                        <p:tgtEl>
                                          <p:spTgt spid="1650"/>
                                        </p:tgtEl>
                                        <p:attrNameLst>
                                          <p:attrName>ppt_w</p:attrName>
                                        </p:attrNameLst>
                                      </p:cBhvr>
                                      <p:tavLst>
                                        <p:tav fmla="" tm="0">
                                          <p:val>
                                            <p:strVal val="0"/>
                                          </p:val>
                                        </p:tav>
                                        <p:tav fmla="" tm="100000">
                                          <p:val>
                                            <p:strVal val="#ppt_w"/>
                                          </p:val>
                                        </p:tav>
                                      </p:tavLst>
                                    </p:anim>
                                    <p:anim calcmode="lin" valueType="num">
                                      <p:cBhvr additive="base">
                                        <p:cTn dur="500"/>
                                        <p:tgtEl>
                                          <p:spTgt spid="165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1"/>
                                        </p:tgtEl>
                                        <p:attrNameLst>
                                          <p:attrName>style.visibility</p:attrName>
                                        </p:attrNameLst>
                                      </p:cBhvr>
                                      <p:to>
                                        <p:strVal val="visible"/>
                                      </p:to>
                                    </p:set>
                                    <p:anim calcmode="lin" valueType="num">
                                      <p:cBhvr additive="base">
                                        <p:cTn dur="500"/>
                                        <p:tgtEl>
                                          <p:spTgt spid="1661"/>
                                        </p:tgtEl>
                                        <p:attrNameLst>
                                          <p:attrName>ppt_w</p:attrName>
                                        </p:attrNameLst>
                                      </p:cBhvr>
                                      <p:tavLst>
                                        <p:tav fmla="" tm="0">
                                          <p:val>
                                            <p:strVal val="0"/>
                                          </p:val>
                                        </p:tav>
                                        <p:tav fmla="" tm="100000">
                                          <p:val>
                                            <p:strVal val="#ppt_w"/>
                                          </p:val>
                                        </p:tav>
                                      </p:tavLst>
                                    </p:anim>
                                    <p:anim calcmode="lin" valueType="num">
                                      <p:cBhvr additive="base">
                                        <p:cTn dur="500"/>
                                        <p:tgtEl>
                                          <p:spTgt spid="16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4"/>
                                        </p:tgtEl>
                                        <p:attrNameLst>
                                          <p:attrName>style.visibility</p:attrName>
                                        </p:attrNameLst>
                                      </p:cBhvr>
                                      <p:to>
                                        <p:strVal val="visible"/>
                                      </p:to>
                                    </p:set>
                                    <p:anim calcmode="lin" valueType="num">
                                      <p:cBhvr additive="base">
                                        <p:cTn dur="500"/>
                                        <p:tgtEl>
                                          <p:spTgt spid="1664"/>
                                        </p:tgtEl>
                                        <p:attrNameLst>
                                          <p:attrName>ppt_w</p:attrName>
                                        </p:attrNameLst>
                                      </p:cBhvr>
                                      <p:tavLst>
                                        <p:tav fmla="" tm="0">
                                          <p:val>
                                            <p:strVal val="0"/>
                                          </p:val>
                                        </p:tav>
                                        <p:tav fmla="" tm="100000">
                                          <p:val>
                                            <p:strVal val="#ppt_w"/>
                                          </p:val>
                                        </p:tav>
                                      </p:tavLst>
                                    </p:anim>
                                    <p:anim calcmode="lin" valueType="num">
                                      <p:cBhvr additive="base">
                                        <p:cTn dur="500"/>
                                        <p:tgtEl>
                                          <p:spTgt spid="16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7"/>
                                        </p:tgtEl>
                                        <p:attrNameLst>
                                          <p:attrName>style.visibility</p:attrName>
                                        </p:attrNameLst>
                                      </p:cBhvr>
                                      <p:to>
                                        <p:strVal val="visible"/>
                                      </p:to>
                                    </p:set>
                                    <p:anim calcmode="lin" valueType="num">
                                      <p:cBhvr additive="base">
                                        <p:cTn dur="500"/>
                                        <p:tgtEl>
                                          <p:spTgt spid="1667"/>
                                        </p:tgtEl>
                                        <p:attrNameLst>
                                          <p:attrName>ppt_w</p:attrName>
                                        </p:attrNameLst>
                                      </p:cBhvr>
                                      <p:tavLst>
                                        <p:tav fmla="" tm="0">
                                          <p:val>
                                            <p:strVal val="0"/>
                                          </p:val>
                                        </p:tav>
                                        <p:tav fmla="" tm="100000">
                                          <p:val>
                                            <p:strVal val="#ppt_w"/>
                                          </p:val>
                                        </p:tav>
                                      </p:tavLst>
                                    </p:anim>
                                    <p:anim calcmode="lin" valueType="num">
                                      <p:cBhvr additive="base">
                                        <p:cTn dur="500"/>
                                        <p:tgtEl>
                                          <p:spTgt spid="16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5"/>
                                        </p:tgtEl>
                                        <p:attrNameLst>
                                          <p:attrName>style.visibility</p:attrName>
                                        </p:attrNameLst>
                                      </p:cBhvr>
                                      <p:to>
                                        <p:strVal val="visible"/>
                                      </p:to>
                                    </p:set>
                                    <p:anim calcmode="lin" valueType="num">
                                      <p:cBhvr additive="base">
                                        <p:cTn dur="500"/>
                                        <p:tgtEl>
                                          <p:spTgt spid="1665"/>
                                        </p:tgtEl>
                                        <p:attrNameLst>
                                          <p:attrName>ppt_w</p:attrName>
                                        </p:attrNameLst>
                                      </p:cBhvr>
                                      <p:tavLst>
                                        <p:tav fmla="" tm="0">
                                          <p:val>
                                            <p:strVal val="0"/>
                                          </p:val>
                                        </p:tav>
                                        <p:tav fmla="" tm="100000">
                                          <p:val>
                                            <p:strVal val="#ppt_w"/>
                                          </p:val>
                                        </p:tav>
                                      </p:tavLst>
                                    </p:anim>
                                    <p:anim calcmode="lin" valueType="num">
                                      <p:cBhvr additive="base">
                                        <p:cTn dur="500"/>
                                        <p:tgtEl>
                                          <p:spTgt spid="16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8"/>
                                        </p:tgtEl>
                                        <p:attrNameLst>
                                          <p:attrName>style.visibility</p:attrName>
                                        </p:attrNameLst>
                                      </p:cBhvr>
                                      <p:to>
                                        <p:strVal val="visible"/>
                                      </p:to>
                                    </p:set>
                                    <p:anim calcmode="lin" valueType="num">
                                      <p:cBhvr additive="base">
                                        <p:cTn dur="500"/>
                                        <p:tgtEl>
                                          <p:spTgt spid="1658"/>
                                        </p:tgtEl>
                                        <p:attrNameLst>
                                          <p:attrName>ppt_w</p:attrName>
                                        </p:attrNameLst>
                                      </p:cBhvr>
                                      <p:tavLst>
                                        <p:tav fmla="" tm="0">
                                          <p:val>
                                            <p:strVal val="0"/>
                                          </p:val>
                                        </p:tav>
                                        <p:tav fmla="" tm="100000">
                                          <p:val>
                                            <p:strVal val="#ppt_w"/>
                                          </p:val>
                                        </p:tav>
                                      </p:tavLst>
                                    </p:anim>
                                    <p:anim calcmode="lin" valueType="num">
                                      <p:cBhvr additive="base">
                                        <p:cTn dur="500"/>
                                        <p:tgtEl>
                                          <p:spTgt spid="16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8"/>
                                        </p:tgtEl>
                                        <p:attrNameLst>
                                          <p:attrName>style.visibility</p:attrName>
                                        </p:attrNameLst>
                                      </p:cBhvr>
                                      <p:to>
                                        <p:strVal val="visible"/>
                                      </p:to>
                                    </p:set>
                                    <p:anim calcmode="lin" valueType="num">
                                      <p:cBhvr additive="base">
                                        <p:cTn dur="500"/>
                                        <p:tgtEl>
                                          <p:spTgt spid="1648"/>
                                        </p:tgtEl>
                                        <p:attrNameLst>
                                          <p:attrName>ppt_w</p:attrName>
                                        </p:attrNameLst>
                                      </p:cBhvr>
                                      <p:tavLst>
                                        <p:tav fmla="" tm="0">
                                          <p:val>
                                            <p:strVal val="0"/>
                                          </p:val>
                                        </p:tav>
                                        <p:tav fmla="" tm="100000">
                                          <p:val>
                                            <p:strVal val="#ppt_w"/>
                                          </p:val>
                                        </p:tav>
                                      </p:tavLst>
                                    </p:anim>
                                    <p:anim calcmode="lin" valueType="num">
                                      <p:cBhvr additive="base">
                                        <p:cTn dur="500"/>
                                        <p:tgtEl>
                                          <p:spTgt spid="164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5"/>
                                        </p:tgtEl>
                                        <p:attrNameLst>
                                          <p:attrName>style.visibility</p:attrName>
                                        </p:attrNameLst>
                                      </p:cBhvr>
                                      <p:to>
                                        <p:strVal val="visible"/>
                                      </p:to>
                                    </p:set>
                                    <p:anim calcmode="lin" valueType="num">
                                      <p:cBhvr additive="base">
                                        <p:cTn dur="500"/>
                                        <p:tgtEl>
                                          <p:spTgt spid="1655"/>
                                        </p:tgtEl>
                                        <p:attrNameLst>
                                          <p:attrName>ppt_w</p:attrName>
                                        </p:attrNameLst>
                                      </p:cBhvr>
                                      <p:tavLst>
                                        <p:tav fmla="" tm="0">
                                          <p:val>
                                            <p:strVal val="0"/>
                                          </p:val>
                                        </p:tav>
                                        <p:tav fmla="" tm="100000">
                                          <p:val>
                                            <p:strVal val="#ppt_w"/>
                                          </p:val>
                                        </p:tav>
                                      </p:tavLst>
                                    </p:anim>
                                    <p:anim calcmode="lin" valueType="num">
                                      <p:cBhvr additive="base">
                                        <p:cTn dur="500"/>
                                        <p:tgtEl>
                                          <p:spTgt spid="16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1"/>
                                        </p:tgtEl>
                                        <p:attrNameLst>
                                          <p:attrName>style.visibility</p:attrName>
                                        </p:attrNameLst>
                                      </p:cBhvr>
                                      <p:to>
                                        <p:strVal val="visible"/>
                                      </p:to>
                                    </p:set>
                                    <p:anim calcmode="lin" valueType="num">
                                      <p:cBhvr additive="base">
                                        <p:cTn dur="500"/>
                                        <p:tgtEl>
                                          <p:spTgt spid="1651"/>
                                        </p:tgtEl>
                                        <p:attrNameLst>
                                          <p:attrName>ppt_w</p:attrName>
                                        </p:attrNameLst>
                                      </p:cBhvr>
                                      <p:tavLst>
                                        <p:tav fmla="" tm="0">
                                          <p:val>
                                            <p:strVal val="0"/>
                                          </p:val>
                                        </p:tav>
                                        <p:tav fmla="" tm="100000">
                                          <p:val>
                                            <p:strVal val="#ppt_w"/>
                                          </p:val>
                                        </p:tav>
                                      </p:tavLst>
                                    </p:anim>
                                    <p:anim calcmode="lin" valueType="num">
                                      <p:cBhvr additive="base">
                                        <p:cTn dur="500"/>
                                        <p:tgtEl>
                                          <p:spTgt spid="16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9"/>
                                        </p:tgtEl>
                                        <p:attrNameLst>
                                          <p:attrName>style.visibility</p:attrName>
                                        </p:attrNameLst>
                                      </p:cBhvr>
                                      <p:to>
                                        <p:strVal val="visible"/>
                                      </p:to>
                                    </p:set>
                                    <p:anim calcmode="lin" valueType="num">
                                      <p:cBhvr additive="base">
                                        <p:cTn dur="500"/>
                                        <p:tgtEl>
                                          <p:spTgt spid="1659"/>
                                        </p:tgtEl>
                                        <p:attrNameLst>
                                          <p:attrName>ppt_w</p:attrName>
                                        </p:attrNameLst>
                                      </p:cBhvr>
                                      <p:tavLst>
                                        <p:tav fmla="" tm="0">
                                          <p:val>
                                            <p:strVal val="0"/>
                                          </p:val>
                                        </p:tav>
                                        <p:tav fmla="" tm="100000">
                                          <p:val>
                                            <p:strVal val="#ppt_w"/>
                                          </p:val>
                                        </p:tav>
                                      </p:tavLst>
                                    </p:anim>
                                    <p:anim calcmode="lin" valueType="num">
                                      <p:cBhvr additive="base">
                                        <p:cTn dur="500"/>
                                        <p:tgtEl>
                                          <p:spTgt spid="16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7"/>
                                        </p:tgtEl>
                                        <p:attrNameLst>
                                          <p:attrName>style.visibility</p:attrName>
                                        </p:attrNameLst>
                                      </p:cBhvr>
                                      <p:to>
                                        <p:strVal val="visible"/>
                                      </p:to>
                                    </p:set>
                                    <p:anim calcmode="lin" valueType="num">
                                      <p:cBhvr additive="base">
                                        <p:cTn dur="500"/>
                                        <p:tgtEl>
                                          <p:spTgt spid="1657"/>
                                        </p:tgtEl>
                                        <p:attrNameLst>
                                          <p:attrName>ppt_w</p:attrName>
                                        </p:attrNameLst>
                                      </p:cBhvr>
                                      <p:tavLst>
                                        <p:tav fmla="" tm="0">
                                          <p:val>
                                            <p:strVal val="0"/>
                                          </p:val>
                                        </p:tav>
                                        <p:tav fmla="" tm="100000">
                                          <p:val>
                                            <p:strVal val="#ppt_w"/>
                                          </p:val>
                                        </p:tav>
                                      </p:tavLst>
                                    </p:anim>
                                    <p:anim calcmode="lin" valueType="num">
                                      <p:cBhvr additive="base">
                                        <p:cTn dur="500"/>
                                        <p:tgtEl>
                                          <p:spTgt spid="165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4"/>
                                        </p:tgtEl>
                                        <p:attrNameLst>
                                          <p:attrName>style.visibility</p:attrName>
                                        </p:attrNameLst>
                                      </p:cBhvr>
                                      <p:to>
                                        <p:strVal val="visible"/>
                                      </p:to>
                                    </p:set>
                                    <p:anim calcmode="lin" valueType="num">
                                      <p:cBhvr additive="base">
                                        <p:cTn dur="500"/>
                                        <p:tgtEl>
                                          <p:spTgt spid="1654"/>
                                        </p:tgtEl>
                                        <p:attrNameLst>
                                          <p:attrName>ppt_w</p:attrName>
                                        </p:attrNameLst>
                                      </p:cBhvr>
                                      <p:tavLst>
                                        <p:tav fmla="" tm="0">
                                          <p:val>
                                            <p:strVal val="0"/>
                                          </p:val>
                                        </p:tav>
                                        <p:tav fmla="" tm="100000">
                                          <p:val>
                                            <p:strVal val="#ppt_w"/>
                                          </p:val>
                                        </p:tav>
                                      </p:tavLst>
                                    </p:anim>
                                    <p:anim calcmode="lin" valueType="num">
                                      <p:cBhvr additive="base">
                                        <p:cTn dur="500"/>
                                        <p:tgtEl>
                                          <p:spTgt spid="16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3"/>
                                        </p:tgtEl>
                                        <p:attrNameLst>
                                          <p:attrName>style.visibility</p:attrName>
                                        </p:attrNameLst>
                                      </p:cBhvr>
                                      <p:to>
                                        <p:strVal val="visible"/>
                                      </p:to>
                                    </p:set>
                                    <p:anim calcmode="lin" valueType="num">
                                      <p:cBhvr additive="base">
                                        <p:cTn dur="500"/>
                                        <p:tgtEl>
                                          <p:spTgt spid="1663"/>
                                        </p:tgtEl>
                                        <p:attrNameLst>
                                          <p:attrName>ppt_w</p:attrName>
                                        </p:attrNameLst>
                                      </p:cBhvr>
                                      <p:tavLst>
                                        <p:tav fmla="" tm="0">
                                          <p:val>
                                            <p:strVal val="0"/>
                                          </p:val>
                                        </p:tav>
                                        <p:tav fmla="" tm="100000">
                                          <p:val>
                                            <p:strVal val="#ppt_w"/>
                                          </p:val>
                                        </p:tav>
                                      </p:tavLst>
                                    </p:anim>
                                    <p:anim calcmode="lin" valueType="num">
                                      <p:cBhvr additive="base">
                                        <p:cTn dur="500"/>
                                        <p:tgtEl>
                                          <p:spTgt spid="16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6"/>
                                        </p:tgtEl>
                                        <p:attrNameLst>
                                          <p:attrName>style.visibility</p:attrName>
                                        </p:attrNameLst>
                                      </p:cBhvr>
                                      <p:to>
                                        <p:strVal val="visible"/>
                                      </p:to>
                                    </p:set>
                                    <p:anim calcmode="lin" valueType="num">
                                      <p:cBhvr additive="base">
                                        <p:cTn dur="500"/>
                                        <p:tgtEl>
                                          <p:spTgt spid="1656"/>
                                        </p:tgtEl>
                                        <p:attrNameLst>
                                          <p:attrName>ppt_w</p:attrName>
                                        </p:attrNameLst>
                                      </p:cBhvr>
                                      <p:tavLst>
                                        <p:tav fmla="" tm="0">
                                          <p:val>
                                            <p:strVal val="0"/>
                                          </p:val>
                                        </p:tav>
                                        <p:tav fmla="" tm="100000">
                                          <p:val>
                                            <p:strVal val="#ppt_w"/>
                                          </p:val>
                                        </p:tav>
                                      </p:tavLst>
                                    </p:anim>
                                    <p:anim calcmode="lin" valueType="num">
                                      <p:cBhvr additive="base">
                                        <p:cTn dur="500"/>
                                        <p:tgtEl>
                                          <p:spTgt spid="16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2"/>
                                        </p:tgtEl>
                                        <p:attrNameLst>
                                          <p:attrName>style.visibility</p:attrName>
                                        </p:attrNameLst>
                                      </p:cBhvr>
                                      <p:to>
                                        <p:strVal val="visible"/>
                                      </p:to>
                                    </p:set>
                                    <p:anim calcmode="lin" valueType="num">
                                      <p:cBhvr additive="base">
                                        <p:cTn dur="500"/>
                                        <p:tgtEl>
                                          <p:spTgt spid="1662"/>
                                        </p:tgtEl>
                                        <p:attrNameLst>
                                          <p:attrName>ppt_w</p:attrName>
                                        </p:attrNameLst>
                                      </p:cBhvr>
                                      <p:tavLst>
                                        <p:tav fmla="" tm="0">
                                          <p:val>
                                            <p:strVal val="0"/>
                                          </p:val>
                                        </p:tav>
                                        <p:tav fmla="" tm="100000">
                                          <p:val>
                                            <p:strVal val="#ppt_w"/>
                                          </p:val>
                                        </p:tav>
                                      </p:tavLst>
                                    </p:anim>
                                    <p:anim calcmode="lin" valueType="num">
                                      <p:cBhvr additive="base">
                                        <p:cTn dur="500"/>
                                        <p:tgtEl>
                                          <p:spTgt spid="16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2"/>
                                        </p:tgtEl>
                                        <p:attrNameLst>
                                          <p:attrName>style.visibility</p:attrName>
                                        </p:attrNameLst>
                                      </p:cBhvr>
                                      <p:to>
                                        <p:strVal val="visible"/>
                                      </p:to>
                                    </p:set>
                                    <p:anim calcmode="lin" valueType="num">
                                      <p:cBhvr additive="base">
                                        <p:cTn dur="500"/>
                                        <p:tgtEl>
                                          <p:spTgt spid="1652"/>
                                        </p:tgtEl>
                                        <p:attrNameLst>
                                          <p:attrName>ppt_w</p:attrName>
                                        </p:attrNameLst>
                                      </p:cBhvr>
                                      <p:tavLst>
                                        <p:tav fmla="" tm="0">
                                          <p:val>
                                            <p:strVal val="0"/>
                                          </p:val>
                                        </p:tav>
                                        <p:tav fmla="" tm="100000">
                                          <p:val>
                                            <p:strVal val="#ppt_w"/>
                                          </p:val>
                                        </p:tav>
                                      </p:tavLst>
                                    </p:anim>
                                    <p:anim calcmode="lin" valueType="num">
                                      <p:cBhvr additive="base">
                                        <p:cTn dur="500"/>
                                        <p:tgtEl>
                                          <p:spTgt spid="16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6"/>
                                        </p:tgtEl>
                                        <p:attrNameLst>
                                          <p:attrName>style.visibility</p:attrName>
                                        </p:attrNameLst>
                                      </p:cBhvr>
                                      <p:to>
                                        <p:strVal val="visible"/>
                                      </p:to>
                                    </p:set>
                                    <p:anim calcmode="lin" valueType="num">
                                      <p:cBhvr additive="base">
                                        <p:cTn dur="500"/>
                                        <p:tgtEl>
                                          <p:spTgt spid="1666"/>
                                        </p:tgtEl>
                                        <p:attrNameLst>
                                          <p:attrName>ppt_w</p:attrName>
                                        </p:attrNameLst>
                                      </p:cBhvr>
                                      <p:tavLst>
                                        <p:tav fmla="" tm="0">
                                          <p:val>
                                            <p:strVal val="0"/>
                                          </p:val>
                                        </p:tav>
                                        <p:tav fmla="" tm="100000">
                                          <p:val>
                                            <p:strVal val="#ppt_w"/>
                                          </p:val>
                                        </p:tav>
                                      </p:tavLst>
                                    </p:anim>
                                    <p:anim calcmode="lin" valueType="num">
                                      <p:cBhvr additive="base">
                                        <p:cTn dur="500"/>
                                        <p:tgtEl>
                                          <p:spTgt spid="16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8"/>
                                        </p:tgtEl>
                                        <p:attrNameLst>
                                          <p:attrName>style.visibility</p:attrName>
                                        </p:attrNameLst>
                                      </p:cBhvr>
                                      <p:to>
                                        <p:strVal val="visible"/>
                                      </p:to>
                                    </p:set>
                                    <p:anim calcmode="lin" valueType="num">
                                      <p:cBhvr additive="base">
                                        <p:cTn dur="500"/>
                                        <p:tgtEl>
                                          <p:spTgt spid="1668"/>
                                        </p:tgtEl>
                                        <p:attrNameLst>
                                          <p:attrName>ppt_w</p:attrName>
                                        </p:attrNameLst>
                                      </p:cBhvr>
                                      <p:tavLst>
                                        <p:tav fmla="" tm="0">
                                          <p:val>
                                            <p:strVal val="0"/>
                                          </p:val>
                                        </p:tav>
                                        <p:tav fmla="" tm="100000">
                                          <p:val>
                                            <p:strVal val="#ppt_w"/>
                                          </p:val>
                                        </p:tav>
                                      </p:tavLst>
                                    </p:anim>
                                    <p:anim calcmode="lin" valueType="num">
                                      <p:cBhvr additive="base">
                                        <p:cTn dur="500"/>
                                        <p:tgtEl>
                                          <p:spTgt spid="16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9"/>
                                        </p:tgtEl>
                                        <p:attrNameLst>
                                          <p:attrName>style.visibility</p:attrName>
                                        </p:attrNameLst>
                                      </p:cBhvr>
                                      <p:to>
                                        <p:strVal val="visible"/>
                                      </p:to>
                                    </p:set>
                                    <p:anim calcmode="lin" valueType="num">
                                      <p:cBhvr additive="base">
                                        <p:cTn dur="500"/>
                                        <p:tgtEl>
                                          <p:spTgt spid="1669"/>
                                        </p:tgtEl>
                                        <p:attrNameLst>
                                          <p:attrName>ppt_w</p:attrName>
                                        </p:attrNameLst>
                                      </p:cBhvr>
                                      <p:tavLst>
                                        <p:tav fmla="" tm="0">
                                          <p:val>
                                            <p:strVal val="0"/>
                                          </p:val>
                                        </p:tav>
                                        <p:tav fmla="" tm="100000">
                                          <p:val>
                                            <p:strVal val="#ppt_w"/>
                                          </p:val>
                                        </p:tav>
                                      </p:tavLst>
                                    </p:anim>
                                    <p:anim calcmode="lin" valueType="num">
                                      <p:cBhvr additive="base">
                                        <p:cTn dur="500"/>
                                        <p:tgtEl>
                                          <p:spTgt spid="16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70"/>
                                        </p:tgtEl>
                                        <p:attrNameLst>
                                          <p:attrName>style.visibility</p:attrName>
                                        </p:attrNameLst>
                                      </p:cBhvr>
                                      <p:to>
                                        <p:strVal val="visible"/>
                                      </p:to>
                                    </p:set>
                                    <p:anim calcmode="lin" valueType="num">
                                      <p:cBhvr additive="base">
                                        <p:cTn dur="500"/>
                                        <p:tgtEl>
                                          <p:spTgt spid="1670"/>
                                        </p:tgtEl>
                                        <p:attrNameLst>
                                          <p:attrName>ppt_w</p:attrName>
                                        </p:attrNameLst>
                                      </p:cBhvr>
                                      <p:tavLst>
                                        <p:tav fmla="" tm="0">
                                          <p:val>
                                            <p:strVal val="0"/>
                                          </p:val>
                                        </p:tav>
                                        <p:tav fmla="" tm="100000">
                                          <p:val>
                                            <p:strVal val="#ppt_w"/>
                                          </p:val>
                                        </p:tav>
                                      </p:tavLst>
                                    </p:anim>
                                    <p:anim calcmode="lin" valueType="num">
                                      <p:cBhvr additive="base">
                                        <p:cTn dur="500"/>
                                        <p:tgtEl>
                                          <p:spTgt spid="167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71"/>
                                        </p:tgtEl>
                                        <p:attrNameLst>
                                          <p:attrName>style.visibility</p:attrName>
                                        </p:attrNameLst>
                                      </p:cBhvr>
                                      <p:to>
                                        <p:strVal val="visible"/>
                                      </p:to>
                                    </p:set>
                                    <p:anim calcmode="lin" valueType="num">
                                      <p:cBhvr additive="base">
                                        <p:cTn dur="500"/>
                                        <p:tgtEl>
                                          <p:spTgt spid="1671"/>
                                        </p:tgtEl>
                                        <p:attrNameLst>
                                          <p:attrName>ppt_w</p:attrName>
                                        </p:attrNameLst>
                                      </p:cBhvr>
                                      <p:tavLst>
                                        <p:tav fmla="" tm="0">
                                          <p:val>
                                            <p:strVal val="0"/>
                                          </p:val>
                                        </p:tav>
                                        <p:tav fmla="" tm="100000">
                                          <p:val>
                                            <p:strVal val="#ppt_w"/>
                                          </p:val>
                                        </p:tav>
                                      </p:tavLst>
                                    </p:anim>
                                    <p:anim calcmode="lin" valueType="num">
                                      <p:cBhvr additive="base">
                                        <p:cTn dur="500"/>
                                        <p:tgtEl>
                                          <p:spTgt spid="167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72"/>
                                        </p:tgtEl>
                                        <p:attrNameLst>
                                          <p:attrName>style.visibility</p:attrName>
                                        </p:attrNameLst>
                                      </p:cBhvr>
                                      <p:to>
                                        <p:strVal val="visible"/>
                                      </p:to>
                                    </p:set>
                                    <p:anim calcmode="lin" valueType="num">
                                      <p:cBhvr additive="base">
                                        <p:cTn dur="500"/>
                                        <p:tgtEl>
                                          <p:spTgt spid="1672"/>
                                        </p:tgtEl>
                                        <p:attrNameLst>
                                          <p:attrName>ppt_w</p:attrName>
                                        </p:attrNameLst>
                                      </p:cBhvr>
                                      <p:tavLst>
                                        <p:tav fmla="" tm="0">
                                          <p:val>
                                            <p:strVal val="0"/>
                                          </p:val>
                                        </p:tav>
                                        <p:tav fmla="" tm="100000">
                                          <p:val>
                                            <p:strVal val="#ppt_w"/>
                                          </p:val>
                                        </p:tav>
                                      </p:tavLst>
                                    </p:anim>
                                    <p:anim calcmode="lin" valueType="num">
                                      <p:cBhvr additive="base">
                                        <p:cTn dur="500"/>
                                        <p:tgtEl>
                                          <p:spTgt spid="167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0">
                                            <p:txEl>
                                              <p:pRg end="0" st="0"/>
                                            </p:txEl>
                                          </p:spTgt>
                                        </p:tgtEl>
                                        <p:attrNameLst>
                                          <p:attrName>style.visibility</p:attrName>
                                        </p:attrNameLst>
                                      </p:cBhvr>
                                      <p:to>
                                        <p:strVal val="visible"/>
                                      </p:to>
                                    </p:set>
                                    <p:anim calcmode="lin" valueType="num">
                                      <p:cBhvr additive="base">
                                        <p:cTn dur="500"/>
                                        <p:tgtEl>
                                          <p:spTgt spid="1660">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6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0" name="Shape 1680"/>
        <p:cNvGrpSpPr/>
        <p:nvPr/>
      </p:nvGrpSpPr>
      <p:grpSpPr>
        <a:xfrm>
          <a:off x="0" y="0"/>
          <a:ext cx="0" cy="0"/>
          <a:chOff x="0" y="0"/>
          <a:chExt cx="0" cy="0"/>
        </a:xfrm>
      </p:grpSpPr>
      <p:sp>
        <p:nvSpPr>
          <p:cNvPr id="1681" name="Google Shape;1681;p146"/>
          <p:cNvSpPr txBox="1"/>
          <p:nvPr/>
        </p:nvSpPr>
        <p:spPr>
          <a:xfrm>
            <a:off x="466725" y="476250"/>
            <a:ext cx="8642400" cy="58611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إجابة المطلوب رقم (2)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يلاحظ من خلال الشكل البياني السابق رقم (5-2) أن مستوى الدخل التوازني = 2250 ريال وأن نقطة التوازن هي النقطة E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وعلى هذا الأساس إذا كان مستوى التشغيل الكامل عند 2500 ريال وهو أعلى من مستوى الدخل التوازني وهو 2250 ريال ، فإن الاقتصاد الوطني يعاني من فجوة ركودية (انكماشية) ومقدار هذه الفجوة هو (2500 – 2250 = 250 ريال )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وتتمثل هذه الفجوة بيانياً بالمسافة (EA) ، حيث يكون عند هذه الفجوة العرض الكلي أكبر من الطلب الكلي أي أن :</a:t>
            </a:r>
            <a:endParaRPr/>
          </a:p>
          <a:p>
            <a:pPr indent="-342900" lvl="0" marL="342900" marR="0" rtl="1" algn="r">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y &gt; C + I + G + NX</a:t>
            </a:r>
            <a:endParaRPr b="1" i="0" sz="28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8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1">
                                            <p:txEl>
                                              <p:pRg end="0" st="0"/>
                                            </p:txEl>
                                          </p:spTgt>
                                        </p:tgtEl>
                                        <p:attrNameLst>
                                          <p:attrName>style.visibility</p:attrName>
                                        </p:attrNameLst>
                                      </p:cBhvr>
                                      <p:to>
                                        <p:strVal val="visible"/>
                                      </p:to>
                                    </p:set>
                                    <p:anim calcmode="lin" valueType="num">
                                      <p:cBhvr additive="base">
                                        <p:cTn dur="500"/>
                                        <p:tgtEl>
                                          <p:spTgt spid="168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681">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1">
                                            <p:txEl>
                                              <p:pRg end="1" st="1"/>
                                            </p:txEl>
                                          </p:spTgt>
                                        </p:tgtEl>
                                        <p:attrNameLst>
                                          <p:attrName>style.visibility</p:attrName>
                                        </p:attrNameLst>
                                      </p:cBhvr>
                                      <p:to>
                                        <p:strVal val="visible"/>
                                      </p:to>
                                    </p:set>
                                    <p:anim calcmode="lin" valueType="num">
                                      <p:cBhvr additive="base">
                                        <p:cTn dur="500"/>
                                        <p:tgtEl>
                                          <p:spTgt spid="168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681">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1">
                                            <p:txEl>
                                              <p:pRg end="2" st="2"/>
                                            </p:txEl>
                                          </p:spTgt>
                                        </p:tgtEl>
                                        <p:attrNameLst>
                                          <p:attrName>style.visibility</p:attrName>
                                        </p:attrNameLst>
                                      </p:cBhvr>
                                      <p:to>
                                        <p:strVal val="visible"/>
                                      </p:to>
                                    </p:set>
                                    <p:anim calcmode="lin" valueType="num">
                                      <p:cBhvr additive="base">
                                        <p:cTn dur="500"/>
                                        <p:tgtEl>
                                          <p:spTgt spid="168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681">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1">
                                            <p:txEl>
                                              <p:pRg end="3" st="3"/>
                                            </p:txEl>
                                          </p:spTgt>
                                        </p:tgtEl>
                                        <p:attrNameLst>
                                          <p:attrName>style.visibility</p:attrName>
                                        </p:attrNameLst>
                                      </p:cBhvr>
                                      <p:to>
                                        <p:strVal val="visible"/>
                                      </p:to>
                                    </p:set>
                                    <p:anim calcmode="lin" valueType="num">
                                      <p:cBhvr additive="base">
                                        <p:cTn dur="500"/>
                                        <p:tgtEl>
                                          <p:spTgt spid="168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681">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1">
                                            <p:txEl>
                                              <p:pRg end="4" st="4"/>
                                            </p:txEl>
                                          </p:spTgt>
                                        </p:tgtEl>
                                        <p:attrNameLst>
                                          <p:attrName>style.visibility</p:attrName>
                                        </p:attrNameLst>
                                      </p:cBhvr>
                                      <p:to>
                                        <p:strVal val="visible"/>
                                      </p:to>
                                    </p:set>
                                    <p:anim calcmode="lin" valueType="num">
                                      <p:cBhvr additive="base">
                                        <p:cTn dur="500"/>
                                        <p:tgtEl>
                                          <p:spTgt spid="168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681">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1">
                                            <p:txEl>
                                              <p:pRg end="5" st="5"/>
                                            </p:txEl>
                                          </p:spTgt>
                                        </p:tgtEl>
                                        <p:attrNameLst>
                                          <p:attrName>style.visibility</p:attrName>
                                        </p:attrNameLst>
                                      </p:cBhvr>
                                      <p:to>
                                        <p:strVal val="visible"/>
                                      </p:to>
                                    </p:set>
                                    <p:anim calcmode="lin" valueType="num">
                                      <p:cBhvr additive="base">
                                        <p:cTn dur="500"/>
                                        <p:tgtEl>
                                          <p:spTgt spid="168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681">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5" name="Shape 1685"/>
        <p:cNvGrpSpPr/>
        <p:nvPr/>
      </p:nvGrpSpPr>
      <p:grpSpPr>
        <a:xfrm>
          <a:off x="0" y="0"/>
          <a:ext cx="0" cy="0"/>
          <a:chOff x="0" y="0"/>
          <a:chExt cx="0" cy="0"/>
        </a:xfrm>
      </p:grpSpPr>
      <p:sp>
        <p:nvSpPr>
          <p:cNvPr id="1686" name="Google Shape;1686;p147"/>
          <p:cNvSpPr txBox="1"/>
          <p:nvPr>
            <p:ph idx="1" type="body"/>
          </p:nvPr>
        </p:nvSpPr>
        <p:spPr>
          <a:xfrm>
            <a:off x="609600" y="2743200"/>
            <a:ext cx="8229600" cy="2544900"/>
          </a:xfrm>
          <a:prstGeom prst="rect">
            <a:avLst/>
          </a:prstGeom>
          <a:noFill/>
          <a:ln>
            <a:noFill/>
          </a:ln>
        </p:spPr>
        <p:txBody>
          <a:bodyPr anchorCtr="0" anchor="t" bIns="45700" lIns="91425" spcFirstLastPara="1" rIns="91425" wrap="square" tIns="45700">
            <a:noAutofit/>
          </a:bodyPr>
          <a:lstStyle/>
          <a:p>
            <a:pPr indent="-282575" lvl="0" marL="365125" marR="0" rtl="0" algn="just">
              <a:lnSpc>
                <a:spcPct val="90000"/>
              </a:lnSpc>
              <a:spcBef>
                <a:spcPts val="0"/>
              </a:spcBef>
              <a:spcAft>
                <a:spcPts val="0"/>
              </a:spcAft>
              <a:buClr>
                <a:schemeClr val="accent1"/>
              </a:buClr>
              <a:buSzPts val="1920"/>
              <a:buFont typeface="Noto Sans Symbols"/>
              <a:buNone/>
            </a:pPr>
            <a:r>
              <a:rPr b="0" i="0" lang="en-US" sz="2400" u="none">
                <a:solidFill>
                  <a:srgbClr val="003399"/>
                </a:solidFill>
                <a:latin typeface="Times New Roman"/>
                <a:ea typeface="Times New Roman"/>
                <a:cs typeface="Times New Roman"/>
                <a:sym typeface="Times New Roman"/>
              </a:rPr>
              <a:t>ا</a:t>
            </a:r>
            <a:r>
              <a:rPr b="0" i="0" lang="en-US" sz="2400" u="none">
                <a:solidFill>
                  <a:schemeClr val="dk1"/>
                </a:solidFill>
                <a:latin typeface="Times New Roman"/>
                <a:ea typeface="Times New Roman"/>
                <a:cs typeface="Times New Roman"/>
                <a:sym typeface="Times New Roman"/>
              </a:rPr>
              <a:t>.</a:t>
            </a:r>
            <a:endParaRPr/>
          </a:p>
          <a:p>
            <a:pPr indent="-282575" lvl="0" marL="365125" marR="0" rtl="0" algn="just">
              <a:lnSpc>
                <a:spcPct val="90000"/>
              </a:lnSpc>
              <a:spcBef>
                <a:spcPts val="600"/>
              </a:spcBef>
              <a:spcAft>
                <a:spcPts val="0"/>
              </a:spcAft>
              <a:buClr>
                <a:schemeClr val="accent1"/>
              </a:buClr>
              <a:buSzPts val="1920"/>
              <a:buFont typeface="Noto Sans Symbols"/>
              <a:buNone/>
            </a:pPr>
            <a:r>
              <a:t/>
            </a:r>
            <a:endParaRPr b="0" i="0" sz="2400" u="none">
              <a:solidFill>
                <a:schemeClr val="dk1"/>
              </a:solidFill>
              <a:latin typeface="Times New Roman"/>
              <a:ea typeface="Times New Roman"/>
              <a:cs typeface="Times New Roman"/>
              <a:sym typeface="Times New Roman"/>
            </a:endParaRPr>
          </a:p>
          <a:p>
            <a:pPr indent="-282575" lvl="0" marL="365125" marR="0" rtl="0" algn="just">
              <a:lnSpc>
                <a:spcPct val="90000"/>
              </a:lnSpc>
              <a:spcBef>
                <a:spcPts val="600"/>
              </a:spcBef>
              <a:spcAft>
                <a:spcPts val="0"/>
              </a:spcAft>
              <a:buClr>
                <a:schemeClr val="accent1"/>
              </a:buClr>
              <a:buSzPts val="1920"/>
              <a:buFont typeface="Noto Sans Symbols"/>
              <a:buNone/>
            </a:pPr>
            <a:r>
              <a:t/>
            </a:r>
            <a:endParaRPr b="0" i="0" sz="2400" u="none">
              <a:solidFill>
                <a:schemeClr val="dk1"/>
              </a:solidFill>
              <a:latin typeface="Times New Roman"/>
              <a:ea typeface="Times New Roman"/>
              <a:cs typeface="Times New Roman"/>
              <a:sym typeface="Times New Roman"/>
            </a:endParaRPr>
          </a:p>
          <a:p>
            <a:pPr indent="-282575" lvl="0" marL="365125" marR="0" rtl="1" algn="r">
              <a:lnSpc>
                <a:spcPct val="90000"/>
              </a:lnSpc>
              <a:spcBef>
                <a:spcPts val="600"/>
              </a:spcBef>
              <a:spcAft>
                <a:spcPts val="0"/>
              </a:spcAft>
              <a:buClr>
                <a:schemeClr val="accent1"/>
              </a:buClr>
              <a:buSzPts val="3840"/>
              <a:buFont typeface="Noto Sans Symbols"/>
              <a:buNone/>
            </a:pPr>
            <a:r>
              <a:rPr b="0" i="0" lang="en-US" sz="4800" u="none">
                <a:solidFill>
                  <a:srgbClr val="CC0000"/>
                </a:solidFill>
                <a:latin typeface="Times New Roman"/>
                <a:ea typeface="Times New Roman"/>
                <a:cs typeface="Times New Roman"/>
                <a:sym typeface="Times New Roman"/>
              </a:rPr>
              <a:t>( انظر الكتاب من صفحة 129-180)</a:t>
            </a:r>
            <a:endParaRPr/>
          </a:p>
        </p:txBody>
      </p:sp>
      <p:sp>
        <p:nvSpPr>
          <p:cNvPr id="1687" name="Google Shape;1687;p147"/>
          <p:cNvSpPr txBox="1"/>
          <p:nvPr/>
        </p:nvSpPr>
        <p:spPr>
          <a:xfrm>
            <a:off x="8613775" y="6305550"/>
            <a:ext cx="457200" cy="476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B5A788"/>
              </a:buClr>
              <a:buSzPts val="1200"/>
              <a:buFont typeface="Times New Roman"/>
              <a:buNone/>
            </a:pPr>
            <a:fld id="{00000000-1234-1234-1234-123412341234}" type="slidenum">
              <a:rPr b="1" i="0" lang="en-US" sz="1200" u="none">
                <a:solidFill>
                  <a:srgbClr val="B5A788"/>
                </a:solidFill>
                <a:latin typeface="Times New Roman"/>
                <a:ea typeface="Times New Roman"/>
                <a:cs typeface="Times New Roman"/>
                <a:sym typeface="Times New Roman"/>
              </a:rPr>
              <a:t>‹#›</a:t>
            </a:fld>
            <a:endParaRPr/>
          </a:p>
        </p:txBody>
      </p:sp>
      <p:sp>
        <p:nvSpPr>
          <p:cNvPr id="1688" name="Google Shape;1688;p147"/>
          <p:cNvSpPr txBox="1"/>
          <p:nvPr/>
        </p:nvSpPr>
        <p:spPr>
          <a:xfrm>
            <a:off x="468312" y="2133600"/>
            <a:ext cx="7439100" cy="1938300"/>
          </a:xfrm>
          <a:prstGeom prst="rect">
            <a:avLst/>
          </a:prstGeom>
          <a:noFill/>
          <a:ln>
            <a:noFill/>
          </a:ln>
        </p:spPr>
        <p:txBody>
          <a:bodyPr anchorCtr="0" anchor="t" bIns="45700" lIns="91425" spcFirstLastPara="1" rIns="91425" wrap="square" tIns="45700">
            <a:spAutoFit/>
          </a:bodyPr>
          <a:lstStyle/>
          <a:p>
            <a:pPr indent="0" lvl="0" marL="0" marR="0" rtl="1" algn="ct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الفصل الخامس </a:t>
            </a:r>
            <a:endParaRPr/>
          </a:p>
          <a:p>
            <a:pPr indent="0" lvl="0" marL="0" marR="0" rtl="1" algn="r">
              <a:lnSpc>
                <a:spcPct val="100000"/>
              </a:lnSpc>
              <a:spcBef>
                <a:spcPts val="0"/>
              </a:spcBef>
              <a:spcAft>
                <a:spcPts val="0"/>
              </a:spcAft>
              <a:buClr>
                <a:srgbClr val="FF0000"/>
              </a:buClr>
              <a:buSzPts val="6000"/>
              <a:buFont typeface="Times New Roman"/>
              <a:buNone/>
            </a:pPr>
            <a:r>
              <a:rPr b="1" i="0" lang="en-US" sz="6000" u="none">
                <a:solidFill>
                  <a:srgbClr val="FF0000"/>
                </a:solidFill>
                <a:latin typeface="Times New Roman"/>
                <a:ea typeface="Times New Roman"/>
                <a:cs typeface="Times New Roman"/>
                <a:sym typeface="Times New Roman"/>
              </a:rPr>
              <a:t>المضاعف  Multiplier</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2" name="Shape 1692"/>
        <p:cNvGrpSpPr/>
        <p:nvPr/>
      </p:nvGrpSpPr>
      <p:grpSpPr>
        <a:xfrm>
          <a:off x="0" y="0"/>
          <a:ext cx="0" cy="0"/>
          <a:chOff x="0" y="0"/>
          <a:chExt cx="0" cy="0"/>
        </a:xfrm>
      </p:grpSpPr>
      <p:sp>
        <p:nvSpPr>
          <p:cNvPr id="1693" name="Google Shape;1693;p148"/>
          <p:cNvSpPr txBox="1"/>
          <p:nvPr>
            <p:ph type="title"/>
          </p:nvPr>
        </p:nvSpPr>
        <p:spPr>
          <a:xfrm>
            <a:off x="1476375" y="0"/>
            <a:ext cx="74994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72314"/>
              </a:buClr>
              <a:buSzPts val="4300"/>
              <a:buFont typeface="Gill Sans"/>
              <a:buNone/>
            </a:pPr>
            <a:r>
              <a:rPr b="1" i="0" lang="en-US" sz="4300" u="sng">
                <a:solidFill>
                  <a:srgbClr val="572314"/>
                </a:solidFill>
                <a:effectLst>
                  <a:outerShdw blurRad="38100" algn="tl" dir="2700000" dist="38100">
                    <a:srgbClr val="C0C0C0"/>
                  </a:outerShdw>
                </a:effectLst>
                <a:latin typeface="Gill Sans"/>
                <a:ea typeface="Gill Sans"/>
                <a:cs typeface="Gill Sans"/>
                <a:sym typeface="Gill Sans"/>
              </a:rPr>
              <a:t>نظرية المضاعف</a:t>
            </a:r>
            <a:endParaRPr/>
          </a:p>
        </p:txBody>
      </p:sp>
      <p:sp>
        <p:nvSpPr>
          <p:cNvPr id="1694" name="Google Shape;1694;p148"/>
          <p:cNvSpPr txBox="1"/>
          <p:nvPr>
            <p:ph idx="1" type="body"/>
          </p:nvPr>
        </p:nvSpPr>
        <p:spPr>
          <a:xfrm>
            <a:off x="107950" y="908050"/>
            <a:ext cx="8856600" cy="5949900"/>
          </a:xfrm>
          <a:prstGeom prst="rect">
            <a:avLst/>
          </a:prstGeom>
          <a:noFill/>
          <a:ln>
            <a:noFill/>
          </a:ln>
        </p:spPr>
        <p:txBody>
          <a:bodyPr anchorCtr="0" anchor="t" bIns="45700" lIns="91425" spcFirstLastPara="1" rIns="91425" wrap="square" tIns="45700">
            <a:normAutofit/>
          </a:bodyPr>
          <a:lstStyle/>
          <a:p>
            <a:pPr indent="-273050" lvl="0" marL="273050" marR="0" rtl="1" algn="r">
              <a:lnSpc>
                <a:spcPct val="80000"/>
              </a:lnSpc>
              <a:spcBef>
                <a:spcPts val="0"/>
              </a:spcBef>
              <a:spcAft>
                <a:spcPts val="0"/>
              </a:spcAft>
              <a:buClr>
                <a:schemeClr val="accent1"/>
              </a:buClr>
              <a:buSzPts val="2400"/>
              <a:buFont typeface="Noto Sans Symbols"/>
              <a:buChar char="🞂"/>
            </a:pPr>
            <a:r>
              <a:rPr b="1" i="0" lang="en-US" sz="3000" u="sng">
                <a:solidFill>
                  <a:srgbClr val="FF0000"/>
                </a:solidFill>
                <a:latin typeface="Gill Sans"/>
                <a:ea typeface="Gill Sans"/>
                <a:cs typeface="Gill Sans"/>
                <a:sym typeface="Gill Sans"/>
              </a:rPr>
              <a:t>نظرية المضاعف</a:t>
            </a:r>
            <a:r>
              <a:rPr b="1" i="0" lang="en-US" sz="3000" u="sng">
                <a:solidFill>
                  <a:schemeClr val="dk1"/>
                </a:solidFill>
                <a:latin typeface="Gill Sans"/>
                <a:ea typeface="Gill Sans"/>
                <a:cs typeface="Gill Sans"/>
                <a:sym typeface="Gill Sans"/>
              </a:rPr>
              <a:t> :</a:t>
            </a:r>
            <a:endParaRPr/>
          </a:p>
          <a:p>
            <a:pPr indent="-273050" lvl="0" marL="273050" marR="0" rtl="1" algn="r">
              <a:lnSpc>
                <a:spcPct val="80000"/>
              </a:lnSpc>
              <a:spcBef>
                <a:spcPts val="600"/>
              </a:spcBef>
              <a:spcAft>
                <a:spcPts val="0"/>
              </a:spcAft>
              <a:buClr>
                <a:schemeClr val="accent1"/>
              </a:buClr>
              <a:buSzPts val="2400"/>
              <a:buFont typeface="Noto Sans Symbols"/>
              <a:buChar char="🞂"/>
            </a:pPr>
            <a:r>
              <a:rPr b="1" i="0" lang="en-US" sz="3000" u="sng">
                <a:solidFill>
                  <a:schemeClr val="dk1"/>
                </a:solidFill>
                <a:latin typeface="Gill Sans"/>
                <a:ea typeface="Gill Sans"/>
                <a:cs typeface="Gill Sans"/>
                <a:sym typeface="Gill Sans"/>
              </a:rPr>
              <a:t> التى تتلخص فى أن الزيادة فى الانفاق ستؤدى الى زيادة  أكبر فى مستوى توازن الناتج المحلى الاجمالى  </a:t>
            </a:r>
            <a:r>
              <a:rPr b="0" i="0" lang="en-US" sz="3000" u="none">
                <a:solidFill>
                  <a:schemeClr val="dk1"/>
                </a:solidFill>
                <a:latin typeface="Gill Sans"/>
                <a:ea typeface="Gill Sans"/>
                <a:cs typeface="Gill Sans"/>
                <a:sym typeface="Gill Sans"/>
              </a:rPr>
              <a:t>وبالتالى  فأن القيمة التوازنية للناتج المحلي الإجمالي ستزداد بمقدار أكير من قيمة الزيادة في أحد مكونات الطلب الكلي ( انفاق استهلاكي، انفاق استثماري، انفاق حكومي، انفاق القطاع الخارجي).</a:t>
            </a:r>
            <a:endParaRPr b="0" i="0" sz="3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2400"/>
              <a:buFont typeface="Noto Sans Symbols"/>
              <a:buChar char="🞂"/>
            </a:pPr>
            <a:r>
              <a:rPr b="1" i="0" lang="en-US" sz="3000" u="sng">
                <a:solidFill>
                  <a:srgbClr val="FF0000"/>
                </a:solidFill>
                <a:latin typeface="Gill Sans"/>
                <a:ea typeface="Gill Sans"/>
                <a:cs typeface="Gill Sans"/>
                <a:sym typeface="Gill Sans"/>
              </a:rPr>
              <a:t>المضاعف المبسط (البسيط):</a:t>
            </a:r>
            <a:r>
              <a:rPr b="0" i="0" lang="en-US" sz="3000" u="none">
                <a:solidFill>
                  <a:schemeClr val="dk1"/>
                </a:solidFill>
                <a:latin typeface="Gill Sans"/>
                <a:ea typeface="Gill Sans"/>
                <a:cs typeface="Gill Sans"/>
                <a:sym typeface="Gill Sans"/>
              </a:rPr>
              <a:t> هو المضاعف </a:t>
            </a:r>
            <a:r>
              <a:rPr b="1" i="0" lang="en-US" sz="3000" u="none">
                <a:solidFill>
                  <a:schemeClr val="dk1"/>
                </a:solidFill>
                <a:latin typeface="Gill Sans"/>
                <a:ea typeface="Gill Sans"/>
                <a:cs typeface="Gill Sans"/>
                <a:sym typeface="Gill Sans"/>
              </a:rPr>
              <a:t>لاقتصاد بسيط </a:t>
            </a:r>
            <a:r>
              <a:rPr b="0" i="0" lang="en-US" sz="3000" u="none">
                <a:solidFill>
                  <a:schemeClr val="dk1"/>
                </a:solidFill>
                <a:latin typeface="Gill Sans"/>
                <a:ea typeface="Gill Sans"/>
                <a:cs typeface="Gill Sans"/>
                <a:sym typeface="Gill Sans"/>
              </a:rPr>
              <a:t>و هو الاقتصاد الذي يتكون من قطاعين فقط هما القطاع الاستهلاكي و القطاع الاستثماري.</a:t>
            </a:r>
            <a:endParaRPr b="0" i="0" sz="3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2400"/>
              <a:buFont typeface="Noto Sans Symbols"/>
              <a:buChar char="🞂"/>
            </a:pPr>
            <a:r>
              <a:rPr b="1" i="0" lang="en-US" sz="3000" u="sng">
                <a:solidFill>
                  <a:srgbClr val="FF0000"/>
                </a:solidFill>
                <a:latin typeface="Gill Sans"/>
                <a:ea typeface="Gill Sans"/>
                <a:cs typeface="Gill Sans"/>
                <a:sym typeface="Gill Sans"/>
              </a:rPr>
              <a:t>الاقتصاد المغلق</a:t>
            </a:r>
            <a:r>
              <a:rPr b="1" i="0" lang="en-US" sz="3000" u="none">
                <a:solidFill>
                  <a:schemeClr val="dk1"/>
                </a:solidFill>
                <a:latin typeface="Gill Sans"/>
                <a:ea typeface="Gill Sans"/>
                <a:cs typeface="Gill Sans"/>
                <a:sym typeface="Gill Sans"/>
              </a:rPr>
              <a:t> </a:t>
            </a:r>
            <a:r>
              <a:rPr b="0" i="0" lang="en-US" sz="3000" u="none">
                <a:solidFill>
                  <a:schemeClr val="dk1"/>
                </a:solidFill>
                <a:latin typeface="Gill Sans"/>
                <a:ea typeface="Gill Sans"/>
                <a:cs typeface="Gill Sans"/>
                <a:sym typeface="Gill Sans"/>
              </a:rPr>
              <a:t>هو الاقتصاد الذي يتكون من ثلاث قطاعات : القطاع الاستهلاكي و القطاع الاستثماري و القطاع الحكومي.</a:t>
            </a:r>
            <a:endParaRPr b="0" i="0" sz="3000" u="none">
              <a:solidFill>
                <a:schemeClr val="dk1"/>
              </a:solidFill>
              <a:latin typeface="Gill Sans"/>
              <a:ea typeface="Gill Sans"/>
              <a:cs typeface="Gill Sans"/>
              <a:sym typeface="Gill Sans"/>
            </a:endParaRPr>
          </a:p>
          <a:p>
            <a:pPr indent="-273050" lvl="0" marL="273050" marR="0" rtl="1" algn="r">
              <a:lnSpc>
                <a:spcPct val="80000"/>
              </a:lnSpc>
              <a:spcBef>
                <a:spcPts val="600"/>
              </a:spcBef>
              <a:spcAft>
                <a:spcPts val="0"/>
              </a:spcAft>
              <a:buClr>
                <a:schemeClr val="accent1"/>
              </a:buClr>
              <a:buSzPts val="2400"/>
              <a:buFont typeface="Noto Sans Symbols"/>
              <a:buChar char="🞂"/>
            </a:pPr>
            <a:r>
              <a:rPr b="1" i="0" lang="en-US" sz="3000" u="none">
                <a:solidFill>
                  <a:srgbClr val="FF0000"/>
                </a:solidFill>
                <a:latin typeface="Gill Sans"/>
                <a:ea typeface="Gill Sans"/>
                <a:cs typeface="Gill Sans"/>
                <a:sym typeface="Gill Sans"/>
              </a:rPr>
              <a:t>الاقتصاد المفتوح</a:t>
            </a:r>
            <a:r>
              <a:rPr b="0" i="0" lang="en-US" sz="3000" u="none">
                <a:solidFill>
                  <a:srgbClr val="FF0000"/>
                </a:solidFill>
                <a:latin typeface="Gill Sans"/>
                <a:ea typeface="Gill Sans"/>
                <a:cs typeface="Gill Sans"/>
                <a:sym typeface="Gill Sans"/>
              </a:rPr>
              <a:t> </a:t>
            </a:r>
            <a:r>
              <a:rPr b="0" i="0" lang="en-US" sz="3000" u="none">
                <a:solidFill>
                  <a:schemeClr val="dk1"/>
                </a:solidFill>
                <a:latin typeface="Gill Sans"/>
                <a:ea typeface="Gill Sans"/>
                <a:cs typeface="Gill Sans"/>
                <a:sym typeface="Gill Sans"/>
              </a:rPr>
              <a:t>هو الاقتصاد الذي يتكون من أربع قطاعات: القطاع الاستهلاكي و القطاع الاستثماري و القطاع الحكومي و القطاع الخارجي.</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8" name="Shape 1698"/>
        <p:cNvGrpSpPr/>
        <p:nvPr/>
      </p:nvGrpSpPr>
      <p:grpSpPr>
        <a:xfrm>
          <a:off x="0" y="0"/>
          <a:ext cx="0" cy="0"/>
          <a:chOff x="0" y="0"/>
          <a:chExt cx="0" cy="0"/>
        </a:xfrm>
      </p:grpSpPr>
      <p:sp>
        <p:nvSpPr>
          <p:cNvPr id="1699" name="Google Shape;1699;p149"/>
          <p:cNvSpPr txBox="1"/>
          <p:nvPr>
            <p:ph type="title"/>
          </p:nvPr>
        </p:nvSpPr>
        <p:spPr>
          <a:xfrm>
            <a:off x="457200" y="41275"/>
            <a:ext cx="8229600" cy="9906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572314"/>
              </a:buClr>
              <a:buSzPts val="3900"/>
              <a:buFont typeface="Gill Sans"/>
              <a:buNone/>
            </a:pPr>
            <a:r>
              <a:rPr b="1" i="0" lang="en-US" sz="3900" u="none">
                <a:solidFill>
                  <a:srgbClr val="572314"/>
                </a:solidFill>
                <a:effectLst>
                  <a:outerShdw blurRad="38100" algn="tl" dir="2700000" dist="38100">
                    <a:srgbClr val="C0C0C0"/>
                  </a:outerShdw>
                </a:effectLst>
                <a:latin typeface="Gill Sans"/>
                <a:ea typeface="Gill Sans"/>
                <a:cs typeface="Gill Sans"/>
                <a:sym typeface="Gill Sans"/>
              </a:rPr>
              <a:t>ب- تحديد التوازن(الدخل) فى جانب الطلب فى الاقتصاد :</a:t>
            </a:r>
            <a:endParaRPr/>
          </a:p>
        </p:txBody>
      </p:sp>
      <p:sp>
        <p:nvSpPr>
          <p:cNvPr id="1700" name="Google Shape;1700;p149"/>
          <p:cNvSpPr txBox="1"/>
          <p:nvPr>
            <p:ph idx="1" type="body"/>
          </p:nvPr>
        </p:nvSpPr>
        <p:spPr>
          <a:xfrm>
            <a:off x="457200" y="4972050"/>
            <a:ext cx="8229600" cy="4937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240"/>
              <a:buFont typeface="Noto Sans Symbols"/>
              <a:buChar char="⚫"/>
            </a:pPr>
            <a:r>
              <a:rPr b="1" i="0" lang="en-US" sz="2800" u="none">
                <a:solidFill>
                  <a:srgbClr val="FF0000"/>
                </a:solidFill>
                <a:latin typeface="Gill Sans"/>
                <a:ea typeface="Gill Sans"/>
                <a:cs typeface="Gill Sans"/>
                <a:sym typeface="Gill Sans"/>
              </a:rPr>
              <a:t>نلاحظ من بيانات الجدول اعلاه أن هناك علاقة موجبة بين الانفاق الاستهلاكى C والناتج المحلى الاجمالى Y .</a:t>
            </a:r>
            <a:endParaRPr/>
          </a:p>
          <a:p>
            <a:pPr indent="-282575" lvl="0" marL="365125" marR="0" rtl="1" algn="r">
              <a:lnSpc>
                <a:spcPct val="100000"/>
              </a:lnSpc>
              <a:spcBef>
                <a:spcPts val="600"/>
              </a:spcBef>
              <a:spcAft>
                <a:spcPts val="0"/>
              </a:spcAft>
              <a:buClr>
                <a:schemeClr val="accent1"/>
              </a:buClr>
              <a:buSzPts val="2240"/>
              <a:buFont typeface="Noto Sans Symbols"/>
              <a:buChar char="⚫"/>
            </a:pPr>
            <a:r>
              <a:rPr b="1" i="0" lang="en-US" sz="2800" u="none">
                <a:solidFill>
                  <a:srgbClr val="FF0000"/>
                </a:solidFill>
                <a:latin typeface="Gill Sans"/>
                <a:ea typeface="Gill Sans"/>
                <a:cs typeface="Gill Sans"/>
                <a:sym typeface="Gill Sans"/>
              </a:rPr>
              <a:t>أى  أن كلما ارتفع الناتج ارتفع معه الانفاق الاستهلاكى </a:t>
            </a:r>
            <a:endParaRPr/>
          </a:p>
        </p:txBody>
      </p:sp>
      <p:grpSp>
        <p:nvGrpSpPr>
          <p:cNvPr id="1701" name="Google Shape;1701;p149"/>
          <p:cNvGrpSpPr/>
          <p:nvPr/>
        </p:nvGrpSpPr>
        <p:grpSpPr>
          <a:xfrm>
            <a:off x="1241425" y="981075"/>
            <a:ext cx="7351712" cy="4133850"/>
            <a:chOff x="782" y="618"/>
            <a:chExt cx="4631" cy="2604"/>
          </a:xfrm>
        </p:grpSpPr>
        <p:sp>
          <p:nvSpPr>
            <p:cNvPr id="1702" name="Google Shape;1702;p149"/>
            <p:cNvSpPr txBox="1"/>
            <p:nvPr/>
          </p:nvSpPr>
          <p:spPr>
            <a:xfrm>
              <a:off x="4733" y="618"/>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(1)</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الناتج المحلي الإجمالي (y)</a:t>
              </a:r>
              <a:endParaRPr/>
            </a:p>
          </p:txBody>
        </p:sp>
        <p:sp>
          <p:nvSpPr>
            <p:cNvPr id="1703" name="Google Shape;1703;p149"/>
            <p:cNvSpPr txBox="1"/>
            <p:nvPr/>
          </p:nvSpPr>
          <p:spPr>
            <a:xfrm>
              <a:off x="4053" y="618"/>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(2)</a:t>
              </a:r>
              <a:endParaRPr/>
            </a:p>
            <a:p>
              <a:pPr indent="0" lvl="0" marL="0" marR="0" rtl="1" algn="ctr">
                <a:lnSpc>
                  <a:spcPct val="100000"/>
                </a:lnSpc>
                <a:spcBef>
                  <a:spcPts val="0"/>
                </a:spcBef>
                <a:spcAft>
                  <a:spcPts val="0"/>
                </a:spcAft>
                <a:buClr>
                  <a:schemeClr val="dk1"/>
                </a:buClr>
                <a:buSzPts val="1800"/>
                <a:buFont typeface="Times New Roman"/>
                <a:buNone/>
              </a:pPr>
              <a:r>
                <a:t/>
              </a:r>
              <a:endParaRPr b="1" i="0" sz="1800" u="none">
                <a:solidFill>
                  <a:srgbClr val="FFFFFF"/>
                </a:solidFill>
                <a:latin typeface="Gill Sans"/>
                <a:ea typeface="Gill Sans"/>
                <a:cs typeface="Gill Sans"/>
                <a:sym typeface="Gill Sans"/>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الاستهلاك</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C</a:t>
              </a:r>
              <a:endParaRPr/>
            </a:p>
          </p:txBody>
        </p:sp>
        <p:sp>
          <p:nvSpPr>
            <p:cNvPr id="1704" name="Google Shape;1704;p149"/>
            <p:cNvSpPr txBox="1"/>
            <p:nvPr/>
          </p:nvSpPr>
          <p:spPr>
            <a:xfrm>
              <a:off x="3337" y="618"/>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(3)</a:t>
              </a:r>
              <a:endParaRPr/>
            </a:p>
            <a:p>
              <a:pPr indent="0" lvl="0" marL="0" marR="0" rtl="1" algn="ctr">
                <a:lnSpc>
                  <a:spcPct val="100000"/>
                </a:lnSpc>
                <a:spcBef>
                  <a:spcPts val="0"/>
                </a:spcBef>
                <a:spcAft>
                  <a:spcPts val="0"/>
                </a:spcAft>
                <a:buClr>
                  <a:schemeClr val="dk1"/>
                </a:buClr>
                <a:buSzPts val="1800"/>
                <a:buFont typeface="Times New Roman"/>
                <a:buNone/>
              </a:pPr>
              <a:r>
                <a:t/>
              </a:r>
              <a:endParaRPr b="1" i="0" sz="1800" u="none">
                <a:solidFill>
                  <a:srgbClr val="FFFFFF"/>
                </a:solidFill>
                <a:latin typeface="Gill Sans"/>
                <a:ea typeface="Gill Sans"/>
                <a:cs typeface="Gill Sans"/>
                <a:sym typeface="Gill Sans"/>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الاستثمار</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I</a:t>
              </a:r>
              <a:endParaRPr/>
            </a:p>
          </p:txBody>
        </p:sp>
        <p:sp>
          <p:nvSpPr>
            <p:cNvPr id="1705" name="Google Shape;1705;p149"/>
            <p:cNvSpPr txBox="1"/>
            <p:nvPr/>
          </p:nvSpPr>
          <p:spPr>
            <a:xfrm>
              <a:off x="2501" y="618"/>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(4)</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الحكومي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G</a:t>
              </a:r>
              <a:endParaRPr/>
            </a:p>
          </p:txBody>
        </p:sp>
        <p:sp>
          <p:nvSpPr>
            <p:cNvPr id="1706" name="Google Shape;1706;p149"/>
            <p:cNvSpPr txBox="1"/>
            <p:nvPr/>
          </p:nvSpPr>
          <p:spPr>
            <a:xfrm>
              <a:off x="1702" y="618"/>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(5)</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صافي الصادرات</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X-M</a:t>
              </a:r>
              <a:endParaRPr/>
            </a:p>
          </p:txBody>
        </p:sp>
        <p:sp>
          <p:nvSpPr>
            <p:cNvPr id="1707" name="Google Shape;1707;p149"/>
            <p:cNvSpPr txBox="1"/>
            <p:nvPr/>
          </p:nvSpPr>
          <p:spPr>
            <a:xfrm>
              <a:off x="782" y="618"/>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(6)</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الكلي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(AD)</a:t>
              </a:r>
              <a:endParaRPr/>
            </a:p>
          </p:txBody>
        </p:sp>
        <p:sp>
          <p:nvSpPr>
            <p:cNvPr id="1708" name="Google Shape;1708;p149"/>
            <p:cNvSpPr txBox="1"/>
            <p:nvPr/>
          </p:nvSpPr>
          <p:spPr>
            <a:xfrm>
              <a:off x="4733" y="154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709" name="Google Shape;1709;p149"/>
            <p:cNvSpPr txBox="1"/>
            <p:nvPr/>
          </p:nvSpPr>
          <p:spPr>
            <a:xfrm>
              <a:off x="4053" y="154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3000</a:t>
              </a:r>
              <a:endParaRPr/>
            </a:p>
          </p:txBody>
        </p:sp>
        <p:sp>
          <p:nvSpPr>
            <p:cNvPr id="1710" name="Google Shape;1710;p149"/>
            <p:cNvSpPr txBox="1"/>
            <p:nvPr/>
          </p:nvSpPr>
          <p:spPr>
            <a:xfrm>
              <a:off x="3337" y="154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711" name="Google Shape;1711;p149"/>
            <p:cNvSpPr txBox="1"/>
            <p:nvPr/>
          </p:nvSpPr>
          <p:spPr>
            <a:xfrm>
              <a:off x="2501" y="154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712" name="Google Shape;1712;p149"/>
            <p:cNvSpPr txBox="1"/>
            <p:nvPr/>
          </p:nvSpPr>
          <p:spPr>
            <a:xfrm>
              <a:off x="1702" y="154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713" name="Google Shape;1713;p149"/>
            <p:cNvSpPr txBox="1"/>
            <p:nvPr/>
          </p:nvSpPr>
          <p:spPr>
            <a:xfrm>
              <a:off x="782" y="154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5100</a:t>
              </a:r>
              <a:endParaRPr/>
            </a:p>
          </p:txBody>
        </p:sp>
        <p:sp>
          <p:nvSpPr>
            <p:cNvPr id="1714" name="Google Shape;1714;p149"/>
            <p:cNvSpPr txBox="1"/>
            <p:nvPr/>
          </p:nvSpPr>
          <p:spPr>
            <a:xfrm>
              <a:off x="4733" y="1770"/>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5200</a:t>
              </a:r>
              <a:endParaRPr/>
            </a:p>
          </p:txBody>
        </p:sp>
        <p:sp>
          <p:nvSpPr>
            <p:cNvPr id="1715" name="Google Shape;1715;p149"/>
            <p:cNvSpPr txBox="1"/>
            <p:nvPr/>
          </p:nvSpPr>
          <p:spPr>
            <a:xfrm>
              <a:off x="4053" y="1770"/>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3300</a:t>
              </a:r>
              <a:endParaRPr/>
            </a:p>
          </p:txBody>
        </p:sp>
        <p:sp>
          <p:nvSpPr>
            <p:cNvPr id="1716" name="Google Shape;1716;p149"/>
            <p:cNvSpPr txBox="1"/>
            <p:nvPr/>
          </p:nvSpPr>
          <p:spPr>
            <a:xfrm>
              <a:off x="3337" y="1770"/>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717" name="Google Shape;1717;p149"/>
            <p:cNvSpPr txBox="1"/>
            <p:nvPr/>
          </p:nvSpPr>
          <p:spPr>
            <a:xfrm>
              <a:off x="2501" y="1770"/>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718" name="Google Shape;1718;p149"/>
            <p:cNvSpPr txBox="1"/>
            <p:nvPr/>
          </p:nvSpPr>
          <p:spPr>
            <a:xfrm>
              <a:off x="1702" y="1770"/>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719" name="Google Shape;1719;p149"/>
            <p:cNvSpPr txBox="1"/>
            <p:nvPr/>
          </p:nvSpPr>
          <p:spPr>
            <a:xfrm>
              <a:off x="782" y="1770"/>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5400</a:t>
              </a:r>
              <a:endParaRPr/>
            </a:p>
          </p:txBody>
        </p:sp>
        <p:sp>
          <p:nvSpPr>
            <p:cNvPr id="1720" name="Google Shape;1720;p149"/>
            <p:cNvSpPr txBox="1"/>
            <p:nvPr/>
          </p:nvSpPr>
          <p:spPr>
            <a:xfrm>
              <a:off x="4733" y="200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5600</a:t>
              </a:r>
              <a:endParaRPr/>
            </a:p>
          </p:txBody>
        </p:sp>
        <p:sp>
          <p:nvSpPr>
            <p:cNvPr id="1721" name="Google Shape;1721;p149"/>
            <p:cNvSpPr txBox="1"/>
            <p:nvPr/>
          </p:nvSpPr>
          <p:spPr>
            <a:xfrm>
              <a:off x="4053" y="200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3600</a:t>
              </a:r>
              <a:endParaRPr/>
            </a:p>
          </p:txBody>
        </p:sp>
        <p:sp>
          <p:nvSpPr>
            <p:cNvPr id="1722" name="Google Shape;1722;p149"/>
            <p:cNvSpPr txBox="1"/>
            <p:nvPr/>
          </p:nvSpPr>
          <p:spPr>
            <a:xfrm>
              <a:off x="3337" y="2000"/>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723" name="Google Shape;1723;p149"/>
            <p:cNvSpPr txBox="1"/>
            <p:nvPr/>
          </p:nvSpPr>
          <p:spPr>
            <a:xfrm>
              <a:off x="2501" y="200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724" name="Google Shape;1724;p149"/>
            <p:cNvSpPr txBox="1"/>
            <p:nvPr/>
          </p:nvSpPr>
          <p:spPr>
            <a:xfrm>
              <a:off x="1702" y="200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725" name="Google Shape;1725;p149"/>
            <p:cNvSpPr txBox="1"/>
            <p:nvPr/>
          </p:nvSpPr>
          <p:spPr>
            <a:xfrm>
              <a:off x="782" y="2000"/>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5700</a:t>
              </a:r>
              <a:endParaRPr/>
            </a:p>
          </p:txBody>
        </p:sp>
        <p:sp>
          <p:nvSpPr>
            <p:cNvPr id="1726" name="Google Shape;1726;p149"/>
            <p:cNvSpPr txBox="1"/>
            <p:nvPr/>
          </p:nvSpPr>
          <p:spPr>
            <a:xfrm>
              <a:off x="4733" y="223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6000</a:t>
              </a:r>
              <a:endParaRPr/>
            </a:p>
          </p:txBody>
        </p:sp>
        <p:sp>
          <p:nvSpPr>
            <p:cNvPr id="1727" name="Google Shape;1727;p149"/>
            <p:cNvSpPr txBox="1"/>
            <p:nvPr/>
          </p:nvSpPr>
          <p:spPr>
            <a:xfrm>
              <a:off x="4053" y="223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3900</a:t>
              </a:r>
              <a:endParaRPr/>
            </a:p>
          </p:txBody>
        </p:sp>
        <p:sp>
          <p:nvSpPr>
            <p:cNvPr id="1728" name="Google Shape;1728;p149"/>
            <p:cNvSpPr txBox="1"/>
            <p:nvPr/>
          </p:nvSpPr>
          <p:spPr>
            <a:xfrm>
              <a:off x="3337" y="223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900</a:t>
              </a:r>
              <a:endParaRPr/>
            </a:p>
          </p:txBody>
        </p:sp>
        <p:sp>
          <p:nvSpPr>
            <p:cNvPr id="1729" name="Google Shape;1729;p149"/>
            <p:cNvSpPr txBox="1"/>
            <p:nvPr/>
          </p:nvSpPr>
          <p:spPr>
            <a:xfrm>
              <a:off x="2501" y="223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1300</a:t>
              </a:r>
              <a:endParaRPr/>
            </a:p>
          </p:txBody>
        </p:sp>
        <p:sp>
          <p:nvSpPr>
            <p:cNvPr id="1730" name="Google Shape;1730;p149"/>
            <p:cNvSpPr txBox="1"/>
            <p:nvPr/>
          </p:nvSpPr>
          <p:spPr>
            <a:xfrm>
              <a:off x="1702" y="223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-100</a:t>
              </a:r>
              <a:endParaRPr/>
            </a:p>
          </p:txBody>
        </p:sp>
        <p:sp>
          <p:nvSpPr>
            <p:cNvPr id="1731" name="Google Shape;1731;p149"/>
            <p:cNvSpPr txBox="1"/>
            <p:nvPr/>
          </p:nvSpPr>
          <p:spPr>
            <a:xfrm>
              <a:off x="782" y="223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CC0000"/>
                </a:buClr>
                <a:buSzPts val="1800"/>
                <a:buFont typeface="Gill Sans"/>
                <a:buNone/>
              </a:pPr>
              <a:r>
                <a:rPr b="0" i="0" lang="en-US" sz="1800" u="none">
                  <a:solidFill>
                    <a:srgbClr val="CC0000"/>
                  </a:solidFill>
                  <a:latin typeface="Gill Sans"/>
                  <a:ea typeface="Gill Sans"/>
                  <a:cs typeface="Gill Sans"/>
                  <a:sym typeface="Gill Sans"/>
                </a:rPr>
                <a:t>6000</a:t>
              </a:r>
              <a:endParaRPr/>
            </a:p>
          </p:txBody>
        </p:sp>
        <p:sp>
          <p:nvSpPr>
            <p:cNvPr id="1732" name="Google Shape;1732;p149"/>
            <p:cNvSpPr txBox="1"/>
            <p:nvPr/>
          </p:nvSpPr>
          <p:spPr>
            <a:xfrm>
              <a:off x="4733" y="2461"/>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6400</a:t>
              </a:r>
              <a:endParaRPr/>
            </a:p>
          </p:txBody>
        </p:sp>
        <p:sp>
          <p:nvSpPr>
            <p:cNvPr id="1733" name="Google Shape;1733;p149"/>
            <p:cNvSpPr txBox="1"/>
            <p:nvPr/>
          </p:nvSpPr>
          <p:spPr>
            <a:xfrm>
              <a:off x="4053" y="2461"/>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4200</a:t>
              </a:r>
              <a:endParaRPr/>
            </a:p>
          </p:txBody>
        </p:sp>
        <p:sp>
          <p:nvSpPr>
            <p:cNvPr id="1734" name="Google Shape;1734;p149"/>
            <p:cNvSpPr txBox="1"/>
            <p:nvPr/>
          </p:nvSpPr>
          <p:spPr>
            <a:xfrm>
              <a:off x="3337" y="2461"/>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735" name="Google Shape;1735;p149"/>
            <p:cNvSpPr txBox="1"/>
            <p:nvPr/>
          </p:nvSpPr>
          <p:spPr>
            <a:xfrm>
              <a:off x="2501" y="2461"/>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736" name="Google Shape;1736;p149"/>
            <p:cNvSpPr txBox="1"/>
            <p:nvPr/>
          </p:nvSpPr>
          <p:spPr>
            <a:xfrm>
              <a:off x="1702" y="2461"/>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737" name="Google Shape;1737;p149"/>
            <p:cNvSpPr txBox="1"/>
            <p:nvPr/>
          </p:nvSpPr>
          <p:spPr>
            <a:xfrm>
              <a:off x="782" y="2461"/>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6300</a:t>
              </a:r>
              <a:endParaRPr/>
            </a:p>
          </p:txBody>
        </p:sp>
        <p:sp>
          <p:nvSpPr>
            <p:cNvPr id="1738" name="Google Shape;1738;p149"/>
            <p:cNvSpPr txBox="1"/>
            <p:nvPr/>
          </p:nvSpPr>
          <p:spPr>
            <a:xfrm>
              <a:off x="4733" y="269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6800</a:t>
              </a:r>
              <a:endParaRPr/>
            </a:p>
          </p:txBody>
        </p:sp>
        <p:sp>
          <p:nvSpPr>
            <p:cNvPr id="1739" name="Google Shape;1739;p149"/>
            <p:cNvSpPr txBox="1"/>
            <p:nvPr/>
          </p:nvSpPr>
          <p:spPr>
            <a:xfrm>
              <a:off x="4053" y="269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4500</a:t>
              </a:r>
              <a:endParaRPr/>
            </a:p>
          </p:txBody>
        </p:sp>
        <p:sp>
          <p:nvSpPr>
            <p:cNvPr id="1740" name="Google Shape;1740;p149"/>
            <p:cNvSpPr txBox="1"/>
            <p:nvPr/>
          </p:nvSpPr>
          <p:spPr>
            <a:xfrm>
              <a:off x="3337" y="2691"/>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741" name="Google Shape;1741;p149"/>
            <p:cNvSpPr txBox="1"/>
            <p:nvPr/>
          </p:nvSpPr>
          <p:spPr>
            <a:xfrm>
              <a:off x="2501" y="269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742" name="Google Shape;1742;p149"/>
            <p:cNvSpPr txBox="1"/>
            <p:nvPr/>
          </p:nvSpPr>
          <p:spPr>
            <a:xfrm>
              <a:off x="1702" y="269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743" name="Google Shape;1743;p149"/>
            <p:cNvSpPr txBox="1"/>
            <p:nvPr/>
          </p:nvSpPr>
          <p:spPr>
            <a:xfrm>
              <a:off x="782" y="2691"/>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6600</a:t>
              </a:r>
              <a:endParaRPr/>
            </a:p>
          </p:txBody>
        </p:sp>
        <p:sp>
          <p:nvSpPr>
            <p:cNvPr id="1744" name="Google Shape;1744;p149"/>
            <p:cNvSpPr txBox="1"/>
            <p:nvPr/>
          </p:nvSpPr>
          <p:spPr>
            <a:xfrm>
              <a:off x="4733" y="292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7200</a:t>
              </a:r>
              <a:endParaRPr/>
            </a:p>
          </p:txBody>
        </p:sp>
        <p:sp>
          <p:nvSpPr>
            <p:cNvPr id="1745" name="Google Shape;1745;p149"/>
            <p:cNvSpPr txBox="1"/>
            <p:nvPr/>
          </p:nvSpPr>
          <p:spPr>
            <a:xfrm>
              <a:off x="4053" y="292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746" name="Google Shape;1746;p149"/>
            <p:cNvSpPr txBox="1"/>
            <p:nvPr/>
          </p:nvSpPr>
          <p:spPr>
            <a:xfrm>
              <a:off x="3337" y="292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900</a:t>
              </a:r>
              <a:endParaRPr/>
            </a:p>
          </p:txBody>
        </p:sp>
        <p:sp>
          <p:nvSpPr>
            <p:cNvPr id="1747" name="Google Shape;1747;p149"/>
            <p:cNvSpPr txBox="1"/>
            <p:nvPr/>
          </p:nvSpPr>
          <p:spPr>
            <a:xfrm>
              <a:off x="2501" y="292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748" name="Google Shape;1748;p149"/>
            <p:cNvSpPr txBox="1"/>
            <p:nvPr/>
          </p:nvSpPr>
          <p:spPr>
            <a:xfrm>
              <a:off x="1702" y="292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749" name="Google Shape;1749;p149"/>
            <p:cNvSpPr txBox="1"/>
            <p:nvPr/>
          </p:nvSpPr>
          <p:spPr>
            <a:xfrm>
              <a:off x="782" y="292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6900</a:t>
              </a:r>
              <a:endParaRPr/>
            </a:p>
          </p:txBody>
        </p:sp>
        <p:cxnSp>
          <p:nvCxnSpPr>
            <p:cNvPr id="1750" name="Google Shape;1750;p149"/>
            <p:cNvCxnSpPr/>
            <p:nvPr/>
          </p:nvCxnSpPr>
          <p:spPr>
            <a:xfrm>
              <a:off x="4733"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751" name="Google Shape;1751;p149"/>
            <p:cNvCxnSpPr/>
            <p:nvPr/>
          </p:nvCxnSpPr>
          <p:spPr>
            <a:xfrm>
              <a:off x="4053"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752" name="Google Shape;1752;p149"/>
            <p:cNvCxnSpPr/>
            <p:nvPr/>
          </p:nvCxnSpPr>
          <p:spPr>
            <a:xfrm>
              <a:off x="3337"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753" name="Google Shape;1753;p149"/>
            <p:cNvCxnSpPr/>
            <p:nvPr/>
          </p:nvCxnSpPr>
          <p:spPr>
            <a:xfrm>
              <a:off x="2501"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754" name="Google Shape;1754;p149"/>
            <p:cNvCxnSpPr/>
            <p:nvPr/>
          </p:nvCxnSpPr>
          <p:spPr>
            <a:xfrm>
              <a:off x="1702"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755" name="Google Shape;1755;p149"/>
            <p:cNvCxnSpPr/>
            <p:nvPr/>
          </p:nvCxnSpPr>
          <p:spPr>
            <a:xfrm>
              <a:off x="782" y="1540"/>
              <a:ext cx="4500" cy="0"/>
            </a:xfrm>
            <a:prstGeom prst="straightConnector1">
              <a:avLst/>
            </a:prstGeom>
            <a:noFill/>
            <a:ln cap="flat" cmpd="sng" w="38100">
              <a:solidFill>
                <a:schemeClr val="lt1"/>
              </a:solidFill>
              <a:prstDash val="solid"/>
              <a:miter lim="800000"/>
              <a:headEnd len="med" w="med" type="none"/>
              <a:tailEnd len="med" w="med" type="none"/>
            </a:ln>
          </p:spPr>
        </p:cxnSp>
        <p:cxnSp>
          <p:nvCxnSpPr>
            <p:cNvPr id="1756" name="Google Shape;1756;p149"/>
            <p:cNvCxnSpPr/>
            <p:nvPr/>
          </p:nvCxnSpPr>
          <p:spPr>
            <a:xfrm>
              <a:off x="782" y="1770"/>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757" name="Google Shape;1757;p149"/>
            <p:cNvCxnSpPr/>
            <p:nvPr/>
          </p:nvCxnSpPr>
          <p:spPr>
            <a:xfrm>
              <a:off x="782" y="2000"/>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758" name="Google Shape;1758;p149"/>
            <p:cNvCxnSpPr/>
            <p:nvPr/>
          </p:nvCxnSpPr>
          <p:spPr>
            <a:xfrm>
              <a:off x="782" y="2231"/>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759" name="Google Shape;1759;p149"/>
            <p:cNvCxnSpPr/>
            <p:nvPr/>
          </p:nvCxnSpPr>
          <p:spPr>
            <a:xfrm>
              <a:off x="782" y="2461"/>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760" name="Google Shape;1760;p149"/>
            <p:cNvCxnSpPr/>
            <p:nvPr/>
          </p:nvCxnSpPr>
          <p:spPr>
            <a:xfrm>
              <a:off x="782" y="2691"/>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761" name="Google Shape;1761;p149"/>
            <p:cNvCxnSpPr/>
            <p:nvPr/>
          </p:nvCxnSpPr>
          <p:spPr>
            <a:xfrm>
              <a:off x="782" y="2922"/>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762" name="Google Shape;1762;p149"/>
            <p:cNvCxnSpPr/>
            <p:nvPr/>
          </p:nvCxnSpPr>
          <p:spPr>
            <a:xfrm>
              <a:off x="5413"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763" name="Google Shape;1763;p149"/>
            <p:cNvCxnSpPr/>
            <p:nvPr/>
          </p:nvCxnSpPr>
          <p:spPr>
            <a:xfrm>
              <a:off x="782" y="618"/>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764" name="Google Shape;1764;p149"/>
            <p:cNvCxnSpPr/>
            <p:nvPr/>
          </p:nvCxnSpPr>
          <p:spPr>
            <a:xfrm>
              <a:off x="782" y="618"/>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765" name="Google Shape;1765;p149"/>
            <p:cNvCxnSpPr/>
            <p:nvPr/>
          </p:nvCxnSpPr>
          <p:spPr>
            <a:xfrm>
              <a:off x="782" y="3152"/>
              <a:ext cx="4500" cy="0"/>
            </a:xfrm>
            <a:prstGeom prst="straightConnector1">
              <a:avLst/>
            </a:prstGeom>
            <a:noFill/>
            <a:ln cap="flat" cmpd="sng" w="12700">
              <a:solidFill>
                <a:schemeClr val="lt1"/>
              </a:solidFill>
              <a:prstDash val="solid"/>
              <a:miter lim="800000"/>
              <a:headEnd len="med" w="med" type="none"/>
              <a:tailEnd len="med" w="med" type="none"/>
            </a:ln>
          </p:spPr>
        </p:cxn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9" name="Shape 1769"/>
        <p:cNvGrpSpPr/>
        <p:nvPr/>
      </p:nvGrpSpPr>
      <p:grpSpPr>
        <a:xfrm>
          <a:off x="0" y="0"/>
          <a:ext cx="0" cy="0"/>
          <a:chOff x="0" y="0"/>
          <a:chExt cx="0" cy="0"/>
        </a:xfrm>
      </p:grpSpPr>
      <p:sp>
        <p:nvSpPr>
          <p:cNvPr id="1770" name="Google Shape;1770;p150"/>
          <p:cNvSpPr txBox="1"/>
          <p:nvPr>
            <p:ph idx="1" type="body"/>
          </p:nvPr>
        </p:nvSpPr>
        <p:spPr>
          <a:xfrm>
            <a:off x="457200" y="147637"/>
            <a:ext cx="8229600" cy="4937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آلية تحديد توازن الدخل:</a:t>
            </a:r>
            <a:endParaRPr b="0" i="0" sz="3200" u="none">
              <a:solidFill>
                <a:schemeClr val="dk1"/>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 </a:t>
            </a:r>
            <a:r>
              <a:rPr b="0" i="0" lang="en-US" sz="3200" u="none">
                <a:solidFill>
                  <a:schemeClr val="dk1"/>
                </a:solidFill>
                <a:latin typeface="Gill Sans"/>
                <a:ea typeface="Gill Sans"/>
                <a:cs typeface="Gill Sans"/>
                <a:sym typeface="Gill Sans"/>
              </a:rPr>
              <a:t>يتحقق توازن الدخل عندما يكون الإنتاج والإنفاق عند مستوى توازني واحد (6000) وأي نقطة تقع خلاف ذلك تعنى أن الناتج المحلى الإجمالي في حالة عدم توازن ، فعندما يكون الإنتاج أقل من الإنفاق فهذا سيؤدى إلى انخفاض المخزون ومن ثم زيادة الإنتاج والعكس صحيح في حالة أن الإنتاج يكون أزيد من الإنفاق فهذا سيؤدى إلى زيادة المخزون ومن ثم نقص الإنتاج وكلتا الحالتين عدم توازن.</a:t>
            </a:r>
            <a:endParaRPr b="0" i="0" sz="3200" u="none">
              <a:solidFill>
                <a:schemeClr val="dk1"/>
              </a:solidFill>
              <a:latin typeface="Gill Sans"/>
              <a:ea typeface="Gill Sans"/>
              <a:cs typeface="Gill Sans"/>
              <a:sym typeface="Gill Sans"/>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4" name="Shape 1774"/>
        <p:cNvGrpSpPr/>
        <p:nvPr/>
      </p:nvGrpSpPr>
      <p:grpSpPr>
        <a:xfrm>
          <a:off x="0" y="0"/>
          <a:ext cx="0" cy="0"/>
          <a:chOff x="0" y="0"/>
          <a:chExt cx="0" cy="0"/>
        </a:xfrm>
      </p:grpSpPr>
      <p:sp>
        <p:nvSpPr>
          <p:cNvPr id="1775" name="Google Shape;1775;p151"/>
          <p:cNvSpPr txBox="1"/>
          <p:nvPr>
            <p:ph type="title"/>
          </p:nvPr>
        </p:nvSpPr>
        <p:spPr>
          <a:xfrm>
            <a:off x="457200" y="704850"/>
            <a:ext cx="8229600" cy="7239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72314"/>
              </a:buClr>
              <a:buSzPts val="3600"/>
              <a:buFont typeface="Gill Sans"/>
              <a:buNone/>
            </a:pPr>
            <a:r>
              <a:rPr b="0" i="0" lang="en-US" sz="3600" u="none">
                <a:solidFill>
                  <a:srgbClr val="572314"/>
                </a:solidFill>
                <a:effectLst>
                  <a:outerShdw blurRad="38100" algn="tl" dir="2700000" dist="38100">
                    <a:srgbClr val="C0C0C0"/>
                  </a:outerShdw>
                </a:effectLst>
                <a:latin typeface="Gill Sans"/>
                <a:ea typeface="Gill Sans"/>
                <a:cs typeface="Gill Sans"/>
                <a:sym typeface="Gill Sans"/>
              </a:rPr>
              <a:t>تابع </a:t>
            </a:r>
            <a:r>
              <a:rPr b="1" i="0" lang="en-US" sz="3600" u="none">
                <a:solidFill>
                  <a:srgbClr val="572314"/>
                </a:solidFill>
                <a:effectLst>
                  <a:outerShdw blurRad="38100" algn="tl" dir="2700000" dist="38100">
                    <a:srgbClr val="C0C0C0"/>
                  </a:outerShdw>
                </a:effectLst>
                <a:latin typeface="Gill Sans"/>
                <a:ea typeface="Gill Sans"/>
                <a:cs typeface="Gill Sans"/>
                <a:sym typeface="Gill Sans"/>
              </a:rPr>
              <a:t>توازن الدخل القومي</a:t>
            </a:r>
            <a:endParaRPr/>
          </a:p>
        </p:txBody>
      </p:sp>
      <p:sp>
        <p:nvSpPr>
          <p:cNvPr id="1776" name="Google Shape;1776;p151"/>
          <p:cNvSpPr txBox="1"/>
          <p:nvPr>
            <p:ph idx="1" type="body"/>
          </p:nvPr>
        </p:nvSpPr>
        <p:spPr>
          <a:xfrm>
            <a:off x="457200" y="1643062"/>
            <a:ext cx="8229600" cy="4681500"/>
          </a:xfrm>
          <a:prstGeom prst="rect">
            <a:avLst/>
          </a:prstGeom>
          <a:noFill/>
          <a:ln>
            <a:noFill/>
          </a:ln>
        </p:spPr>
        <p:txBody>
          <a:bodyPr anchorCtr="0" anchor="t" bIns="45700" lIns="91425" spcFirstLastPara="1" rIns="91425" wrap="square" tIns="45700">
            <a:noAutofit/>
          </a:bodyPr>
          <a:lstStyle/>
          <a:p>
            <a:pPr indent="-282575" lvl="0" marL="365125" marR="0" rtl="0" algn="ctr">
              <a:lnSpc>
                <a:spcPct val="100000"/>
              </a:lnSpc>
              <a:spcBef>
                <a:spcPts val="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جدول يحدد توازن الإنتاج </a:t>
            </a:r>
            <a:endParaRPr/>
          </a:p>
          <a:p>
            <a:pPr indent="-282575" lvl="0" marL="365125" marR="0" rtl="0" algn="ctr">
              <a:lnSpc>
                <a:spcPct val="100000"/>
              </a:lnSpc>
              <a:spcBef>
                <a:spcPts val="600"/>
              </a:spcBef>
              <a:spcAft>
                <a:spcPts val="0"/>
              </a:spcAft>
              <a:buClr>
                <a:schemeClr val="accent1"/>
              </a:buClr>
              <a:buSzPts val="2560"/>
              <a:buFont typeface="Noto Sans Symbols"/>
              <a:buChar char="⚫"/>
            </a:pPr>
            <a:r>
              <a:rPr b="0" i="0" lang="en-US" sz="3200" u="none">
                <a:solidFill>
                  <a:schemeClr val="dk1"/>
                </a:solidFill>
                <a:latin typeface="Gill Sans"/>
                <a:ea typeface="Gill Sans"/>
                <a:cs typeface="Gill Sans"/>
                <a:sym typeface="Gill Sans"/>
              </a:rPr>
              <a:t>(مليون دولار)</a:t>
            </a:r>
            <a:endParaRPr/>
          </a:p>
        </p:txBody>
      </p:sp>
      <p:grpSp>
        <p:nvGrpSpPr>
          <p:cNvPr id="1777" name="Google Shape;1777;p151"/>
          <p:cNvGrpSpPr/>
          <p:nvPr/>
        </p:nvGrpSpPr>
        <p:grpSpPr>
          <a:xfrm>
            <a:off x="642937" y="2714625"/>
            <a:ext cx="8096249" cy="3340100"/>
            <a:chOff x="405" y="1710"/>
            <a:chExt cx="5100" cy="2104"/>
          </a:xfrm>
        </p:grpSpPr>
        <p:sp>
          <p:nvSpPr>
            <p:cNvPr id="1778" name="Google Shape;1778;p151"/>
            <p:cNvSpPr txBox="1"/>
            <p:nvPr/>
          </p:nvSpPr>
          <p:spPr>
            <a:xfrm>
              <a:off x="4664" y="1710"/>
              <a:ext cx="6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الإنتاج الكلي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(Y  )</a:t>
              </a:r>
              <a:endParaRPr/>
            </a:p>
          </p:txBody>
        </p:sp>
        <p:sp>
          <p:nvSpPr>
            <p:cNvPr id="1779" name="Google Shape;1779;p151"/>
            <p:cNvSpPr txBox="1"/>
            <p:nvPr/>
          </p:nvSpPr>
          <p:spPr>
            <a:xfrm>
              <a:off x="3828" y="1710"/>
              <a:ext cx="9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الكلي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 AD)</a:t>
              </a:r>
              <a:endParaRPr/>
            </a:p>
          </p:txBody>
        </p:sp>
        <p:sp>
          <p:nvSpPr>
            <p:cNvPr id="1780" name="Google Shape;1780;p151"/>
            <p:cNvSpPr txBox="1"/>
            <p:nvPr/>
          </p:nvSpPr>
          <p:spPr>
            <a:xfrm>
              <a:off x="2527" y="1710"/>
              <a:ext cx="12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وضع الإنتاج الكلي مقارنة بالإنفاق</a:t>
              </a:r>
              <a:endParaRPr/>
            </a:p>
          </p:txBody>
        </p:sp>
        <p:sp>
          <p:nvSpPr>
            <p:cNvPr id="1781" name="Google Shape;1781;p151"/>
            <p:cNvSpPr txBox="1"/>
            <p:nvPr/>
          </p:nvSpPr>
          <p:spPr>
            <a:xfrm>
              <a:off x="1404" y="1710"/>
              <a:ext cx="12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وضع المخزون</a:t>
              </a:r>
              <a:endParaRPr/>
            </a:p>
          </p:txBody>
        </p:sp>
        <p:sp>
          <p:nvSpPr>
            <p:cNvPr id="1782" name="Google Shape;1782;p151"/>
            <p:cNvSpPr txBox="1"/>
            <p:nvPr/>
          </p:nvSpPr>
          <p:spPr>
            <a:xfrm>
              <a:off x="405" y="1710"/>
              <a:ext cx="900" cy="300"/>
            </a:xfrm>
            <a:prstGeom prst="rect">
              <a:avLst/>
            </a:prstGeom>
            <a:solidFill>
              <a:schemeClr val="accent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رد فعل المنتجين</a:t>
              </a:r>
              <a:endParaRPr/>
            </a:p>
          </p:txBody>
        </p:sp>
        <p:sp>
          <p:nvSpPr>
            <p:cNvPr id="1783" name="Google Shape;1783;p151"/>
            <p:cNvSpPr txBox="1"/>
            <p:nvPr/>
          </p:nvSpPr>
          <p:spPr>
            <a:xfrm>
              <a:off x="4664" y="2113"/>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784" name="Google Shape;1784;p151"/>
            <p:cNvSpPr txBox="1"/>
            <p:nvPr/>
          </p:nvSpPr>
          <p:spPr>
            <a:xfrm>
              <a:off x="3828" y="2113"/>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5100</a:t>
              </a:r>
              <a:endParaRPr/>
            </a:p>
          </p:txBody>
        </p:sp>
        <p:sp>
          <p:nvSpPr>
            <p:cNvPr id="1785" name="Google Shape;1785;p151"/>
            <p:cNvSpPr txBox="1"/>
            <p:nvPr/>
          </p:nvSpPr>
          <p:spPr>
            <a:xfrm>
              <a:off x="2527" y="2113"/>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أقل من الإنفاق</a:t>
              </a:r>
              <a:endParaRPr/>
            </a:p>
          </p:txBody>
        </p:sp>
        <p:sp>
          <p:nvSpPr>
            <p:cNvPr id="1786" name="Google Shape;1786;p151"/>
            <p:cNvSpPr txBox="1"/>
            <p:nvPr/>
          </p:nvSpPr>
          <p:spPr>
            <a:xfrm>
              <a:off x="1404" y="2113"/>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نقصان</a:t>
              </a:r>
              <a:endParaRPr/>
            </a:p>
          </p:txBody>
        </p:sp>
        <p:sp>
          <p:nvSpPr>
            <p:cNvPr id="1787" name="Google Shape;1787;p151"/>
            <p:cNvSpPr txBox="1"/>
            <p:nvPr/>
          </p:nvSpPr>
          <p:spPr>
            <a:xfrm>
              <a:off x="405" y="2113"/>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أكثر</a:t>
              </a:r>
              <a:endParaRPr/>
            </a:p>
          </p:txBody>
        </p:sp>
        <p:sp>
          <p:nvSpPr>
            <p:cNvPr id="1788" name="Google Shape;1788;p151"/>
            <p:cNvSpPr txBox="1"/>
            <p:nvPr/>
          </p:nvSpPr>
          <p:spPr>
            <a:xfrm>
              <a:off x="4664" y="2347"/>
              <a:ext cx="6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5200</a:t>
              </a:r>
              <a:endParaRPr/>
            </a:p>
          </p:txBody>
        </p:sp>
        <p:sp>
          <p:nvSpPr>
            <p:cNvPr id="1789" name="Google Shape;1789;p151"/>
            <p:cNvSpPr txBox="1"/>
            <p:nvPr/>
          </p:nvSpPr>
          <p:spPr>
            <a:xfrm>
              <a:off x="3828" y="2347"/>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5400</a:t>
              </a:r>
              <a:endParaRPr/>
            </a:p>
          </p:txBody>
        </p:sp>
        <p:sp>
          <p:nvSpPr>
            <p:cNvPr id="1790" name="Google Shape;1790;p151"/>
            <p:cNvSpPr txBox="1"/>
            <p:nvPr/>
          </p:nvSpPr>
          <p:spPr>
            <a:xfrm>
              <a:off x="2527" y="2347"/>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أقل من الإنفاق</a:t>
              </a:r>
              <a:endParaRPr/>
            </a:p>
          </p:txBody>
        </p:sp>
        <p:sp>
          <p:nvSpPr>
            <p:cNvPr id="1791" name="Google Shape;1791;p151"/>
            <p:cNvSpPr txBox="1"/>
            <p:nvPr/>
          </p:nvSpPr>
          <p:spPr>
            <a:xfrm>
              <a:off x="1404" y="2347"/>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نقصان</a:t>
              </a:r>
              <a:endParaRPr/>
            </a:p>
          </p:txBody>
        </p:sp>
        <p:sp>
          <p:nvSpPr>
            <p:cNvPr id="1792" name="Google Shape;1792;p151"/>
            <p:cNvSpPr txBox="1"/>
            <p:nvPr/>
          </p:nvSpPr>
          <p:spPr>
            <a:xfrm>
              <a:off x="405" y="2347"/>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أكثر</a:t>
              </a:r>
              <a:endParaRPr/>
            </a:p>
          </p:txBody>
        </p:sp>
        <p:sp>
          <p:nvSpPr>
            <p:cNvPr id="1793" name="Google Shape;1793;p151"/>
            <p:cNvSpPr txBox="1"/>
            <p:nvPr/>
          </p:nvSpPr>
          <p:spPr>
            <a:xfrm>
              <a:off x="4664" y="2580"/>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5600</a:t>
              </a:r>
              <a:endParaRPr/>
            </a:p>
          </p:txBody>
        </p:sp>
        <p:sp>
          <p:nvSpPr>
            <p:cNvPr id="1794" name="Google Shape;1794;p151"/>
            <p:cNvSpPr txBox="1"/>
            <p:nvPr/>
          </p:nvSpPr>
          <p:spPr>
            <a:xfrm>
              <a:off x="3828" y="2580"/>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5700</a:t>
              </a:r>
              <a:endParaRPr/>
            </a:p>
          </p:txBody>
        </p:sp>
        <p:sp>
          <p:nvSpPr>
            <p:cNvPr id="1795" name="Google Shape;1795;p151"/>
            <p:cNvSpPr txBox="1"/>
            <p:nvPr/>
          </p:nvSpPr>
          <p:spPr>
            <a:xfrm>
              <a:off x="2527" y="2580"/>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أقل من الإنفاق</a:t>
              </a:r>
              <a:endParaRPr/>
            </a:p>
          </p:txBody>
        </p:sp>
        <p:sp>
          <p:nvSpPr>
            <p:cNvPr id="1796" name="Google Shape;1796;p151"/>
            <p:cNvSpPr txBox="1"/>
            <p:nvPr/>
          </p:nvSpPr>
          <p:spPr>
            <a:xfrm>
              <a:off x="1404" y="2580"/>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نقصان</a:t>
              </a:r>
              <a:endParaRPr/>
            </a:p>
          </p:txBody>
        </p:sp>
        <p:sp>
          <p:nvSpPr>
            <p:cNvPr id="1797" name="Google Shape;1797;p151"/>
            <p:cNvSpPr txBox="1"/>
            <p:nvPr/>
          </p:nvSpPr>
          <p:spPr>
            <a:xfrm>
              <a:off x="405" y="2580"/>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أكثر</a:t>
              </a:r>
              <a:endParaRPr/>
            </a:p>
          </p:txBody>
        </p:sp>
        <p:sp>
          <p:nvSpPr>
            <p:cNvPr id="1798" name="Google Shape;1798;p151"/>
            <p:cNvSpPr txBox="1"/>
            <p:nvPr/>
          </p:nvSpPr>
          <p:spPr>
            <a:xfrm>
              <a:off x="4664" y="2814"/>
              <a:ext cx="6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6000</a:t>
              </a:r>
              <a:endParaRPr/>
            </a:p>
          </p:txBody>
        </p:sp>
        <p:sp>
          <p:nvSpPr>
            <p:cNvPr id="1799" name="Google Shape;1799;p151"/>
            <p:cNvSpPr txBox="1"/>
            <p:nvPr/>
          </p:nvSpPr>
          <p:spPr>
            <a:xfrm>
              <a:off x="3828" y="2814"/>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6000</a:t>
              </a:r>
              <a:endParaRPr/>
            </a:p>
          </p:txBody>
        </p:sp>
        <p:sp>
          <p:nvSpPr>
            <p:cNvPr id="1800" name="Google Shape;1800;p151"/>
            <p:cNvSpPr txBox="1"/>
            <p:nvPr/>
          </p:nvSpPr>
          <p:spPr>
            <a:xfrm>
              <a:off x="2527" y="2814"/>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الإنفاق يساوي الإنتاج</a:t>
              </a:r>
              <a:endParaRPr/>
            </a:p>
          </p:txBody>
        </p:sp>
        <p:sp>
          <p:nvSpPr>
            <p:cNvPr id="1801" name="Google Shape;1801;p151"/>
            <p:cNvSpPr txBox="1"/>
            <p:nvPr/>
          </p:nvSpPr>
          <p:spPr>
            <a:xfrm>
              <a:off x="1404" y="2814"/>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ثابت</a:t>
              </a:r>
              <a:endParaRPr/>
            </a:p>
          </p:txBody>
        </p:sp>
        <p:sp>
          <p:nvSpPr>
            <p:cNvPr id="1802" name="Google Shape;1802;p151"/>
            <p:cNvSpPr txBox="1"/>
            <p:nvPr/>
          </p:nvSpPr>
          <p:spPr>
            <a:xfrm>
              <a:off x="405" y="2814"/>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لا تغيير في الإنتاج</a:t>
              </a:r>
              <a:endParaRPr/>
            </a:p>
          </p:txBody>
        </p:sp>
        <p:sp>
          <p:nvSpPr>
            <p:cNvPr id="1803" name="Google Shape;1803;p151"/>
            <p:cNvSpPr txBox="1"/>
            <p:nvPr/>
          </p:nvSpPr>
          <p:spPr>
            <a:xfrm>
              <a:off x="4664" y="3047"/>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6400</a:t>
              </a:r>
              <a:endParaRPr/>
            </a:p>
          </p:txBody>
        </p:sp>
        <p:sp>
          <p:nvSpPr>
            <p:cNvPr id="1804" name="Google Shape;1804;p151"/>
            <p:cNvSpPr txBox="1"/>
            <p:nvPr/>
          </p:nvSpPr>
          <p:spPr>
            <a:xfrm>
              <a:off x="3828" y="3047"/>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6300</a:t>
              </a:r>
              <a:endParaRPr/>
            </a:p>
          </p:txBody>
        </p:sp>
        <p:sp>
          <p:nvSpPr>
            <p:cNvPr id="1805" name="Google Shape;1805;p151"/>
            <p:cNvSpPr txBox="1"/>
            <p:nvPr/>
          </p:nvSpPr>
          <p:spPr>
            <a:xfrm>
              <a:off x="2527" y="3047"/>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أكبر من الإنفاق</a:t>
              </a:r>
              <a:endParaRPr/>
            </a:p>
          </p:txBody>
        </p:sp>
        <p:sp>
          <p:nvSpPr>
            <p:cNvPr id="1806" name="Google Shape;1806;p151"/>
            <p:cNvSpPr txBox="1"/>
            <p:nvPr/>
          </p:nvSpPr>
          <p:spPr>
            <a:xfrm>
              <a:off x="1404" y="3047"/>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ارتفاع</a:t>
              </a:r>
              <a:endParaRPr/>
            </a:p>
          </p:txBody>
        </p:sp>
        <p:sp>
          <p:nvSpPr>
            <p:cNvPr id="1807" name="Google Shape;1807;p151"/>
            <p:cNvSpPr txBox="1"/>
            <p:nvPr/>
          </p:nvSpPr>
          <p:spPr>
            <a:xfrm>
              <a:off x="405" y="3047"/>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أقل</a:t>
              </a:r>
              <a:endParaRPr/>
            </a:p>
          </p:txBody>
        </p:sp>
        <p:sp>
          <p:nvSpPr>
            <p:cNvPr id="1808" name="Google Shape;1808;p151"/>
            <p:cNvSpPr txBox="1"/>
            <p:nvPr/>
          </p:nvSpPr>
          <p:spPr>
            <a:xfrm>
              <a:off x="4664" y="3281"/>
              <a:ext cx="6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6800</a:t>
              </a:r>
              <a:endParaRPr/>
            </a:p>
          </p:txBody>
        </p:sp>
        <p:sp>
          <p:nvSpPr>
            <p:cNvPr id="1809" name="Google Shape;1809;p151"/>
            <p:cNvSpPr txBox="1"/>
            <p:nvPr/>
          </p:nvSpPr>
          <p:spPr>
            <a:xfrm>
              <a:off x="3828" y="3281"/>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6600</a:t>
              </a:r>
              <a:endParaRPr/>
            </a:p>
          </p:txBody>
        </p:sp>
        <p:sp>
          <p:nvSpPr>
            <p:cNvPr id="1810" name="Google Shape;1810;p151"/>
            <p:cNvSpPr txBox="1"/>
            <p:nvPr/>
          </p:nvSpPr>
          <p:spPr>
            <a:xfrm>
              <a:off x="2527" y="3281"/>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أكبر من الإنفاق</a:t>
              </a:r>
              <a:endParaRPr/>
            </a:p>
          </p:txBody>
        </p:sp>
        <p:sp>
          <p:nvSpPr>
            <p:cNvPr id="1811" name="Google Shape;1811;p151"/>
            <p:cNvSpPr txBox="1"/>
            <p:nvPr/>
          </p:nvSpPr>
          <p:spPr>
            <a:xfrm>
              <a:off x="1404" y="3281"/>
              <a:ext cx="12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ارتفاع</a:t>
              </a:r>
              <a:endParaRPr/>
            </a:p>
          </p:txBody>
        </p:sp>
        <p:sp>
          <p:nvSpPr>
            <p:cNvPr id="1812" name="Google Shape;1812;p151"/>
            <p:cNvSpPr txBox="1"/>
            <p:nvPr/>
          </p:nvSpPr>
          <p:spPr>
            <a:xfrm>
              <a:off x="405" y="3281"/>
              <a:ext cx="900" cy="300"/>
            </a:xfrm>
            <a:prstGeom prst="rect">
              <a:avLst/>
            </a:prstGeom>
            <a:solidFill>
              <a:srgbClr val="E8EEF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أقل</a:t>
              </a:r>
              <a:endParaRPr/>
            </a:p>
          </p:txBody>
        </p:sp>
        <p:sp>
          <p:nvSpPr>
            <p:cNvPr id="1813" name="Google Shape;1813;p151"/>
            <p:cNvSpPr txBox="1"/>
            <p:nvPr/>
          </p:nvSpPr>
          <p:spPr>
            <a:xfrm>
              <a:off x="4664" y="3514"/>
              <a:ext cx="6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7200</a:t>
              </a:r>
              <a:endParaRPr/>
            </a:p>
          </p:txBody>
        </p:sp>
        <p:sp>
          <p:nvSpPr>
            <p:cNvPr id="1814" name="Google Shape;1814;p151"/>
            <p:cNvSpPr txBox="1"/>
            <p:nvPr/>
          </p:nvSpPr>
          <p:spPr>
            <a:xfrm>
              <a:off x="3828" y="3514"/>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6900</a:t>
              </a:r>
              <a:endParaRPr/>
            </a:p>
          </p:txBody>
        </p:sp>
        <p:sp>
          <p:nvSpPr>
            <p:cNvPr id="1815" name="Google Shape;1815;p151"/>
            <p:cNvSpPr txBox="1"/>
            <p:nvPr/>
          </p:nvSpPr>
          <p:spPr>
            <a:xfrm>
              <a:off x="2527" y="3514"/>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الإنتاج أكبر من الإنفاق</a:t>
              </a:r>
              <a:endParaRPr/>
            </a:p>
          </p:txBody>
        </p:sp>
        <p:sp>
          <p:nvSpPr>
            <p:cNvPr id="1816" name="Google Shape;1816;p151"/>
            <p:cNvSpPr txBox="1"/>
            <p:nvPr/>
          </p:nvSpPr>
          <p:spPr>
            <a:xfrm>
              <a:off x="1404" y="3514"/>
              <a:ext cx="12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في حالة ارتفاع</a:t>
              </a:r>
              <a:endParaRPr/>
            </a:p>
          </p:txBody>
        </p:sp>
        <p:sp>
          <p:nvSpPr>
            <p:cNvPr id="1817" name="Google Shape;1817;p151"/>
            <p:cNvSpPr txBox="1"/>
            <p:nvPr/>
          </p:nvSpPr>
          <p:spPr>
            <a:xfrm>
              <a:off x="405" y="3514"/>
              <a:ext cx="900" cy="300"/>
            </a:xfrm>
            <a:prstGeom prst="rect">
              <a:avLst/>
            </a:prstGeom>
            <a:solidFill>
              <a:srgbClr val="CEDCE1"/>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إنتاج أقل</a:t>
              </a:r>
              <a:endParaRPr/>
            </a:p>
          </p:txBody>
        </p:sp>
        <p:cxnSp>
          <p:nvCxnSpPr>
            <p:cNvPr id="1818" name="Google Shape;1818;p151"/>
            <p:cNvCxnSpPr/>
            <p:nvPr/>
          </p:nvCxnSpPr>
          <p:spPr>
            <a:xfrm>
              <a:off x="4664"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819" name="Google Shape;1819;p151"/>
            <p:cNvCxnSpPr/>
            <p:nvPr/>
          </p:nvCxnSpPr>
          <p:spPr>
            <a:xfrm>
              <a:off x="3828"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820" name="Google Shape;1820;p151"/>
            <p:cNvCxnSpPr/>
            <p:nvPr/>
          </p:nvCxnSpPr>
          <p:spPr>
            <a:xfrm>
              <a:off x="2527"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821" name="Google Shape;1821;p151"/>
            <p:cNvCxnSpPr/>
            <p:nvPr/>
          </p:nvCxnSpPr>
          <p:spPr>
            <a:xfrm>
              <a:off x="1404"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822" name="Google Shape;1822;p151"/>
            <p:cNvCxnSpPr/>
            <p:nvPr/>
          </p:nvCxnSpPr>
          <p:spPr>
            <a:xfrm>
              <a:off x="405" y="2113"/>
              <a:ext cx="5100" cy="0"/>
            </a:xfrm>
            <a:prstGeom prst="straightConnector1">
              <a:avLst/>
            </a:prstGeom>
            <a:noFill/>
            <a:ln cap="flat" cmpd="sng" w="38100">
              <a:solidFill>
                <a:schemeClr val="lt1"/>
              </a:solidFill>
              <a:prstDash val="solid"/>
              <a:miter lim="800000"/>
              <a:headEnd len="med" w="med" type="none"/>
              <a:tailEnd len="med" w="med" type="none"/>
            </a:ln>
          </p:spPr>
        </p:cxnSp>
        <p:cxnSp>
          <p:nvCxnSpPr>
            <p:cNvPr id="1823" name="Google Shape;1823;p151"/>
            <p:cNvCxnSpPr/>
            <p:nvPr/>
          </p:nvCxnSpPr>
          <p:spPr>
            <a:xfrm>
              <a:off x="405" y="2347"/>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24" name="Google Shape;1824;p151"/>
            <p:cNvCxnSpPr/>
            <p:nvPr/>
          </p:nvCxnSpPr>
          <p:spPr>
            <a:xfrm>
              <a:off x="405" y="2580"/>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25" name="Google Shape;1825;p151"/>
            <p:cNvCxnSpPr/>
            <p:nvPr/>
          </p:nvCxnSpPr>
          <p:spPr>
            <a:xfrm>
              <a:off x="405" y="2814"/>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26" name="Google Shape;1826;p151"/>
            <p:cNvCxnSpPr/>
            <p:nvPr/>
          </p:nvCxnSpPr>
          <p:spPr>
            <a:xfrm>
              <a:off x="405" y="3047"/>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27" name="Google Shape;1827;p151"/>
            <p:cNvCxnSpPr/>
            <p:nvPr/>
          </p:nvCxnSpPr>
          <p:spPr>
            <a:xfrm>
              <a:off x="405" y="3281"/>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28" name="Google Shape;1828;p151"/>
            <p:cNvCxnSpPr/>
            <p:nvPr/>
          </p:nvCxnSpPr>
          <p:spPr>
            <a:xfrm>
              <a:off x="405" y="3514"/>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29" name="Google Shape;1829;p151"/>
            <p:cNvCxnSpPr/>
            <p:nvPr/>
          </p:nvCxnSpPr>
          <p:spPr>
            <a:xfrm>
              <a:off x="5400"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830" name="Google Shape;1830;p151"/>
            <p:cNvCxnSpPr/>
            <p:nvPr/>
          </p:nvCxnSpPr>
          <p:spPr>
            <a:xfrm>
              <a:off x="405" y="1710"/>
              <a:ext cx="0" cy="2100"/>
            </a:xfrm>
            <a:prstGeom prst="straightConnector1">
              <a:avLst/>
            </a:prstGeom>
            <a:noFill/>
            <a:ln cap="flat" cmpd="sng" w="12700">
              <a:solidFill>
                <a:schemeClr val="lt1"/>
              </a:solidFill>
              <a:prstDash val="solid"/>
              <a:miter lim="800000"/>
              <a:headEnd len="med" w="med" type="none"/>
              <a:tailEnd len="med" w="med" type="none"/>
            </a:ln>
          </p:spPr>
        </p:cxnSp>
        <p:cxnSp>
          <p:nvCxnSpPr>
            <p:cNvPr id="1831" name="Google Shape;1831;p151"/>
            <p:cNvCxnSpPr/>
            <p:nvPr/>
          </p:nvCxnSpPr>
          <p:spPr>
            <a:xfrm>
              <a:off x="405" y="1710"/>
              <a:ext cx="51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32" name="Google Shape;1832;p151"/>
            <p:cNvCxnSpPr/>
            <p:nvPr/>
          </p:nvCxnSpPr>
          <p:spPr>
            <a:xfrm>
              <a:off x="405" y="3748"/>
              <a:ext cx="5100" cy="0"/>
            </a:xfrm>
            <a:prstGeom prst="straightConnector1">
              <a:avLst/>
            </a:prstGeom>
            <a:noFill/>
            <a:ln cap="flat" cmpd="sng" w="12700">
              <a:solidFill>
                <a:schemeClr val="lt1"/>
              </a:solidFill>
              <a:prstDash val="solid"/>
              <a:miter lim="800000"/>
              <a:headEnd len="med" w="med" type="none"/>
              <a:tailEnd len="med" w="med"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80"/>
          <p:cNvSpPr txBox="1"/>
          <p:nvPr/>
        </p:nvSpPr>
        <p:spPr>
          <a:xfrm>
            <a:off x="250825" y="620712"/>
            <a:ext cx="8642400" cy="399900"/>
          </a:xfrm>
          <a:prstGeom prst="rect">
            <a:avLst/>
          </a:prstGeom>
          <a:noFill/>
          <a:ln>
            <a:noFill/>
          </a:ln>
        </p:spPr>
        <p:txBody>
          <a:bodyPr anchorCtr="0" anchor="t" bIns="45700" lIns="91425" spcFirstLastPara="1" rIns="91425" wrap="square" tIns="45700">
            <a:spAutoFit/>
          </a:bodyPr>
          <a:lstStyle/>
          <a:p>
            <a:pPr indent="-342900" lvl="0" marL="342900" marR="0" rtl="0" algn="r">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جدول يوضح العلاقة بين الدخل والاستهلاك </a:t>
            </a:r>
            <a:endParaRPr/>
          </a:p>
        </p:txBody>
      </p:sp>
      <p:grpSp>
        <p:nvGrpSpPr>
          <p:cNvPr id="526" name="Google Shape;526;p80"/>
          <p:cNvGrpSpPr/>
          <p:nvPr/>
        </p:nvGrpSpPr>
        <p:grpSpPr>
          <a:xfrm>
            <a:off x="4716462" y="1268412"/>
            <a:ext cx="4048125" cy="3036887"/>
            <a:chOff x="2971" y="799"/>
            <a:chExt cx="2550" cy="1913"/>
          </a:xfrm>
        </p:grpSpPr>
        <p:sp>
          <p:nvSpPr>
            <p:cNvPr id="527" name="Google Shape;527;p80"/>
            <p:cNvSpPr txBox="1"/>
            <p:nvPr/>
          </p:nvSpPr>
          <p:spPr>
            <a:xfrm>
              <a:off x="4921" y="799"/>
              <a:ext cx="600" cy="600"/>
            </a:xfrm>
            <a:prstGeom prst="rect">
              <a:avLst/>
            </a:prstGeom>
            <a:solidFill>
              <a:srgbClr val="F3F3F3"/>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السنة   </a:t>
              </a:r>
              <a:endParaRPr/>
            </a:p>
          </p:txBody>
        </p:sp>
        <p:sp>
          <p:nvSpPr>
            <p:cNvPr id="528" name="Google Shape;528;p80"/>
            <p:cNvSpPr txBox="1"/>
            <p:nvPr/>
          </p:nvSpPr>
          <p:spPr>
            <a:xfrm>
              <a:off x="4241" y="799"/>
              <a:ext cx="600" cy="600"/>
            </a:xfrm>
            <a:prstGeom prst="rect">
              <a:avLst/>
            </a:prstGeom>
            <a:solidFill>
              <a:srgbClr val="F3F3F3"/>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الاستهلاك </a:t>
              </a:r>
              <a:endParaRPr/>
            </a:p>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(C)</a:t>
              </a:r>
              <a:endParaRPr/>
            </a:p>
          </p:txBody>
        </p:sp>
        <p:sp>
          <p:nvSpPr>
            <p:cNvPr id="529" name="Google Shape;529;p80"/>
            <p:cNvSpPr txBox="1"/>
            <p:nvPr/>
          </p:nvSpPr>
          <p:spPr>
            <a:xfrm>
              <a:off x="3560" y="799"/>
              <a:ext cx="600" cy="600"/>
            </a:xfrm>
            <a:prstGeom prst="rect">
              <a:avLst/>
            </a:prstGeom>
            <a:solidFill>
              <a:srgbClr val="F3F3F3"/>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الدخل المتاح </a:t>
              </a:r>
              <a:endParaRPr/>
            </a:p>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Yd</a:t>
              </a:r>
              <a:endParaRPr/>
            </a:p>
          </p:txBody>
        </p:sp>
        <p:sp>
          <p:nvSpPr>
            <p:cNvPr id="530" name="Google Shape;530;p80"/>
            <p:cNvSpPr txBox="1"/>
            <p:nvPr/>
          </p:nvSpPr>
          <p:spPr>
            <a:xfrm>
              <a:off x="2971" y="799"/>
              <a:ext cx="600" cy="600"/>
            </a:xfrm>
            <a:prstGeom prst="rect">
              <a:avLst/>
            </a:prstGeom>
            <a:solidFill>
              <a:srgbClr val="F3F3F3"/>
            </a:solid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الميل الحدى للاستهلاك </a:t>
              </a:r>
              <a:endParaRPr/>
            </a:p>
            <a:p>
              <a:pPr indent="0" lvl="0" marL="0" marR="0" rtl="1" algn="ctr">
                <a:lnSpc>
                  <a:spcPct val="100000"/>
                </a:lnSpc>
                <a:spcBef>
                  <a:spcPts val="0"/>
                </a:spcBef>
                <a:spcAft>
                  <a:spcPts val="0"/>
                </a:spcAft>
                <a:buClr>
                  <a:schemeClr val="dk1"/>
                </a:buClr>
                <a:buSzPts val="1400"/>
                <a:buFont typeface="Times New Roman"/>
                <a:buNone/>
              </a:pPr>
              <a:r>
                <a:rPr b="1" i="0" lang="en-US" sz="1400" u="none">
                  <a:solidFill>
                    <a:schemeClr val="dk1"/>
                  </a:solidFill>
                  <a:latin typeface="Times New Roman"/>
                  <a:ea typeface="Times New Roman"/>
                  <a:cs typeface="Times New Roman"/>
                  <a:sym typeface="Times New Roman"/>
                </a:rPr>
                <a:t>b</a:t>
              </a:r>
              <a:endParaRPr/>
            </a:p>
          </p:txBody>
        </p:sp>
        <p:sp>
          <p:nvSpPr>
            <p:cNvPr id="531" name="Google Shape;531;p80"/>
            <p:cNvSpPr txBox="1"/>
            <p:nvPr/>
          </p:nvSpPr>
          <p:spPr>
            <a:xfrm>
              <a:off x="4921" y="126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2001</a:t>
              </a:r>
              <a:endParaRPr/>
            </a:p>
          </p:txBody>
        </p:sp>
        <p:sp>
          <p:nvSpPr>
            <p:cNvPr id="532" name="Google Shape;532;p80"/>
            <p:cNvSpPr txBox="1"/>
            <p:nvPr/>
          </p:nvSpPr>
          <p:spPr>
            <a:xfrm>
              <a:off x="4241" y="126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2,700</a:t>
              </a:r>
              <a:endParaRPr/>
            </a:p>
          </p:txBody>
        </p:sp>
        <p:sp>
          <p:nvSpPr>
            <p:cNvPr id="533" name="Google Shape;533;p80"/>
            <p:cNvSpPr txBox="1"/>
            <p:nvPr/>
          </p:nvSpPr>
          <p:spPr>
            <a:xfrm>
              <a:off x="3560" y="126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3,200</a:t>
              </a:r>
              <a:endParaRPr/>
            </a:p>
          </p:txBody>
        </p:sp>
        <p:sp>
          <p:nvSpPr>
            <p:cNvPr id="534" name="Google Shape;534;p80"/>
            <p:cNvSpPr txBox="1"/>
            <p:nvPr/>
          </p:nvSpPr>
          <p:spPr>
            <a:xfrm>
              <a:off x="2971" y="126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a:t>
              </a:r>
              <a:endParaRPr/>
            </a:p>
          </p:txBody>
        </p:sp>
        <p:sp>
          <p:nvSpPr>
            <p:cNvPr id="535" name="Google Shape;535;p80"/>
            <p:cNvSpPr txBox="1"/>
            <p:nvPr/>
          </p:nvSpPr>
          <p:spPr>
            <a:xfrm>
              <a:off x="4921" y="1490"/>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2002</a:t>
              </a:r>
              <a:endParaRPr/>
            </a:p>
          </p:txBody>
        </p:sp>
        <p:sp>
          <p:nvSpPr>
            <p:cNvPr id="536" name="Google Shape;536;p80"/>
            <p:cNvSpPr txBox="1"/>
            <p:nvPr/>
          </p:nvSpPr>
          <p:spPr>
            <a:xfrm>
              <a:off x="4241" y="149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3,000</a:t>
              </a:r>
              <a:endParaRPr/>
            </a:p>
          </p:txBody>
        </p:sp>
        <p:sp>
          <p:nvSpPr>
            <p:cNvPr id="537" name="Google Shape;537;p80"/>
            <p:cNvSpPr txBox="1"/>
            <p:nvPr/>
          </p:nvSpPr>
          <p:spPr>
            <a:xfrm>
              <a:off x="3560" y="149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3,600</a:t>
              </a:r>
              <a:endParaRPr/>
            </a:p>
          </p:txBody>
        </p:sp>
        <p:sp>
          <p:nvSpPr>
            <p:cNvPr id="538" name="Google Shape;538;p80"/>
            <p:cNvSpPr txBox="1"/>
            <p:nvPr/>
          </p:nvSpPr>
          <p:spPr>
            <a:xfrm>
              <a:off x="2971" y="1490"/>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0.75</a:t>
              </a:r>
              <a:endParaRPr/>
            </a:p>
          </p:txBody>
        </p:sp>
        <p:sp>
          <p:nvSpPr>
            <p:cNvPr id="539" name="Google Shape;539;p80"/>
            <p:cNvSpPr txBox="1"/>
            <p:nvPr/>
          </p:nvSpPr>
          <p:spPr>
            <a:xfrm>
              <a:off x="4921" y="172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2003</a:t>
              </a:r>
              <a:endParaRPr/>
            </a:p>
          </p:txBody>
        </p:sp>
        <p:sp>
          <p:nvSpPr>
            <p:cNvPr id="540" name="Google Shape;540;p80"/>
            <p:cNvSpPr txBox="1"/>
            <p:nvPr/>
          </p:nvSpPr>
          <p:spPr>
            <a:xfrm>
              <a:off x="4241" y="172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3,300</a:t>
              </a:r>
              <a:endParaRPr/>
            </a:p>
          </p:txBody>
        </p:sp>
        <p:sp>
          <p:nvSpPr>
            <p:cNvPr id="541" name="Google Shape;541;p80"/>
            <p:cNvSpPr txBox="1"/>
            <p:nvPr/>
          </p:nvSpPr>
          <p:spPr>
            <a:xfrm>
              <a:off x="3560" y="172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4,000</a:t>
              </a:r>
              <a:endParaRPr/>
            </a:p>
          </p:txBody>
        </p:sp>
        <p:sp>
          <p:nvSpPr>
            <p:cNvPr id="542" name="Google Shape;542;p80"/>
            <p:cNvSpPr txBox="1"/>
            <p:nvPr/>
          </p:nvSpPr>
          <p:spPr>
            <a:xfrm>
              <a:off x="2971" y="172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0.75</a:t>
              </a:r>
              <a:endParaRPr/>
            </a:p>
          </p:txBody>
        </p:sp>
        <p:sp>
          <p:nvSpPr>
            <p:cNvPr id="543" name="Google Shape;543;p80"/>
            <p:cNvSpPr txBox="1"/>
            <p:nvPr/>
          </p:nvSpPr>
          <p:spPr>
            <a:xfrm>
              <a:off x="4921" y="195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2004</a:t>
              </a:r>
              <a:endParaRPr/>
            </a:p>
          </p:txBody>
        </p:sp>
        <p:sp>
          <p:nvSpPr>
            <p:cNvPr id="544" name="Google Shape;544;p80"/>
            <p:cNvSpPr txBox="1"/>
            <p:nvPr/>
          </p:nvSpPr>
          <p:spPr>
            <a:xfrm>
              <a:off x="4241" y="195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3,600</a:t>
              </a:r>
              <a:endParaRPr/>
            </a:p>
          </p:txBody>
        </p:sp>
        <p:sp>
          <p:nvSpPr>
            <p:cNvPr id="545" name="Google Shape;545;p80"/>
            <p:cNvSpPr txBox="1"/>
            <p:nvPr/>
          </p:nvSpPr>
          <p:spPr>
            <a:xfrm>
              <a:off x="3560" y="195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4,400</a:t>
              </a:r>
              <a:endParaRPr/>
            </a:p>
          </p:txBody>
        </p:sp>
        <p:sp>
          <p:nvSpPr>
            <p:cNvPr id="546" name="Google Shape;546;p80"/>
            <p:cNvSpPr txBox="1"/>
            <p:nvPr/>
          </p:nvSpPr>
          <p:spPr>
            <a:xfrm>
              <a:off x="2971" y="195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0.75</a:t>
              </a:r>
              <a:endParaRPr/>
            </a:p>
          </p:txBody>
        </p:sp>
        <p:sp>
          <p:nvSpPr>
            <p:cNvPr id="547" name="Google Shape;547;p80"/>
            <p:cNvSpPr txBox="1"/>
            <p:nvPr/>
          </p:nvSpPr>
          <p:spPr>
            <a:xfrm>
              <a:off x="4921" y="2181"/>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2005</a:t>
              </a:r>
              <a:endParaRPr/>
            </a:p>
          </p:txBody>
        </p:sp>
        <p:sp>
          <p:nvSpPr>
            <p:cNvPr id="548" name="Google Shape;548;p80"/>
            <p:cNvSpPr txBox="1"/>
            <p:nvPr/>
          </p:nvSpPr>
          <p:spPr>
            <a:xfrm>
              <a:off x="4241" y="218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3,900</a:t>
              </a:r>
              <a:endParaRPr/>
            </a:p>
          </p:txBody>
        </p:sp>
        <p:sp>
          <p:nvSpPr>
            <p:cNvPr id="549" name="Google Shape;549;p80"/>
            <p:cNvSpPr txBox="1"/>
            <p:nvPr/>
          </p:nvSpPr>
          <p:spPr>
            <a:xfrm>
              <a:off x="3560" y="218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4,800</a:t>
              </a:r>
              <a:endParaRPr/>
            </a:p>
          </p:txBody>
        </p:sp>
        <p:sp>
          <p:nvSpPr>
            <p:cNvPr id="550" name="Google Shape;550;p80"/>
            <p:cNvSpPr txBox="1"/>
            <p:nvPr/>
          </p:nvSpPr>
          <p:spPr>
            <a:xfrm>
              <a:off x="2971" y="2181"/>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0.75</a:t>
              </a:r>
              <a:endParaRPr/>
            </a:p>
          </p:txBody>
        </p:sp>
        <p:sp>
          <p:nvSpPr>
            <p:cNvPr id="551" name="Google Shape;551;p80"/>
            <p:cNvSpPr txBox="1"/>
            <p:nvPr/>
          </p:nvSpPr>
          <p:spPr>
            <a:xfrm>
              <a:off x="4921" y="2412"/>
              <a:ext cx="600" cy="300"/>
            </a:xfrm>
            <a:prstGeom prst="rect">
              <a:avLst/>
            </a:prstGeom>
            <a:noFill/>
            <a:ln>
              <a:noFill/>
            </a:ln>
          </p:spPr>
          <p:txBody>
            <a:bodyPr anchorCtr="0" anchor="t" bIns="45700" lIns="91425" spcFirstLastPara="1" rIns="91425" wrap="square" tIns="45700">
              <a:noAutofit/>
            </a:bodyPr>
            <a:lstStyle/>
            <a:p>
              <a:pPr indent="0" lvl="0" marL="0" marR="0" rtl="1" algn="ctr">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2006</a:t>
              </a:r>
              <a:endParaRPr/>
            </a:p>
          </p:txBody>
        </p:sp>
        <p:sp>
          <p:nvSpPr>
            <p:cNvPr id="552" name="Google Shape;552;p80"/>
            <p:cNvSpPr txBox="1"/>
            <p:nvPr/>
          </p:nvSpPr>
          <p:spPr>
            <a:xfrm>
              <a:off x="4241" y="2412"/>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4,200</a:t>
              </a:r>
              <a:endParaRPr/>
            </a:p>
          </p:txBody>
        </p:sp>
        <p:sp>
          <p:nvSpPr>
            <p:cNvPr id="553" name="Google Shape;553;p80"/>
            <p:cNvSpPr txBox="1"/>
            <p:nvPr/>
          </p:nvSpPr>
          <p:spPr>
            <a:xfrm>
              <a:off x="3560" y="2412"/>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5,200</a:t>
              </a:r>
              <a:endParaRPr/>
            </a:p>
          </p:txBody>
        </p:sp>
        <p:sp>
          <p:nvSpPr>
            <p:cNvPr id="554" name="Google Shape;554;p80"/>
            <p:cNvSpPr txBox="1"/>
            <p:nvPr/>
          </p:nvSpPr>
          <p:spPr>
            <a:xfrm>
              <a:off x="2971" y="2412"/>
              <a:ext cx="600" cy="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0.75</a:t>
              </a:r>
              <a:endParaRPr/>
            </a:p>
          </p:txBody>
        </p:sp>
        <p:cxnSp>
          <p:nvCxnSpPr>
            <p:cNvPr id="555" name="Google Shape;555;p80"/>
            <p:cNvCxnSpPr/>
            <p:nvPr/>
          </p:nvCxnSpPr>
          <p:spPr>
            <a:xfrm>
              <a:off x="4921" y="799"/>
              <a:ext cx="0" cy="1800"/>
            </a:xfrm>
            <a:prstGeom prst="straightConnector1">
              <a:avLst/>
            </a:prstGeom>
            <a:noFill/>
            <a:ln cap="flat" cmpd="sng" w="12700">
              <a:solidFill>
                <a:srgbClr val="000000"/>
              </a:solidFill>
              <a:prstDash val="solid"/>
              <a:miter lim="800000"/>
              <a:headEnd len="med" w="med" type="none"/>
              <a:tailEnd len="med" w="med" type="none"/>
            </a:ln>
          </p:spPr>
        </p:cxnSp>
        <p:cxnSp>
          <p:nvCxnSpPr>
            <p:cNvPr id="556" name="Google Shape;556;p80"/>
            <p:cNvCxnSpPr/>
            <p:nvPr/>
          </p:nvCxnSpPr>
          <p:spPr>
            <a:xfrm>
              <a:off x="4241" y="799"/>
              <a:ext cx="0" cy="1800"/>
            </a:xfrm>
            <a:prstGeom prst="straightConnector1">
              <a:avLst/>
            </a:prstGeom>
            <a:noFill/>
            <a:ln cap="flat" cmpd="sng" w="12700">
              <a:solidFill>
                <a:srgbClr val="000000"/>
              </a:solidFill>
              <a:prstDash val="solid"/>
              <a:miter lim="800000"/>
              <a:headEnd len="med" w="med" type="none"/>
              <a:tailEnd len="med" w="med" type="none"/>
            </a:ln>
          </p:spPr>
        </p:cxnSp>
        <p:cxnSp>
          <p:nvCxnSpPr>
            <p:cNvPr id="557" name="Google Shape;557;p80"/>
            <p:cNvCxnSpPr/>
            <p:nvPr/>
          </p:nvCxnSpPr>
          <p:spPr>
            <a:xfrm>
              <a:off x="3560" y="799"/>
              <a:ext cx="0" cy="1800"/>
            </a:xfrm>
            <a:prstGeom prst="straightConnector1">
              <a:avLst/>
            </a:prstGeom>
            <a:noFill/>
            <a:ln cap="flat" cmpd="sng" w="12700">
              <a:solidFill>
                <a:srgbClr val="000000"/>
              </a:solidFill>
              <a:prstDash val="solid"/>
              <a:miter lim="800000"/>
              <a:headEnd len="med" w="med" type="none"/>
              <a:tailEnd len="med" w="med" type="none"/>
            </a:ln>
          </p:spPr>
        </p:cxnSp>
        <p:cxnSp>
          <p:nvCxnSpPr>
            <p:cNvPr id="558" name="Google Shape;558;p80"/>
            <p:cNvCxnSpPr/>
            <p:nvPr/>
          </p:nvCxnSpPr>
          <p:spPr>
            <a:xfrm>
              <a:off x="2971" y="1260"/>
              <a:ext cx="2400" cy="0"/>
            </a:xfrm>
            <a:prstGeom prst="straightConnector1">
              <a:avLst/>
            </a:prstGeom>
            <a:noFill/>
            <a:ln cap="flat" cmpd="sng" w="12700">
              <a:solidFill>
                <a:srgbClr val="000000"/>
              </a:solidFill>
              <a:prstDash val="solid"/>
              <a:miter lim="800000"/>
              <a:headEnd len="med" w="med" type="none"/>
              <a:tailEnd len="med" w="med" type="none"/>
            </a:ln>
          </p:spPr>
        </p:cxnSp>
        <p:cxnSp>
          <p:nvCxnSpPr>
            <p:cNvPr id="559" name="Google Shape;559;p80"/>
            <p:cNvCxnSpPr/>
            <p:nvPr/>
          </p:nvCxnSpPr>
          <p:spPr>
            <a:xfrm>
              <a:off x="2971" y="1490"/>
              <a:ext cx="2400" cy="0"/>
            </a:xfrm>
            <a:prstGeom prst="straightConnector1">
              <a:avLst/>
            </a:prstGeom>
            <a:noFill/>
            <a:ln cap="flat" cmpd="sng" w="12700">
              <a:solidFill>
                <a:srgbClr val="000000"/>
              </a:solidFill>
              <a:prstDash val="solid"/>
              <a:miter lim="800000"/>
              <a:headEnd len="med" w="med" type="none"/>
              <a:tailEnd len="med" w="med" type="none"/>
            </a:ln>
          </p:spPr>
        </p:cxnSp>
        <p:cxnSp>
          <p:nvCxnSpPr>
            <p:cNvPr id="560" name="Google Shape;560;p80"/>
            <p:cNvCxnSpPr/>
            <p:nvPr/>
          </p:nvCxnSpPr>
          <p:spPr>
            <a:xfrm>
              <a:off x="2971" y="1721"/>
              <a:ext cx="2400" cy="0"/>
            </a:xfrm>
            <a:prstGeom prst="straightConnector1">
              <a:avLst/>
            </a:prstGeom>
            <a:noFill/>
            <a:ln cap="flat" cmpd="sng" w="12700">
              <a:solidFill>
                <a:srgbClr val="000000"/>
              </a:solidFill>
              <a:prstDash val="solid"/>
              <a:miter lim="800000"/>
              <a:headEnd len="med" w="med" type="none"/>
              <a:tailEnd len="med" w="med" type="none"/>
            </a:ln>
          </p:spPr>
        </p:cxnSp>
        <p:cxnSp>
          <p:nvCxnSpPr>
            <p:cNvPr id="561" name="Google Shape;561;p80"/>
            <p:cNvCxnSpPr/>
            <p:nvPr/>
          </p:nvCxnSpPr>
          <p:spPr>
            <a:xfrm>
              <a:off x="2971" y="1951"/>
              <a:ext cx="2400" cy="0"/>
            </a:xfrm>
            <a:prstGeom prst="straightConnector1">
              <a:avLst/>
            </a:prstGeom>
            <a:noFill/>
            <a:ln cap="flat" cmpd="sng" w="12700">
              <a:solidFill>
                <a:srgbClr val="000000"/>
              </a:solidFill>
              <a:prstDash val="solid"/>
              <a:miter lim="800000"/>
              <a:headEnd len="med" w="med" type="none"/>
              <a:tailEnd len="med" w="med" type="none"/>
            </a:ln>
          </p:spPr>
        </p:cxnSp>
        <p:cxnSp>
          <p:nvCxnSpPr>
            <p:cNvPr id="562" name="Google Shape;562;p80"/>
            <p:cNvCxnSpPr/>
            <p:nvPr/>
          </p:nvCxnSpPr>
          <p:spPr>
            <a:xfrm>
              <a:off x="2971" y="2181"/>
              <a:ext cx="2400" cy="0"/>
            </a:xfrm>
            <a:prstGeom prst="straightConnector1">
              <a:avLst/>
            </a:prstGeom>
            <a:noFill/>
            <a:ln cap="flat" cmpd="sng" w="12700">
              <a:solidFill>
                <a:srgbClr val="000000"/>
              </a:solidFill>
              <a:prstDash val="solid"/>
              <a:miter lim="800000"/>
              <a:headEnd len="med" w="med" type="none"/>
              <a:tailEnd len="med" w="med" type="none"/>
            </a:ln>
          </p:spPr>
        </p:cxnSp>
        <p:cxnSp>
          <p:nvCxnSpPr>
            <p:cNvPr id="563" name="Google Shape;563;p80"/>
            <p:cNvCxnSpPr/>
            <p:nvPr/>
          </p:nvCxnSpPr>
          <p:spPr>
            <a:xfrm>
              <a:off x="2971" y="2412"/>
              <a:ext cx="2400" cy="0"/>
            </a:xfrm>
            <a:prstGeom prst="straightConnector1">
              <a:avLst/>
            </a:prstGeom>
            <a:noFill/>
            <a:ln cap="flat" cmpd="sng" w="12700">
              <a:solidFill>
                <a:srgbClr val="000000"/>
              </a:solidFill>
              <a:prstDash val="solid"/>
              <a:miter lim="800000"/>
              <a:headEnd len="med" w="med" type="none"/>
              <a:tailEnd len="med" w="med" type="none"/>
            </a:ln>
          </p:spPr>
        </p:cxnSp>
        <p:cxnSp>
          <p:nvCxnSpPr>
            <p:cNvPr id="564" name="Google Shape;564;p80"/>
            <p:cNvCxnSpPr/>
            <p:nvPr/>
          </p:nvCxnSpPr>
          <p:spPr>
            <a:xfrm>
              <a:off x="5375" y="799"/>
              <a:ext cx="0" cy="1800"/>
            </a:xfrm>
            <a:prstGeom prst="straightConnector1">
              <a:avLst/>
            </a:prstGeom>
            <a:noFill/>
            <a:ln cap="flat" cmpd="sng" w="12700">
              <a:solidFill>
                <a:srgbClr val="000000"/>
              </a:solidFill>
              <a:prstDash val="solid"/>
              <a:miter lim="800000"/>
              <a:headEnd len="med" w="med" type="none"/>
              <a:tailEnd len="med" w="med" type="none"/>
            </a:ln>
          </p:spPr>
        </p:cxnSp>
        <p:cxnSp>
          <p:nvCxnSpPr>
            <p:cNvPr id="565" name="Google Shape;565;p80"/>
            <p:cNvCxnSpPr/>
            <p:nvPr/>
          </p:nvCxnSpPr>
          <p:spPr>
            <a:xfrm>
              <a:off x="2971" y="799"/>
              <a:ext cx="0" cy="1800"/>
            </a:xfrm>
            <a:prstGeom prst="straightConnector1">
              <a:avLst/>
            </a:prstGeom>
            <a:noFill/>
            <a:ln cap="flat" cmpd="sng" w="12700">
              <a:solidFill>
                <a:srgbClr val="000000"/>
              </a:solidFill>
              <a:prstDash val="solid"/>
              <a:miter lim="800000"/>
              <a:headEnd len="med" w="med" type="none"/>
              <a:tailEnd len="med" w="med" type="none"/>
            </a:ln>
          </p:spPr>
        </p:cxnSp>
        <p:cxnSp>
          <p:nvCxnSpPr>
            <p:cNvPr id="566" name="Google Shape;566;p80"/>
            <p:cNvCxnSpPr/>
            <p:nvPr/>
          </p:nvCxnSpPr>
          <p:spPr>
            <a:xfrm>
              <a:off x="2971" y="799"/>
              <a:ext cx="2400" cy="0"/>
            </a:xfrm>
            <a:prstGeom prst="straightConnector1">
              <a:avLst/>
            </a:prstGeom>
            <a:noFill/>
            <a:ln cap="flat" cmpd="sng" w="12700">
              <a:solidFill>
                <a:srgbClr val="000000"/>
              </a:solidFill>
              <a:prstDash val="solid"/>
              <a:miter lim="800000"/>
              <a:headEnd len="med" w="med" type="none"/>
              <a:tailEnd len="med" w="med" type="none"/>
            </a:ln>
          </p:spPr>
        </p:cxnSp>
        <p:cxnSp>
          <p:nvCxnSpPr>
            <p:cNvPr id="567" name="Google Shape;567;p80"/>
            <p:cNvCxnSpPr/>
            <p:nvPr/>
          </p:nvCxnSpPr>
          <p:spPr>
            <a:xfrm>
              <a:off x="2971" y="2642"/>
              <a:ext cx="2400" cy="0"/>
            </a:xfrm>
            <a:prstGeom prst="straightConnector1">
              <a:avLst/>
            </a:prstGeom>
            <a:noFill/>
            <a:ln cap="flat" cmpd="sng" w="12700">
              <a:solidFill>
                <a:srgbClr val="000000"/>
              </a:solidFill>
              <a:prstDash val="solid"/>
              <a:miter lim="800000"/>
              <a:headEnd len="med" w="med" type="none"/>
              <a:tailEnd len="med" w="med" type="none"/>
            </a:ln>
          </p:spPr>
        </p:cxnSp>
      </p:grpSp>
      <p:pic>
        <p:nvPicPr>
          <p:cNvPr id="568" name="Google Shape;568;p80"/>
          <p:cNvPicPr preferRelativeResize="0"/>
          <p:nvPr/>
        </p:nvPicPr>
        <p:blipFill rotWithShape="1">
          <a:blip r:embed="rId3">
            <a:alphaModFix/>
          </a:blip>
          <a:srcRect b="0" l="0" r="0" t="0"/>
          <a:stretch/>
        </p:blipFill>
        <p:spPr>
          <a:xfrm>
            <a:off x="1474787" y="1558925"/>
            <a:ext cx="2089151" cy="1149350"/>
          </a:xfrm>
          <a:prstGeom prst="rect">
            <a:avLst/>
          </a:prstGeom>
          <a:noFill/>
          <a:ln>
            <a:noFill/>
          </a:ln>
        </p:spPr>
      </p:pic>
      <p:pic>
        <p:nvPicPr>
          <p:cNvPr id="569" name="Google Shape;569;p80"/>
          <p:cNvPicPr preferRelativeResize="0"/>
          <p:nvPr/>
        </p:nvPicPr>
        <p:blipFill rotWithShape="1">
          <a:blip r:embed="rId4">
            <a:alphaModFix/>
          </a:blip>
          <a:srcRect b="0" l="0" r="0" t="0"/>
          <a:stretch/>
        </p:blipFill>
        <p:spPr>
          <a:xfrm>
            <a:off x="1273175" y="3732212"/>
            <a:ext cx="2247901"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5">
                                            <p:txEl>
                                              <p:pRg end="0" st="0"/>
                                            </p:txEl>
                                          </p:spTgt>
                                        </p:tgtEl>
                                        <p:attrNameLst>
                                          <p:attrName>style.visibility</p:attrName>
                                        </p:attrNameLst>
                                      </p:cBhvr>
                                      <p:to>
                                        <p:strVal val="visible"/>
                                      </p:to>
                                    </p:set>
                                    <p:anim calcmode="lin" valueType="num">
                                      <p:cBhvr additive="base">
                                        <p:cTn dur="500"/>
                                        <p:tgtEl>
                                          <p:spTgt spid="525">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525">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6" name="Shape 1836"/>
        <p:cNvGrpSpPr/>
        <p:nvPr/>
      </p:nvGrpSpPr>
      <p:grpSpPr>
        <a:xfrm>
          <a:off x="0" y="0"/>
          <a:ext cx="0" cy="0"/>
          <a:chOff x="0" y="0"/>
          <a:chExt cx="0" cy="0"/>
        </a:xfrm>
      </p:grpSpPr>
      <p:sp>
        <p:nvSpPr>
          <p:cNvPr id="1837" name="Google Shape;1837;p152"/>
          <p:cNvSpPr txBox="1"/>
          <p:nvPr>
            <p:ph type="title"/>
          </p:nvPr>
        </p:nvSpPr>
        <p:spPr>
          <a:xfrm>
            <a:off x="539750" y="0"/>
            <a:ext cx="8229600" cy="990600"/>
          </a:xfrm>
          <a:prstGeom prst="rect">
            <a:avLst/>
          </a:prstGeom>
          <a:noFill/>
          <a:ln>
            <a:noFill/>
          </a:ln>
        </p:spPr>
        <p:txBody>
          <a:bodyPr anchorCtr="0" anchor="ctr" bIns="45700" lIns="91425" spcFirstLastPara="1" rIns="91425" wrap="square" tIns="45700">
            <a:noAutofit/>
          </a:bodyPr>
          <a:lstStyle/>
          <a:p>
            <a:pPr indent="0" lvl="0" marL="0" rtl="1" algn="r">
              <a:lnSpc>
                <a:spcPct val="100000"/>
              </a:lnSpc>
              <a:spcBef>
                <a:spcPts val="0"/>
              </a:spcBef>
              <a:spcAft>
                <a:spcPts val="0"/>
              </a:spcAft>
              <a:buClr>
                <a:srgbClr val="FF0000"/>
              </a:buClr>
              <a:buSzPts val="1600"/>
              <a:buFont typeface="Gill Sans"/>
              <a:buNone/>
            </a:pPr>
            <a:r>
              <a:rPr b="1" i="0" lang="en-US" sz="1600" u="sng">
                <a:solidFill>
                  <a:srgbClr val="FF0000"/>
                </a:solidFill>
                <a:effectLst>
                  <a:outerShdw blurRad="38100" algn="tl" dir="2700000" dist="38100">
                    <a:srgbClr val="C0C0C0"/>
                  </a:outerShdw>
                </a:effectLst>
                <a:latin typeface="Gill Sans"/>
                <a:ea typeface="Gill Sans"/>
                <a:cs typeface="Gill Sans"/>
                <a:sym typeface="Gill Sans"/>
              </a:rPr>
              <a:t>مبد أ </a:t>
            </a:r>
            <a:r>
              <a:rPr b="1" i="0" lang="en-US" sz="1600" u="none">
                <a:solidFill>
                  <a:srgbClr val="FF0000"/>
                </a:solidFill>
                <a:effectLst>
                  <a:outerShdw blurRad="38100" algn="tl" dir="2700000" dist="38100">
                    <a:srgbClr val="C0C0C0"/>
                  </a:outerShdw>
                </a:effectLst>
                <a:latin typeface="Gill Sans"/>
                <a:ea typeface="Gill Sans"/>
                <a:cs typeface="Gill Sans"/>
                <a:sym typeface="Gill Sans"/>
              </a:rPr>
              <a:t>المضاعف</a:t>
            </a:r>
            <a:r>
              <a:rPr b="1" i="0" lang="en-US" sz="1600" u="none">
                <a:solidFill>
                  <a:srgbClr val="572314"/>
                </a:solidFill>
                <a:effectLst>
                  <a:outerShdw blurRad="38100" algn="tl" dir="2700000" dist="38100">
                    <a:srgbClr val="C0C0C0"/>
                  </a:outerShdw>
                </a:effectLst>
                <a:latin typeface="Gill Sans"/>
                <a:ea typeface="Gill Sans"/>
                <a:cs typeface="Gill Sans"/>
                <a:sym typeface="Gill Sans"/>
              </a:rPr>
              <a:t> :</a:t>
            </a:r>
            <a:r>
              <a:rPr b="1" i="0" lang="en-US" sz="1600" u="none">
                <a:solidFill>
                  <a:srgbClr val="FF0000"/>
                </a:solidFill>
                <a:effectLst>
                  <a:outerShdw blurRad="38100" algn="tl" dir="2700000" dist="38100">
                    <a:srgbClr val="C0C0C0"/>
                  </a:outerShdw>
                </a:effectLst>
                <a:latin typeface="Gill Sans"/>
                <a:ea typeface="Gill Sans"/>
                <a:cs typeface="Gill Sans"/>
                <a:sym typeface="Gill Sans"/>
              </a:rPr>
              <a:t>The</a:t>
            </a:r>
            <a:r>
              <a:rPr b="1" i="0" lang="en-US" sz="1600" u="none">
                <a:solidFill>
                  <a:srgbClr val="572314"/>
                </a:solidFill>
                <a:effectLst>
                  <a:outerShdw blurRad="38100" algn="tl" dir="2700000" dist="38100">
                    <a:srgbClr val="C0C0C0"/>
                  </a:outerShdw>
                </a:effectLst>
                <a:latin typeface="Gill Sans"/>
                <a:ea typeface="Gill Sans"/>
                <a:cs typeface="Gill Sans"/>
                <a:sym typeface="Gill Sans"/>
              </a:rPr>
              <a:t>  </a:t>
            </a:r>
            <a:r>
              <a:rPr b="1" i="0" lang="en-US" sz="1600" u="sng">
                <a:solidFill>
                  <a:srgbClr val="FF0000"/>
                </a:solidFill>
                <a:effectLst>
                  <a:outerShdw blurRad="38100" algn="tl" dir="2700000" dist="38100">
                    <a:srgbClr val="C0C0C0"/>
                  </a:outerShdw>
                </a:effectLst>
                <a:latin typeface="Gill Sans"/>
                <a:ea typeface="Gill Sans"/>
                <a:cs typeface="Gill Sans"/>
                <a:sym typeface="Gill Sans"/>
              </a:rPr>
              <a:t>Multiplier  Principle</a:t>
            </a:r>
            <a:br>
              <a:rPr b="1" i="0" lang="en-US" sz="1600" u="sng">
                <a:solidFill>
                  <a:srgbClr val="FF0000"/>
                </a:solidFill>
                <a:effectLst>
                  <a:outerShdw blurRad="38100" algn="tl" dir="2700000" dist="38100">
                    <a:srgbClr val="C0C0C0"/>
                  </a:outerShdw>
                </a:effectLst>
                <a:latin typeface="Gill Sans"/>
                <a:ea typeface="Gill Sans"/>
                <a:cs typeface="Gill Sans"/>
                <a:sym typeface="Gill Sans"/>
              </a:rPr>
            </a:br>
            <a:r>
              <a:rPr b="1" i="0" lang="en-US" sz="1600" u="sng">
                <a:solidFill>
                  <a:srgbClr val="FF0000"/>
                </a:solidFill>
                <a:effectLst>
                  <a:outerShdw blurRad="38100" algn="tl" dir="2700000" dist="38100">
                    <a:srgbClr val="C0C0C0"/>
                  </a:outerShdw>
                </a:effectLst>
                <a:latin typeface="Gill Sans"/>
                <a:ea typeface="Gill Sans"/>
                <a:cs typeface="Gill Sans"/>
                <a:sym typeface="Gill Sans"/>
              </a:rPr>
              <a:t>ل</a:t>
            </a:r>
            <a:r>
              <a:rPr b="1" i="0" lang="en-US" sz="1600" u="none">
                <a:solidFill>
                  <a:srgbClr val="572314"/>
                </a:solidFill>
                <a:effectLst>
                  <a:outerShdw blurRad="38100" algn="tl" dir="2700000" dist="38100">
                    <a:srgbClr val="C0C0C0"/>
                  </a:outerShdw>
                </a:effectLst>
                <a:latin typeface="Gill Sans"/>
                <a:ea typeface="Gill Sans"/>
                <a:cs typeface="Gill Sans"/>
                <a:sym typeface="Gill Sans"/>
              </a:rPr>
              <a:t>توصيح فكرة المضاعف سنستمر فى استخدام المثال الافتراضى السابق وبالتالى سنفترض زيادة الانفاق الاستثمارى على السلع  والخدمات </a:t>
            </a:r>
            <a:br>
              <a:rPr b="1" i="0" lang="en-US" sz="1600" u="none">
                <a:solidFill>
                  <a:srgbClr val="572314"/>
                </a:solidFill>
                <a:effectLst>
                  <a:outerShdw blurRad="38100" algn="tl" dir="2700000" dist="38100">
                    <a:srgbClr val="C0C0C0"/>
                  </a:outerShdw>
                </a:effectLst>
                <a:latin typeface="Gill Sans"/>
                <a:ea typeface="Gill Sans"/>
                <a:cs typeface="Gill Sans"/>
                <a:sym typeface="Gill Sans"/>
              </a:rPr>
            </a:br>
            <a:r>
              <a:rPr b="1" i="0" lang="en-US" sz="1600" u="none">
                <a:solidFill>
                  <a:srgbClr val="572314"/>
                </a:solidFill>
                <a:effectLst>
                  <a:outerShdw blurRad="38100" algn="tl" dir="2700000" dist="38100">
                    <a:srgbClr val="C0C0C0"/>
                  </a:outerShdw>
                </a:effectLst>
                <a:latin typeface="Gill Sans"/>
                <a:ea typeface="Gill Sans"/>
                <a:cs typeface="Gill Sans"/>
                <a:sym typeface="Gill Sans"/>
              </a:rPr>
              <a:t>ثم نوضح كيف تؤثر هذه الزيادة من خلال المضاعف على الناتج المحلى الاجمالى </a:t>
            </a:r>
            <a:endParaRPr/>
          </a:p>
        </p:txBody>
      </p:sp>
      <p:sp>
        <p:nvSpPr>
          <p:cNvPr id="1838" name="Google Shape;1838;p152"/>
          <p:cNvSpPr txBox="1"/>
          <p:nvPr>
            <p:ph idx="1" type="body"/>
          </p:nvPr>
        </p:nvSpPr>
        <p:spPr>
          <a:xfrm>
            <a:off x="457200" y="5332412"/>
            <a:ext cx="8229600" cy="4937100"/>
          </a:xfrm>
          <a:prstGeom prst="rect">
            <a:avLst/>
          </a:prstGeom>
          <a:noFill/>
          <a:ln>
            <a:noFill/>
          </a:ln>
        </p:spPr>
        <p:txBody>
          <a:bodyPr anchorCtr="0" anchor="t" bIns="45700" lIns="91425" spcFirstLastPara="1" rIns="91425" wrap="square" tIns="45700">
            <a:noAutofit/>
          </a:bodyPr>
          <a:lstStyle/>
          <a:p>
            <a:pPr indent="-282575" lvl="0" marL="365125" marR="0" rtl="0" algn="r">
              <a:lnSpc>
                <a:spcPct val="90000"/>
              </a:lnSpc>
              <a:spcBef>
                <a:spcPts val="0"/>
              </a:spcBef>
              <a:spcAft>
                <a:spcPts val="0"/>
              </a:spcAft>
              <a:buClr>
                <a:schemeClr val="accent1"/>
              </a:buClr>
              <a:buSzPts val="1440"/>
              <a:buFont typeface="Noto Sans Symbols"/>
              <a:buChar char="⚫"/>
            </a:pPr>
            <a:r>
              <a:rPr b="1" i="0" lang="en-US" sz="1800" u="none">
                <a:solidFill>
                  <a:schemeClr val="dk1"/>
                </a:solidFill>
                <a:latin typeface="Gill Sans"/>
                <a:ea typeface="Gill Sans"/>
                <a:cs typeface="Gill Sans"/>
                <a:sym typeface="Gill Sans"/>
              </a:rPr>
              <a:t>سنفترض من اجل ذلك أن الاسعار ثابته ، ,ان قطاع الاعمال فى هذه الدولة الافتراضية قرر زيادة استثماراته بمقدار 200 مليون دولار اضافة الى الاستثمار الاجمالى السابق والبالغ 900 مليون دولار ، وتتلخص نظرية المضاعف فى الناتج المحلى الاجمالى سيزداد بمقدار اكبر من قيمة الزيادة فى الاستثمار ، وستكون قيمة المضاعف عبارة ن نسبة التغير فى الناتج المحلى الاجمالى التوازنى الى التغير فى الانفاق  الاستثمارى  ما يطلق عليه فى هذه الحالة مضاعف الاستثمار : Mr = ∆Y/∆I800/200=4مليون دولار </a:t>
            </a:r>
            <a:endParaRPr b="0" i="0" sz="1800" u="none">
              <a:solidFill>
                <a:schemeClr val="dk1"/>
              </a:solidFill>
              <a:latin typeface="Gill Sans"/>
              <a:ea typeface="Gill Sans"/>
              <a:cs typeface="Gill Sans"/>
              <a:sym typeface="Gill Sans"/>
            </a:endParaRPr>
          </a:p>
          <a:p>
            <a:pPr indent="-191135" lvl="0" marL="365125" marR="0" rtl="0" algn="l">
              <a:spcBef>
                <a:spcPts val="600"/>
              </a:spcBef>
              <a:spcAft>
                <a:spcPts val="0"/>
              </a:spcAft>
              <a:buClr>
                <a:schemeClr val="accent1"/>
              </a:buClr>
              <a:buSzPts val="1440"/>
              <a:buFont typeface="Noto Sans Symbols"/>
              <a:buNone/>
            </a:pPr>
            <a:r>
              <a:t/>
            </a:r>
            <a:endParaRPr b="0" i="0" sz="1800" u="none">
              <a:solidFill>
                <a:schemeClr val="dk1"/>
              </a:solidFill>
              <a:latin typeface="Gill Sans"/>
              <a:ea typeface="Gill Sans"/>
              <a:cs typeface="Gill Sans"/>
              <a:sym typeface="Gill Sans"/>
            </a:endParaRPr>
          </a:p>
        </p:txBody>
      </p:sp>
      <p:grpSp>
        <p:nvGrpSpPr>
          <p:cNvPr id="1839" name="Google Shape;1839;p152"/>
          <p:cNvGrpSpPr/>
          <p:nvPr/>
        </p:nvGrpSpPr>
        <p:grpSpPr>
          <a:xfrm>
            <a:off x="1241425" y="1206500"/>
            <a:ext cx="7351712" cy="4133850"/>
            <a:chOff x="782" y="760"/>
            <a:chExt cx="4631" cy="2604"/>
          </a:xfrm>
        </p:grpSpPr>
        <p:sp>
          <p:nvSpPr>
            <p:cNvPr id="1840" name="Google Shape;1840;p152"/>
            <p:cNvSpPr txBox="1"/>
            <p:nvPr/>
          </p:nvSpPr>
          <p:spPr>
            <a:xfrm>
              <a:off x="4733" y="760"/>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(1)</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الناتج المحلي الإجمالي (y)</a:t>
              </a:r>
              <a:endParaRPr/>
            </a:p>
          </p:txBody>
        </p:sp>
        <p:sp>
          <p:nvSpPr>
            <p:cNvPr id="1841" name="Google Shape;1841;p152"/>
            <p:cNvSpPr txBox="1"/>
            <p:nvPr/>
          </p:nvSpPr>
          <p:spPr>
            <a:xfrm>
              <a:off x="4053" y="760"/>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(2)</a:t>
              </a:r>
              <a:endParaRPr/>
            </a:p>
            <a:p>
              <a:pPr indent="0" lvl="0" marL="0" marR="0" rtl="1" algn="ctr">
                <a:lnSpc>
                  <a:spcPct val="100000"/>
                </a:lnSpc>
                <a:spcBef>
                  <a:spcPts val="0"/>
                </a:spcBef>
                <a:spcAft>
                  <a:spcPts val="0"/>
                </a:spcAft>
                <a:buClr>
                  <a:schemeClr val="dk1"/>
                </a:buClr>
                <a:buSzPts val="1800"/>
                <a:buFont typeface="Times New Roman"/>
                <a:buNone/>
              </a:pPr>
              <a:r>
                <a:t/>
              </a:r>
              <a:endParaRPr b="1" i="0" sz="1800" u="none">
                <a:solidFill>
                  <a:srgbClr val="FFFFFF"/>
                </a:solidFill>
                <a:latin typeface="Gill Sans"/>
                <a:ea typeface="Gill Sans"/>
                <a:cs typeface="Gill Sans"/>
                <a:sym typeface="Gill Sans"/>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الاستهلاك</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C</a:t>
              </a:r>
              <a:endParaRPr/>
            </a:p>
          </p:txBody>
        </p:sp>
        <p:sp>
          <p:nvSpPr>
            <p:cNvPr id="1842" name="Google Shape;1842;p152"/>
            <p:cNvSpPr txBox="1"/>
            <p:nvPr/>
          </p:nvSpPr>
          <p:spPr>
            <a:xfrm>
              <a:off x="3337" y="760"/>
              <a:ext cx="6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(3)</a:t>
              </a:r>
              <a:endParaRPr/>
            </a:p>
            <a:p>
              <a:pPr indent="0" lvl="0" marL="0" marR="0" rtl="1" algn="ctr">
                <a:lnSpc>
                  <a:spcPct val="100000"/>
                </a:lnSpc>
                <a:spcBef>
                  <a:spcPts val="0"/>
                </a:spcBef>
                <a:spcAft>
                  <a:spcPts val="0"/>
                </a:spcAft>
                <a:buClr>
                  <a:schemeClr val="dk1"/>
                </a:buClr>
                <a:buSzPts val="1800"/>
                <a:buFont typeface="Times New Roman"/>
                <a:buNone/>
              </a:pPr>
              <a:r>
                <a:t/>
              </a:r>
              <a:endParaRPr b="1" i="0" sz="1800" u="none">
                <a:solidFill>
                  <a:srgbClr val="FFFFFF"/>
                </a:solidFill>
                <a:latin typeface="Gill Sans"/>
                <a:ea typeface="Gill Sans"/>
                <a:cs typeface="Gill Sans"/>
                <a:sym typeface="Gill Sans"/>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الاستثمار</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I</a:t>
              </a:r>
              <a:endParaRPr/>
            </a:p>
          </p:txBody>
        </p:sp>
        <p:sp>
          <p:nvSpPr>
            <p:cNvPr id="1843" name="Google Shape;1843;p152"/>
            <p:cNvSpPr txBox="1"/>
            <p:nvPr/>
          </p:nvSpPr>
          <p:spPr>
            <a:xfrm>
              <a:off x="2501" y="760"/>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(4)</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الحكومي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G</a:t>
              </a:r>
              <a:endParaRPr/>
            </a:p>
          </p:txBody>
        </p:sp>
        <p:sp>
          <p:nvSpPr>
            <p:cNvPr id="1844" name="Google Shape;1844;p152"/>
            <p:cNvSpPr txBox="1"/>
            <p:nvPr/>
          </p:nvSpPr>
          <p:spPr>
            <a:xfrm>
              <a:off x="1702" y="760"/>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(5)</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صافي الصادرات</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X-M</a:t>
              </a:r>
              <a:endParaRPr/>
            </a:p>
          </p:txBody>
        </p:sp>
        <p:sp>
          <p:nvSpPr>
            <p:cNvPr id="1845" name="Google Shape;1845;p152"/>
            <p:cNvSpPr txBox="1"/>
            <p:nvPr/>
          </p:nvSpPr>
          <p:spPr>
            <a:xfrm>
              <a:off x="782" y="760"/>
              <a:ext cx="900" cy="900"/>
            </a:xfrm>
            <a:prstGeom prst="rect">
              <a:avLst/>
            </a:prstGeom>
            <a:solidFill>
              <a:schemeClr val="accent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(6)</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الإنفاق الكلي</a:t>
              </a:r>
              <a:endParaRPr/>
            </a:p>
            <a:p>
              <a:pPr indent="0" lvl="0" marL="0" marR="0" rtl="1" algn="ctr">
                <a:lnSpc>
                  <a:spcPct val="100000"/>
                </a:lnSpc>
                <a:spcBef>
                  <a:spcPts val="0"/>
                </a:spcBef>
                <a:spcAft>
                  <a:spcPts val="0"/>
                </a:spcAft>
                <a:buClr>
                  <a:srgbClr val="FFFFFF"/>
                </a:buClr>
                <a:buSzPts val="1800"/>
                <a:buFont typeface="Gill Sans"/>
                <a:buNone/>
              </a:pPr>
              <a:r>
                <a:rPr b="1" i="0" lang="en-US" sz="1800" u="none">
                  <a:solidFill>
                    <a:srgbClr val="FFFFFF"/>
                  </a:solidFill>
                  <a:latin typeface="Gill Sans"/>
                  <a:ea typeface="Gill Sans"/>
                  <a:cs typeface="Gill Sans"/>
                  <a:sym typeface="Gill Sans"/>
                </a:rPr>
                <a:t>(AD)</a:t>
              </a:r>
              <a:endParaRPr/>
            </a:p>
          </p:txBody>
        </p:sp>
        <p:sp>
          <p:nvSpPr>
            <p:cNvPr id="1846" name="Google Shape;1846;p152"/>
            <p:cNvSpPr txBox="1"/>
            <p:nvPr/>
          </p:nvSpPr>
          <p:spPr>
            <a:xfrm>
              <a:off x="4733" y="168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847" name="Google Shape;1847;p152"/>
            <p:cNvSpPr txBox="1"/>
            <p:nvPr/>
          </p:nvSpPr>
          <p:spPr>
            <a:xfrm>
              <a:off x="4053" y="168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3000</a:t>
              </a:r>
              <a:endParaRPr/>
            </a:p>
          </p:txBody>
        </p:sp>
        <p:sp>
          <p:nvSpPr>
            <p:cNvPr id="1848" name="Google Shape;1848;p152"/>
            <p:cNvSpPr txBox="1"/>
            <p:nvPr/>
          </p:nvSpPr>
          <p:spPr>
            <a:xfrm>
              <a:off x="3337" y="168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1100</a:t>
              </a:r>
              <a:endParaRPr/>
            </a:p>
          </p:txBody>
        </p:sp>
        <p:sp>
          <p:nvSpPr>
            <p:cNvPr id="1849" name="Google Shape;1849;p152"/>
            <p:cNvSpPr txBox="1"/>
            <p:nvPr/>
          </p:nvSpPr>
          <p:spPr>
            <a:xfrm>
              <a:off x="2501" y="168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850" name="Google Shape;1850;p152"/>
            <p:cNvSpPr txBox="1"/>
            <p:nvPr/>
          </p:nvSpPr>
          <p:spPr>
            <a:xfrm>
              <a:off x="1702" y="168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851" name="Google Shape;1851;p152"/>
            <p:cNvSpPr txBox="1"/>
            <p:nvPr/>
          </p:nvSpPr>
          <p:spPr>
            <a:xfrm>
              <a:off x="782" y="168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5300</a:t>
              </a:r>
              <a:endParaRPr/>
            </a:p>
          </p:txBody>
        </p:sp>
        <p:sp>
          <p:nvSpPr>
            <p:cNvPr id="1852" name="Google Shape;1852;p152"/>
            <p:cNvSpPr txBox="1"/>
            <p:nvPr/>
          </p:nvSpPr>
          <p:spPr>
            <a:xfrm>
              <a:off x="4733" y="1912"/>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5200</a:t>
              </a:r>
              <a:endParaRPr/>
            </a:p>
          </p:txBody>
        </p:sp>
        <p:sp>
          <p:nvSpPr>
            <p:cNvPr id="1853" name="Google Shape;1853;p152"/>
            <p:cNvSpPr txBox="1"/>
            <p:nvPr/>
          </p:nvSpPr>
          <p:spPr>
            <a:xfrm>
              <a:off x="4053" y="1912"/>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3300</a:t>
              </a:r>
              <a:endParaRPr/>
            </a:p>
          </p:txBody>
        </p:sp>
        <p:sp>
          <p:nvSpPr>
            <p:cNvPr id="1854" name="Google Shape;1854;p152"/>
            <p:cNvSpPr txBox="1"/>
            <p:nvPr/>
          </p:nvSpPr>
          <p:spPr>
            <a:xfrm>
              <a:off x="3337" y="1912"/>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1100</a:t>
              </a:r>
              <a:endParaRPr/>
            </a:p>
          </p:txBody>
        </p:sp>
        <p:sp>
          <p:nvSpPr>
            <p:cNvPr id="1855" name="Google Shape;1855;p152"/>
            <p:cNvSpPr txBox="1"/>
            <p:nvPr/>
          </p:nvSpPr>
          <p:spPr>
            <a:xfrm>
              <a:off x="2501" y="1912"/>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856" name="Google Shape;1856;p152"/>
            <p:cNvSpPr txBox="1"/>
            <p:nvPr/>
          </p:nvSpPr>
          <p:spPr>
            <a:xfrm>
              <a:off x="1702" y="1912"/>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857" name="Google Shape;1857;p152"/>
            <p:cNvSpPr txBox="1"/>
            <p:nvPr/>
          </p:nvSpPr>
          <p:spPr>
            <a:xfrm>
              <a:off x="782" y="1912"/>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5600</a:t>
              </a:r>
              <a:endParaRPr/>
            </a:p>
          </p:txBody>
        </p:sp>
        <p:sp>
          <p:nvSpPr>
            <p:cNvPr id="1858" name="Google Shape;1858;p152"/>
            <p:cNvSpPr txBox="1"/>
            <p:nvPr/>
          </p:nvSpPr>
          <p:spPr>
            <a:xfrm>
              <a:off x="4733" y="214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5600</a:t>
              </a:r>
              <a:endParaRPr/>
            </a:p>
          </p:txBody>
        </p:sp>
        <p:sp>
          <p:nvSpPr>
            <p:cNvPr id="1859" name="Google Shape;1859;p152"/>
            <p:cNvSpPr txBox="1"/>
            <p:nvPr/>
          </p:nvSpPr>
          <p:spPr>
            <a:xfrm>
              <a:off x="4053" y="214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3600</a:t>
              </a:r>
              <a:endParaRPr/>
            </a:p>
          </p:txBody>
        </p:sp>
        <p:sp>
          <p:nvSpPr>
            <p:cNvPr id="1860" name="Google Shape;1860;p152"/>
            <p:cNvSpPr txBox="1"/>
            <p:nvPr/>
          </p:nvSpPr>
          <p:spPr>
            <a:xfrm>
              <a:off x="3337" y="2142"/>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1100</a:t>
              </a:r>
              <a:endParaRPr/>
            </a:p>
          </p:txBody>
        </p:sp>
        <p:sp>
          <p:nvSpPr>
            <p:cNvPr id="1861" name="Google Shape;1861;p152"/>
            <p:cNvSpPr txBox="1"/>
            <p:nvPr/>
          </p:nvSpPr>
          <p:spPr>
            <a:xfrm>
              <a:off x="2501" y="214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862" name="Google Shape;1862;p152"/>
            <p:cNvSpPr txBox="1"/>
            <p:nvPr/>
          </p:nvSpPr>
          <p:spPr>
            <a:xfrm>
              <a:off x="1702" y="214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863" name="Google Shape;1863;p152"/>
            <p:cNvSpPr txBox="1"/>
            <p:nvPr/>
          </p:nvSpPr>
          <p:spPr>
            <a:xfrm>
              <a:off x="782" y="2142"/>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5900</a:t>
              </a:r>
              <a:endParaRPr/>
            </a:p>
          </p:txBody>
        </p:sp>
        <p:sp>
          <p:nvSpPr>
            <p:cNvPr id="1864" name="Google Shape;1864;p152"/>
            <p:cNvSpPr txBox="1"/>
            <p:nvPr/>
          </p:nvSpPr>
          <p:spPr>
            <a:xfrm>
              <a:off x="4733" y="2373"/>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6000</a:t>
              </a:r>
              <a:endParaRPr/>
            </a:p>
          </p:txBody>
        </p:sp>
        <p:sp>
          <p:nvSpPr>
            <p:cNvPr id="1865" name="Google Shape;1865;p152"/>
            <p:cNvSpPr txBox="1"/>
            <p:nvPr/>
          </p:nvSpPr>
          <p:spPr>
            <a:xfrm>
              <a:off x="4053" y="2373"/>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3900</a:t>
              </a:r>
              <a:endParaRPr/>
            </a:p>
          </p:txBody>
        </p:sp>
        <p:sp>
          <p:nvSpPr>
            <p:cNvPr id="1866" name="Google Shape;1866;p152"/>
            <p:cNvSpPr txBox="1"/>
            <p:nvPr/>
          </p:nvSpPr>
          <p:spPr>
            <a:xfrm>
              <a:off x="3337" y="2373"/>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1100</a:t>
              </a:r>
              <a:endParaRPr/>
            </a:p>
          </p:txBody>
        </p:sp>
        <p:sp>
          <p:nvSpPr>
            <p:cNvPr id="1867" name="Google Shape;1867;p152"/>
            <p:cNvSpPr txBox="1"/>
            <p:nvPr/>
          </p:nvSpPr>
          <p:spPr>
            <a:xfrm>
              <a:off x="2501" y="2373"/>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1300</a:t>
              </a:r>
              <a:endParaRPr/>
            </a:p>
          </p:txBody>
        </p:sp>
        <p:sp>
          <p:nvSpPr>
            <p:cNvPr id="1868" name="Google Shape;1868;p152"/>
            <p:cNvSpPr txBox="1"/>
            <p:nvPr/>
          </p:nvSpPr>
          <p:spPr>
            <a:xfrm>
              <a:off x="1702" y="2373"/>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-100</a:t>
              </a:r>
              <a:endParaRPr/>
            </a:p>
          </p:txBody>
        </p:sp>
        <p:sp>
          <p:nvSpPr>
            <p:cNvPr id="1869" name="Google Shape;1869;p152"/>
            <p:cNvSpPr txBox="1"/>
            <p:nvPr/>
          </p:nvSpPr>
          <p:spPr>
            <a:xfrm>
              <a:off x="782" y="2373"/>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6200</a:t>
              </a:r>
              <a:endParaRPr/>
            </a:p>
          </p:txBody>
        </p:sp>
        <p:sp>
          <p:nvSpPr>
            <p:cNvPr id="1870" name="Google Shape;1870;p152"/>
            <p:cNvSpPr txBox="1"/>
            <p:nvPr/>
          </p:nvSpPr>
          <p:spPr>
            <a:xfrm>
              <a:off x="4733" y="2603"/>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6400</a:t>
              </a:r>
              <a:endParaRPr/>
            </a:p>
          </p:txBody>
        </p:sp>
        <p:sp>
          <p:nvSpPr>
            <p:cNvPr id="1871" name="Google Shape;1871;p152"/>
            <p:cNvSpPr txBox="1"/>
            <p:nvPr/>
          </p:nvSpPr>
          <p:spPr>
            <a:xfrm>
              <a:off x="4053" y="2603"/>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4200</a:t>
              </a:r>
              <a:endParaRPr/>
            </a:p>
          </p:txBody>
        </p:sp>
        <p:sp>
          <p:nvSpPr>
            <p:cNvPr id="1872" name="Google Shape;1872;p152"/>
            <p:cNvSpPr txBox="1"/>
            <p:nvPr/>
          </p:nvSpPr>
          <p:spPr>
            <a:xfrm>
              <a:off x="3337" y="2603"/>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1100</a:t>
              </a:r>
              <a:endParaRPr/>
            </a:p>
          </p:txBody>
        </p:sp>
        <p:sp>
          <p:nvSpPr>
            <p:cNvPr id="1873" name="Google Shape;1873;p152"/>
            <p:cNvSpPr txBox="1"/>
            <p:nvPr/>
          </p:nvSpPr>
          <p:spPr>
            <a:xfrm>
              <a:off x="2501" y="2603"/>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874" name="Google Shape;1874;p152"/>
            <p:cNvSpPr txBox="1"/>
            <p:nvPr/>
          </p:nvSpPr>
          <p:spPr>
            <a:xfrm>
              <a:off x="1702" y="2603"/>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875" name="Google Shape;1875;p152"/>
            <p:cNvSpPr txBox="1"/>
            <p:nvPr/>
          </p:nvSpPr>
          <p:spPr>
            <a:xfrm>
              <a:off x="782" y="2603"/>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6500</a:t>
              </a:r>
              <a:endParaRPr/>
            </a:p>
          </p:txBody>
        </p:sp>
        <p:sp>
          <p:nvSpPr>
            <p:cNvPr id="1876" name="Google Shape;1876;p152"/>
            <p:cNvSpPr txBox="1"/>
            <p:nvPr/>
          </p:nvSpPr>
          <p:spPr>
            <a:xfrm>
              <a:off x="4733" y="2833"/>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6800</a:t>
              </a:r>
              <a:endParaRPr/>
            </a:p>
          </p:txBody>
        </p:sp>
        <p:sp>
          <p:nvSpPr>
            <p:cNvPr id="1877" name="Google Shape;1877;p152"/>
            <p:cNvSpPr txBox="1"/>
            <p:nvPr/>
          </p:nvSpPr>
          <p:spPr>
            <a:xfrm>
              <a:off x="4053" y="2833"/>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4500</a:t>
              </a:r>
              <a:endParaRPr/>
            </a:p>
          </p:txBody>
        </p:sp>
        <p:sp>
          <p:nvSpPr>
            <p:cNvPr id="1878" name="Google Shape;1878;p152"/>
            <p:cNvSpPr txBox="1"/>
            <p:nvPr/>
          </p:nvSpPr>
          <p:spPr>
            <a:xfrm>
              <a:off x="3337" y="2833"/>
              <a:ext cx="6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1100</a:t>
              </a:r>
              <a:endParaRPr/>
            </a:p>
          </p:txBody>
        </p:sp>
        <p:sp>
          <p:nvSpPr>
            <p:cNvPr id="1879" name="Google Shape;1879;p152"/>
            <p:cNvSpPr txBox="1"/>
            <p:nvPr/>
          </p:nvSpPr>
          <p:spPr>
            <a:xfrm>
              <a:off x="2501" y="2833"/>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1300</a:t>
              </a:r>
              <a:endParaRPr/>
            </a:p>
          </p:txBody>
        </p:sp>
        <p:sp>
          <p:nvSpPr>
            <p:cNvPr id="1880" name="Google Shape;1880;p152"/>
            <p:cNvSpPr txBox="1"/>
            <p:nvPr/>
          </p:nvSpPr>
          <p:spPr>
            <a:xfrm>
              <a:off x="1702" y="2833"/>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-100</a:t>
              </a:r>
              <a:endParaRPr/>
            </a:p>
          </p:txBody>
        </p:sp>
        <p:sp>
          <p:nvSpPr>
            <p:cNvPr id="1881" name="Google Shape;1881;p152"/>
            <p:cNvSpPr txBox="1"/>
            <p:nvPr/>
          </p:nvSpPr>
          <p:spPr>
            <a:xfrm>
              <a:off x="782" y="2833"/>
              <a:ext cx="900" cy="300"/>
            </a:xfrm>
            <a:prstGeom prst="rect">
              <a:avLst/>
            </a:prstGeom>
            <a:solidFill>
              <a:srgbClr val="E8EEF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chemeClr val="dk1"/>
                </a:buClr>
                <a:buSzPts val="1800"/>
                <a:buFont typeface="Gill Sans"/>
                <a:buNone/>
              </a:pPr>
              <a:r>
                <a:rPr b="0" i="0" lang="en-US" sz="1800" u="none">
                  <a:solidFill>
                    <a:schemeClr val="dk1"/>
                  </a:solidFill>
                  <a:latin typeface="Gill Sans"/>
                  <a:ea typeface="Gill Sans"/>
                  <a:cs typeface="Gill Sans"/>
                  <a:sym typeface="Gill Sans"/>
                </a:rPr>
                <a:t>6800</a:t>
              </a:r>
              <a:endParaRPr/>
            </a:p>
          </p:txBody>
        </p:sp>
        <p:sp>
          <p:nvSpPr>
            <p:cNvPr id="1882" name="Google Shape;1882;p152"/>
            <p:cNvSpPr txBox="1"/>
            <p:nvPr/>
          </p:nvSpPr>
          <p:spPr>
            <a:xfrm>
              <a:off x="4733" y="3064"/>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7200</a:t>
              </a:r>
              <a:endParaRPr/>
            </a:p>
          </p:txBody>
        </p:sp>
        <p:sp>
          <p:nvSpPr>
            <p:cNvPr id="1883" name="Google Shape;1883;p152"/>
            <p:cNvSpPr txBox="1"/>
            <p:nvPr/>
          </p:nvSpPr>
          <p:spPr>
            <a:xfrm>
              <a:off x="4053" y="3064"/>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4800</a:t>
              </a:r>
              <a:endParaRPr/>
            </a:p>
          </p:txBody>
        </p:sp>
        <p:sp>
          <p:nvSpPr>
            <p:cNvPr id="1884" name="Google Shape;1884;p152"/>
            <p:cNvSpPr txBox="1"/>
            <p:nvPr/>
          </p:nvSpPr>
          <p:spPr>
            <a:xfrm>
              <a:off x="3337" y="3064"/>
              <a:ext cx="6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1100</a:t>
              </a:r>
              <a:endParaRPr/>
            </a:p>
          </p:txBody>
        </p:sp>
        <p:sp>
          <p:nvSpPr>
            <p:cNvPr id="1885" name="Google Shape;1885;p152"/>
            <p:cNvSpPr txBox="1"/>
            <p:nvPr/>
          </p:nvSpPr>
          <p:spPr>
            <a:xfrm>
              <a:off x="2501" y="3064"/>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1300</a:t>
              </a:r>
              <a:endParaRPr/>
            </a:p>
          </p:txBody>
        </p:sp>
        <p:sp>
          <p:nvSpPr>
            <p:cNvPr id="1886" name="Google Shape;1886;p152"/>
            <p:cNvSpPr txBox="1"/>
            <p:nvPr/>
          </p:nvSpPr>
          <p:spPr>
            <a:xfrm>
              <a:off x="1702" y="3064"/>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-100</a:t>
              </a:r>
              <a:endParaRPr/>
            </a:p>
          </p:txBody>
        </p:sp>
        <p:sp>
          <p:nvSpPr>
            <p:cNvPr id="1887" name="Google Shape;1887;p152"/>
            <p:cNvSpPr txBox="1"/>
            <p:nvPr/>
          </p:nvSpPr>
          <p:spPr>
            <a:xfrm>
              <a:off x="782" y="3064"/>
              <a:ext cx="900" cy="300"/>
            </a:xfrm>
            <a:prstGeom prst="rect">
              <a:avLst/>
            </a:prstGeom>
            <a:solidFill>
              <a:srgbClr val="CEDCE1"/>
            </a:solidFill>
            <a:ln>
              <a:noFill/>
            </a:ln>
          </p:spPr>
          <p:txBody>
            <a:bodyPr anchorCtr="0" anchor="t" bIns="45675" lIns="91425" spcFirstLastPara="1" rIns="91425" wrap="square" tIns="45675">
              <a:noAutofit/>
            </a:bodyPr>
            <a:lstStyle/>
            <a:p>
              <a:pPr indent="0" lvl="0" marL="0" marR="0" rtl="1" algn="ctr">
                <a:lnSpc>
                  <a:spcPct val="100000"/>
                </a:lnSpc>
                <a:spcBef>
                  <a:spcPts val="0"/>
                </a:spcBef>
                <a:spcAft>
                  <a:spcPts val="0"/>
                </a:spcAft>
                <a:buClr>
                  <a:srgbClr val="000000"/>
                </a:buClr>
                <a:buSzPts val="1800"/>
                <a:buFont typeface="Gill Sans"/>
                <a:buNone/>
              </a:pPr>
              <a:r>
                <a:rPr b="0" i="0" lang="en-US" sz="1800" u="none">
                  <a:solidFill>
                    <a:srgbClr val="000000"/>
                  </a:solidFill>
                  <a:latin typeface="Gill Sans"/>
                  <a:ea typeface="Gill Sans"/>
                  <a:cs typeface="Gill Sans"/>
                  <a:sym typeface="Gill Sans"/>
                </a:rPr>
                <a:t>7100</a:t>
              </a:r>
              <a:endParaRPr/>
            </a:p>
          </p:txBody>
        </p:sp>
        <p:cxnSp>
          <p:nvCxnSpPr>
            <p:cNvPr id="1888" name="Google Shape;1888;p152"/>
            <p:cNvCxnSpPr/>
            <p:nvPr/>
          </p:nvCxnSpPr>
          <p:spPr>
            <a:xfrm>
              <a:off x="4733" y="760"/>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889" name="Google Shape;1889;p152"/>
            <p:cNvCxnSpPr/>
            <p:nvPr/>
          </p:nvCxnSpPr>
          <p:spPr>
            <a:xfrm>
              <a:off x="4053" y="760"/>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890" name="Google Shape;1890;p152"/>
            <p:cNvCxnSpPr/>
            <p:nvPr/>
          </p:nvCxnSpPr>
          <p:spPr>
            <a:xfrm>
              <a:off x="3337" y="760"/>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891" name="Google Shape;1891;p152"/>
            <p:cNvCxnSpPr/>
            <p:nvPr/>
          </p:nvCxnSpPr>
          <p:spPr>
            <a:xfrm>
              <a:off x="2501" y="760"/>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892" name="Google Shape;1892;p152"/>
            <p:cNvCxnSpPr/>
            <p:nvPr/>
          </p:nvCxnSpPr>
          <p:spPr>
            <a:xfrm>
              <a:off x="1702" y="760"/>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893" name="Google Shape;1893;p152"/>
            <p:cNvCxnSpPr/>
            <p:nvPr/>
          </p:nvCxnSpPr>
          <p:spPr>
            <a:xfrm>
              <a:off x="782" y="1682"/>
              <a:ext cx="4500" cy="0"/>
            </a:xfrm>
            <a:prstGeom prst="straightConnector1">
              <a:avLst/>
            </a:prstGeom>
            <a:noFill/>
            <a:ln cap="flat" cmpd="sng" w="38100">
              <a:solidFill>
                <a:schemeClr val="lt1"/>
              </a:solidFill>
              <a:prstDash val="solid"/>
              <a:miter lim="800000"/>
              <a:headEnd len="med" w="med" type="none"/>
              <a:tailEnd len="med" w="med" type="none"/>
            </a:ln>
          </p:spPr>
        </p:cxnSp>
        <p:cxnSp>
          <p:nvCxnSpPr>
            <p:cNvPr id="1894" name="Google Shape;1894;p152"/>
            <p:cNvCxnSpPr/>
            <p:nvPr/>
          </p:nvCxnSpPr>
          <p:spPr>
            <a:xfrm>
              <a:off x="782" y="1912"/>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95" name="Google Shape;1895;p152"/>
            <p:cNvCxnSpPr/>
            <p:nvPr/>
          </p:nvCxnSpPr>
          <p:spPr>
            <a:xfrm>
              <a:off x="782" y="2142"/>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96" name="Google Shape;1896;p152"/>
            <p:cNvCxnSpPr/>
            <p:nvPr/>
          </p:nvCxnSpPr>
          <p:spPr>
            <a:xfrm>
              <a:off x="782" y="2373"/>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97" name="Google Shape;1897;p152"/>
            <p:cNvCxnSpPr/>
            <p:nvPr/>
          </p:nvCxnSpPr>
          <p:spPr>
            <a:xfrm>
              <a:off x="782" y="2603"/>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98" name="Google Shape;1898;p152"/>
            <p:cNvCxnSpPr/>
            <p:nvPr/>
          </p:nvCxnSpPr>
          <p:spPr>
            <a:xfrm>
              <a:off x="782" y="2833"/>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899" name="Google Shape;1899;p152"/>
            <p:cNvCxnSpPr/>
            <p:nvPr/>
          </p:nvCxnSpPr>
          <p:spPr>
            <a:xfrm>
              <a:off x="782" y="3064"/>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900" name="Google Shape;1900;p152"/>
            <p:cNvCxnSpPr/>
            <p:nvPr/>
          </p:nvCxnSpPr>
          <p:spPr>
            <a:xfrm>
              <a:off x="5413" y="760"/>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901" name="Google Shape;1901;p152"/>
            <p:cNvCxnSpPr/>
            <p:nvPr/>
          </p:nvCxnSpPr>
          <p:spPr>
            <a:xfrm>
              <a:off x="782" y="760"/>
              <a:ext cx="0" cy="2400"/>
            </a:xfrm>
            <a:prstGeom prst="straightConnector1">
              <a:avLst/>
            </a:prstGeom>
            <a:noFill/>
            <a:ln cap="flat" cmpd="sng" w="12700">
              <a:solidFill>
                <a:schemeClr val="lt1"/>
              </a:solidFill>
              <a:prstDash val="solid"/>
              <a:miter lim="800000"/>
              <a:headEnd len="med" w="med" type="none"/>
              <a:tailEnd len="med" w="med" type="none"/>
            </a:ln>
          </p:spPr>
        </p:cxnSp>
        <p:cxnSp>
          <p:nvCxnSpPr>
            <p:cNvPr id="1902" name="Google Shape;1902;p152"/>
            <p:cNvCxnSpPr/>
            <p:nvPr/>
          </p:nvCxnSpPr>
          <p:spPr>
            <a:xfrm>
              <a:off x="782" y="760"/>
              <a:ext cx="4500" cy="0"/>
            </a:xfrm>
            <a:prstGeom prst="straightConnector1">
              <a:avLst/>
            </a:prstGeom>
            <a:noFill/>
            <a:ln cap="flat" cmpd="sng" w="12700">
              <a:solidFill>
                <a:schemeClr val="lt1"/>
              </a:solidFill>
              <a:prstDash val="solid"/>
              <a:miter lim="800000"/>
              <a:headEnd len="med" w="med" type="none"/>
              <a:tailEnd len="med" w="med" type="none"/>
            </a:ln>
          </p:spPr>
        </p:cxnSp>
        <p:cxnSp>
          <p:nvCxnSpPr>
            <p:cNvPr id="1903" name="Google Shape;1903;p152"/>
            <p:cNvCxnSpPr/>
            <p:nvPr/>
          </p:nvCxnSpPr>
          <p:spPr>
            <a:xfrm>
              <a:off x="782" y="3294"/>
              <a:ext cx="4500" cy="0"/>
            </a:xfrm>
            <a:prstGeom prst="straightConnector1">
              <a:avLst/>
            </a:prstGeom>
            <a:noFill/>
            <a:ln cap="flat" cmpd="sng" w="12700">
              <a:solidFill>
                <a:schemeClr val="lt1"/>
              </a:solidFill>
              <a:prstDash val="solid"/>
              <a:miter lim="800000"/>
              <a:headEnd len="med" w="med" type="none"/>
              <a:tailEnd len="med" w="med" type="none"/>
            </a:ln>
          </p:spPr>
        </p:cxnSp>
      </p:gr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7" name="Shape 1907"/>
        <p:cNvGrpSpPr/>
        <p:nvPr/>
      </p:nvGrpSpPr>
      <p:grpSpPr>
        <a:xfrm>
          <a:off x="0" y="0"/>
          <a:ext cx="0" cy="0"/>
          <a:chOff x="0" y="0"/>
          <a:chExt cx="0" cy="0"/>
        </a:xfrm>
      </p:grpSpPr>
      <p:cxnSp>
        <p:nvCxnSpPr>
          <p:cNvPr id="1908" name="Google Shape;1908;p153"/>
          <p:cNvCxnSpPr/>
          <p:nvPr/>
        </p:nvCxnSpPr>
        <p:spPr>
          <a:xfrm>
            <a:off x="755650" y="333375"/>
            <a:ext cx="0" cy="2735400"/>
          </a:xfrm>
          <a:prstGeom prst="straightConnector1">
            <a:avLst/>
          </a:prstGeom>
          <a:noFill/>
          <a:ln cap="flat" cmpd="sng" w="9525">
            <a:solidFill>
              <a:schemeClr val="dk1"/>
            </a:solidFill>
            <a:prstDash val="solid"/>
            <a:miter lim="800000"/>
            <a:headEnd len="med" w="med" type="none"/>
            <a:tailEnd len="med" w="med" type="none"/>
          </a:ln>
        </p:spPr>
      </p:cxnSp>
      <p:cxnSp>
        <p:nvCxnSpPr>
          <p:cNvPr id="1909" name="Google Shape;1909;p153"/>
          <p:cNvCxnSpPr/>
          <p:nvPr/>
        </p:nvCxnSpPr>
        <p:spPr>
          <a:xfrm>
            <a:off x="755650" y="3068637"/>
            <a:ext cx="4608600" cy="0"/>
          </a:xfrm>
          <a:prstGeom prst="straightConnector1">
            <a:avLst/>
          </a:prstGeom>
          <a:noFill/>
          <a:ln cap="flat" cmpd="sng" w="9525">
            <a:solidFill>
              <a:schemeClr val="dk1"/>
            </a:solidFill>
            <a:prstDash val="solid"/>
            <a:miter lim="800000"/>
            <a:headEnd len="med" w="med" type="none"/>
            <a:tailEnd len="med" w="med" type="none"/>
          </a:ln>
        </p:spPr>
      </p:cxnSp>
      <p:cxnSp>
        <p:nvCxnSpPr>
          <p:cNvPr id="1910" name="Google Shape;1910;p153"/>
          <p:cNvCxnSpPr/>
          <p:nvPr/>
        </p:nvCxnSpPr>
        <p:spPr>
          <a:xfrm flipH="1" rot="10800000">
            <a:off x="755650" y="620637"/>
            <a:ext cx="3311400" cy="2448000"/>
          </a:xfrm>
          <a:prstGeom prst="straightConnector1">
            <a:avLst/>
          </a:prstGeom>
          <a:noFill/>
          <a:ln cap="flat" cmpd="sng" w="9525">
            <a:solidFill>
              <a:schemeClr val="dk1"/>
            </a:solidFill>
            <a:prstDash val="solid"/>
            <a:miter lim="800000"/>
            <a:headEnd len="med" w="med" type="none"/>
            <a:tailEnd len="med" w="med" type="none"/>
          </a:ln>
        </p:spPr>
      </p:cxnSp>
      <p:cxnSp>
        <p:nvCxnSpPr>
          <p:cNvPr id="1911" name="Google Shape;1911;p153"/>
          <p:cNvCxnSpPr/>
          <p:nvPr/>
        </p:nvCxnSpPr>
        <p:spPr>
          <a:xfrm flipH="1" rot="10800000">
            <a:off x="973137" y="1268474"/>
            <a:ext cx="4103700" cy="1008000"/>
          </a:xfrm>
          <a:prstGeom prst="straightConnector1">
            <a:avLst/>
          </a:prstGeom>
          <a:noFill/>
          <a:ln cap="flat" cmpd="sng" w="9525">
            <a:solidFill>
              <a:schemeClr val="dk1"/>
            </a:solidFill>
            <a:prstDash val="solid"/>
            <a:miter lim="800000"/>
            <a:headEnd len="med" w="med" type="none"/>
            <a:tailEnd len="med" w="med" type="none"/>
          </a:ln>
        </p:spPr>
      </p:cxnSp>
      <p:sp>
        <p:nvSpPr>
          <p:cNvPr id="1912" name="Google Shape;1912;p153"/>
          <p:cNvSpPr txBox="1"/>
          <p:nvPr/>
        </p:nvSpPr>
        <p:spPr>
          <a:xfrm>
            <a:off x="-250825" y="0"/>
            <a:ext cx="2159100" cy="646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الانفاق الكلى بالريال  (C+I+G+(X-M))</a:t>
            </a:r>
            <a:endParaRPr/>
          </a:p>
        </p:txBody>
      </p:sp>
      <p:sp>
        <p:nvSpPr>
          <p:cNvPr id="1913" name="Google Shape;1913;p153"/>
          <p:cNvSpPr txBox="1"/>
          <p:nvPr/>
        </p:nvSpPr>
        <p:spPr>
          <a:xfrm>
            <a:off x="4284662" y="2846387"/>
            <a:ext cx="2159100" cy="8304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الناتج المحلى الاجمالى بالدولارy)</a:t>
            </a:r>
            <a:endParaRPr/>
          </a:p>
        </p:txBody>
      </p:sp>
      <p:sp>
        <p:nvSpPr>
          <p:cNvPr id="1914" name="Google Shape;1914;p153"/>
          <p:cNvSpPr txBox="1"/>
          <p:nvPr/>
        </p:nvSpPr>
        <p:spPr>
          <a:xfrm>
            <a:off x="2195512" y="215900"/>
            <a:ext cx="2159100" cy="6462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C+I1+G+(X-M)خط ()E1</a:t>
            </a:r>
            <a:endParaRPr/>
          </a:p>
        </p:txBody>
      </p:sp>
      <p:sp>
        <p:nvSpPr>
          <p:cNvPr id="1915" name="Google Shape;1915;p153"/>
          <p:cNvSpPr txBox="1"/>
          <p:nvPr/>
        </p:nvSpPr>
        <p:spPr>
          <a:xfrm>
            <a:off x="4356100" y="974725"/>
            <a:ext cx="2159100" cy="369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Times New Roman"/>
              <a:buNone/>
            </a:pPr>
            <a:r>
              <a:rPr b="1" i="0" lang="en-US" sz="1800" u="none">
                <a:solidFill>
                  <a:schemeClr val="dk1"/>
                </a:solidFill>
                <a:latin typeface="Times New Roman"/>
                <a:ea typeface="Times New Roman"/>
                <a:cs typeface="Times New Roman"/>
                <a:sym typeface="Times New Roman"/>
              </a:rPr>
              <a:t>C+I+G+(X-M)</a:t>
            </a:r>
            <a:endParaRPr/>
          </a:p>
        </p:txBody>
      </p:sp>
      <p:sp>
        <p:nvSpPr>
          <p:cNvPr id="1916" name="Google Shape;1916;p153"/>
          <p:cNvSpPr txBox="1"/>
          <p:nvPr/>
        </p:nvSpPr>
        <p:spPr>
          <a:xfrm>
            <a:off x="-396875" y="3062287"/>
            <a:ext cx="2159100" cy="366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0</a:t>
            </a:r>
            <a:endParaRPr/>
          </a:p>
        </p:txBody>
      </p:sp>
      <p:sp>
        <p:nvSpPr>
          <p:cNvPr id="1917" name="Google Shape;1917;p153"/>
          <p:cNvSpPr txBox="1"/>
          <p:nvPr/>
        </p:nvSpPr>
        <p:spPr>
          <a:xfrm>
            <a:off x="-1404937" y="2168525"/>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a</a:t>
            </a:r>
            <a:r>
              <a:rPr b="1" i="0" lang="en-US" sz="1600" u="none">
                <a:solidFill>
                  <a:schemeClr val="dk1"/>
                </a:solidFill>
                <a:latin typeface="Times New Roman"/>
                <a:ea typeface="Times New Roman"/>
                <a:cs typeface="Times New Roman"/>
                <a:sym typeface="Times New Roman"/>
              </a:rPr>
              <a:t>=100</a:t>
            </a:r>
            <a:endParaRPr/>
          </a:p>
        </p:txBody>
      </p:sp>
      <p:cxnSp>
        <p:nvCxnSpPr>
          <p:cNvPr id="1918" name="Google Shape;1918;p153"/>
          <p:cNvCxnSpPr/>
          <p:nvPr/>
        </p:nvCxnSpPr>
        <p:spPr>
          <a:xfrm>
            <a:off x="755650" y="1989137"/>
            <a:ext cx="1512900" cy="0"/>
          </a:xfrm>
          <a:prstGeom prst="straightConnector1">
            <a:avLst/>
          </a:prstGeom>
          <a:noFill/>
          <a:ln cap="flat" cmpd="sng" w="9525">
            <a:solidFill>
              <a:schemeClr val="dk1"/>
            </a:solidFill>
            <a:prstDash val="solid"/>
            <a:miter lim="800000"/>
            <a:headEnd len="med" w="med" type="none"/>
            <a:tailEnd len="med" w="med" type="none"/>
          </a:ln>
        </p:spPr>
      </p:cxnSp>
      <p:sp>
        <p:nvSpPr>
          <p:cNvPr id="1919" name="Google Shape;1919;p153"/>
          <p:cNvSpPr txBox="1"/>
          <p:nvPr/>
        </p:nvSpPr>
        <p:spPr>
          <a:xfrm>
            <a:off x="179387" y="1557337"/>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E0</a:t>
            </a:r>
            <a:endParaRPr/>
          </a:p>
        </p:txBody>
      </p:sp>
      <p:cxnSp>
        <p:nvCxnSpPr>
          <p:cNvPr id="1920" name="Google Shape;1920;p153"/>
          <p:cNvCxnSpPr/>
          <p:nvPr/>
        </p:nvCxnSpPr>
        <p:spPr>
          <a:xfrm>
            <a:off x="2195512" y="1989137"/>
            <a:ext cx="0" cy="1079400"/>
          </a:xfrm>
          <a:prstGeom prst="straightConnector1">
            <a:avLst/>
          </a:prstGeom>
          <a:noFill/>
          <a:ln cap="flat" cmpd="sng" w="9525">
            <a:solidFill>
              <a:schemeClr val="dk1"/>
            </a:solidFill>
            <a:prstDash val="solid"/>
            <a:miter lim="800000"/>
            <a:headEnd len="med" w="med" type="none"/>
            <a:tailEnd len="med" w="med" type="none"/>
          </a:ln>
        </p:spPr>
      </p:cxnSp>
      <p:sp>
        <p:nvSpPr>
          <p:cNvPr id="1921" name="Google Shape;1921;p153"/>
          <p:cNvSpPr/>
          <p:nvPr/>
        </p:nvSpPr>
        <p:spPr>
          <a:xfrm>
            <a:off x="2051050" y="1844675"/>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922" name="Google Shape;1922;p153"/>
          <p:cNvSpPr txBox="1"/>
          <p:nvPr/>
        </p:nvSpPr>
        <p:spPr>
          <a:xfrm>
            <a:off x="3636962" y="2990850"/>
            <a:ext cx="2159100" cy="460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1" i="0" lang="en-US" sz="2400" u="none">
                <a:solidFill>
                  <a:schemeClr val="dk1"/>
                </a:solidFill>
                <a:latin typeface="Times New Roman"/>
                <a:ea typeface="Times New Roman"/>
                <a:cs typeface="Times New Roman"/>
                <a:sym typeface="Times New Roman"/>
              </a:rPr>
              <a:t>6800</a:t>
            </a:r>
            <a:endParaRPr/>
          </a:p>
        </p:txBody>
      </p:sp>
      <p:sp>
        <p:nvSpPr>
          <p:cNvPr id="1923" name="Google Shape;1923;p153"/>
          <p:cNvSpPr/>
          <p:nvPr/>
        </p:nvSpPr>
        <p:spPr>
          <a:xfrm>
            <a:off x="1116012" y="2781300"/>
            <a:ext cx="142884" cy="287334"/>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924" name="Google Shape;1924;p153"/>
          <p:cNvSpPr/>
          <p:nvPr/>
        </p:nvSpPr>
        <p:spPr>
          <a:xfrm>
            <a:off x="1187450" y="2708275"/>
            <a:ext cx="144450" cy="360342"/>
          </a:xfrm>
          <a:custGeom>
            <a:rect b="b" l="l" r="r" t="t"/>
            <a:pathLst>
              <a:path extrusionOk="0" fill="none" h="21600" w="21600">
                <a:moveTo>
                  <a:pt x="-1" y="0"/>
                </a:moveTo>
                <a:cubicBezTo>
                  <a:pt x="11929" y="0"/>
                  <a:pt x="21600" y="9670"/>
                  <a:pt x="21600" y="21600"/>
                </a:cubicBezTo>
              </a:path>
              <a:path extrusionOk="0" h="21600" w="21600">
                <a:moveTo>
                  <a:pt x="-1" y="0"/>
                </a:moveTo>
                <a:cubicBezTo>
                  <a:pt x="11929" y="0"/>
                  <a:pt x="21600" y="9670"/>
                  <a:pt x="21600" y="21600"/>
                </a:cubicBezTo>
                <a:lnTo>
                  <a:pt x="0" y="21600"/>
                </a:lnTo>
                <a:lnTo>
                  <a:pt x="-1" y="0"/>
                </a:lnTo>
                <a:close/>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
        <p:nvSpPr>
          <p:cNvPr id="1925" name="Google Shape;1925;p153"/>
          <p:cNvSpPr txBox="1"/>
          <p:nvPr/>
        </p:nvSpPr>
        <p:spPr>
          <a:xfrm>
            <a:off x="-323850" y="2527300"/>
            <a:ext cx="2159100" cy="3969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2000"/>
              <a:buFont typeface="Times New Roman"/>
              <a:buNone/>
            </a:pPr>
            <a:r>
              <a:rPr b="1" i="0" lang="en-US" sz="2000" u="none">
                <a:solidFill>
                  <a:schemeClr val="dk1"/>
                </a:solidFill>
                <a:latin typeface="Times New Roman"/>
                <a:ea typeface="Times New Roman"/>
                <a:cs typeface="Times New Roman"/>
                <a:sym typeface="Times New Roman"/>
              </a:rPr>
              <a:t>45ْ</a:t>
            </a:r>
            <a:endParaRPr/>
          </a:p>
        </p:txBody>
      </p:sp>
      <p:sp>
        <p:nvSpPr>
          <p:cNvPr id="1926" name="Google Shape;1926;p153"/>
          <p:cNvSpPr txBox="1"/>
          <p:nvPr/>
        </p:nvSpPr>
        <p:spPr>
          <a:xfrm>
            <a:off x="1981200" y="3092450"/>
            <a:ext cx="2159100" cy="33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6000</a:t>
            </a:r>
            <a:endParaRPr/>
          </a:p>
        </p:txBody>
      </p:sp>
      <p:sp>
        <p:nvSpPr>
          <p:cNvPr id="1927" name="Google Shape;1927;p153"/>
          <p:cNvSpPr txBox="1"/>
          <p:nvPr/>
        </p:nvSpPr>
        <p:spPr>
          <a:xfrm>
            <a:off x="-1403350" y="5516562"/>
            <a:ext cx="2159100" cy="3366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0</a:t>
            </a:r>
            <a:endParaRPr/>
          </a:p>
        </p:txBody>
      </p:sp>
      <p:sp>
        <p:nvSpPr>
          <p:cNvPr id="1928" name="Google Shape;1928;p153"/>
          <p:cNvSpPr txBox="1"/>
          <p:nvPr/>
        </p:nvSpPr>
        <p:spPr>
          <a:xfrm>
            <a:off x="1979612" y="3357562"/>
            <a:ext cx="3456000" cy="46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شكل يوضح تحرك خط الانفاق </a:t>
            </a:r>
            <a:endParaRPr/>
          </a:p>
        </p:txBody>
      </p:sp>
      <p:sp>
        <p:nvSpPr>
          <p:cNvPr id="1929" name="Google Shape;1929;p153"/>
          <p:cNvSpPr/>
          <p:nvPr/>
        </p:nvSpPr>
        <p:spPr>
          <a:xfrm>
            <a:off x="2051050" y="2997200"/>
            <a:ext cx="217500" cy="144600"/>
          </a:xfrm>
          <a:prstGeom prst="ellipse">
            <a:avLst/>
          </a:prstGeom>
          <a:solidFill>
            <a:schemeClr val="dk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cxnSp>
        <p:nvCxnSpPr>
          <p:cNvPr id="1930" name="Google Shape;1930;p153"/>
          <p:cNvCxnSpPr/>
          <p:nvPr/>
        </p:nvCxnSpPr>
        <p:spPr>
          <a:xfrm flipH="1" rot="10800000">
            <a:off x="774700" y="514412"/>
            <a:ext cx="4103700" cy="1008000"/>
          </a:xfrm>
          <a:prstGeom prst="straightConnector1">
            <a:avLst/>
          </a:prstGeom>
          <a:noFill/>
          <a:ln cap="flat" cmpd="sng" w="9525">
            <a:solidFill>
              <a:schemeClr val="dk1"/>
            </a:solidFill>
            <a:prstDash val="solid"/>
            <a:miter lim="800000"/>
            <a:headEnd len="med" w="med" type="none"/>
            <a:tailEnd len="med" w="med" type="none"/>
          </a:ln>
        </p:spPr>
      </p:cxnSp>
      <p:cxnSp>
        <p:nvCxnSpPr>
          <p:cNvPr id="1931" name="Google Shape;1931;p153"/>
          <p:cNvCxnSpPr/>
          <p:nvPr/>
        </p:nvCxnSpPr>
        <p:spPr>
          <a:xfrm>
            <a:off x="3995737" y="549275"/>
            <a:ext cx="0" cy="2663700"/>
          </a:xfrm>
          <a:prstGeom prst="straightConnector1">
            <a:avLst/>
          </a:prstGeom>
          <a:noFill/>
          <a:ln cap="flat" cmpd="sng" w="9525">
            <a:solidFill>
              <a:schemeClr val="dk1"/>
            </a:solidFill>
            <a:prstDash val="solid"/>
            <a:miter lim="800000"/>
            <a:headEnd len="med" w="med" type="none"/>
            <a:tailEnd len="med" w="med" type="none"/>
          </a:ln>
        </p:spPr>
      </p:cxnSp>
      <p:sp>
        <p:nvSpPr>
          <p:cNvPr id="1932" name="Google Shape;1932;p153"/>
          <p:cNvSpPr txBox="1"/>
          <p:nvPr/>
        </p:nvSpPr>
        <p:spPr>
          <a:xfrm>
            <a:off x="2268537" y="3789362"/>
            <a:ext cx="2162100" cy="462000"/>
          </a:xfrm>
          <a:prstGeom prst="rect">
            <a:avLst/>
          </a:prstGeom>
          <a:noFill/>
          <a:ln>
            <a:noFill/>
          </a:ln>
        </p:spPr>
        <p:txBody>
          <a:bodyPr anchorCtr="0" anchor="t" bIns="45700" lIns="91425" spcFirstLastPara="1" rIns="91425" wrap="square" tIns="45700">
            <a:spAutoFit/>
          </a:bodyPr>
          <a:lstStyle/>
          <a:p>
            <a:pPr indent="0" lvl="0" marL="0" marR="0" rtl="1" algn="l">
              <a:lnSpc>
                <a:spcPct val="100000"/>
              </a:lnSpc>
              <a:spcBef>
                <a:spcPts val="0"/>
              </a:spcBef>
              <a:spcAft>
                <a:spcPts val="0"/>
              </a:spcAft>
              <a:buClr>
                <a:srgbClr val="FF3300"/>
              </a:buClr>
              <a:buSzPts val="2400"/>
              <a:buFont typeface="Times New Roman"/>
              <a:buNone/>
            </a:pPr>
            <a:r>
              <a:rPr b="1" i="0" lang="en-US" sz="2400" u="none">
                <a:solidFill>
                  <a:srgbClr val="FF3300"/>
                </a:solidFill>
                <a:latin typeface="Times New Roman"/>
                <a:ea typeface="Times New Roman"/>
                <a:cs typeface="Times New Roman"/>
                <a:sym typeface="Times New Roman"/>
              </a:rPr>
              <a:t>الناتج المحلى الاجمالى</a:t>
            </a:r>
            <a:endParaRPr/>
          </a:p>
        </p:txBody>
      </p:sp>
      <p:cxnSp>
        <p:nvCxnSpPr>
          <p:cNvPr id="1933" name="Google Shape;1933;p153"/>
          <p:cNvCxnSpPr/>
          <p:nvPr/>
        </p:nvCxnSpPr>
        <p:spPr>
          <a:xfrm rot="10800000">
            <a:off x="2627374" y="2924200"/>
            <a:ext cx="1008000" cy="288900"/>
          </a:xfrm>
          <a:prstGeom prst="straightConnector1">
            <a:avLst/>
          </a:prstGeom>
          <a:noFill/>
          <a:ln cap="flat" cmpd="sng" w="9525">
            <a:solidFill>
              <a:schemeClr val="dk1"/>
            </a:solidFill>
            <a:prstDash val="solid"/>
            <a:miter lim="800000"/>
            <a:headEnd len="med" w="med" type="none"/>
            <a:tailEnd len="med" w="med" type="triangle"/>
          </a:ln>
        </p:spPr>
      </p:cxnSp>
      <p:cxnSp>
        <p:nvCxnSpPr>
          <p:cNvPr id="1934" name="Google Shape;1934;p153"/>
          <p:cNvCxnSpPr/>
          <p:nvPr/>
        </p:nvCxnSpPr>
        <p:spPr>
          <a:xfrm rot="10800000">
            <a:off x="2268599" y="2060600"/>
            <a:ext cx="1008000" cy="288900"/>
          </a:xfrm>
          <a:prstGeom prst="straightConnector1">
            <a:avLst/>
          </a:prstGeom>
          <a:noFill/>
          <a:ln cap="flat" cmpd="sng" w="9525">
            <a:solidFill>
              <a:schemeClr val="dk1"/>
            </a:solidFill>
            <a:prstDash val="solid"/>
            <a:miter lim="800000"/>
            <a:headEnd len="med" w="med" type="none"/>
            <a:tailEnd len="med" w="med" type="triangle"/>
          </a:ln>
        </p:spPr>
      </p:cxnSp>
      <p:sp>
        <p:nvSpPr>
          <p:cNvPr id="1935" name="Google Shape;1935;p153"/>
          <p:cNvSpPr txBox="1"/>
          <p:nvPr/>
        </p:nvSpPr>
        <p:spPr>
          <a:xfrm>
            <a:off x="179387" y="4186237"/>
            <a:ext cx="8818500" cy="6157800"/>
          </a:xfrm>
          <a:prstGeom prst="rect">
            <a:avLst/>
          </a:prstGeom>
          <a:noFill/>
          <a:ln>
            <a:noFill/>
          </a:ln>
        </p:spPr>
        <p:txBody>
          <a:bodyPr anchorCtr="0" anchor="t" bIns="45700" lIns="91425" spcFirstLastPara="1" rIns="91425" wrap="square" tIns="45700">
            <a:spAutoFit/>
          </a:bodyPr>
          <a:lstStyle/>
          <a:p>
            <a:pPr indent="0" lvl="0" marL="0" marR="0" rtl="1" algn="r">
              <a:lnSpc>
                <a:spcPct val="100000"/>
              </a:lnSpc>
              <a:spcBef>
                <a:spcPts val="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ويوضح الشكل اعلاه اثر المضاعف نتيجة لزيادة الانفاق الاستثمارى بمبلغ 200 مليون دولار ، اذا  </a:t>
            </a:r>
            <a:endParaRPr b="1" i="0" sz="2000" u="none">
              <a:solidFill>
                <a:srgbClr val="FF3300"/>
              </a:solidFill>
              <a:latin typeface="Times New Roman"/>
              <a:ea typeface="Times New Roman"/>
              <a:cs typeface="Times New Roman"/>
              <a:sym typeface="Times New Roman"/>
            </a:endParaRPr>
          </a:p>
          <a:p>
            <a:pPr indent="0" lvl="0" marL="0" marR="0" rtl="1" algn="r">
              <a:lnSpc>
                <a:spcPct val="100000"/>
              </a:lnSpc>
              <a:spcBef>
                <a:spcPts val="100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ادت الزيادة الى تحرك خط الانفاق الكلى من C+I0+G+(X-M) الى  C+I1+G+(X-M)</a:t>
            </a:r>
            <a:endParaRPr/>
          </a:p>
          <a:p>
            <a:pPr indent="0" lvl="0" marL="0" marR="0" rtl="1" algn="r">
              <a:lnSpc>
                <a:spcPct val="100000"/>
              </a:lnSpc>
              <a:spcBef>
                <a:spcPts val="1000"/>
              </a:spcBef>
              <a:spcAft>
                <a:spcPts val="0"/>
              </a:spcAft>
              <a:buClr>
                <a:srgbClr val="FF3300"/>
              </a:buClr>
              <a:buSzPts val="2000"/>
              <a:buFont typeface="Times New Roman"/>
              <a:buNone/>
            </a:pPr>
            <a:r>
              <a:rPr b="1" i="0" lang="en-US" sz="2000" u="none">
                <a:solidFill>
                  <a:srgbClr val="FF3300"/>
                </a:solidFill>
                <a:latin typeface="Times New Roman"/>
                <a:ea typeface="Times New Roman"/>
                <a:cs typeface="Times New Roman"/>
                <a:sym typeface="Times New Roman"/>
              </a:rPr>
              <a:t>ومن ثم ارتفاع المستوى التوازنى للناتج المحلى الاجمالى من E0 الى E1 بزيادة قدرها 800  مليون دولار </a:t>
            </a:r>
            <a:endParaRPr/>
          </a:p>
          <a:p>
            <a:pPr indent="-101600" lvl="0" marL="0" marR="0" rtl="1" algn="r">
              <a:lnSpc>
                <a:spcPct val="90000"/>
              </a:lnSpc>
              <a:spcBef>
                <a:spcPts val="600"/>
              </a:spcBef>
              <a:spcAft>
                <a:spcPts val="0"/>
              </a:spcAft>
              <a:buClr>
                <a:schemeClr val="accent1"/>
              </a:buClr>
              <a:buSzPts val="1600"/>
              <a:buFont typeface="Noto Sans Symbols"/>
              <a:buChar char="⚫"/>
            </a:pPr>
            <a:r>
              <a:rPr b="1" i="0" lang="en-US" sz="2000" u="none">
                <a:solidFill>
                  <a:srgbClr val="FF3300"/>
                </a:solidFill>
                <a:latin typeface="Times New Roman"/>
                <a:ea typeface="Times New Roman"/>
                <a:cs typeface="Times New Roman"/>
                <a:sym typeface="Times New Roman"/>
              </a:rPr>
              <a:t>، وهكذا نستطيع إيجاد قيمة المضاعف عن طريق قسمة التغير فى الدخل على التغير فى الانفاق</a:t>
            </a:r>
            <a:endParaRPr b="1" i="0" sz="2000" u="none">
              <a:solidFill>
                <a:schemeClr val="dk1"/>
              </a:solidFill>
              <a:latin typeface="Gill Sans"/>
              <a:ea typeface="Gill Sans"/>
              <a:cs typeface="Gill Sans"/>
              <a:sym typeface="Gill Sans"/>
            </a:endParaRPr>
          </a:p>
          <a:p>
            <a:pPr indent="-101600" lvl="0" marL="0" marR="0" rtl="0" algn="r">
              <a:lnSpc>
                <a:spcPct val="9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Mr = ∆Y/∆G=800/200=4مليون دولار </a:t>
            </a:r>
            <a:endParaRPr/>
          </a:p>
          <a:p>
            <a:pPr indent="-101600" lvl="0" marL="0" marR="0" rtl="1" algn="r">
              <a:lnSpc>
                <a:spcPct val="9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وهذا يعنى أن أى زيادة قدرها دولار واحد فى الاستثمار سوف تؤدى الى زيادة الناتج المحلى الاجمالى</a:t>
            </a:r>
            <a:endParaRPr/>
          </a:p>
          <a:p>
            <a:pPr indent="-101600" lvl="0" marL="0" marR="0" rtl="1" algn="r">
              <a:lnSpc>
                <a:spcPct val="9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 بمقدار 4  دولار </a:t>
            </a:r>
            <a:endParaRPr/>
          </a:p>
          <a:p>
            <a:pPr indent="0" lvl="0" marL="0" marR="0" rtl="1" algn="r">
              <a:lnSpc>
                <a:spcPct val="90000"/>
              </a:lnSpc>
              <a:spcBef>
                <a:spcPts val="600"/>
              </a:spcBef>
              <a:spcAft>
                <a:spcPts val="0"/>
              </a:spcAft>
              <a:buClr>
                <a:schemeClr val="accent1"/>
              </a:buClr>
              <a:buSzPts val="1920"/>
              <a:buFont typeface="Noto Sans Symbols"/>
              <a:buNone/>
            </a:pPr>
            <a:r>
              <a:t/>
            </a:r>
            <a:endParaRPr b="1" i="0" sz="2400" u="none">
              <a:solidFill>
                <a:schemeClr val="dk1"/>
              </a:solidFill>
              <a:latin typeface="Gill Sans"/>
              <a:ea typeface="Gill Sans"/>
              <a:cs typeface="Gill Sans"/>
              <a:sym typeface="Gill Sans"/>
            </a:endParaRPr>
          </a:p>
          <a:p>
            <a:pPr indent="0" lvl="0" marL="0" marR="0" rtl="1" algn="r">
              <a:lnSpc>
                <a:spcPct val="90000"/>
              </a:lnSpc>
              <a:spcBef>
                <a:spcPts val="600"/>
              </a:spcBef>
              <a:spcAft>
                <a:spcPts val="0"/>
              </a:spcAft>
              <a:buClr>
                <a:schemeClr val="accent1"/>
              </a:buClr>
              <a:buSzPts val="1920"/>
              <a:buFont typeface="Noto Sans Symbols"/>
              <a:buNone/>
            </a:pPr>
            <a:r>
              <a:t/>
            </a:r>
            <a:endParaRPr b="1" i="0" sz="2400" u="none">
              <a:solidFill>
                <a:schemeClr val="dk1"/>
              </a:solidFill>
              <a:latin typeface="Gill Sans"/>
              <a:ea typeface="Gill Sans"/>
              <a:cs typeface="Gill Sans"/>
              <a:sym typeface="Gill Sans"/>
            </a:endParaRPr>
          </a:p>
          <a:p>
            <a:pPr indent="0" lvl="0" marL="0" marR="0" rtl="1" algn="r">
              <a:lnSpc>
                <a:spcPct val="90000"/>
              </a:lnSpc>
              <a:spcBef>
                <a:spcPts val="600"/>
              </a:spcBef>
              <a:spcAft>
                <a:spcPts val="0"/>
              </a:spcAft>
              <a:buClr>
                <a:schemeClr val="accent1"/>
              </a:buClr>
              <a:buSzPts val="1920"/>
              <a:buFont typeface="Noto Sans Symbols"/>
              <a:buNone/>
            </a:pPr>
            <a:r>
              <a:t/>
            </a:r>
            <a:endParaRPr b="1" i="0" sz="2400" u="none">
              <a:solidFill>
                <a:schemeClr val="dk1"/>
              </a:solidFill>
              <a:latin typeface="Gill Sans"/>
              <a:ea typeface="Gill Sans"/>
              <a:cs typeface="Gill Sans"/>
              <a:sym typeface="Gill Sans"/>
            </a:endParaRPr>
          </a:p>
          <a:p>
            <a:pPr indent="0" lvl="0" marL="0" marR="0" rtl="1" algn="r">
              <a:lnSpc>
                <a:spcPct val="90000"/>
              </a:lnSpc>
              <a:spcBef>
                <a:spcPts val="600"/>
              </a:spcBef>
              <a:spcAft>
                <a:spcPts val="0"/>
              </a:spcAft>
              <a:buClr>
                <a:schemeClr val="accent1"/>
              </a:buClr>
              <a:buSzPts val="1920"/>
              <a:buFont typeface="Noto Sans Symbols"/>
              <a:buNone/>
            </a:pPr>
            <a:r>
              <a:t/>
            </a:r>
            <a:endParaRPr b="1" i="0" sz="2400" u="none">
              <a:solidFill>
                <a:schemeClr val="dk1"/>
              </a:solidFill>
              <a:latin typeface="Gill Sans"/>
              <a:ea typeface="Gill Sans"/>
              <a:cs typeface="Gill Sans"/>
              <a:sym typeface="Gill Sans"/>
            </a:endParaRPr>
          </a:p>
          <a:p>
            <a:pPr indent="0" lvl="0" marL="0" marR="0" rtl="1" algn="r">
              <a:lnSpc>
                <a:spcPct val="90000"/>
              </a:lnSpc>
              <a:spcBef>
                <a:spcPts val="600"/>
              </a:spcBef>
              <a:spcAft>
                <a:spcPts val="0"/>
              </a:spcAft>
              <a:buClr>
                <a:schemeClr val="accent1"/>
              </a:buClr>
              <a:buSzPts val="1920"/>
              <a:buFont typeface="Noto Sans Symbols"/>
              <a:buNone/>
            </a:pPr>
            <a:r>
              <a:t/>
            </a:r>
            <a:endParaRPr b="1" i="0" sz="2400" u="none">
              <a:solidFill>
                <a:schemeClr val="dk1"/>
              </a:solidFill>
              <a:latin typeface="Gill Sans"/>
              <a:ea typeface="Gill Sans"/>
              <a:cs typeface="Gill Sans"/>
              <a:sym typeface="Gill Sans"/>
            </a:endParaRPr>
          </a:p>
          <a:p>
            <a:pPr indent="0" lvl="0" marL="0" marR="0" rtl="1" algn="r">
              <a:lnSpc>
                <a:spcPct val="90000"/>
              </a:lnSpc>
              <a:spcBef>
                <a:spcPts val="600"/>
              </a:spcBef>
              <a:spcAft>
                <a:spcPts val="0"/>
              </a:spcAft>
              <a:buClr>
                <a:schemeClr val="accent1"/>
              </a:buClr>
              <a:buSzPts val="1920"/>
              <a:buFont typeface="Noto Sans Symbols"/>
              <a:buNone/>
            </a:pPr>
            <a:r>
              <a:t/>
            </a:r>
            <a:endParaRPr b="1" i="0" sz="2400" u="none">
              <a:solidFill>
                <a:schemeClr val="dk1"/>
              </a:solidFill>
              <a:latin typeface="Gill Sans"/>
              <a:ea typeface="Gill Sans"/>
              <a:cs typeface="Gill Sans"/>
              <a:sym typeface="Gill Sans"/>
            </a:endParaRPr>
          </a:p>
          <a:p>
            <a:pPr indent="0" lvl="0" marL="0" marR="0" rtl="1" algn="r">
              <a:lnSpc>
                <a:spcPct val="90000"/>
              </a:lnSpc>
              <a:spcBef>
                <a:spcPts val="600"/>
              </a:spcBef>
              <a:spcAft>
                <a:spcPts val="0"/>
              </a:spcAft>
              <a:buClr>
                <a:schemeClr val="accent1"/>
              </a:buClr>
              <a:buSzPts val="1920"/>
              <a:buFont typeface="Noto Sans Symbols"/>
              <a:buNone/>
            </a:pPr>
            <a:r>
              <a:t/>
            </a:r>
            <a:endParaRPr b="1" i="0" sz="24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8"/>
                                        </p:tgtEl>
                                        <p:attrNameLst>
                                          <p:attrName>style.visibility</p:attrName>
                                        </p:attrNameLst>
                                      </p:cBhvr>
                                      <p:to>
                                        <p:strVal val="visible"/>
                                      </p:to>
                                    </p:set>
                                    <p:anim calcmode="lin" valueType="num">
                                      <p:cBhvr additive="base">
                                        <p:cTn dur="500"/>
                                        <p:tgtEl>
                                          <p:spTgt spid="1908"/>
                                        </p:tgtEl>
                                        <p:attrNameLst>
                                          <p:attrName>ppt_w</p:attrName>
                                        </p:attrNameLst>
                                      </p:cBhvr>
                                      <p:tavLst>
                                        <p:tav fmla="" tm="0">
                                          <p:val>
                                            <p:strVal val="0"/>
                                          </p:val>
                                        </p:tav>
                                        <p:tav fmla="" tm="100000">
                                          <p:val>
                                            <p:strVal val="#ppt_w"/>
                                          </p:val>
                                        </p:tav>
                                      </p:tavLst>
                                    </p:anim>
                                    <p:anim calcmode="lin" valueType="num">
                                      <p:cBhvr additive="base">
                                        <p:cTn dur="500"/>
                                        <p:tgtEl>
                                          <p:spTgt spid="190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09"/>
                                        </p:tgtEl>
                                        <p:attrNameLst>
                                          <p:attrName>style.visibility</p:attrName>
                                        </p:attrNameLst>
                                      </p:cBhvr>
                                      <p:to>
                                        <p:strVal val="visible"/>
                                      </p:to>
                                    </p:set>
                                    <p:anim calcmode="lin" valueType="num">
                                      <p:cBhvr additive="base">
                                        <p:cTn dur="500"/>
                                        <p:tgtEl>
                                          <p:spTgt spid="1909"/>
                                        </p:tgtEl>
                                        <p:attrNameLst>
                                          <p:attrName>ppt_w</p:attrName>
                                        </p:attrNameLst>
                                      </p:cBhvr>
                                      <p:tavLst>
                                        <p:tav fmla="" tm="0">
                                          <p:val>
                                            <p:strVal val="0"/>
                                          </p:val>
                                        </p:tav>
                                        <p:tav fmla="" tm="100000">
                                          <p:val>
                                            <p:strVal val="#ppt_w"/>
                                          </p:val>
                                        </p:tav>
                                      </p:tavLst>
                                    </p:anim>
                                    <p:anim calcmode="lin" valueType="num">
                                      <p:cBhvr additive="base">
                                        <p:cTn dur="500"/>
                                        <p:tgtEl>
                                          <p:spTgt spid="19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0"/>
                                        </p:tgtEl>
                                        <p:attrNameLst>
                                          <p:attrName>style.visibility</p:attrName>
                                        </p:attrNameLst>
                                      </p:cBhvr>
                                      <p:to>
                                        <p:strVal val="visible"/>
                                      </p:to>
                                    </p:set>
                                    <p:anim calcmode="lin" valueType="num">
                                      <p:cBhvr additive="base">
                                        <p:cTn dur="500"/>
                                        <p:tgtEl>
                                          <p:spTgt spid="1910"/>
                                        </p:tgtEl>
                                        <p:attrNameLst>
                                          <p:attrName>ppt_w</p:attrName>
                                        </p:attrNameLst>
                                      </p:cBhvr>
                                      <p:tavLst>
                                        <p:tav fmla="" tm="0">
                                          <p:val>
                                            <p:strVal val="0"/>
                                          </p:val>
                                        </p:tav>
                                        <p:tav fmla="" tm="100000">
                                          <p:val>
                                            <p:strVal val="#ppt_w"/>
                                          </p:val>
                                        </p:tav>
                                      </p:tavLst>
                                    </p:anim>
                                    <p:anim calcmode="lin" valueType="num">
                                      <p:cBhvr additive="base">
                                        <p:cTn dur="500"/>
                                        <p:tgtEl>
                                          <p:spTgt spid="191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1"/>
                                        </p:tgtEl>
                                        <p:attrNameLst>
                                          <p:attrName>style.visibility</p:attrName>
                                        </p:attrNameLst>
                                      </p:cBhvr>
                                      <p:to>
                                        <p:strVal val="visible"/>
                                      </p:to>
                                    </p:set>
                                    <p:anim calcmode="lin" valueType="num">
                                      <p:cBhvr additive="base">
                                        <p:cTn dur="500"/>
                                        <p:tgtEl>
                                          <p:spTgt spid="1911"/>
                                        </p:tgtEl>
                                        <p:attrNameLst>
                                          <p:attrName>ppt_w</p:attrName>
                                        </p:attrNameLst>
                                      </p:cBhvr>
                                      <p:tavLst>
                                        <p:tav fmla="" tm="0">
                                          <p:val>
                                            <p:strVal val="0"/>
                                          </p:val>
                                        </p:tav>
                                        <p:tav fmla="" tm="100000">
                                          <p:val>
                                            <p:strVal val="#ppt_w"/>
                                          </p:val>
                                        </p:tav>
                                      </p:tavLst>
                                    </p:anim>
                                    <p:anim calcmode="lin" valueType="num">
                                      <p:cBhvr additive="base">
                                        <p:cTn dur="500"/>
                                        <p:tgtEl>
                                          <p:spTgt spid="191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2"/>
                                        </p:tgtEl>
                                        <p:attrNameLst>
                                          <p:attrName>style.visibility</p:attrName>
                                        </p:attrNameLst>
                                      </p:cBhvr>
                                      <p:to>
                                        <p:strVal val="visible"/>
                                      </p:to>
                                    </p:set>
                                    <p:anim calcmode="lin" valueType="num">
                                      <p:cBhvr additive="base">
                                        <p:cTn dur="500"/>
                                        <p:tgtEl>
                                          <p:spTgt spid="1912"/>
                                        </p:tgtEl>
                                        <p:attrNameLst>
                                          <p:attrName>ppt_w</p:attrName>
                                        </p:attrNameLst>
                                      </p:cBhvr>
                                      <p:tavLst>
                                        <p:tav fmla="" tm="0">
                                          <p:val>
                                            <p:strVal val="0"/>
                                          </p:val>
                                        </p:tav>
                                        <p:tav fmla="" tm="100000">
                                          <p:val>
                                            <p:strVal val="#ppt_w"/>
                                          </p:val>
                                        </p:tav>
                                      </p:tavLst>
                                    </p:anim>
                                    <p:anim calcmode="lin" valueType="num">
                                      <p:cBhvr additive="base">
                                        <p:cTn dur="500"/>
                                        <p:tgtEl>
                                          <p:spTgt spid="19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3"/>
                                        </p:tgtEl>
                                        <p:attrNameLst>
                                          <p:attrName>style.visibility</p:attrName>
                                        </p:attrNameLst>
                                      </p:cBhvr>
                                      <p:to>
                                        <p:strVal val="visible"/>
                                      </p:to>
                                    </p:set>
                                    <p:anim calcmode="lin" valueType="num">
                                      <p:cBhvr additive="base">
                                        <p:cTn dur="500"/>
                                        <p:tgtEl>
                                          <p:spTgt spid="1913"/>
                                        </p:tgtEl>
                                        <p:attrNameLst>
                                          <p:attrName>ppt_w</p:attrName>
                                        </p:attrNameLst>
                                      </p:cBhvr>
                                      <p:tavLst>
                                        <p:tav fmla="" tm="0">
                                          <p:val>
                                            <p:strVal val="0"/>
                                          </p:val>
                                        </p:tav>
                                        <p:tav fmla="" tm="100000">
                                          <p:val>
                                            <p:strVal val="#ppt_w"/>
                                          </p:val>
                                        </p:tav>
                                      </p:tavLst>
                                    </p:anim>
                                    <p:anim calcmode="lin" valueType="num">
                                      <p:cBhvr additive="base">
                                        <p:cTn dur="500"/>
                                        <p:tgtEl>
                                          <p:spTgt spid="191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4"/>
                                        </p:tgtEl>
                                        <p:attrNameLst>
                                          <p:attrName>style.visibility</p:attrName>
                                        </p:attrNameLst>
                                      </p:cBhvr>
                                      <p:to>
                                        <p:strVal val="visible"/>
                                      </p:to>
                                    </p:set>
                                    <p:anim calcmode="lin" valueType="num">
                                      <p:cBhvr additive="base">
                                        <p:cTn dur="500"/>
                                        <p:tgtEl>
                                          <p:spTgt spid="1914"/>
                                        </p:tgtEl>
                                        <p:attrNameLst>
                                          <p:attrName>ppt_w</p:attrName>
                                        </p:attrNameLst>
                                      </p:cBhvr>
                                      <p:tavLst>
                                        <p:tav fmla="" tm="0">
                                          <p:val>
                                            <p:strVal val="0"/>
                                          </p:val>
                                        </p:tav>
                                        <p:tav fmla="" tm="100000">
                                          <p:val>
                                            <p:strVal val="#ppt_w"/>
                                          </p:val>
                                        </p:tav>
                                      </p:tavLst>
                                    </p:anim>
                                    <p:anim calcmode="lin" valueType="num">
                                      <p:cBhvr additive="base">
                                        <p:cTn dur="500"/>
                                        <p:tgtEl>
                                          <p:spTgt spid="191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5"/>
                                        </p:tgtEl>
                                        <p:attrNameLst>
                                          <p:attrName>style.visibility</p:attrName>
                                        </p:attrNameLst>
                                      </p:cBhvr>
                                      <p:to>
                                        <p:strVal val="visible"/>
                                      </p:to>
                                    </p:set>
                                    <p:anim calcmode="lin" valueType="num">
                                      <p:cBhvr additive="base">
                                        <p:cTn dur="500"/>
                                        <p:tgtEl>
                                          <p:spTgt spid="1915"/>
                                        </p:tgtEl>
                                        <p:attrNameLst>
                                          <p:attrName>ppt_w</p:attrName>
                                        </p:attrNameLst>
                                      </p:cBhvr>
                                      <p:tavLst>
                                        <p:tav fmla="" tm="0">
                                          <p:val>
                                            <p:strVal val="0"/>
                                          </p:val>
                                        </p:tav>
                                        <p:tav fmla="" tm="100000">
                                          <p:val>
                                            <p:strVal val="#ppt_w"/>
                                          </p:val>
                                        </p:tav>
                                      </p:tavLst>
                                    </p:anim>
                                    <p:anim calcmode="lin" valueType="num">
                                      <p:cBhvr additive="base">
                                        <p:cTn dur="500"/>
                                        <p:tgtEl>
                                          <p:spTgt spid="19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6"/>
                                        </p:tgtEl>
                                        <p:attrNameLst>
                                          <p:attrName>style.visibility</p:attrName>
                                        </p:attrNameLst>
                                      </p:cBhvr>
                                      <p:to>
                                        <p:strVal val="visible"/>
                                      </p:to>
                                    </p:set>
                                    <p:anim calcmode="lin" valueType="num">
                                      <p:cBhvr additive="base">
                                        <p:cTn dur="500"/>
                                        <p:tgtEl>
                                          <p:spTgt spid="1916"/>
                                        </p:tgtEl>
                                        <p:attrNameLst>
                                          <p:attrName>ppt_w</p:attrName>
                                        </p:attrNameLst>
                                      </p:cBhvr>
                                      <p:tavLst>
                                        <p:tav fmla="" tm="0">
                                          <p:val>
                                            <p:strVal val="0"/>
                                          </p:val>
                                        </p:tav>
                                        <p:tav fmla="" tm="100000">
                                          <p:val>
                                            <p:strVal val="#ppt_w"/>
                                          </p:val>
                                        </p:tav>
                                      </p:tavLst>
                                    </p:anim>
                                    <p:anim calcmode="lin" valueType="num">
                                      <p:cBhvr additive="base">
                                        <p:cTn dur="500"/>
                                        <p:tgtEl>
                                          <p:spTgt spid="191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7"/>
                                        </p:tgtEl>
                                        <p:attrNameLst>
                                          <p:attrName>style.visibility</p:attrName>
                                        </p:attrNameLst>
                                      </p:cBhvr>
                                      <p:to>
                                        <p:strVal val="visible"/>
                                      </p:to>
                                    </p:set>
                                    <p:anim calcmode="lin" valueType="num">
                                      <p:cBhvr additive="base">
                                        <p:cTn dur="500"/>
                                        <p:tgtEl>
                                          <p:spTgt spid="1917"/>
                                        </p:tgtEl>
                                        <p:attrNameLst>
                                          <p:attrName>ppt_w</p:attrName>
                                        </p:attrNameLst>
                                      </p:cBhvr>
                                      <p:tavLst>
                                        <p:tav fmla="" tm="0">
                                          <p:val>
                                            <p:strVal val="0"/>
                                          </p:val>
                                        </p:tav>
                                        <p:tav fmla="" tm="100000">
                                          <p:val>
                                            <p:strVal val="#ppt_w"/>
                                          </p:val>
                                        </p:tav>
                                      </p:tavLst>
                                    </p:anim>
                                    <p:anim calcmode="lin" valueType="num">
                                      <p:cBhvr additive="base">
                                        <p:cTn dur="500"/>
                                        <p:tgtEl>
                                          <p:spTgt spid="191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8"/>
                                        </p:tgtEl>
                                        <p:attrNameLst>
                                          <p:attrName>style.visibility</p:attrName>
                                        </p:attrNameLst>
                                      </p:cBhvr>
                                      <p:to>
                                        <p:strVal val="visible"/>
                                      </p:to>
                                    </p:set>
                                    <p:anim calcmode="lin" valueType="num">
                                      <p:cBhvr additive="base">
                                        <p:cTn dur="500"/>
                                        <p:tgtEl>
                                          <p:spTgt spid="1918"/>
                                        </p:tgtEl>
                                        <p:attrNameLst>
                                          <p:attrName>ppt_w</p:attrName>
                                        </p:attrNameLst>
                                      </p:cBhvr>
                                      <p:tavLst>
                                        <p:tav fmla="" tm="0">
                                          <p:val>
                                            <p:strVal val="0"/>
                                          </p:val>
                                        </p:tav>
                                        <p:tav fmla="" tm="100000">
                                          <p:val>
                                            <p:strVal val="#ppt_w"/>
                                          </p:val>
                                        </p:tav>
                                      </p:tavLst>
                                    </p:anim>
                                    <p:anim calcmode="lin" valueType="num">
                                      <p:cBhvr additive="base">
                                        <p:cTn dur="500"/>
                                        <p:tgtEl>
                                          <p:spTgt spid="191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19"/>
                                        </p:tgtEl>
                                        <p:attrNameLst>
                                          <p:attrName>style.visibility</p:attrName>
                                        </p:attrNameLst>
                                      </p:cBhvr>
                                      <p:to>
                                        <p:strVal val="visible"/>
                                      </p:to>
                                    </p:set>
                                    <p:anim calcmode="lin" valueType="num">
                                      <p:cBhvr additive="base">
                                        <p:cTn dur="500"/>
                                        <p:tgtEl>
                                          <p:spTgt spid="1919"/>
                                        </p:tgtEl>
                                        <p:attrNameLst>
                                          <p:attrName>ppt_w</p:attrName>
                                        </p:attrNameLst>
                                      </p:cBhvr>
                                      <p:tavLst>
                                        <p:tav fmla="" tm="0">
                                          <p:val>
                                            <p:strVal val="0"/>
                                          </p:val>
                                        </p:tav>
                                        <p:tav fmla="" tm="100000">
                                          <p:val>
                                            <p:strVal val="#ppt_w"/>
                                          </p:val>
                                        </p:tav>
                                      </p:tavLst>
                                    </p:anim>
                                    <p:anim calcmode="lin" valueType="num">
                                      <p:cBhvr additive="base">
                                        <p:cTn dur="500"/>
                                        <p:tgtEl>
                                          <p:spTgt spid="19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0"/>
                                        </p:tgtEl>
                                        <p:attrNameLst>
                                          <p:attrName>style.visibility</p:attrName>
                                        </p:attrNameLst>
                                      </p:cBhvr>
                                      <p:to>
                                        <p:strVal val="visible"/>
                                      </p:to>
                                    </p:set>
                                    <p:anim calcmode="lin" valueType="num">
                                      <p:cBhvr additive="base">
                                        <p:cTn dur="500"/>
                                        <p:tgtEl>
                                          <p:spTgt spid="1920"/>
                                        </p:tgtEl>
                                        <p:attrNameLst>
                                          <p:attrName>ppt_w</p:attrName>
                                        </p:attrNameLst>
                                      </p:cBhvr>
                                      <p:tavLst>
                                        <p:tav fmla="" tm="0">
                                          <p:val>
                                            <p:strVal val="0"/>
                                          </p:val>
                                        </p:tav>
                                        <p:tav fmla="" tm="100000">
                                          <p:val>
                                            <p:strVal val="#ppt_w"/>
                                          </p:val>
                                        </p:tav>
                                      </p:tavLst>
                                    </p:anim>
                                    <p:anim calcmode="lin" valueType="num">
                                      <p:cBhvr additive="base">
                                        <p:cTn dur="500"/>
                                        <p:tgtEl>
                                          <p:spTgt spid="19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1"/>
                                        </p:tgtEl>
                                        <p:attrNameLst>
                                          <p:attrName>style.visibility</p:attrName>
                                        </p:attrNameLst>
                                      </p:cBhvr>
                                      <p:to>
                                        <p:strVal val="visible"/>
                                      </p:to>
                                    </p:set>
                                    <p:anim calcmode="lin" valueType="num">
                                      <p:cBhvr additive="base">
                                        <p:cTn dur="500"/>
                                        <p:tgtEl>
                                          <p:spTgt spid="1921"/>
                                        </p:tgtEl>
                                        <p:attrNameLst>
                                          <p:attrName>ppt_w</p:attrName>
                                        </p:attrNameLst>
                                      </p:cBhvr>
                                      <p:tavLst>
                                        <p:tav fmla="" tm="0">
                                          <p:val>
                                            <p:strVal val="0"/>
                                          </p:val>
                                        </p:tav>
                                        <p:tav fmla="" tm="100000">
                                          <p:val>
                                            <p:strVal val="#ppt_w"/>
                                          </p:val>
                                        </p:tav>
                                      </p:tavLst>
                                    </p:anim>
                                    <p:anim calcmode="lin" valueType="num">
                                      <p:cBhvr additive="base">
                                        <p:cTn dur="500"/>
                                        <p:tgtEl>
                                          <p:spTgt spid="192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2"/>
                                        </p:tgtEl>
                                        <p:attrNameLst>
                                          <p:attrName>style.visibility</p:attrName>
                                        </p:attrNameLst>
                                      </p:cBhvr>
                                      <p:to>
                                        <p:strVal val="visible"/>
                                      </p:to>
                                    </p:set>
                                    <p:anim calcmode="lin" valueType="num">
                                      <p:cBhvr additive="base">
                                        <p:cTn dur="500"/>
                                        <p:tgtEl>
                                          <p:spTgt spid="1922"/>
                                        </p:tgtEl>
                                        <p:attrNameLst>
                                          <p:attrName>ppt_w</p:attrName>
                                        </p:attrNameLst>
                                      </p:cBhvr>
                                      <p:tavLst>
                                        <p:tav fmla="" tm="0">
                                          <p:val>
                                            <p:strVal val="0"/>
                                          </p:val>
                                        </p:tav>
                                        <p:tav fmla="" tm="100000">
                                          <p:val>
                                            <p:strVal val="#ppt_w"/>
                                          </p:val>
                                        </p:tav>
                                      </p:tavLst>
                                    </p:anim>
                                    <p:anim calcmode="lin" valueType="num">
                                      <p:cBhvr additive="base">
                                        <p:cTn dur="500"/>
                                        <p:tgtEl>
                                          <p:spTgt spid="192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3"/>
                                        </p:tgtEl>
                                        <p:attrNameLst>
                                          <p:attrName>style.visibility</p:attrName>
                                        </p:attrNameLst>
                                      </p:cBhvr>
                                      <p:to>
                                        <p:strVal val="visible"/>
                                      </p:to>
                                    </p:set>
                                    <p:anim calcmode="lin" valueType="num">
                                      <p:cBhvr additive="base">
                                        <p:cTn dur="500"/>
                                        <p:tgtEl>
                                          <p:spTgt spid="1923"/>
                                        </p:tgtEl>
                                        <p:attrNameLst>
                                          <p:attrName>ppt_w</p:attrName>
                                        </p:attrNameLst>
                                      </p:cBhvr>
                                      <p:tavLst>
                                        <p:tav fmla="" tm="0">
                                          <p:val>
                                            <p:strVal val="0"/>
                                          </p:val>
                                        </p:tav>
                                        <p:tav fmla="" tm="100000">
                                          <p:val>
                                            <p:strVal val="#ppt_w"/>
                                          </p:val>
                                        </p:tav>
                                      </p:tavLst>
                                    </p:anim>
                                    <p:anim calcmode="lin" valueType="num">
                                      <p:cBhvr additive="base">
                                        <p:cTn dur="500"/>
                                        <p:tgtEl>
                                          <p:spTgt spid="19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4"/>
                                        </p:tgtEl>
                                        <p:attrNameLst>
                                          <p:attrName>style.visibility</p:attrName>
                                        </p:attrNameLst>
                                      </p:cBhvr>
                                      <p:to>
                                        <p:strVal val="visible"/>
                                      </p:to>
                                    </p:set>
                                    <p:anim calcmode="lin" valueType="num">
                                      <p:cBhvr additive="base">
                                        <p:cTn dur="500"/>
                                        <p:tgtEl>
                                          <p:spTgt spid="1924"/>
                                        </p:tgtEl>
                                        <p:attrNameLst>
                                          <p:attrName>ppt_w</p:attrName>
                                        </p:attrNameLst>
                                      </p:cBhvr>
                                      <p:tavLst>
                                        <p:tav fmla="" tm="0">
                                          <p:val>
                                            <p:strVal val="0"/>
                                          </p:val>
                                        </p:tav>
                                        <p:tav fmla="" tm="100000">
                                          <p:val>
                                            <p:strVal val="#ppt_w"/>
                                          </p:val>
                                        </p:tav>
                                      </p:tavLst>
                                    </p:anim>
                                    <p:anim calcmode="lin" valueType="num">
                                      <p:cBhvr additive="base">
                                        <p:cTn dur="500"/>
                                        <p:tgtEl>
                                          <p:spTgt spid="192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5"/>
                                        </p:tgtEl>
                                        <p:attrNameLst>
                                          <p:attrName>style.visibility</p:attrName>
                                        </p:attrNameLst>
                                      </p:cBhvr>
                                      <p:to>
                                        <p:strVal val="visible"/>
                                      </p:to>
                                    </p:set>
                                    <p:anim calcmode="lin" valueType="num">
                                      <p:cBhvr additive="base">
                                        <p:cTn dur="500"/>
                                        <p:tgtEl>
                                          <p:spTgt spid="1925"/>
                                        </p:tgtEl>
                                        <p:attrNameLst>
                                          <p:attrName>ppt_w</p:attrName>
                                        </p:attrNameLst>
                                      </p:cBhvr>
                                      <p:tavLst>
                                        <p:tav fmla="" tm="0">
                                          <p:val>
                                            <p:strVal val="0"/>
                                          </p:val>
                                        </p:tav>
                                        <p:tav fmla="" tm="100000">
                                          <p:val>
                                            <p:strVal val="#ppt_w"/>
                                          </p:val>
                                        </p:tav>
                                      </p:tavLst>
                                    </p:anim>
                                    <p:anim calcmode="lin" valueType="num">
                                      <p:cBhvr additive="base">
                                        <p:cTn dur="500"/>
                                        <p:tgtEl>
                                          <p:spTgt spid="192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6"/>
                                        </p:tgtEl>
                                        <p:attrNameLst>
                                          <p:attrName>style.visibility</p:attrName>
                                        </p:attrNameLst>
                                      </p:cBhvr>
                                      <p:to>
                                        <p:strVal val="visible"/>
                                      </p:to>
                                    </p:set>
                                    <p:anim calcmode="lin" valueType="num">
                                      <p:cBhvr additive="base">
                                        <p:cTn dur="500"/>
                                        <p:tgtEl>
                                          <p:spTgt spid="1926"/>
                                        </p:tgtEl>
                                        <p:attrNameLst>
                                          <p:attrName>ppt_w</p:attrName>
                                        </p:attrNameLst>
                                      </p:cBhvr>
                                      <p:tavLst>
                                        <p:tav fmla="" tm="0">
                                          <p:val>
                                            <p:strVal val="0"/>
                                          </p:val>
                                        </p:tav>
                                        <p:tav fmla="" tm="100000">
                                          <p:val>
                                            <p:strVal val="#ppt_w"/>
                                          </p:val>
                                        </p:tav>
                                      </p:tavLst>
                                    </p:anim>
                                    <p:anim calcmode="lin" valueType="num">
                                      <p:cBhvr additive="base">
                                        <p:cTn dur="500"/>
                                        <p:tgtEl>
                                          <p:spTgt spid="192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9"/>
                                        </p:tgtEl>
                                        <p:attrNameLst>
                                          <p:attrName>style.visibility</p:attrName>
                                        </p:attrNameLst>
                                      </p:cBhvr>
                                      <p:to>
                                        <p:strVal val="visible"/>
                                      </p:to>
                                    </p:set>
                                    <p:anim calcmode="lin" valueType="num">
                                      <p:cBhvr additive="base">
                                        <p:cTn dur="500"/>
                                        <p:tgtEl>
                                          <p:spTgt spid="1929"/>
                                        </p:tgtEl>
                                        <p:attrNameLst>
                                          <p:attrName>ppt_w</p:attrName>
                                        </p:attrNameLst>
                                      </p:cBhvr>
                                      <p:tavLst>
                                        <p:tav fmla="" tm="0">
                                          <p:val>
                                            <p:strVal val="0"/>
                                          </p:val>
                                        </p:tav>
                                        <p:tav fmla="" tm="100000">
                                          <p:val>
                                            <p:strVal val="#ppt_w"/>
                                          </p:val>
                                        </p:tav>
                                      </p:tavLst>
                                    </p:anim>
                                    <p:anim calcmode="lin" valueType="num">
                                      <p:cBhvr additive="base">
                                        <p:cTn dur="500"/>
                                        <p:tgtEl>
                                          <p:spTgt spid="192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7"/>
                                        </p:tgtEl>
                                        <p:attrNameLst>
                                          <p:attrName>style.visibility</p:attrName>
                                        </p:attrNameLst>
                                      </p:cBhvr>
                                      <p:to>
                                        <p:strVal val="visible"/>
                                      </p:to>
                                    </p:set>
                                    <p:anim calcmode="lin" valueType="num">
                                      <p:cBhvr additive="base">
                                        <p:cTn dur="500"/>
                                        <p:tgtEl>
                                          <p:spTgt spid="1927"/>
                                        </p:tgtEl>
                                        <p:attrNameLst>
                                          <p:attrName>ppt_w</p:attrName>
                                        </p:attrNameLst>
                                      </p:cBhvr>
                                      <p:tavLst>
                                        <p:tav fmla="" tm="0">
                                          <p:val>
                                            <p:strVal val="0"/>
                                          </p:val>
                                        </p:tav>
                                        <p:tav fmla="" tm="100000">
                                          <p:val>
                                            <p:strVal val="#ppt_w"/>
                                          </p:val>
                                        </p:tav>
                                      </p:tavLst>
                                    </p:anim>
                                    <p:anim calcmode="lin" valueType="num">
                                      <p:cBhvr additive="base">
                                        <p:cTn dur="500"/>
                                        <p:tgtEl>
                                          <p:spTgt spid="192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8"/>
                                        </p:tgtEl>
                                        <p:attrNameLst>
                                          <p:attrName>style.visibility</p:attrName>
                                        </p:attrNameLst>
                                      </p:cBhvr>
                                      <p:to>
                                        <p:strVal val="visible"/>
                                      </p:to>
                                    </p:set>
                                    <p:anim calcmode="lin" valueType="num">
                                      <p:cBhvr additive="base">
                                        <p:cTn dur="500"/>
                                        <p:tgtEl>
                                          <p:spTgt spid="1928"/>
                                        </p:tgtEl>
                                        <p:attrNameLst>
                                          <p:attrName>ppt_w</p:attrName>
                                        </p:attrNameLst>
                                      </p:cBhvr>
                                      <p:tavLst>
                                        <p:tav fmla="" tm="0">
                                          <p:val>
                                            <p:strVal val="0"/>
                                          </p:val>
                                        </p:tav>
                                        <p:tav fmla="" tm="100000">
                                          <p:val>
                                            <p:strVal val="#ppt_w"/>
                                          </p:val>
                                        </p:tav>
                                      </p:tavLst>
                                    </p:anim>
                                    <p:anim calcmode="lin" valueType="num">
                                      <p:cBhvr additive="base">
                                        <p:cTn dur="500"/>
                                        <p:tgtEl>
                                          <p:spTgt spid="192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3"/>
                                        </p:tgtEl>
                                        <p:attrNameLst>
                                          <p:attrName>style.visibility</p:attrName>
                                        </p:attrNameLst>
                                      </p:cBhvr>
                                      <p:to>
                                        <p:strVal val="visible"/>
                                      </p:to>
                                    </p:set>
                                    <p:anim calcmode="lin" valueType="num">
                                      <p:cBhvr additive="base">
                                        <p:cTn dur="500"/>
                                        <p:tgtEl>
                                          <p:spTgt spid="1933"/>
                                        </p:tgtEl>
                                        <p:attrNameLst>
                                          <p:attrName>ppt_w</p:attrName>
                                        </p:attrNameLst>
                                      </p:cBhvr>
                                      <p:tavLst>
                                        <p:tav fmla="" tm="0">
                                          <p:val>
                                            <p:strVal val="0"/>
                                          </p:val>
                                        </p:tav>
                                        <p:tav fmla="" tm="100000">
                                          <p:val>
                                            <p:strVal val="#ppt_w"/>
                                          </p:val>
                                        </p:tav>
                                      </p:tavLst>
                                    </p:anim>
                                    <p:anim calcmode="lin" valueType="num">
                                      <p:cBhvr additive="base">
                                        <p:cTn dur="500"/>
                                        <p:tgtEl>
                                          <p:spTgt spid="193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34"/>
                                        </p:tgtEl>
                                        <p:attrNameLst>
                                          <p:attrName>style.visibility</p:attrName>
                                        </p:attrNameLst>
                                      </p:cBhvr>
                                      <p:to>
                                        <p:strVal val="visible"/>
                                      </p:to>
                                    </p:set>
                                    <p:anim calcmode="lin" valueType="num">
                                      <p:cBhvr additive="base">
                                        <p:cTn dur="500"/>
                                        <p:tgtEl>
                                          <p:spTgt spid="1934"/>
                                        </p:tgtEl>
                                        <p:attrNameLst>
                                          <p:attrName>ppt_w</p:attrName>
                                        </p:attrNameLst>
                                      </p:cBhvr>
                                      <p:tavLst>
                                        <p:tav fmla="" tm="0">
                                          <p:val>
                                            <p:strVal val="0"/>
                                          </p:val>
                                        </p:tav>
                                        <p:tav fmla="" tm="100000">
                                          <p:val>
                                            <p:strVal val="#ppt_w"/>
                                          </p:val>
                                        </p:tav>
                                      </p:tavLst>
                                    </p:anim>
                                    <p:anim calcmode="lin" valueType="num">
                                      <p:cBhvr additive="base">
                                        <p:cTn dur="500"/>
                                        <p:tgtEl>
                                          <p:spTgt spid="193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9" name="Shape 1939"/>
        <p:cNvGrpSpPr/>
        <p:nvPr/>
      </p:nvGrpSpPr>
      <p:grpSpPr>
        <a:xfrm>
          <a:off x="0" y="0"/>
          <a:ext cx="0" cy="0"/>
          <a:chOff x="0" y="0"/>
          <a:chExt cx="0" cy="0"/>
        </a:xfrm>
      </p:grpSpPr>
      <p:sp>
        <p:nvSpPr>
          <p:cNvPr id="1940" name="Google Shape;1940;p154"/>
          <p:cNvSpPr txBox="1"/>
          <p:nvPr>
            <p:ph type="title"/>
          </p:nvPr>
        </p:nvSpPr>
        <p:spPr>
          <a:xfrm>
            <a:off x="457200" y="-242887"/>
            <a:ext cx="8229600" cy="9906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CC0000"/>
              </a:buClr>
              <a:buSzPts val="2400"/>
              <a:buFont typeface="Gill Sans"/>
              <a:buNone/>
            </a:pPr>
            <a:r>
              <a:rPr b="1" i="0" lang="en-US" sz="2400" u="sng">
                <a:solidFill>
                  <a:srgbClr val="CC0000"/>
                </a:solidFill>
                <a:effectLst>
                  <a:outerShdw blurRad="38100" algn="tl" dir="2700000" dist="38100">
                    <a:srgbClr val="C0C0C0"/>
                  </a:outerShdw>
                </a:effectLst>
                <a:latin typeface="Gill Sans"/>
                <a:ea typeface="Gill Sans"/>
                <a:cs typeface="Gill Sans"/>
                <a:sym typeface="Gill Sans"/>
              </a:rPr>
              <a:t>قوانين المضاعف للتغير فى الانفاق لاستهلاكى – الاستثمارى – الحكومى :</a:t>
            </a:r>
            <a:endParaRPr/>
          </a:p>
        </p:txBody>
      </p:sp>
      <p:sp>
        <p:nvSpPr>
          <p:cNvPr id="1941" name="Google Shape;1941;p154"/>
          <p:cNvSpPr txBox="1"/>
          <p:nvPr>
            <p:ph idx="1" type="body"/>
          </p:nvPr>
        </p:nvSpPr>
        <p:spPr>
          <a:xfrm>
            <a:off x="457200" y="765175"/>
            <a:ext cx="8229600" cy="4937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90000"/>
              </a:lnSpc>
              <a:spcBef>
                <a:spcPts val="0"/>
              </a:spcBef>
              <a:spcAft>
                <a:spcPts val="0"/>
              </a:spcAft>
              <a:buClr>
                <a:schemeClr val="accent1"/>
              </a:buClr>
              <a:buSzPts val="2880"/>
              <a:buFont typeface="Noto Sans Symbols"/>
              <a:buChar char="⚫"/>
            </a:pPr>
            <a:r>
              <a:rPr b="1" i="0" lang="en-US" sz="3600" u="none">
                <a:solidFill>
                  <a:srgbClr val="CC0000"/>
                </a:solidFill>
                <a:latin typeface="Gill Sans"/>
                <a:ea typeface="Gill Sans"/>
                <a:cs typeface="Gill Sans"/>
                <a:sym typeface="Gill Sans"/>
              </a:rPr>
              <a:t>مضاعف الاستهلاك:</a:t>
            </a:r>
            <a:endParaRPr/>
          </a:p>
          <a:p>
            <a:pPr indent="-282575" lvl="0" marL="365125" marR="0" rtl="1" algn="r">
              <a:lnSpc>
                <a:spcPct val="90000"/>
              </a:lnSpc>
              <a:spcBef>
                <a:spcPts val="600"/>
              </a:spcBef>
              <a:spcAft>
                <a:spcPts val="0"/>
              </a:spcAft>
              <a:buClr>
                <a:schemeClr val="accent1"/>
              </a:buClr>
              <a:buSzPts val="2880"/>
              <a:buFont typeface="Noto Sans Symbols"/>
              <a:buChar char="⚫"/>
            </a:pPr>
            <a:r>
              <a:rPr b="0" i="0" lang="en-US" sz="3600" u="none">
                <a:solidFill>
                  <a:srgbClr val="CC0000"/>
                </a:solidFill>
                <a:latin typeface="Gill Sans"/>
                <a:ea typeface="Gill Sans"/>
                <a:cs typeface="Gill Sans"/>
                <a:sym typeface="Gill Sans"/>
              </a:rPr>
              <a:t>Mr= ∆Y/∆C</a:t>
            </a:r>
            <a:endParaRPr/>
          </a:p>
          <a:p>
            <a:pPr indent="-282575" lvl="0" marL="365125" marR="0" rtl="1" algn="r">
              <a:lnSpc>
                <a:spcPct val="90000"/>
              </a:lnSpc>
              <a:spcBef>
                <a:spcPts val="600"/>
              </a:spcBef>
              <a:spcAft>
                <a:spcPts val="0"/>
              </a:spcAft>
              <a:buClr>
                <a:schemeClr val="accent1"/>
              </a:buClr>
              <a:buSzPts val="2880"/>
              <a:buFont typeface="Noto Sans Symbols"/>
              <a:buChar char="⚫"/>
            </a:pPr>
            <a:r>
              <a:rPr b="1" i="0" lang="en-US" sz="3600" u="none">
                <a:solidFill>
                  <a:srgbClr val="CC0000"/>
                </a:solidFill>
                <a:latin typeface="Gill Sans"/>
                <a:ea typeface="Gill Sans"/>
                <a:cs typeface="Gill Sans"/>
                <a:sym typeface="Gill Sans"/>
              </a:rPr>
              <a:t>مضاعف الاستثمار:</a:t>
            </a:r>
            <a:endParaRPr/>
          </a:p>
          <a:p>
            <a:pPr indent="-282575" lvl="0" marL="365125" marR="0" rtl="1" algn="r">
              <a:lnSpc>
                <a:spcPct val="90000"/>
              </a:lnSpc>
              <a:spcBef>
                <a:spcPts val="600"/>
              </a:spcBef>
              <a:spcAft>
                <a:spcPts val="0"/>
              </a:spcAft>
              <a:buClr>
                <a:schemeClr val="accent1"/>
              </a:buClr>
              <a:buSzPts val="2880"/>
              <a:buFont typeface="Noto Sans Symbols"/>
              <a:buChar char="⚫"/>
            </a:pPr>
            <a:r>
              <a:rPr b="0" i="0" lang="en-US" sz="3600" u="none">
                <a:solidFill>
                  <a:srgbClr val="CC0000"/>
                </a:solidFill>
                <a:latin typeface="Gill Sans"/>
                <a:ea typeface="Gill Sans"/>
                <a:cs typeface="Gill Sans"/>
                <a:sym typeface="Gill Sans"/>
              </a:rPr>
              <a:t>Mr= ∆Y/∆I</a:t>
            </a:r>
            <a:endParaRPr/>
          </a:p>
          <a:p>
            <a:pPr indent="-282575" lvl="0" marL="365125" marR="0" rtl="1" algn="r">
              <a:lnSpc>
                <a:spcPct val="90000"/>
              </a:lnSpc>
              <a:spcBef>
                <a:spcPts val="600"/>
              </a:spcBef>
              <a:spcAft>
                <a:spcPts val="0"/>
              </a:spcAft>
              <a:buClr>
                <a:schemeClr val="accent1"/>
              </a:buClr>
              <a:buSzPts val="2880"/>
              <a:buFont typeface="Noto Sans Symbols"/>
              <a:buChar char="⚫"/>
            </a:pPr>
            <a:r>
              <a:rPr b="1" i="0" lang="en-US" sz="3600" u="none">
                <a:solidFill>
                  <a:srgbClr val="CC0000"/>
                </a:solidFill>
                <a:latin typeface="Gill Sans"/>
                <a:ea typeface="Gill Sans"/>
                <a:cs typeface="Gill Sans"/>
                <a:sym typeface="Gill Sans"/>
              </a:rPr>
              <a:t>مضاعف الإنفاق الحكومي:</a:t>
            </a:r>
            <a:endParaRPr/>
          </a:p>
          <a:p>
            <a:pPr indent="-282575" lvl="0" marL="365125" marR="0" rtl="1" algn="r">
              <a:lnSpc>
                <a:spcPct val="90000"/>
              </a:lnSpc>
              <a:spcBef>
                <a:spcPts val="600"/>
              </a:spcBef>
              <a:spcAft>
                <a:spcPts val="0"/>
              </a:spcAft>
              <a:buClr>
                <a:schemeClr val="accent1"/>
              </a:buClr>
              <a:buSzPts val="2880"/>
              <a:buFont typeface="Noto Sans Symbols"/>
              <a:buChar char="⚫"/>
            </a:pPr>
            <a:r>
              <a:rPr b="0" i="0" lang="en-US" sz="3600" u="none">
                <a:solidFill>
                  <a:srgbClr val="CC0000"/>
                </a:solidFill>
                <a:latin typeface="Gill Sans"/>
                <a:ea typeface="Gill Sans"/>
                <a:cs typeface="Gill Sans"/>
                <a:sym typeface="Gill Sans"/>
              </a:rPr>
              <a:t>Mr= ∆Y/∆G</a:t>
            </a:r>
            <a:endParaRPr/>
          </a:p>
          <a:p>
            <a:pPr indent="-282575" lvl="0" marL="365125" marR="0" rtl="1" algn="r">
              <a:lnSpc>
                <a:spcPct val="90000"/>
              </a:lnSpc>
              <a:spcBef>
                <a:spcPts val="600"/>
              </a:spcBef>
              <a:spcAft>
                <a:spcPts val="0"/>
              </a:spcAft>
              <a:buClr>
                <a:schemeClr val="accent1"/>
              </a:buClr>
              <a:buSzPts val="2880"/>
              <a:buFont typeface="Noto Sans Symbols"/>
              <a:buChar char="⚫"/>
            </a:pPr>
            <a:r>
              <a:rPr b="1" i="0" lang="en-US" sz="3600" u="none">
                <a:solidFill>
                  <a:srgbClr val="CC0000"/>
                </a:solidFill>
                <a:latin typeface="Gill Sans"/>
                <a:ea typeface="Gill Sans"/>
                <a:cs typeface="Gill Sans"/>
                <a:sym typeface="Gill Sans"/>
              </a:rPr>
              <a:t>مضاعف الضريبة:</a:t>
            </a:r>
            <a:endParaRPr/>
          </a:p>
          <a:p>
            <a:pPr indent="-282575" lvl="0" marL="365125" marR="0" rtl="1" algn="r">
              <a:lnSpc>
                <a:spcPct val="90000"/>
              </a:lnSpc>
              <a:spcBef>
                <a:spcPts val="600"/>
              </a:spcBef>
              <a:spcAft>
                <a:spcPts val="0"/>
              </a:spcAft>
              <a:buClr>
                <a:schemeClr val="accent1"/>
              </a:buClr>
              <a:buSzPts val="2880"/>
              <a:buFont typeface="Noto Sans Symbols"/>
              <a:buChar char="⚫"/>
            </a:pPr>
            <a:r>
              <a:rPr b="0" i="0" lang="en-US" sz="3600" u="none">
                <a:solidFill>
                  <a:srgbClr val="CC0000"/>
                </a:solidFill>
                <a:latin typeface="Gill Sans"/>
                <a:ea typeface="Gill Sans"/>
                <a:cs typeface="Gill Sans"/>
                <a:sym typeface="Gill Sans"/>
              </a:rPr>
              <a:t>Mr=∆Y/∆T</a:t>
            </a:r>
            <a:endParaRPr/>
          </a:p>
          <a:p>
            <a:pPr indent="-99695" lvl="0" marL="365125" marR="0" rtl="0" algn="l">
              <a:spcBef>
                <a:spcPts val="600"/>
              </a:spcBef>
              <a:spcAft>
                <a:spcPts val="0"/>
              </a:spcAft>
              <a:buClr>
                <a:schemeClr val="accent1"/>
              </a:buClr>
              <a:buSzPts val="2880"/>
              <a:buFont typeface="Noto Sans Symbols"/>
              <a:buNone/>
            </a:pPr>
            <a:r>
              <a:t/>
            </a:r>
            <a:endParaRPr b="0" i="0" sz="3600" u="none">
              <a:solidFill>
                <a:srgbClr val="CC0000"/>
              </a:solidFill>
              <a:latin typeface="Gill Sans"/>
              <a:ea typeface="Gill Sans"/>
              <a:cs typeface="Gill Sans"/>
              <a:sym typeface="Gill Sans"/>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5" name="Shape 1945"/>
        <p:cNvGrpSpPr/>
        <p:nvPr/>
      </p:nvGrpSpPr>
      <p:grpSpPr>
        <a:xfrm>
          <a:off x="0" y="0"/>
          <a:ext cx="0" cy="0"/>
          <a:chOff x="0" y="0"/>
          <a:chExt cx="0" cy="0"/>
        </a:xfrm>
      </p:grpSpPr>
      <p:sp>
        <p:nvSpPr>
          <p:cNvPr id="1946" name="Google Shape;1946;p155"/>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1" algn="r">
              <a:lnSpc>
                <a:spcPct val="100000"/>
              </a:lnSpc>
              <a:spcBef>
                <a:spcPts val="0"/>
              </a:spcBef>
              <a:spcAft>
                <a:spcPts val="0"/>
              </a:spcAft>
              <a:buClr>
                <a:srgbClr val="CC0000"/>
              </a:buClr>
              <a:buSzPts val="3900"/>
              <a:buFont typeface="Gill Sans"/>
              <a:buNone/>
            </a:pPr>
            <a:r>
              <a:rPr b="1" i="0" lang="en-US" sz="3900" u="sng">
                <a:solidFill>
                  <a:srgbClr val="CC0000"/>
                </a:solidFill>
                <a:effectLst>
                  <a:outerShdw blurRad="38100" algn="tl" dir="2700000" dist="38100">
                    <a:srgbClr val="C0C0C0"/>
                  </a:outerShdw>
                </a:effectLst>
                <a:latin typeface="Gill Sans"/>
                <a:ea typeface="Gill Sans"/>
                <a:cs typeface="Gill Sans"/>
                <a:sym typeface="Gill Sans"/>
              </a:rPr>
              <a:t>اولاً:أيضاً هناك صيغ أخرى لقانون المضاعف   فى الاقتصاد مغلق :</a:t>
            </a:r>
            <a:endParaRPr/>
          </a:p>
        </p:txBody>
      </p:sp>
      <p:sp>
        <p:nvSpPr>
          <p:cNvPr id="1947" name="Google Shape;1947;p155"/>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82575" lvl="1" marL="365125" marR="0" rtl="1" algn="r">
              <a:lnSpc>
                <a:spcPct val="90000"/>
              </a:lnSpc>
              <a:spcBef>
                <a:spcPts val="0"/>
              </a:spcBef>
              <a:spcAft>
                <a:spcPts val="0"/>
              </a:spcAft>
              <a:buClr>
                <a:schemeClr val="accent1"/>
              </a:buClr>
              <a:buSzPts val="1920"/>
              <a:buFont typeface="Verdana"/>
              <a:buChar char="◦"/>
            </a:pPr>
            <a:r>
              <a:rPr b="1" i="0" lang="en-US" sz="2400" u="none" cap="none" strike="noStrike">
                <a:solidFill>
                  <a:srgbClr val="CC0000"/>
                </a:solidFill>
                <a:latin typeface="Gill Sans"/>
                <a:ea typeface="Gill Sans"/>
                <a:cs typeface="Gill Sans"/>
                <a:sym typeface="Gill Sans"/>
              </a:rPr>
              <a:t> Mr= 1/1-bمضاعف الإنفاق (استهلاك، استثمار، انفاق حكومي)</a:t>
            </a:r>
            <a:endParaRPr b="1" i="0" sz="2400" u="none" cap="none" strike="noStrike">
              <a:solidFill>
                <a:srgbClr val="CC0000"/>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160"/>
              <a:buFont typeface="Noto Sans Symbols"/>
              <a:buChar char="⚫"/>
            </a:pPr>
            <a:r>
              <a:rPr b="1" i="0" lang="en-US" sz="2700" u="none">
                <a:solidFill>
                  <a:srgbClr val="CC0000"/>
                </a:solidFill>
                <a:latin typeface="Gill Sans"/>
                <a:ea typeface="Gill Sans"/>
                <a:cs typeface="Gill Sans"/>
                <a:sym typeface="Gill Sans"/>
              </a:rPr>
              <a:t>Mr= -b/1-b  مضاعف الضريبة الثابتة</a:t>
            </a:r>
            <a:endParaRPr/>
          </a:p>
          <a:p>
            <a:pPr indent="-282575" lvl="0" marL="365125" marR="0" rtl="1" algn="r">
              <a:lnSpc>
                <a:spcPct val="90000"/>
              </a:lnSpc>
              <a:spcBef>
                <a:spcPts val="600"/>
              </a:spcBef>
              <a:spcAft>
                <a:spcPts val="0"/>
              </a:spcAft>
              <a:buClr>
                <a:schemeClr val="accent1"/>
              </a:buClr>
              <a:buSzPts val="2160"/>
              <a:buFont typeface="Noto Sans Symbols"/>
              <a:buChar char="⚫"/>
            </a:pPr>
            <a:r>
              <a:rPr b="1" i="0" lang="en-US" sz="2700" u="none">
                <a:solidFill>
                  <a:srgbClr val="CC0000"/>
                </a:solidFill>
                <a:latin typeface="Gill Sans"/>
                <a:ea typeface="Gill Sans"/>
                <a:cs typeface="Gill Sans"/>
                <a:sym typeface="Gill Sans"/>
              </a:rPr>
              <a:t>Mr= 1/1-b+bt  مضاعف الضريبة النسبية</a:t>
            </a:r>
            <a:endParaRPr/>
          </a:p>
          <a:p>
            <a:pPr indent="-282575" lvl="0" marL="365125" marR="0" rtl="1" algn="r">
              <a:lnSpc>
                <a:spcPct val="90000"/>
              </a:lnSpc>
              <a:spcBef>
                <a:spcPts val="600"/>
              </a:spcBef>
              <a:spcAft>
                <a:spcPts val="0"/>
              </a:spcAft>
              <a:buClr>
                <a:schemeClr val="accent1"/>
              </a:buClr>
              <a:buSzPts val="2160"/>
              <a:buFont typeface="Noto Sans Symbols"/>
              <a:buChar char="⚫"/>
            </a:pPr>
            <a:r>
              <a:rPr b="1" i="0" lang="en-US" sz="2700" u="none">
                <a:solidFill>
                  <a:srgbClr val="CC0000"/>
                </a:solidFill>
                <a:latin typeface="Gill Sans"/>
                <a:ea typeface="Gill Sans"/>
                <a:cs typeface="Gill Sans"/>
                <a:sym typeface="Gill Sans"/>
              </a:rPr>
              <a:t>Mr= -b/1-b+bt  مضاعف الضريبة النسبية والثابتة</a:t>
            </a:r>
            <a:endParaRPr/>
          </a:p>
          <a:p>
            <a:pPr indent="-282575" lvl="0" marL="365125" marR="0" rtl="1" algn="r">
              <a:lnSpc>
                <a:spcPct val="90000"/>
              </a:lnSpc>
              <a:spcBef>
                <a:spcPts val="600"/>
              </a:spcBef>
              <a:spcAft>
                <a:spcPts val="0"/>
              </a:spcAft>
              <a:buClr>
                <a:schemeClr val="accent1"/>
              </a:buClr>
              <a:buSzPts val="2160"/>
              <a:buFont typeface="Noto Sans Symbols"/>
              <a:buChar char="⚫"/>
            </a:pPr>
            <a:r>
              <a:rPr b="1" i="0" lang="en-US" sz="2700" u="none">
                <a:solidFill>
                  <a:srgbClr val="CC0000"/>
                </a:solidFill>
                <a:latin typeface="Gill Sans"/>
                <a:ea typeface="Gill Sans"/>
                <a:cs typeface="Gill Sans"/>
                <a:sym typeface="Gill Sans"/>
              </a:rPr>
              <a:t>مضاعف الميزانية = مضاعف الضريبة الثابتة+ مضاعف  الانفاق الحكومى </a:t>
            </a:r>
            <a:endParaRPr/>
          </a:p>
          <a:p>
            <a:pPr indent="-282575" lvl="0" marL="365125" marR="0" rtl="1" algn="r">
              <a:lnSpc>
                <a:spcPct val="90000"/>
              </a:lnSpc>
              <a:spcBef>
                <a:spcPts val="600"/>
              </a:spcBef>
              <a:spcAft>
                <a:spcPts val="0"/>
              </a:spcAft>
              <a:buClr>
                <a:schemeClr val="accent1"/>
              </a:buClr>
              <a:buSzPts val="2160"/>
              <a:buFont typeface="Noto Sans Symbols"/>
              <a:buChar char="🞂"/>
            </a:pPr>
            <a:r>
              <a:rPr b="1" i="0" lang="en-US" sz="2700" u="sng">
                <a:solidFill>
                  <a:srgbClr val="FF0000"/>
                </a:solidFill>
                <a:latin typeface="Gill Sans"/>
                <a:ea typeface="Gill Sans"/>
                <a:cs typeface="Gill Sans"/>
                <a:sym typeface="Gill Sans"/>
              </a:rPr>
              <a:t>مضاعف الانفاق الحكومى + مضاعف الضرائب  أى :</a:t>
            </a:r>
            <a:endParaRPr/>
          </a:p>
          <a:p>
            <a:pPr indent="-282575" lvl="0" marL="365125" marR="0" rtl="1" algn="r">
              <a:lnSpc>
                <a:spcPct val="90000"/>
              </a:lnSpc>
              <a:spcBef>
                <a:spcPts val="600"/>
              </a:spcBef>
              <a:spcAft>
                <a:spcPts val="0"/>
              </a:spcAft>
              <a:buClr>
                <a:schemeClr val="accent1"/>
              </a:buClr>
              <a:buSzPts val="2160"/>
              <a:buFont typeface="Noto Sans Symbols"/>
              <a:buChar char="⚫"/>
            </a:pPr>
            <a:r>
              <a:rPr b="1" i="0" lang="en-US" sz="2700" u="sng">
                <a:solidFill>
                  <a:schemeClr val="dk1"/>
                </a:solidFill>
                <a:latin typeface="Gill Sans"/>
                <a:ea typeface="Gill Sans"/>
                <a:cs typeface="Gill Sans"/>
                <a:sym typeface="Gill Sans"/>
              </a:rPr>
              <a:t>Mr  = 1/1-b+ -b/1-b= 1-b/1-b =1</a:t>
            </a:r>
            <a:endParaRPr b="1" i="0" sz="2700" u="sng">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920"/>
              <a:buFont typeface="Noto Sans Symbols"/>
              <a:buChar char="⚫"/>
            </a:pPr>
            <a:r>
              <a:rPr b="1" i="0" lang="en-US" sz="2400" u="sng">
                <a:solidFill>
                  <a:srgbClr val="FF0000"/>
                </a:solidFill>
                <a:latin typeface="Bookman Old Style"/>
                <a:ea typeface="Bookman Old Style"/>
                <a:cs typeface="Bookman Old Style"/>
                <a:sym typeface="Bookman Old Style"/>
              </a:rPr>
              <a:t>يمكن الجمع بين الضريبة الثابتة والنسبية وايجاد الدخل التوازنى  اقتصاد مغلق رياضياً كالاتى :-</a:t>
            </a:r>
            <a:endParaRPr b="0" i="0" sz="27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2160"/>
              <a:buFont typeface="Noto Sans Symbols"/>
              <a:buChar char="🞂"/>
            </a:pPr>
            <a:r>
              <a:rPr b="1" i="0" lang="en-US" sz="2700" u="none">
                <a:solidFill>
                  <a:schemeClr val="dk1"/>
                </a:solidFill>
                <a:latin typeface="Gill Sans"/>
                <a:ea typeface="Gill Sans"/>
                <a:cs typeface="Gill Sans"/>
                <a:sym typeface="Gill Sans"/>
              </a:rPr>
              <a:t>Y = 1\(1 - b + bt) [a - bT</a:t>
            </a:r>
            <a:r>
              <a:rPr b="1" baseline="-25000" i="0" lang="en-US" sz="2700" u="none">
                <a:solidFill>
                  <a:schemeClr val="dk1"/>
                </a:solidFill>
                <a:latin typeface="Gill Sans"/>
                <a:ea typeface="Gill Sans"/>
                <a:cs typeface="Gill Sans"/>
                <a:sym typeface="Gill Sans"/>
              </a:rPr>
              <a:t>o</a:t>
            </a:r>
            <a:r>
              <a:rPr b="1" i="0" lang="en-US" sz="2700" u="none">
                <a:solidFill>
                  <a:schemeClr val="dk1"/>
                </a:solidFill>
                <a:latin typeface="Gill Sans"/>
                <a:ea typeface="Gill Sans"/>
                <a:cs typeface="Gill Sans"/>
                <a:sym typeface="Gill Sans"/>
              </a:rPr>
              <a:t> + I</a:t>
            </a:r>
            <a:r>
              <a:rPr b="1" baseline="-25000" i="0" lang="en-US" sz="2700" u="none">
                <a:solidFill>
                  <a:schemeClr val="dk1"/>
                </a:solidFill>
                <a:latin typeface="Gill Sans"/>
                <a:ea typeface="Gill Sans"/>
                <a:cs typeface="Gill Sans"/>
                <a:sym typeface="Gill Sans"/>
              </a:rPr>
              <a:t>o</a:t>
            </a:r>
            <a:r>
              <a:rPr b="1" i="0" lang="en-US" sz="2700" u="none">
                <a:solidFill>
                  <a:schemeClr val="dk1"/>
                </a:solidFill>
                <a:latin typeface="Gill Sans"/>
                <a:ea typeface="Gill Sans"/>
                <a:cs typeface="Gill Sans"/>
                <a:sym typeface="Gill Sans"/>
              </a:rPr>
              <a:t> + G</a:t>
            </a:r>
            <a:r>
              <a:rPr b="1" baseline="-25000" i="0" lang="en-US" sz="2700" u="none">
                <a:solidFill>
                  <a:schemeClr val="dk1"/>
                </a:solidFill>
                <a:latin typeface="Gill Sans"/>
                <a:ea typeface="Gill Sans"/>
                <a:cs typeface="Gill Sans"/>
                <a:sym typeface="Gill Sans"/>
              </a:rPr>
              <a:t>o</a:t>
            </a:r>
            <a:r>
              <a:rPr b="1" i="0" lang="en-US" sz="2700" u="none">
                <a:solidFill>
                  <a:schemeClr val="dk1"/>
                </a:solidFill>
                <a:latin typeface="Gill Sans"/>
                <a:ea typeface="Gill Sans"/>
                <a:cs typeface="Gill Sans"/>
                <a:sym typeface="Gill Sans"/>
              </a:rPr>
              <a:t>] </a:t>
            </a:r>
            <a:endParaRPr b="0" i="0" sz="2700" u="none">
              <a:solidFill>
                <a:schemeClr val="dk1"/>
              </a:solidFill>
              <a:latin typeface="Gill Sans"/>
              <a:ea typeface="Gill Sans"/>
              <a:cs typeface="Gill Sans"/>
              <a:sym typeface="Gill Sans"/>
            </a:endParaRPr>
          </a:p>
          <a:p>
            <a:pPr indent="-145415" lvl="0" marL="365125" marR="0" rtl="1" algn="r">
              <a:lnSpc>
                <a:spcPct val="90000"/>
              </a:lnSpc>
              <a:spcBef>
                <a:spcPts val="600"/>
              </a:spcBef>
              <a:spcAft>
                <a:spcPts val="0"/>
              </a:spcAft>
              <a:buClr>
                <a:schemeClr val="accent1"/>
              </a:buClr>
              <a:buSzPts val="2160"/>
              <a:buFont typeface="Noto Sans Symbols"/>
              <a:buNone/>
            </a:pPr>
            <a:r>
              <a:t/>
            </a:r>
            <a:endParaRPr b="0" i="0" sz="2700" u="none">
              <a:solidFill>
                <a:schemeClr val="dk1"/>
              </a:solidFill>
              <a:latin typeface="Gill Sans"/>
              <a:ea typeface="Gill Sans"/>
              <a:cs typeface="Gill Sans"/>
              <a:sym typeface="Gill Sans"/>
            </a:endParaRPr>
          </a:p>
          <a:p>
            <a:pPr indent="-145415" lvl="0" marL="365125" marR="0" rtl="0" algn="l">
              <a:lnSpc>
                <a:spcPct val="90000"/>
              </a:lnSpc>
              <a:spcBef>
                <a:spcPts val="600"/>
              </a:spcBef>
              <a:spcAft>
                <a:spcPts val="0"/>
              </a:spcAft>
              <a:buClr>
                <a:schemeClr val="accent1"/>
              </a:buClr>
              <a:buSzPts val="2160"/>
              <a:buFont typeface="Noto Sans Symbols"/>
              <a:buNone/>
            </a:pPr>
            <a:r>
              <a:t/>
            </a:r>
            <a:endParaRPr b="0" i="0" sz="2700" u="none">
              <a:solidFill>
                <a:schemeClr val="dk1"/>
              </a:solidFill>
              <a:latin typeface="Gill Sans"/>
              <a:ea typeface="Gill Sans"/>
              <a:cs typeface="Gill Sans"/>
              <a:sym typeface="Gill Sans"/>
            </a:endParaRPr>
          </a:p>
          <a:p>
            <a:pPr indent="-145415" lvl="0" marL="365125" marR="0" rtl="0" algn="l">
              <a:lnSpc>
                <a:spcPct val="90000"/>
              </a:lnSpc>
              <a:spcBef>
                <a:spcPts val="600"/>
              </a:spcBef>
              <a:spcAft>
                <a:spcPts val="0"/>
              </a:spcAft>
              <a:buClr>
                <a:schemeClr val="accent1"/>
              </a:buClr>
              <a:buSzPts val="2160"/>
              <a:buFont typeface="Noto Sans Symbols"/>
              <a:buNone/>
            </a:pPr>
            <a:r>
              <a:t/>
            </a:r>
            <a:endParaRPr b="0" i="0" sz="2700" u="none">
              <a:solidFill>
                <a:schemeClr val="dk1"/>
              </a:solidFill>
              <a:latin typeface="Gill Sans"/>
              <a:ea typeface="Gill Sans"/>
              <a:cs typeface="Gill Sans"/>
              <a:sym typeface="Gill Sans"/>
            </a:endParaRPr>
          </a:p>
          <a:p>
            <a:pPr indent="-145415" lvl="0" marL="365125" marR="0" rtl="0" algn="l">
              <a:lnSpc>
                <a:spcPct val="90000"/>
              </a:lnSpc>
              <a:spcBef>
                <a:spcPts val="600"/>
              </a:spcBef>
              <a:spcAft>
                <a:spcPts val="0"/>
              </a:spcAft>
              <a:buClr>
                <a:schemeClr val="accent1"/>
              </a:buClr>
              <a:buSzPts val="2160"/>
              <a:buFont typeface="Noto Sans Symbols"/>
              <a:buNone/>
            </a:pPr>
            <a:r>
              <a:t/>
            </a:r>
            <a:endParaRPr b="0" i="0" sz="2700" u="none">
              <a:solidFill>
                <a:schemeClr val="dk1"/>
              </a:solidFill>
              <a:latin typeface="Gill Sans"/>
              <a:ea typeface="Gill Sans"/>
              <a:cs typeface="Gill Sans"/>
              <a:sym typeface="Gill Sans"/>
            </a:endParaRPr>
          </a:p>
          <a:p>
            <a:pPr indent="-160655" lvl="1" marL="365125" marR="0" rtl="0" algn="l">
              <a:lnSpc>
                <a:spcPct val="90000"/>
              </a:lnSpc>
              <a:spcBef>
                <a:spcPts val="600"/>
              </a:spcBef>
              <a:spcAft>
                <a:spcPts val="0"/>
              </a:spcAft>
              <a:buClr>
                <a:schemeClr val="accent1"/>
              </a:buClr>
              <a:buSzPts val="1920"/>
              <a:buFont typeface="Verdana"/>
              <a:buNone/>
            </a:pPr>
            <a:r>
              <a:t/>
            </a:r>
            <a:endParaRPr b="0" i="0" sz="2400" u="none" cap="none" strike="noStrike">
              <a:solidFill>
                <a:schemeClr val="dk1"/>
              </a:solidFill>
              <a:latin typeface="Gill Sans"/>
              <a:ea typeface="Gill Sans"/>
              <a:cs typeface="Gill Sans"/>
              <a:sym typeface="Gill Sans"/>
            </a:endParaRPr>
          </a:p>
          <a:p>
            <a:pPr indent="-160655" lvl="0" marL="365125" marR="0" rtl="0" algn="l">
              <a:spcBef>
                <a:spcPts val="600"/>
              </a:spcBef>
              <a:spcAft>
                <a:spcPts val="0"/>
              </a:spcAft>
              <a:buClr>
                <a:schemeClr val="accent1"/>
              </a:buClr>
              <a:buSzPts val="1920"/>
              <a:buFont typeface="Noto Sans Symbols"/>
              <a:buNone/>
            </a:pPr>
            <a:r>
              <a:t/>
            </a:r>
            <a:endParaRPr b="0" i="0" sz="2400" u="none" cap="none" strike="noStrike">
              <a:solidFill>
                <a:schemeClr val="dk1"/>
              </a:solidFill>
              <a:latin typeface="Gill Sans"/>
              <a:ea typeface="Gill Sans"/>
              <a:cs typeface="Gill Sans"/>
              <a:sym typeface="Gill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1" name="Shape 1951"/>
        <p:cNvGrpSpPr/>
        <p:nvPr/>
      </p:nvGrpSpPr>
      <p:grpSpPr>
        <a:xfrm>
          <a:off x="0" y="0"/>
          <a:ext cx="0" cy="0"/>
          <a:chOff x="0" y="0"/>
          <a:chExt cx="0" cy="0"/>
        </a:xfrm>
      </p:grpSpPr>
      <p:sp>
        <p:nvSpPr>
          <p:cNvPr id="1952" name="Google Shape;1952;p156"/>
          <p:cNvSpPr txBox="1"/>
          <p:nvPr>
            <p:ph type="title"/>
          </p:nvPr>
        </p:nvSpPr>
        <p:spPr>
          <a:xfrm>
            <a:off x="457200" y="-14287"/>
            <a:ext cx="8229600" cy="9906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00B050"/>
              </a:buClr>
              <a:buSzPts val="4300"/>
              <a:buFont typeface="Gill Sans"/>
              <a:buNone/>
            </a:pPr>
            <a:r>
              <a:rPr b="1" i="0" lang="en-US" sz="4300" u="sng">
                <a:solidFill>
                  <a:srgbClr val="00B050"/>
                </a:solidFill>
                <a:effectLst>
                  <a:outerShdw blurRad="38100" algn="tl" dir="2700000" dist="38100">
                    <a:srgbClr val="C0C0C0"/>
                  </a:outerShdw>
                </a:effectLst>
                <a:latin typeface="Gill Sans"/>
                <a:ea typeface="Gill Sans"/>
                <a:cs typeface="Gill Sans"/>
                <a:sym typeface="Gill Sans"/>
              </a:rPr>
              <a:t>أمثلة متنوعة  عن ألمضاعف :-</a:t>
            </a:r>
            <a:endParaRPr/>
          </a:p>
        </p:txBody>
      </p:sp>
      <p:sp>
        <p:nvSpPr>
          <p:cNvPr id="1953" name="Google Shape;1953;p156"/>
          <p:cNvSpPr txBox="1"/>
          <p:nvPr>
            <p:ph idx="1" type="body"/>
          </p:nvPr>
        </p:nvSpPr>
        <p:spPr>
          <a:xfrm>
            <a:off x="457200" y="969962"/>
            <a:ext cx="8229600" cy="4937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90000"/>
              </a:lnSpc>
              <a:spcBef>
                <a:spcPts val="0"/>
              </a:spcBef>
              <a:spcAft>
                <a:spcPts val="0"/>
              </a:spcAft>
              <a:buClr>
                <a:schemeClr val="accent1"/>
              </a:buClr>
              <a:buSzPts val="1760"/>
              <a:buFont typeface="Noto Sans Symbols"/>
              <a:buChar char="⚫"/>
            </a:pPr>
            <a:r>
              <a:rPr b="1" i="0" lang="en-US" sz="2200" u="none">
                <a:solidFill>
                  <a:schemeClr val="dk1"/>
                </a:solidFill>
                <a:latin typeface="Gill Sans"/>
                <a:ea typeface="Gill Sans"/>
                <a:cs typeface="Gill Sans"/>
                <a:sym typeface="Gill Sans"/>
              </a:rPr>
              <a:t>مثال(1)</a:t>
            </a:r>
            <a:endParaRPr b="0" i="0" sz="22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760"/>
              <a:buFont typeface="Noto Sans Symbols"/>
              <a:buChar char="⚫"/>
            </a:pPr>
            <a:r>
              <a:rPr b="1" i="0" lang="en-US" sz="2200" u="none">
                <a:solidFill>
                  <a:schemeClr val="dk1"/>
                </a:solidFill>
                <a:latin typeface="Gill Sans"/>
                <a:ea typeface="Gill Sans"/>
                <a:cs typeface="Gill Sans"/>
                <a:sym typeface="Gill Sans"/>
              </a:rPr>
              <a:t>بافتراض أن لدينا اقتصاد مغلق، و أن الحكومة قامت بزيادة إنفاقها بمبلغ 400مليون دولار، فإذا علم أن الميل الحدي للاستهلاك هو 80%.</a:t>
            </a:r>
            <a:endParaRPr b="0" i="0" sz="22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760"/>
              <a:buFont typeface="Noto Sans Symbols"/>
              <a:buChar char="⚫"/>
            </a:pPr>
            <a:r>
              <a:rPr b="1" i="0" lang="en-US" sz="2200" u="none">
                <a:solidFill>
                  <a:schemeClr val="dk1"/>
                </a:solidFill>
                <a:latin typeface="Gill Sans"/>
                <a:ea typeface="Gill Sans"/>
                <a:cs typeface="Gill Sans"/>
                <a:sym typeface="Gill Sans"/>
              </a:rPr>
              <a:t>المطلوب:</a:t>
            </a:r>
            <a:endParaRPr b="0" i="0" sz="22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760"/>
              <a:buFont typeface="Noto Sans Symbols"/>
              <a:buChar char="⚫"/>
            </a:pPr>
            <a:r>
              <a:rPr b="1" i="0" lang="en-US" sz="2200" u="none">
                <a:solidFill>
                  <a:schemeClr val="dk1"/>
                </a:solidFill>
                <a:latin typeface="Gill Sans"/>
                <a:ea typeface="Gill Sans"/>
                <a:cs typeface="Gill Sans"/>
                <a:sym typeface="Gill Sans"/>
              </a:rPr>
              <a:t>اوجد قيمة المضاعف لهذا الاقتصاد.</a:t>
            </a:r>
            <a:endParaRPr b="0" i="0" sz="2200" u="none">
              <a:solidFill>
                <a:schemeClr val="dk1"/>
              </a:solidFill>
              <a:latin typeface="Gill Sans"/>
              <a:ea typeface="Gill Sans"/>
              <a:cs typeface="Gill Sans"/>
              <a:sym typeface="Gill Sans"/>
            </a:endParaRPr>
          </a:p>
          <a:p>
            <a:pPr indent="-282575" lvl="0" marL="365125" marR="0" rtl="1" algn="r">
              <a:lnSpc>
                <a:spcPct val="90000"/>
              </a:lnSpc>
              <a:spcBef>
                <a:spcPts val="600"/>
              </a:spcBef>
              <a:spcAft>
                <a:spcPts val="0"/>
              </a:spcAft>
              <a:buClr>
                <a:schemeClr val="accent1"/>
              </a:buClr>
              <a:buSzPts val="1760"/>
              <a:buFont typeface="Noto Sans Symbols"/>
              <a:buChar char="⚫"/>
            </a:pPr>
            <a:r>
              <a:rPr b="1" i="0" lang="en-US" sz="2200" u="none">
                <a:solidFill>
                  <a:schemeClr val="dk1"/>
                </a:solidFill>
                <a:latin typeface="Gill Sans"/>
                <a:ea typeface="Gill Sans"/>
                <a:cs typeface="Gill Sans"/>
                <a:sym typeface="Gill Sans"/>
              </a:rPr>
              <a:t>ب- اوجد مقدار التغير في القيمة للدخل الناتج  عن زيادة الإنفاق الحكومي.</a:t>
            </a:r>
            <a:endParaRPr b="1" i="0" sz="2200" u="none">
              <a:solidFill>
                <a:schemeClr val="dk1"/>
              </a:solidFill>
              <a:latin typeface="Gill Sans"/>
              <a:ea typeface="Gill Sans"/>
              <a:cs typeface="Gill Sans"/>
              <a:sym typeface="Gill Sans"/>
            </a:endParaRPr>
          </a:p>
          <a:p>
            <a:pPr indent="-282575" lvl="0" marL="365125" marR="0" rtl="0" algn="r">
              <a:lnSpc>
                <a:spcPct val="90000"/>
              </a:lnSpc>
              <a:spcBef>
                <a:spcPts val="600"/>
              </a:spcBef>
              <a:spcAft>
                <a:spcPts val="0"/>
              </a:spcAft>
              <a:buClr>
                <a:schemeClr val="accent1"/>
              </a:buClr>
              <a:buSzPts val="1760"/>
              <a:buFont typeface="Noto Sans Symbols"/>
              <a:buChar char="🞂"/>
            </a:pPr>
            <a:r>
              <a:rPr b="0" i="0" lang="en-US" sz="2200" u="sng">
                <a:solidFill>
                  <a:schemeClr val="dk1"/>
                </a:solidFill>
                <a:latin typeface="Gill Sans"/>
                <a:ea typeface="Gill Sans"/>
                <a:cs typeface="Gill Sans"/>
                <a:sym typeface="Gill Sans"/>
              </a:rPr>
              <a:t>-قيمة المضاعف (في اقتصاد مغلق):</a:t>
            </a:r>
            <a:endParaRPr b="0" i="0" sz="2200" u="none">
              <a:solidFill>
                <a:schemeClr val="dk1"/>
              </a:solidFill>
              <a:latin typeface="Gill Sans"/>
              <a:ea typeface="Gill Sans"/>
              <a:cs typeface="Gill Sans"/>
              <a:sym typeface="Gill Sans"/>
            </a:endParaRPr>
          </a:p>
          <a:p>
            <a:pPr indent="-282575" lvl="0" marL="365125" marR="0" rtl="0" algn="r">
              <a:lnSpc>
                <a:spcPct val="90000"/>
              </a:lnSpc>
              <a:spcBef>
                <a:spcPts val="600"/>
              </a:spcBef>
              <a:spcAft>
                <a:spcPts val="0"/>
              </a:spcAft>
              <a:buClr>
                <a:schemeClr val="accent1"/>
              </a:buClr>
              <a:buSzPts val="1760"/>
              <a:buFont typeface="Noto Sans Symbols"/>
              <a:buChar char="⚫"/>
            </a:pPr>
            <a:r>
              <a:rPr b="0" i="0" lang="en-US" sz="2200" u="none">
                <a:solidFill>
                  <a:schemeClr val="dk1"/>
                </a:solidFill>
                <a:latin typeface="Gill Sans"/>
                <a:ea typeface="Gill Sans"/>
                <a:cs typeface="Gill Sans"/>
                <a:sym typeface="Gill Sans"/>
              </a:rPr>
              <a:t>Mr =1/1-b = 1/(1-0.80) = 1/0.20 = 5</a:t>
            </a:r>
            <a:endParaRPr/>
          </a:p>
          <a:p>
            <a:pPr indent="-282575" lvl="0" marL="365125" marR="0" rtl="0" algn="r">
              <a:lnSpc>
                <a:spcPct val="90000"/>
              </a:lnSpc>
              <a:spcBef>
                <a:spcPts val="600"/>
              </a:spcBef>
              <a:spcAft>
                <a:spcPts val="0"/>
              </a:spcAft>
              <a:buClr>
                <a:schemeClr val="accent1"/>
              </a:buClr>
              <a:buSzPts val="1760"/>
              <a:buFont typeface="Noto Sans Symbols"/>
              <a:buChar char="⚫"/>
            </a:pPr>
            <a:r>
              <a:rPr b="0" i="0" lang="en-US" sz="2200" u="sng">
                <a:solidFill>
                  <a:schemeClr val="dk1"/>
                </a:solidFill>
                <a:latin typeface="Gill Sans"/>
                <a:ea typeface="Gill Sans"/>
                <a:cs typeface="Gill Sans"/>
                <a:sym typeface="Gill Sans"/>
              </a:rPr>
              <a:t>ب- مقدار التغير في القيمة التوازنية للناتج المحلي الإجمالي بسبب زيادة الإنفاق الحكومي:</a:t>
            </a:r>
            <a:endParaRPr/>
          </a:p>
          <a:p>
            <a:pPr indent="-282575" lvl="0" marL="365125" marR="0" rtl="0" algn="r">
              <a:lnSpc>
                <a:spcPct val="90000"/>
              </a:lnSpc>
              <a:spcBef>
                <a:spcPts val="600"/>
              </a:spcBef>
              <a:spcAft>
                <a:spcPts val="0"/>
              </a:spcAft>
              <a:buClr>
                <a:schemeClr val="accent1"/>
              </a:buClr>
              <a:buSzPts val="1760"/>
              <a:buFont typeface="Noto Sans Symbols"/>
              <a:buChar char="⚫"/>
            </a:pPr>
            <a:r>
              <a:rPr b="0" i="0" lang="en-US" sz="2200" u="none">
                <a:solidFill>
                  <a:schemeClr val="dk1"/>
                </a:solidFill>
                <a:latin typeface="Gill Sans"/>
                <a:ea typeface="Gill Sans"/>
                <a:cs typeface="Gill Sans"/>
                <a:sym typeface="Gill Sans"/>
              </a:rPr>
              <a:t>Mr = ∆Y/∆G</a:t>
            </a:r>
            <a:endParaRPr/>
          </a:p>
          <a:p>
            <a:pPr indent="-282575" lvl="0" marL="365125" marR="0" rtl="0" algn="r">
              <a:lnSpc>
                <a:spcPct val="90000"/>
              </a:lnSpc>
              <a:spcBef>
                <a:spcPts val="600"/>
              </a:spcBef>
              <a:spcAft>
                <a:spcPts val="0"/>
              </a:spcAft>
              <a:buClr>
                <a:schemeClr val="accent1"/>
              </a:buClr>
              <a:buSzPts val="1760"/>
              <a:buFont typeface="Noto Sans Symbols"/>
              <a:buChar char="⚫"/>
            </a:pPr>
            <a:r>
              <a:rPr b="0" i="0" lang="en-US" sz="2200" u="none">
                <a:solidFill>
                  <a:schemeClr val="dk1"/>
                </a:solidFill>
                <a:latin typeface="Gill Sans"/>
                <a:ea typeface="Gill Sans"/>
                <a:cs typeface="Gill Sans"/>
                <a:sym typeface="Gill Sans"/>
              </a:rPr>
              <a:t>∆Y = ∆G * Mr</a:t>
            </a:r>
            <a:endParaRPr/>
          </a:p>
          <a:p>
            <a:pPr indent="-282575" lvl="0" marL="365125" marR="0" rtl="0" algn="r">
              <a:lnSpc>
                <a:spcPct val="90000"/>
              </a:lnSpc>
              <a:spcBef>
                <a:spcPts val="600"/>
              </a:spcBef>
              <a:spcAft>
                <a:spcPts val="0"/>
              </a:spcAft>
              <a:buClr>
                <a:schemeClr val="accent1"/>
              </a:buClr>
              <a:buSzPts val="1760"/>
              <a:buFont typeface="Noto Sans Symbols"/>
              <a:buChar char="⚫"/>
            </a:pPr>
            <a:r>
              <a:rPr b="0" i="0" lang="en-US" sz="2200" u="none">
                <a:solidFill>
                  <a:schemeClr val="dk1"/>
                </a:solidFill>
                <a:latin typeface="Gill Sans"/>
                <a:ea typeface="Gill Sans"/>
                <a:cs typeface="Gill Sans"/>
                <a:sym typeface="Gill Sans"/>
              </a:rPr>
              <a:t>∆Y = 400 * 5 = </a:t>
            </a:r>
            <a:r>
              <a:rPr b="0" i="0" lang="en-US" sz="2000" u="none">
                <a:solidFill>
                  <a:schemeClr val="dk1"/>
                </a:solidFill>
                <a:latin typeface="Gill Sans"/>
                <a:ea typeface="Gill Sans"/>
                <a:cs typeface="Gill Sans"/>
                <a:sym typeface="Gill Sans"/>
              </a:rPr>
              <a:t>2000</a:t>
            </a:r>
            <a:endParaRPr/>
          </a:p>
          <a:p>
            <a:pPr indent="-130175" lvl="0" marL="365125" marR="0" rtl="0" algn="l">
              <a:lnSpc>
                <a:spcPct val="90000"/>
              </a:lnSpc>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a:p>
            <a:pPr indent="-130175" lvl="0" marL="365125" marR="0" rtl="1" algn="r">
              <a:lnSpc>
                <a:spcPct val="90000"/>
              </a:lnSpc>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a:p>
            <a:pPr indent="-130175" lvl="0" marL="365125" marR="0" rtl="0" algn="l">
              <a:spcBef>
                <a:spcPts val="600"/>
              </a:spcBef>
              <a:spcAft>
                <a:spcPts val="0"/>
              </a:spcAft>
              <a:buClr>
                <a:schemeClr val="accent1"/>
              </a:buClr>
              <a:buSzPts val="2400"/>
              <a:buFont typeface="Noto Sans Symbols"/>
              <a:buNone/>
            </a:pPr>
            <a:r>
              <a:t/>
            </a:r>
            <a:endParaRPr b="0" i="0" sz="3000" u="none">
              <a:solidFill>
                <a:schemeClr val="dk1"/>
              </a:solidFill>
              <a:latin typeface="Gill Sans"/>
              <a:ea typeface="Gill Sans"/>
              <a:cs typeface="Gill Sans"/>
              <a:sym typeface="Gill Sans"/>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7" name="Shape 1957"/>
        <p:cNvGrpSpPr/>
        <p:nvPr/>
      </p:nvGrpSpPr>
      <p:grpSpPr>
        <a:xfrm>
          <a:off x="0" y="0"/>
          <a:ext cx="0" cy="0"/>
          <a:chOff x="0" y="0"/>
          <a:chExt cx="0" cy="0"/>
        </a:xfrm>
      </p:grpSpPr>
      <p:sp>
        <p:nvSpPr>
          <p:cNvPr id="1958" name="Google Shape;1958;p157"/>
          <p:cNvSpPr txBox="1"/>
          <p:nvPr>
            <p:ph idx="1" type="body"/>
          </p:nvPr>
        </p:nvSpPr>
        <p:spPr>
          <a:xfrm>
            <a:off x="457200" y="795337"/>
            <a:ext cx="8229600" cy="4937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100000"/>
              </a:lnSpc>
              <a:spcBef>
                <a:spcPts val="0"/>
              </a:spcBef>
              <a:spcAft>
                <a:spcPts val="0"/>
              </a:spcAft>
              <a:buClr>
                <a:schemeClr val="accent1"/>
              </a:buClr>
              <a:buSzPts val="2560"/>
              <a:buFont typeface="Noto Sans Symbols"/>
              <a:buChar char="⚫"/>
            </a:pPr>
            <a:r>
              <a:rPr b="1" i="0" lang="en-US" sz="3200" u="sng">
                <a:solidFill>
                  <a:srgbClr val="FF0000"/>
                </a:solidFill>
                <a:latin typeface="Gill Sans"/>
                <a:ea typeface="Gill Sans"/>
                <a:cs typeface="Gill Sans"/>
                <a:sym typeface="Gill Sans"/>
              </a:rPr>
              <a:t>تابع للمثال السابق :</a:t>
            </a:r>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ماذا يحدث لمستوى الدخل التوازني إذا ارتفع حجم الإنفاق الحكومي إلى 50؟</a:t>
            </a:r>
            <a:endParaRPr b="0" i="0" sz="3200" u="none">
              <a:solidFill>
                <a:schemeClr val="dk1"/>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بما أن مقدار التغير في G = 50، و بما أن قيمة مضاعف التجارة الخارجية = 2.5:</a:t>
            </a:r>
            <a:endParaRPr b="0" i="0" sz="3200" u="none">
              <a:solidFill>
                <a:schemeClr val="dk1"/>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يكون مقدار التغير في الدخل 125= (*502.5)</a:t>
            </a:r>
            <a:br>
              <a:rPr b="1" i="0" lang="en-US" sz="3200" u="none">
                <a:solidFill>
                  <a:schemeClr val="dk1"/>
                </a:solidFill>
                <a:latin typeface="Gill Sans"/>
                <a:ea typeface="Gill Sans"/>
                <a:cs typeface="Gill Sans"/>
                <a:sym typeface="Gill Sans"/>
              </a:rPr>
            </a:br>
            <a:endParaRPr b="0" i="0" sz="3200" u="none">
              <a:solidFill>
                <a:schemeClr val="dk1"/>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إذن الدخل التوازني الجديد:</a:t>
            </a:r>
            <a:endParaRPr b="0" i="0" sz="3200" u="none">
              <a:solidFill>
                <a:schemeClr val="dk1"/>
              </a:solidFill>
              <a:latin typeface="Gill Sans"/>
              <a:ea typeface="Gill Sans"/>
              <a:cs typeface="Gill Sans"/>
              <a:sym typeface="Gill Sans"/>
            </a:endParaRPr>
          </a:p>
          <a:p>
            <a:pPr indent="-282575" lvl="0" marL="365125" marR="0" rtl="1" algn="r">
              <a:lnSpc>
                <a:spcPct val="100000"/>
              </a:lnSpc>
              <a:spcBef>
                <a:spcPts val="600"/>
              </a:spcBef>
              <a:spcAft>
                <a:spcPts val="0"/>
              </a:spcAft>
              <a:buClr>
                <a:schemeClr val="accent1"/>
              </a:buClr>
              <a:buSzPts val="2560"/>
              <a:buFont typeface="Noto Sans Symbols"/>
              <a:buChar char="⚫"/>
            </a:pPr>
            <a:r>
              <a:rPr b="1" i="0" lang="en-US" sz="3200" u="none">
                <a:solidFill>
                  <a:schemeClr val="dk1"/>
                </a:solidFill>
                <a:latin typeface="Gill Sans"/>
                <a:ea typeface="Gill Sans"/>
                <a:cs typeface="Gill Sans"/>
                <a:sym typeface="Gill Sans"/>
              </a:rPr>
              <a:t>1000+ 125= 1125</a:t>
            </a:r>
            <a:endParaRPr b="0" i="0" sz="3200" u="none">
              <a:solidFill>
                <a:schemeClr val="dk1"/>
              </a:solidFill>
              <a:latin typeface="Gill Sans"/>
              <a:ea typeface="Gill Sans"/>
              <a:cs typeface="Gill Sans"/>
              <a:sym typeface="Gill Sans"/>
            </a:endParaRPr>
          </a:p>
          <a:p>
            <a:pPr indent="-120015" lvl="0" marL="365125" marR="0" rtl="0" algn="l">
              <a:spcBef>
                <a:spcPts val="600"/>
              </a:spcBef>
              <a:spcAft>
                <a:spcPts val="0"/>
              </a:spcAft>
              <a:buClr>
                <a:schemeClr val="accent1"/>
              </a:buClr>
              <a:buSzPts val="2560"/>
              <a:buFont typeface="Noto Sans Symbols"/>
              <a:buNone/>
            </a:pPr>
            <a:r>
              <a:t/>
            </a:r>
            <a:endParaRPr b="0" i="0" sz="3200" u="none">
              <a:solidFill>
                <a:schemeClr val="dk1"/>
              </a:solidFill>
              <a:latin typeface="Gill Sans"/>
              <a:ea typeface="Gill Sans"/>
              <a:cs typeface="Gill Sans"/>
              <a:sym typeface="Gill Sans"/>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2" name="Shape 1962"/>
        <p:cNvGrpSpPr/>
        <p:nvPr/>
      </p:nvGrpSpPr>
      <p:grpSpPr>
        <a:xfrm>
          <a:off x="0" y="0"/>
          <a:ext cx="0" cy="0"/>
          <a:chOff x="0" y="0"/>
          <a:chExt cx="0" cy="0"/>
        </a:xfrm>
      </p:grpSpPr>
      <p:sp>
        <p:nvSpPr>
          <p:cNvPr id="1963" name="Google Shape;1963;p158"/>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t/>
            </a:r>
            <a:endParaRPr sz="4300">
              <a:solidFill>
                <a:srgbClr val="572314"/>
              </a:solidFill>
              <a:effectLst>
                <a:outerShdw blurRad="50000" rotWithShape="0" algn="tl" dir="5400000" dist="30000">
                  <a:srgbClr val="000000">
                    <a:alpha val="30000"/>
                  </a:srgbClr>
                </a:outerShdw>
              </a:effectLst>
              <a:latin typeface="Gill Sans"/>
              <a:ea typeface="Gill Sans"/>
              <a:cs typeface="Gill Sans"/>
              <a:sym typeface="Gill Sans"/>
            </a:endParaRPr>
          </a:p>
        </p:txBody>
      </p:sp>
      <p:sp>
        <p:nvSpPr>
          <p:cNvPr id="1964" name="Google Shape;1964;p158"/>
          <p:cNvSpPr txBox="1"/>
          <p:nvPr>
            <p:ph idx="1" type="body"/>
          </p:nvPr>
        </p:nvSpPr>
        <p:spPr>
          <a:xfrm>
            <a:off x="457200" y="220662"/>
            <a:ext cx="8229600" cy="4937100"/>
          </a:xfrm>
          <a:prstGeom prst="rect">
            <a:avLst/>
          </a:prstGeom>
          <a:noFill/>
          <a:ln>
            <a:noFill/>
          </a:ln>
        </p:spPr>
        <p:txBody>
          <a:bodyPr anchorCtr="0" anchor="t" bIns="45700" lIns="91425" spcFirstLastPara="1" rIns="91425" wrap="square" tIns="45700">
            <a:normAutofit/>
          </a:bodyPr>
          <a:lstStyle/>
          <a:p>
            <a:pPr indent="-457200" lvl="0" marL="457200" marR="0" rtl="0" algn="l">
              <a:lnSpc>
                <a:spcPct val="80000"/>
              </a:lnSpc>
              <a:spcBef>
                <a:spcPts val="0"/>
              </a:spcBef>
              <a:spcAft>
                <a:spcPts val="0"/>
              </a:spcAft>
              <a:buClr>
                <a:schemeClr val="accent1"/>
              </a:buClr>
              <a:buSzPts val="2400"/>
              <a:buFont typeface="Noto Sans Symbols"/>
              <a:buChar char="🞂"/>
            </a:pPr>
            <a:r>
              <a:rPr b="1" i="0" lang="en-US" sz="3000" u="none">
                <a:solidFill>
                  <a:schemeClr val="accent1"/>
                </a:solidFill>
                <a:latin typeface="Gill Sans"/>
                <a:ea typeface="Gill Sans"/>
                <a:cs typeface="Gill Sans"/>
                <a:sym typeface="Gill Sans"/>
              </a:rPr>
              <a:t> </a:t>
            </a:r>
            <a:endParaRPr/>
          </a:p>
          <a:p>
            <a:pPr indent="-304800" lvl="0" marL="457200" marR="0" rtl="1" algn="r">
              <a:lnSpc>
                <a:spcPct val="80000"/>
              </a:lnSpc>
              <a:spcBef>
                <a:spcPts val="600"/>
              </a:spcBef>
              <a:spcAft>
                <a:spcPts val="0"/>
              </a:spcAft>
              <a:buClr>
                <a:schemeClr val="accent1"/>
              </a:buClr>
              <a:buSzPts val="2400"/>
              <a:buFont typeface="Noto Sans Symbols"/>
              <a:buNone/>
            </a:pPr>
            <a:r>
              <a:t/>
            </a:r>
            <a:endParaRPr b="1" i="0" sz="3000" u="none">
              <a:solidFill>
                <a:schemeClr val="dk1"/>
              </a:solidFill>
              <a:latin typeface="Gill Sans"/>
              <a:ea typeface="Gill Sans"/>
              <a:cs typeface="Gill Sans"/>
              <a:sym typeface="Gill Sans"/>
            </a:endParaRPr>
          </a:p>
          <a:p>
            <a:pPr indent="-457200" lvl="0" marL="457200"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   مثال:(4)</a:t>
            </a:r>
            <a:endParaRPr b="1" i="0" sz="3000" u="none">
              <a:solidFill>
                <a:schemeClr val="dk1"/>
              </a:solidFill>
              <a:latin typeface="Gill Sans"/>
              <a:ea typeface="Gill Sans"/>
              <a:cs typeface="Gill Sans"/>
              <a:sym typeface="Gill Sans"/>
            </a:endParaRPr>
          </a:p>
          <a:p>
            <a:pPr indent="-457200" lvl="0" marL="457200"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 افترض أن الانفاق الحكومي 200مليون وأن الميل الحدي للاستهلاك هو 75% فما هو الدخل التوازني:</a:t>
            </a:r>
            <a:endParaRPr/>
          </a:p>
          <a:p>
            <a:pPr indent="-457200" lvl="0" marL="457200"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                                         1                        1</a:t>
            </a:r>
            <a:endParaRPr/>
          </a:p>
          <a:p>
            <a:pPr indent="-457200" lvl="0" marL="457200"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معادلة المضاعف  =  ـــــــــــــــــــــــــــ        =  ـــــــــــــــ     = 4</a:t>
            </a:r>
            <a:endParaRPr/>
          </a:p>
          <a:p>
            <a:pPr indent="-457200" lvl="0" marL="457200"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                             1 – MPC                25%</a:t>
            </a:r>
            <a:endParaRPr/>
          </a:p>
          <a:p>
            <a:pPr indent="-457200" lvl="0" marL="457200"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 </a:t>
            </a:r>
            <a:endParaRPr/>
          </a:p>
          <a:p>
            <a:pPr indent="-457200" lvl="0" marL="457200" marR="0" rtl="1" algn="r">
              <a:lnSpc>
                <a:spcPct val="80000"/>
              </a:lnSpc>
              <a:spcBef>
                <a:spcPts val="600"/>
              </a:spcBef>
              <a:spcAft>
                <a:spcPts val="0"/>
              </a:spcAft>
              <a:buClr>
                <a:schemeClr val="accent1"/>
              </a:buClr>
              <a:buSzPts val="2400"/>
              <a:buFont typeface="Noto Sans Symbols"/>
              <a:buChar char="🞂"/>
            </a:pPr>
            <a:r>
              <a:rPr b="1" i="0" lang="en-US" sz="3000" u="none">
                <a:solidFill>
                  <a:schemeClr val="dk1"/>
                </a:solidFill>
                <a:latin typeface="Gill Sans"/>
                <a:ea typeface="Gill Sans"/>
                <a:cs typeface="Gill Sans"/>
                <a:sym typeface="Gill Sans"/>
              </a:rPr>
              <a:t>         الدخل التوازني =    200*    4=    800</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8" name="Shape 1968"/>
        <p:cNvGrpSpPr/>
        <p:nvPr/>
      </p:nvGrpSpPr>
      <p:grpSpPr>
        <a:xfrm>
          <a:off x="0" y="0"/>
          <a:ext cx="0" cy="0"/>
          <a:chOff x="0" y="0"/>
          <a:chExt cx="0" cy="0"/>
        </a:xfrm>
      </p:grpSpPr>
      <p:sp>
        <p:nvSpPr>
          <p:cNvPr id="1969" name="Google Shape;1969;p159"/>
          <p:cNvSpPr txBox="1"/>
          <p:nvPr>
            <p:ph idx="1" type="body"/>
          </p:nvPr>
        </p:nvSpPr>
        <p:spPr>
          <a:xfrm>
            <a:off x="914400" y="201612"/>
            <a:ext cx="7772400" cy="45720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60000"/>
              </a:lnSpc>
              <a:spcBef>
                <a:spcPts val="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مثال(5)</a:t>
            </a:r>
            <a:endParaRPr b="0"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اذا </a:t>
            </a:r>
            <a:r>
              <a:rPr b="1" i="0" lang="en-US" sz="3100" u="none">
                <a:solidFill>
                  <a:schemeClr val="dk1"/>
                </a:solidFill>
                <a:latin typeface="Gill Sans"/>
                <a:ea typeface="Gill Sans"/>
                <a:cs typeface="Gill Sans"/>
                <a:sym typeface="Gill Sans"/>
              </a:rPr>
              <a:t>قررت الحكومة بزيادة الضرائب بمبلغ 400ريال، فإذا علم أن الميل الحدي للاستهلاك هو 80% وكان الدخل التوازنى 8000مليون ريال</a:t>
            </a:r>
            <a:endParaRPr b="0" i="0" sz="31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480"/>
              <a:buFont typeface="Noto Sans Symbols"/>
              <a:buChar char="⚫"/>
            </a:pPr>
            <a:r>
              <a:rPr b="1" i="0" lang="en-US" sz="3100" u="none">
                <a:solidFill>
                  <a:schemeClr val="dk1"/>
                </a:solidFill>
                <a:latin typeface="Gill Sans"/>
                <a:ea typeface="Gill Sans"/>
                <a:cs typeface="Gill Sans"/>
                <a:sym typeface="Gill Sans"/>
              </a:rPr>
              <a:t>المطلوب:</a:t>
            </a:r>
            <a:endParaRPr b="0" i="0" sz="31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480"/>
              <a:buFont typeface="Noto Sans Symbols"/>
              <a:buChar char="⚫"/>
            </a:pPr>
            <a:r>
              <a:rPr b="1" i="0" lang="en-US" sz="3100" u="none">
                <a:solidFill>
                  <a:schemeClr val="dk1"/>
                </a:solidFill>
                <a:latin typeface="Gill Sans"/>
                <a:ea typeface="Gill Sans"/>
                <a:cs typeface="Gill Sans"/>
                <a:sym typeface="Gill Sans"/>
              </a:rPr>
              <a:t>أ-أوجد قيمة المضاعف لهذا الاقتصاد.</a:t>
            </a:r>
            <a:endParaRPr b="0" i="0" sz="31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480"/>
              <a:buFont typeface="Noto Sans Symbols"/>
              <a:buChar char="⚫"/>
            </a:pPr>
            <a:r>
              <a:rPr b="1" i="0" lang="en-US" sz="3100" u="none">
                <a:solidFill>
                  <a:schemeClr val="dk1"/>
                </a:solidFill>
                <a:latin typeface="Gill Sans"/>
                <a:ea typeface="Gill Sans"/>
                <a:cs typeface="Gill Sans"/>
                <a:sym typeface="Gill Sans"/>
              </a:rPr>
              <a:t>ب- أوجد الدخل التوازنى الجديد</a:t>
            </a:r>
            <a:endParaRPr/>
          </a:p>
          <a:p>
            <a:pPr indent="-282575" lvl="0" marL="365125" marR="0" rtl="1" algn="ctr">
              <a:lnSpc>
                <a:spcPct val="60000"/>
              </a:lnSpc>
              <a:spcBef>
                <a:spcPts val="600"/>
              </a:spcBef>
              <a:spcAft>
                <a:spcPts val="0"/>
              </a:spcAft>
              <a:buClr>
                <a:schemeClr val="accent1"/>
              </a:buClr>
              <a:buSzPts val="2480"/>
              <a:buFont typeface="Noto Sans Symbols"/>
              <a:buChar char="⚫"/>
            </a:pPr>
            <a:r>
              <a:rPr b="1" i="0" lang="en-US" sz="3100" u="none">
                <a:solidFill>
                  <a:schemeClr val="dk1"/>
                </a:solidFill>
                <a:latin typeface="Gill Sans"/>
                <a:ea typeface="Gill Sans"/>
                <a:cs typeface="Gill Sans"/>
                <a:sym typeface="Gill Sans"/>
              </a:rPr>
              <a:t>الحل</a:t>
            </a:r>
            <a:endParaRPr/>
          </a:p>
          <a:p>
            <a:pPr indent="-282575" lvl="0" marL="365125" marR="0" rtl="1" algn="r">
              <a:lnSpc>
                <a:spcPct val="60000"/>
              </a:lnSpc>
              <a:spcBef>
                <a:spcPts val="600"/>
              </a:spcBef>
              <a:spcAft>
                <a:spcPts val="0"/>
              </a:spcAft>
              <a:buClr>
                <a:schemeClr val="accent1"/>
              </a:buClr>
              <a:buSzPts val="2480"/>
              <a:buFont typeface="Noto Sans Symbols"/>
              <a:buChar char="⚫"/>
            </a:pPr>
            <a:r>
              <a:rPr b="0" i="0" lang="en-US" sz="3100" u="none">
                <a:solidFill>
                  <a:schemeClr val="dk1"/>
                </a:solidFill>
                <a:latin typeface="Gill Sans"/>
                <a:ea typeface="Gill Sans"/>
                <a:cs typeface="Gill Sans"/>
                <a:sym typeface="Gill Sans"/>
              </a:rPr>
              <a:t>Mr =-b/1-b = -0.8/(1-0.80) = -4</a:t>
            </a:r>
            <a:endParaRPr b="0" i="0" sz="31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2480"/>
              <a:buFont typeface="Noto Sans Symbols"/>
              <a:buChar char="⚫"/>
            </a:pPr>
            <a:r>
              <a:rPr b="0" i="0" lang="en-US" sz="3100" u="none">
                <a:solidFill>
                  <a:schemeClr val="dk1"/>
                </a:solidFill>
                <a:latin typeface="Gill Sans"/>
                <a:ea typeface="Gill Sans"/>
                <a:cs typeface="Gill Sans"/>
                <a:sym typeface="Gill Sans"/>
              </a:rPr>
              <a:t>اثر الضريبة4 * 400 = -1600-</a:t>
            </a:r>
            <a:endParaRPr/>
          </a:p>
          <a:p>
            <a:pPr indent="-282575" lvl="0" marL="365125" marR="0" rtl="1" algn="r">
              <a:lnSpc>
                <a:spcPct val="60000"/>
              </a:lnSpc>
              <a:spcBef>
                <a:spcPts val="600"/>
              </a:spcBef>
              <a:spcAft>
                <a:spcPts val="0"/>
              </a:spcAft>
              <a:buClr>
                <a:schemeClr val="accent1"/>
              </a:buClr>
              <a:buSzPts val="2480"/>
              <a:buFont typeface="Noto Sans Symbols"/>
              <a:buChar char="⚫"/>
            </a:pPr>
            <a:r>
              <a:rPr b="0" i="0" lang="en-US" sz="3100" u="none">
                <a:solidFill>
                  <a:schemeClr val="dk1"/>
                </a:solidFill>
                <a:latin typeface="Gill Sans"/>
                <a:ea typeface="Gill Sans"/>
                <a:cs typeface="Gill Sans"/>
                <a:sym typeface="Gill Sans"/>
              </a:rPr>
              <a:t>التوازن الجديد 8000- 1600 = 6400</a:t>
            </a:r>
            <a:endParaRPr b="0" i="0" sz="3100" u="none">
              <a:solidFill>
                <a:schemeClr val="dk1"/>
              </a:solidFill>
              <a:latin typeface="Gill Sans"/>
              <a:ea typeface="Gill Sans"/>
              <a:cs typeface="Gill Sans"/>
              <a:sym typeface="Gill Sans"/>
            </a:endParaRPr>
          </a:p>
          <a:p>
            <a:pPr indent="-180975" lvl="0" marL="365125" marR="0" rtl="1" algn="r">
              <a:lnSpc>
                <a:spcPct val="60000"/>
              </a:lnSpc>
              <a:spcBef>
                <a:spcPts val="600"/>
              </a:spcBef>
              <a:spcAft>
                <a:spcPts val="0"/>
              </a:spcAft>
              <a:buClr>
                <a:schemeClr val="accent1"/>
              </a:buClr>
              <a:buSzPts val="1600"/>
              <a:buFont typeface="Noto Sans Symbols"/>
              <a:buNone/>
            </a:pPr>
            <a:r>
              <a:t/>
            </a:r>
            <a:endParaRPr b="1"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3" name="Shape 1973"/>
        <p:cNvGrpSpPr/>
        <p:nvPr/>
      </p:nvGrpSpPr>
      <p:grpSpPr>
        <a:xfrm>
          <a:off x="0" y="0"/>
          <a:ext cx="0" cy="0"/>
          <a:chOff x="0" y="0"/>
          <a:chExt cx="0" cy="0"/>
        </a:xfrm>
      </p:grpSpPr>
      <p:sp>
        <p:nvSpPr>
          <p:cNvPr id="1974" name="Google Shape;1974;p160"/>
          <p:cNvSpPr txBox="1"/>
          <p:nvPr>
            <p:ph idx="1" type="body"/>
          </p:nvPr>
        </p:nvSpPr>
        <p:spPr>
          <a:xfrm>
            <a:off x="457200" y="652462"/>
            <a:ext cx="8229600" cy="49371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80000"/>
              </a:lnSpc>
              <a:spcBef>
                <a:spcPts val="0"/>
              </a:spcBef>
              <a:spcAft>
                <a:spcPts val="0"/>
              </a:spcAft>
              <a:buClr>
                <a:schemeClr val="accent1"/>
              </a:buClr>
              <a:buSzPts val="1760"/>
              <a:buFont typeface="Noto Sans Symbols"/>
              <a:buChar char="⚫"/>
            </a:pPr>
            <a:r>
              <a:rPr b="1" i="0" lang="en-US" sz="2200" u="sng">
                <a:solidFill>
                  <a:srgbClr val="FF0000"/>
                </a:solidFill>
                <a:latin typeface="Gill Sans"/>
                <a:ea typeface="Gill Sans"/>
                <a:cs typeface="Gill Sans"/>
                <a:sym typeface="Gill Sans"/>
              </a:rPr>
              <a:t>ثانياً قوانين اقتصاد مفتوح:-</a:t>
            </a:r>
            <a:endParaRPr b="1" i="0" sz="2200" u="sng">
              <a:solidFill>
                <a:srgbClr val="FF0000"/>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none">
                <a:solidFill>
                  <a:schemeClr val="dk1"/>
                </a:solidFill>
                <a:latin typeface="Gill Sans"/>
                <a:ea typeface="Gill Sans"/>
                <a:cs typeface="Gill Sans"/>
                <a:sym typeface="Gill Sans"/>
              </a:rPr>
              <a:t>Mr= 1/1-b+m </a:t>
            </a:r>
            <a:r>
              <a:rPr b="1" i="0" lang="en-US" sz="1700" u="none">
                <a:solidFill>
                  <a:srgbClr val="FF0000"/>
                </a:solidFill>
                <a:latin typeface="Gill Sans"/>
                <a:ea typeface="Gill Sans"/>
                <a:cs typeface="Gill Sans"/>
                <a:sym typeface="Gill Sans"/>
              </a:rPr>
              <a:t>مضاعف</a:t>
            </a:r>
            <a:r>
              <a:rPr b="1" i="0" lang="en-US" sz="1700" u="none">
                <a:solidFill>
                  <a:schemeClr val="dk1"/>
                </a:solidFill>
                <a:latin typeface="Gill Sans"/>
                <a:ea typeface="Gill Sans"/>
                <a:cs typeface="Gill Sans"/>
                <a:sym typeface="Gill Sans"/>
              </a:rPr>
              <a:t> </a:t>
            </a:r>
            <a:r>
              <a:rPr b="1" i="0" lang="en-US" sz="1700" u="none">
                <a:solidFill>
                  <a:srgbClr val="FF0000"/>
                </a:solidFill>
                <a:latin typeface="Gill Sans"/>
                <a:ea typeface="Gill Sans"/>
                <a:cs typeface="Gill Sans"/>
                <a:sym typeface="Gill Sans"/>
              </a:rPr>
              <a:t>الإنفاق</a:t>
            </a:r>
            <a:r>
              <a:rPr b="1" i="0" lang="en-US" sz="1700" u="none">
                <a:solidFill>
                  <a:schemeClr val="dk1"/>
                </a:solidFill>
                <a:latin typeface="Gill Sans"/>
                <a:ea typeface="Gill Sans"/>
                <a:cs typeface="Gill Sans"/>
                <a:sym typeface="Gill Sans"/>
              </a:rPr>
              <a:t> (</a:t>
            </a:r>
            <a:r>
              <a:rPr b="1" i="0" lang="en-US" sz="1700" u="none">
                <a:solidFill>
                  <a:srgbClr val="FF0000"/>
                </a:solidFill>
                <a:latin typeface="Gill Sans"/>
                <a:ea typeface="Gill Sans"/>
                <a:cs typeface="Gill Sans"/>
                <a:sym typeface="Gill Sans"/>
              </a:rPr>
              <a:t>استهلاك</a:t>
            </a:r>
            <a:r>
              <a:rPr b="1" i="0" lang="en-US" sz="1700" u="none">
                <a:solidFill>
                  <a:schemeClr val="dk1"/>
                </a:solidFill>
                <a:latin typeface="Gill Sans"/>
                <a:ea typeface="Gill Sans"/>
                <a:cs typeface="Gill Sans"/>
                <a:sym typeface="Gill Sans"/>
              </a:rPr>
              <a:t>، </a:t>
            </a:r>
            <a:r>
              <a:rPr b="1" i="0" lang="en-US" sz="1700" u="none">
                <a:solidFill>
                  <a:srgbClr val="FF0000"/>
                </a:solidFill>
                <a:latin typeface="Gill Sans"/>
                <a:ea typeface="Gill Sans"/>
                <a:cs typeface="Gill Sans"/>
                <a:sym typeface="Gill Sans"/>
              </a:rPr>
              <a:t>استثمار</a:t>
            </a:r>
            <a:r>
              <a:rPr b="1" i="0" lang="en-US" sz="1700" u="none">
                <a:solidFill>
                  <a:schemeClr val="dk1"/>
                </a:solidFill>
                <a:latin typeface="Gill Sans"/>
                <a:ea typeface="Gill Sans"/>
                <a:cs typeface="Gill Sans"/>
                <a:sym typeface="Gill Sans"/>
              </a:rPr>
              <a:t>، </a:t>
            </a:r>
            <a:r>
              <a:rPr b="1" i="0" lang="en-US" sz="1700" u="none">
                <a:solidFill>
                  <a:srgbClr val="FF0000"/>
                </a:solidFill>
                <a:latin typeface="Gill Sans"/>
                <a:ea typeface="Gill Sans"/>
                <a:cs typeface="Gill Sans"/>
                <a:sym typeface="Gill Sans"/>
              </a:rPr>
              <a:t>انفاق</a:t>
            </a:r>
            <a:r>
              <a:rPr b="1" i="0" lang="en-US" sz="1700" u="none">
                <a:solidFill>
                  <a:schemeClr val="dk1"/>
                </a:solidFill>
                <a:latin typeface="Gill Sans"/>
                <a:ea typeface="Gill Sans"/>
                <a:cs typeface="Gill Sans"/>
                <a:sym typeface="Gill Sans"/>
              </a:rPr>
              <a:t> </a:t>
            </a:r>
            <a:r>
              <a:rPr b="1" i="0" lang="en-US" sz="1700" u="none">
                <a:solidFill>
                  <a:srgbClr val="FF0000"/>
                </a:solidFill>
                <a:latin typeface="Gill Sans"/>
                <a:ea typeface="Gill Sans"/>
                <a:cs typeface="Gill Sans"/>
                <a:sym typeface="Gill Sans"/>
              </a:rPr>
              <a:t>حكومي</a:t>
            </a:r>
            <a:r>
              <a:rPr b="1" i="0" lang="en-US" sz="1700" u="none">
                <a:solidFill>
                  <a:schemeClr val="dk1"/>
                </a:solidFill>
                <a:latin typeface="Gill Sans"/>
                <a:ea typeface="Gill Sans"/>
                <a:cs typeface="Gill Sans"/>
                <a:sym typeface="Gill Sans"/>
              </a:rPr>
              <a:t>) مضاعف الاقتصاد المفتوح </a:t>
            </a:r>
            <a:endParaRPr b="1" i="0" sz="17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Mr= -b/1-b+m </a:t>
            </a:r>
            <a:r>
              <a:rPr b="1" i="0" lang="en-US" sz="2000" u="none">
                <a:solidFill>
                  <a:srgbClr val="FF0000"/>
                </a:solidFill>
                <a:latin typeface="Gill Sans"/>
                <a:ea typeface="Gill Sans"/>
                <a:cs typeface="Gill Sans"/>
                <a:sym typeface="Gill Sans"/>
              </a:rPr>
              <a:t>مضاعف</a:t>
            </a:r>
            <a:r>
              <a:rPr b="1" i="0" lang="en-US" sz="2000" u="none">
                <a:solidFill>
                  <a:schemeClr val="dk1"/>
                </a:solidFill>
                <a:latin typeface="Gill Sans"/>
                <a:ea typeface="Gill Sans"/>
                <a:cs typeface="Gill Sans"/>
                <a:sym typeface="Gill Sans"/>
              </a:rPr>
              <a:t> </a:t>
            </a:r>
            <a:r>
              <a:rPr b="1" i="0" lang="en-US" sz="2000" u="none">
                <a:solidFill>
                  <a:srgbClr val="FF0000"/>
                </a:solidFill>
                <a:latin typeface="Gill Sans"/>
                <a:ea typeface="Gill Sans"/>
                <a:cs typeface="Gill Sans"/>
                <a:sym typeface="Gill Sans"/>
              </a:rPr>
              <a:t>الضريبة الثابته </a:t>
            </a:r>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Mr=1/1-b+bt+m </a:t>
            </a:r>
            <a:r>
              <a:rPr b="1" i="0" lang="en-US" sz="2000" u="none">
                <a:solidFill>
                  <a:srgbClr val="FF0000"/>
                </a:solidFill>
                <a:latin typeface="Gill Sans"/>
                <a:ea typeface="Gill Sans"/>
                <a:cs typeface="Gill Sans"/>
                <a:sym typeface="Gill Sans"/>
              </a:rPr>
              <a:t>مضاعف</a:t>
            </a:r>
            <a:r>
              <a:rPr b="1" i="0" lang="en-US" sz="2000" u="none">
                <a:solidFill>
                  <a:schemeClr val="dk1"/>
                </a:solidFill>
                <a:latin typeface="Gill Sans"/>
                <a:ea typeface="Gill Sans"/>
                <a:cs typeface="Gill Sans"/>
                <a:sym typeface="Gill Sans"/>
              </a:rPr>
              <a:t> </a:t>
            </a:r>
            <a:r>
              <a:rPr b="1" i="0" lang="en-US" sz="2000" u="none">
                <a:solidFill>
                  <a:srgbClr val="FF0000"/>
                </a:solidFill>
                <a:latin typeface="Gill Sans"/>
                <a:ea typeface="Gill Sans"/>
                <a:cs typeface="Gill Sans"/>
                <a:sym typeface="Gill Sans"/>
              </a:rPr>
              <a:t>الضريبة النسبية</a:t>
            </a:r>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Mr=-b/1-b+bt+m </a:t>
            </a:r>
            <a:r>
              <a:rPr b="1" i="0" lang="en-US" sz="2000" u="none">
                <a:solidFill>
                  <a:srgbClr val="FF0000"/>
                </a:solidFill>
                <a:latin typeface="Gill Sans"/>
                <a:ea typeface="Gill Sans"/>
                <a:cs typeface="Gill Sans"/>
                <a:sym typeface="Gill Sans"/>
              </a:rPr>
              <a:t>مضاعف</a:t>
            </a:r>
            <a:r>
              <a:rPr b="1" i="0" lang="en-US" sz="2000" u="none">
                <a:solidFill>
                  <a:schemeClr val="dk1"/>
                </a:solidFill>
                <a:latin typeface="Gill Sans"/>
                <a:ea typeface="Gill Sans"/>
                <a:cs typeface="Gill Sans"/>
                <a:sym typeface="Gill Sans"/>
              </a:rPr>
              <a:t> </a:t>
            </a:r>
            <a:r>
              <a:rPr b="1" i="0" lang="en-US" sz="2000" u="none">
                <a:solidFill>
                  <a:srgbClr val="FF0000"/>
                </a:solidFill>
                <a:latin typeface="Gill Sans"/>
                <a:ea typeface="Gill Sans"/>
                <a:cs typeface="Gill Sans"/>
                <a:sym typeface="Gill Sans"/>
              </a:rPr>
              <a:t>الضريبة النسبية والثابته</a:t>
            </a:r>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none">
                <a:solidFill>
                  <a:schemeClr val="dk1"/>
                </a:solidFill>
                <a:latin typeface="Gill Sans"/>
                <a:ea typeface="Gill Sans"/>
                <a:cs typeface="Gill Sans"/>
                <a:sym typeface="Gill Sans"/>
              </a:rPr>
              <a:t>Mr=1/1-b+bt+m </a:t>
            </a:r>
            <a:r>
              <a:rPr b="1" i="0" lang="en-US" sz="1700" u="none">
                <a:solidFill>
                  <a:srgbClr val="FF0000"/>
                </a:solidFill>
                <a:latin typeface="Gill Sans"/>
                <a:ea typeface="Gill Sans"/>
                <a:cs typeface="Gill Sans"/>
                <a:sym typeface="Gill Sans"/>
              </a:rPr>
              <a:t>فى حالة الافتصاد المفتوح مع وجود ضرائب ثابته ونسبية</a:t>
            </a:r>
            <a:endParaRPr b="0" i="0" sz="17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rgbClr val="FF0000"/>
                </a:solidFill>
                <a:latin typeface="Gill Sans"/>
                <a:ea typeface="Gill Sans"/>
                <a:cs typeface="Gill Sans"/>
                <a:sym typeface="Gill Sans"/>
              </a:rPr>
              <a:t>ملاحظة: الواردات هي دالة في الدخل و تأخذ الشكل التالي:</a:t>
            </a:r>
            <a:endParaRPr b="1" i="0" sz="2000" u="none">
              <a:solidFill>
                <a:srgbClr val="FF0000"/>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 M= Mo +mY</a:t>
            </a:r>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حيث: </a:t>
            </a:r>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Mo: </a:t>
            </a:r>
            <a:r>
              <a:rPr b="1" i="0" lang="en-US" sz="2000" u="none">
                <a:solidFill>
                  <a:srgbClr val="FF0000"/>
                </a:solidFill>
                <a:latin typeface="Gill Sans"/>
                <a:ea typeface="Gill Sans"/>
                <a:cs typeface="Gill Sans"/>
                <a:sym typeface="Gill Sans"/>
              </a:rPr>
              <a:t>الواردات التلقائية التي قد تكون في شكل مساعدات و إعانات من دولة إلى أخرى</a:t>
            </a:r>
            <a:endParaRPr b="1" i="0" sz="2000" u="none">
              <a:solidFill>
                <a:srgbClr val="FF0000"/>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a:t>
            </a:r>
            <a:r>
              <a:rPr b="1" i="0" lang="en-US" sz="2000" u="none">
                <a:solidFill>
                  <a:srgbClr val="FF0000"/>
                </a:solidFill>
                <a:latin typeface="Gill Sans"/>
                <a:ea typeface="Gill Sans"/>
                <a:cs typeface="Gill Sans"/>
                <a:sym typeface="Gill Sans"/>
              </a:rPr>
              <a:t> : الميل الحدي للاستيراد و الذي يوضح التغير في الواردات نتيجة التغير في الدخل بوحدة واحدة.</a:t>
            </a:r>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sng">
                <a:solidFill>
                  <a:srgbClr val="FF0000"/>
                </a:solidFill>
                <a:latin typeface="Bookman Old Style"/>
                <a:ea typeface="Bookman Old Style"/>
                <a:cs typeface="Bookman Old Style"/>
                <a:sym typeface="Bookman Old Style"/>
              </a:rPr>
              <a:t>يمكن الجمع بين الضريبة الثابتة والنسبية وايجاد الدخل التوازنى  اقتصاد مفتوح رياضياً كالاتى :-</a:t>
            </a:r>
            <a:endParaRPr b="0" i="0" sz="17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none">
                <a:solidFill>
                  <a:schemeClr val="dk1"/>
                </a:solidFill>
                <a:latin typeface="Gill Sans"/>
                <a:ea typeface="Gill Sans"/>
                <a:cs typeface="Gill Sans"/>
                <a:sym typeface="Gill Sans"/>
              </a:rPr>
              <a:t>Y = 1\(1 - b + bt+m) [a - bT</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 I</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 G</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 (X0-M0)] </a:t>
            </a:r>
            <a:endParaRPr b="0" i="0" sz="1700" u="none">
              <a:solidFill>
                <a:schemeClr val="dk1"/>
              </a:solidFill>
              <a:latin typeface="Gill Sans"/>
              <a:ea typeface="Gill Sans"/>
              <a:cs typeface="Gill Sans"/>
              <a:sym typeface="Gill Sans"/>
            </a:endParaRPr>
          </a:p>
          <a:p>
            <a:pPr indent="-180975" lvl="0" marL="365125" marR="0" rtl="1" algn="r">
              <a:lnSpc>
                <a:spcPct val="80000"/>
              </a:lnSpc>
              <a:spcBef>
                <a:spcPts val="600"/>
              </a:spcBef>
              <a:spcAft>
                <a:spcPts val="0"/>
              </a:spcAft>
              <a:buClr>
                <a:schemeClr val="accent1"/>
              </a:buClr>
              <a:buSzPts val="1600"/>
              <a:buFont typeface="Noto Sans Symbols"/>
              <a:buNone/>
            </a:pPr>
            <a:r>
              <a:t/>
            </a:r>
            <a:endParaRPr b="1" i="0" sz="2000" u="none">
              <a:solidFill>
                <a:srgbClr val="FF0000"/>
              </a:solidFill>
              <a:latin typeface="Gill Sans"/>
              <a:ea typeface="Gill Sans"/>
              <a:cs typeface="Gill Sans"/>
              <a:sym typeface="Gill Sans"/>
            </a:endParaRPr>
          </a:p>
          <a:p>
            <a:pPr indent="-170815" lvl="0" marL="365125" marR="0" rtl="0" algn="l">
              <a:lnSpc>
                <a:spcPct val="80000"/>
              </a:lnSpc>
              <a:spcBef>
                <a:spcPts val="600"/>
              </a:spcBef>
              <a:spcAft>
                <a:spcPts val="0"/>
              </a:spcAft>
              <a:buClr>
                <a:schemeClr val="accent1"/>
              </a:buClr>
              <a:buSzPts val="1760"/>
              <a:buFont typeface="Noto Sans Symbols"/>
              <a:buNone/>
            </a:pPr>
            <a:r>
              <a:t/>
            </a:r>
            <a:endParaRPr b="0" i="0" sz="2200" u="none">
              <a:solidFill>
                <a:schemeClr val="dk1"/>
              </a:solidFill>
              <a:latin typeface="Gill Sans"/>
              <a:ea typeface="Gill Sans"/>
              <a:cs typeface="Gill Sans"/>
              <a:sym typeface="Gill Sans"/>
            </a:endParaRPr>
          </a:p>
          <a:p>
            <a:pPr indent="-170815" lvl="0" marL="365125" marR="0" rtl="0" algn="l">
              <a:spcBef>
                <a:spcPts val="600"/>
              </a:spcBef>
              <a:spcAft>
                <a:spcPts val="0"/>
              </a:spcAft>
              <a:buClr>
                <a:schemeClr val="accent1"/>
              </a:buClr>
              <a:buSzPts val="1760"/>
              <a:buFont typeface="Noto Sans Symbols"/>
              <a:buNone/>
            </a:pPr>
            <a:r>
              <a:t/>
            </a:r>
            <a:endParaRPr b="0" i="0" sz="2200" u="none">
              <a:solidFill>
                <a:schemeClr val="dk1"/>
              </a:solidFill>
              <a:latin typeface="Gill Sans"/>
              <a:ea typeface="Gill Sans"/>
              <a:cs typeface="Gill Sans"/>
              <a:sym typeface="Gill Sans"/>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8" name="Shape 1978"/>
        <p:cNvGrpSpPr/>
        <p:nvPr/>
      </p:nvGrpSpPr>
      <p:grpSpPr>
        <a:xfrm>
          <a:off x="0" y="0"/>
          <a:ext cx="0" cy="0"/>
          <a:chOff x="0" y="0"/>
          <a:chExt cx="0" cy="0"/>
        </a:xfrm>
      </p:grpSpPr>
      <p:sp>
        <p:nvSpPr>
          <p:cNvPr id="1979" name="Google Shape;1979;p161"/>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2400"/>
              <a:buFont typeface="Gill Sans"/>
              <a:buNone/>
            </a:pPr>
            <a:r>
              <a:rPr b="1" i="0" lang="en-US" sz="2400" u="sng">
                <a:solidFill>
                  <a:srgbClr val="FF0000"/>
                </a:solidFill>
                <a:effectLst>
                  <a:outerShdw blurRad="38100" algn="tl" dir="2700000" dist="38100">
                    <a:srgbClr val="C0C0C0"/>
                  </a:outerShdw>
                </a:effectLst>
                <a:latin typeface="Gill Sans"/>
                <a:ea typeface="Gill Sans"/>
                <a:cs typeface="Gill Sans"/>
                <a:sym typeface="Gill Sans"/>
              </a:rPr>
              <a:t>يمكن اشتقاق الضريبة النسبية وايجاد الدخل التوازنى  اقتصاد مفتوح رياضياً كالاتى :-</a:t>
            </a:r>
            <a:endParaRPr/>
          </a:p>
        </p:txBody>
      </p:sp>
      <p:sp>
        <p:nvSpPr>
          <p:cNvPr id="1980" name="Google Shape;1980;p161"/>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80000"/>
              </a:lnSpc>
              <a:spcBef>
                <a:spcPts val="0"/>
              </a:spcBef>
              <a:spcAft>
                <a:spcPts val="0"/>
              </a:spcAft>
              <a:buClr>
                <a:schemeClr val="accent1"/>
              </a:buClr>
              <a:buSzPts val="1760"/>
              <a:buFont typeface="Noto Sans Symbols"/>
              <a:buChar char="🞂"/>
            </a:pPr>
            <a:r>
              <a:rPr b="1" i="0" lang="en-US" sz="2200" u="none">
                <a:solidFill>
                  <a:schemeClr val="dk1"/>
                </a:solidFill>
                <a:latin typeface="Gill Sans"/>
                <a:ea typeface="Gill Sans"/>
                <a:cs typeface="Gill Sans"/>
                <a:sym typeface="Gill Sans"/>
              </a:rPr>
              <a:t>Y = 1\(1 - b +bt+ m</a:t>
            </a:r>
            <a:r>
              <a:rPr b="1" baseline="-25000" i="0" lang="en-US" sz="2200" u="none">
                <a:solidFill>
                  <a:schemeClr val="dk1"/>
                </a:solidFill>
                <a:latin typeface="Gill Sans"/>
                <a:ea typeface="Gill Sans"/>
                <a:cs typeface="Gill Sans"/>
                <a:sym typeface="Gill Sans"/>
              </a:rPr>
              <a:t>1</a:t>
            </a:r>
            <a:r>
              <a:rPr b="1" i="0" lang="en-US" sz="2200" u="none">
                <a:solidFill>
                  <a:schemeClr val="dk1"/>
                </a:solidFill>
                <a:latin typeface="Gill Sans"/>
                <a:ea typeface="Gill Sans"/>
                <a:cs typeface="Gill Sans"/>
                <a:sym typeface="Gill Sans"/>
              </a:rPr>
              <a:t>) [a - bT</a:t>
            </a:r>
            <a:r>
              <a:rPr b="1" baseline="-25000" i="0" lang="en-US" sz="2200" u="none">
                <a:solidFill>
                  <a:schemeClr val="dk1"/>
                </a:solidFill>
                <a:latin typeface="Gill Sans"/>
                <a:ea typeface="Gill Sans"/>
                <a:cs typeface="Gill Sans"/>
                <a:sym typeface="Gill Sans"/>
              </a:rPr>
              <a:t>o</a:t>
            </a:r>
            <a:r>
              <a:rPr b="1" i="0" lang="en-US" sz="2200" u="none">
                <a:solidFill>
                  <a:schemeClr val="dk1"/>
                </a:solidFill>
                <a:latin typeface="Gill Sans"/>
                <a:ea typeface="Gill Sans"/>
                <a:cs typeface="Gill Sans"/>
                <a:sym typeface="Gill Sans"/>
              </a:rPr>
              <a:t> + I</a:t>
            </a:r>
            <a:r>
              <a:rPr b="1" baseline="-25000" i="0" lang="en-US" sz="2200" u="none">
                <a:solidFill>
                  <a:schemeClr val="dk1"/>
                </a:solidFill>
                <a:latin typeface="Gill Sans"/>
                <a:ea typeface="Gill Sans"/>
                <a:cs typeface="Gill Sans"/>
                <a:sym typeface="Gill Sans"/>
              </a:rPr>
              <a:t>o</a:t>
            </a:r>
            <a:r>
              <a:rPr b="1" i="0" lang="en-US" sz="2200" u="none">
                <a:solidFill>
                  <a:schemeClr val="dk1"/>
                </a:solidFill>
                <a:latin typeface="Gill Sans"/>
                <a:ea typeface="Gill Sans"/>
                <a:cs typeface="Gill Sans"/>
                <a:sym typeface="Gill Sans"/>
              </a:rPr>
              <a:t> + G</a:t>
            </a:r>
            <a:r>
              <a:rPr b="1" baseline="-25000" i="0" lang="en-US" sz="2200" u="none">
                <a:solidFill>
                  <a:schemeClr val="dk1"/>
                </a:solidFill>
                <a:latin typeface="Gill Sans"/>
                <a:ea typeface="Gill Sans"/>
                <a:cs typeface="Gill Sans"/>
                <a:sym typeface="Gill Sans"/>
              </a:rPr>
              <a:t>o</a:t>
            </a:r>
            <a:r>
              <a:rPr b="1" i="0" lang="en-US" sz="2200" u="none">
                <a:solidFill>
                  <a:schemeClr val="dk1"/>
                </a:solidFill>
                <a:latin typeface="Gill Sans"/>
                <a:ea typeface="Gill Sans"/>
                <a:cs typeface="Gill Sans"/>
                <a:sym typeface="Gill Sans"/>
              </a:rPr>
              <a:t> + X</a:t>
            </a:r>
            <a:r>
              <a:rPr b="1" baseline="-25000" i="0" lang="en-US" sz="2200" u="none">
                <a:solidFill>
                  <a:schemeClr val="dk1"/>
                </a:solidFill>
                <a:latin typeface="Gill Sans"/>
                <a:ea typeface="Gill Sans"/>
                <a:cs typeface="Gill Sans"/>
                <a:sym typeface="Gill Sans"/>
              </a:rPr>
              <a:t>o</a:t>
            </a:r>
            <a:r>
              <a:rPr b="1" i="0" lang="en-US" sz="2200" u="none">
                <a:solidFill>
                  <a:schemeClr val="dk1"/>
                </a:solidFill>
                <a:latin typeface="Gill Sans"/>
                <a:ea typeface="Gill Sans"/>
                <a:cs typeface="Gill Sans"/>
                <a:sym typeface="Gill Sans"/>
              </a:rPr>
              <a:t> - m</a:t>
            </a:r>
            <a:r>
              <a:rPr b="1" baseline="-25000" i="0" lang="en-US" sz="2200" u="none">
                <a:solidFill>
                  <a:schemeClr val="dk1"/>
                </a:solidFill>
                <a:latin typeface="Gill Sans"/>
                <a:ea typeface="Gill Sans"/>
                <a:cs typeface="Gill Sans"/>
                <a:sym typeface="Gill Sans"/>
              </a:rPr>
              <a:t>o</a:t>
            </a:r>
            <a:r>
              <a:rPr b="1" i="0" lang="en-US" sz="2200" u="none">
                <a:solidFill>
                  <a:schemeClr val="dk1"/>
                </a:solidFill>
                <a:latin typeface="Gill Sans"/>
                <a:ea typeface="Gill Sans"/>
                <a:cs typeface="Gill Sans"/>
                <a:sym typeface="Gill Sans"/>
              </a:rPr>
              <a:t>] </a:t>
            </a:r>
            <a:endParaRPr b="0" i="0" sz="22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sng">
                <a:solidFill>
                  <a:srgbClr val="FF0000"/>
                </a:solidFill>
                <a:latin typeface="Gill Sans"/>
                <a:ea typeface="Gill Sans"/>
                <a:cs typeface="Gill Sans"/>
                <a:sym typeface="Gill Sans"/>
              </a:rPr>
              <a:t>وفى هذه الحالة  يكون المضاعف الاقتصاد المفتوح  ذو اربعة قطاعات مع وجود ضرائب  ثابته  ونسبية يصبح  المضاعف كالاتى :-</a:t>
            </a:r>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sng">
                <a:solidFill>
                  <a:schemeClr val="dk1"/>
                </a:solidFill>
                <a:latin typeface="Gill Sans"/>
                <a:ea typeface="Gill Sans"/>
                <a:cs typeface="Gill Sans"/>
                <a:sym typeface="Gill Sans"/>
              </a:rPr>
              <a:t>Mr  =  -b/1-b+bt+m</a:t>
            </a:r>
            <a:endParaRPr b="1" i="0" sz="2200" u="sng">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sng">
                <a:solidFill>
                  <a:srgbClr val="FF0000"/>
                </a:solidFill>
                <a:latin typeface="Gill Sans"/>
                <a:ea typeface="Gill Sans"/>
                <a:cs typeface="Gill Sans"/>
                <a:sym typeface="Gill Sans"/>
              </a:rPr>
              <a:t>وفى حالة الاقتصاد المفتوح مع وجود ضرائب ثابتة ونسبية يصبح المضاعف كالاتى :-</a:t>
            </a:r>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sng">
                <a:solidFill>
                  <a:schemeClr val="dk1"/>
                </a:solidFill>
                <a:latin typeface="Gill Sans"/>
                <a:ea typeface="Gill Sans"/>
                <a:cs typeface="Gill Sans"/>
                <a:sym typeface="Gill Sans"/>
              </a:rPr>
              <a:t>Mr = -b/1-b+bt+m</a:t>
            </a:r>
            <a:endParaRPr b="1" i="0" sz="2200" u="sng">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760"/>
              <a:buFont typeface="Noto Sans Symbols"/>
              <a:buChar char="🞂"/>
            </a:pPr>
            <a:r>
              <a:rPr b="1" i="0" lang="en-US" sz="2200" u="sng">
                <a:solidFill>
                  <a:srgbClr val="FF0000"/>
                </a:solidFill>
                <a:latin typeface="Gill Sans"/>
                <a:ea typeface="Gill Sans"/>
                <a:cs typeface="Gill Sans"/>
                <a:sym typeface="Gill Sans"/>
              </a:rPr>
              <a:t>المضاعف العكسي:</a:t>
            </a:r>
            <a:endParaRPr b="0" i="0" sz="2200" u="none">
              <a:solidFill>
                <a:srgbClr val="FF0000"/>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760"/>
              <a:buFont typeface="Noto Sans Symbols"/>
              <a:buChar char="⚫"/>
            </a:pPr>
            <a:r>
              <a:rPr b="0" i="0" lang="en-US" sz="2200" u="none">
                <a:solidFill>
                  <a:schemeClr val="dk1"/>
                </a:solidFill>
                <a:latin typeface="Gill Sans"/>
                <a:ea typeface="Gill Sans"/>
                <a:cs typeface="Gill Sans"/>
                <a:sym typeface="Gill Sans"/>
              </a:rPr>
              <a:t>هو التأثير الذي يحدث للقيمة التوازنية للناتج المحلي الإجمالي بسبب (الانخفاض) في أحد مكونات الإنفاق أو الطلب الكلي، حيث نجد أن القيمة التوازنية للناتج المحلي الإجمالي تنخفض بمقدار أكبر من الانخفاض في أحد مكونات الطلب الكلي.</a:t>
            </a:r>
            <a:endParaRPr b="0" i="0" sz="2200" u="none">
              <a:solidFill>
                <a:schemeClr val="dk1"/>
              </a:solidFill>
              <a:latin typeface="Gill Sans"/>
              <a:ea typeface="Gill Sans"/>
              <a:cs typeface="Gill Sans"/>
              <a:sym typeface="Gill Sans"/>
            </a:endParaRPr>
          </a:p>
          <a:p>
            <a:pPr indent="-170815" lvl="0" marL="365125" marR="0" rtl="0" algn="l">
              <a:spcBef>
                <a:spcPts val="600"/>
              </a:spcBef>
              <a:spcAft>
                <a:spcPts val="0"/>
              </a:spcAft>
              <a:buClr>
                <a:schemeClr val="accent1"/>
              </a:buClr>
              <a:buSzPts val="1760"/>
              <a:buFont typeface="Noto Sans Symbols"/>
              <a:buNone/>
            </a:pPr>
            <a:r>
              <a:t/>
            </a:r>
            <a:endParaRPr b="0" i="0" sz="2200" u="none">
              <a:solidFill>
                <a:schemeClr val="dk1"/>
              </a:solidFill>
              <a:latin typeface="Gill Sans"/>
              <a:ea typeface="Gill Sans"/>
              <a:cs typeface="Gill Sans"/>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Google Shape;574;p81"/>
          <p:cNvSpPr txBox="1"/>
          <p:nvPr/>
        </p:nvSpPr>
        <p:spPr>
          <a:xfrm>
            <a:off x="-117475" y="303212"/>
            <a:ext cx="9161400" cy="7232700"/>
          </a:xfrm>
          <a:prstGeom prst="rect">
            <a:avLst/>
          </a:prstGeom>
          <a:noFill/>
          <a:ln>
            <a:noFill/>
          </a:ln>
        </p:spPr>
        <p:txBody>
          <a:bodyPr anchorCtr="0" anchor="t" bIns="45700" lIns="91425" spcFirstLastPara="1" rIns="91425" wrap="square" tIns="45700">
            <a:spAutoFit/>
          </a:bodyPr>
          <a:lstStyle/>
          <a:p>
            <a:pPr indent="-342900" lvl="0" marL="342900" marR="0" rtl="1" algn="r">
              <a:lnSpc>
                <a:spcPct val="100000"/>
              </a:lnSpc>
              <a:spcBef>
                <a:spcPts val="0"/>
              </a:spcBef>
              <a:spcAft>
                <a:spcPts val="0"/>
              </a:spcAft>
              <a:buClr>
                <a:srgbClr val="008080"/>
              </a:buClr>
              <a:buSzPts val="3200"/>
              <a:buFont typeface="Times New Roman"/>
              <a:buNone/>
            </a:pPr>
            <a:r>
              <a:rPr b="1" i="0" lang="en-US" sz="3200" u="sng">
                <a:solidFill>
                  <a:srgbClr val="008080"/>
                </a:solidFill>
                <a:latin typeface="Times New Roman"/>
                <a:ea typeface="Times New Roman"/>
                <a:cs typeface="Times New Roman"/>
                <a:sym typeface="Times New Roman"/>
              </a:rPr>
              <a:t>العوامل التى  تؤثر على منحنى الاستهلاك :-</a:t>
            </a:r>
            <a:endParaRPr/>
          </a:p>
          <a:p>
            <a:pPr indent="-342900" lvl="0" marL="342900" marR="0" rtl="1" algn="r">
              <a:lnSpc>
                <a:spcPct val="100000"/>
              </a:lnSpc>
              <a:spcBef>
                <a:spcPts val="0"/>
              </a:spcBef>
              <a:spcAft>
                <a:spcPts val="0"/>
              </a:spcAft>
              <a:buClr>
                <a:srgbClr val="92D050"/>
              </a:buClr>
              <a:buSzPts val="3600"/>
              <a:buFont typeface="Times New Roman"/>
              <a:buAutoNum type="arabicPeriod"/>
            </a:pPr>
            <a:r>
              <a:rPr b="1" i="0" lang="en-US" sz="3600" u="none">
                <a:solidFill>
                  <a:srgbClr val="92D050"/>
                </a:solidFill>
                <a:latin typeface="Times New Roman"/>
                <a:ea typeface="Times New Roman"/>
                <a:cs typeface="Times New Roman"/>
                <a:sym typeface="Times New Roman"/>
              </a:rPr>
              <a:t>ثروة المستهلك :-</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يقصد بالثروة هنا تلك الموارد المالية التى يحصل عليها المستهلك خلاف الدخل مثل أمتلاك</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 الاسهم ، السندات أو ارتفاع قيمتها بشكل كبير  أو الحصول على ميراث أو دخل </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غير متوقع .فالثروة تعتبر مصدراً للقوة الشرائية .</a:t>
            </a:r>
            <a:endParaRPr/>
          </a:p>
          <a:p>
            <a:pPr indent="-342900" lvl="0" marL="342900" marR="0" rtl="1" algn="r">
              <a:lnSpc>
                <a:spcPct val="100000"/>
              </a:lnSpc>
              <a:spcBef>
                <a:spcPts val="0"/>
              </a:spcBef>
              <a:spcAft>
                <a:spcPts val="0"/>
              </a:spcAft>
              <a:buClr>
                <a:srgbClr val="92D050"/>
              </a:buClr>
              <a:buSzPts val="3600"/>
              <a:buFont typeface="Times New Roman"/>
              <a:buNone/>
            </a:pPr>
            <a:r>
              <a:rPr b="1" i="0" lang="en-US" sz="3600" u="none">
                <a:solidFill>
                  <a:srgbClr val="92D050"/>
                </a:solidFill>
                <a:latin typeface="Times New Roman"/>
                <a:ea typeface="Times New Roman"/>
                <a:cs typeface="Times New Roman"/>
                <a:sym typeface="Times New Roman"/>
              </a:rPr>
              <a:t>ب- المستوى العام للاسعار :- </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أن تاثير المستوى العام للاسعار على الانفاق الاستهلاكى يأتى من خلال اثره على</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 الثروة وليس من خلال الدخل . فانخفاض الدخل المتاح بغض النظر عن السبب </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سؤدى الى تحرك منحنى الاستهلاك يساراً </a:t>
            </a:r>
            <a:endParaRPr/>
          </a:p>
          <a:p>
            <a:pPr indent="-342900" lvl="0" marL="342900" marR="0" rtl="1" algn="r">
              <a:lnSpc>
                <a:spcPct val="100000"/>
              </a:lnSpc>
              <a:spcBef>
                <a:spcPts val="0"/>
              </a:spcBef>
              <a:spcAft>
                <a:spcPts val="0"/>
              </a:spcAft>
              <a:buClr>
                <a:srgbClr val="92D050"/>
              </a:buClr>
              <a:buSzPts val="3600"/>
              <a:buFont typeface="Times New Roman"/>
              <a:buNone/>
            </a:pPr>
            <a:r>
              <a:rPr b="1" i="0" lang="en-US" sz="3600" u="none">
                <a:solidFill>
                  <a:srgbClr val="92D050"/>
                </a:solidFill>
                <a:latin typeface="Times New Roman"/>
                <a:ea typeface="Times New Roman"/>
                <a:cs typeface="Times New Roman"/>
                <a:sym typeface="Times New Roman"/>
              </a:rPr>
              <a:t>ج- معدل سعر الفائدة :- </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رغم الاعتقاد السائد لدى كثير من الاقتصاديين بان الزيادة فى معدلات اسعار الفائدة تشجع </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على الادخار  وتقلل بالتالى من معدلات الانفاق الاستهلاكى  الا أن الدراسات الاحصائية </a:t>
            </a:r>
            <a:endParaRPr/>
          </a:p>
          <a:p>
            <a:pPr indent="-342900" lvl="0" marL="342900" marR="0" rtl="1" algn="r">
              <a:lnSpc>
                <a:spcPct val="100000"/>
              </a:lnSpc>
              <a:spcBef>
                <a:spcPts val="0"/>
              </a:spcBef>
              <a:spcAft>
                <a:spcPts val="0"/>
              </a:spcAft>
              <a:buClr>
                <a:srgbClr val="FF3300"/>
              </a:buClr>
              <a:buSzPts val="2800"/>
              <a:buFont typeface="Times New Roman"/>
              <a:buNone/>
            </a:pPr>
            <a:r>
              <a:rPr b="1" i="0" lang="en-US" sz="2800" u="none">
                <a:solidFill>
                  <a:srgbClr val="FF3300"/>
                </a:solidFill>
                <a:latin typeface="Times New Roman"/>
                <a:ea typeface="Times New Roman"/>
                <a:cs typeface="Times New Roman"/>
                <a:sym typeface="Times New Roman"/>
              </a:rPr>
              <a:t>اثبتت غير ذلك باستثناء حالات  محدودة جداً </a:t>
            </a:r>
            <a:endParaRPr/>
          </a:p>
          <a:p>
            <a:pPr indent="-342900" lvl="0" marL="342900" marR="0" rtl="1" algn="r">
              <a:lnSpc>
                <a:spcPct val="100000"/>
              </a:lnSpc>
              <a:spcBef>
                <a:spcPts val="0"/>
              </a:spcBef>
              <a:spcAft>
                <a:spcPts val="0"/>
              </a:spcAft>
              <a:buClr>
                <a:schemeClr val="dk1"/>
              </a:buClr>
              <a:buSzPts val="2400"/>
              <a:buFont typeface="Times New Roman"/>
              <a:buNone/>
            </a:pPr>
            <a:r>
              <a:t/>
            </a:r>
            <a:endParaRPr b="1" i="0" sz="2400" u="none">
              <a:solidFill>
                <a:srgbClr val="FF3300"/>
              </a:solidFill>
              <a:latin typeface="Times New Roman"/>
              <a:ea typeface="Times New Roman"/>
              <a:cs typeface="Times New Roman"/>
              <a:sym typeface="Times New Roman"/>
            </a:endParaRPr>
          </a:p>
          <a:p>
            <a:pPr indent="-342900" lvl="0" marL="342900" marR="0" rtl="1" algn="r">
              <a:lnSpc>
                <a:spcPct val="100000"/>
              </a:lnSpc>
              <a:spcBef>
                <a:spcPts val="0"/>
              </a:spcBef>
              <a:spcAft>
                <a:spcPts val="0"/>
              </a:spcAft>
              <a:buClr>
                <a:schemeClr val="dk1"/>
              </a:buClr>
              <a:buSzPts val="2400"/>
              <a:buFont typeface="Times New Roman"/>
              <a:buNone/>
            </a:pPr>
            <a:r>
              <a:t/>
            </a:r>
            <a:endParaRPr b="1" i="0" sz="2400" u="none">
              <a:solidFill>
                <a:srgbClr val="FF33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1" i="0" sz="2400" u="none">
              <a:solidFill>
                <a:srgbClr val="FF3300"/>
              </a:solidFill>
              <a:latin typeface="Times New Roman"/>
              <a:ea typeface="Times New Roman"/>
              <a:cs typeface="Times New Roman"/>
              <a:sym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4" name="Shape 1984"/>
        <p:cNvGrpSpPr/>
        <p:nvPr/>
      </p:nvGrpSpPr>
      <p:grpSpPr>
        <a:xfrm>
          <a:off x="0" y="0"/>
          <a:ext cx="0" cy="0"/>
          <a:chOff x="0" y="0"/>
          <a:chExt cx="0" cy="0"/>
        </a:xfrm>
      </p:grpSpPr>
      <p:sp>
        <p:nvSpPr>
          <p:cNvPr id="1985" name="Google Shape;1985;p162"/>
          <p:cNvSpPr txBox="1"/>
          <p:nvPr>
            <p:ph type="title"/>
          </p:nvPr>
        </p:nvSpPr>
        <p:spPr>
          <a:xfrm>
            <a:off x="1435100" y="274637"/>
            <a:ext cx="7499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0000"/>
              </a:buClr>
              <a:buSzPts val="4300"/>
              <a:buFont typeface="Gill Sans"/>
              <a:buNone/>
            </a:pPr>
            <a:r>
              <a:rPr b="1" i="0" lang="en-US" sz="4300" u="sng">
                <a:solidFill>
                  <a:srgbClr val="FF0000"/>
                </a:solidFill>
                <a:effectLst>
                  <a:outerShdw blurRad="38100" algn="tl" dir="2700000" dist="38100">
                    <a:srgbClr val="C0C0C0"/>
                  </a:outerShdw>
                </a:effectLst>
                <a:latin typeface="Gill Sans"/>
                <a:ea typeface="Gill Sans"/>
                <a:cs typeface="Gill Sans"/>
                <a:sym typeface="Gill Sans"/>
              </a:rPr>
              <a:t>ثالثاً كيفية تحديد الدخل التوازنى :-</a:t>
            </a:r>
            <a:endParaRPr/>
          </a:p>
        </p:txBody>
      </p:sp>
      <p:sp>
        <p:nvSpPr>
          <p:cNvPr id="1986" name="Google Shape;1986;p162"/>
          <p:cNvSpPr txBox="1"/>
          <p:nvPr>
            <p:ph idx="1" type="body"/>
          </p:nvPr>
        </p:nvSpPr>
        <p:spPr>
          <a:xfrm>
            <a:off x="1435100" y="1447800"/>
            <a:ext cx="7499400" cy="4800600"/>
          </a:xfrm>
          <a:prstGeom prst="rect">
            <a:avLst/>
          </a:prstGeom>
          <a:noFill/>
          <a:ln>
            <a:noFill/>
          </a:ln>
        </p:spPr>
        <p:txBody>
          <a:bodyPr anchorCtr="0" anchor="t" bIns="45700" lIns="91425" spcFirstLastPara="1" rIns="91425" wrap="square" tIns="45700">
            <a:noAutofit/>
          </a:bodyPr>
          <a:lstStyle/>
          <a:p>
            <a:pPr indent="-273050" lvl="0" marL="273050" marR="0" rtl="1" algn="r">
              <a:lnSpc>
                <a:spcPct val="100000"/>
              </a:lnSpc>
              <a:spcBef>
                <a:spcPts val="0"/>
              </a:spcBef>
              <a:spcAft>
                <a:spcPts val="0"/>
              </a:spcAft>
              <a:buClr>
                <a:schemeClr val="accent1"/>
              </a:buClr>
              <a:buSzPts val="2080"/>
              <a:buFont typeface="Noto Sans Symbols"/>
              <a:buChar char="🞂"/>
            </a:pPr>
            <a:r>
              <a:rPr b="1" i="0" lang="en-US" sz="2600" u="none">
                <a:solidFill>
                  <a:schemeClr val="dk1"/>
                </a:solidFill>
                <a:latin typeface="Gill Sans"/>
                <a:ea typeface="Gill Sans"/>
                <a:cs typeface="Gill Sans"/>
                <a:sym typeface="Gill Sans"/>
              </a:rPr>
              <a:t>تحديد مستوى الدخل التوازني في 4 قطاعات</a:t>
            </a:r>
            <a:endParaRPr b="0" i="0" sz="2600" u="none">
              <a:solidFill>
                <a:schemeClr val="dk1"/>
              </a:solidFill>
              <a:latin typeface="Gill Sans"/>
              <a:ea typeface="Gill Sans"/>
              <a:cs typeface="Gill Sans"/>
              <a:sym typeface="Gill Sans"/>
            </a:endParaRPr>
          </a:p>
          <a:p>
            <a:pPr indent="-273050" lvl="0" marL="273050" marR="0" rtl="1" algn="r">
              <a:lnSpc>
                <a:spcPct val="100000"/>
              </a:lnSpc>
              <a:spcBef>
                <a:spcPts val="600"/>
              </a:spcBef>
              <a:spcAft>
                <a:spcPts val="0"/>
              </a:spcAft>
              <a:buClr>
                <a:schemeClr val="accent1"/>
              </a:buClr>
              <a:buSzPts val="2080"/>
              <a:buFont typeface="Noto Sans Symbols"/>
              <a:buChar char="🞂"/>
            </a:pPr>
            <a:r>
              <a:rPr b="1" i="0" lang="en-US" sz="2600" u="none">
                <a:solidFill>
                  <a:schemeClr val="dk1"/>
                </a:solidFill>
                <a:latin typeface="Gill Sans"/>
                <a:ea typeface="Gill Sans"/>
                <a:cs typeface="Gill Sans"/>
                <a:sym typeface="Gill Sans"/>
              </a:rPr>
              <a:t>1) Y = C + I + G + X - M</a:t>
            </a:r>
            <a:br>
              <a:rPr b="1" i="0" lang="en-US" sz="2600" u="none">
                <a:solidFill>
                  <a:schemeClr val="dk1"/>
                </a:solidFill>
                <a:latin typeface="Gill Sans"/>
                <a:ea typeface="Gill Sans"/>
                <a:cs typeface="Gill Sans"/>
                <a:sym typeface="Gill Sans"/>
              </a:rPr>
            </a:br>
            <a:r>
              <a:rPr b="1" i="0" lang="en-US" sz="2600" u="none">
                <a:solidFill>
                  <a:schemeClr val="dk1"/>
                </a:solidFill>
                <a:latin typeface="Gill Sans"/>
                <a:ea typeface="Gill Sans"/>
                <a:cs typeface="Gill Sans"/>
                <a:sym typeface="Gill Sans"/>
              </a:rPr>
              <a:t>2) C = a + b (Y-T)</a:t>
            </a:r>
            <a:br>
              <a:rPr b="1" i="0" lang="en-US" sz="2600" u="none">
                <a:solidFill>
                  <a:schemeClr val="dk1"/>
                </a:solidFill>
                <a:latin typeface="Gill Sans"/>
                <a:ea typeface="Gill Sans"/>
                <a:cs typeface="Gill Sans"/>
                <a:sym typeface="Gill Sans"/>
              </a:rPr>
            </a:br>
            <a:r>
              <a:rPr b="1" i="0" lang="en-US" sz="2600" u="none">
                <a:solidFill>
                  <a:schemeClr val="dk1"/>
                </a:solidFill>
                <a:latin typeface="Gill Sans"/>
                <a:ea typeface="Gill Sans"/>
                <a:cs typeface="Gill Sans"/>
                <a:sym typeface="Gill Sans"/>
              </a:rPr>
              <a:t>3) I = I</a:t>
            </a:r>
            <a:r>
              <a:rPr b="1" baseline="-25000" i="0" lang="en-US" sz="2600" u="none">
                <a:solidFill>
                  <a:schemeClr val="dk1"/>
                </a:solidFill>
                <a:latin typeface="Gill Sans"/>
                <a:ea typeface="Gill Sans"/>
                <a:cs typeface="Gill Sans"/>
                <a:sym typeface="Gill Sans"/>
              </a:rPr>
              <a:t>o</a:t>
            </a:r>
            <a:br>
              <a:rPr b="1" i="0" lang="en-US" sz="2600" u="none">
                <a:solidFill>
                  <a:schemeClr val="dk1"/>
                </a:solidFill>
                <a:latin typeface="Gill Sans"/>
                <a:ea typeface="Gill Sans"/>
                <a:cs typeface="Gill Sans"/>
                <a:sym typeface="Gill Sans"/>
              </a:rPr>
            </a:br>
            <a:r>
              <a:rPr b="1" i="0" lang="en-US" sz="2600" u="none">
                <a:solidFill>
                  <a:schemeClr val="dk1"/>
                </a:solidFill>
                <a:latin typeface="Gill Sans"/>
                <a:ea typeface="Gill Sans"/>
                <a:cs typeface="Gill Sans"/>
                <a:sym typeface="Gill Sans"/>
              </a:rPr>
              <a:t>4) G = G</a:t>
            </a:r>
            <a:r>
              <a:rPr b="1" baseline="-25000" i="0" lang="en-US" sz="2600" u="none">
                <a:solidFill>
                  <a:schemeClr val="dk1"/>
                </a:solidFill>
                <a:latin typeface="Gill Sans"/>
                <a:ea typeface="Gill Sans"/>
                <a:cs typeface="Gill Sans"/>
                <a:sym typeface="Gill Sans"/>
              </a:rPr>
              <a:t>o</a:t>
            </a:r>
            <a:br>
              <a:rPr b="1" i="0" lang="en-US" sz="2600" u="none">
                <a:solidFill>
                  <a:schemeClr val="dk1"/>
                </a:solidFill>
                <a:latin typeface="Gill Sans"/>
                <a:ea typeface="Gill Sans"/>
                <a:cs typeface="Gill Sans"/>
                <a:sym typeface="Gill Sans"/>
              </a:rPr>
            </a:br>
            <a:r>
              <a:rPr b="1" i="0" lang="en-US" sz="2600" u="none">
                <a:solidFill>
                  <a:schemeClr val="dk1"/>
                </a:solidFill>
                <a:latin typeface="Gill Sans"/>
                <a:ea typeface="Gill Sans"/>
                <a:cs typeface="Gill Sans"/>
                <a:sym typeface="Gill Sans"/>
              </a:rPr>
              <a:t>5) T = T</a:t>
            </a:r>
            <a:r>
              <a:rPr b="1" baseline="-25000" i="0" lang="en-US" sz="2600" u="none">
                <a:solidFill>
                  <a:schemeClr val="dk1"/>
                </a:solidFill>
                <a:latin typeface="Gill Sans"/>
                <a:ea typeface="Gill Sans"/>
                <a:cs typeface="Gill Sans"/>
                <a:sym typeface="Gill Sans"/>
              </a:rPr>
              <a:t>o</a:t>
            </a:r>
            <a:br>
              <a:rPr b="1" i="0" lang="en-US" sz="2600" u="none">
                <a:solidFill>
                  <a:schemeClr val="dk1"/>
                </a:solidFill>
                <a:latin typeface="Gill Sans"/>
                <a:ea typeface="Gill Sans"/>
                <a:cs typeface="Gill Sans"/>
                <a:sym typeface="Gill Sans"/>
              </a:rPr>
            </a:br>
            <a:r>
              <a:rPr b="1" i="0" lang="en-US" sz="2600" u="none">
                <a:solidFill>
                  <a:schemeClr val="dk1"/>
                </a:solidFill>
                <a:latin typeface="Gill Sans"/>
                <a:ea typeface="Gill Sans"/>
                <a:cs typeface="Gill Sans"/>
                <a:sym typeface="Gill Sans"/>
              </a:rPr>
              <a:t>6) X = X</a:t>
            </a:r>
            <a:r>
              <a:rPr b="1" baseline="-25000" i="0" lang="en-US" sz="2600" u="none">
                <a:solidFill>
                  <a:schemeClr val="dk1"/>
                </a:solidFill>
                <a:latin typeface="Gill Sans"/>
                <a:ea typeface="Gill Sans"/>
                <a:cs typeface="Gill Sans"/>
                <a:sym typeface="Gill Sans"/>
              </a:rPr>
              <a:t>o</a:t>
            </a:r>
            <a:br>
              <a:rPr b="1" i="0" lang="en-US" sz="2600" u="none">
                <a:solidFill>
                  <a:schemeClr val="dk1"/>
                </a:solidFill>
                <a:latin typeface="Gill Sans"/>
                <a:ea typeface="Gill Sans"/>
                <a:cs typeface="Gill Sans"/>
                <a:sym typeface="Gill Sans"/>
              </a:rPr>
            </a:br>
            <a:r>
              <a:rPr b="1" i="0" lang="en-US" sz="2600" u="none">
                <a:solidFill>
                  <a:schemeClr val="dk1"/>
                </a:solidFill>
                <a:latin typeface="Gill Sans"/>
                <a:ea typeface="Gill Sans"/>
                <a:cs typeface="Gill Sans"/>
                <a:sym typeface="Gill Sans"/>
              </a:rPr>
              <a:t>7) M = m</a:t>
            </a:r>
            <a:r>
              <a:rPr b="1" baseline="-25000" i="0" lang="en-US" sz="2600" u="none">
                <a:solidFill>
                  <a:schemeClr val="dk1"/>
                </a:solidFill>
                <a:latin typeface="Gill Sans"/>
                <a:ea typeface="Gill Sans"/>
                <a:cs typeface="Gill Sans"/>
                <a:sym typeface="Gill Sans"/>
              </a:rPr>
              <a:t>o</a:t>
            </a:r>
            <a:r>
              <a:rPr b="1" i="0" lang="en-US" sz="2600" u="none">
                <a:solidFill>
                  <a:schemeClr val="dk1"/>
                </a:solidFill>
                <a:latin typeface="Gill Sans"/>
                <a:ea typeface="Gill Sans"/>
                <a:cs typeface="Gill Sans"/>
                <a:sym typeface="Gill Sans"/>
              </a:rPr>
              <a:t> + m</a:t>
            </a:r>
            <a:r>
              <a:rPr b="1" baseline="-25000" i="0" lang="en-US" sz="2600" u="none">
                <a:solidFill>
                  <a:schemeClr val="dk1"/>
                </a:solidFill>
                <a:latin typeface="Gill Sans"/>
                <a:ea typeface="Gill Sans"/>
                <a:cs typeface="Gill Sans"/>
                <a:sym typeface="Gill Sans"/>
              </a:rPr>
              <a:t>1</a:t>
            </a:r>
            <a:r>
              <a:rPr b="1" i="0" lang="en-US" sz="2600" u="none">
                <a:solidFill>
                  <a:schemeClr val="dk1"/>
                </a:solidFill>
                <a:latin typeface="Gill Sans"/>
                <a:ea typeface="Gill Sans"/>
                <a:cs typeface="Gill Sans"/>
                <a:sym typeface="Gill Sans"/>
              </a:rPr>
              <a:t>(Y)</a:t>
            </a:r>
            <a:endParaRPr b="0" i="0" sz="2600" u="none">
              <a:solidFill>
                <a:schemeClr val="dk1"/>
              </a:solidFill>
              <a:latin typeface="Gill Sans"/>
              <a:ea typeface="Gill Sans"/>
              <a:cs typeface="Gill Sans"/>
              <a:sym typeface="Gill Sans"/>
            </a:endParaRPr>
          </a:p>
          <a:p>
            <a:pPr indent="-273050" lvl="0" marL="273050" marR="0" rtl="1" algn="r">
              <a:lnSpc>
                <a:spcPct val="100000"/>
              </a:lnSpc>
              <a:spcBef>
                <a:spcPts val="600"/>
              </a:spcBef>
              <a:spcAft>
                <a:spcPts val="0"/>
              </a:spcAft>
              <a:buClr>
                <a:schemeClr val="accent1"/>
              </a:buClr>
              <a:buSzPts val="2080"/>
              <a:buFont typeface="Noto Sans Symbols"/>
              <a:buChar char="🞂"/>
            </a:pPr>
            <a:r>
              <a:rPr b="1" i="0" lang="en-US" sz="2600" u="none">
                <a:solidFill>
                  <a:schemeClr val="dk1"/>
                </a:solidFill>
                <a:latin typeface="Gill Sans"/>
                <a:ea typeface="Gill Sans"/>
                <a:cs typeface="Gill Sans"/>
                <a:sym typeface="Gill Sans"/>
              </a:rPr>
              <a:t>إذن تكون معادلة تحديد مستوى الدخل التوازني في اقتصاد مكون من 4 قطاعات:</a:t>
            </a:r>
            <a:endParaRPr b="0" i="0" sz="2600" u="none">
              <a:solidFill>
                <a:schemeClr val="dk1"/>
              </a:solidFill>
              <a:latin typeface="Gill Sans"/>
              <a:ea typeface="Gill Sans"/>
              <a:cs typeface="Gill Sans"/>
              <a:sym typeface="Gill Sans"/>
            </a:endParaRPr>
          </a:p>
          <a:p>
            <a:pPr indent="-273050" lvl="0" marL="273050" marR="0" rtl="1" algn="r">
              <a:lnSpc>
                <a:spcPct val="100000"/>
              </a:lnSpc>
              <a:spcBef>
                <a:spcPts val="600"/>
              </a:spcBef>
              <a:spcAft>
                <a:spcPts val="0"/>
              </a:spcAft>
              <a:buClr>
                <a:schemeClr val="accent1"/>
              </a:buClr>
              <a:buSzPts val="2080"/>
              <a:buFont typeface="Noto Sans Symbols"/>
              <a:buChar char="🞂"/>
            </a:pPr>
            <a:r>
              <a:rPr b="1" i="0" lang="en-US" sz="2600" u="none">
                <a:solidFill>
                  <a:schemeClr val="dk1"/>
                </a:solidFill>
                <a:latin typeface="Gill Sans"/>
                <a:ea typeface="Gill Sans"/>
                <a:cs typeface="Gill Sans"/>
                <a:sym typeface="Gill Sans"/>
              </a:rPr>
              <a:t>Y = 1\(1 - b + m</a:t>
            </a:r>
            <a:r>
              <a:rPr b="1" baseline="-25000" i="0" lang="en-US" sz="2600" u="none">
                <a:solidFill>
                  <a:schemeClr val="dk1"/>
                </a:solidFill>
                <a:latin typeface="Gill Sans"/>
                <a:ea typeface="Gill Sans"/>
                <a:cs typeface="Gill Sans"/>
                <a:sym typeface="Gill Sans"/>
              </a:rPr>
              <a:t>1</a:t>
            </a:r>
            <a:r>
              <a:rPr b="1" i="0" lang="en-US" sz="2600" u="none">
                <a:solidFill>
                  <a:schemeClr val="dk1"/>
                </a:solidFill>
                <a:latin typeface="Gill Sans"/>
                <a:ea typeface="Gill Sans"/>
                <a:cs typeface="Gill Sans"/>
                <a:sym typeface="Gill Sans"/>
              </a:rPr>
              <a:t>) [a - bT</a:t>
            </a:r>
            <a:r>
              <a:rPr b="1" baseline="-25000" i="0" lang="en-US" sz="2600" u="none">
                <a:solidFill>
                  <a:schemeClr val="dk1"/>
                </a:solidFill>
                <a:latin typeface="Gill Sans"/>
                <a:ea typeface="Gill Sans"/>
                <a:cs typeface="Gill Sans"/>
                <a:sym typeface="Gill Sans"/>
              </a:rPr>
              <a:t>o</a:t>
            </a:r>
            <a:r>
              <a:rPr b="1" i="0" lang="en-US" sz="2600" u="none">
                <a:solidFill>
                  <a:schemeClr val="dk1"/>
                </a:solidFill>
                <a:latin typeface="Gill Sans"/>
                <a:ea typeface="Gill Sans"/>
                <a:cs typeface="Gill Sans"/>
                <a:sym typeface="Gill Sans"/>
              </a:rPr>
              <a:t> + I</a:t>
            </a:r>
            <a:r>
              <a:rPr b="1" baseline="-25000" i="0" lang="en-US" sz="2600" u="none">
                <a:solidFill>
                  <a:schemeClr val="dk1"/>
                </a:solidFill>
                <a:latin typeface="Gill Sans"/>
                <a:ea typeface="Gill Sans"/>
                <a:cs typeface="Gill Sans"/>
                <a:sym typeface="Gill Sans"/>
              </a:rPr>
              <a:t>o</a:t>
            </a:r>
            <a:r>
              <a:rPr b="1" i="0" lang="en-US" sz="2600" u="none">
                <a:solidFill>
                  <a:schemeClr val="dk1"/>
                </a:solidFill>
                <a:latin typeface="Gill Sans"/>
                <a:ea typeface="Gill Sans"/>
                <a:cs typeface="Gill Sans"/>
                <a:sym typeface="Gill Sans"/>
              </a:rPr>
              <a:t> + G</a:t>
            </a:r>
            <a:r>
              <a:rPr b="1" baseline="-25000" i="0" lang="en-US" sz="2600" u="none">
                <a:solidFill>
                  <a:schemeClr val="dk1"/>
                </a:solidFill>
                <a:latin typeface="Gill Sans"/>
                <a:ea typeface="Gill Sans"/>
                <a:cs typeface="Gill Sans"/>
                <a:sym typeface="Gill Sans"/>
              </a:rPr>
              <a:t>o</a:t>
            </a:r>
            <a:r>
              <a:rPr b="1" i="0" lang="en-US" sz="2600" u="none">
                <a:solidFill>
                  <a:schemeClr val="dk1"/>
                </a:solidFill>
                <a:latin typeface="Gill Sans"/>
                <a:ea typeface="Gill Sans"/>
                <a:cs typeface="Gill Sans"/>
                <a:sym typeface="Gill Sans"/>
              </a:rPr>
              <a:t> + X</a:t>
            </a:r>
            <a:r>
              <a:rPr b="1" baseline="-25000" i="0" lang="en-US" sz="2600" u="none">
                <a:solidFill>
                  <a:schemeClr val="dk1"/>
                </a:solidFill>
                <a:latin typeface="Gill Sans"/>
                <a:ea typeface="Gill Sans"/>
                <a:cs typeface="Gill Sans"/>
                <a:sym typeface="Gill Sans"/>
              </a:rPr>
              <a:t>o</a:t>
            </a:r>
            <a:r>
              <a:rPr b="1" i="0" lang="en-US" sz="2600" u="none">
                <a:solidFill>
                  <a:schemeClr val="dk1"/>
                </a:solidFill>
                <a:latin typeface="Gill Sans"/>
                <a:ea typeface="Gill Sans"/>
                <a:cs typeface="Gill Sans"/>
                <a:sym typeface="Gill Sans"/>
              </a:rPr>
              <a:t> - m</a:t>
            </a:r>
            <a:r>
              <a:rPr b="1" baseline="-25000" i="0" lang="en-US" sz="2600" u="none">
                <a:solidFill>
                  <a:schemeClr val="dk1"/>
                </a:solidFill>
                <a:latin typeface="Gill Sans"/>
                <a:ea typeface="Gill Sans"/>
                <a:cs typeface="Gill Sans"/>
                <a:sym typeface="Gill Sans"/>
              </a:rPr>
              <a:t>o</a:t>
            </a:r>
            <a:r>
              <a:rPr b="1" i="0" lang="en-US" sz="2600" u="none">
                <a:solidFill>
                  <a:schemeClr val="dk1"/>
                </a:solidFill>
                <a:latin typeface="Gill Sans"/>
                <a:ea typeface="Gill Sans"/>
                <a:cs typeface="Gill Sans"/>
                <a:sym typeface="Gill Sans"/>
              </a:rPr>
              <a:t>] </a:t>
            </a:r>
            <a:endParaRPr b="0" i="0" sz="2600" u="none">
              <a:solidFill>
                <a:schemeClr val="dk1"/>
              </a:solidFill>
              <a:latin typeface="Gill Sans"/>
              <a:ea typeface="Gill Sans"/>
              <a:cs typeface="Gill Sans"/>
              <a:sym typeface="Gill Sans"/>
            </a:endParaRPr>
          </a:p>
          <a:p>
            <a:pPr indent="-150495" lvl="0" marL="365125" marR="0" rtl="0" algn="l">
              <a:spcBef>
                <a:spcPts val="600"/>
              </a:spcBef>
              <a:spcAft>
                <a:spcPts val="0"/>
              </a:spcAft>
              <a:buClr>
                <a:schemeClr val="accent1"/>
              </a:buClr>
              <a:buSzPts val="2080"/>
              <a:buFont typeface="Noto Sans Symbols"/>
              <a:buNone/>
            </a:pPr>
            <a:r>
              <a:t/>
            </a:r>
            <a:endParaRPr b="0" i="0" sz="2600" u="none">
              <a:solidFill>
                <a:schemeClr val="dk1"/>
              </a:solidFill>
              <a:latin typeface="Gill Sans"/>
              <a:ea typeface="Gill Sans"/>
              <a:cs typeface="Gill Sans"/>
              <a:sym typeface="Gill Sans"/>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0" name="Shape 1990"/>
        <p:cNvGrpSpPr/>
        <p:nvPr/>
      </p:nvGrpSpPr>
      <p:grpSpPr>
        <a:xfrm>
          <a:off x="0" y="0"/>
          <a:ext cx="0" cy="0"/>
          <a:chOff x="0" y="0"/>
          <a:chExt cx="0" cy="0"/>
        </a:xfrm>
      </p:grpSpPr>
      <p:sp>
        <p:nvSpPr>
          <p:cNvPr id="1991" name="Google Shape;1991;p163"/>
          <p:cNvSpPr txBox="1"/>
          <p:nvPr>
            <p:ph idx="1" type="body"/>
          </p:nvPr>
        </p:nvSpPr>
        <p:spPr>
          <a:xfrm>
            <a:off x="457200" y="44450"/>
            <a:ext cx="8229600" cy="49371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80000"/>
              </a:lnSpc>
              <a:spcBef>
                <a:spcPts val="0"/>
              </a:spcBef>
              <a:spcAft>
                <a:spcPts val="0"/>
              </a:spcAft>
              <a:buClr>
                <a:schemeClr val="accent1"/>
              </a:buClr>
              <a:buSzPts val="2240"/>
              <a:buFont typeface="Noto Sans Symbols"/>
              <a:buChar char="⚫"/>
            </a:pPr>
            <a:r>
              <a:rPr b="1" i="0" lang="en-US" sz="2800" u="sng">
                <a:solidFill>
                  <a:srgbClr val="FF0000"/>
                </a:solidFill>
                <a:latin typeface="Gill Sans"/>
                <a:ea typeface="Gill Sans"/>
                <a:cs typeface="Gill Sans"/>
                <a:sym typeface="Gill Sans"/>
              </a:rPr>
              <a:t>مثال(2)</a:t>
            </a:r>
            <a:endParaRPr b="0" i="0" sz="2800" u="none">
              <a:solidFill>
                <a:srgbClr val="FF0000"/>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1) Y = C + I + G + X - M</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2) C = 100 + 0.75 (Y-T)</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3) I = 200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4) G = 100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5) T = 100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6) X = 100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7) M = 25 + 0.15(Y)</a:t>
            </a:r>
            <a:endParaRPr b="1" i="0" sz="2000" u="none">
              <a:solidFill>
                <a:schemeClr val="dk1"/>
              </a:solidFill>
              <a:latin typeface="Gill Sans"/>
              <a:ea typeface="Gill Sans"/>
              <a:cs typeface="Gill Sans"/>
              <a:sym typeface="Gill Sans"/>
            </a:endParaRPr>
          </a:p>
          <a:p>
            <a:pPr indent="-282575" lvl="0" marL="365125" marR="0" rtl="0" algn="r">
              <a:lnSpc>
                <a:spcPct val="60000"/>
              </a:lnSpc>
              <a:spcBef>
                <a:spcPts val="600"/>
              </a:spcBef>
              <a:spcAft>
                <a:spcPts val="0"/>
              </a:spcAft>
              <a:buClr>
                <a:schemeClr val="accent1"/>
              </a:buClr>
              <a:buSzPts val="1600"/>
              <a:buFont typeface="Noto Sans Symbols"/>
              <a:buChar char="🞂"/>
            </a:pPr>
            <a:r>
              <a:rPr b="1" i="0" lang="en-US" sz="2000" u="sng">
                <a:solidFill>
                  <a:schemeClr val="dk1"/>
                </a:solidFill>
                <a:latin typeface="Gill Sans"/>
                <a:ea typeface="Gill Sans"/>
                <a:cs typeface="Gill Sans"/>
                <a:sym typeface="Gill Sans"/>
              </a:rPr>
              <a:t>الحل</a:t>
            </a:r>
            <a:endParaRPr b="0"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MPC = 0.75 , MPI = 0.15</a:t>
            </a:r>
            <a:endParaRPr b="0"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إذن تكون معادلة تحديد مستوى الدخل التوازني في اقتصاد مكون من 4 قطاعات:</a:t>
            </a:r>
            <a:endParaRPr b="0"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Y = 1\(1 - b + m</a:t>
            </a:r>
            <a:r>
              <a:rPr b="1" baseline="-25000" i="0" lang="en-US" sz="2000" u="none">
                <a:solidFill>
                  <a:schemeClr val="dk1"/>
                </a:solidFill>
                <a:latin typeface="Gill Sans"/>
                <a:ea typeface="Gill Sans"/>
                <a:cs typeface="Gill Sans"/>
                <a:sym typeface="Gill Sans"/>
              </a:rPr>
              <a:t>1</a:t>
            </a:r>
            <a:r>
              <a:rPr b="1" i="0" lang="en-US" sz="2000" u="none">
                <a:solidFill>
                  <a:schemeClr val="dk1"/>
                </a:solidFill>
                <a:latin typeface="Gill Sans"/>
                <a:ea typeface="Gill Sans"/>
                <a:cs typeface="Gill Sans"/>
                <a:sym typeface="Gill Sans"/>
              </a:rPr>
              <a:t>) [a - bT</a:t>
            </a:r>
            <a:r>
              <a:rPr b="1" baseline="-25000" i="0" lang="en-US" sz="2000" u="none">
                <a:solidFill>
                  <a:schemeClr val="dk1"/>
                </a:solidFill>
                <a:latin typeface="Gill Sans"/>
                <a:ea typeface="Gill Sans"/>
                <a:cs typeface="Gill Sans"/>
                <a:sym typeface="Gill Sans"/>
              </a:rPr>
              <a:t>o</a:t>
            </a:r>
            <a:r>
              <a:rPr b="1" i="0" lang="en-US" sz="2000" u="none">
                <a:solidFill>
                  <a:schemeClr val="dk1"/>
                </a:solidFill>
                <a:latin typeface="Gill Sans"/>
                <a:ea typeface="Gill Sans"/>
                <a:cs typeface="Gill Sans"/>
                <a:sym typeface="Gill Sans"/>
              </a:rPr>
              <a:t> + I</a:t>
            </a:r>
            <a:r>
              <a:rPr b="1" baseline="-25000" i="0" lang="en-US" sz="2000" u="none">
                <a:solidFill>
                  <a:schemeClr val="dk1"/>
                </a:solidFill>
                <a:latin typeface="Gill Sans"/>
                <a:ea typeface="Gill Sans"/>
                <a:cs typeface="Gill Sans"/>
                <a:sym typeface="Gill Sans"/>
              </a:rPr>
              <a:t>o</a:t>
            </a:r>
            <a:r>
              <a:rPr b="1" i="0" lang="en-US" sz="2000" u="none">
                <a:solidFill>
                  <a:schemeClr val="dk1"/>
                </a:solidFill>
                <a:latin typeface="Gill Sans"/>
                <a:ea typeface="Gill Sans"/>
                <a:cs typeface="Gill Sans"/>
                <a:sym typeface="Gill Sans"/>
              </a:rPr>
              <a:t> + G</a:t>
            </a:r>
            <a:r>
              <a:rPr b="1" baseline="-25000" i="0" lang="en-US" sz="2000" u="none">
                <a:solidFill>
                  <a:schemeClr val="dk1"/>
                </a:solidFill>
                <a:latin typeface="Gill Sans"/>
                <a:ea typeface="Gill Sans"/>
                <a:cs typeface="Gill Sans"/>
                <a:sym typeface="Gill Sans"/>
              </a:rPr>
              <a:t>o</a:t>
            </a:r>
            <a:r>
              <a:rPr b="1" i="0" lang="en-US" sz="2000" u="none">
                <a:solidFill>
                  <a:schemeClr val="dk1"/>
                </a:solidFill>
                <a:latin typeface="Gill Sans"/>
                <a:ea typeface="Gill Sans"/>
                <a:cs typeface="Gill Sans"/>
                <a:sym typeface="Gill Sans"/>
              </a:rPr>
              <a:t> + X</a:t>
            </a:r>
            <a:r>
              <a:rPr b="1" baseline="-25000" i="0" lang="en-US" sz="2000" u="none">
                <a:solidFill>
                  <a:schemeClr val="dk1"/>
                </a:solidFill>
                <a:latin typeface="Gill Sans"/>
                <a:ea typeface="Gill Sans"/>
                <a:cs typeface="Gill Sans"/>
                <a:sym typeface="Gill Sans"/>
              </a:rPr>
              <a:t>o</a:t>
            </a:r>
            <a:r>
              <a:rPr b="1" i="0" lang="en-US" sz="2000" u="none">
                <a:solidFill>
                  <a:schemeClr val="dk1"/>
                </a:solidFill>
                <a:latin typeface="Gill Sans"/>
                <a:ea typeface="Gill Sans"/>
                <a:cs typeface="Gill Sans"/>
                <a:sym typeface="Gill Sans"/>
              </a:rPr>
              <a:t> - m</a:t>
            </a:r>
            <a:r>
              <a:rPr b="1" baseline="-25000" i="0" lang="en-US" sz="2000" u="none">
                <a:solidFill>
                  <a:schemeClr val="dk1"/>
                </a:solidFill>
                <a:latin typeface="Gill Sans"/>
                <a:ea typeface="Gill Sans"/>
                <a:cs typeface="Gill Sans"/>
                <a:sym typeface="Gill Sans"/>
              </a:rPr>
              <a:t>o</a:t>
            </a:r>
            <a:r>
              <a:rPr b="1" i="0" lang="en-US" sz="2000" u="none">
                <a:solidFill>
                  <a:schemeClr val="dk1"/>
                </a:solidFill>
                <a:latin typeface="Gill Sans"/>
                <a:ea typeface="Gill Sans"/>
                <a:cs typeface="Gill Sans"/>
                <a:sym typeface="Gill Sans"/>
              </a:rPr>
              <a:t>] </a:t>
            </a:r>
            <a:endParaRPr b="0"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 Y* = 1 \ (1-0.75+0.15) [100 -0.75(100) +200 +100 +100 -25] </a:t>
            </a:r>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الدخل التوازنى =  Y* = 2.5(400)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Y* = 1000</a:t>
            </a:r>
            <a:endParaRPr b="0"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2) C = 100 + 0.75 (Y-T)</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 C*= 100+0.75(1000-100)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C* = 775</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 S* = Y* - C* -T</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 1000-775-100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S* = 125</a:t>
            </a:r>
            <a:endParaRPr b="0" i="0" sz="2000" u="none">
              <a:solidFill>
                <a:schemeClr val="dk1"/>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600"/>
              <a:buFont typeface="Noto Sans Symbols"/>
              <a:buChar char="⚫"/>
            </a:pPr>
            <a:r>
              <a:rPr b="1" i="0" lang="en-US" sz="2000" u="none">
                <a:solidFill>
                  <a:schemeClr val="dk1"/>
                </a:solidFill>
                <a:latin typeface="Gill Sans"/>
                <a:ea typeface="Gill Sans"/>
                <a:cs typeface="Gill Sans"/>
                <a:sym typeface="Gill Sans"/>
              </a:rPr>
              <a:t>M*= 25+0.15(1000)</a:t>
            </a:r>
            <a:br>
              <a:rPr b="1" i="0" lang="en-US" sz="2000" u="none">
                <a:solidFill>
                  <a:schemeClr val="dk1"/>
                </a:solidFill>
                <a:latin typeface="Gill Sans"/>
                <a:ea typeface="Gill Sans"/>
                <a:cs typeface="Gill Sans"/>
                <a:sym typeface="Gill Sans"/>
              </a:rPr>
            </a:br>
            <a:r>
              <a:rPr b="1" i="0" lang="en-US" sz="2000" u="none">
                <a:solidFill>
                  <a:schemeClr val="dk1"/>
                </a:solidFill>
                <a:latin typeface="Gill Sans"/>
                <a:ea typeface="Gill Sans"/>
                <a:cs typeface="Gill Sans"/>
                <a:sym typeface="Gill Sans"/>
              </a:rPr>
              <a:t>M*=175</a:t>
            </a:r>
            <a:endParaRPr b="1" i="0" sz="20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600"/>
              <a:buFont typeface="Noto Sans Symbols"/>
              <a:buChar char="🞂"/>
            </a:pPr>
            <a:r>
              <a:rPr b="1" i="0" lang="en-US" sz="2000" u="none">
                <a:solidFill>
                  <a:srgbClr val="FF0000"/>
                </a:solidFill>
                <a:latin typeface="Gill Sans"/>
                <a:ea typeface="Gill Sans"/>
                <a:cs typeface="Gill Sans"/>
                <a:sym typeface="Gill Sans"/>
              </a:rPr>
              <a:t>شروط التوازن</a:t>
            </a:r>
            <a:r>
              <a:rPr b="0" i="0" lang="en-US" sz="2000" u="none">
                <a:solidFill>
                  <a:srgbClr val="FF0000"/>
                </a:solidFill>
                <a:latin typeface="Gill Sans"/>
                <a:ea typeface="Gill Sans"/>
                <a:cs typeface="Gill Sans"/>
                <a:sym typeface="Gill Sans"/>
              </a:rPr>
              <a:t>:</a:t>
            </a:r>
            <a:endParaRPr/>
          </a:p>
          <a:p>
            <a:pPr indent="-282575" lvl="0" marL="365125" marR="0" rtl="0" algn="r">
              <a:lnSpc>
                <a:spcPct val="80000"/>
              </a:lnSpc>
              <a:spcBef>
                <a:spcPts val="600"/>
              </a:spcBef>
              <a:spcAft>
                <a:spcPts val="0"/>
              </a:spcAft>
              <a:buClr>
                <a:schemeClr val="accent1"/>
              </a:buClr>
              <a:buSzPts val="1600"/>
              <a:buFont typeface="Noto Sans Symbols"/>
              <a:buChar char="⚫"/>
            </a:pPr>
            <a:r>
              <a:rPr b="1" i="0" lang="en-US" sz="2000" u="none">
                <a:solidFill>
                  <a:srgbClr val="FF0000"/>
                </a:solidFill>
                <a:latin typeface="Gill Sans"/>
                <a:ea typeface="Gill Sans"/>
                <a:cs typeface="Gill Sans"/>
                <a:sym typeface="Gill Sans"/>
              </a:rPr>
              <a:t>1) Y = C + I + G + X - M</a:t>
            </a:r>
            <a:br>
              <a:rPr b="1" i="0" lang="en-US" sz="2000" u="none">
                <a:solidFill>
                  <a:srgbClr val="FF0000"/>
                </a:solidFill>
                <a:latin typeface="Gill Sans"/>
                <a:ea typeface="Gill Sans"/>
                <a:cs typeface="Gill Sans"/>
                <a:sym typeface="Gill Sans"/>
              </a:rPr>
            </a:br>
            <a:r>
              <a:rPr b="1" i="0" lang="en-US" sz="2000" u="none">
                <a:solidFill>
                  <a:srgbClr val="FF0000"/>
                </a:solidFill>
                <a:latin typeface="Gill Sans"/>
                <a:ea typeface="Gill Sans"/>
                <a:cs typeface="Gill Sans"/>
                <a:sym typeface="Gill Sans"/>
              </a:rPr>
              <a:t>1000 = 775 + 200 + 100 + 100 - 175</a:t>
            </a:r>
            <a:br>
              <a:rPr b="1" i="0" lang="en-US" sz="2000" u="none">
                <a:solidFill>
                  <a:srgbClr val="FF0000"/>
                </a:solidFill>
                <a:latin typeface="Gill Sans"/>
                <a:ea typeface="Gill Sans"/>
                <a:cs typeface="Gill Sans"/>
                <a:sym typeface="Gill Sans"/>
              </a:rPr>
            </a:br>
            <a:r>
              <a:rPr b="1" i="0" lang="en-US" sz="2000" u="none">
                <a:solidFill>
                  <a:srgbClr val="FF0000"/>
                </a:solidFill>
                <a:latin typeface="Gill Sans"/>
                <a:ea typeface="Gill Sans"/>
                <a:cs typeface="Gill Sans"/>
                <a:sym typeface="Gill Sans"/>
              </a:rPr>
              <a:t>1000=1000</a:t>
            </a:r>
            <a:endParaRPr b="0" i="0" sz="2000" u="none">
              <a:solidFill>
                <a:schemeClr val="dk1"/>
              </a:solidFill>
              <a:latin typeface="Gill Sans"/>
              <a:ea typeface="Gill Sans"/>
              <a:cs typeface="Gill Sans"/>
              <a:sym typeface="Gill Sans"/>
            </a:endParaRPr>
          </a:p>
          <a:p>
            <a:pPr indent="-180975" lvl="0" marL="365125" marR="0" rtl="0" algn="l">
              <a:lnSpc>
                <a:spcPct val="60000"/>
              </a:lnSpc>
              <a:spcBef>
                <a:spcPts val="600"/>
              </a:spcBef>
              <a:spcAft>
                <a:spcPts val="0"/>
              </a:spcAft>
              <a:buClr>
                <a:schemeClr val="accent1"/>
              </a:buClr>
              <a:buSzPts val="1600"/>
              <a:buFont typeface="Noto Sans Symbols"/>
              <a:buNone/>
            </a:pPr>
            <a:r>
              <a:t/>
            </a:r>
            <a:endParaRPr b="0" i="0" sz="2000" u="none">
              <a:solidFill>
                <a:schemeClr val="dk1"/>
              </a:solidFill>
              <a:latin typeface="Gill Sans"/>
              <a:ea typeface="Gill Sans"/>
              <a:cs typeface="Gill Sans"/>
              <a:sym typeface="Gill Sans"/>
            </a:endParaRPr>
          </a:p>
          <a:p>
            <a:pPr indent="-241934" lvl="0" marL="365125" marR="0" rtl="1" algn="r">
              <a:lnSpc>
                <a:spcPct val="80000"/>
              </a:lnSpc>
              <a:spcBef>
                <a:spcPts val="600"/>
              </a:spcBef>
              <a:spcAft>
                <a:spcPts val="0"/>
              </a:spcAft>
              <a:buClr>
                <a:schemeClr val="accent1"/>
              </a:buClr>
              <a:buSzPts val="640"/>
              <a:buFont typeface="Noto Sans Symbols"/>
              <a:buNone/>
            </a:pPr>
            <a:r>
              <a:t/>
            </a:r>
            <a:endParaRPr b="0" i="0" sz="800" u="none">
              <a:solidFill>
                <a:schemeClr val="dk1"/>
              </a:solidFill>
              <a:latin typeface="Gill Sans"/>
              <a:ea typeface="Gill Sans"/>
              <a:cs typeface="Gill Sans"/>
              <a:sym typeface="Gill Sans"/>
            </a:endParaRPr>
          </a:p>
          <a:p>
            <a:pPr indent="-241934" lvl="0" marL="365125" marR="0" rtl="0" algn="l">
              <a:spcBef>
                <a:spcPts val="600"/>
              </a:spcBef>
              <a:spcAft>
                <a:spcPts val="0"/>
              </a:spcAft>
              <a:buClr>
                <a:schemeClr val="accent1"/>
              </a:buClr>
              <a:buSzPts val="640"/>
              <a:buFont typeface="Noto Sans Symbols"/>
              <a:buNone/>
            </a:pPr>
            <a:r>
              <a:t/>
            </a:r>
            <a:endParaRPr b="0" i="0" sz="800" u="none">
              <a:solidFill>
                <a:schemeClr val="dk1"/>
              </a:solidFill>
              <a:latin typeface="Gill Sans"/>
              <a:ea typeface="Gill Sans"/>
              <a:cs typeface="Gill Sans"/>
              <a:sym typeface="Gill Sans"/>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5" name="Shape 1995"/>
        <p:cNvGrpSpPr/>
        <p:nvPr/>
      </p:nvGrpSpPr>
      <p:grpSpPr>
        <a:xfrm>
          <a:off x="0" y="0"/>
          <a:ext cx="0" cy="0"/>
          <a:chOff x="0" y="0"/>
          <a:chExt cx="0" cy="0"/>
        </a:xfrm>
      </p:grpSpPr>
      <p:sp>
        <p:nvSpPr>
          <p:cNvPr id="1996" name="Google Shape;1996;p164"/>
          <p:cNvSpPr txBox="1"/>
          <p:nvPr>
            <p:ph idx="1" type="body"/>
          </p:nvPr>
        </p:nvSpPr>
        <p:spPr>
          <a:xfrm>
            <a:off x="914400" y="296862"/>
            <a:ext cx="7772400" cy="4572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75000"/>
              </a:lnSpc>
              <a:spcBef>
                <a:spcPts val="0"/>
              </a:spcBef>
              <a:spcAft>
                <a:spcPts val="0"/>
              </a:spcAft>
              <a:buClr>
                <a:schemeClr val="accent1"/>
              </a:buClr>
              <a:buSzPts val="1840"/>
              <a:buFont typeface="Noto Sans Symbols"/>
              <a:buChar char="⚫"/>
            </a:pPr>
            <a:r>
              <a:rPr b="1" i="0" lang="en-US" sz="2300" u="sng">
                <a:solidFill>
                  <a:srgbClr val="FF0000"/>
                </a:solidFill>
                <a:latin typeface="Calibri"/>
                <a:ea typeface="Calibri"/>
                <a:cs typeface="Calibri"/>
                <a:sym typeface="Calibri"/>
              </a:rPr>
              <a:t>تمارين محلولة واجبات </a:t>
            </a:r>
            <a:endParaRPr/>
          </a:p>
          <a:p>
            <a:pPr indent="-282575" lvl="0" marL="365125" marR="0" rtl="1" algn="r">
              <a:lnSpc>
                <a:spcPct val="75000"/>
              </a:lnSpc>
              <a:spcBef>
                <a:spcPts val="1600"/>
              </a:spcBef>
              <a:spcAft>
                <a:spcPts val="0"/>
              </a:spcAft>
              <a:buClr>
                <a:schemeClr val="accent1"/>
              </a:buClr>
              <a:buSzPts val="1840"/>
              <a:buFont typeface="Noto Sans Symbols"/>
              <a:buChar char="⚫"/>
            </a:pPr>
            <a:r>
              <a:rPr b="1" i="0" lang="en-US" sz="2300" u="sng">
                <a:solidFill>
                  <a:schemeClr val="dk1"/>
                </a:solidFill>
                <a:latin typeface="Calibri"/>
                <a:ea typeface="Calibri"/>
                <a:cs typeface="Calibri"/>
                <a:sym typeface="Calibri"/>
              </a:rPr>
              <a:t>التمرين الثالث</a:t>
            </a:r>
            <a:r>
              <a:rPr b="1" i="0" lang="en-US" sz="1000" u="none">
                <a:solidFill>
                  <a:schemeClr val="dk1"/>
                </a:solidFill>
                <a:latin typeface="Calibri"/>
                <a:ea typeface="Calibri"/>
                <a:cs typeface="Calibri"/>
                <a:sym typeface="Calibri"/>
              </a:rPr>
              <a:t>3</a:t>
            </a:r>
            <a:endParaRPr b="1" i="0" sz="1000" u="none">
              <a:solidFill>
                <a:schemeClr val="dk1"/>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none">
                <a:solidFill>
                  <a:schemeClr val="dk1"/>
                </a:solidFill>
                <a:latin typeface="Calibri"/>
                <a:ea typeface="Calibri"/>
                <a:cs typeface="Calibri"/>
                <a:sym typeface="Calibri"/>
              </a:rPr>
              <a:t>-أعطيت لك المعلومات التالية عن إقتصاد ما :</a:t>
            </a:r>
            <a:endParaRPr b="0" i="0" sz="1900" u="none">
              <a:solidFill>
                <a:schemeClr val="dk1"/>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520"/>
              <a:buFont typeface="Noto Sans Symbols"/>
              <a:buChar char="⚫"/>
            </a:pPr>
            <a:r>
              <a:rPr b="1" i="0" lang="en-US" sz="1900" u="none">
                <a:solidFill>
                  <a:schemeClr val="dk1"/>
                </a:solidFill>
                <a:latin typeface="Calibri"/>
                <a:ea typeface="Calibri"/>
                <a:cs typeface="Calibri"/>
                <a:sym typeface="Calibri"/>
              </a:rPr>
              <a:t>Y= C+I+G+(X-M)</a:t>
            </a:r>
            <a:endParaRPr b="0" i="0" sz="1900" u="none">
              <a:solidFill>
                <a:schemeClr val="dk1"/>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520"/>
              <a:buFont typeface="Noto Sans Symbols"/>
              <a:buChar char="⚫"/>
            </a:pPr>
            <a:r>
              <a:rPr b="1" i="0" lang="en-US" sz="1900" u="none">
                <a:solidFill>
                  <a:schemeClr val="dk1"/>
                </a:solidFill>
                <a:latin typeface="Calibri"/>
                <a:ea typeface="Calibri"/>
                <a:cs typeface="Calibri"/>
                <a:sym typeface="Calibri"/>
              </a:rPr>
              <a:t>C= 0.9 Yd</a:t>
            </a:r>
            <a:endParaRPr b="0" i="0" sz="1900" u="none">
              <a:solidFill>
                <a:schemeClr val="dk1"/>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520"/>
              <a:buFont typeface="Noto Sans Symbols"/>
              <a:buChar char="⚫"/>
            </a:pPr>
            <a:r>
              <a:rPr b="1" i="0" lang="en-US" sz="1900" u="none">
                <a:solidFill>
                  <a:schemeClr val="dk1"/>
                </a:solidFill>
                <a:latin typeface="Calibri"/>
                <a:ea typeface="Calibri"/>
                <a:cs typeface="Calibri"/>
                <a:sym typeface="Calibri"/>
              </a:rPr>
              <a:t>Yd =Y-T</a:t>
            </a:r>
            <a:endParaRPr b="0" i="0" sz="1900" u="none">
              <a:solidFill>
                <a:schemeClr val="dk1"/>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520"/>
              <a:buFont typeface="Noto Sans Symbols"/>
              <a:buChar char="⚫"/>
            </a:pPr>
            <a:r>
              <a:rPr b="1" i="0" lang="en-US" sz="1900" u="none">
                <a:solidFill>
                  <a:schemeClr val="dk1"/>
                </a:solidFill>
                <a:latin typeface="Calibri"/>
                <a:ea typeface="Calibri"/>
                <a:cs typeface="Calibri"/>
                <a:sym typeface="Calibri"/>
              </a:rPr>
              <a:t>I = 100 , G =540,   (X-M) = -40  ,  T = 0.33 Y</a:t>
            </a:r>
            <a:endParaRPr b="0" i="0" sz="1900" u="none">
              <a:solidFill>
                <a:schemeClr val="dk1"/>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sng">
                <a:solidFill>
                  <a:schemeClr val="dk1"/>
                </a:solidFill>
                <a:latin typeface="Calibri"/>
                <a:ea typeface="Calibri"/>
                <a:cs typeface="Calibri"/>
                <a:sym typeface="Calibri"/>
              </a:rPr>
              <a:t> أوجد الاتى :</a:t>
            </a:r>
            <a:endParaRPr b="0" i="0" sz="1900" u="none">
              <a:solidFill>
                <a:schemeClr val="dk1"/>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sng">
                <a:solidFill>
                  <a:schemeClr val="dk1"/>
                </a:solidFill>
                <a:latin typeface="Calibri"/>
                <a:ea typeface="Calibri"/>
                <a:cs typeface="Calibri"/>
                <a:sym typeface="Calibri"/>
              </a:rPr>
              <a:t>أ- مستوى الدخل التوازنى ؟</a:t>
            </a:r>
            <a:endParaRPr b="0" i="0" sz="1900" u="none">
              <a:solidFill>
                <a:schemeClr val="dk1"/>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sng">
                <a:solidFill>
                  <a:schemeClr val="dk1"/>
                </a:solidFill>
                <a:latin typeface="Calibri"/>
                <a:ea typeface="Calibri"/>
                <a:cs typeface="Calibri"/>
                <a:sym typeface="Calibri"/>
              </a:rPr>
              <a:t>ب- قيمة الاستهلاك وحصيلة الضرائب .</a:t>
            </a:r>
            <a:endParaRPr b="0" i="0" sz="1900" u="none">
              <a:solidFill>
                <a:schemeClr val="dk1"/>
              </a:solidFill>
              <a:latin typeface="Calibri"/>
              <a:ea typeface="Calibri"/>
              <a:cs typeface="Calibri"/>
              <a:sym typeface="Calibri"/>
            </a:endParaRPr>
          </a:p>
          <a:p>
            <a:pPr indent="-186055" lvl="0" marL="365125" marR="0" rtl="0" algn="l">
              <a:spcBef>
                <a:spcPts val="1600"/>
              </a:spcBef>
              <a:spcAft>
                <a:spcPts val="0"/>
              </a:spcAft>
              <a:buClr>
                <a:schemeClr val="accent1"/>
              </a:buClr>
              <a:buSzPts val="1520"/>
              <a:buFont typeface="Noto Sans Symbols"/>
              <a:buNone/>
            </a:pPr>
            <a:r>
              <a:t/>
            </a:r>
            <a:endParaRPr b="0" i="0" sz="1900" u="none">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0" name="Shape 2000"/>
        <p:cNvGrpSpPr/>
        <p:nvPr/>
      </p:nvGrpSpPr>
      <p:grpSpPr>
        <a:xfrm>
          <a:off x="0" y="0"/>
          <a:ext cx="0" cy="0"/>
          <a:chOff x="0" y="0"/>
          <a:chExt cx="0" cy="0"/>
        </a:xfrm>
      </p:grpSpPr>
      <p:sp>
        <p:nvSpPr>
          <p:cNvPr id="2001" name="Google Shape;2001;p165"/>
          <p:cNvSpPr txBox="1"/>
          <p:nvPr>
            <p:ph idx="1" type="body"/>
          </p:nvPr>
        </p:nvSpPr>
        <p:spPr>
          <a:xfrm>
            <a:off x="914400" y="187325"/>
            <a:ext cx="7772400" cy="4572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75000"/>
              </a:lnSpc>
              <a:spcBef>
                <a:spcPts val="0"/>
              </a:spcBef>
              <a:spcAft>
                <a:spcPts val="0"/>
              </a:spcAft>
              <a:buClr>
                <a:schemeClr val="accent1"/>
              </a:buClr>
              <a:buSzPts val="1760"/>
              <a:buFont typeface="Noto Sans Symbols"/>
              <a:buChar char="⚫"/>
            </a:pPr>
            <a:r>
              <a:rPr b="1" i="0" lang="en-US" sz="2200" u="sng">
                <a:solidFill>
                  <a:schemeClr val="dk1"/>
                </a:solidFill>
                <a:latin typeface="Calibri"/>
                <a:ea typeface="Calibri"/>
                <a:cs typeface="Calibri"/>
                <a:sym typeface="Calibri"/>
              </a:rPr>
              <a:t>الحل التمرين الثالث:</a:t>
            </a:r>
            <a:endParaRPr b="1" i="0" sz="2200" u="sng">
              <a:solidFill>
                <a:schemeClr val="dk1"/>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أ- مستوى الدخل التوازنى Y</a:t>
            </a:r>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Y= 1/1-b+bt(a+I+G+(X-M)</a:t>
            </a:r>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Y = 1/1-0.9+0.9(0.33)(100+540-40)=1/0.4(600)= 1500</a:t>
            </a:r>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Y =2.5*600 =1500</a:t>
            </a:r>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sng">
                <a:solidFill>
                  <a:srgbClr val="000066"/>
                </a:solidFill>
                <a:latin typeface="Calibri"/>
                <a:ea typeface="Calibri"/>
                <a:cs typeface="Calibri"/>
                <a:sym typeface="Calibri"/>
              </a:rPr>
              <a:t>Y= 1500</a:t>
            </a:r>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ب- قيمة الاستهلاك  وحصيلة الضرائب </a:t>
            </a:r>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sng">
                <a:solidFill>
                  <a:srgbClr val="C00000"/>
                </a:solidFill>
                <a:latin typeface="Calibri"/>
                <a:ea typeface="Calibri"/>
                <a:cs typeface="Calibri"/>
                <a:sym typeface="Calibri"/>
              </a:rPr>
              <a:t>Yd  = (Y-T)  =1500- 495 = 1005 الدخل المتاح </a:t>
            </a:r>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sng">
                <a:solidFill>
                  <a:srgbClr val="00B0F0"/>
                </a:solidFill>
                <a:latin typeface="Calibri"/>
                <a:ea typeface="Calibri"/>
                <a:cs typeface="Calibri"/>
                <a:sym typeface="Calibri"/>
              </a:rPr>
              <a:t>قيمة  الاستهلاك = C = 0.9 (1005) = 904.5 </a:t>
            </a:r>
            <a:endParaRPr b="1" i="0" sz="2200" u="sng">
              <a:solidFill>
                <a:srgbClr val="00B0F0"/>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760"/>
              <a:buFont typeface="Noto Sans Symbols"/>
              <a:buChar char="⚫"/>
            </a:pPr>
            <a:r>
              <a:rPr b="1" i="0" lang="en-US" sz="2200" u="sng">
                <a:solidFill>
                  <a:srgbClr val="00B050"/>
                </a:solidFill>
                <a:latin typeface="Calibri"/>
                <a:ea typeface="Calibri"/>
                <a:cs typeface="Calibri"/>
                <a:sym typeface="Calibri"/>
              </a:rPr>
              <a:t>حصيلة الضريبة = T = 0.33( 1500)  = 495</a:t>
            </a:r>
            <a:endParaRPr/>
          </a:p>
          <a:p>
            <a:pPr indent="-191135" lvl="0" marL="365125" marR="0" rtl="1" algn="r">
              <a:lnSpc>
                <a:spcPct val="75000"/>
              </a:lnSpc>
              <a:spcBef>
                <a:spcPts val="1600"/>
              </a:spcBef>
              <a:spcAft>
                <a:spcPts val="0"/>
              </a:spcAft>
              <a:buClr>
                <a:schemeClr val="accent1"/>
              </a:buClr>
              <a:buSzPts val="1440"/>
              <a:buFont typeface="Noto Sans Symbols"/>
              <a:buNone/>
            </a:pPr>
            <a:r>
              <a:t/>
            </a:r>
            <a:endParaRPr b="1" i="0" sz="1800" u="sng">
              <a:solidFill>
                <a:schemeClr val="dk1"/>
              </a:solidFill>
              <a:latin typeface="Calibri"/>
              <a:ea typeface="Calibri"/>
              <a:cs typeface="Calibri"/>
              <a:sym typeface="Calibri"/>
            </a:endParaRPr>
          </a:p>
          <a:p>
            <a:pPr indent="-191135" lvl="0" marL="365125" marR="0" rtl="0" algn="l">
              <a:spcBef>
                <a:spcPts val="1600"/>
              </a:spcBef>
              <a:spcAft>
                <a:spcPts val="0"/>
              </a:spcAft>
              <a:buClr>
                <a:schemeClr val="accent1"/>
              </a:buClr>
              <a:buSzPts val="1440"/>
              <a:buFont typeface="Noto Sans Symbols"/>
              <a:buNone/>
            </a:pPr>
            <a:r>
              <a:t/>
            </a:r>
            <a:endParaRPr b="1" i="0" sz="1800" u="sng">
              <a:solidFill>
                <a:schemeClr val="dk1"/>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5" name="Shape 2005"/>
        <p:cNvGrpSpPr/>
        <p:nvPr/>
      </p:nvGrpSpPr>
      <p:grpSpPr>
        <a:xfrm>
          <a:off x="0" y="0"/>
          <a:ext cx="0" cy="0"/>
          <a:chOff x="0" y="0"/>
          <a:chExt cx="0" cy="0"/>
        </a:xfrm>
      </p:grpSpPr>
      <p:sp>
        <p:nvSpPr>
          <p:cNvPr id="2006" name="Google Shape;2006;p166"/>
          <p:cNvSpPr txBox="1"/>
          <p:nvPr>
            <p:ph idx="1" type="body"/>
          </p:nvPr>
        </p:nvSpPr>
        <p:spPr>
          <a:xfrm>
            <a:off x="914400" y="296862"/>
            <a:ext cx="7772400" cy="4572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95000"/>
              </a:lnSpc>
              <a:spcBef>
                <a:spcPts val="0"/>
              </a:spcBef>
              <a:spcAft>
                <a:spcPts val="0"/>
              </a:spcAft>
              <a:buClr>
                <a:schemeClr val="accent1"/>
              </a:buClr>
              <a:buSzPts val="2640"/>
              <a:buFont typeface="Noto Sans Symbols"/>
              <a:buChar char="⚫"/>
            </a:pPr>
            <a:r>
              <a:rPr b="1" i="0" lang="en-US" sz="3300" u="sng">
                <a:solidFill>
                  <a:schemeClr val="dk1"/>
                </a:solidFill>
                <a:latin typeface="Calibri"/>
                <a:ea typeface="Calibri"/>
                <a:cs typeface="Calibri"/>
                <a:sym typeface="Calibri"/>
              </a:rPr>
              <a:t>التمرين الرابع</a:t>
            </a:r>
            <a:endParaRPr b="1" i="0" sz="3300" u="sng">
              <a:solidFill>
                <a:schemeClr val="dk1"/>
              </a:solidFill>
              <a:latin typeface="Calibri"/>
              <a:ea typeface="Calibri"/>
              <a:cs typeface="Calibri"/>
              <a:sym typeface="Calibri"/>
            </a:endParaRPr>
          </a:p>
          <a:p>
            <a:pPr indent="-282575" lvl="0" marL="365125" marR="0" rtl="1" algn="r">
              <a:lnSpc>
                <a:spcPct val="9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2-أفترض أن لدينا النموذج التالى لاقتصاد مغلق يتكون من ثلاث قطاعات :</a:t>
            </a:r>
            <a:endParaRPr b="0" i="0" sz="2200" u="none">
              <a:solidFill>
                <a:schemeClr val="dk1"/>
              </a:solidFill>
              <a:latin typeface="Calibri"/>
              <a:ea typeface="Calibri"/>
              <a:cs typeface="Calibri"/>
              <a:sym typeface="Calibri"/>
            </a:endParaRPr>
          </a:p>
          <a:p>
            <a:pPr indent="-282575" lvl="0" marL="365125" marR="0" rtl="1" algn="r">
              <a:lnSpc>
                <a:spcPct val="9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الاستهلاك والاستثمار والإنفاق الحكومى وكانت البيانات المتوفرة كالتالى :-</a:t>
            </a:r>
            <a:endParaRPr b="0" i="0" sz="2200" u="none">
              <a:solidFill>
                <a:schemeClr val="dk1"/>
              </a:solidFill>
              <a:latin typeface="Calibri"/>
              <a:ea typeface="Calibri"/>
              <a:cs typeface="Calibri"/>
              <a:sym typeface="Calibri"/>
            </a:endParaRPr>
          </a:p>
          <a:p>
            <a:pPr indent="-282575" lvl="0" marL="365125" marR="0" rtl="1" algn="l">
              <a:lnSpc>
                <a:spcPct val="9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C= 20+0.8 Yd</a:t>
            </a:r>
            <a:endParaRPr b="0" i="0" sz="2200" u="none">
              <a:solidFill>
                <a:schemeClr val="dk1"/>
              </a:solidFill>
              <a:latin typeface="Calibri"/>
              <a:ea typeface="Calibri"/>
              <a:cs typeface="Calibri"/>
              <a:sym typeface="Calibri"/>
            </a:endParaRPr>
          </a:p>
          <a:p>
            <a:pPr indent="-282575" lvl="0" marL="365125" marR="0" rtl="1" algn="l">
              <a:lnSpc>
                <a:spcPct val="9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I = 140, G = 100 , T = 10 </a:t>
            </a:r>
            <a:endParaRPr b="0" i="0" sz="2200" u="none">
              <a:solidFill>
                <a:schemeClr val="dk1"/>
              </a:solidFill>
              <a:latin typeface="Calibri"/>
              <a:ea typeface="Calibri"/>
              <a:cs typeface="Calibri"/>
              <a:sym typeface="Calibri"/>
            </a:endParaRPr>
          </a:p>
          <a:p>
            <a:pPr indent="-282575" lvl="0" marL="365125" marR="0" rtl="1" algn="r">
              <a:lnSpc>
                <a:spcPct val="95000"/>
              </a:lnSpc>
              <a:spcBef>
                <a:spcPts val="1600"/>
              </a:spcBef>
              <a:spcAft>
                <a:spcPts val="0"/>
              </a:spcAft>
              <a:buClr>
                <a:schemeClr val="accent1"/>
              </a:buClr>
              <a:buSzPts val="1760"/>
              <a:buFont typeface="Noto Sans Symbols"/>
              <a:buChar char="⚫"/>
            </a:pPr>
            <a:r>
              <a:rPr b="1" i="0" lang="en-US" sz="2200" u="sng">
                <a:solidFill>
                  <a:schemeClr val="dk1"/>
                </a:solidFill>
                <a:latin typeface="Calibri"/>
                <a:ea typeface="Calibri"/>
                <a:cs typeface="Calibri"/>
                <a:sym typeface="Calibri"/>
              </a:rPr>
              <a:t> أوجد الاتى :</a:t>
            </a:r>
            <a:endParaRPr b="0" i="0" sz="2200" u="none">
              <a:solidFill>
                <a:schemeClr val="dk1"/>
              </a:solidFill>
              <a:latin typeface="Calibri"/>
              <a:ea typeface="Calibri"/>
              <a:cs typeface="Calibri"/>
              <a:sym typeface="Calibri"/>
            </a:endParaRPr>
          </a:p>
          <a:p>
            <a:pPr indent="-282575" lvl="0" marL="365125" marR="0" rtl="1" algn="r">
              <a:lnSpc>
                <a:spcPct val="95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أ- قيمة الناتج المحلى الاجمالى (Y) ؟</a:t>
            </a:r>
            <a:endParaRPr b="0" i="0" sz="2200" u="none">
              <a:solidFill>
                <a:schemeClr val="dk1"/>
              </a:solidFill>
              <a:latin typeface="Calibri"/>
              <a:ea typeface="Calibri"/>
              <a:cs typeface="Calibri"/>
              <a:sym typeface="Calibri"/>
            </a:endParaRPr>
          </a:p>
          <a:p>
            <a:pPr indent="-282575" lvl="0" marL="365125" marR="0" rtl="1" algn="l">
              <a:lnSpc>
                <a:spcPct val="80000"/>
              </a:lnSpc>
              <a:spcBef>
                <a:spcPts val="1600"/>
              </a:spcBef>
              <a:spcAft>
                <a:spcPts val="0"/>
              </a:spcAft>
              <a:buClr>
                <a:schemeClr val="accent1"/>
              </a:buClr>
              <a:buSzPts val="1760"/>
              <a:buFont typeface="Noto Sans Symbols"/>
              <a:buChar char="⚫"/>
            </a:pPr>
            <a:r>
              <a:rPr b="1" i="0" lang="en-US" sz="2200" u="none">
                <a:solidFill>
                  <a:schemeClr val="dk1"/>
                </a:solidFill>
                <a:latin typeface="Calibri"/>
                <a:ea typeface="Calibri"/>
                <a:cs typeface="Calibri"/>
                <a:sym typeface="Calibri"/>
              </a:rPr>
              <a:t>ب-</a:t>
            </a:r>
            <a:r>
              <a:rPr b="1" i="0" lang="en-US" sz="2200" u="none">
                <a:solidFill>
                  <a:schemeClr val="dk1"/>
                </a:solidFill>
                <a:latin typeface="Gill Sans"/>
                <a:ea typeface="Gill Sans"/>
                <a:cs typeface="Gill Sans"/>
                <a:sym typeface="Gill Sans"/>
              </a:rPr>
              <a:t> </a:t>
            </a:r>
            <a:r>
              <a:rPr b="1" i="0" lang="en-US" sz="2200" u="none">
                <a:solidFill>
                  <a:schemeClr val="dk1"/>
                </a:solidFill>
                <a:latin typeface="Calibri"/>
                <a:ea typeface="Calibri"/>
                <a:cs typeface="Calibri"/>
                <a:sym typeface="Calibri"/>
              </a:rPr>
              <a:t> لنفترض أن الانفاق الحكومى ارتفع الى 150أوجد قيمة الناتج المحلى الجديد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0" name="Shape 2010"/>
        <p:cNvGrpSpPr/>
        <p:nvPr/>
      </p:nvGrpSpPr>
      <p:grpSpPr>
        <a:xfrm>
          <a:off x="0" y="0"/>
          <a:ext cx="0" cy="0"/>
          <a:chOff x="0" y="0"/>
          <a:chExt cx="0" cy="0"/>
        </a:xfrm>
      </p:grpSpPr>
      <p:sp>
        <p:nvSpPr>
          <p:cNvPr id="2011" name="Google Shape;2011;p167"/>
          <p:cNvSpPr txBox="1"/>
          <p:nvPr>
            <p:ph idx="1" type="body"/>
          </p:nvPr>
        </p:nvSpPr>
        <p:spPr>
          <a:xfrm>
            <a:off x="914400" y="187325"/>
            <a:ext cx="7772400" cy="4572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75000"/>
              </a:lnSpc>
              <a:spcBef>
                <a:spcPts val="0"/>
              </a:spcBef>
              <a:spcAft>
                <a:spcPts val="0"/>
              </a:spcAft>
              <a:buClr>
                <a:schemeClr val="accent1"/>
              </a:buClr>
              <a:buSzPts val="2080"/>
              <a:buFont typeface="Noto Sans Symbols"/>
              <a:buChar char="⚫"/>
            </a:pPr>
            <a:r>
              <a:rPr b="1" i="0" lang="en-US" sz="2600" u="sng">
                <a:solidFill>
                  <a:schemeClr val="dk1"/>
                </a:solidFill>
                <a:latin typeface="Calibri"/>
                <a:ea typeface="Calibri"/>
                <a:cs typeface="Calibri"/>
                <a:sym typeface="Calibri"/>
              </a:rPr>
              <a:t>الحل للتمرين الرابع</a:t>
            </a:r>
            <a:endParaRPr/>
          </a:p>
          <a:p>
            <a:pPr indent="-282575" lvl="0" marL="365125" marR="0" rtl="1" algn="r">
              <a:lnSpc>
                <a:spcPct val="75000"/>
              </a:lnSpc>
              <a:spcBef>
                <a:spcPts val="1600"/>
              </a:spcBef>
              <a:spcAft>
                <a:spcPts val="0"/>
              </a:spcAft>
              <a:buClr>
                <a:schemeClr val="accent1"/>
              </a:buClr>
              <a:buSzPts val="1600"/>
              <a:buFont typeface="Noto Sans Symbols"/>
              <a:buChar char="⚫"/>
            </a:pPr>
            <a:r>
              <a:rPr b="1" i="0" lang="en-US" sz="2000" u="none">
                <a:solidFill>
                  <a:srgbClr val="000066"/>
                </a:solidFill>
                <a:latin typeface="Calibri"/>
                <a:ea typeface="Calibri"/>
                <a:cs typeface="Calibri"/>
                <a:sym typeface="Calibri"/>
              </a:rPr>
              <a:t>أ- </a:t>
            </a:r>
            <a:r>
              <a:rPr b="1" i="0" lang="en-US" sz="3000" u="none">
                <a:solidFill>
                  <a:srgbClr val="000066"/>
                </a:solidFill>
                <a:latin typeface="Calibri"/>
                <a:ea typeface="Calibri"/>
                <a:cs typeface="Calibri"/>
                <a:sym typeface="Calibri"/>
              </a:rPr>
              <a:t>قيمة الناتج المحلى الاجمالى Y </a:t>
            </a:r>
            <a:endParaRPr/>
          </a:p>
          <a:p>
            <a:pPr indent="-282575" lvl="0" marL="365125" marR="0" rtl="1" algn="r">
              <a:lnSpc>
                <a:spcPct val="75000"/>
              </a:lnSpc>
              <a:spcBef>
                <a:spcPts val="1600"/>
              </a:spcBef>
              <a:spcAft>
                <a:spcPts val="0"/>
              </a:spcAft>
              <a:buClr>
                <a:schemeClr val="accent1"/>
              </a:buClr>
              <a:buSzPts val="2400"/>
              <a:buFont typeface="Noto Sans Symbols"/>
              <a:buChar char="⚫"/>
            </a:pPr>
            <a:r>
              <a:rPr b="1" i="0" lang="en-US" sz="3000" u="none">
                <a:solidFill>
                  <a:srgbClr val="000066"/>
                </a:solidFill>
                <a:latin typeface="Calibri"/>
                <a:ea typeface="Calibri"/>
                <a:cs typeface="Calibri"/>
                <a:sym typeface="Calibri"/>
              </a:rPr>
              <a:t>Y = 1/1-b ( a-bt+1+G+(X-M)</a:t>
            </a:r>
            <a:endParaRPr/>
          </a:p>
          <a:p>
            <a:pPr indent="-282575" lvl="0" marL="365125" marR="0" rtl="1" algn="r">
              <a:lnSpc>
                <a:spcPct val="60000"/>
              </a:lnSpc>
              <a:spcBef>
                <a:spcPts val="1600"/>
              </a:spcBef>
              <a:spcAft>
                <a:spcPts val="0"/>
              </a:spcAft>
              <a:buClr>
                <a:schemeClr val="accent1"/>
              </a:buClr>
              <a:buSzPts val="2400"/>
              <a:buFont typeface="Noto Sans Symbols"/>
              <a:buChar char="⚫"/>
            </a:pPr>
            <a:r>
              <a:rPr b="1" i="0" lang="en-US" sz="3000" u="none">
                <a:solidFill>
                  <a:srgbClr val="000066"/>
                </a:solidFill>
                <a:latin typeface="Gill Sans"/>
                <a:ea typeface="Gill Sans"/>
                <a:cs typeface="Gill Sans"/>
                <a:sym typeface="Gill Sans"/>
              </a:rPr>
              <a:t>Y = 1/ 1-0.8 (20- 0.8(10)+140+100) = 1/0.2 (260-8) = 5*252 = 1260 </a:t>
            </a:r>
            <a:endParaRPr/>
          </a:p>
          <a:p>
            <a:pPr indent="-282575" lvl="0" marL="365125" marR="0" rtl="1" algn="r">
              <a:lnSpc>
                <a:spcPct val="60000"/>
              </a:lnSpc>
              <a:spcBef>
                <a:spcPts val="600"/>
              </a:spcBef>
              <a:spcAft>
                <a:spcPts val="0"/>
              </a:spcAft>
              <a:buClr>
                <a:schemeClr val="accent1"/>
              </a:buClr>
              <a:buSzPts val="2400"/>
              <a:buFont typeface="Noto Sans Symbols"/>
              <a:buChar char="⚫"/>
            </a:pPr>
            <a:r>
              <a:rPr b="1" i="0" lang="en-US" sz="3000" u="sng">
                <a:solidFill>
                  <a:schemeClr val="dk1"/>
                </a:solidFill>
                <a:latin typeface="Gill Sans"/>
                <a:ea typeface="Gill Sans"/>
                <a:cs typeface="Gill Sans"/>
                <a:sym typeface="Gill Sans"/>
              </a:rPr>
              <a:t>Y =  1260</a:t>
            </a:r>
            <a:endParaRPr/>
          </a:p>
          <a:p>
            <a:pPr indent="-282575" lvl="0" marL="365125" marR="0" rtl="0" algn="r">
              <a:lnSpc>
                <a:spcPct val="60000"/>
              </a:lnSpc>
              <a:spcBef>
                <a:spcPts val="600"/>
              </a:spcBef>
              <a:spcAft>
                <a:spcPts val="0"/>
              </a:spcAft>
              <a:buClr>
                <a:schemeClr val="accent1"/>
              </a:buClr>
              <a:buSzPts val="2400"/>
              <a:buFont typeface="Noto Sans Symbols"/>
              <a:buChar char="⚫"/>
            </a:pPr>
            <a:r>
              <a:rPr b="1" i="0" lang="en-US" sz="3000" u="none">
                <a:solidFill>
                  <a:srgbClr val="FF0000"/>
                </a:solidFill>
                <a:latin typeface="Calibri"/>
                <a:ea typeface="Calibri"/>
                <a:cs typeface="Calibri"/>
                <a:sym typeface="Calibri"/>
              </a:rPr>
              <a:t>ب-</a:t>
            </a:r>
            <a:r>
              <a:rPr b="1" i="0" lang="en-US" sz="3000" u="none">
                <a:solidFill>
                  <a:srgbClr val="FF0000"/>
                </a:solidFill>
                <a:latin typeface="Gill Sans"/>
                <a:ea typeface="Gill Sans"/>
                <a:cs typeface="Gill Sans"/>
                <a:sym typeface="Gill Sans"/>
              </a:rPr>
              <a:t> </a:t>
            </a:r>
            <a:r>
              <a:rPr b="1" i="0" lang="en-US" sz="3000" u="none">
                <a:solidFill>
                  <a:srgbClr val="FF0000"/>
                </a:solidFill>
                <a:latin typeface="Calibri"/>
                <a:ea typeface="Calibri"/>
                <a:cs typeface="Calibri"/>
                <a:sym typeface="Calibri"/>
              </a:rPr>
              <a:t> لنفترض أن الانفاق الحكومى ارتفع الى 150 أوجد قيمة الناتج المحلى الجديد .</a:t>
            </a:r>
            <a:endParaRPr b="1" i="0" sz="3000" u="none">
              <a:solidFill>
                <a:srgbClr val="FF0000"/>
              </a:solidFill>
              <a:latin typeface="Calibri"/>
              <a:ea typeface="Calibri"/>
              <a:cs typeface="Calibri"/>
              <a:sym typeface="Calibri"/>
            </a:endParaRPr>
          </a:p>
          <a:p>
            <a:pPr indent="-282575" lvl="0" marL="365125" marR="0" rtl="1" algn="r">
              <a:lnSpc>
                <a:spcPct val="60000"/>
              </a:lnSpc>
              <a:spcBef>
                <a:spcPts val="600"/>
              </a:spcBef>
              <a:spcAft>
                <a:spcPts val="0"/>
              </a:spcAft>
              <a:buClr>
                <a:schemeClr val="accent1"/>
              </a:buClr>
              <a:buSzPts val="2080"/>
              <a:buFont typeface="Noto Sans Symbols"/>
              <a:buChar char="⚫"/>
            </a:pPr>
            <a:r>
              <a:rPr b="1" i="0" lang="en-US" sz="2600" u="none">
                <a:solidFill>
                  <a:srgbClr val="FF0000"/>
                </a:solidFill>
                <a:latin typeface="Gill Sans"/>
                <a:ea typeface="Gill Sans"/>
                <a:cs typeface="Gill Sans"/>
                <a:sym typeface="Gill Sans"/>
              </a:rPr>
              <a:t>قيمة الناتج المحلى الجديد  Y*=    1/ 1-b ( a-bt+I+ G0)</a:t>
            </a:r>
            <a:endParaRPr/>
          </a:p>
          <a:p>
            <a:pPr indent="-282575" lvl="0" marL="365125" marR="0" rtl="1" algn="r">
              <a:lnSpc>
                <a:spcPct val="60000"/>
              </a:lnSpc>
              <a:spcBef>
                <a:spcPts val="600"/>
              </a:spcBef>
              <a:spcAft>
                <a:spcPts val="0"/>
              </a:spcAft>
              <a:buClr>
                <a:schemeClr val="accent1"/>
              </a:buClr>
              <a:buSzPts val="2400"/>
              <a:buFont typeface="Noto Sans Symbols"/>
              <a:buChar char="⚫"/>
            </a:pPr>
            <a:r>
              <a:rPr b="1" i="0" lang="en-US" sz="3000" u="none">
                <a:solidFill>
                  <a:srgbClr val="FF0000"/>
                </a:solidFill>
                <a:latin typeface="Gill Sans"/>
                <a:ea typeface="Gill Sans"/>
                <a:cs typeface="Gill Sans"/>
                <a:sym typeface="Gill Sans"/>
              </a:rPr>
              <a:t>Y*  = 1/1-0.8 ( 20 – 0.8(10) + 140+150 ) </a:t>
            </a:r>
            <a:endParaRPr/>
          </a:p>
          <a:p>
            <a:pPr indent="-282575" lvl="0" marL="365125" marR="0" rtl="1" algn="r">
              <a:lnSpc>
                <a:spcPct val="60000"/>
              </a:lnSpc>
              <a:spcBef>
                <a:spcPts val="600"/>
              </a:spcBef>
              <a:spcAft>
                <a:spcPts val="0"/>
              </a:spcAft>
              <a:buClr>
                <a:schemeClr val="accent1"/>
              </a:buClr>
              <a:buSzPts val="2400"/>
              <a:buFont typeface="Noto Sans Symbols"/>
              <a:buChar char="⚫"/>
            </a:pPr>
            <a:r>
              <a:rPr b="1" i="0" lang="en-US" sz="3000" u="sng">
                <a:solidFill>
                  <a:srgbClr val="FF0000"/>
                </a:solidFill>
                <a:latin typeface="Gill Sans"/>
                <a:ea typeface="Gill Sans"/>
                <a:cs typeface="Gill Sans"/>
                <a:sym typeface="Gill Sans"/>
              </a:rPr>
              <a:t>Y*  = 1/0.2 ( 310-8)   = 5( 302)  = 1510</a:t>
            </a:r>
            <a:endParaRPr/>
          </a:p>
          <a:p>
            <a:pPr indent="-130175" lvl="0" marL="365125" marR="0" rtl="0" algn="l">
              <a:spcBef>
                <a:spcPts val="600"/>
              </a:spcBef>
              <a:spcAft>
                <a:spcPts val="0"/>
              </a:spcAft>
              <a:buClr>
                <a:schemeClr val="accent1"/>
              </a:buClr>
              <a:buSzPts val="2400"/>
              <a:buFont typeface="Noto Sans Symbols"/>
              <a:buNone/>
            </a:pPr>
            <a:r>
              <a:t/>
            </a:r>
            <a:endParaRPr b="1" i="0" sz="3000" u="sng">
              <a:solidFill>
                <a:srgbClr val="FF0000"/>
              </a:solidFill>
              <a:latin typeface="Gill Sans"/>
              <a:ea typeface="Gill Sans"/>
              <a:cs typeface="Gill Sans"/>
              <a:sym typeface="Gill Sans"/>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5" name="Shape 2015"/>
        <p:cNvGrpSpPr/>
        <p:nvPr/>
      </p:nvGrpSpPr>
      <p:grpSpPr>
        <a:xfrm>
          <a:off x="0" y="0"/>
          <a:ext cx="0" cy="0"/>
          <a:chOff x="0" y="0"/>
          <a:chExt cx="0" cy="0"/>
        </a:xfrm>
      </p:grpSpPr>
      <p:sp>
        <p:nvSpPr>
          <p:cNvPr id="2016" name="Google Shape;2016;p168"/>
          <p:cNvSpPr txBox="1"/>
          <p:nvPr>
            <p:ph idx="1" type="body"/>
          </p:nvPr>
        </p:nvSpPr>
        <p:spPr>
          <a:xfrm>
            <a:off x="914400" y="296862"/>
            <a:ext cx="7772400" cy="4572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75000"/>
              </a:lnSpc>
              <a:spcBef>
                <a:spcPts val="0"/>
              </a:spcBef>
              <a:spcAft>
                <a:spcPts val="0"/>
              </a:spcAft>
              <a:buClr>
                <a:schemeClr val="accent1"/>
              </a:buClr>
              <a:buSzPts val="1280"/>
              <a:buFont typeface="Noto Sans Symbols"/>
              <a:buChar char="⚫"/>
            </a:pPr>
            <a:r>
              <a:rPr b="1" i="0" lang="en-US" sz="1600" u="sng">
                <a:solidFill>
                  <a:schemeClr val="dk1"/>
                </a:solidFill>
                <a:latin typeface="Calibri"/>
                <a:ea typeface="Calibri"/>
                <a:cs typeface="Calibri"/>
                <a:sym typeface="Calibri"/>
              </a:rPr>
              <a:t>التمرين الخامس</a:t>
            </a:r>
            <a:endParaRPr b="1" i="0" sz="1600" u="sng">
              <a:solidFill>
                <a:schemeClr val="dk1"/>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280"/>
              <a:buFont typeface="Noto Sans Symbols"/>
              <a:buChar char="⚫"/>
            </a:pPr>
            <a:r>
              <a:rPr b="1" i="0" lang="en-US" sz="1600" u="sng">
                <a:solidFill>
                  <a:schemeClr val="dk1"/>
                </a:solidFill>
                <a:latin typeface="Calibri"/>
                <a:ea typeface="Calibri"/>
                <a:cs typeface="Calibri"/>
                <a:sym typeface="Calibri"/>
              </a:rPr>
              <a:t>افترضأن النموذج التالى يمثل اقتصاد دولة ما :</a:t>
            </a:r>
            <a:endParaRPr/>
          </a:p>
          <a:p>
            <a:pPr indent="-282575" lvl="0" marL="365125" marR="0" rtl="0" algn="l">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1) )Y = C + I + G + X – M</a:t>
            </a:r>
            <a:endParaRPr/>
          </a:p>
          <a:p>
            <a:pPr indent="-282575" lvl="0" marL="365125" marR="0" rtl="0" algn="l">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C= 200+0.7Yd</a:t>
            </a:r>
            <a:endParaRPr/>
          </a:p>
          <a:p>
            <a:pPr indent="-282575" lvl="0" marL="365125" marR="0" rtl="0" algn="l">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T= 4+0.2 Y</a:t>
            </a:r>
            <a:endParaRPr/>
          </a:p>
          <a:p>
            <a:pPr indent="-282575" lvl="0" marL="365125" marR="0" rtl="0" algn="l">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G =100 , I = 50  , X = 60</a:t>
            </a:r>
            <a:endParaRPr/>
          </a:p>
          <a:p>
            <a:pPr indent="-282575" lvl="0" marL="365125" marR="0" rtl="0" algn="l">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M = 10+0.3 Y</a:t>
            </a:r>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المطلوب :-</a:t>
            </a:r>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1- احسب قيمة المضاعف </a:t>
            </a:r>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2- أوجد قيمة الدخل التوازنى (Y)</a:t>
            </a:r>
            <a:endParaRPr/>
          </a:p>
          <a:p>
            <a:pPr indent="-282575" lvl="0" marL="365125" marR="0" rtl="1" algn="r">
              <a:lnSpc>
                <a:spcPct val="75000"/>
              </a:lnSpc>
              <a:spcBef>
                <a:spcPts val="1600"/>
              </a:spcBef>
              <a:spcAft>
                <a:spcPts val="0"/>
              </a:spcAft>
              <a:buClr>
                <a:schemeClr val="accent1"/>
              </a:buClr>
              <a:buSzPts val="1520"/>
              <a:buFont typeface="Noto Sans Symbols"/>
              <a:buChar char="⚫"/>
            </a:pPr>
            <a:r>
              <a:rPr b="1" i="0" lang="en-US" sz="1900" u="none">
                <a:solidFill>
                  <a:srgbClr val="FF0000"/>
                </a:solidFill>
                <a:latin typeface="Gill Sans"/>
                <a:ea typeface="Gill Sans"/>
                <a:cs typeface="Gill Sans"/>
                <a:sym typeface="Gill Sans"/>
              </a:rPr>
              <a:t>3- افترض أن الاستثمار انخفض بمقدار (20) , وضح كيف سيؤثر ذلك على مستوى الدخل </a:t>
            </a:r>
            <a:endParaRPr/>
          </a:p>
          <a:p>
            <a:pPr indent="-186055" lvl="0" marL="365125" marR="0" rtl="0" algn="l">
              <a:spcBef>
                <a:spcPts val="1600"/>
              </a:spcBef>
              <a:spcAft>
                <a:spcPts val="0"/>
              </a:spcAft>
              <a:buClr>
                <a:schemeClr val="accent1"/>
              </a:buClr>
              <a:buSzPts val="1520"/>
              <a:buFont typeface="Noto Sans Symbols"/>
              <a:buNone/>
            </a:pPr>
            <a:r>
              <a:t/>
            </a:r>
            <a:endParaRPr b="1" i="0" sz="1900" u="none">
              <a:solidFill>
                <a:srgbClr val="FF0000"/>
              </a:solidFill>
              <a:latin typeface="Gill Sans"/>
              <a:ea typeface="Gill Sans"/>
              <a:cs typeface="Gill Sans"/>
              <a:sym typeface="Gill Sans"/>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0" name="Shape 2020"/>
        <p:cNvGrpSpPr/>
        <p:nvPr/>
      </p:nvGrpSpPr>
      <p:grpSpPr>
        <a:xfrm>
          <a:off x="0" y="0"/>
          <a:ext cx="0" cy="0"/>
          <a:chOff x="0" y="0"/>
          <a:chExt cx="0" cy="0"/>
        </a:xfrm>
      </p:grpSpPr>
      <p:sp>
        <p:nvSpPr>
          <p:cNvPr id="2021" name="Google Shape;2021;p169"/>
          <p:cNvSpPr txBox="1"/>
          <p:nvPr>
            <p:ph idx="1" type="body"/>
          </p:nvPr>
        </p:nvSpPr>
        <p:spPr>
          <a:xfrm>
            <a:off x="914400" y="44450"/>
            <a:ext cx="8050200" cy="6697800"/>
          </a:xfrm>
          <a:prstGeom prst="rect">
            <a:avLst/>
          </a:prstGeom>
          <a:noFill/>
          <a:ln>
            <a:noFill/>
          </a:ln>
        </p:spPr>
        <p:txBody>
          <a:bodyPr anchorCtr="0" anchor="t" bIns="45700" lIns="91425" spcFirstLastPara="1" rIns="91425" wrap="square" tIns="45700">
            <a:normAutofit/>
          </a:bodyPr>
          <a:lstStyle/>
          <a:p>
            <a:pPr indent="-282575" lvl="0" marL="365125" marR="0" rtl="1" algn="r">
              <a:lnSpc>
                <a:spcPct val="55000"/>
              </a:lnSpc>
              <a:spcBef>
                <a:spcPts val="0"/>
              </a:spcBef>
              <a:spcAft>
                <a:spcPts val="0"/>
              </a:spcAft>
              <a:buClr>
                <a:schemeClr val="accent1"/>
              </a:buClr>
              <a:buSzPts val="320"/>
              <a:buFont typeface="Noto Sans Symbols"/>
              <a:buChar char="⚫"/>
            </a:pPr>
            <a:r>
              <a:rPr b="1" i="0" lang="en-US" sz="400" u="sng">
                <a:solidFill>
                  <a:schemeClr val="dk1"/>
                </a:solidFill>
                <a:latin typeface="Calibri"/>
                <a:ea typeface="Calibri"/>
                <a:cs typeface="Calibri"/>
                <a:sym typeface="Calibri"/>
              </a:rPr>
              <a:t>الحل للتمرين الخامس:</a:t>
            </a:r>
            <a:endParaRPr/>
          </a:p>
          <a:p>
            <a:pPr indent="-282575" lvl="0" marL="365125" marR="0" rtl="1" algn="r">
              <a:lnSpc>
                <a:spcPct val="60000"/>
              </a:lnSpc>
              <a:spcBef>
                <a:spcPts val="1600"/>
              </a:spcBef>
              <a:spcAft>
                <a:spcPts val="0"/>
              </a:spcAft>
              <a:buClr>
                <a:schemeClr val="accent1"/>
              </a:buClr>
              <a:buSzPts val="320"/>
              <a:buFont typeface="Noto Sans Symbols"/>
              <a:buChar char="🞂"/>
            </a:pPr>
            <a:r>
              <a:rPr b="1" i="0" lang="en-US" sz="400" u="none">
                <a:solidFill>
                  <a:srgbClr val="FF0000"/>
                </a:solidFill>
                <a:latin typeface="Gill Sans"/>
                <a:ea typeface="Gill Sans"/>
                <a:cs typeface="Gill Sans"/>
                <a:sym typeface="Gill Sans"/>
              </a:rPr>
              <a:t>Y = C + I + G + X – </a:t>
            </a:r>
            <a:r>
              <a:rPr b="1" i="0" lang="en-US" sz="1600" u="none">
                <a:solidFill>
                  <a:srgbClr val="FF0000"/>
                </a:solidFill>
                <a:latin typeface="Gill Sans"/>
                <a:ea typeface="Gill Sans"/>
                <a:cs typeface="Gill Sans"/>
                <a:sym typeface="Gill Sans"/>
              </a:rPr>
              <a:t>M</a:t>
            </a:r>
            <a:br>
              <a:rPr b="1" i="0" lang="en-US" sz="1600" u="none">
                <a:solidFill>
                  <a:srgbClr val="FF0000"/>
                </a:solidFill>
                <a:latin typeface="Gill Sans"/>
                <a:ea typeface="Gill Sans"/>
                <a:cs typeface="Gill Sans"/>
                <a:sym typeface="Gill Sans"/>
              </a:rPr>
            </a:br>
            <a:r>
              <a:rPr b="1" i="0" lang="en-US" sz="1600" u="none">
                <a:solidFill>
                  <a:schemeClr val="dk1"/>
                </a:solidFill>
                <a:latin typeface="Gill Sans"/>
                <a:ea typeface="Gill Sans"/>
                <a:cs typeface="Gill Sans"/>
                <a:sym typeface="Gill Sans"/>
              </a:rPr>
              <a:t>Mr=-b/1-b+bt+m </a:t>
            </a:r>
            <a:r>
              <a:rPr b="1" i="0" lang="en-US" sz="1600" u="none">
                <a:solidFill>
                  <a:srgbClr val="FF0000"/>
                </a:solidFill>
                <a:latin typeface="Gill Sans"/>
                <a:ea typeface="Gill Sans"/>
                <a:cs typeface="Gill Sans"/>
                <a:sym typeface="Gill Sans"/>
              </a:rPr>
              <a:t>مضاعف</a:t>
            </a:r>
            <a:r>
              <a:rPr b="1" i="0" lang="en-US" sz="1600" u="none">
                <a:solidFill>
                  <a:schemeClr val="dk1"/>
                </a:solidFill>
                <a:latin typeface="Gill Sans"/>
                <a:ea typeface="Gill Sans"/>
                <a:cs typeface="Gill Sans"/>
                <a:sym typeface="Gill Sans"/>
              </a:rPr>
              <a:t> </a:t>
            </a:r>
            <a:r>
              <a:rPr b="1" i="0" lang="en-US" sz="1600" u="none">
                <a:solidFill>
                  <a:srgbClr val="FF0000"/>
                </a:solidFill>
                <a:latin typeface="Gill Sans"/>
                <a:ea typeface="Gill Sans"/>
                <a:cs typeface="Gill Sans"/>
                <a:sym typeface="Gill Sans"/>
              </a:rPr>
              <a:t>الضريبة النسبية والثابته</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قيمة المضاعف = </a:t>
            </a:r>
            <a:r>
              <a:rPr b="1" i="0" lang="en-US" sz="1600" u="none">
                <a:solidFill>
                  <a:schemeClr val="dk1"/>
                </a:solidFill>
                <a:latin typeface="Gill Sans"/>
                <a:ea typeface="Gill Sans"/>
                <a:cs typeface="Gill Sans"/>
                <a:sym typeface="Gill Sans"/>
              </a:rPr>
              <a:t>Mr=-b/1-b+bt+m </a:t>
            </a:r>
            <a:r>
              <a:rPr b="1" i="0" lang="en-US" sz="1600" u="none">
                <a:solidFill>
                  <a:srgbClr val="FF0000"/>
                </a:solidFill>
                <a:latin typeface="Gill Sans"/>
                <a:ea typeface="Gill Sans"/>
                <a:cs typeface="Gill Sans"/>
                <a:sym typeface="Gill Sans"/>
              </a:rPr>
              <a:t>مضاعف</a:t>
            </a:r>
            <a:r>
              <a:rPr b="1" i="0" lang="en-US" sz="1600" u="none">
                <a:solidFill>
                  <a:schemeClr val="dk1"/>
                </a:solidFill>
                <a:latin typeface="Gill Sans"/>
                <a:ea typeface="Gill Sans"/>
                <a:cs typeface="Gill Sans"/>
                <a:sym typeface="Gill Sans"/>
              </a:rPr>
              <a:t> </a:t>
            </a:r>
            <a:r>
              <a:rPr b="1" i="0" lang="en-US" sz="1600" u="none">
                <a:solidFill>
                  <a:srgbClr val="FF0000"/>
                </a:solidFill>
                <a:latin typeface="Gill Sans"/>
                <a:ea typeface="Gill Sans"/>
                <a:cs typeface="Gill Sans"/>
                <a:sym typeface="Gill Sans"/>
              </a:rPr>
              <a:t>الضريبة النسبية والثابته</a:t>
            </a:r>
            <a:endParaRPr/>
          </a:p>
          <a:p>
            <a:pPr indent="-282575" lvl="0" marL="365125" marR="0" rtl="1" algn="r">
              <a:lnSpc>
                <a:spcPct val="55000"/>
              </a:lnSpc>
              <a:spcBef>
                <a:spcPts val="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Mr  = -0.7/1-0.7+(0.7*0.2)+0.3= -0.95</a:t>
            </a:r>
            <a:endParaRPr/>
          </a:p>
          <a:p>
            <a:pPr indent="-282575" lvl="0" marL="365125" marR="0" rtl="1" algn="r">
              <a:lnSpc>
                <a:spcPct val="55000"/>
              </a:lnSpc>
              <a:spcBef>
                <a:spcPts val="1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احسب الدخل التوازنى =Y= 200+0.7(Y-4-0.2)+50+100+60-10-0.3y </a:t>
            </a:r>
            <a:endParaRPr/>
          </a:p>
          <a:p>
            <a:pPr indent="-282575" lvl="0" marL="365125" marR="0" rtl="1" algn="r">
              <a:lnSpc>
                <a:spcPct val="55000"/>
              </a:lnSpc>
              <a:spcBef>
                <a:spcPts val="1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Y = 0.7Y+0.14Y+0.3Y = 397.2</a:t>
            </a:r>
            <a:endParaRPr/>
          </a:p>
          <a:p>
            <a:pPr indent="-282575" lvl="0" marL="365125" marR="0" rtl="1" algn="r">
              <a:lnSpc>
                <a:spcPct val="55000"/>
              </a:lnSpc>
              <a:spcBef>
                <a:spcPts val="1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0.74 Y = 397.2</a:t>
            </a:r>
            <a:endParaRPr/>
          </a:p>
          <a:p>
            <a:pPr indent="-282575" lvl="0" marL="365125" marR="0" rtl="1" algn="r">
              <a:lnSpc>
                <a:spcPct val="55000"/>
              </a:lnSpc>
              <a:spcBef>
                <a:spcPts val="1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Y = 397.2/0.74  = 536.75</a:t>
            </a:r>
            <a:endParaRPr/>
          </a:p>
          <a:p>
            <a:pPr indent="-282575" lvl="0" marL="365125" marR="0" rtl="1" algn="r">
              <a:lnSpc>
                <a:spcPct val="55000"/>
              </a:lnSpc>
              <a:spcBef>
                <a:spcPts val="1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Y  = 536.75</a:t>
            </a:r>
            <a:endParaRPr/>
          </a:p>
          <a:p>
            <a:pPr indent="-282575" lvl="0" marL="365125" marR="0" rtl="1" algn="r">
              <a:lnSpc>
                <a:spcPct val="55000"/>
              </a:lnSpc>
              <a:spcBef>
                <a:spcPts val="1600"/>
              </a:spcBef>
              <a:spcAft>
                <a:spcPts val="0"/>
              </a:spcAft>
              <a:buClr>
                <a:schemeClr val="accent1"/>
              </a:buClr>
              <a:buSzPts val="1280"/>
              <a:buFont typeface="Noto Sans Symbols"/>
              <a:buChar char="🞂"/>
            </a:pPr>
            <a:r>
              <a:rPr b="1" i="0" lang="en-US" sz="1600" u="none">
                <a:solidFill>
                  <a:srgbClr val="FF0000"/>
                </a:solidFill>
                <a:latin typeface="Gill Sans"/>
                <a:ea typeface="Gill Sans"/>
                <a:cs typeface="Gill Sans"/>
                <a:sym typeface="Gill Sans"/>
              </a:rPr>
              <a:t>3- افترض أن الاستثمار انخفض بمقدار (20) , وضح كيف سيؤثر ذلك على مستوى الدخل </a:t>
            </a:r>
            <a:endParaRPr b="0" i="0" sz="1600" u="none">
              <a:solidFill>
                <a:schemeClr val="dk1"/>
              </a:solidFill>
              <a:latin typeface="Gill Sans"/>
              <a:ea typeface="Gill Sans"/>
              <a:cs typeface="Gill Sans"/>
              <a:sym typeface="Gill Sans"/>
            </a:endParaRPr>
          </a:p>
          <a:p>
            <a:pPr indent="-282575" lvl="0" marL="365125" marR="0" rtl="1" algn="r">
              <a:lnSpc>
                <a:spcPct val="55000"/>
              </a:lnSpc>
              <a:spcBef>
                <a:spcPts val="1600"/>
              </a:spcBef>
              <a:spcAft>
                <a:spcPts val="0"/>
              </a:spcAft>
              <a:buClr>
                <a:schemeClr val="accent1"/>
              </a:buClr>
              <a:buSzPts val="1280"/>
              <a:buFont typeface="Noto Sans Symbols"/>
              <a:buChar char="⚫"/>
            </a:pPr>
            <a:r>
              <a:rPr b="0" i="0" lang="en-US" sz="1600" u="none">
                <a:solidFill>
                  <a:srgbClr val="002060"/>
                </a:solidFill>
                <a:latin typeface="Gill Sans"/>
                <a:ea typeface="Gill Sans"/>
                <a:cs typeface="Gill Sans"/>
                <a:sym typeface="Gill Sans"/>
              </a:rPr>
              <a:t>بافتراض انخفاض الاستثمار بمقدار (20) </a:t>
            </a:r>
            <a:endParaRPr/>
          </a:p>
          <a:p>
            <a:pPr indent="-282575" lvl="0" marL="365125" marR="0" rtl="1" algn="r">
              <a:lnSpc>
                <a:spcPct val="60000"/>
              </a:lnSpc>
              <a:spcBef>
                <a:spcPts val="1600"/>
              </a:spcBef>
              <a:spcAft>
                <a:spcPts val="0"/>
              </a:spcAft>
              <a:buClr>
                <a:schemeClr val="accent1"/>
              </a:buClr>
              <a:buSzPts val="1280"/>
              <a:buFont typeface="Noto Sans Symbols"/>
              <a:buChar char="🞂"/>
            </a:pPr>
            <a:r>
              <a:rPr b="0" i="0" lang="en-US" sz="1600" u="none">
                <a:solidFill>
                  <a:srgbClr val="CC0000"/>
                </a:solidFill>
                <a:latin typeface="Gill Sans"/>
                <a:ea typeface="Gill Sans"/>
                <a:cs typeface="Gill Sans"/>
                <a:sym typeface="Gill Sans"/>
              </a:rPr>
              <a:t> Mr= ∆Y/∆I= -(20)* -0.95  =19</a:t>
            </a:r>
            <a:endParaRPr/>
          </a:p>
          <a:p>
            <a:pPr indent="-201295" lvl="0" marL="365125" marR="0" rtl="1" algn="l">
              <a:lnSpc>
                <a:spcPct val="60000"/>
              </a:lnSpc>
              <a:spcBef>
                <a:spcPts val="600"/>
              </a:spcBef>
              <a:spcAft>
                <a:spcPts val="0"/>
              </a:spcAft>
              <a:buClr>
                <a:schemeClr val="accent1"/>
              </a:buClr>
              <a:buSzPts val="1280"/>
              <a:buFont typeface="Noto Sans Symbols"/>
              <a:buNone/>
            </a:pPr>
            <a:r>
              <a:t/>
            </a:r>
            <a:endParaRPr b="1" i="0" sz="1600" u="sng">
              <a:solidFill>
                <a:srgbClr val="CC0000"/>
              </a:solidFill>
              <a:latin typeface="Gill Sans"/>
              <a:ea typeface="Gill Sans"/>
              <a:cs typeface="Gill Sans"/>
              <a:sym typeface="Gill Sans"/>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سوف يؤثر على الدخل بمقدار الانخفاض Y-I= 536.75- 19= 517.75</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للتاكد من الحل :- </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Y=C+I+G+(X-M)</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Y= 536.75</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Yd= (Y-T) = 536.75-4+0.2(536.75)  = 536.75-4+107.35= 425.4</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C = 200+0.7Yd= 200+0.7(425.4) = 497.78</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T= 107.35</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M= m0+my = 10+0.3(536.78)= 171.03 </a:t>
            </a:r>
            <a:endParaRPr/>
          </a:p>
          <a:p>
            <a:pPr indent="-282575" lvl="0" marL="365125" marR="0" rtl="1" algn="r">
              <a:lnSpc>
                <a:spcPct val="60000"/>
              </a:lnSpc>
              <a:spcBef>
                <a:spcPts val="600"/>
              </a:spcBef>
              <a:spcAft>
                <a:spcPts val="0"/>
              </a:spcAft>
              <a:buClr>
                <a:schemeClr val="accent1"/>
              </a:buClr>
              <a:buSzPts val="1280"/>
              <a:buFont typeface="Noto Sans Symbols"/>
              <a:buChar char="🞂"/>
            </a:pPr>
            <a:r>
              <a:rPr b="1" i="0" lang="en-US" sz="1600" u="sng">
                <a:solidFill>
                  <a:srgbClr val="CC0000"/>
                </a:solidFill>
                <a:latin typeface="Gill Sans"/>
                <a:ea typeface="Gill Sans"/>
                <a:cs typeface="Gill Sans"/>
                <a:sym typeface="Gill Sans"/>
              </a:rPr>
              <a:t>Y= C+I+G+(X-M) = 536.78 = 497.78+ 50+100+(60-171.03 ) = 707.78-171.03= 536.78 </a:t>
            </a:r>
            <a:endParaRPr b="1" i="0" sz="1600" u="sng">
              <a:solidFill>
                <a:schemeClr val="dk1"/>
              </a:solidFill>
              <a:latin typeface="Gill Sans"/>
              <a:ea typeface="Gill Sans"/>
              <a:cs typeface="Gill Sans"/>
              <a:sym typeface="Gill Sans"/>
            </a:endParaRPr>
          </a:p>
          <a:p>
            <a:pPr indent="-201295" lvl="0" marL="365125" marR="0" rtl="1" algn="r">
              <a:lnSpc>
                <a:spcPct val="55000"/>
              </a:lnSpc>
              <a:spcBef>
                <a:spcPts val="600"/>
              </a:spcBef>
              <a:spcAft>
                <a:spcPts val="0"/>
              </a:spcAft>
              <a:buClr>
                <a:schemeClr val="accent1"/>
              </a:buClr>
              <a:buSzPts val="1280"/>
              <a:buFont typeface="Noto Sans Symbols"/>
              <a:buNone/>
            </a:pPr>
            <a:r>
              <a:t/>
            </a:r>
            <a:endParaRPr b="0" i="0" sz="1600" u="none">
              <a:solidFill>
                <a:srgbClr val="002060"/>
              </a:solidFill>
              <a:latin typeface="Gill Sans"/>
              <a:ea typeface="Gill Sans"/>
              <a:cs typeface="Gill Sans"/>
              <a:sym typeface="Gill Sans"/>
            </a:endParaRPr>
          </a:p>
          <a:p>
            <a:pPr indent="-201295" lvl="0" marL="365125" marR="0" rtl="0" algn="l">
              <a:spcBef>
                <a:spcPts val="1600"/>
              </a:spcBef>
              <a:spcAft>
                <a:spcPts val="0"/>
              </a:spcAft>
              <a:buClr>
                <a:schemeClr val="accent1"/>
              </a:buClr>
              <a:buSzPts val="1280"/>
              <a:buFont typeface="Noto Sans Symbols"/>
              <a:buNone/>
            </a:pPr>
            <a:r>
              <a:t/>
            </a:r>
            <a:endParaRPr b="0" i="0" sz="1600" u="none">
              <a:solidFill>
                <a:srgbClr val="002060"/>
              </a:solidFill>
              <a:latin typeface="Gill Sans"/>
              <a:ea typeface="Gill Sans"/>
              <a:cs typeface="Gill Sans"/>
              <a:sym typeface="Gill Sans"/>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5" name="Shape 2025"/>
        <p:cNvGrpSpPr/>
        <p:nvPr/>
      </p:nvGrpSpPr>
      <p:grpSpPr>
        <a:xfrm>
          <a:off x="0" y="0"/>
          <a:ext cx="0" cy="0"/>
          <a:chOff x="0" y="0"/>
          <a:chExt cx="0" cy="0"/>
        </a:xfrm>
      </p:grpSpPr>
      <p:sp>
        <p:nvSpPr>
          <p:cNvPr id="2026" name="Google Shape;2026;p170"/>
          <p:cNvSpPr txBox="1"/>
          <p:nvPr>
            <p:ph idx="1" type="body"/>
          </p:nvPr>
        </p:nvSpPr>
        <p:spPr>
          <a:xfrm>
            <a:off x="914400" y="296862"/>
            <a:ext cx="7772400" cy="4572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75000"/>
              </a:lnSpc>
              <a:spcBef>
                <a:spcPts val="0"/>
              </a:spcBef>
              <a:spcAft>
                <a:spcPts val="0"/>
              </a:spcAft>
              <a:buClr>
                <a:schemeClr val="accent1"/>
              </a:buClr>
              <a:buSzPts val="1760"/>
              <a:buFont typeface="Noto Sans Symbols"/>
              <a:buChar char="⚫"/>
            </a:pPr>
            <a:r>
              <a:rPr b="1" i="0" lang="en-US" sz="2200" u="sng">
                <a:solidFill>
                  <a:schemeClr val="dk1"/>
                </a:solidFill>
                <a:latin typeface="Calibri"/>
                <a:ea typeface="Calibri"/>
                <a:cs typeface="Calibri"/>
                <a:sym typeface="Calibri"/>
              </a:rPr>
              <a:t>التمرين السادس 6</a:t>
            </a:r>
            <a:endParaRPr b="0" i="0" sz="1000" u="none">
              <a:solidFill>
                <a:schemeClr val="dk1"/>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360"/>
              <a:buFont typeface="Noto Sans Symbols"/>
              <a:buChar char="⚫"/>
            </a:pPr>
            <a:r>
              <a:rPr b="1" i="0" lang="en-US" sz="1700" u="sng">
                <a:solidFill>
                  <a:srgbClr val="FF0000"/>
                </a:solidFill>
                <a:latin typeface="Calibri"/>
                <a:ea typeface="Calibri"/>
                <a:cs typeface="Calibri"/>
                <a:sym typeface="Calibri"/>
              </a:rPr>
              <a:t>افترض الاقتصاد التالى الذى لا يوجد أى نوع من الضرائب :</a:t>
            </a:r>
            <a:endParaRPr b="0" i="0" sz="1700" u="none">
              <a:solidFill>
                <a:srgbClr val="FF0000"/>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Y= C+I+G+X-M</a:t>
            </a:r>
            <a:endParaRPr b="0" i="0" sz="1700" u="none">
              <a:solidFill>
                <a:srgbClr val="FF0000"/>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C= 100+0.7Yd</a:t>
            </a:r>
            <a:endParaRPr b="0" i="0" sz="1700" u="none">
              <a:solidFill>
                <a:srgbClr val="FF0000"/>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Yd= Y-T</a:t>
            </a:r>
            <a:endParaRPr b="0" i="0" sz="1700" u="none">
              <a:solidFill>
                <a:srgbClr val="FF0000"/>
              </a:solidFill>
              <a:latin typeface="Calibri"/>
              <a:ea typeface="Calibri"/>
              <a:cs typeface="Calibri"/>
              <a:sym typeface="Calibri"/>
            </a:endParaRPr>
          </a:p>
          <a:p>
            <a:pPr indent="-282575" lvl="0" marL="365125" marR="0" rtl="1" algn="l">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T=0  ,I=200 , X= 100, G= 300 , M = 50+0.10Y</a:t>
            </a:r>
            <a:endParaRPr b="0" i="0" sz="1700" u="none">
              <a:solidFill>
                <a:srgbClr val="FF0000"/>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المطلوب : </a:t>
            </a:r>
            <a:endParaRPr b="0" i="0" sz="1700" u="none">
              <a:solidFill>
                <a:srgbClr val="FF0000"/>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اولاً : تحديد قيمة ما يلى :</a:t>
            </a:r>
            <a:endParaRPr b="0" i="0" sz="1700" u="none">
              <a:solidFill>
                <a:srgbClr val="FF0000"/>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1- مضاعف الانفاق الاستهلاكى =1237.5</a:t>
            </a:r>
            <a:endParaRPr b="0" i="0" sz="1700" u="none">
              <a:solidFill>
                <a:srgbClr val="FF0000"/>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2- الناتج المحلى الاجمالى =1625</a:t>
            </a:r>
            <a:endParaRPr b="0" i="0" sz="1700" u="none">
              <a:solidFill>
                <a:srgbClr val="FF0000"/>
              </a:solidFill>
              <a:latin typeface="Calibri"/>
              <a:ea typeface="Calibri"/>
              <a:cs typeface="Calibri"/>
              <a:sym typeface="Calibri"/>
            </a:endParaRPr>
          </a:p>
          <a:p>
            <a:pPr indent="-282575" lvl="0" marL="365125" marR="0" rtl="1" algn="r">
              <a:lnSpc>
                <a:spcPct val="75000"/>
              </a:lnSpc>
              <a:spcBef>
                <a:spcPts val="1600"/>
              </a:spcBef>
              <a:spcAft>
                <a:spcPts val="0"/>
              </a:spcAft>
              <a:buClr>
                <a:schemeClr val="accent1"/>
              </a:buClr>
              <a:buSzPts val="1360"/>
              <a:buFont typeface="Noto Sans Symbols"/>
              <a:buChar char="⚫"/>
            </a:pPr>
            <a:r>
              <a:rPr b="1" i="0" lang="en-US" sz="1700" u="none">
                <a:solidFill>
                  <a:srgbClr val="FF0000"/>
                </a:solidFill>
                <a:latin typeface="Calibri"/>
                <a:ea typeface="Calibri"/>
                <a:cs typeface="Calibri"/>
                <a:sym typeface="Calibri"/>
              </a:rPr>
              <a:t>3- الدخل المتاح =Y-T= 1625-0=1625</a:t>
            </a:r>
            <a:endParaRPr b="0" i="0" sz="1700" u="none">
              <a:solidFill>
                <a:srgbClr val="FF0000"/>
              </a:solidFill>
              <a:latin typeface="Calibri"/>
              <a:ea typeface="Calibri"/>
              <a:cs typeface="Calibri"/>
              <a:sym typeface="Calibri"/>
            </a:endParaRPr>
          </a:p>
          <a:p>
            <a:pPr indent="-196215" lvl="0" marL="365125" marR="0" rtl="0" algn="l">
              <a:spcBef>
                <a:spcPts val="1600"/>
              </a:spcBef>
              <a:spcAft>
                <a:spcPts val="0"/>
              </a:spcAft>
              <a:buClr>
                <a:schemeClr val="accent1"/>
              </a:buClr>
              <a:buSzPts val="1360"/>
              <a:buFont typeface="Noto Sans Symbols"/>
              <a:buNone/>
            </a:pPr>
            <a:r>
              <a:t/>
            </a:r>
            <a:endParaRPr b="0" i="0" sz="1700" u="none">
              <a:solidFill>
                <a:srgbClr val="FF0000"/>
              </a:solidFill>
              <a:latin typeface="Calibri"/>
              <a:ea typeface="Calibri"/>
              <a:cs typeface="Calibri"/>
              <a:sym typeface="Calibri"/>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0" name="Shape 2030"/>
        <p:cNvGrpSpPr/>
        <p:nvPr/>
      </p:nvGrpSpPr>
      <p:grpSpPr>
        <a:xfrm>
          <a:off x="0" y="0"/>
          <a:ext cx="0" cy="0"/>
          <a:chOff x="0" y="0"/>
          <a:chExt cx="0" cy="0"/>
        </a:xfrm>
      </p:grpSpPr>
      <p:sp>
        <p:nvSpPr>
          <p:cNvPr id="2031" name="Google Shape;2031;p171"/>
          <p:cNvSpPr txBox="1"/>
          <p:nvPr>
            <p:ph idx="1" type="body"/>
          </p:nvPr>
        </p:nvSpPr>
        <p:spPr>
          <a:xfrm>
            <a:off x="914400" y="187325"/>
            <a:ext cx="7772400" cy="4572000"/>
          </a:xfrm>
          <a:prstGeom prst="rect">
            <a:avLst/>
          </a:prstGeom>
          <a:noFill/>
          <a:ln>
            <a:noFill/>
          </a:ln>
        </p:spPr>
        <p:txBody>
          <a:bodyPr anchorCtr="0" anchor="t" bIns="45700" lIns="91425" spcFirstLastPara="1" rIns="91425" wrap="square" tIns="45700">
            <a:noAutofit/>
          </a:bodyPr>
          <a:lstStyle/>
          <a:p>
            <a:pPr indent="-282575" lvl="0" marL="365125" marR="0" rtl="1" algn="r">
              <a:lnSpc>
                <a:spcPct val="95000"/>
              </a:lnSpc>
              <a:spcBef>
                <a:spcPts val="0"/>
              </a:spcBef>
              <a:spcAft>
                <a:spcPts val="0"/>
              </a:spcAft>
              <a:buClr>
                <a:schemeClr val="accent1"/>
              </a:buClr>
              <a:buSzPts val="2640"/>
              <a:buFont typeface="Noto Sans Symbols"/>
              <a:buChar char="⚫"/>
            </a:pPr>
            <a:r>
              <a:rPr b="1" i="0" lang="en-US" sz="3300" u="sng">
                <a:solidFill>
                  <a:schemeClr val="dk1"/>
                </a:solidFill>
                <a:latin typeface="Calibri"/>
                <a:ea typeface="Calibri"/>
                <a:cs typeface="Calibri"/>
                <a:sym typeface="Calibri"/>
              </a:rPr>
              <a:t>الحل للتمرين السادس  :</a:t>
            </a:r>
            <a:endParaRPr/>
          </a:p>
          <a:p>
            <a:pPr indent="-282575" lvl="0" marL="365125" marR="0" rtl="1" algn="r">
              <a:lnSpc>
                <a:spcPct val="80000"/>
              </a:lnSpc>
              <a:spcBef>
                <a:spcPts val="1600"/>
              </a:spcBef>
              <a:spcAft>
                <a:spcPts val="0"/>
              </a:spcAft>
              <a:buClr>
                <a:schemeClr val="accent1"/>
              </a:buClr>
              <a:buSzPts val="1360"/>
              <a:buFont typeface="Noto Sans Symbols"/>
              <a:buChar char="⚫"/>
            </a:pPr>
            <a:r>
              <a:rPr b="1" i="0" lang="en-US" sz="1700" u="none">
                <a:solidFill>
                  <a:schemeClr val="dk1"/>
                </a:solidFill>
                <a:latin typeface="Gill Sans"/>
                <a:ea typeface="Gill Sans"/>
                <a:cs typeface="Gill Sans"/>
                <a:sym typeface="Gill Sans"/>
              </a:rPr>
              <a:t>MPC = 0.7, MPM= 0.10</a:t>
            </a:r>
            <a:endParaRPr b="0" i="0" sz="17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none">
                <a:solidFill>
                  <a:schemeClr val="dk1"/>
                </a:solidFill>
                <a:latin typeface="Gill Sans"/>
                <a:ea typeface="Gill Sans"/>
                <a:cs typeface="Gill Sans"/>
                <a:sym typeface="Gill Sans"/>
              </a:rPr>
              <a:t>إذن تكون معادلة تحديد مستوى الدخل التوازني في اقتصاد مكون من 4 قطاعات:</a:t>
            </a:r>
            <a:endParaRPr b="0" i="0" sz="17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none">
                <a:solidFill>
                  <a:schemeClr val="dk1"/>
                </a:solidFill>
                <a:latin typeface="Gill Sans"/>
                <a:ea typeface="Gill Sans"/>
                <a:cs typeface="Gill Sans"/>
                <a:sym typeface="Gill Sans"/>
              </a:rPr>
              <a:t>Y = 1\(1 - b + m</a:t>
            </a:r>
            <a:r>
              <a:rPr b="1" baseline="-25000" i="0" lang="en-US" sz="1700" u="none">
                <a:solidFill>
                  <a:schemeClr val="dk1"/>
                </a:solidFill>
                <a:latin typeface="Gill Sans"/>
                <a:ea typeface="Gill Sans"/>
                <a:cs typeface="Gill Sans"/>
                <a:sym typeface="Gill Sans"/>
              </a:rPr>
              <a:t>1</a:t>
            </a:r>
            <a:r>
              <a:rPr b="1" i="0" lang="en-US" sz="1700" u="none">
                <a:solidFill>
                  <a:schemeClr val="dk1"/>
                </a:solidFill>
                <a:latin typeface="Gill Sans"/>
                <a:ea typeface="Gill Sans"/>
                <a:cs typeface="Gill Sans"/>
                <a:sym typeface="Gill Sans"/>
              </a:rPr>
              <a:t>) [a - bT</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 I</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 G</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 X</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 m</a:t>
            </a:r>
            <a:r>
              <a:rPr b="1" baseline="-25000" i="0" lang="en-US" sz="1700" u="none">
                <a:solidFill>
                  <a:schemeClr val="dk1"/>
                </a:solidFill>
                <a:latin typeface="Gill Sans"/>
                <a:ea typeface="Gill Sans"/>
                <a:cs typeface="Gill Sans"/>
                <a:sym typeface="Gill Sans"/>
              </a:rPr>
              <a:t>o</a:t>
            </a:r>
            <a:r>
              <a:rPr b="1" i="0" lang="en-US" sz="1700" u="none">
                <a:solidFill>
                  <a:schemeClr val="dk1"/>
                </a:solidFill>
                <a:latin typeface="Gill Sans"/>
                <a:ea typeface="Gill Sans"/>
                <a:cs typeface="Gill Sans"/>
                <a:sym typeface="Gill Sans"/>
              </a:rPr>
              <a:t>] </a:t>
            </a:r>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none">
                <a:solidFill>
                  <a:schemeClr val="dk1"/>
                </a:solidFill>
                <a:latin typeface="Gill Sans"/>
                <a:ea typeface="Gill Sans"/>
                <a:cs typeface="Gill Sans"/>
                <a:sym typeface="Gill Sans"/>
              </a:rPr>
              <a:t> Y* = 1 \ (1-0.7+0.10) [100 -0.75(0) +200 +300+100 -50] </a:t>
            </a:r>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sng">
                <a:solidFill>
                  <a:srgbClr val="002060"/>
                </a:solidFill>
                <a:latin typeface="Gill Sans"/>
                <a:ea typeface="Gill Sans"/>
                <a:cs typeface="Gill Sans"/>
                <a:sym typeface="Gill Sans"/>
              </a:rPr>
              <a:t>Y* = 2.5*650=)</a:t>
            </a:r>
            <a:br>
              <a:rPr b="1" i="0" lang="en-US" sz="1700" u="sng">
                <a:solidFill>
                  <a:srgbClr val="002060"/>
                </a:solidFill>
                <a:latin typeface="Gill Sans"/>
                <a:ea typeface="Gill Sans"/>
                <a:cs typeface="Gill Sans"/>
                <a:sym typeface="Gill Sans"/>
              </a:rPr>
            </a:br>
            <a:r>
              <a:rPr b="1" i="0" lang="en-US" sz="1700" u="sng">
                <a:solidFill>
                  <a:srgbClr val="002060"/>
                </a:solidFill>
                <a:latin typeface="Gill Sans"/>
                <a:ea typeface="Gill Sans"/>
                <a:cs typeface="Gill Sans"/>
                <a:sym typeface="Gill Sans"/>
              </a:rPr>
              <a:t>Y* = 1625</a:t>
            </a:r>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none">
                <a:solidFill>
                  <a:srgbClr val="FF0000"/>
                </a:solidFill>
                <a:latin typeface="Gill Sans"/>
                <a:ea typeface="Gill Sans"/>
                <a:cs typeface="Gill Sans"/>
                <a:sym typeface="Gill Sans"/>
              </a:rPr>
              <a:t>2) C* = 100 + 0.7(1625-0)=1237.5</a:t>
            </a:r>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sng">
                <a:solidFill>
                  <a:srgbClr val="00B0F0"/>
                </a:solidFill>
                <a:latin typeface="Gill Sans"/>
                <a:ea typeface="Gill Sans"/>
                <a:cs typeface="Gill Sans"/>
                <a:sym typeface="Gill Sans"/>
              </a:rPr>
              <a:t>S* = Y* - C* -T</a:t>
            </a:r>
            <a:br>
              <a:rPr b="1" i="0" lang="en-US" sz="1700" u="sng">
                <a:solidFill>
                  <a:srgbClr val="00B0F0"/>
                </a:solidFill>
                <a:latin typeface="Gill Sans"/>
                <a:ea typeface="Gill Sans"/>
                <a:cs typeface="Gill Sans"/>
                <a:sym typeface="Gill Sans"/>
              </a:rPr>
            </a:br>
            <a:r>
              <a:rPr b="1" i="0" lang="en-US" sz="1700" u="sng">
                <a:solidFill>
                  <a:srgbClr val="00B0F0"/>
                </a:solidFill>
                <a:latin typeface="Gill Sans"/>
                <a:ea typeface="Gill Sans"/>
                <a:cs typeface="Gill Sans"/>
                <a:sym typeface="Gill Sans"/>
              </a:rPr>
              <a:t>= 1625-1237.5-0=387.5</a:t>
            </a:r>
            <a:br>
              <a:rPr b="1" i="0" lang="en-US" sz="1700" u="sng">
                <a:solidFill>
                  <a:srgbClr val="00B0F0"/>
                </a:solidFill>
                <a:latin typeface="Gill Sans"/>
                <a:ea typeface="Gill Sans"/>
                <a:cs typeface="Gill Sans"/>
                <a:sym typeface="Gill Sans"/>
              </a:rPr>
            </a:br>
            <a:r>
              <a:rPr b="1" i="0" lang="en-US" sz="1700" u="sng">
                <a:solidFill>
                  <a:srgbClr val="00B0F0"/>
                </a:solidFill>
                <a:latin typeface="Gill Sans"/>
                <a:ea typeface="Gill Sans"/>
                <a:cs typeface="Gill Sans"/>
                <a:sym typeface="Gill Sans"/>
              </a:rPr>
              <a:t>S* = 387.5</a:t>
            </a:r>
            <a:endParaRPr/>
          </a:p>
          <a:p>
            <a:pPr indent="-282575" lvl="0" marL="365125" marR="0" rtl="1" algn="r">
              <a:lnSpc>
                <a:spcPct val="80000"/>
              </a:lnSpc>
              <a:spcBef>
                <a:spcPts val="600"/>
              </a:spcBef>
              <a:spcAft>
                <a:spcPts val="0"/>
              </a:spcAft>
              <a:buClr>
                <a:schemeClr val="accent1"/>
              </a:buClr>
              <a:buSzPts val="1360"/>
              <a:buFont typeface="Noto Sans Symbols"/>
              <a:buChar char="⚫"/>
            </a:pPr>
            <a:r>
              <a:rPr b="1" i="0" lang="en-US" sz="1700" u="sng">
                <a:solidFill>
                  <a:srgbClr val="DE005A"/>
                </a:solidFill>
                <a:latin typeface="Gill Sans"/>
                <a:ea typeface="Gill Sans"/>
                <a:cs typeface="Gill Sans"/>
                <a:sym typeface="Gill Sans"/>
              </a:rPr>
              <a:t>M*= 50+0.10(1625)=212.5</a:t>
            </a:r>
            <a:br>
              <a:rPr b="1" i="0" lang="en-US" sz="1700" u="sng">
                <a:solidFill>
                  <a:srgbClr val="DE005A"/>
                </a:solidFill>
                <a:latin typeface="Gill Sans"/>
                <a:ea typeface="Gill Sans"/>
                <a:cs typeface="Gill Sans"/>
                <a:sym typeface="Gill Sans"/>
              </a:rPr>
            </a:br>
            <a:r>
              <a:rPr b="1" i="0" lang="en-US" sz="1700" u="sng">
                <a:solidFill>
                  <a:srgbClr val="DE005A"/>
                </a:solidFill>
                <a:latin typeface="Gill Sans"/>
                <a:ea typeface="Gill Sans"/>
                <a:cs typeface="Gill Sans"/>
                <a:sym typeface="Gill Sans"/>
              </a:rPr>
              <a:t>M*=212.5</a:t>
            </a:r>
            <a:endParaRPr/>
          </a:p>
          <a:p>
            <a:pPr indent="-216534" lvl="0" marL="365125" marR="0" rtl="1" algn="r">
              <a:lnSpc>
                <a:spcPct val="80000"/>
              </a:lnSpc>
              <a:spcBef>
                <a:spcPts val="600"/>
              </a:spcBef>
              <a:spcAft>
                <a:spcPts val="0"/>
              </a:spcAft>
              <a:buClr>
                <a:schemeClr val="accent1"/>
              </a:buClr>
              <a:buSzPts val="1040"/>
              <a:buFont typeface="Noto Sans Symbols"/>
              <a:buNone/>
            </a:pPr>
            <a:r>
              <a:t/>
            </a:r>
            <a:endParaRPr b="0" i="0" sz="1300" u="none">
              <a:solidFill>
                <a:schemeClr val="dk1"/>
              </a:solidFill>
              <a:latin typeface="Gill Sans"/>
              <a:ea typeface="Gill Sans"/>
              <a:cs typeface="Gill Sans"/>
              <a:sym typeface="Gill Sans"/>
            </a:endParaRPr>
          </a:p>
          <a:p>
            <a:pPr indent="-282575" lvl="0" marL="365125" marR="0" rtl="1" algn="r">
              <a:lnSpc>
                <a:spcPct val="80000"/>
              </a:lnSpc>
              <a:spcBef>
                <a:spcPts val="600"/>
              </a:spcBef>
              <a:spcAft>
                <a:spcPts val="0"/>
              </a:spcAft>
              <a:buClr>
                <a:schemeClr val="accent1"/>
              </a:buClr>
              <a:buSzPts val="1040"/>
              <a:buFont typeface="Noto Sans Symbols"/>
              <a:buChar char="⚫"/>
            </a:pPr>
            <a:br>
              <a:rPr b="1" i="0" lang="en-US" sz="1300" u="none">
                <a:solidFill>
                  <a:schemeClr val="dk1"/>
                </a:solidFill>
                <a:latin typeface="Gill Sans"/>
                <a:ea typeface="Gill Sans"/>
                <a:cs typeface="Gill Sans"/>
                <a:sym typeface="Gill Sans"/>
              </a:rPr>
            </a:br>
            <a:r>
              <a:rPr b="1" i="0" lang="en-US" sz="1300" u="none">
                <a:solidFill>
                  <a:schemeClr val="dk1"/>
                </a:solidFill>
                <a:latin typeface="Gill Sans"/>
                <a:ea typeface="Gill Sans"/>
                <a:cs typeface="Gill Sans"/>
                <a:sym typeface="Gill Sans"/>
              </a:rPr>
              <a:t> </a:t>
            </a:r>
            <a:endParaRPr/>
          </a:p>
        </p:txBody>
      </p:sp>
      <p:sp>
        <p:nvSpPr>
          <p:cNvPr id="2032" name="Google Shape;2032;p171"/>
          <p:cNvSpPr txBox="1"/>
          <p:nvPr/>
        </p:nvSpPr>
        <p:spPr>
          <a:xfrm>
            <a:off x="4176712" y="5019675"/>
            <a:ext cx="4572000" cy="1938300"/>
          </a:xfrm>
          <a:prstGeom prst="rect">
            <a:avLst/>
          </a:prstGeom>
          <a:noFill/>
          <a:ln>
            <a:noFill/>
          </a:ln>
        </p:spPr>
        <p:txBody>
          <a:bodyPr anchorCtr="0" anchor="t" bIns="45700" lIns="91425" spcFirstLastPara="1" rIns="91425" wrap="square" tIns="45700">
            <a:spAutoFit/>
          </a:bodyPr>
          <a:lstStyle/>
          <a:p>
            <a:pPr indent="-273050" lvl="0" marL="273050" marR="0" rtl="1" algn="r">
              <a:lnSpc>
                <a:spcPct val="100000"/>
              </a:lnSpc>
              <a:spcBef>
                <a:spcPts val="0"/>
              </a:spcBef>
              <a:spcAft>
                <a:spcPts val="0"/>
              </a:spcAft>
              <a:buClr>
                <a:schemeClr val="accent1"/>
              </a:buClr>
              <a:buSzPts val="2040"/>
              <a:buFont typeface="Noto Sans Symbols"/>
              <a:buChar char="⚫"/>
            </a:pPr>
            <a:r>
              <a:rPr b="1" i="0" lang="en-US" sz="2400" u="none">
                <a:solidFill>
                  <a:srgbClr val="FF0000"/>
                </a:solidFill>
                <a:latin typeface="Libre Baskerville"/>
                <a:ea typeface="Libre Baskerville"/>
                <a:cs typeface="Libre Baskerville"/>
                <a:sym typeface="Libre Baskerville"/>
              </a:rPr>
              <a:t>شروط التوازن:</a:t>
            </a:r>
            <a:endParaRPr/>
          </a:p>
          <a:p>
            <a:pPr indent="-273050" lvl="0" marL="273050" marR="0" rtl="1" algn="r">
              <a:lnSpc>
                <a:spcPct val="100000"/>
              </a:lnSpc>
              <a:spcBef>
                <a:spcPts val="0"/>
              </a:spcBef>
              <a:spcAft>
                <a:spcPts val="0"/>
              </a:spcAft>
              <a:buClr>
                <a:srgbClr val="FF0000"/>
              </a:buClr>
              <a:buSzPts val="2400"/>
              <a:buFont typeface="Libre Baskerville"/>
              <a:buNone/>
            </a:pPr>
            <a:r>
              <a:rPr b="1" i="0" lang="en-US" sz="2400" u="none">
                <a:solidFill>
                  <a:srgbClr val="FF0000"/>
                </a:solidFill>
                <a:latin typeface="Libre Baskerville"/>
                <a:ea typeface="Libre Baskerville"/>
                <a:cs typeface="Libre Baskerville"/>
                <a:sym typeface="Libre Baskerville"/>
              </a:rPr>
              <a:t>1) Y = C + I + G + X - M</a:t>
            </a:r>
            <a:br>
              <a:rPr b="1" i="0" lang="en-US" sz="2400" u="none">
                <a:solidFill>
                  <a:srgbClr val="FF0000"/>
                </a:solidFill>
                <a:latin typeface="Libre Baskerville"/>
                <a:ea typeface="Libre Baskerville"/>
                <a:cs typeface="Libre Baskerville"/>
                <a:sym typeface="Libre Baskerville"/>
              </a:rPr>
            </a:br>
            <a:r>
              <a:rPr b="1" i="0" lang="en-US" sz="2400" u="none">
                <a:solidFill>
                  <a:srgbClr val="FF0000"/>
                </a:solidFill>
                <a:latin typeface="Libre Baskerville"/>
                <a:ea typeface="Libre Baskerville"/>
                <a:cs typeface="Libre Baskerville"/>
                <a:sym typeface="Libre Baskerville"/>
              </a:rPr>
              <a:t>1625= 1237.5+ 200 + 300+ 100 – 212.5</a:t>
            </a:r>
            <a:br>
              <a:rPr b="1" i="0" lang="en-US" sz="2400" u="none">
                <a:solidFill>
                  <a:srgbClr val="FF0000"/>
                </a:solidFill>
                <a:latin typeface="Libre Baskerville"/>
                <a:ea typeface="Libre Baskerville"/>
                <a:cs typeface="Libre Baskerville"/>
                <a:sym typeface="Libre Baskerville"/>
              </a:rPr>
            </a:br>
            <a:r>
              <a:rPr b="1" i="0" lang="en-US" sz="2400" u="none">
                <a:solidFill>
                  <a:srgbClr val="FF0000"/>
                </a:solidFill>
                <a:latin typeface="Libre Baskerville"/>
                <a:ea typeface="Libre Baskerville"/>
                <a:cs typeface="Libre Baskerville"/>
                <a:sym typeface="Libre Baskerville"/>
              </a:rPr>
              <a:t>1625=1625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9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25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1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8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5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3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10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6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1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18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1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0.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1.xml><?xml version="1.0" encoding="utf-8"?>
<a:theme xmlns:a="http://schemas.openxmlformats.org/drawingml/2006/main" xmlns:r="http://schemas.openxmlformats.org/officeDocument/2006/relationships" name="4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2.xml><?xml version="1.0" encoding="utf-8"?>
<a:theme xmlns:a="http://schemas.openxmlformats.org/drawingml/2006/main" xmlns:r="http://schemas.openxmlformats.org/officeDocument/2006/relationships" name="14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3.xml><?xml version="1.0" encoding="utf-8"?>
<a:theme xmlns:a="http://schemas.openxmlformats.org/drawingml/2006/main" xmlns:r="http://schemas.openxmlformats.org/officeDocument/2006/relationships" name="2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4.xml><?xml version="1.0" encoding="utf-8"?>
<a:theme xmlns:a="http://schemas.openxmlformats.org/drawingml/2006/main" xmlns:r="http://schemas.openxmlformats.org/officeDocument/2006/relationships" name="13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5.xml><?xml version="1.0" encoding="utf-8"?>
<a:theme xmlns:a="http://schemas.openxmlformats.org/drawingml/2006/main" xmlns:r="http://schemas.openxmlformats.org/officeDocument/2006/relationships" name="16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6.xml><?xml version="1.0" encoding="utf-8"?>
<a:theme xmlns:a="http://schemas.openxmlformats.org/drawingml/2006/main" xmlns:r="http://schemas.openxmlformats.org/officeDocument/2006/relationships" name="4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7.xml><?xml version="1.0" encoding="utf-8"?>
<a:theme xmlns:a="http://schemas.openxmlformats.org/drawingml/2006/main" xmlns:r="http://schemas.openxmlformats.org/officeDocument/2006/relationships" name="24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8.xml><?xml version="1.0" encoding="utf-8"?>
<a:theme xmlns:a="http://schemas.openxmlformats.org/drawingml/2006/main" xmlns:r="http://schemas.openxmlformats.org/officeDocument/2006/relationships" name="19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9.xml><?xml version="1.0" encoding="utf-8"?>
<a:theme xmlns:a="http://schemas.openxmlformats.org/drawingml/2006/main" xmlns:r="http://schemas.openxmlformats.org/officeDocument/2006/relationships" name="27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0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0.xml><?xml version="1.0" encoding="utf-8"?>
<a:theme xmlns:a="http://schemas.openxmlformats.org/drawingml/2006/main" xmlns:r="http://schemas.openxmlformats.org/officeDocument/2006/relationships" name="6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1.xml><?xml version="1.0" encoding="utf-8"?>
<a:theme xmlns:a="http://schemas.openxmlformats.org/drawingml/2006/main" xmlns:r="http://schemas.openxmlformats.org/officeDocument/2006/relationships" name="38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2.xml><?xml version="1.0" encoding="utf-8"?>
<a:theme xmlns:a="http://schemas.openxmlformats.org/drawingml/2006/main" xmlns:r="http://schemas.openxmlformats.org/officeDocument/2006/relationships" name="2_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3.xml><?xml version="1.0" encoding="utf-8"?>
<a:theme xmlns:a="http://schemas.openxmlformats.org/drawingml/2006/main" xmlns:r="http://schemas.openxmlformats.org/officeDocument/2006/relationships" name="Solstice">
  <a:themeElements>
    <a:clrScheme name="Solstice">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4.xml><?xml version="1.0" encoding="utf-8"?>
<a:theme xmlns:a="http://schemas.openxmlformats.org/drawingml/2006/main" xmlns:r="http://schemas.openxmlformats.org/officeDocument/2006/relationships" name="12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5.xml><?xml version="1.0" encoding="utf-8"?>
<a:theme xmlns:a="http://schemas.openxmlformats.org/drawingml/2006/main" xmlns:r="http://schemas.openxmlformats.org/officeDocument/2006/relationships" name="40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6.xml><?xml version="1.0" encoding="utf-8"?>
<a:theme xmlns:a="http://schemas.openxmlformats.org/drawingml/2006/main" xmlns:r="http://schemas.openxmlformats.org/officeDocument/2006/relationships" name="17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7.xml><?xml version="1.0" encoding="utf-8"?>
<a:theme xmlns:a="http://schemas.openxmlformats.org/drawingml/2006/main" xmlns:r="http://schemas.openxmlformats.org/officeDocument/2006/relationships" name="23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2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5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5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21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7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3_سمة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