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CC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>
        <p:scale>
          <a:sx n="75" d="100"/>
          <a:sy n="75" d="100"/>
        </p:scale>
        <p:origin x="456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0D3238-A3E9-4625-9DE3-67541CAC88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AB16E12-5ED5-4E34-9D0F-4D5870867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10B4BC-5247-450E-A5F1-5F2A30EFF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93D0D0-BA1C-48C8-83B0-9215FF5D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ED6A2D-9CB7-40FE-90CB-68E67011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645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CC47CD-99E7-4206-BD32-AD25CB91D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7063943-82A7-4249-901E-85C597373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B607FF-914F-4D06-ACD9-24ED8A946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7F7533-CB40-42D0-8BF8-E7426E654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550B97-697B-432E-B5E1-40168D2C0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8772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D6755F6-8D98-4424-A2E1-C199189E8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40A106-988C-4025-B87C-FD54E991A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FF4A04-0DF3-4876-BE58-C5F893744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CB32CEC-BC30-4227-BABD-01DA5D3E6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D577D7-0E22-415F-9753-C8852C093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0849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E92A33-3185-4F5A-8C13-8BF2F956B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AA501F1-0059-4BB8-8C54-BB623AEEF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1EA687-1BBA-4CC5-99AF-7EC2B0AC0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4F763E-400D-47C2-BB60-AD3E7649C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DB789C2-A0B1-4F1D-A5BE-97E8E1705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824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824E8C-BFDE-4092-86F3-731A5E9A9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3A4494C-5BEE-4981-A75E-F260084D9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E3FF3E8-796F-4B2B-B3FE-6D184B669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039A67-703F-40EA-891C-8B838818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894F3D-B0F1-4395-A5F0-F21230456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73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2C23BA-2E2E-4427-999B-0A0DC40CB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B77D8BD-03B6-404C-ADBE-2AA1A6E92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FCECBF4-2DCB-4673-BCC3-808BBE441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8F3BF4C-E823-49F1-850C-343DD1869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AEC4036-FAC0-4378-B690-577610219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97E9F9B-C5FD-4ECB-89E9-02D9E6ADB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0779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6AB8BF-D481-4192-8876-007CA2FCB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C568EC5-86EA-4B19-A408-E685342F7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F677C77-80B5-4E47-9A9D-7335B3538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72A079D-CDD1-438E-9B63-EFD61B7253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5E8C1F7-DBF3-4528-BA98-3A63E74BC8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B17C732-DE75-4279-91CC-41636578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6CB1BC7-2C97-4393-956A-A60F9F6B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5EB5473-6E0D-4AA1-9109-49A142A27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435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1B6F2D-4AF5-4F6E-883A-D3633D17D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518B914-45F8-429E-97F3-D5ABB8BD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4BDEF0E-FE33-4B39-AC67-A6949B2E9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57EFCBD-E783-4746-97C5-9E80498AD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8582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64D0BE2-73FB-4B49-8D11-7E2BA3FFE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00A345A-CAA3-4F9E-B4B9-232222AB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B9778A8-180A-4DC9-9F87-C68ED3AA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990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8B68F7-4DA7-4EC1-B037-BC067907E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63946F-D407-4600-8B83-7A8CE5D63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2833A8E-B028-43F5-8875-3B264FABD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7BC5F58-FCD8-4F6A-A7DF-1A10EF4CA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C06B375-B61A-4BF5-9AD8-4F76FE09E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5130A6-4A39-48DB-9A45-2D10A7591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839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C1BA05-8B14-49BA-ADA8-45B657E4E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87DC13F-A508-47DC-B9E3-C06C0A536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119BE06-A3E0-41F6-B3E4-8ADD16CDD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2101DA9-8128-4A04-A12B-5D439C48E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32A41AC-BA09-432D-B538-04A9B157D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102E640-5968-4405-847D-9A3236C62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708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CC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7C22A36-C7D1-4897-B881-BFB020BA1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7F4B89E-4BEE-44F5-9FC5-F1F50B877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343CF6-435C-49F9-A7AB-6944F7C42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79C1F-682C-45EF-8AA2-C8AA4FC29239}" type="datetimeFigureOut">
              <a:rPr lang="ar-SA" smtClean="0"/>
              <a:t>22/09/43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D3060D-B72F-473A-9A54-32C5F785E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3568D8-572F-4ABA-B962-9571AC408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143CB-1F20-4D53-A084-C1D91A0B66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61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مستطيل: زوايا مستديرة 30">
            <a:extLst>
              <a:ext uri="{FF2B5EF4-FFF2-40B4-BE49-F238E27FC236}">
                <a16:creationId xmlns:a16="http://schemas.microsoft.com/office/drawing/2014/main" id="{8DC13162-F1A0-405E-8380-52040867545A}"/>
              </a:ext>
            </a:extLst>
          </p:cNvPr>
          <p:cNvSpPr/>
          <p:nvPr/>
        </p:nvSpPr>
        <p:spPr>
          <a:xfrm>
            <a:off x="583623" y="1641148"/>
            <a:ext cx="11024754" cy="514123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C3DCB73F-2AB0-4EF9-A460-8AE01FB59B80}"/>
              </a:ext>
            </a:extLst>
          </p:cNvPr>
          <p:cNvSpPr/>
          <p:nvPr/>
        </p:nvSpPr>
        <p:spPr>
          <a:xfrm>
            <a:off x="7681919" y="1961399"/>
            <a:ext cx="3311236" cy="2088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ar-SA" sz="2400" dirty="0">
                <a:solidFill>
                  <a:schemeClr val="tx1"/>
                </a:solidFill>
                <a:cs typeface="Sultan bold" pitchFamily="2" charset="-78"/>
              </a:rPr>
              <a:t>تعريف المفهوم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70E97B24-21B8-4E3E-8F7F-7508698001F2}"/>
              </a:ext>
            </a:extLst>
          </p:cNvPr>
          <p:cNvSpPr/>
          <p:nvPr/>
        </p:nvSpPr>
        <p:spPr>
          <a:xfrm>
            <a:off x="1198845" y="1961399"/>
            <a:ext cx="3311236" cy="208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ar-SA" sz="2400" dirty="0">
                <a:solidFill>
                  <a:schemeClr val="tx1"/>
                </a:solidFill>
                <a:cs typeface="Sultan bold" pitchFamily="2" charset="-78"/>
              </a:rPr>
              <a:t>خصائص المفهوم</a:t>
            </a: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F8295B3F-2DF7-4156-8677-7E6E61F5F645}"/>
              </a:ext>
            </a:extLst>
          </p:cNvPr>
          <p:cNvSpPr/>
          <p:nvPr/>
        </p:nvSpPr>
        <p:spPr>
          <a:xfrm>
            <a:off x="7681919" y="4607617"/>
            <a:ext cx="3311236" cy="2088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ar-SA" sz="2400" dirty="0">
                <a:solidFill>
                  <a:schemeClr val="tx1"/>
                </a:solidFill>
                <a:cs typeface="Sultan bold" pitchFamily="2" charset="-78"/>
              </a:rPr>
              <a:t>أمثلة داله</a:t>
            </a: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5699F904-0510-47C6-84A3-B2260CE4BC1E}"/>
              </a:ext>
            </a:extLst>
          </p:cNvPr>
          <p:cNvSpPr/>
          <p:nvPr/>
        </p:nvSpPr>
        <p:spPr>
          <a:xfrm>
            <a:off x="1198845" y="4607617"/>
            <a:ext cx="3311236" cy="2088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ar-SA" sz="2400" dirty="0">
                <a:solidFill>
                  <a:schemeClr val="tx1"/>
                </a:solidFill>
                <a:cs typeface="Sultan bold" pitchFamily="2" charset="-78"/>
              </a:rPr>
              <a:t>أمثلة غير دالة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BD7412A-1C89-4ADE-A295-CA0C135B59D0}"/>
              </a:ext>
            </a:extLst>
          </p:cNvPr>
          <p:cNvSpPr/>
          <p:nvPr/>
        </p:nvSpPr>
        <p:spPr>
          <a:xfrm>
            <a:off x="4849304" y="3429000"/>
            <a:ext cx="2493392" cy="1521636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ar-SA" sz="2400" dirty="0">
                <a:solidFill>
                  <a:schemeClr val="tx1"/>
                </a:solidFill>
                <a:cs typeface="Sultan bold" pitchFamily="2" charset="-78"/>
              </a:rPr>
              <a:t>المفهوم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74E90488-BA06-47F9-8586-1A38AD099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101" y="-321684"/>
            <a:ext cx="7186833" cy="2012313"/>
          </a:xfrm>
          <a:prstGeom prst="rect">
            <a:avLst/>
          </a:prstGeom>
        </p:spPr>
      </p:pic>
      <p:pic>
        <p:nvPicPr>
          <p:cNvPr id="20" name="رسم 19" descr="قائمة مع تعبئة خالصة">
            <a:extLst>
              <a:ext uri="{FF2B5EF4-FFF2-40B4-BE49-F238E27FC236}">
                <a16:creationId xmlns:a16="http://schemas.microsoft.com/office/drawing/2014/main" id="{0BC13699-8976-434E-B7EA-B91314645E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007160">
            <a:off x="1449490" y="1990565"/>
            <a:ext cx="628584" cy="628584"/>
          </a:xfrm>
          <a:prstGeom prst="rect">
            <a:avLst/>
          </a:prstGeom>
        </p:spPr>
      </p:pic>
      <p:pic>
        <p:nvPicPr>
          <p:cNvPr id="22" name="رسم 21" descr="كتاب مفتوح مع تعبئة خالصة">
            <a:extLst>
              <a:ext uri="{FF2B5EF4-FFF2-40B4-BE49-F238E27FC236}">
                <a16:creationId xmlns:a16="http://schemas.microsoft.com/office/drawing/2014/main" id="{C5C4E3CD-40DD-4083-8371-E420C1F3AD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9007676">
            <a:off x="7901953" y="1973191"/>
            <a:ext cx="628583" cy="628583"/>
          </a:xfrm>
          <a:prstGeom prst="rect">
            <a:avLst/>
          </a:prstGeom>
        </p:spPr>
      </p:pic>
      <p:pic>
        <p:nvPicPr>
          <p:cNvPr id="24" name="رسم 23" descr="عصف ذهني مع تعبئة خالصة">
            <a:extLst>
              <a:ext uri="{FF2B5EF4-FFF2-40B4-BE49-F238E27FC236}">
                <a16:creationId xmlns:a16="http://schemas.microsoft.com/office/drawing/2014/main" id="{80730141-7861-4B7F-9D12-B6A981876A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018889">
            <a:off x="5198787" y="3422394"/>
            <a:ext cx="628583" cy="628583"/>
          </a:xfrm>
          <a:prstGeom prst="rect">
            <a:avLst/>
          </a:prstGeom>
        </p:spPr>
      </p:pic>
      <p:pic>
        <p:nvPicPr>
          <p:cNvPr id="28" name="رسم 27" descr="عدسة مكبرة مع تعبئة خالصة">
            <a:extLst>
              <a:ext uri="{FF2B5EF4-FFF2-40B4-BE49-F238E27FC236}">
                <a16:creationId xmlns:a16="http://schemas.microsoft.com/office/drawing/2014/main" id="{B73D41A3-A2D8-4315-82DD-81617CB4839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61986" y="4597446"/>
            <a:ext cx="646423" cy="646423"/>
          </a:xfrm>
          <a:prstGeom prst="rect">
            <a:avLst/>
          </a:prstGeom>
        </p:spPr>
      </p:pic>
      <p:pic>
        <p:nvPicPr>
          <p:cNvPr id="30" name="رسم 29" descr="مفتاح مع تعبئة خالصة">
            <a:extLst>
              <a:ext uri="{FF2B5EF4-FFF2-40B4-BE49-F238E27FC236}">
                <a16:creationId xmlns:a16="http://schemas.microsoft.com/office/drawing/2014/main" id="{D354D3F6-1A19-45A1-AF3D-211F64B06C1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2353248">
            <a:off x="8190544" y="4597445"/>
            <a:ext cx="646423" cy="64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16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F7C12797-82DC-4AED-8B8F-D22C6F78869C}"/>
              </a:ext>
            </a:extLst>
          </p:cNvPr>
          <p:cNvSpPr/>
          <p:nvPr/>
        </p:nvSpPr>
        <p:spPr>
          <a:xfrm>
            <a:off x="548640" y="604910"/>
            <a:ext cx="11211951" cy="610068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49E5BA5-DC1D-4382-A180-391DE0735AA9}"/>
              </a:ext>
            </a:extLst>
          </p:cNvPr>
          <p:cNvSpPr txBox="1"/>
          <p:nvPr/>
        </p:nvSpPr>
        <p:spPr>
          <a:xfrm>
            <a:off x="548640" y="707968"/>
            <a:ext cx="10686952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chemeClr val="accent6">
                    <a:lumMod val="60000"/>
                    <a:lumOff val="40000"/>
                  </a:schemeClr>
                </a:solidFill>
                <a:cs typeface="Sultan bold" pitchFamily="2" charset="-78"/>
              </a:rPr>
              <a:t>ما هو نموذج فراير ؟</a:t>
            </a:r>
          </a:p>
          <a:p>
            <a:r>
              <a:rPr lang="ar-SA" sz="2400" dirty="0">
                <a:cs typeface="Sultan bold" pitchFamily="2" charset="-78"/>
              </a:rPr>
              <a:t>هي احد استراتيجيات التعلم النشط , وقد قام بوضع هذه الاستراتيجية البروفيسورة دورثي فراير بالتعاون مع مجموعة من جامعة (ويسكنسون) الامريكية عام 1969.</a:t>
            </a:r>
          </a:p>
          <a:p>
            <a:r>
              <a:rPr lang="ar-SA" sz="2800" dirty="0">
                <a:solidFill>
                  <a:schemeClr val="accent5">
                    <a:lumMod val="60000"/>
                    <a:lumOff val="40000"/>
                  </a:schemeClr>
                </a:solidFill>
                <a:cs typeface="Sultan bold" pitchFamily="2" charset="-78"/>
              </a:rPr>
              <a:t>مميزات نموذج فراير 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تتميز بجعل العملية التعليمية اكثر جودة وحيوية ومتعة 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تعزيز التواصل بين المعلم والطالب.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 الفهم العميق لمعنى المفهوم الجديد وخصائصه 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تنمية مهارة التفكير المنطقي لدى الطلاب.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 تدريب على اسئلة المفاهيم .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EBA4CEF-F511-4681-8BC5-3B06EE88E536}"/>
              </a:ext>
            </a:extLst>
          </p:cNvPr>
          <p:cNvSpPr txBox="1"/>
          <p:nvPr/>
        </p:nvSpPr>
        <p:spPr>
          <a:xfrm>
            <a:off x="1333500" y="4126972"/>
            <a:ext cx="9847384" cy="23698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chemeClr val="accent2">
                    <a:lumMod val="60000"/>
                    <a:lumOff val="40000"/>
                  </a:schemeClr>
                </a:solidFill>
                <a:cs typeface="Sultan bold" pitchFamily="2" charset="-78"/>
              </a:rPr>
              <a:t>كيف نطبق نموذج فراير ؟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تجهيز قائمة بالمفاهيم الصعبة 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مناقشة الطلاب في المفاهيم 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توزيع استمارة نموذج فراير 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تعليم الطلاب بملا النموذج 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dirty="0">
                <a:cs typeface="Sultan bold" pitchFamily="2" charset="-78"/>
              </a:rPr>
              <a:t>تقييم استمارات الطلاب.</a:t>
            </a:r>
          </a:p>
        </p:txBody>
      </p:sp>
    </p:spTree>
    <p:extLst>
      <p:ext uri="{BB962C8B-B14F-4D97-AF65-F5344CB8AC3E}">
        <p14:creationId xmlns:p14="http://schemas.microsoft.com/office/powerpoint/2010/main" val="409510203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110</Words>
  <Application>Microsoft Office PowerPoint</Application>
  <PresentationFormat>شاشة عريضة</PresentationFormat>
  <Paragraphs>19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abeer saleh</dc:creator>
  <cp:lastModifiedBy>abeer saleh</cp:lastModifiedBy>
  <cp:revision>4</cp:revision>
  <dcterms:created xsi:type="dcterms:W3CDTF">2022-04-23T19:51:26Z</dcterms:created>
  <dcterms:modified xsi:type="dcterms:W3CDTF">2022-04-23T20:51:00Z</dcterms:modified>
</cp:coreProperties>
</file>