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317" r:id="rId3"/>
    <p:sldId id="322" r:id="rId4"/>
    <p:sldId id="318" r:id="rId5"/>
    <p:sldId id="319" r:id="rId6"/>
    <p:sldId id="320" r:id="rId7"/>
    <p:sldId id="321" r:id="rId8"/>
    <p:sldId id="323" r:id="rId9"/>
    <p:sldId id="324" r:id="rId10"/>
    <p:sldId id="325" r:id="rId11"/>
    <p:sldId id="326" r:id="rId12"/>
    <p:sldId id="31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a Cox" initials="AC" lastIdx="2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21" autoAdjust="0"/>
    <p:restoredTop sz="86397" autoAdjust="0"/>
  </p:normalViewPr>
  <p:slideViewPr>
    <p:cSldViewPr snapToGrid="0">
      <p:cViewPr varScale="1">
        <p:scale>
          <a:sx n="84" d="100"/>
          <a:sy n="84" d="100"/>
        </p:scale>
        <p:origin x="-120" y="-5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commentAuthors" Target="commentAuthor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650D3-D5D9-4669-96F7-1A1A71B9318A}" type="datetimeFigureOut">
              <a:rPr lang="en-US" smtClean="0"/>
              <a:pPr/>
              <a:t>06/12/15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C6171-4492-4A02-ACF4-7722196D74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1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13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901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07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640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4737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658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404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3020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757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863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9766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3C6171-4492-4A02-ACF4-7722196D74C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301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06/12/15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87"/>
            <a:ext cx="12192000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504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06/12/15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730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06/12/15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402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06/12/15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10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06/12/15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993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06/12/15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06/12/15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13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06/12/15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64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06/12/15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4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06/12/15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024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F4DFB-127D-41C4-9F95-13A1D4E34B8F}" type="datetimeFigureOut">
              <a:rPr lang="en-US" smtClean="0"/>
              <a:pPr/>
              <a:t>06/12/15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440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F4DFB-127D-41C4-9F95-13A1D4E34B8F}" type="datetimeFigureOut">
              <a:rPr lang="en-US" smtClean="0"/>
              <a:pPr/>
              <a:t>06/12/15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D5EF6-D993-4266-A139-23DFD9513F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50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70096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" y="30480"/>
            <a:ext cx="38100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24840" y="4861556"/>
            <a:ext cx="28007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62F20"/>
                </a:solidFill>
                <a:latin typeface="Calibri" panose="020F0502020204030204" pitchFamily="34" charset="0"/>
              </a:rPr>
              <a:t>Biology</a:t>
            </a:r>
            <a:r>
              <a:rPr lang="en-US" sz="2800" dirty="0" smtClean="0">
                <a:solidFill>
                  <a:srgbClr val="362F20"/>
                </a:solidFill>
                <a:latin typeface="Calibri" panose="020F0502020204030204" pitchFamily="34" charset="0"/>
              </a:rPr>
              <a:t>: </a:t>
            </a:r>
            <a:r>
              <a:rPr lang="en-US" sz="2800" dirty="0">
                <a:solidFill>
                  <a:srgbClr val="362F20"/>
                </a:solidFill>
                <a:latin typeface="Calibri" panose="020F0502020204030204" pitchFamily="34" charset="0"/>
              </a:rPr>
              <a:t> </a:t>
            </a:r>
            <a:r>
              <a:rPr lang="en-US" sz="2800" smtClean="0">
                <a:solidFill>
                  <a:srgbClr val="362F20"/>
                </a:solidFill>
                <a:latin typeface="Calibri" panose="020F0502020204030204" pitchFamily="34" charset="0"/>
              </a:rPr>
              <a:t>Lesson 9</a:t>
            </a:r>
            <a:endParaRPr lang="en-US" sz="2800" dirty="0">
              <a:solidFill>
                <a:srgbClr val="362F2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499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</a:t>
            </a:r>
            <a:r>
              <a:rPr lang="en-US" sz="2400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0211" y="1423759"/>
            <a:ext cx="105802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cell’s energy “currency” is: </a:t>
            </a:r>
            <a:endParaRPr lang="en-US" sz="2800" dirty="0"/>
          </a:p>
          <a:p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CTP</a:t>
            </a:r>
            <a:endParaRPr lang="en-US" sz="2800" dirty="0"/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BTP</a:t>
            </a:r>
            <a:endParaRPr lang="en-US" sz="2800" dirty="0"/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ATP</a:t>
            </a:r>
            <a:endParaRPr lang="en-US" sz="2800" dirty="0"/>
          </a:p>
          <a:p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GTP.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6673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700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</a:rPr>
              <a:t>Question 10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1" y="1423759"/>
            <a:ext cx="1058029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What is a </a:t>
            </a:r>
            <a:r>
              <a:rPr lang="en-US" sz="2800" dirty="0" smtClean="0"/>
              <a:t>kcal? </a:t>
            </a:r>
            <a:endParaRPr lang="en-US" sz="2800" dirty="0" smtClean="0"/>
          </a:p>
          <a:p>
            <a:r>
              <a:rPr lang="en-US" sz="2800" dirty="0" smtClean="0"/>
              <a:t>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The amount of energy in 1000 molecules of ATP </a:t>
            </a: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The amount of </a:t>
            </a:r>
            <a:r>
              <a:rPr lang="en-US" sz="2800" dirty="0" smtClean="0"/>
              <a:t>heat required </a:t>
            </a:r>
            <a:r>
              <a:rPr lang="en-US" sz="2800" dirty="0"/>
              <a:t>to raise the temperature of 1 kg of </a:t>
            </a:r>
            <a:r>
              <a:rPr lang="en-US" sz="2800" dirty="0" smtClean="0"/>
              <a:t>water by 1</a:t>
            </a:r>
            <a:r>
              <a:rPr lang="en-US" sz="2800" dirty="0" smtClean="0">
                <a:latin typeface="Symbol" charset="2"/>
                <a:cs typeface="Symbol" charset="2"/>
              </a:rPr>
              <a:t>°</a:t>
            </a:r>
            <a:r>
              <a:rPr lang="en-US" sz="2800" dirty="0" smtClean="0"/>
              <a:t>C </a:t>
            </a: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endParaRPr lang="en-US" sz="2800" b="1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The amount of energy expended by a 150 </a:t>
            </a:r>
            <a:r>
              <a:rPr lang="en-US" sz="2800" dirty="0" err="1"/>
              <a:t>lb</a:t>
            </a:r>
            <a:r>
              <a:rPr lang="en-US" sz="2800" dirty="0"/>
              <a:t> man, in 1 hour of bicycle riding, at </a:t>
            </a:r>
            <a:r>
              <a:rPr lang="en-US" sz="2800" dirty="0" smtClean="0"/>
              <a:t>25</a:t>
            </a:r>
            <a:r>
              <a:rPr lang="en-US" sz="2800" dirty="0" smtClean="0">
                <a:latin typeface="Symbol" charset="2"/>
                <a:cs typeface="Symbol" charset="2"/>
              </a:rPr>
              <a:t>°</a:t>
            </a:r>
            <a:r>
              <a:rPr lang="en-US" sz="2800" dirty="0" smtClean="0"/>
              <a:t>C </a:t>
            </a:r>
            <a:endParaRPr lang="en-US" sz="2800" dirty="0"/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The amount of energy stored by a plant during 1 hour of photosynthesis, during midday, at sea </a:t>
            </a:r>
            <a:r>
              <a:rPr lang="en-US" sz="2800" dirty="0" smtClean="0"/>
              <a:t>level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0071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435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ANSWERS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9899" y="1182466"/>
            <a:ext cx="4736893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</a:t>
            </a:r>
            <a:r>
              <a:rPr lang="en-GB" sz="2800" dirty="0" smtClean="0"/>
              <a:t>. B  </a:t>
            </a:r>
            <a:endParaRPr lang="en-GB" sz="2800" dirty="0"/>
          </a:p>
          <a:p>
            <a:r>
              <a:rPr lang="en-GB" sz="2800" dirty="0"/>
              <a:t>2. </a:t>
            </a:r>
            <a:r>
              <a:rPr lang="en-GB" sz="2800" dirty="0" smtClean="0"/>
              <a:t>A</a:t>
            </a:r>
            <a:endParaRPr lang="en-GB" sz="2800" dirty="0"/>
          </a:p>
          <a:p>
            <a:r>
              <a:rPr lang="en-GB" sz="2800" dirty="0"/>
              <a:t>3. </a:t>
            </a:r>
            <a:r>
              <a:rPr lang="en-GB" sz="2800" dirty="0" smtClean="0"/>
              <a:t>D </a:t>
            </a:r>
            <a:endParaRPr lang="en-GB" sz="2800" dirty="0"/>
          </a:p>
          <a:p>
            <a:r>
              <a:rPr lang="en-GB" sz="2800" dirty="0"/>
              <a:t>4. </a:t>
            </a:r>
            <a:r>
              <a:rPr lang="en-GB" sz="2800" dirty="0" smtClean="0"/>
              <a:t>C </a:t>
            </a:r>
            <a:endParaRPr lang="en-GB" sz="2800" dirty="0"/>
          </a:p>
          <a:p>
            <a:r>
              <a:rPr lang="en-GB" sz="2800" dirty="0"/>
              <a:t>5. </a:t>
            </a:r>
            <a:r>
              <a:rPr lang="en-GB" sz="2800" dirty="0" smtClean="0"/>
              <a:t>D </a:t>
            </a:r>
            <a:endParaRPr lang="en-GB" sz="2800" dirty="0"/>
          </a:p>
          <a:p>
            <a:r>
              <a:rPr lang="en-GB" sz="2800" dirty="0"/>
              <a:t>6. </a:t>
            </a:r>
            <a:r>
              <a:rPr lang="en-GB" sz="2800" dirty="0" smtClean="0"/>
              <a:t>D </a:t>
            </a:r>
            <a:endParaRPr lang="en-GB" sz="2800" dirty="0"/>
          </a:p>
          <a:p>
            <a:r>
              <a:rPr lang="en-GB" sz="2800" dirty="0"/>
              <a:t>7. </a:t>
            </a:r>
            <a:r>
              <a:rPr lang="en-GB" sz="2800" dirty="0" smtClean="0"/>
              <a:t>A </a:t>
            </a:r>
            <a:endParaRPr lang="en-GB" sz="2800" dirty="0"/>
          </a:p>
          <a:p>
            <a:r>
              <a:rPr lang="en-GB" sz="2800" dirty="0"/>
              <a:t>8. </a:t>
            </a:r>
            <a:r>
              <a:rPr lang="en-GB" sz="2800" dirty="0" smtClean="0"/>
              <a:t>B </a:t>
            </a:r>
            <a:endParaRPr lang="en-GB" sz="2800" dirty="0"/>
          </a:p>
          <a:p>
            <a:r>
              <a:rPr lang="en-GB" sz="2800" dirty="0"/>
              <a:t>9. </a:t>
            </a:r>
            <a:r>
              <a:rPr lang="en-GB" sz="2800" dirty="0" smtClean="0"/>
              <a:t>C </a:t>
            </a:r>
            <a:endParaRPr lang="en-GB" sz="2800" dirty="0"/>
          </a:p>
          <a:p>
            <a:r>
              <a:rPr lang="en-GB" sz="2800" dirty="0"/>
              <a:t>10</a:t>
            </a:r>
            <a:r>
              <a:rPr lang="en-GB" sz="2800" dirty="0" smtClean="0"/>
              <a:t>. B </a:t>
            </a:r>
            <a:endParaRPr lang="en-GB" sz="2800" dirty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51436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1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5886" y="1260931"/>
            <a:ext cx="113169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is “movement” energy also known as? </a:t>
            </a:r>
            <a:endParaRPr lang="en-US" sz="2800" dirty="0" smtClean="0"/>
          </a:p>
          <a:p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Potential energy</a:t>
            </a:r>
            <a:endParaRPr lang="en-US" sz="2800" dirty="0" smtClean="0"/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Kinetic energy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Thermodynamic energy</a:t>
            </a:r>
          </a:p>
          <a:p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Active transport energy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50867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</a:t>
            </a:r>
            <a:r>
              <a:rPr lang="en-US" sz="2400" dirty="0" smtClean="0">
                <a:solidFill>
                  <a:schemeClr val="bg1"/>
                </a:solidFill>
              </a:rPr>
              <a:t>2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1" y="1423759"/>
            <a:ext cx="1151073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Which law of thermodynamics states that energy can neither be created nor destroyed?</a:t>
            </a:r>
            <a:endParaRPr lang="en-US" sz="2800" dirty="0"/>
          </a:p>
          <a:p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first</a:t>
            </a:r>
            <a:endParaRPr lang="en-US" sz="2800" dirty="0"/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second</a:t>
            </a:r>
            <a:endParaRPr lang="en-US" sz="2800" dirty="0"/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third</a:t>
            </a:r>
            <a:endParaRPr lang="en-US" sz="2800" dirty="0"/>
          </a:p>
          <a:p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fourth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68854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</a:t>
            </a:r>
            <a:r>
              <a:rPr lang="en-US" sz="2400" dirty="0" smtClean="0">
                <a:solidFill>
                  <a:schemeClr val="bg1"/>
                </a:solidFill>
              </a:rPr>
              <a:t>3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4960" y="1423759"/>
            <a:ext cx="1160828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Most enzymes are:</a:t>
            </a:r>
            <a:endParaRPr lang="en-US" sz="2800" dirty="0"/>
          </a:p>
          <a:p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nucleic acids</a:t>
            </a:r>
            <a:endParaRPr lang="en-US" sz="2800" dirty="0"/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lipids</a:t>
            </a:r>
            <a:endParaRPr lang="en-US" sz="2800" dirty="0"/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carbohydrates</a:t>
            </a:r>
            <a:endParaRPr lang="en-US" sz="2800" dirty="0"/>
          </a:p>
          <a:p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proteins.</a:t>
            </a:r>
            <a:endParaRPr lang="en-US" sz="2800" dirty="0"/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73457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</a:t>
            </a:r>
            <a:r>
              <a:rPr lang="en-US" sz="2400" dirty="0" smtClean="0">
                <a:solidFill>
                  <a:schemeClr val="bg1"/>
                </a:solidFill>
              </a:rPr>
              <a:t>4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2" y="1423759"/>
            <a:ext cx="11639072" cy="4832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How does an enzyme affect a chemical reaction? </a:t>
            </a:r>
          </a:p>
          <a:p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It increases the energy of the substrate.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It has no effect on the energy of the reaction.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It lowers the activation energy. 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It raises the activation energy. 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89010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</a:t>
            </a:r>
            <a:r>
              <a:rPr lang="en-US" sz="2400" dirty="0" smtClean="0">
                <a:solidFill>
                  <a:schemeClr val="bg1"/>
                </a:solidFill>
              </a:rPr>
              <a:t>5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1" y="1423759"/>
            <a:ext cx="99225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Why is activation energy important in cells? </a:t>
            </a:r>
          </a:p>
          <a:p>
            <a:r>
              <a:rPr lang="en-US" sz="2800" dirty="0"/>
              <a:t>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It uses up excess energy. 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It produces energy needed for the cell. </a:t>
            </a:r>
            <a:br>
              <a:rPr lang="en-US" sz="2800" dirty="0"/>
            </a:b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It creates energy. 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It allows a cell to control chemical reactions.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09439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</a:t>
            </a:r>
            <a:r>
              <a:rPr lang="en-US" sz="2400" dirty="0" smtClean="0">
                <a:solidFill>
                  <a:schemeClr val="bg1"/>
                </a:solidFill>
              </a:rPr>
              <a:t>6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0212" y="1423759"/>
            <a:ext cx="115909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Adenosine triphosphate is: </a:t>
            </a:r>
            <a:endParaRPr lang="en-US" sz="2800" dirty="0"/>
          </a:p>
          <a:p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an enzyme</a:t>
            </a:r>
            <a:endParaRPr lang="en-US" sz="2800" dirty="0"/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a protein</a:t>
            </a:r>
            <a:endParaRPr lang="en-US" sz="2800" dirty="0"/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a hormone</a:t>
            </a:r>
            <a:endParaRPr lang="en-US" sz="2800" dirty="0"/>
          </a:p>
          <a:p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 smtClean="0"/>
              <a:t>a high-energy molecule.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918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</a:t>
            </a:r>
            <a:r>
              <a:rPr lang="en-US" sz="2400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0211" y="1423759"/>
            <a:ext cx="10197614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Transfer of energy from </a:t>
            </a:r>
            <a:r>
              <a:rPr lang="en-US" sz="2800" dirty="0" smtClean="0"/>
              <a:t>glucose </a:t>
            </a:r>
            <a:r>
              <a:rPr lang="en-US" sz="2800" dirty="0"/>
              <a:t>to ATP, </a:t>
            </a:r>
            <a:r>
              <a:rPr lang="en-US" sz="2800" dirty="0" smtClean="0"/>
              <a:t>while consuming </a:t>
            </a:r>
            <a:r>
              <a:rPr lang="en-US" sz="2800" dirty="0"/>
              <a:t>oxygen, occurs in which cellular process? </a:t>
            </a:r>
          </a:p>
          <a:p>
            <a:r>
              <a:rPr lang="en-US" sz="2800" dirty="0" smtClean="0"/>
              <a:t> </a:t>
            </a: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Aerobic respiration 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Photosynthesis </a:t>
            </a:r>
            <a:br>
              <a:rPr lang="en-US" sz="2800" dirty="0"/>
            </a:b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Anaerobic respiration 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Ventilation </a:t>
            </a:r>
          </a:p>
          <a:p>
            <a:endParaRPr lang="en-US" sz="2800" dirty="0"/>
          </a:p>
          <a:p>
            <a:r>
              <a:rPr lang="en-US" sz="2800" dirty="0" smtClean="0"/>
              <a:t>                  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49828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698" y="90152"/>
            <a:ext cx="154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Question </a:t>
            </a:r>
            <a:r>
              <a:rPr lang="en-US" sz="2400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0211" y="1423759"/>
            <a:ext cx="1058029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Transformation from light energy to chemical energy occurs in which cellular process? </a:t>
            </a:r>
          </a:p>
          <a:p>
            <a:r>
              <a:rPr lang="en-US" sz="2800" dirty="0"/>
              <a:t> 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Aerobic respiration 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Photosynthesis </a:t>
            </a:r>
            <a:br>
              <a:rPr lang="en-US" sz="2800" dirty="0"/>
            </a:b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Anaerobic respiration </a:t>
            </a:r>
          </a:p>
          <a:p>
            <a:pPr marL="457200" indent="-457200">
              <a:buFont typeface="+mj-lt"/>
              <a:buAutoNum type="alphaUcPeriod"/>
            </a:pPr>
            <a:endParaRPr lang="en-US" sz="2800" dirty="0"/>
          </a:p>
          <a:p>
            <a:pPr marL="457200" indent="-457200">
              <a:buFont typeface="+mj-lt"/>
              <a:buAutoNum type="alphaUcPeriod"/>
            </a:pPr>
            <a:r>
              <a:rPr lang="en-US" sz="2800" dirty="0"/>
              <a:t>Ventilation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00225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10624</TotalTime>
  <Words>320</Words>
  <Application>Microsoft Macintosh PowerPoint</Application>
  <PresentationFormat>Custom</PresentationFormat>
  <Paragraphs>123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Parag Joshi</dc:creator>
  <cp:lastModifiedBy>Amanda Harman</cp:lastModifiedBy>
  <cp:revision>114</cp:revision>
  <dcterms:created xsi:type="dcterms:W3CDTF">2015-08-05T18:06:14Z</dcterms:created>
  <dcterms:modified xsi:type="dcterms:W3CDTF">2015-12-06T20:48:29Z</dcterms:modified>
</cp:coreProperties>
</file>