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17" r:id="rId3"/>
    <p:sldId id="322" r:id="rId4"/>
    <p:sldId id="318" r:id="rId5"/>
    <p:sldId id="319" r:id="rId6"/>
    <p:sldId id="320" r:id="rId7"/>
    <p:sldId id="321" r:id="rId8"/>
    <p:sldId id="323" r:id="rId9"/>
    <p:sldId id="324" r:id="rId10"/>
    <p:sldId id="325" r:id="rId11"/>
    <p:sldId id="326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84" d="100"/>
          <a:sy n="84" d="100"/>
        </p:scale>
        <p:origin x="-120" y="-5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90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70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73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65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404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02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57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63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976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30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800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smtClean="0">
                <a:solidFill>
                  <a:srgbClr val="362F20"/>
                </a:solidFill>
                <a:latin typeface="Calibri" panose="020F0502020204030204" pitchFamily="34" charset="0"/>
              </a:rPr>
              <a:t>Lesson 9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cell’s energy “currency” is: 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CTP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BTP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ATP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GTP.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6673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is a </a:t>
            </a:r>
            <a:r>
              <a:rPr lang="en-US" sz="2800" dirty="0" smtClean="0"/>
              <a:t>kcal? 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amount of energy in 1000 molecules of ATP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amount of </a:t>
            </a:r>
            <a:r>
              <a:rPr lang="en-US" sz="2800" dirty="0" smtClean="0"/>
              <a:t>heat required </a:t>
            </a:r>
            <a:r>
              <a:rPr lang="en-US" sz="2800" dirty="0"/>
              <a:t>to raise the temperature of 1 kg of </a:t>
            </a:r>
            <a:r>
              <a:rPr lang="en-US" sz="2800" dirty="0" smtClean="0"/>
              <a:t>water by 1</a:t>
            </a:r>
            <a:r>
              <a:rPr lang="en-US" sz="2800" dirty="0" smtClean="0">
                <a:latin typeface="Symbol" charset="2"/>
                <a:cs typeface="Symbol" charset="2"/>
              </a:rPr>
              <a:t>°</a:t>
            </a:r>
            <a:r>
              <a:rPr lang="en-US" sz="2800" dirty="0" smtClean="0"/>
              <a:t>C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b="1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amount of energy expended by a 150 </a:t>
            </a:r>
            <a:r>
              <a:rPr lang="en-US" sz="2800" dirty="0" err="1"/>
              <a:t>lb</a:t>
            </a:r>
            <a:r>
              <a:rPr lang="en-US" sz="2800" dirty="0"/>
              <a:t> man, in 1 hour of bicycle riding, at </a:t>
            </a:r>
            <a:r>
              <a:rPr lang="en-US" sz="2800" dirty="0" smtClean="0"/>
              <a:t>25</a:t>
            </a:r>
            <a:r>
              <a:rPr lang="en-US" sz="2800" dirty="0" smtClean="0">
                <a:latin typeface="Symbol" charset="2"/>
                <a:cs typeface="Symbol" charset="2"/>
              </a:rPr>
              <a:t>°</a:t>
            </a:r>
            <a:r>
              <a:rPr lang="en-US" sz="2800" dirty="0" smtClean="0"/>
              <a:t>C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amount of energy stored by a plant during 1 hour of photosynthesis, during midday, at sea </a:t>
            </a:r>
            <a:r>
              <a:rPr lang="en-US" sz="2800" dirty="0" smtClean="0"/>
              <a:t>level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0071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  <a:r>
              <a:rPr lang="en-GB" sz="2800" dirty="0" smtClean="0"/>
              <a:t>. B  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A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10</a:t>
            </a:r>
            <a:r>
              <a:rPr lang="en-GB" sz="2800" dirty="0" smtClean="0"/>
              <a:t>. B 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86" y="1260931"/>
            <a:ext cx="11316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is “movement” energy also known as? </a:t>
            </a:r>
            <a:endParaRPr lang="en-US" sz="2800" dirty="0" smtClean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Potential energy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Kinetic energy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Thermodynamic energy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Active transport energy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086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 smtClean="0">
                <a:solidFill>
                  <a:schemeClr val="bg1"/>
                </a:solidFill>
              </a:rPr>
              <a:t>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151073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law of thermodynamics states that energy can neither be created nor destroyed?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first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second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third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fourth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885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116082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Most enzymes are: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nucleic acids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lipids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carbohydrates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proteins.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345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 smtClean="0">
                <a:solidFill>
                  <a:schemeClr val="bg1"/>
                </a:solidFill>
              </a:rPr>
              <a:t>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39072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How does an enzyme affect a chemical reaction? 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increases the energy of the substrate.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has no effect on the energy of the reaction.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lowers the activation energy.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raises the activation energy. 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9010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 smtClean="0">
                <a:solidFill>
                  <a:schemeClr val="bg1"/>
                </a:solidFill>
              </a:rPr>
              <a:t>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99225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Why is activation energy important in cells? </a:t>
            </a:r>
          </a:p>
          <a:p>
            <a:r>
              <a:rPr lang="en-US" sz="2800" dirty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uses up excess energy.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produces energy needed for the cell. </a:t>
            </a:r>
            <a:br>
              <a:rPr lang="en-US" sz="2800" dirty="0"/>
            </a:b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creates energy.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allows a cell to control chemical reactions.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09439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 smtClean="0">
                <a:solidFill>
                  <a:schemeClr val="bg1"/>
                </a:solidFill>
              </a:rPr>
              <a:t>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5909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Adenosine triphosphate is: 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an enzyme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protein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hormone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high-energy molecule.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918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197614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Transfer of energy from </a:t>
            </a:r>
            <a:r>
              <a:rPr lang="en-US" sz="2800" dirty="0" smtClean="0"/>
              <a:t>glucose </a:t>
            </a:r>
            <a:r>
              <a:rPr lang="en-US" sz="2800" dirty="0"/>
              <a:t>to ATP, </a:t>
            </a:r>
            <a:r>
              <a:rPr lang="en-US" sz="2800" dirty="0" smtClean="0"/>
              <a:t>while consuming </a:t>
            </a:r>
            <a:r>
              <a:rPr lang="en-US" sz="2800" dirty="0"/>
              <a:t>oxygen, occurs in which cellular process? </a:t>
            </a:r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Aerobic respiration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Photosynthesis </a:t>
            </a:r>
            <a:br>
              <a:rPr lang="en-US" sz="2800" dirty="0"/>
            </a:b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Anaerobic respiration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Ventilation </a:t>
            </a:r>
          </a:p>
          <a:p>
            <a:endParaRPr lang="en-US" sz="2800" dirty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9828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Transformation from light energy to chemical energy occurs in which cellular process? </a:t>
            </a:r>
          </a:p>
          <a:p>
            <a:r>
              <a:rPr lang="en-US" sz="2800" dirty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Aerobic respiration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Photosynthesis </a:t>
            </a:r>
            <a:br>
              <a:rPr lang="en-US" sz="2800" dirty="0"/>
            </a:b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Anaerobic respiration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Ventilation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0225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10624</TotalTime>
  <Words>320</Words>
  <Application>Microsoft Macintosh PowerPoint</Application>
  <PresentationFormat>Custom</PresentationFormat>
  <Paragraphs>123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Amanda Harman</cp:lastModifiedBy>
  <cp:revision>114</cp:revision>
  <dcterms:created xsi:type="dcterms:W3CDTF">2015-08-05T18:06:14Z</dcterms:created>
  <dcterms:modified xsi:type="dcterms:W3CDTF">2015-12-06T20:48:29Z</dcterms:modified>
</cp:coreProperties>
</file>