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36:  Partnerships:  Nature, Formation, and Operation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following circumstances “trigger” a partner’s right to an accounting:  Whenever the partnership agreement provides for an accounting; whenever co-partners wrongfully exclude a partner from the partnership or from access to partnership books; whenever a partner fails to disclose profit or benefit from the partnership (known as a breach of “fiduciary duty;”) and whenever circumstances render an accounting “just and reasonable.”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If a partnership has liability, each partner has unlimited personal liability; this is referred to as “joint and several” liability.  With joint and several liability, a third party can choose to sue the partners separately, or all partners jointly in one action; the partners are collectively, as well as individually, liable for partnership debts.  All partners are jointly and severally liable for the commission of a tort by any partner in the “course and scope” of the partnership.  Further, partners have implied liability when purchases are made to perpetuate the partnership’s business.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Revised Uniform Partnership Act, or “RUPA,” is a revised version of the Uniform Partnership Act.  The use of RUPA varies from state to state.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SzPct val="25000"/>
              <a:buFont typeface="Arial"/>
              <a:buNone/>
            </a:pPr>
            <a:r>
              <a:rPr b="0" i="0" lang="en-US" sz="1100" u="none" cap="none" strike="noStrike"/>
              <a:t>Chapter 36 Case Hypothetical:  The accounting firm of Cooper, Anderson and Young had fallen on “hard times” in recent months.  Several clients had left the firm, and in a slow economy, it was difficult to generate new clients.  Cooper, Anderson and Young was a general partnership with three (3) partners (Andrew Cooper, Thomas Anderson, and Marvin Young), and six (6) employees (four associate accountants, an office manager, and a secretary/receptionist).  Meeting payroll was especially challenging for the partnership this month.  In order to compensate the firm’s employees, Marvin Young went to The Bank of the Americas and obtained a $23,000 business loan, signing his name to the loan agreement as well as the name of the partnership.  Marvin used the proceeds of the loan to compensate the employees their full monthly salaries.  Upon discovering what Marvin had done, Andrew and Thomas were furious.  Both felt that since the firm had experienced a financial downturn, the employees should have to take a substantial reduction in their salaries for the month, or forego their salaries for the month altogether (Andrew, Thomas, and Marvin had not received any profit distribution for the current month; their partnership agreement did not provide for partner salaries, and even if it had, there were no other monies to distribute).  Further, Andrew and Thomas were concerned about partnership liability for the $23,000 loan, as well as their own personal liabilities for the loan.  Is the general partnership Cooper, Anderson and Young responsible for the $23,000 loan?  Are Andrew Cooper and Thomas Anderson personally liable for the loan?</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36 Case Hypothetical:  The year 2002 was a nightmare for James Littleton.  In January 2002, Littleton was diagnosed with “Type 2” (adult onset) diabetes; in June, Littleton’s physician expressed concern with the lack of circulation in his left leg, and in October, a circulatory specialist recommended that the left leg be amputated to the knee; reluctantly but resigned to his fate, James agreed.  On November 1, Littleton was admitted to Pinecrest General Hospital for surgery.  In what can only be described as a horrible and catastrophic mistake, the surgeon misreads the diagnosis and surgical instructions, and amputates Littleton’s right leg by mistake.  Littleton’s left leg is amputated the next day.  Confined to a wheelchair, but supported by the love, care and concern of his family, Littleton is taken to a local Pinecrest law firm, Stephenson, Gordon, and Ratcliff, a general partnership.  Stephenson and Gordon agree to represent Littleton in the medical malpractice lawsuit, and sign a contract of representation with Littleton, agreeing to represent him for the standard one-third contingency fee, plus associated expenses.  The statute of limitations for medical malpractice actions in the state is three years.  Due to oversight and neglect (rumor has it that both Stephenson and Gordon have substance abuse problems,) the firm fails to file a complaint against the attending surgeon and Pinecrest General Hospital within the three-year period.  Even though he lacks legal training, Littleton knows he will be forever barred from bringing a lawsuit against the doctor and the hospital.  Having experienced catastrophic neglect from two professions he once respected, Littleton focuses his remaining “life energy” on bringing Stephenson, Gordon, and Ratcliff to justice.  He sues the general partnership, as well as individual attorneys Stephenson, Gordon, and Ratcliff for legal malpractice.  Ratcliff’s attorney moves for dismissal of the claim against his client individually, arguing that Ratcliff was not an “attorney of record” for Littleton, and as a result, should be dismissed personally from the lawsuit.  Will Ratcliff succeed in his motion for dismissal?</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According to the Uniform Partnership Act, a partnership is defined as an association of two or more persons to carry on as co-owners a business for profit.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partnership is a voluntary and consensual relationship between two or more individuals, partnerships, corporations, or other forms of business organization.  A partnership is typically engaged in numerous business transactions over a period of time, and partners share in the profits and management of the business.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following business arrangements do not constitute a partnership:  An employer shares profits with an employee as payment for work; a landlord accepts a share of profits for payment of rent; a party receives a share of profits for payment of a debt; a party receives a share of profits for payment of an annuity to a widow or representative of a deceased partner; a party receives a share of profits for payment from the sale of the goodwill of a business or other property; and a party receives a share of profits for the payment of interest on a loan.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partnership is formed through the creation of a partnership agreement, also known as “articles of partnership.”  The partnership agreement should include the name of each partner, the name of the partnership, the duration of the partnership, how profits are divided, the division of management responsibilities, and contributions from each partner.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Partnership duties include obligations of loyalty, obedience, and due care.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Partnership rights include the right to share in management, the right to share in profits, the right to compensation, the right to share in partnership property, the right to inspect partnership books, and the right to an accounting.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78" name="Shape 78"/>
        <p:cNvGrpSpPr/>
        <p:nvPr/>
      </p:nvGrpSpPr>
      <p:grpSpPr>
        <a:xfrm>
          <a:off x="0" y="0"/>
          <a:ext cx="0" cy="0"/>
          <a:chOff x="0" y="0"/>
          <a:chExt cx="0" cy="0"/>
        </a:xfrm>
      </p:grpSpPr>
      <p:sp>
        <p:nvSpPr>
          <p:cNvPr id="79" name="Shape 79"/>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0" name="Shape 80"/>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81" name="Shape 81"/>
        <p:cNvGrpSpPr/>
        <p:nvPr/>
      </p:nvGrpSpPr>
      <p:grpSpPr>
        <a:xfrm>
          <a:off x="0" y="0"/>
          <a:ext cx="0" cy="0"/>
          <a:chOff x="0" y="0"/>
          <a:chExt cx="0" cy="0"/>
        </a:xfrm>
      </p:grpSpPr>
      <p:sp>
        <p:nvSpPr>
          <p:cNvPr id="82" name="Shape 8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51" name="Shape 51"/>
        <p:cNvGrpSpPr/>
        <p:nvPr/>
      </p:nvGrpSpPr>
      <p:grpSpPr>
        <a:xfrm>
          <a:off x="0" y="0"/>
          <a:ext cx="0" cy="0"/>
          <a:chOff x="0" y="0"/>
          <a:chExt cx="0" cy="0"/>
        </a:xfrm>
      </p:grpSpPr>
      <p:sp>
        <p:nvSpPr>
          <p:cNvPr id="52" name="Shape 5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4" name="Shape 54"/>
        <p:cNvGrpSpPr/>
        <p:nvPr/>
      </p:nvGrpSpPr>
      <p:grpSpPr>
        <a:xfrm>
          <a:off x="0" y="0"/>
          <a:ext cx="0" cy="0"/>
          <a:chOff x="0" y="0"/>
          <a:chExt cx="0" cy="0"/>
        </a:xfrm>
      </p:grpSpPr>
      <p:sp>
        <p:nvSpPr>
          <p:cNvPr id="55" name="Shape 5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6" name="Shape 56"/>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7" name="Shape 57"/>
        <p:cNvGrpSpPr/>
        <p:nvPr/>
      </p:nvGrpSpPr>
      <p:grpSpPr>
        <a:xfrm>
          <a:off x="0" y="0"/>
          <a:ext cx="0" cy="0"/>
          <a:chOff x="0" y="0"/>
          <a:chExt cx="0" cy="0"/>
        </a:xfrm>
      </p:grpSpPr>
      <p:sp>
        <p:nvSpPr>
          <p:cNvPr id="58" name="Shape 58"/>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9" name="Shape 59"/>
          <p:cNvSpPr/>
          <p:nvPr>
            <p:ph idx="2" type="pic"/>
          </p:nvPr>
        </p:nvSpPr>
        <p:spPr>
          <a:xfrm>
            <a:off x="1792288" y="612775"/>
            <a:ext cx="5486399" cy="4114800"/>
          </a:xfrm>
          <a:prstGeom prst="rect">
            <a:avLst/>
          </a:prstGeom>
          <a:noFill/>
          <a:ln>
            <a:noFill/>
          </a:ln>
        </p:spPr>
      </p:sp>
      <p:sp>
        <p:nvSpPr>
          <p:cNvPr id="60" name="Shape 60"/>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1" name="Shape 61"/>
        <p:cNvGrpSpPr/>
        <p:nvPr/>
      </p:nvGrpSpPr>
      <p:grpSpPr>
        <a:xfrm>
          <a:off x="0" y="0"/>
          <a:ext cx="0" cy="0"/>
          <a:chOff x="0" y="0"/>
          <a:chExt cx="0" cy="0"/>
        </a:xfrm>
      </p:grpSpPr>
      <p:sp>
        <p:nvSpPr>
          <p:cNvPr id="62" name="Shape 62"/>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4" name="Shape 64"/>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5" name="Shape 6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71" name="Shape 71"/>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73" name="Shape 73"/>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4" name="Shape 74"/>
        <p:cNvGrpSpPr/>
        <p:nvPr/>
      </p:nvGrpSpPr>
      <p:grpSpPr>
        <a:xfrm>
          <a:off x="0" y="0"/>
          <a:ext cx="0" cy="0"/>
          <a:chOff x="0" y="0"/>
          <a:chExt cx="0" cy="0"/>
        </a:xfrm>
      </p:grpSpPr>
      <p:sp>
        <p:nvSpPr>
          <p:cNvPr id="75" name="Shape 7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76" name="Shape 76"/>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7" name="Shape 77"/>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6224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36</a:t>
            </a:r>
          </a:p>
        </p:txBody>
      </p:sp>
      <p:sp>
        <p:nvSpPr>
          <p:cNvPr id="33" name="Shape 33"/>
          <p:cNvSpPr txBox="1"/>
          <p:nvPr>
            <p:ph idx="1" type="subTitle"/>
          </p:nvPr>
        </p:nvSpPr>
        <p:spPr>
          <a:xfrm>
            <a:off x="4495800" y="3200400"/>
            <a:ext cx="4648199" cy="20574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Partnerships:  Nature, Formation, and Operation</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Circumstances “Triggering” Partner’s Right to an Accounting</a:t>
            </a:r>
          </a:p>
        </p:txBody>
      </p:sp>
      <p:sp>
        <p:nvSpPr>
          <p:cNvPr id="152" name="Shape 152"/>
          <p:cNvSpPr txBox="1"/>
          <p:nvPr>
            <p:ph idx="1" type="body"/>
          </p:nvPr>
        </p:nvSpPr>
        <p:spPr>
          <a:xfrm>
            <a:off x="457200" y="2332036"/>
            <a:ext cx="8229600" cy="32305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Whenever partnership agreement provides for an accounting</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Whenever co-partners wrongfully exclude partner from partnership/from access to partnership books</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Whenever partner fails to disclose profit/benefit from partnership (breach of “fiduciary duty”)</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Whenever circumstances render accounting “just and reasonable”</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228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Interactions Between Partners and Third Parties</a:t>
            </a:r>
          </a:p>
        </p:txBody>
      </p:sp>
      <p:sp>
        <p:nvSpPr>
          <p:cNvPr id="160" name="Shape 160"/>
          <p:cNvSpPr txBox="1"/>
          <p:nvPr>
            <p:ph idx="1" type="body"/>
          </p:nvPr>
        </p:nvSpPr>
        <p:spPr>
          <a:xfrm>
            <a:off x="381000" y="1524000"/>
            <a:ext cx="8305799" cy="4495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If partnership has liability, each partner has unlimited personal liability (“joint and several” liability)</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“Joint and several” liability:  Third party can choose to sue partners separately, or all partners jointly in one action; partners are collectively, as well as individually, liable for partnership debts</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All partners jointly and severally liable for commission of tort by any partner</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Implied liability of partners when purchases made to perpetuate partnership’s business</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ctrTitle"/>
          </p:nvPr>
        </p:nvSpPr>
        <p:spPr>
          <a:xfrm>
            <a:off x="685800" y="16002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The Revised Uniform Partnership Act (RUPA)</a:t>
            </a:r>
          </a:p>
        </p:txBody>
      </p:sp>
      <p:sp>
        <p:nvSpPr>
          <p:cNvPr id="168" name="Shape 168"/>
          <p:cNvSpPr txBox="1"/>
          <p:nvPr>
            <p:ph idx="1" type="subTitle"/>
          </p:nvPr>
        </p:nvSpPr>
        <p:spPr>
          <a:xfrm>
            <a:off x="1371600" y="33528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Revised version of Uniform Partnership Act (UPA); use of RUPA varies from state to state</a:t>
            </a: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36 Case Hypothetical</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The accounting firm of Cooper, Anderson and Young had fallen on “hard times” in recent months.  Several clients had left the firm, and in a slow economy, it was difficult to generate new clients.  Cooper, Anderson and Young was a general partnership with three (3) partners (Andrew Cooper, Thomas Anderson, and Marvin Young), and six (6) employees (four associate accountants, an office manager, and a secretary/receptionist).</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Meeting payroll was especially challenging for the partnership this month.  In order to compensate the firm’s employees, Marvin Young went to The Bank of the Americas and obtained a $23,000 business loan, signing his name to the loan agreement as well as the name of the partnership.  Marvin used the proceeds of the loan to compensate the employees their full monthly salaries.</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Upon discovering what Marvin had done, Andrew and Thomas were furious.  Both felt that since the firm had experienced a financial downturn, the employees should have to take a substantial reduction in their salaries for the month, or forego their salaries for the month altogether (Andrew, Thomas, and Marvin had not received any profit distribution for the current month; their partnership agreement did not provide for partner salaries, and even if it had, there were no other monies to distribute).  Further, Andrew and Thomas were concerned about partnership liability for the $23,000 loan, as well as their own personal liabilities for the loan.</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Is the general partnership Cooper, Anderson and Young responsible for the $23,000 loan?  Are Andrew Cooper and Thomas Anderson personally liable for the loan?</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600" u="sng" cap="none" strike="noStrike">
                <a:solidFill>
                  <a:schemeClr val="lt2"/>
                </a:solidFill>
                <a:latin typeface="Garamond"/>
                <a:ea typeface="Garamond"/>
                <a:cs typeface="Garamond"/>
                <a:sym typeface="Garamond"/>
              </a:rPr>
              <a:t>Chapter 36 Case Hypothetical</a:t>
            </a:r>
            <a:br>
              <a:rPr b="1" i="0" lang="en-US" sz="1600" u="sng" cap="none" strike="noStrike">
                <a:solidFill>
                  <a:schemeClr val="lt2"/>
                </a:solidFill>
                <a:latin typeface="Garamond"/>
                <a:ea typeface="Garamond"/>
                <a:cs typeface="Garamond"/>
                <a:sym typeface="Garamond"/>
              </a:rPr>
            </a:br>
            <a:br>
              <a:rPr b="1" i="0" lang="en-US" sz="1600" u="sng"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The year 2002 was a nightmare for James Littleton.  In January 2002, Littleton was diagnosed with “Type 2” (adult onset) diabetes; in June, Littleton’s physician expressed concern with the lack of circulation in his left leg, and in October, a circulatory specialist recommended that the left leg be amputated to the knee; reluctantly but resigned to his fate, James agreed.</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On November 1, Littleton was admitted to Pinecrest General Hospital for surgery.  In what can only be described as a horrible and catastrophic mistake, the surgeon misreads the diagnosis and surgical instructions, and amputates Littleton’s right leg by mistake.  Littleton’s left leg is amputated the next day.</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Confined to a wheelchair, but supported by the love, care and concern of his family, Littleton is taken to a local Pinecrest law firm, Stephenson, Gordon, and Ratcliff, a general partnership.  Stephenson and Gordon agree to represent Littleton in the medical malpractice lawsuit, and sign a contract of representation with Littleton, agreeing to represent him for the standard one-third contingency fee, plus associated expenses.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The statute of limitations for medical malpractice actions in the state is three years.  Due to oversight and neglect (rumor has it that both Stephenson and Gordon have substance abuse problems,) the firm fails to file a complaint against the attending surgeon and Pinecrest General Hospital within the three-year period.  Even though he lacks legal training, Littleton knows he will be forever barred from bringing a lawsuit against the doctor and the hospital.  Having experienced catastrophic neglect from two professions he once respected, Littleton focuses his remaining “life energy” on bringing Stephenson, Gordon, and Ratcliff to justice.  He sues the general partnership, as well as individual attorneys Stephenson, Gordon, and Ratcliff for legal malpractice.  Ratcliff’s attorney moves for dismissal of the claim against his client individually, arguing that Ratcliff was not an “attorney of record” for Littleton, and as a result, should be dismissed personally from the lawsuit.</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Will Ratcliff succeed in his motion for dismissal?</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ctrTitle"/>
          </p:nvPr>
        </p:nvSpPr>
        <p:spPr>
          <a:xfrm>
            <a:off x="685800" y="1736725"/>
            <a:ext cx="7772400" cy="192087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Partnership (Uniform Partnership Act Definition):</a:t>
            </a:r>
          </a:p>
        </p:txBody>
      </p:sp>
      <p:sp>
        <p:nvSpPr>
          <p:cNvPr id="104" name="Shape 104"/>
          <p:cNvSpPr txBox="1"/>
          <p:nvPr>
            <p:ph idx="1" type="subTitle"/>
          </p:nvPr>
        </p:nvSpPr>
        <p:spPr>
          <a:xfrm>
            <a:off x="1371600" y="38862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“Association of two or more persons to carry on as co-owners a business for profit”</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Characteristics of Partnership</a:t>
            </a:r>
          </a:p>
        </p:txBody>
      </p:sp>
      <p:sp>
        <p:nvSpPr>
          <p:cNvPr id="112" name="Shape 112"/>
          <p:cNvSpPr txBox="1"/>
          <p:nvPr>
            <p:ph idx="1" type="body"/>
          </p:nvPr>
        </p:nvSpPr>
        <p:spPr>
          <a:xfrm>
            <a:off x="457200" y="2057400"/>
            <a:ext cx="8229600" cy="32003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Voluntary and consensual relationship</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Between two or more individuals, partnerships, corporations, or other forms of business organization</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Engaged in numerous business transactions over period of time</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Partners share profits and management of business</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Situations Where No Partnership:</a:t>
            </a:r>
          </a:p>
        </p:txBody>
      </p:sp>
      <p:sp>
        <p:nvSpPr>
          <p:cNvPr id="120" name="Shape 120"/>
          <p:cNvSpPr txBox="1"/>
          <p:nvPr>
            <p:ph idx="1" type="body"/>
          </p:nvPr>
        </p:nvSpPr>
        <p:spPr>
          <a:xfrm>
            <a:off x="457200" y="1524000"/>
            <a:ext cx="8229600" cy="41909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Employer shares profits with employee as payment for work</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Landlord accepts share of profits for payment of rent</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Party receives share of profits for payment of debt</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Party receives share of profits for payment of annuity to widow/representative of deceased partner</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Party receives share of profits for payment from sale of goodwill of business/other property</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Party receives share of profits for payment of interest on a loan </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Formation of Partnership</a:t>
            </a:r>
          </a:p>
        </p:txBody>
      </p:sp>
      <p:sp>
        <p:nvSpPr>
          <p:cNvPr id="128" name="Shape 128"/>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	Partnership agreement (“articles of partnership”) should include:</a:t>
            </a:r>
          </a:p>
          <a:p>
            <a:pPr indent="-342900" lvl="0" marL="342900" marR="0" rtl="0" algn="l">
              <a:lnSpc>
                <a:spcPct val="9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Name of each partner</a:t>
            </a: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Name of partnership</a:t>
            </a: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Duration of partnership</a:t>
            </a: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How profits divided</a:t>
            </a: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Division of management responsibilities</a:t>
            </a: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Contributions from each partner</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Partnership Duties</a:t>
            </a:r>
          </a:p>
        </p:txBody>
      </p:sp>
      <p:sp>
        <p:nvSpPr>
          <p:cNvPr id="136" name="Shape 136"/>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Duty of Loyalty</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Duty of Obedience</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Duty of Care</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152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Partnership Rights</a:t>
            </a:r>
          </a:p>
        </p:txBody>
      </p:sp>
      <p:sp>
        <p:nvSpPr>
          <p:cNvPr id="144" name="Shape 144"/>
          <p:cNvSpPr txBox="1"/>
          <p:nvPr>
            <p:ph idx="1" type="body"/>
          </p:nvPr>
        </p:nvSpPr>
        <p:spPr>
          <a:xfrm>
            <a:off x="381000" y="1295400"/>
            <a:ext cx="8305799" cy="5029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Right to Share in Management</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Right to Share in Profits</a:t>
            </a:r>
          </a:p>
          <a:p>
            <a:pPr indent="-342900" lvl="0" marL="342900" marR="0" rtl="0" algn="l">
              <a:lnSpc>
                <a:spcPct val="10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Right to Compensation</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Rights to Partnership Property</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Right to Inspect Books</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Right to an Accounting</a:t>
            </a:r>
          </a:p>
          <a:p>
            <a:pPr indent="-342900" lvl="0" marL="342900" marR="0" rtl="0" algn="l">
              <a:lnSpc>
                <a:spcPct val="10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36-*</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