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62" r:id="rId3"/>
    <p:sldId id="488" r:id="rId4"/>
    <p:sldId id="474" r:id="rId5"/>
    <p:sldId id="466" r:id="rId6"/>
    <p:sldId id="453" r:id="rId7"/>
    <p:sldId id="484" r:id="rId8"/>
    <p:sldId id="489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95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06" y="12"/>
      </p:cViewPr>
      <p:guideLst>
        <p:guide orient="horz" pos="1624"/>
        <p:guide pos="3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مفهوم المسؤولية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9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المسؤولية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3166296" y="1210670"/>
            <a:ext cx="8540951" cy="1817614"/>
            <a:chOff x="4399197" y="1115161"/>
            <a:chExt cx="7297048" cy="1552898"/>
          </a:xfrm>
        </p:grpSpPr>
        <p:sp>
          <p:nvSpPr>
            <p:cNvPr id="4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677893" y="1407969"/>
              <a:ext cx="5640312" cy="1025514"/>
              <a:chOff x="2416163" y="518799"/>
              <a:chExt cx="6159194" cy="1406870"/>
            </a:xfrm>
          </p:grpSpPr>
          <p:sp>
            <p:nvSpPr>
              <p:cNvPr id="5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416163" y="518799"/>
                <a:ext cx="6159194" cy="1406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المسؤولية:</a:t>
                </a:r>
              </a:p>
              <a:p>
                <a:pPr algn="r"/>
                <a:r>
                  <a:rPr lang="ar-SY" b="1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هي قدرة الشخص على أداء واجباته , و تحمّل نتائج أقواله و أفعاله و ما ينتج عنها </a:t>
                </a:r>
              </a:p>
              <a:p>
                <a:pPr algn="r"/>
                <a:r>
                  <a:rPr lang="ar-SY" b="1" dirty="0">
                    <a:solidFill>
                      <a:srgbClr val="C0000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مثال: </a:t>
                </a:r>
                <a:r>
                  <a:rPr lang="ar-SY" b="1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أن يتوّقع منك والدك الذّهاب للمدرسة , و الحصول على درجات عالية , فمن مسؤوليتك الذّهاب للمدرسة كل يوم , و الاجتهاد في الدراسة للحصول على نتائج عالية. </a:t>
                </a:r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54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5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56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7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5816598" y="160748"/>
            <a:ext cx="2794750" cy="797811"/>
            <a:chOff x="5203282" y="157026"/>
            <a:chExt cx="1822108" cy="895506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345679"/>
              <a:ext cx="1656522" cy="518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المسؤولية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46" name="مجموعة 45"/>
          <p:cNvGrpSpPr/>
          <p:nvPr/>
        </p:nvGrpSpPr>
        <p:grpSpPr>
          <a:xfrm>
            <a:off x="3377994" y="3402362"/>
            <a:ext cx="8540951" cy="1817615"/>
            <a:chOff x="4399197" y="1115161"/>
            <a:chExt cx="7297048" cy="1552898"/>
          </a:xfrm>
        </p:grpSpPr>
        <p:sp>
          <p:nvSpPr>
            <p:cNvPr id="61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8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670633" y="1449889"/>
              <a:ext cx="5627453" cy="884215"/>
              <a:chOff x="2408236" y="576307"/>
              <a:chExt cx="6145152" cy="1213026"/>
            </a:xfrm>
          </p:grpSpPr>
          <p:sp>
            <p:nvSpPr>
              <p:cNvPr id="81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82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408236" y="707126"/>
                <a:ext cx="6145152" cy="10822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C00000"/>
                    </a:solidFill>
                    <a:latin typeface="SansSerif" panose="00000400000000000000" pitchFamily="2" charset="2"/>
                  </a:rPr>
                  <a:t>مثال آخر : </a:t>
                </a:r>
                <a:r>
                  <a:rPr lang="ar-SY" b="1" dirty="0">
                    <a:latin typeface="SansSerif" panose="00000400000000000000" pitchFamily="2" charset="2"/>
                  </a:rPr>
                  <a:t>أن يتوقّع منك والك معاملة أخوتك الصغار بلطف و استعمال جهاز الحاسب الخاص بك في الوقت المناسب و بالطريقة المُثلى و التزام ضوابط الدخول على المواقع </a:t>
                </a:r>
                <a:r>
                  <a:rPr lang="ar-SY" b="1" dirty="0" smtClean="0">
                    <a:latin typeface="SansSerif" panose="00000400000000000000" pitchFamily="2" charset="2"/>
                  </a:rPr>
                  <a:t>و </a:t>
                </a:r>
                <a:r>
                  <a:rPr lang="ar-SY" b="1" dirty="0">
                    <a:latin typeface="SansSerif" panose="00000400000000000000" pitchFamily="2" charset="2"/>
                  </a:rPr>
                  <a:t>تجنّب المبالغة في تجاوز الأوقات المحدّدة لك , فيكون ذلك من مسؤولياتك . </a:t>
                </a:r>
                <a:endParaRPr lang="ar-SY" b="1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69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77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78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79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80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70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4592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04645" y="352651"/>
            <a:ext cx="1010948" cy="2411014"/>
            <a:chOff x="1130423" y="335569"/>
            <a:chExt cx="1010948" cy="2411014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3" y="335569"/>
              <a:ext cx="461665" cy="241101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المسؤولية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632699" y="262676"/>
            <a:ext cx="3013075" cy="594930"/>
            <a:chOff x="5203282" y="157027"/>
            <a:chExt cx="1822108" cy="62277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7"/>
              <a:ext cx="1822108" cy="62277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528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أنواع المسؤولية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8851" y1="20714" x2="3344" y2="20238"/>
                        <a14:foregroundMark x1="83908" y1="20714" x2="83908" y2="30714"/>
                        <a14:foregroundMark x1="87774" y1="41190" x2="79728" y2="41190"/>
                        <a14:foregroundMark x1="65622" y1="14524" x2="44828" y2="10238"/>
                        <a14:foregroundMark x1="55486" y1="20714" x2="55486" y2="29762"/>
                        <a14:foregroundMark x1="27586" y1="21190" x2="27377" y2="35000"/>
                        <a14:foregroundMark x1="55486" y1="45952" x2="55486" y2="51667"/>
                        <a14:foregroundMark x1="60606" y1="53810" x2="46499" y2="72143"/>
                        <a14:foregroundMark x1="61442" y1="51667" x2="61442" y2="51667"/>
                        <a14:foregroundMark x1="62173" y1="51667" x2="60815" y2="57619"/>
                        <a14:foregroundMark x1="63323" y1="52857" x2="57367" y2="50714"/>
                        <a14:foregroundMark x1="57367" y1="50714" x2="57367" y2="50714"/>
                        <a14:foregroundMark x1="83908" y1="43810" x2="83595" y2="57619"/>
                        <a14:foregroundMark x1="89133" y1="52857" x2="86625" y2="55952"/>
                        <a14:foregroundMark x1="86834" y1="51667" x2="89446" y2="51667"/>
                        <a14:foregroundMark x1="90073" y1="52857" x2="90073" y2="59524"/>
                        <a14:foregroundMark x1="90805" y1="52857" x2="86207" y2="52857"/>
                        <a14:foregroundMark x1="27377" y1="45000" x2="27377" y2="55000"/>
                        <a14:foregroundMark x1="34274" y1="55952" x2="29154" y2="55952"/>
                        <a14:foregroundMark x1="30825" y1="51667" x2="33542" y2="53333"/>
                        <a14:foregroundMark x1="34901" y1="51190" x2="34065" y2="54286"/>
                        <a14:foregroundMark x1="31452" y1="55476" x2="31243" y2="56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99" r="6673" b="7770"/>
          <a:stretch/>
        </p:blipFill>
        <p:spPr bwMode="auto">
          <a:xfrm>
            <a:off x="3176237" y="1989410"/>
            <a:ext cx="7884596" cy="3789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383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59684" y="397616"/>
            <a:ext cx="1010947" cy="2321088"/>
            <a:chOff x="1130425" y="425494"/>
            <a:chExt cx="1010947" cy="2321088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5" y="539795"/>
              <a:ext cx="461665" cy="220678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9" y="425494"/>
              <a:ext cx="492443" cy="227606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المسؤولية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4304484" y="1112620"/>
            <a:ext cx="6981067" cy="677698"/>
            <a:chOff x="6818654" y="2432396"/>
            <a:chExt cx="6981064" cy="677698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209626" y="-488059"/>
              <a:ext cx="669637" cy="6510547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89780" y="252915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2" y="2463763"/>
              <a:ext cx="64093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 يُقسَّم الطلبة إلى مجموعات , و يُطلب من كل مجموعة اختيار نوع المسؤولية و كتابة أمثلة لها وفق الجدول الآتي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529930"/>
              </p:ext>
            </p:extLst>
          </p:nvPr>
        </p:nvGraphicFramePr>
        <p:xfrm>
          <a:off x="3510659" y="2578100"/>
          <a:ext cx="7784244" cy="210659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892122"/>
                <a:gridCol w="3892122"/>
              </a:tblGrid>
              <a:tr h="599224">
                <a:tc>
                  <a:txBody>
                    <a:bodyPr/>
                    <a:lstStyle/>
                    <a:p>
                      <a:pPr algn="ctr" rtl="1"/>
                      <a:r>
                        <a:rPr lang="ar-SY" sz="3000" dirty="0" smtClean="0"/>
                        <a:t>نوع المسؤولية</a:t>
                      </a:r>
                      <a:endParaRPr lang="ar-SY" sz="3000" dirty="0"/>
                    </a:p>
                  </a:txBody>
                  <a:tcPr marL="149458" marR="149458" marT="74729" marB="74729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sz="3000" dirty="0" smtClean="0"/>
                        <a:t>مثال</a:t>
                      </a:r>
                      <a:endParaRPr lang="ar-SY" sz="3000" dirty="0"/>
                    </a:p>
                  </a:txBody>
                  <a:tcPr marL="149458" marR="149458" marT="74729" marB="74729"/>
                </a:tc>
              </a:tr>
              <a:tr h="498191">
                <a:tc>
                  <a:txBody>
                    <a:bodyPr/>
                    <a:lstStyle/>
                    <a:p>
                      <a:pPr algn="ctr" rtl="1"/>
                      <a:r>
                        <a:rPr lang="ar-SY" sz="2300" b="1" dirty="0" smtClean="0"/>
                        <a:t>مسؤولية شخصية</a:t>
                      </a:r>
                      <a:endParaRPr lang="ar-SY" sz="2300" b="1" dirty="0"/>
                    </a:p>
                  </a:txBody>
                  <a:tcPr marL="149458" marR="149458" marT="74729" marB="74729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sz="2300" b="1" dirty="0" smtClean="0"/>
                        <a:t>المحافظة على الصلوات المفروضة</a:t>
                      </a:r>
                      <a:endParaRPr lang="ar-SY" sz="2300" b="1" dirty="0"/>
                    </a:p>
                  </a:txBody>
                  <a:tcPr marL="149458" marR="149458" marT="74729" marB="74729"/>
                </a:tc>
              </a:tr>
              <a:tr h="498191">
                <a:tc>
                  <a:txBody>
                    <a:bodyPr/>
                    <a:lstStyle/>
                    <a:p>
                      <a:pPr algn="ctr" rtl="1"/>
                      <a:r>
                        <a:rPr lang="ar-SY" sz="2300" b="1" dirty="0" smtClean="0"/>
                        <a:t>مسؤولية اجتماعية</a:t>
                      </a:r>
                    </a:p>
                  </a:txBody>
                  <a:tcPr marL="149458" marR="149458" marT="74729" marB="74729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sz="2300" b="1" i="0" dirty="0" smtClean="0"/>
                        <a:t>الالتزام</a:t>
                      </a:r>
                      <a:r>
                        <a:rPr lang="ar-SY" sz="2300" b="1" i="0" baseline="0" dirty="0" smtClean="0"/>
                        <a:t> تجاه الأسرة</a:t>
                      </a:r>
                      <a:endParaRPr lang="ar-SY" sz="2300" b="1" i="0" dirty="0"/>
                    </a:p>
                  </a:txBody>
                  <a:tcPr marL="149458" marR="149458" marT="74729" marB="74729"/>
                </a:tc>
              </a:tr>
              <a:tr h="499894">
                <a:tc>
                  <a:txBody>
                    <a:bodyPr/>
                    <a:lstStyle/>
                    <a:p>
                      <a:pPr algn="ctr" rtl="1"/>
                      <a:r>
                        <a:rPr lang="ar-SY" sz="2300" b="1" dirty="0" smtClean="0"/>
                        <a:t>مسؤولية وطنية</a:t>
                      </a:r>
                    </a:p>
                  </a:txBody>
                  <a:tcPr marL="149458" marR="149458" marT="74729" marB="74729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Y" sz="2300" b="1" dirty="0" smtClean="0"/>
                        <a:t>تحقيق الانتماء و الولاء</a:t>
                      </a:r>
                      <a:endParaRPr lang="ar-SY" sz="2300" b="1" dirty="0"/>
                    </a:p>
                  </a:txBody>
                  <a:tcPr marL="149458" marR="149458" marT="74729" marB="7472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718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58" y="3527487"/>
            <a:ext cx="914034" cy="62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04646" y="352652"/>
            <a:ext cx="1010947" cy="2411013"/>
            <a:chOff x="1130424" y="335569"/>
            <a:chExt cx="1010947" cy="2411013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335569"/>
              <a:ext cx="461665" cy="241101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المسؤولية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404300" y="183762"/>
            <a:ext cx="3394075" cy="626233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610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فوائد المسؤولية</a:t>
              </a:r>
              <a:endParaRPr lang="ar-SY" sz="24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sp>
        <p:nvSpPr>
          <p:cNvPr id="24" name="Freeform: Shape 5">
            <a:extLst>
              <a:ext uri="{FF2B5EF4-FFF2-40B4-BE49-F238E27FC236}">
                <a16:creationId xmlns:a16="http://schemas.microsoft.com/office/drawing/2014/main" xmlns="" id="{38FE7F47-D248-4947-93AD-EFD88C6C6250}"/>
              </a:ext>
            </a:extLst>
          </p:cNvPr>
          <p:cNvSpPr/>
          <p:nvPr/>
        </p:nvSpPr>
        <p:spPr>
          <a:xfrm>
            <a:off x="5769872" y="1530219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 w="244475">
            <a:solidFill>
              <a:schemeClr val="tx1">
                <a:alpha val="20000"/>
              </a:schemeClr>
            </a:solidFill>
          </a:ln>
          <a:scene3d>
            <a:camera prst="perspectiveLeft"/>
            <a:lightRig rig="brightRoom" dir="t"/>
          </a:scene3d>
          <a:sp3d prstMaterial="matte">
            <a:bevelT w="0" h="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3">
            <a:extLst>
              <a:ext uri="{FF2B5EF4-FFF2-40B4-BE49-F238E27FC236}">
                <a16:creationId xmlns:a16="http://schemas.microsoft.com/office/drawing/2014/main" xmlns="" id="{05DD7B41-9B38-4767-944F-EC69296CFC48}"/>
              </a:ext>
            </a:extLst>
          </p:cNvPr>
          <p:cNvSpPr/>
          <p:nvPr/>
        </p:nvSpPr>
        <p:spPr>
          <a:xfrm>
            <a:off x="5525101" y="1167362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152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4000">
                  <a:schemeClr val="bg1"/>
                </a:gs>
                <a:gs pos="6000">
                  <a:schemeClr val="bg1"/>
                </a:gs>
                <a:gs pos="78000">
                  <a:srgbClr val="FFFFFF"/>
                </a:gs>
                <a:gs pos="87000">
                  <a:srgbClr val="FFFFFF"/>
                </a:gs>
                <a:gs pos="91000">
                  <a:schemeClr val="bg1">
                    <a:lumMod val="95000"/>
                  </a:schemeClr>
                </a:gs>
                <a:gs pos="98000">
                  <a:schemeClr val="bg1"/>
                </a:gs>
              </a:gsLst>
              <a:lin ang="18900000" scaled="1"/>
              <a:tileRect/>
            </a:gradFill>
          </a:ln>
          <a:scene3d>
            <a:camera prst="perspectiveLeft"/>
            <a:lightRig rig="twoPt" dir="t"/>
          </a:scene3d>
          <a:sp3d prstMaterial="powder">
            <a:bevelT w="0" h="6477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tar: 4 Points 15">
            <a:extLst>
              <a:ext uri="{FF2B5EF4-FFF2-40B4-BE49-F238E27FC236}">
                <a16:creationId xmlns:a16="http://schemas.microsoft.com/office/drawing/2014/main" xmlns="" id="{257FE520-07FF-4347-91DB-CA354BBC2FFA}"/>
              </a:ext>
            </a:extLst>
          </p:cNvPr>
          <p:cNvSpPr/>
          <p:nvPr/>
        </p:nvSpPr>
        <p:spPr>
          <a:xfrm>
            <a:off x="6667177" y="3854991"/>
            <a:ext cx="3227864" cy="3227864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tar: 4 Points 16">
            <a:extLst>
              <a:ext uri="{FF2B5EF4-FFF2-40B4-BE49-F238E27FC236}">
                <a16:creationId xmlns:a16="http://schemas.microsoft.com/office/drawing/2014/main" xmlns="" id="{350D6AFD-4C02-4906-937B-C3011CB2581B}"/>
              </a:ext>
            </a:extLst>
          </p:cNvPr>
          <p:cNvSpPr/>
          <p:nvPr/>
        </p:nvSpPr>
        <p:spPr>
          <a:xfrm>
            <a:off x="9376542" y="4223008"/>
            <a:ext cx="2336413" cy="2336413"/>
          </a:xfrm>
          <a:prstGeom prst="star4">
            <a:avLst>
              <a:gd name="adj" fmla="val 6271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">
            <a:extLst>
              <a:ext uri="{FF2B5EF4-FFF2-40B4-BE49-F238E27FC236}">
                <a16:creationId xmlns:a16="http://schemas.microsoft.com/office/drawing/2014/main" xmlns="" id="{6FE97CA9-EEB8-4F25-905F-F46466192B23}"/>
              </a:ext>
            </a:extLst>
          </p:cNvPr>
          <p:cNvGrpSpPr/>
          <p:nvPr/>
        </p:nvGrpSpPr>
        <p:grpSpPr>
          <a:xfrm>
            <a:off x="6667177" y="1394225"/>
            <a:ext cx="4346775" cy="1215072"/>
            <a:chOff x="4250720" y="1349599"/>
            <a:chExt cx="4346775" cy="1215072"/>
          </a:xfrm>
        </p:grpSpPr>
        <p:sp>
          <p:nvSpPr>
            <p:cNvPr id="30" name="TextBox 6">
              <a:extLst>
                <a:ext uri="{FF2B5EF4-FFF2-40B4-BE49-F238E27FC236}">
                  <a16:creationId xmlns:a16="http://schemas.microsoft.com/office/drawing/2014/main" xmlns="" id="{85F6043C-396C-498A-A0A0-BA201A7ADC10}"/>
                </a:ext>
              </a:extLst>
            </p:cNvPr>
            <p:cNvSpPr txBox="1"/>
            <p:nvPr/>
          </p:nvSpPr>
          <p:spPr>
            <a:xfrm>
              <a:off x="4250720" y="1699157"/>
              <a:ext cx="43467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C00000"/>
                  </a:solidFill>
                  <a:latin typeface="Arial Nova" panose="020B0504020202020204" pitchFamily="34" charset="0"/>
                  <a:ea typeface="Verdana" panose="020B0604030504040204" pitchFamily="34" charset="0"/>
                  <a:cs typeface="Open Sans" panose="020B0606030504020204" pitchFamily="34" charset="0"/>
                </a:rPr>
                <a:t>تُؤدي المسؤولية إلى: </a:t>
              </a:r>
              <a:r>
                <a:rPr lang="ar-SY" b="1" dirty="0">
                  <a:latin typeface="Arial Nova" panose="020B0504020202020204" pitchFamily="34" charset="0"/>
                  <a:ea typeface="Verdana" panose="020B0604030504040204" pitchFamily="34" charset="0"/>
                  <a:cs typeface="Open Sans" panose="020B0606030504020204" pitchFamily="34" charset="0"/>
                </a:rPr>
                <a:t>مزيد من الثقة بالنفس و ثقة الآخرين بك لأداء الأعمال الموكلة إليك و تحمُّل </a:t>
              </a:r>
              <a:r>
                <a:rPr lang="ar-SY" b="1" dirty="0" smtClean="0">
                  <a:latin typeface="Arial Nova" panose="020B0504020202020204" pitchFamily="34" charset="0"/>
                  <a:ea typeface="Verdana" panose="020B0604030504040204" pitchFamily="34" charset="0"/>
                  <a:cs typeface="Open Sans" panose="020B0606030504020204" pitchFamily="34" charset="0"/>
                </a:rPr>
                <a:t>نتائجها</a:t>
              </a:r>
              <a:endParaRPr lang="ar-SY" b="1" dirty="0">
                <a:latin typeface="Arial Nova" panose="020B0504020202020204" pitchFamily="34" charset="0"/>
                <a:ea typeface="Verdana" panose="020B060403050404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TextBox 7">
              <a:extLst>
                <a:ext uri="{FF2B5EF4-FFF2-40B4-BE49-F238E27FC236}">
                  <a16:creationId xmlns:a16="http://schemas.microsoft.com/office/drawing/2014/main" xmlns="" id="{52C665CB-E2B3-49D8-A1A8-3DFF8AD9800D}"/>
                </a:ext>
              </a:extLst>
            </p:cNvPr>
            <p:cNvSpPr txBox="1"/>
            <p:nvPr/>
          </p:nvSpPr>
          <p:spPr>
            <a:xfrm>
              <a:off x="4392542" y="1364342"/>
              <a:ext cx="8326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  <p:sp>
          <p:nvSpPr>
            <p:cNvPr id="39" name="TextBox 8">
              <a:extLst>
                <a:ext uri="{FF2B5EF4-FFF2-40B4-BE49-F238E27FC236}">
                  <a16:creationId xmlns:a16="http://schemas.microsoft.com/office/drawing/2014/main" xmlns="" id="{D60F5F48-A5B2-4A46-8D88-01279B6641FE}"/>
                </a:ext>
              </a:extLst>
            </p:cNvPr>
            <p:cNvSpPr txBox="1"/>
            <p:nvPr/>
          </p:nvSpPr>
          <p:spPr>
            <a:xfrm>
              <a:off x="6379451" y="1349599"/>
              <a:ext cx="2059464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ar-SY" sz="1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40" name="TextBox 9">
            <a:extLst>
              <a:ext uri="{FF2B5EF4-FFF2-40B4-BE49-F238E27FC236}">
                <a16:creationId xmlns:a16="http://schemas.microsoft.com/office/drawing/2014/main" xmlns="" id="{393E9811-67FC-4C3C-B752-072534E2A030}"/>
              </a:ext>
            </a:extLst>
          </p:cNvPr>
          <p:cNvSpPr txBox="1"/>
          <p:nvPr/>
        </p:nvSpPr>
        <p:spPr>
          <a:xfrm>
            <a:off x="6350000" y="2609297"/>
            <a:ext cx="458331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rgbClr val="C00000"/>
                </a:solidFill>
                <a:latin typeface="Open Sans" panose="020B0606030504020204" pitchFamily="34" charset="0"/>
              </a:rPr>
              <a:t>مثال: </a:t>
            </a:r>
          </a:p>
          <a:p>
            <a:pPr algn="r"/>
            <a:r>
              <a:rPr lang="ar-SY" b="1" dirty="0" smtClean="0">
                <a:latin typeface="Open Sans" panose="020B0606030504020204" pitchFamily="34" charset="0"/>
              </a:rPr>
              <a:t>إنَّ استعمالنا لشبكة المعلومات العالمية ( الانترنت) استعمالاً آمناً يعني أننا لا نعرِّض أنفسنا للخطر , لأننا مسؤولون عن سلامتنا الشّخصية , لهذا السبب يثق أولياء أمورنا بأننا نستعمل الإنترنت بمسؤولية </a:t>
            </a:r>
          </a:p>
          <a:p>
            <a:pPr algn="r"/>
            <a:r>
              <a:rPr lang="ar-SY" b="1" dirty="0" smtClean="0">
                <a:solidFill>
                  <a:srgbClr val="C00000"/>
                </a:solidFill>
                <a:latin typeface="Open Sans" panose="020B0606030504020204" pitchFamily="34" charset="0"/>
              </a:rPr>
              <a:t>من هنا لا بد من</a:t>
            </a:r>
            <a:r>
              <a:rPr lang="ar-SY" b="1" dirty="0" smtClean="0">
                <a:latin typeface="Open Sans" panose="020B0606030504020204" pitchFamily="34" charset="0"/>
              </a:rPr>
              <a:t> معرفة الطريقة السليمة لتصفّح المواقع و اختيار الآمن منها فقط , و الابتعاد عن المحتويات غير المناسبة و استعمال الإنترنت في فترات محددة دون الإفراط                في ذلك   </a:t>
            </a:r>
            <a:endParaRPr lang="ar-SY" b="1" dirty="0" smtClean="0"/>
          </a:p>
        </p:txBody>
      </p:sp>
    </p:spTree>
    <p:extLst>
      <p:ext uri="{BB962C8B-B14F-4D97-AF65-F5344CB8AC3E}">
        <p14:creationId xmlns:p14="http://schemas.microsoft.com/office/powerpoint/2010/main" val="114583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4" grpId="0" animBg="1"/>
      <p:bldP spid="25" grpId="0" animBg="1"/>
      <p:bldP spid="26" grpId="0" animBg="1"/>
      <p:bldP spid="26" grpId="1" animBg="1"/>
      <p:bldP spid="27" grpId="0" animBg="1"/>
      <p:bldP spid="27" grpId="1" animBg="1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0" y="3543300"/>
            <a:ext cx="875462" cy="594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57958" y="168474"/>
            <a:ext cx="954108" cy="2836207"/>
            <a:chOff x="1187263" y="198079"/>
            <a:chExt cx="954108" cy="283620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87263" y="198079"/>
              <a:ext cx="461665" cy="283620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المسؤولية</a:t>
              </a:r>
            </a:p>
          </p:txBody>
        </p:sp>
      </p:grpSp>
      <p:grpSp>
        <p:nvGrpSpPr>
          <p:cNvPr id="21" name="Group 34">
            <a:extLst>
              <a:ext uri="{FF2B5EF4-FFF2-40B4-BE49-F238E27FC236}">
                <a16:creationId xmlns="" xmlns:a16="http://schemas.microsoft.com/office/drawing/2014/main" id="{3511D3EB-865D-4889-9F87-9D44BC1C5288}"/>
              </a:ext>
            </a:extLst>
          </p:cNvPr>
          <p:cNvGrpSpPr/>
          <p:nvPr/>
        </p:nvGrpSpPr>
        <p:grpSpPr>
          <a:xfrm>
            <a:off x="3099152" y="4189731"/>
            <a:ext cx="4198880" cy="1500333"/>
            <a:chOff x="3434509" y="1223092"/>
            <a:chExt cx="5310348" cy="1897480"/>
          </a:xfrm>
        </p:grpSpPr>
        <p:sp>
          <p:nvSpPr>
            <p:cNvPr id="22" name="Freeform: Shape 35">
              <a:extLst>
                <a:ext uri="{FF2B5EF4-FFF2-40B4-BE49-F238E27FC236}">
                  <a16:creationId xmlns="" xmlns:a16="http://schemas.microsoft.com/office/drawing/2014/main" id="{F1DB7F48-0863-484F-A5E2-22D1A4DEB065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36">
              <a:extLst>
                <a:ext uri="{FF2B5EF4-FFF2-40B4-BE49-F238E27FC236}">
                  <a16:creationId xmlns="" xmlns:a16="http://schemas.microsoft.com/office/drawing/2014/main" id="{C30D1CF7-B671-4C58-B171-E5A72281CA7A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38">
              <a:extLst>
                <a:ext uri="{FF2B5EF4-FFF2-40B4-BE49-F238E27FC236}">
                  <a16:creationId xmlns="" xmlns:a16="http://schemas.microsoft.com/office/drawing/2014/main" id="{4A67E37C-0FFB-45C4-8DF8-F98B60B12C89}"/>
                </a:ext>
              </a:extLst>
            </p:cNvPr>
            <p:cNvSpPr txBox="1"/>
            <p:nvPr/>
          </p:nvSpPr>
          <p:spPr>
            <a:xfrm>
              <a:off x="3434509" y="1223092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4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25" name="TextBox 39">
              <a:extLst>
                <a:ext uri="{FF2B5EF4-FFF2-40B4-BE49-F238E27FC236}">
                  <a16:creationId xmlns="" xmlns:a16="http://schemas.microsoft.com/office/drawing/2014/main" id="{B1B7F90A-661A-4696-821B-B9CAA464FA3C}"/>
                </a:ext>
              </a:extLst>
            </p:cNvPr>
            <p:cNvSpPr txBox="1"/>
            <p:nvPr/>
          </p:nvSpPr>
          <p:spPr>
            <a:xfrm>
              <a:off x="3736163" y="1663226"/>
              <a:ext cx="4880200" cy="506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66CC"/>
                  </a:solidFill>
                  <a:latin typeface="Oswald" panose="02000503000000000000" pitchFamily="2" charset="0"/>
                </a:rPr>
                <a:t>العمل بجد و اجتهاد لإنجاز الأعمال</a:t>
              </a:r>
              <a:endParaRPr lang="en-US" sz="2000" b="1" dirty="0">
                <a:solidFill>
                  <a:srgbClr val="0066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6" name="TextBox 40">
              <a:extLst>
                <a:ext uri="{FF2B5EF4-FFF2-40B4-BE49-F238E27FC236}">
                  <a16:creationId xmlns="" xmlns:a16="http://schemas.microsoft.com/office/drawing/2014/main" id="{DD2C8D28-2EC4-449E-BCEC-9EF7842E2321}"/>
                </a:ext>
              </a:extLst>
            </p:cNvPr>
            <p:cNvSpPr txBox="1"/>
            <p:nvPr/>
          </p:nvSpPr>
          <p:spPr>
            <a:xfrm>
              <a:off x="5333998" y="2130322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7" name="Group 41">
            <a:extLst>
              <a:ext uri="{FF2B5EF4-FFF2-40B4-BE49-F238E27FC236}">
                <a16:creationId xmlns="" xmlns:a16="http://schemas.microsoft.com/office/drawing/2014/main" id="{70FAA672-A64A-48F0-A061-B9591F075E07}"/>
              </a:ext>
            </a:extLst>
          </p:cNvPr>
          <p:cNvGrpSpPr/>
          <p:nvPr/>
        </p:nvGrpSpPr>
        <p:grpSpPr>
          <a:xfrm>
            <a:off x="7378052" y="4218561"/>
            <a:ext cx="4225561" cy="1480457"/>
            <a:chOff x="3447142" y="1248229"/>
            <a:chExt cx="5344093" cy="1872343"/>
          </a:xfrm>
        </p:grpSpPr>
        <p:sp>
          <p:nvSpPr>
            <p:cNvPr id="28" name="Freeform: Shape 42">
              <a:extLst>
                <a:ext uri="{FF2B5EF4-FFF2-40B4-BE49-F238E27FC236}">
                  <a16:creationId xmlns="" xmlns:a16="http://schemas.microsoft.com/office/drawing/2014/main" id="{B134518F-E107-4BE1-BAC8-41D1DC904D01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43">
              <a:extLst>
                <a:ext uri="{FF2B5EF4-FFF2-40B4-BE49-F238E27FC236}">
                  <a16:creationId xmlns="" xmlns:a16="http://schemas.microsoft.com/office/drawing/2014/main" id="{B1DBD8F6-1E3F-462A-B8CF-07E53A53AAD1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45">
              <a:extLst>
                <a:ext uri="{FF2B5EF4-FFF2-40B4-BE49-F238E27FC236}">
                  <a16:creationId xmlns="" xmlns:a16="http://schemas.microsoft.com/office/drawing/2014/main" id="{76BC3025-A4C2-427A-93D5-24B5359F5B95}"/>
                </a:ext>
              </a:extLst>
            </p:cNvPr>
            <p:cNvSpPr txBox="1"/>
            <p:nvPr/>
          </p:nvSpPr>
          <p:spPr>
            <a:xfrm>
              <a:off x="3500476" y="1301659"/>
              <a:ext cx="344409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7030A0"/>
                  </a:solidFill>
                </a:rPr>
                <a:t>5</a:t>
              </a:r>
              <a:endParaRPr lang="en-US" sz="2000" b="1" dirty="0">
                <a:solidFill>
                  <a:srgbClr val="7030A0"/>
                </a:solidFill>
              </a:endParaRPr>
            </a:p>
          </p:txBody>
        </p:sp>
        <p:sp>
          <p:nvSpPr>
            <p:cNvPr id="31" name="TextBox 46">
              <a:extLst>
                <a:ext uri="{FF2B5EF4-FFF2-40B4-BE49-F238E27FC236}">
                  <a16:creationId xmlns="" xmlns:a16="http://schemas.microsoft.com/office/drawing/2014/main" id="{36B6B431-6877-4661-A2BF-0AF60446BBEC}"/>
                </a:ext>
              </a:extLst>
            </p:cNvPr>
            <p:cNvSpPr txBox="1"/>
            <p:nvPr/>
          </p:nvSpPr>
          <p:spPr>
            <a:xfrm>
              <a:off x="3833254" y="1547800"/>
              <a:ext cx="4957981" cy="895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9900CC"/>
                  </a:solidFill>
                  <a:latin typeface="Oswald" panose="02000503000000000000" pitchFamily="2" charset="0"/>
                </a:rPr>
                <a:t>قبول النقد الموضوعي الصادق , و الحذر من التأثر بالتّعثُّر لأنّه طريق النجاح</a:t>
              </a:r>
              <a:endParaRPr lang="en-US" sz="2000" b="1" dirty="0">
                <a:solidFill>
                  <a:srgbClr val="9900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32" name="TextBox 47">
              <a:extLst>
                <a:ext uri="{FF2B5EF4-FFF2-40B4-BE49-F238E27FC236}">
                  <a16:creationId xmlns="" xmlns:a16="http://schemas.microsoft.com/office/drawing/2014/main" id="{C7F4149E-1311-4032-9D77-EC2E92133D12}"/>
                </a:ext>
              </a:extLst>
            </p:cNvPr>
            <p:cNvSpPr txBox="1"/>
            <p:nvPr/>
          </p:nvSpPr>
          <p:spPr>
            <a:xfrm>
              <a:off x="5112303" y="1465054"/>
              <a:ext cx="3678931" cy="89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3" name="Group 20">
            <a:extLst>
              <a:ext uri="{FF2B5EF4-FFF2-40B4-BE49-F238E27FC236}">
                <a16:creationId xmlns="" xmlns:a16="http://schemas.microsoft.com/office/drawing/2014/main" id="{9B6B2F28-C702-4430-89DC-EBD49659AA65}"/>
              </a:ext>
            </a:extLst>
          </p:cNvPr>
          <p:cNvGrpSpPr/>
          <p:nvPr/>
        </p:nvGrpSpPr>
        <p:grpSpPr>
          <a:xfrm>
            <a:off x="4747272" y="3165072"/>
            <a:ext cx="4188890" cy="1480457"/>
            <a:chOff x="3447142" y="1248229"/>
            <a:chExt cx="5297715" cy="1872343"/>
          </a:xfrm>
        </p:grpSpPr>
        <p:sp>
          <p:nvSpPr>
            <p:cNvPr id="34" name="Freeform: Shape 21">
              <a:extLst>
                <a:ext uri="{FF2B5EF4-FFF2-40B4-BE49-F238E27FC236}">
                  <a16:creationId xmlns="" xmlns:a16="http://schemas.microsoft.com/office/drawing/2014/main" id="{75471506-3714-4B3D-8754-F6D854BF2B2B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22">
              <a:extLst>
                <a:ext uri="{FF2B5EF4-FFF2-40B4-BE49-F238E27FC236}">
                  <a16:creationId xmlns="" xmlns:a16="http://schemas.microsoft.com/office/drawing/2014/main" id="{DDFF88E6-0AD2-4CA9-BA4C-809055408130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24">
              <a:extLst>
                <a:ext uri="{FF2B5EF4-FFF2-40B4-BE49-F238E27FC236}">
                  <a16:creationId xmlns="" xmlns:a16="http://schemas.microsoft.com/office/drawing/2014/main" id="{EDCC401E-E9FC-4F0B-822E-17ED8DC0A2CF}"/>
                </a:ext>
              </a:extLst>
            </p:cNvPr>
            <p:cNvSpPr txBox="1"/>
            <p:nvPr/>
          </p:nvSpPr>
          <p:spPr>
            <a:xfrm>
              <a:off x="3569485" y="1263102"/>
              <a:ext cx="406570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2"/>
                  </a:solidFill>
                </a:rPr>
                <a:t>3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  <p:sp>
          <p:nvSpPr>
            <p:cNvPr id="37" name="TextBox 25">
              <a:extLst>
                <a:ext uri="{FF2B5EF4-FFF2-40B4-BE49-F238E27FC236}">
                  <a16:creationId xmlns="" xmlns:a16="http://schemas.microsoft.com/office/drawing/2014/main" id="{263BB9E6-5F88-42FA-87F7-2892E43D010E}"/>
                </a:ext>
              </a:extLst>
            </p:cNvPr>
            <p:cNvSpPr txBox="1"/>
            <p:nvPr/>
          </p:nvSpPr>
          <p:spPr>
            <a:xfrm>
              <a:off x="3772770" y="1435924"/>
              <a:ext cx="4934571" cy="895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FF9900"/>
                  </a:solidFill>
                  <a:latin typeface="Oswald" panose="02000503000000000000" pitchFamily="2" charset="0"/>
                </a:rPr>
                <a:t>الاستعداد الذهني و النفسي و الجسدي لتحمّل المسؤولية</a:t>
              </a:r>
              <a:endParaRPr lang="en-US" sz="2000" b="1" dirty="0">
                <a:solidFill>
                  <a:schemeClr val="accent6">
                    <a:lumMod val="75000"/>
                  </a:schemeClr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4" name="TextBox 26">
              <a:extLst>
                <a:ext uri="{FF2B5EF4-FFF2-40B4-BE49-F238E27FC236}">
                  <a16:creationId xmlns="" xmlns:a16="http://schemas.microsoft.com/office/drawing/2014/main" id="{8F410EE0-A1CE-49BB-8D8D-3E6B1AD64D73}"/>
                </a:ext>
              </a:extLst>
            </p:cNvPr>
            <p:cNvSpPr txBox="1"/>
            <p:nvPr/>
          </p:nvSpPr>
          <p:spPr>
            <a:xfrm>
              <a:off x="5251933" y="225334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5" name="Group 1">
            <a:extLst>
              <a:ext uri="{FF2B5EF4-FFF2-40B4-BE49-F238E27FC236}">
                <a16:creationId xmlns="" xmlns:a16="http://schemas.microsoft.com/office/drawing/2014/main" id="{A7289489-C1C6-473A-8D08-62CDB13BCBA5}"/>
              </a:ext>
            </a:extLst>
          </p:cNvPr>
          <p:cNvGrpSpPr/>
          <p:nvPr/>
        </p:nvGrpSpPr>
        <p:grpSpPr>
          <a:xfrm>
            <a:off x="2968876" y="2055107"/>
            <a:ext cx="4394329" cy="1557611"/>
            <a:chOff x="3236921" y="1150652"/>
            <a:chExt cx="5557536" cy="1969920"/>
          </a:xfrm>
        </p:grpSpPr>
        <p:sp>
          <p:nvSpPr>
            <p:cNvPr id="46" name="Freeform: Shape 7">
              <a:extLst>
                <a:ext uri="{FF2B5EF4-FFF2-40B4-BE49-F238E27FC236}">
                  <a16:creationId xmlns="" xmlns:a16="http://schemas.microsoft.com/office/drawing/2014/main" id="{4FFEBD75-CB09-4FFB-AE4F-9C354554489F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">
              <a:extLst>
                <a:ext uri="{FF2B5EF4-FFF2-40B4-BE49-F238E27FC236}">
                  <a16:creationId xmlns="" xmlns:a16="http://schemas.microsoft.com/office/drawing/2014/main" id="{7449C522-E095-44D3-B485-A26748BB7D48}"/>
                </a:ext>
              </a:extLst>
            </p:cNvPr>
            <p:cNvSpPr/>
            <p:nvPr/>
          </p:nvSpPr>
          <p:spPr>
            <a:xfrm>
              <a:off x="3285108" y="1248229"/>
              <a:ext cx="5459750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10">
              <a:extLst>
                <a:ext uri="{FF2B5EF4-FFF2-40B4-BE49-F238E27FC236}">
                  <a16:creationId xmlns="" xmlns:a16="http://schemas.microsoft.com/office/drawing/2014/main" id="{88A9A131-42AC-4F4E-8613-1EB89E15AD38}"/>
                </a:ext>
              </a:extLst>
            </p:cNvPr>
            <p:cNvSpPr txBox="1"/>
            <p:nvPr/>
          </p:nvSpPr>
          <p:spPr>
            <a:xfrm>
              <a:off x="3473773" y="1150652"/>
              <a:ext cx="22956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800" b="1" dirty="0">
                <a:solidFill>
                  <a:srgbClr val="00B050"/>
                </a:solidFill>
              </a:endParaRPr>
            </a:p>
          </p:txBody>
        </p:sp>
        <p:sp>
          <p:nvSpPr>
            <p:cNvPr id="49" name="TextBox 11">
              <a:extLst>
                <a:ext uri="{FF2B5EF4-FFF2-40B4-BE49-F238E27FC236}">
                  <a16:creationId xmlns="" xmlns:a16="http://schemas.microsoft.com/office/drawing/2014/main" id="{FA5A04EA-11D4-4185-844F-4BCA38D029C2}"/>
                </a:ext>
              </a:extLst>
            </p:cNvPr>
            <p:cNvSpPr txBox="1"/>
            <p:nvPr/>
          </p:nvSpPr>
          <p:spPr>
            <a:xfrm>
              <a:off x="3236921" y="1522745"/>
              <a:ext cx="5557536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339966"/>
                  </a:solidFill>
                  <a:latin typeface="Oswald" panose="02000503000000000000" pitchFamily="2" charset="0"/>
                </a:rPr>
                <a:t>الاعتماد على الله ثم على النّفس</a:t>
              </a:r>
            </a:p>
          </p:txBody>
        </p:sp>
        <p:sp>
          <p:nvSpPr>
            <p:cNvPr id="50" name="TextBox 12">
              <a:extLst>
                <a:ext uri="{FF2B5EF4-FFF2-40B4-BE49-F238E27FC236}">
                  <a16:creationId xmlns="" xmlns:a16="http://schemas.microsoft.com/office/drawing/2014/main" id="{12FA63BC-673C-4FCA-B7CF-A6BADCF40082}"/>
                </a:ext>
              </a:extLst>
            </p:cNvPr>
            <p:cNvSpPr txBox="1"/>
            <p:nvPr/>
          </p:nvSpPr>
          <p:spPr>
            <a:xfrm>
              <a:off x="5400209" y="221705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1" name="Group 27">
            <a:extLst>
              <a:ext uri="{FF2B5EF4-FFF2-40B4-BE49-F238E27FC236}">
                <a16:creationId xmlns="" xmlns:a16="http://schemas.microsoft.com/office/drawing/2014/main" id="{0A6E9735-2FB0-4421-8EF2-B18BCBF31D8C}"/>
              </a:ext>
            </a:extLst>
          </p:cNvPr>
          <p:cNvGrpSpPr/>
          <p:nvPr/>
        </p:nvGrpSpPr>
        <p:grpSpPr>
          <a:xfrm>
            <a:off x="7261109" y="2049292"/>
            <a:ext cx="4380604" cy="1563211"/>
            <a:chOff x="3299244" y="1143569"/>
            <a:chExt cx="5540176" cy="1977003"/>
          </a:xfrm>
        </p:grpSpPr>
        <p:sp>
          <p:nvSpPr>
            <p:cNvPr id="52" name="Freeform: Shape 28">
              <a:extLst>
                <a:ext uri="{FF2B5EF4-FFF2-40B4-BE49-F238E27FC236}">
                  <a16:creationId xmlns="" xmlns:a16="http://schemas.microsoft.com/office/drawing/2014/main" id="{FBB9CE03-3B61-4110-956A-D3E520506BEE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29">
              <a:extLst>
                <a:ext uri="{FF2B5EF4-FFF2-40B4-BE49-F238E27FC236}">
                  <a16:creationId xmlns="" xmlns:a16="http://schemas.microsoft.com/office/drawing/2014/main" id="{085F8605-76BC-4FF5-A6E5-002C7B502EEC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31">
              <a:extLst>
                <a:ext uri="{FF2B5EF4-FFF2-40B4-BE49-F238E27FC236}">
                  <a16:creationId xmlns="" xmlns:a16="http://schemas.microsoft.com/office/drawing/2014/main" id="{1C3C0131-F55A-4360-B167-A10998DFC780}"/>
                </a:ext>
              </a:extLst>
            </p:cNvPr>
            <p:cNvSpPr txBox="1"/>
            <p:nvPr/>
          </p:nvSpPr>
          <p:spPr>
            <a:xfrm>
              <a:off x="3439477" y="1143569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2</a:t>
              </a:r>
              <a:endParaRPr lang="en-US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55" name="TextBox 32">
              <a:extLst>
                <a:ext uri="{FF2B5EF4-FFF2-40B4-BE49-F238E27FC236}">
                  <a16:creationId xmlns="" xmlns:a16="http://schemas.microsoft.com/office/drawing/2014/main" id="{93FCA17F-4597-42A5-BAA2-5A03C0E91876}"/>
                </a:ext>
              </a:extLst>
            </p:cNvPr>
            <p:cNvSpPr txBox="1"/>
            <p:nvPr/>
          </p:nvSpPr>
          <p:spPr>
            <a:xfrm>
              <a:off x="3299244" y="1617137"/>
              <a:ext cx="5540176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FF0066"/>
                  </a:solidFill>
                  <a:latin typeface="Oswald" panose="02000503000000000000" pitchFamily="2" charset="0"/>
                </a:rPr>
                <a:t>التزام الأخلاق و القيم و مراقبة الله سبحانه و تعالى</a:t>
              </a:r>
            </a:p>
          </p:txBody>
        </p:sp>
        <p:sp>
          <p:nvSpPr>
            <p:cNvPr id="56" name="TextBox 33">
              <a:extLst>
                <a:ext uri="{FF2B5EF4-FFF2-40B4-BE49-F238E27FC236}">
                  <a16:creationId xmlns="" xmlns:a16="http://schemas.microsoft.com/office/drawing/2014/main" id="{681B69C3-D67E-4819-95B2-5204461FC18B}"/>
                </a:ext>
              </a:extLst>
            </p:cNvPr>
            <p:cNvSpPr txBox="1"/>
            <p:nvPr/>
          </p:nvSpPr>
          <p:spPr>
            <a:xfrm>
              <a:off x="4119072" y="1889610"/>
              <a:ext cx="4603326" cy="46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dirty="0"/>
            </a:p>
          </p:txBody>
        </p:sp>
      </p:grpSp>
      <p:sp>
        <p:nvSpPr>
          <p:cNvPr id="60" name="TextBox 12">
            <a:extLst>
              <a:ext uri="{FF2B5EF4-FFF2-40B4-BE49-F238E27FC236}">
                <a16:creationId xmlns:a16="http://schemas.microsoft.com/office/drawing/2014/main" xmlns="" id="{B277E786-314D-4BE6-ABA8-C874D38F76CD}"/>
              </a:ext>
            </a:extLst>
          </p:cNvPr>
          <p:cNvSpPr txBox="1"/>
          <p:nvPr/>
        </p:nvSpPr>
        <p:spPr>
          <a:xfrm>
            <a:off x="6311439" y="859872"/>
            <a:ext cx="4319083" cy="40011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لكي تتحمّل المسؤولية فإنَّ عليك اتباع ما يأتي :</a:t>
            </a:r>
            <a:endParaRPr lang="en-US" sz="2000" b="1" dirty="0">
              <a:solidFill>
                <a:srgbClr val="FF99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61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الثالثة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3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88250" y="269043"/>
            <a:ext cx="998247" cy="2565527"/>
            <a:chOff x="1130424" y="181056"/>
            <a:chExt cx="998247" cy="256552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181056"/>
              <a:ext cx="461665" cy="25655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المسؤولية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مفهوم المسؤولية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5"/>
          <a:stretch/>
        </p:blipFill>
        <p:spPr bwMode="auto">
          <a:xfrm>
            <a:off x="4507700" y="1015075"/>
            <a:ext cx="5973851" cy="20209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5139758" y="3274383"/>
            <a:ext cx="6379147" cy="438804"/>
            <a:chOff x="6819482" y="2432397"/>
            <a:chExt cx="6379144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024496" y="-302929"/>
              <a:ext cx="438804" cy="590945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2" y="2463763"/>
              <a:ext cx="5808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أ-</a:t>
              </a:r>
              <a:r>
                <a:rPr lang="ar-SY" b="1" dirty="0" smtClean="0">
                  <a:solidFill>
                    <a:schemeClr val="bg1"/>
                  </a:solidFill>
                </a:rPr>
                <a:t> ما نوع المسؤوليات التي تحمَّلها الملك عبد العزيز ؟ مع بيان السبب.: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2566424" y="5073466"/>
            <a:ext cx="8952481" cy="438804"/>
            <a:chOff x="6819482" y="2432398"/>
            <a:chExt cx="8952478" cy="438804"/>
          </a:xfrm>
        </p:grpSpPr>
        <p:sp>
          <p:nvSpPr>
            <p:cNvPr id="36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1311163" y="-1589595"/>
              <a:ext cx="438804" cy="848278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237565" y="2463763"/>
              <a:ext cx="85343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ب-</a:t>
              </a:r>
              <a:r>
                <a:rPr lang="ar-SY" b="1" dirty="0" smtClean="0">
                  <a:solidFill>
                    <a:schemeClr val="bg1"/>
                  </a:solidFill>
                </a:rPr>
                <a:t> يشرح الطلبة الصفات التي تحلَّى بها الملك عبد العزيز -على الرغم من صغر سنّه- في تحمّله مسؤولية الوطن.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3388162" y="3953563"/>
            <a:ext cx="7414067" cy="986830"/>
            <a:chOff x="-47837221" y="1434405"/>
            <a:chExt cx="50142421" cy="1149935"/>
          </a:xfrm>
        </p:grpSpPr>
        <p:sp>
          <p:nvSpPr>
            <p:cNvPr id="40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47837221" y="1508400"/>
              <a:ext cx="48768650" cy="1075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FF00"/>
                  </a:solidFill>
                  <a:latin typeface="Century Gothic" panose="020B0502020202020204" pitchFamily="34" charset="0"/>
                </a:rPr>
                <a:t>مسؤولية وطنية </a:t>
              </a:r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,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لأنه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كان دائماً يفكر في إعادة بناء الدولة السعودية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واسترداد الرياض </a:t>
              </a:r>
              <a:r>
                <a:rPr lang="ar-SY" b="1" dirty="0">
                  <a:solidFill>
                    <a:schemeClr val="bg1"/>
                  </a:solidFill>
                  <a:latin typeface="Dubai-Bold"/>
                </a:rPr>
                <a:t>ولم ييأس </a:t>
              </a:r>
              <a:r>
                <a:rPr lang="ar-SY" b="1" dirty="0" smtClean="0">
                  <a:solidFill>
                    <a:schemeClr val="bg1"/>
                  </a:solidFill>
                  <a:latin typeface="Dubai-Bold"/>
                </a:rPr>
                <a:t>حتى وفَّقه ا</a:t>
              </a:r>
              <a:r>
                <a:rPr lang="ar-SY" b="1" dirty="0" smtClean="0">
                  <a:solidFill>
                    <a:schemeClr val="bg1"/>
                  </a:solidFill>
                </a:rPr>
                <a:t>لله </a:t>
              </a:r>
              <a:r>
                <a:rPr lang="ar-SY" b="1" dirty="0">
                  <a:solidFill>
                    <a:schemeClr val="bg1"/>
                  </a:solidFill>
                </a:rPr>
                <a:t>تعالى </a:t>
              </a:r>
              <a:r>
                <a:rPr lang="ar-SY" b="1" dirty="0" smtClean="0">
                  <a:solidFill>
                    <a:schemeClr val="bg1"/>
                  </a:solidFill>
                </a:rPr>
                <a:t>و وحَّد السعودية على يديه.</a:t>
              </a:r>
              <a:endParaRPr lang="ar-SY" dirty="0">
                <a:solidFill>
                  <a:schemeClr val="bg1"/>
                </a:solidFill>
              </a:endParaRPr>
            </a:p>
            <a:p>
              <a:pPr algn="ctr"/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47050762" y="1434405"/>
              <a:ext cx="49355962" cy="91754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9552412" y="5834062"/>
            <a:ext cx="1249817" cy="509574"/>
            <a:chOff x="-12488602" y="1434405"/>
            <a:chExt cx="14450727" cy="463639"/>
          </a:xfrm>
        </p:grpSpPr>
        <p:sp>
          <p:nvSpPr>
            <p:cNvPr id="49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12488602" y="1503737"/>
              <a:ext cx="14450727" cy="364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القوة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0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12488602" y="1434405"/>
              <a:ext cx="14364335" cy="46363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grpSp>
        <p:nvGrpSpPr>
          <p:cNvPr id="51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7828753" y="5854034"/>
            <a:ext cx="1399366" cy="509571"/>
            <a:chOff x="-7441675" y="1425160"/>
            <a:chExt cx="9864202" cy="463639"/>
          </a:xfrm>
        </p:grpSpPr>
        <p:sp>
          <p:nvSpPr>
            <p:cNvPr id="52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7441675" y="1481670"/>
              <a:ext cx="9864202" cy="364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العزيمة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8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6983162" y="1425160"/>
              <a:ext cx="8757346" cy="46363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grpSp>
        <p:nvGrpSpPr>
          <p:cNvPr id="59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4492645" y="5827697"/>
            <a:ext cx="1291243" cy="509571"/>
            <a:chOff x="-7331427" y="1425160"/>
            <a:chExt cx="9102036" cy="463639"/>
          </a:xfrm>
        </p:grpSpPr>
        <p:sp>
          <p:nvSpPr>
            <p:cNvPr id="60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7331427" y="1493225"/>
              <a:ext cx="9102036" cy="364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الشجاعة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1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7331427" y="1425160"/>
              <a:ext cx="8757344" cy="46363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grpSp>
        <p:nvGrpSpPr>
          <p:cNvPr id="62" name="Group 141">
            <a:extLst>
              <a:ext uri="{FF2B5EF4-FFF2-40B4-BE49-F238E27FC236}">
                <a16:creationId xmlns="" xmlns:a16="http://schemas.microsoft.com/office/drawing/2014/main" id="{27C6BF33-6D96-4701-A157-ECD1BDF7E271}"/>
              </a:ext>
            </a:extLst>
          </p:cNvPr>
          <p:cNvGrpSpPr/>
          <p:nvPr/>
        </p:nvGrpSpPr>
        <p:grpSpPr>
          <a:xfrm>
            <a:off x="6252282" y="5845341"/>
            <a:ext cx="1291243" cy="509571"/>
            <a:chOff x="-7331427" y="1425160"/>
            <a:chExt cx="9102036" cy="463639"/>
          </a:xfrm>
        </p:grpSpPr>
        <p:sp>
          <p:nvSpPr>
            <p:cNvPr id="63" name="TextBox 142">
              <a:extLst>
                <a:ext uri="{FF2B5EF4-FFF2-40B4-BE49-F238E27FC236}">
                  <a16:creationId xmlns="" xmlns:a16="http://schemas.microsoft.com/office/drawing/2014/main" id="{75C277E7-4722-4F14-BFF6-34F31B86C566}"/>
                </a:ext>
              </a:extLst>
            </p:cNvPr>
            <p:cNvSpPr txBox="1"/>
            <p:nvPr/>
          </p:nvSpPr>
          <p:spPr>
            <a:xfrm>
              <a:off x="-7331427" y="1481670"/>
              <a:ext cx="9102036" cy="364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المثابرة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4" name="Rectangle 143">
              <a:extLst>
                <a:ext uri="{FF2B5EF4-FFF2-40B4-BE49-F238E27FC236}">
                  <a16:creationId xmlns="" xmlns:a16="http://schemas.microsoft.com/office/drawing/2014/main" id="{C6F6DF90-3FC1-4F69-B6E0-EA026850DDE8}"/>
                </a:ext>
              </a:extLst>
            </p:cNvPr>
            <p:cNvSpPr/>
            <p:nvPr/>
          </p:nvSpPr>
          <p:spPr>
            <a:xfrm>
              <a:off x="-7331427" y="1425160"/>
              <a:ext cx="8757344" cy="46363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402914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76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3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3330</TotalTime>
  <Words>391</Words>
  <Application>Microsoft Office PowerPoint</Application>
  <PresentationFormat>مخصص</PresentationFormat>
  <Paragraphs>66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1825</cp:revision>
  <dcterms:created xsi:type="dcterms:W3CDTF">2020-10-10T04:32:51Z</dcterms:created>
  <dcterms:modified xsi:type="dcterms:W3CDTF">2021-08-25T07:07:44Z</dcterms:modified>
</cp:coreProperties>
</file>