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42" r:id="rId2"/>
    <p:sldId id="269" r:id="rId3"/>
    <p:sldId id="333" r:id="rId4"/>
    <p:sldId id="339" r:id="rId5"/>
    <p:sldId id="341" r:id="rId6"/>
    <p:sldId id="340" r:id="rId7"/>
    <p:sldId id="332" r:id="rId8"/>
    <p:sldId id="337" r:id="rId9"/>
    <p:sldId id="335" r:id="rId10"/>
    <p:sldId id="336" r:id="rId11"/>
    <p:sldId id="315" r:id="rId12"/>
    <p:sldId id="317" r:id="rId13"/>
    <p:sldId id="300" r:id="rId14"/>
    <p:sldId id="319" r:id="rId15"/>
    <p:sldId id="320" r:id="rId16"/>
    <p:sldId id="346" r:id="rId17"/>
    <p:sldId id="345" r:id="rId18"/>
    <p:sldId id="328" r:id="rId19"/>
    <p:sldId id="347" r:id="rId20"/>
    <p:sldId id="304" r:id="rId21"/>
    <p:sldId id="326" r:id="rId22"/>
    <p:sldId id="348" r:id="rId23"/>
    <p:sldId id="343" r:id="rId24"/>
  </p:sldIdLst>
  <p:sldSz cx="12192000" cy="6858000"/>
  <p:notesSz cx="6858000" cy="9144000"/>
  <p:defaultTextStyle>
    <a:defPPr>
      <a:defRPr lang="ar-B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00"/>
    <a:srgbClr val="CC0099"/>
    <a:srgbClr val="FFCCCC"/>
    <a:srgbClr val="FFFF99"/>
    <a:srgbClr val="996633"/>
    <a:srgbClr val="E14343"/>
    <a:srgbClr val="357197"/>
    <a:srgbClr val="595959"/>
    <a:srgbClr val="5350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32" autoAdjust="0"/>
  </p:normalViewPr>
  <p:slideViewPr>
    <p:cSldViewPr snapToGrid="0">
      <p:cViewPr>
        <p:scale>
          <a:sx n="51" d="100"/>
          <a:sy n="51" d="100"/>
        </p:scale>
        <p:origin x="774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67759-4C4C-4BCE-A795-B90F93768967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68DE6-130B-4178-99E5-81BA94DB0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17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D6D0DD-BB68-439B-87A0-DBBD39BFAA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03463C9-AC23-4F6F-8C45-B54786945C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7663F5-C90A-4992-A590-B1D81D8D6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109A-AC91-486A-B13E-D177D6089EFF}" type="datetimeFigureOut">
              <a:rPr lang="ar-BH" smtClean="0"/>
              <a:t>07/04/1442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DD9957-9FFD-4763-874A-FEEF6E9D9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DA54F8-42D8-4FD4-A136-C610DEFA4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070366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1C6D73-61D0-497D-A648-40AC016F3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C838BAA-58C0-4C40-ACCB-474827FC15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E74715-77D2-4777-81E1-10DC3AA86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109A-AC91-486A-B13E-D177D6089EFF}" type="datetimeFigureOut">
              <a:rPr lang="ar-BH" smtClean="0"/>
              <a:t>07/04/1442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545108-02BA-4E78-A7A9-787C73788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8004F3-5B9D-4476-983E-09F58D07C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912876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07DE541-9B2D-4F91-95C7-2BC4329991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43F5B8D-9B08-462A-9B41-85F0279D34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27DE61-7653-4D17-9724-68C7D06B2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109A-AC91-486A-B13E-D177D6089EFF}" type="datetimeFigureOut">
              <a:rPr lang="ar-BH" smtClean="0"/>
              <a:t>07/04/1442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DBAFD5-3DB2-48F1-905C-52B9F1FAB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11DD24-C032-4266-9B96-36A188E96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494421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103AE8-F094-4AA3-B98B-9EFE10F3A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99EE47-9424-43CB-860A-3A0C47894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F1E173-F6CC-4F00-A8CC-6BA93C3FC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109A-AC91-486A-B13E-D177D6089EFF}" type="datetimeFigureOut">
              <a:rPr lang="ar-BH" smtClean="0"/>
              <a:t>07/04/1442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F5C4A7-0779-4AB3-BB3D-C6C0E2262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45A0E9-60D7-428E-8AB3-BDDFFC3E1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705785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E0CACF-9DFE-4513-9943-38AF910B6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895091C-F8F6-4030-9587-A92FAC24B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558382-A593-4959-A2A0-1851318FC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109A-AC91-486A-B13E-D177D6089EFF}" type="datetimeFigureOut">
              <a:rPr lang="ar-BH" smtClean="0"/>
              <a:t>07/04/1442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1ABC6D-D978-472E-AE8E-52F3178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144E1F-447E-4752-90EE-D9050E78F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992460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E1C9E5-3E0D-4D31-99A0-4D84AF0A7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690CE7-ACB0-4AC2-A41E-E16927A679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817A632-4075-43F1-8A4B-FE3A2C52C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D181C01-D467-4826-B5C6-01059A6F1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109A-AC91-486A-B13E-D177D6089EFF}" type="datetimeFigureOut">
              <a:rPr lang="ar-BH" smtClean="0"/>
              <a:t>07/04/1442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89D54C1-06C2-4B5F-AFA8-DE7741102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229BE7-E745-4EE5-9C70-C48BA3110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54005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0E8D02-00C7-4F14-83E6-67458108C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629CFA9-27FA-4963-812C-D32DA5B1F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A8790B6-8470-436E-B566-EE16B3C080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45681E5-9366-4573-AEA0-0BEE50F9F7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4EF1362-DACA-4E0D-9066-697D621A8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8B48172-0A77-4532-AFDA-812B7715F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109A-AC91-486A-B13E-D177D6089EFF}" type="datetimeFigureOut">
              <a:rPr lang="ar-BH" smtClean="0"/>
              <a:t>07/04/1442</a:t>
            </a:fld>
            <a:endParaRPr lang="ar-B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C9FF6D-9BB8-4B67-B71E-E35E925E5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B731C89-B060-4593-BBCA-AD8B432F3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375941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FC2922-0790-425A-B789-76C039BC7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E8D853E-8B81-4AEC-AEDD-3D9A5CCA1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109A-AC91-486A-B13E-D177D6089EFF}" type="datetimeFigureOut">
              <a:rPr lang="ar-BH" smtClean="0"/>
              <a:t>07/04/1442</a:t>
            </a:fld>
            <a:endParaRPr lang="ar-B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7ACAE1-9D7A-402F-A1D6-53ECFD6FB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8926D1D-42F4-474E-9F10-FE7DA9C8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664759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6CBF12E-69BC-4311-905F-F686C7DFB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109A-AC91-486A-B13E-D177D6089EFF}" type="datetimeFigureOut">
              <a:rPr lang="ar-BH" smtClean="0"/>
              <a:t>07/04/1442</a:t>
            </a:fld>
            <a:endParaRPr lang="ar-B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1B4F16F-B479-4B5D-9461-CB6072482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B7AF9E9-86DA-433D-B416-855B89B1D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226976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C526CF-3F8D-4EE7-8514-5BC8E7E0E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8B502B-85F1-4281-92FA-DFFE28E89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6021B25-9C3E-417E-A737-B5C084A46B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F18679-5DC6-4848-94F1-613AC48A0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109A-AC91-486A-B13E-D177D6089EFF}" type="datetimeFigureOut">
              <a:rPr lang="ar-BH" smtClean="0"/>
              <a:t>07/04/1442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C9128A-726B-44AF-9DA3-C77EE76C7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8A7C3C6-6D9E-4E35-B3BE-D2F55A1E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109114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C7AE92-B3EC-4163-AC18-30D724FD4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1E7F94C-C360-447B-91A4-88ECBC53F4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B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453FA0-D3C5-4A54-9111-137B12F3F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1D4247E-1E50-487A-A45E-F9C093C5D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109A-AC91-486A-B13E-D177D6089EFF}" type="datetimeFigureOut">
              <a:rPr lang="ar-BH" smtClean="0"/>
              <a:t>07/04/1442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03654E-19DB-4A60-A8AF-8E5952CA5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34E02C-AE74-43A5-8043-A5F7956AD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306018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4C7A1F2-DCED-42E0-870C-CD41EB98B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16F24D-DC68-4F79-A728-0BA7E6CF0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2A98AA-D555-4327-BC8A-BACAF611AE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F109A-AC91-486A-B13E-D177D6089EFF}" type="datetimeFigureOut">
              <a:rPr lang="ar-BH" smtClean="0"/>
              <a:t>07/04/1442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47FFC5-95DC-42F9-BB8D-FE4F920DF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E6402B-A9FE-4ED2-82FD-136E6FC75D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006080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B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5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svg"/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5" Type="http://schemas.openxmlformats.org/officeDocument/2006/relationships/image" Target="../media/image28.svg"/><Relationship Id="rId4" Type="http://schemas.openxmlformats.org/officeDocument/2006/relationships/image" Target="../media/image7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svg"/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15" Type="http://schemas.openxmlformats.org/officeDocument/2006/relationships/image" Target="../media/image28.svg"/><Relationship Id="rId4" Type="http://schemas.openxmlformats.org/officeDocument/2006/relationships/image" Target="../media/image7.pn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36.JPG"/><Relationship Id="rId4" Type="http://schemas.openxmlformats.org/officeDocument/2006/relationships/image" Target="../media/image5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8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ov"/><Relationship Id="rId7" Type="http://schemas.openxmlformats.org/officeDocument/2006/relationships/image" Target="../media/image32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0.png"/><Relationship Id="rId4" Type="http://schemas.openxmlformats.org/officeDocument/2006/relationships/video" Target="../media/media2.mov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image" Target="../media/image56.sv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../media/image5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jpeg"/><Relationship Id="rId4" Type="http://schemas.openxmlformats.org/officeDocument/2006/relationships/image" Target="../media/image7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11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7.jpeg"/><Relationship Id="rId4" Type="http://schemas.openxmlformats.org/officeDocument/2006/relationships/image" Target="../media/image7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0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2.png"/><Relationship Id="rId17" Type="http://schemas.openxmlformats.org/officeDocument/2006/relationships/image" Target="../media/image30.svg"/><Relationship Id="rId2" Type="http://schemas.openxmlformats.org/officeDocument/2006/relationships/image" Target="../media/image1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5.png"/><Relationship Id="rId15" Type="http://schemas.openxmlformats.org/officeDocument/2006/relationships/image" Target="../media/image28.svg"/><Relationship Id="rId10" Type="http://schemas.openxmlformats.org/officeDocument/2006/relationships/image" Target="../media/image9.png"/><Relationship Id="rId4" Type="http://schemas.openxmlformats.org/officeDocument/2006/relationships/image" Target="../media/image20.png"/><Relationship Id="rId9" Type="http://schemas.openxmlformats.org/officeDocument/2006/relationships/image" Target="../media/image10.sv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5" Type="http://schemas.openxmlformats.org/officeDocument/2006/relationships/image" Target="../media/image25.png"/><Relationship Id="rId10" Type="http://schemas.openxmlformats.org/officeDocument/2006/relationships/image" Target="../media/image36.sv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3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" y="0"/>
            <a:ext cx="12192000" cy="68579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2" y="5400674"/>
            <a:ext cx="12192003" cy="538363"/>
            <a:chOff x="-2" y="5400674"/>
            <a:chExt cx="12192003" cy="53836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6" r="88703"/>
            <a:stretch/>
          </p:blipFill>
          <p:spPr>
            <a:xfrm rot="16200000">
              <a:off x="5826818" y="-426146"/>
              <a:ext cx="538363" cy="12192003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7454873" y="5457053"/>
              <a:ext cx="171713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1"/>
              <a:r>
                <a:rPr lang="ar-BH" sz="2000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 / الثاني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478296" y="5469800"/>
              <a:ext cx="186461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1"/>
              <a:r>
                <a:rPr lang="ar-BH" sz="2000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الكتاب صفحة 28 - 33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87361" y="1610046"/>
            <a:ext cx="9276700" cy="3093371"/>
            <a:chOff x="787361" y="1610046"/>
            <a:chExt cx="9276700" cy="309337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21" t="5678" r="24678" b="53704"/>
            <a:stretch/>
          </p:blipFill>
          <p:spPr>
            <a:xfrm>
              <a:off x="787361" y="1917883"/>
              <a:ext cx="2870201" cy="27855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3" name="Group 2"/>
            <p:cNvGrpSpPr/>
            <p:nvPr/>
          </p:nvGrpSpPr>
          <p:grpSpPr>
            <a:xfrm>
              <a:off x="8279959" y="1610046"/>
              <a:ext cx="1784102" cy="2294666"/>
              <a:chOff x="6504564" y="4780824"/>
              <a:chExt cx="1784102" cy="2294666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335" t="1806" r="11297" b="72399"/>
              <a:stretch/>
            </p:blipFill>
            <p:spPr>
              <a:xfrm>
                <a:off x="6504564" y="4780824"/>
                <a:ext cx="1784102" cy="2294666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77" t="42368" r="56052" b="36822"/>
              <a:stretch/>
            </p:blipFill>
            <p:spPr>
              <a:xfrm flipH="1">
                <a:off x="6666327" y="5282883"/>
                <a:ext cx="1486885" cy="1049886"/>
              </a:xfrm>
              <a:prstGeom prst="rect">
                <a:avLst/>
              </a:prstGeom>
            </p:spPr>
          </p:pic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5193B94-7528-44AC-BF13-ED01144500B0}"/>
              </a:ext>
            </a:extLst>
          </p:cNvPr>
          <p:cNvSpPr txBox="1"/>
          <p:nvPr/>
        </p:nvSpPr>
        <p:spPr>
          <a:xfrm>
            <a:off x="3690728" y="3031580"/>
            <a:ext cx="4639836" cy="77902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 anchor="t">
            <a:spAutoFit/>
          </a:bodyPr>
          <a:lstStyle/>
          <a:p>
            <a:pPr algn="r" rtl="1"/>
            <a:r>
              <a:rPr lang="ar-BH" sz="30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النشاط (3): لعبة اللوحة الكهربائية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14CEA8D0-BFCB-43DB-A1B8-F80EFF947686}"/>
              </a:ext>
            </a:extLst>
          </p:cNvPr>
          <p:cNvSpPr/>
          <p:nvPr/>
        </p:nvSpPr>
        <p:spPr>
          <a:xfrm>
            <a:off x="4508218" y="4703417"/>
            <a:ext cx="2789227" cy="14727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التصميم والتقانة</a:t>
            </a:r>
          </a:p>
          <a:p>
            <a:pPr algn="ctr" rtl="1">
              <a:lnSpc>
                <a:spcPct val="150000"/>
              </a:lnSpc>
            </a:pP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للصف الثالث الإبتدائي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797531" y="1946925"/>
            <a:ext cx="2392408" cy="673349"/>
          </a:xfrm>
          <a:prstGeom prst="roundRect">
            <a:avLst/>
          </a:prstGeom>
          <a:solidFill>
            <a:srgbClr val="0D2CC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r>
              <a:rPr lang="ar-BH" sz="4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لإنا</a:t>
            </a:r>
            <a:r>
              <a:rPr lang="ar-BH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رة</a:t>
            </a:r>
            <a:endParaRPr lang="en-US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1" t="35780" r="23456" b="25972"/>
          <a:stretch/>
        </p:blipFill>
        <p:spPr>
          <a:xfrm>
            <a:off x="8806761" y="3310650"/>
            <a:ext cx="3058294" cy="364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5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F14AEA36-5D91-40D4-8DA3-51164D2546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/>
          <a:stretch/>
        </p:blipFill>
        <p:spPr>
          <a:xfrm>
            <a:off x="-11072" y="1"/>
            <a:ext cx="12192000" cy="6857999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-1" y="5677104"/>
            <a:ext cx="12192001" cy="1180896"/>
            <a:chOff x="-1" y="5677104"/>
            <a:chExt cx="12192001" cy="1180896"/>
          </a:xfrm>
        </p:grpSpPr>
        <p:grpSp>
          <p:nvGrpSpPr>
            <p:cNvPr id="31" name="Group 30"/>
            <p:cNvGrpSpPr/>
            <p:nvPr/>
          </p:nvGrpSpPr>
          <p:grpSpPr>
            <a:xfrm>
              <a:off x="-1" y="6442533"/>
              <a:ext cx="12192001" cy="415467"/>
              <a:chOff x="-1" y="6442533"/>
              <a:chExt cx="12192001" cy="415467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-1" y="6442533"/>
                <a:ext cx="1219200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/>
              <p:cNvSpPr/>
              <p:nvPr/>
            </p:nvSpPr>
            <p:spPr>
              <a:xfrm>
                <a:off x="-1" y="6488668"/>
                <a:ext cx="12146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BH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وزارة التربية والتعليم – 2020م                                                                                       التصميم والتقانة - الاسبوع السابع الى الاسبوع الثاني عشر -الصف الثالث الإبتدائي- وحدة الإنارة</a:t>
                </a:r>
              </a:p>
            </p:txBody>
          </p:sp>
        </p:grp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-1" y="5677104"/>
              <a:ext cx="990601" cy="1180896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0323" y="-79411"/>
            <a:ext cx="12187814" cy="1071895"/>
            <a:chOff x="10323" y="-79411"/>
            <a:chExt cx="12187814" cy="1106066"/>
          </a:xfrm>
        </p:grpSpPr>
        <p:sp>
          <p:nvSpPr>
            <p:cNvPr id="38" name="Rectangle 37"/>
            <p:cNvSpPr/>
            <p:nvPr/>
          </p:nvSpPr>
          <p:spPr>
            <a:xfrm>
              <a:off x="10323" y="-5300"/>
              <a:ext cx="12187814" cy="103195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i-IN">
                <a:latin typeface="Sakkal Majalla" panose="02000000000000000000" pitchFamily="2" charset="-78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11314481" y="-79411"/>
              <a:ext cx="877518" cy="1045911"/>
            </a:xfrm>
            <a:prstGeom prst="rect">
              <a:avLst/>
            </a:prstGeom>
          </p:spPr>
        </p:pic>
      </p:grpSp>
      <p:sp>
        <p:nvSpPr>
          <p:cNvPr id="42" name="Rectangle 41"/>
          <p:cNvSpPr/>
          <p:nvPr/>
        </p:nvSpPr>
        <p:spPr>
          <a:xfrm>
            <a:off x="9225707" y="89996"/>
            <a:ext cx="1929514" cy="830997"/>
          </a:xfrm>
          <a:prstGeom prst="rect">
            <a:avLst/>
          </a:prstGeom>
          <a:solidFill>
            <a:srgbClr val="FF9900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(3)  ص25</a:t>
            </a:r>
          </a:p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بالكتاب المدرسي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799511" y="221672"/>
            <a:ext cx="1112588" cy="719227"/>
            <a:chOff x="3979817" y="39047"/>
            <a:chExt cx="1345956" cy="870087"/>
          </a:xfrm>
        </p:grpSpPr>
        <p:pic>
          <p:nvPicPr>
            <p:cNvPr id="29" name="Graphic 20" descr="Blackboard">
              <a:extLst>
                <a:ext uri="{FF2B5EF4-FFF2-40B4-BE49-F238E27FC236}">
                  <a16:creationId xmlns:a16="http://schemas.microsoft.com/office/drawing/2014/main" xmlns="" id="{4822A81E-A5D3-4D77-952A-12DA4E945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979817" y="126961"/>
              <a:ext cx="782173" cy="782173"/>
            </a:xfrm>
            <a:prstGeom prst="rect">
              <a:avLst/>
            </a:prstGeom>
          </p:spPr>
        </p:pic>
        <p:pic>
          <p:nvPicPr>
            <p:cNvPr id="32" name="Graphic 21" descr="Pencil">
              <a:extLst>
                <a:ext uri="{FF2B5EF4-FFF2-40B4-BE49-F238E27FC236}">
                  <a16:creationId xmlns:a16="http://schemas.microsoft.com/office/drawing/2014/main" xmlns="" id="{CA94E6C8-A43A-40BB-AA66-4A1F618D1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4740354" y="39047"/>
              <a:ext cx="585419" cy="585419"/>
            </a:xfrm>
            <a:prstGeom prst="rect">
              <a:avLst/>
            </a:prstGeom>
          </p:spPr>
        </p:pic>
      </p:grpSp>
      <p:sp>
        <p:nvSpPr>
          <p:cNvPr id="40" name="Rectangle 39"/>
          <p:cNvSpPr/>
          <p:nvPr/>
        </p:nvSpPr>
        <p:spPr>
          <a:xfrm>
            <a:off x="2207230" y="3770403"/>
            <a:ext cx="7777537" cy="1692771"/>
          </a:xfrm>
          <a:prstGeom prst="rect">
            <a:avLst/>
          </a:prstGeom>
          <a:solidFill>
            <a:srgbClr val="FFFF99"/>
          </a:solidFill>
          <a:effectLst/>
        </p:spPr>
        <p:txBody>
          <a:bodyPr wrap="square">
            <a:spAutoFit/>
          </a:bodyPr>
          <a:lstStyle/>
          <a:p>
            <a:pPr marL="514350" indent="-514350" algn="r" rtl="1">
              <a:buFont typeface="+mj-lt"/>
              <a:buAutoNum type="arabicPeriod"/>
            </a:pP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_______________________________________________________________.</a:t>
            </a:r>
            <a:endParaRPr lang="ar-BH" sz="2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514350" indent="-514350" algn="r" rtl="1">
              <a:buFont typeface="+mj-lt"/>
              <a:buAutoNum type="arabicPeriod"/>
            </a:pP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_______________________________________________________________.</a:t>
            </a:r>
            <a:endParaRPr lang="ar-BH" sz="2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514350" indent="-514350" algn="r" rtl="1">
              <a:buFont typeface="+mj-lt"/>
              <a:buAutoNum type="arabicPeriod"/>
            </a:pP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_______________________________________________________________.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_______________________________________________________________.</a:t>
            </a:r>
            <a:endParaRPr lang="en-US" sz="2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F0024865-B814-43B5-9390-89758E318448}"/>
              </a:ext>
            </a:extLst>
          </p:cNvPr>
          <p:cNvSpPr/>
          <p:nvPr/>
        </p:nvSpPr>
        <p:spPr>
          <a:xfrm>
            <a:off x="2253680" y="3126079"/>
            <a:ext cx="7227195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 rtl="1"/>
            <a:r>
              <a:rPr lang="ar-BH" sz="2800" b="1" dirty="0">
                <a:ln w="0"/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طبّق الآن بتحديد هذه المواصفات للعبتك لنبدأ بتصميمها</a:t>
            </a:r>
            <a:r>
              <a:rPr lang="en-US" sz="2800" b="1" dirty="0">
                <a:ln w="0"/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736C77C2-75B4-49F1-A588-A7BB99AA90E7}"/>
              </a:ext>
            </a:extLst>
          </p:cNvPr>
          <p:cNvSpPr/>
          <p:nvPr/>
        </p:nvSpPr>
        <p:spPr>
          <a:xfrm>
            <a:off x="1229823" y="2487203"/>
            <a:ext cx="9686773" cy="523220"/>
          </a:xfrm>
          <a:prstGeom prst="rect">
            <a:avLst/>
          </a:prstGeom>
          <a:solidFill>
            <a:srgbClr val="FFFF99"/>
          </a:solidFill>
          <a:effectLst/>
        </p:spPr>
        <p:txBody>
          <a:bodyPr wrap="square"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ar-BH" sz="2800" b="1" dirty="0">
                <a:solidFill>
                  <a:schemeClr val="accent4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مواصفات تصميم </a:t>
            </a:r>
            <a:r>
              <a:rPr lang="ar-BH" sz="2800" b="1" dirty="0">
                <a:solidFill>
                  <a:schemeClr val="accent6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نـمـوذج لعبة ___________ كهربائية عن ______ </a:t>
            </a:r>
            <a:r>
              <a:rPr lang="ar-BH" sz="2800" b="1" dirty="0">
                <a:ln w="0"/>
                <a:solidFill>
                  <a:schemeClr val="accent1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أستخدمها  </a:t>
            </a:r>
            <a:r>
              <a:rPr lang="ar-BH" sz="2800" b="1" dirty="0">
                <a:ln w="0"/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 ____________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028977" y="953719"/>
            <a:ext cx="3228895" cy="837511"/>
            <a:chOff x="9496185" y="1299130"/>
            <a:chExt cx="3228895" cy="837511"/>
          </a:xfrm>
        </p:grpSpPr>
        <p:sp>
          <p:nvSpPr>
            <p:cNvPr id="45" name="TextBox 44"/>
            <p:cNvSpPr txBox="1"/>
            <p:nvPr/>
          </p:nvSpPr>
          <p:spPr>
            <a:xfrm>
              <a:off x="10060231" y="1356570"/>
              <a:ext cx="2664849" cy="530989"/>
            </a:xfrm>
            <a:prstGeom prst="rect">
              <a:avLst/>
            </a:prstGeom>
            <a:solidFill>
              <a:srgbClr val="CC0099"/>
            </a:solidFill>
            <a:effectLst/>
          </p:spPr>
          <p:txBody>
            <a:bodyPr wrap="square" rtlCol="0" anchor="ctr">
              <a:spAutoFit/>
            </a:bodyPr>
            <a:lstStyle/>
            <a:p>
              <a:pPr algn="r" rtl="1"/>
              <a:r>
                <a:rPr lang="ar-BH" sz="2800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ثالثا: تحديد المواصفات</a:t>
              </a: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20" t="35182" r="36837" b="22388"/>
            <a:stretch/>
          </p:blipFill>
          <p:spPr>
            <a:xfrm>
              <a:off x="9496185" y="1299130"/>
              <a:ext cx="787659" cy="837511"/>
            </a:xfrm>
            <a:prstGeom prst="rect">
              <a:avLst/>
            </a:prstGeom>
          </p:spPr>
        </p:pic>
      </p:grpSp>
      <p:sp>
        <p:nvSpPr>
          <p:cNvPr id="47" name="Rectangle 46"/>
          <p:cNvSpPr/>
          <p:nvPr/>
        </p:nvSpPr>
        <p:spPr>
          <a:xfrm>
            <a:off x="5093599" y="1"/>
            <a:ext cx="32367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لعبة اللوحة الكهربائية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53051" y="554098"/>
            <a:ext cx="3329796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/>
        </p:spPr>
        <p:txBody>
          <a:bodyPr wrap="square" rtlCol="0" anchor="ctr">
            <a:spAutoFit/>
          </a:bodyPr>
          <a:lstStyle/>
          <a:p>
            <a:pPr algn="r" rtl="1"/>
            <a:r>
              <a:rPr lang="ar-BH" sz="2400" b="1" dirty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مشروع تصميم وإنتاج لعبة كهربائية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4AC8EFD-9CAD-4E82-907D-A2CFE5161857}"/>
              </a:ext>
            </a:extLst>
          </p:cNvPr>
          <p:cNvSpPr/>
          <p:nvPr/>
        </p:nvSpPr>
        <p:spPr>
          <a:xfrm>
            <a:off x="63750" y="30782"/>
            <a:ext cx="3231541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الهدف2:  أن يصمّم التلميذ لعبة مبتكرة توظف الدائرة الكهربائية مع توضيح طريقة عملها و تحديد بيانات التصميم عليها</a:t>
            </a:r>
          </a:p>
        </p:txBody>
      </p:sp>
    </p:spTree>
    <p:extLst>
      <p:ext uri="{BB962C8B-B14F-4D97-AF65-F5344CB8AC3E}">
        <p14:creationId xmlns:p14="http://schemas.microsoft.com/office/powerpoint/2010/main" val="259181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4B5E38-083E-455A-9128-357E7B044B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/>
          <a:stretch/>
        </p:blipFill>
        <p:spPr>
          <a:xfrm>
            <a:off x="25783" y="30782"/>
            <a:ext cx="12192000" cy="6857999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-1" y="5763210"/>
            <a:ext cx="12192001" cy="1180896"/>
            <a:chOff x="-1" y="5677104"/>
            <a:chExt cx="12192001" cy="1180896"/>
          </a:xfrm>
        </p:grpSpPr>
        <p:grpSp>
          <p:nvGrpSpPr>
            <p:cNvPr id="31" name="Group 30"/>
            <p:cNvGrpSpPr/>
            <p:nvPr/>
          </p:nvGrpSpPr>
          <p:grpSpPr>
            <a:xfrm>
              <a:off x="-1" y="6442533"/>
              <a:ext cx="12192001" cy="415467"/>
              <a:chOff x="-1" y="6442533"/>
              <a:chExt cx="12192001" cy="415467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-1" y="6442533"/>
                <a:ext cx="1219200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/>
              <p:cNvSpPr/>
              <p:nvPr/>
            </p:nvSpPr>
            <p:spPr>
              <a:xfrm>
                <a:off x="-1" y="6488668"/>
                <a:ext cx="12146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BH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وزارة التربية والتعليم – 2020م                                                                                       التصميم والتقانة - الاسبوع السابع الى الاسبوع الثاني عشر -الصف الثالث الإبتدائي- وحدة الإنارة</a:t>
                </a:r>
              </a:p>
            </p:txBody>
          </p:sp>
        </p:grp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-1" y="5677104"/>
              <a:ext cx="990601" cy="1180896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0323" y="-79411"/>
            <a:ext cx="12187814" cy="1106066"/>
            <a:chOff x="10323" y="-79411"/>
            <a:chExt cx="12187814" cy="1106066"/>
          </a:xfrm>
        </p:grpSpPr>
        <p:sp>
          <p:nvSpPr>
            <p:cNvPr id="38" name="Rectangle 37"/>
            <p:cNvSpPr/>
            <p:nvPr/>
          </p:nvSpPr>
          <p:spPr>
            <a:xfrm>
              <a:off x="10323" y="-5300"/>
              <a:ext cx="12187814" cy="103195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i-IN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11314481" y="-79411"/>
              <a:ext cx="877518" cy="1045911"/>
            </a:xfrm>
            <a:prstGeom prst="rect">
              <a:avLst/>
            </a:prstGeom>
          </p:spPr>
        </p:pic>
      </p:grpSp>
      <p:sp>
        <p:nvSpPr>
          <p:cNvPr id="42" name="Rectangle 41"/>
          <p:cNvSpPr/>
          <p:nvPr/>
        </p:nvSpPr>
        <p:spPr>
          <a:xfrm>
            <a:off x="8687937" y="89996"/>
            <a:ext cx="2467284" cy="830997"/>
          </a:xfrm>
          <a:prstGeom prst="rect">
            <a:avLst/>
          </a:prstGeom>
          <a:solidFill>
            <a:srgbClr val="FF9900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(3) </a:t>
            </a:r>
          </a:p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(انظر الكتاب صفحة 24)</a:t>
            </a:r>
          </a:p>
        </p:txBody>
      </p:sp>
      <p:sp>
        <p:nvSpPr>
          <p:cNvPr id="2" name="Rectangle 1"/>
          <p:cNvSpPr/>
          <p:nvPr/>
        </p:nvSpPr>
        <p:spPr>
          <a:xfrm>
            <a:off x="6755187" y="1944339"/>
            <a:ext cx="5323800" cy="11541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أرسم  4 تصاميم مختلفة لأفكار ابداعية للعبة كهربائية كما هو موضح في </a:t>
            </a:r>
            <a:r>
              <a:rPr lang="ar-BH" sz="2400" b="1" u="sng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المثال التالي:</a:t>
            </a:r>
          </a:p>
        </p:txBody>
      </p:sp>
      <p:sp>
        <p:nvSpPr>
          <p:cNvPr id="51" name="Rectangle 50"/>
          <p:cNvSpPr/>
          <p:nvPr/>
        </p:nvSpPr>
        <p:spPr>
          <a:xfrm>
            <a:off x="8095542" y="4067998"/>
            <a:ext cx="3720620" cy="515526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ar-BH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093175" y="3426668"/>
            <a:ext cx="4754563" cy="2862322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2400" b="1" u="sng" dirty="0">
                <a:latin typeface="Sakkal Majalla" panose="02000000000000000000" pitchFamily="2" charset="-78"/>
                <a:cs typeface="Sakkal Majalla" panose="02000000000000000000" pitchFamily="2" charset="-78"/>
              </a:rPr>
              <a:t>قبل التصميم أتذكر هذه التوصيات (المعايير)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الإبداع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 الابتكار و التنوع في الأفكار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ملائمة التصاميم لموضوع اللعبة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التصميم وفق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مواصفات التصميم </a:t>
            </a:r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الأساسية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وضع التفاصيل الأساسية على الرسم</a:t>
            </a:r>
            <a:endParaRPr lang="ar-BH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76931" y="1607771"/>
            <a:ext cx="5323799" cy="6001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مثال لأفكار أولية لتصميم لعبة كهربائية عن المهن: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83492" y="2254102"/>
            <a:ext cx="5730925" cy="3882766"/>
            <a:chOff x="1040522" y="2019217"/>
            <a:chExt cx="5224321" cy="4046194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44" name="Group 43"/>
            <p:cNvGrpSpPr/>
            <p:nvPr/>
          </p:nvGrpSpPr>
          <p:grpSpPr>
            <a:xfrm>
              <a:off x="1040522" y="2019217"/>
              <a:ext cx="5224321" cy="4045465"/>
              <a:chOff x="605297" y="2093745"/>
              <a:chExt cx="5224321" cy="4045465"/>
            </a:xfrm>
            <a:grpFill/>
          </p:grpSpPr>
          <p:sp>
            <p:nvSpPr>
              <p:cNvPr id="45" name="Rectangle 44"/>
              <p:cNvSpPr/>
              <p:nvPr/>
            </p:nvSpPr>
            <p:spPr>
              <a:xfrm>
                <a:off x="605297" y="2093745"/>
                <a:ext cx="5224321" cy="403520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>
                <a:off x="3539700" y="2111542"/>
                <a:ext cx="0" cy="402766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cxnSpLocks/>
              </p:cNvCxnSpPr>
              <p:nvPr/>
            </p:nvCxnSpPr>
            <p:spPr>
              <a:xfrm flipV="1">
                <a:off x="605297" y="4185710"/>
                <a:ext cx="5224321" cy="2499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96" r="18975" b="37135"/>
            <a:stretch/>
          </p:blipFill>
          <p:spPr>
            <a:xfrm>
              <a:off x="4129831" y="4172159"/>
              <a:ext cx="1940216" cy="18932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885" r="61523"/>
            <a:stretch/>
          </p:blipFill>
          <p:spPr>
            <a:xfrm>
              <a:off x="1192040" y="2230232"/>
              <a:ext cx="2782885" cy="17214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990" b="37135"/>
            <a:stretch/>
          </p:blipFill>
          <p:spPr>
            <a:xfrm>
              <a:off x="4095737" y="2046521"/>
              <a:ext cx="2003221" cy="20358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09" t="63885" r="10936"/>
            <a:stretch/>
          </p:blipFill>
          <p:spPr>
            <a:xfrm>
              <a:off x="1231123" y="4309853"/>
              <a:ext cx="2743803" cy="17355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cxnSp>
        <p:nvCxnSpPr>
          <p:cNvPr id="6" name="Straight Arrow Connector 5"/>
          <p:cNvCxnSpPr/>
          <p:nvPr/>
        </p:nvCxnSpPr>
        <p:spPr>
          <a:xfrm flipH="1">
            <a:off x="6756137" y="2861744"/>
            <a:ext cx="289537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4840401" y="986726"/>
            <a:ext cx="3847536" cy="523220"/>
            <a:chOff x="8370278" y="1285086"/>
            <a:chExt cx="3847536" cy="523220"/>
          </a:xfrm>
        </p:grpSpPr>
        <p:sp>
          <p:nvSpPr>
            <p:cNvPr id="64" name="TextBox 63"/>
            <p:cNvSpPr txBox="1"/>
            <p:nvPr/>
          </p:nvSpPr>
          <p:spPr>
            <a:xfrm>
              <a:off x="8370278" y="1285086"/>
              <a:ext cx="3847536" cy="523220"/>
            </a:xfrm>
            <a:prstGeom prst="rect">
              <a:avLst/>
            </a:prstGeom>
            <a:solidFill>
              <a:srgbClr val="CC0099"/>
            </a:solidFill>
          </p:spPr>
          <p:txBody>
            <a:bodyPr wrap="square" rtlCol="0" anchor="ctr">
              <a:spAutoFit/>
            </a:bodyPr>
            <a:lstStyle/>
            <a:p>
              <a:pPr algn="r" rtl="1"/>
              <a:r>
                <a:rPr lang="ar-BH" sz="2800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رابعاً: الأفكار الأولية</a:t>
              </a: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8506940" y="1377057"/>
              <a:ext cx="1500376" cy="277281"/>
              <a:chOff x="8085666" y="1323083"/>
              <a:chExt cx="1500376" cy="277281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8085666" y="1323083"/>
                <a:ext cx="440267" cy="2772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8606631" y="1323083"/>
                <a:ext cx="440267" cy="2772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8240315" y="1356764"/>
                <a:ext cx="130967" cy="2099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8647137" y="1356764"/>
                <a:ext cx="88211" cy="728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8647137" y="1493858"/>
                <a:ext cx="88211" cy="728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8875078" y="1356764"/>
                <a:ext cx="130967" cy="2099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9145775" y="1323083"/>
                <a:ext cx="440267" cy="2772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9186281" y="1356764"/>
                <a:ext cx="88211" cy="728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9186281" y="1493858"/>
                <a:ext cx="88211" cy="728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9452355" y="1356764"/>
                <a:ext cx="88211" cy="728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9452355" y="1493858"/>
                <a:ext cx="88211" cy="728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</p:grp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4F726ABE-B6E9-49B2-987C-C84DB9218B90}"/>
              </a:ext>
            </a:extLst>
          </p:cNvPr>
          <p:cNvSpPr/>
          <p:nvPr/>
        </p:nvSpPr>
        <p:spPr>
          <a:xfrm>
            <a:off x="5064294" y="14076"/>
            <a:ext cx="32367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لعبة اللوحة الكهربائية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345C275F-EE50-4422-BED4-79E6D7233701}"/>
              </a:ext>
            </a:extLst>
          </p:cNvPr>
          <p:cNvSpPr/>
          <p:nvPr/>
        </p:nvSpPr>
        <p:spPr>
          <a:xfrm>
            <a:off x="63750" y="30782"/>
            <a:ext cx="3231541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الهدف2:  أن يصمّم التلميذ لعبة مبتكرة توظف الدائرة الكهربائية مع توضيح طريقة عملها و تحديد بيانات التصميم عليها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54B8756-9779-4A9D-BD20-DE500935AB5E}"/>
              </a:ext>
            </a:extLst>
          </p:cNvPr>
          <p:cNvSpPr txBox="1"/>
          <p:nvPr/>
        </p:nvSpPr>
        <p:spPr>
          <a:xfrm>
            <a:off x="5017751" y="527581"/>
            <a:ext cx="3329796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/>
        </p:spPr>
        <p:txBody>
          <a:bodyPr wrap="square" rtlCol="0" anchor="ctr">
            <a:spAutoFit/>
          </a:bodyPr>
          <a:lstStyle/>
          <a:p>
            <a:pPr algn="r" rtl="1"/>
            <a:r>
              <a:rPr lang="ar-BH" sz="2400" b="1" dirty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مشروع تصميم وإنتاج لعبة كهربائية</a:t>
            </a:r>
          </a:p>
        </p:txBody>
      </p:sp>
      <p:pic>
        <p:nvPicPr>
          <p:cNvPr id="43" name="Graphic 42" descr="Head with gears">
            <a:extLst>
              <a:ext uri="{FF2B5EF4-FFF2-40B4-BE49-F238E27FC236}">
                <a16:creationId xmlns:a16="http://schemas.microsoft.com/office/drawing/2014/main" xmlns="" id="{8E7D0B4C-C154-4CEF-ACF3-8A2A8576D6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956029" y="400461"/>
            <a:ext cx="640322" cy="64032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7" name="Graphic 43" descr="Lightbulb and gear">
            <a:extLst>
              <a:ext uri="{FF2B5EF4-FFF2-40B4-BE49-F238E27FC236}">
                <a16:creationId xmlns:a16="http://schemas.microsoft.com/office/drawing/2014/main" xmlns="" id="{683265A2-5028-4C82-AF14-43175C2C407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610131" y="41490"/>
            <a:ext cx="466251" cy="46625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2972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2" grpId="0" build="p" animBg="1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A494B4-122A-4A5C-90EC-7442FD7F31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-1" y="5677104"/>
            <a:ext cx="12192001" cy="1180896"/>
            <a:chOff x="-1" y="5677104"/>
            <a:chExt cx="12192001" cy="1180896"/>
          </a:xfrm>
        </p:grpSpPr>
        <p:grpSp>
          <p:nvGrpSpPr>
            <p:cNvPr id="31" name="Group 30"/>
            <p:cNvGrpSpPr/>
            <p:nvPr/>
          </p:nvGrpSpPr>
          <p:grpSpPr>
            <a:xfrm>
              <a:off x="-1" y="6442533"/>
              <a:ext cx="12192001" cy="415467"/>
              <a:chOff x="-1" y="6442533"/>
              <a:chExt cx="12192001" cy="415467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-1" y="6442533"/>
                <a:ext cx="1219200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/>
              <p:cNvSpPr/>
              <p:nvPr/>
            </p:nvSpPr>
            <p:spPr>
              <a:xfrm>
                <a:off x="-1" y="6488668"/>
                <a:ext cx="12146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BH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وزارة التربية والتعليم – 2020م                                                                                       التصميم والتقانة - الاسبوع السابع الى الاسبوع الثاني عشر -الصف الثالث الإبتدائي- وحدة الإنارة</a:t>
                </a:r>
              </a:p>
            </p:txBody>
          </p:sp>
        </p:grp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-1" y="5677104"/>
              <a:ext cx="990601" cy="1180896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0323" y="-79411"/>
            <a:ext cx="12187814" cy="1106066"/>
            <a:chOff x="10323" y="-79411"/>
            <a:chExt cx="12187814" cy="1106066"/>
          </a:xfrm>
        </p:grpSpPr>
        <p:sp>
          <p:nvSpPr>
            <p:cNvPr id="38" name="Rectangle 37"/>
            <p:cNvSpPr/>
            <p:nvPr/>
          </p:nvSpPr>
          <p:spPr>
            <a:xfrm>
              <a:off x="10323" y="-5300"/>
              <a:ext cx="12187814" cy="103195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i-IN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11314481" y="-79411"/>
              <a:ext cx="877518" cy="1045911"/>
            </a:xfrm>
            <a:prstGeom prst="rect">
              <a:avLst/>
            </a:prstGeom>
          </p:spPr>
        </p:pic>
      </p:grpSp>
      <p:sp>
        <p:nvSpPr>
          <p:cNvPr id="42" name="Rectangle 41"/>
          <p:cNvSpPr/>
          <p:nvPr/>
        </p:nvSpPr>
        <p:spPr>
          <a:xfrm>
            <a:off x="8687937" y="89996"/>
            <a:ext cx="2467284" cy="830997"/>
          </a:xfrm>
          <a:prstGeom prst="rect">
            <a:avLst/>
          </a:prstGeom>
          <a:solidFill>
            <a:srgbClr val="FF9900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(3) </a:t>
            </a:r>
          </a:p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(انظر الكتاب صفحة 24)</a:t>
            </a:r>
          </a:p>
        </p:txBody>
      </p:sp>
      <p:sp>
        <p:nvSpPr>
          <p:cNvPr id="2" name="Rectangle 1"/>
          <p:cNvSpPr/>
          <p:nvPr/>
        </p:nvSpPr>
        <p:spPr>
          <a:xfrm>
            <a:off x="6373207" y="1915054"/>
            <a:ext cx="5474532" cy="11541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الآن أرسم 4 أفكار كتصاميم </a:t>
            </a:r>
            <a:r>
              <a:rPr lang="ar-BH" sz="2400" b="1" u="sng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للموضوع الذي اخترته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وقم برسمها هنا:</a:t>
            </a:r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>
          <a:xfrm flipH="1">
            <a:off x="6325508" y="2790779"/>
            <a:ext cx="398835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951464" y="1625648"/>
            <a:ext cx="5224321" cy="4289719"/>
            <a:chOff x="1040522" y="1764701"/>
            <a:chExt cx="5224321" cy="4289719"/>
          </a:xfrm>
          <a:solidFill>
            <a:srgbClr val="FF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44" name="Group 43"/>
            <p:cNvGrpSpPr/>
            <p:nvPr/>
          </p:nvGrpSpPr>
          <p:grpSpPr>
            <a:xfrm>
              <a:off x="1040522" y="2019217"/>
              <a:ext cx="5224321" cy="4035203"/>
              <a:chOff x="605297" y="2093745"/>
              <a:chExt cx="5224321" cy="4035203"/>
            </a:xfrm>
            <a:grpFill/>
          </p:grpSpPr>
          <p:sp>
            <p:nvSpPr>
              <p:cNvPr id="45" name="Rectangle 44"/>
              <p:cNvSpPr/>
              <p:nvPr/>
            </p:nvSpPr>
            <p:spPr>
              <a:xfrm>
                <a:off x="605297" y="2093745"/>
                <a:ext cx="5224321" cy="403520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>
                <a:off x="3276521" y="2101280"/>
                <a:ext cx="0" cy="402766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605297" y="4185710"/>
                <a:ext cx="522432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Rectangle 57"/>
            <p:cNvSpPr/>
            <p:nvPr/>
          </p:nvSpPr>
          <p:spPr>
            <a:xfrm>
              <a:off x="2865317" y="1764701"/>
              <a:ext cx="1692858" cy="600164"/>
            </a:xfrm>
            <a:prstGeom prst="rect">
              <a:avLst/>
            </a:prstGeom>
            <a:grpFill/>
            <a:ln w="28575">
              <a:noFill/>
            </a:ln>
            <a:effectLst>
              <a:outerShdw blurRad="50800" dist="50800" dir="5400000" algn="ctr" rotWithShape="0">
                <a:schemeClr val="accent5">
                  <a:lumMod val="75000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 algn="ctr" rtl="1">
                <a:lnSpc>
                  <a:spcPct val="150000"/>
                </a:lnSpc>
              </a:pPr>
              <a:r>
                <a:rPr lang="ar-BH" sz="24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نشاط تطبيقي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8A424224-C95F-401A-BA53-0EB0BD23A927}"/>
              </a:ext>
            </a:extLst>
          </p:cNvPr>
          <p:cNvSpPr/>
          <p:nvPr/>
        </p:nvSpPr>
        <p:spPr>
          <a:xfrm>
            <a:off x="63750" y="30782"/>
            <a:ext cx="3231541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الهدف2:  أن يصمّم التلميذ لعبة مبتكرة توظف الدائرة الكهربائية مع توضيح طريقة عملها و تحديد بيانات التصميم عليها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ED1CD12C-AB40-472D-926C-5EF9680922D9}"/>
              </a:ext>
            </a:extLst>
          </p:cNvPr>
          <p:cNvGrpSpPr/>
          <p:nvPr/>
        </p:nvGrpSpPr>
        <p:grpSpPr>
          <a:xfrm>
            <a:off x="4472151" y="1002580"/>
            <a:ext cx="3847536" cy="523220"/>
            <a:chOff x="8370278" y="1285086"/>
            <a:chExt cx="3847536" cy="52322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7F65FD23-0588-4338-9362-089EFC427526}"/>
                </a:ext>
              </a:extLst>
            </p:cNvPr>
            <p:cNvSpPr txBox="1"/>
            <p:nvPr/>
          </p:nvSpPr>
          <p:spPr>
            <a:xfrm>
              <a:off x="8370278" y="1285086"/>
              <a:ext cx="3847536" cy="523220"/>
            </a:xfrm>
            <a:prstGeom prst="rect">
              <a:avLst/>
            </a:prstGeom>
            <a:solidFill>
              <a:srgbClr val="CC0099"/>
            </a:solidFill>
          </p:spPr>
          <p:txBody>
            <a:bodyPr wrap="square" rtlCol="0" anchor="ctr">
              <a:spAutoFit/>
            </a:bodyPr>
            <a:lstStyle/>
            <a:p>
              <a:pPr algn="r" rtl="1"/>
              <a:r>
                <a:rPr lang="ar-BH" sz="2800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رابعاً: الأفكار الأولية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DA64503E-060D-44D4-B6FF-6840CB34800D}"/>
                </a:ext>
              </a:extLst>
            </p:cNvPr>
            <p:cNvGrpSpPr/>
            <p:nvPr/>
          </p:nvGrpSpPr>
          <p:grpSpPr>
            <a:xfrm>
              <a:off x="8506940" y="1377057"/>
              <a:ext cx="1500376" cy="277281"/>
              <a:chOff x="8085666" y="1323083"/>
              <a:chExt cx="1500376" cy="2772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7844CC32-B01B-4BBF-B27D-266889E939AF}"/>
                  </a:ext>
                </a:extLst>
              </p:cNvPr>
              <p:cNvSpPr/>
              <p:nvPr/>
            </p:nvSpPr>
            <p:spPr>
              <a:xfrm>
                <a:off x="8085666" y="1323083"/>
                <a:ext cx="440267" cy="2772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xmlns="" id="{B05EB22D-2120-4CDE-8E00-E25211BEB3FF}"/>
                  </a:ext>
                </a:extLst>
              </p:cNvPr>
              <p:cNvSpPr/>
              <p:nvPr/>
            </p:nvSpPr>
            <p:spPr>
              <a:xfrm>
                <a:off x="8606631" y="1323083"/>
                <a:ext cx="440267" cy="2772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xmlns="" id="{CBFFE398-B938-4CFF-9254-A18A5B58177E}"/>
                  </a:ext>
                </a:extLst>
              </p:cNvPr>
              <p:cNvSpPr/>
              <p:nvPr/>
            </p:nvSpPr>
            <p:spPr>
              <a:xfrm>
                <a:off x="8240315" y="1356764"/>
                <a:ext cx="130967" cy="2099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xmlns="" id="{F28610D5-87FC-4D3A-871D-065C88B8E01C}"/>
                  </a:ext>
                </a:extLst>
              </p:cNvPr>
              <p:cNvSpPr/>
              <p:nvPr/>
            </p:nvSpPr>
            <p:spPr>
              <a:xfrm>
                <a:off x="8647137" y="1356764"/>
                <a:ext cx="88211" cy="728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xmlns="" id="{C8BFD11A-22C7-41FE-8D45-AF7515BA795E}"/>
                  </a:ext>
                </a:extLst>
              </p:cNvPr>
              <p:cNvSpPr/>
              <p:nvPr/>
            </p:nvSpPr>
            <p:spPr>
              <a:xfrm>
                <a:off x="8647137" y="1493858"/>
                <a:ext cx="88211" cy="728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xmlns="" id="{CFB4329C-CF8B-45A6-8556-0B060A7AA32D}"/>
                  </a:ext>
                </a:extLst>
              </p:cNvPr>
              <p:cNvSpPr/>
              <p:nvPr/>
            </p:nvSpPr>
            <p:spPr>
              <a:xfrm>
                <a:off x="8875078" y="1356764"/>
                <a:ext cx="130967" cy="2099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xmlns="" id="{4C8FF085-C17A-43D3-B6DA-E77ED8EF705A}"/>
                  </a:ext>
                </a:extLst>
              </p:cNvPr>
              <p:cNvSpPr/>
              <p:nvPr/>
            </p:nvSpPr>
            <p:spPr>
              <a:xfrm>
                <a:off x="9145775" y="1323083"/>
                <a:ext cx="440267" cy="2772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xmlns="" id="{3D421DEE-93C5-4F6B-A49B-43AF41E34BF2}"/>
                  </a:ext>
                </a:extLst>
              </p:cNvPr>
              <p:cNvSpPr/>
              <p:nvPr/>
            </p:nvSpPr>
            <p:spPr>
              <a:xfrm>
                <a:off x="9186281" y="1356764"/>
                <a:ext cx="88211" cy="728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xmlns="" id="{D0ACC679-4E86-49F8-A865-3496280C0EE8}"/>
                  </a:ext>
                </a:extLst>
              </p:cNvPr>
              <p:cNvSpPr/>
              <p:nvPr/>
            </p:nvSpPr>
            <p:spPr>
              <a:xfrm>
                <a:off x="9186281" y="1493858"/>
                <a:ext cx="88211" cy="728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xmlns="" id="{FB990ED4-DDA6-4287-B733-7B6EEDDF350A}"/>
                  </a:ext>
                </a:extLst>
              </p:cNvPr>
              <p:cNvSpPr/>
              <p:nvPr/>
            </p:nvSpPr>
            <p:spPr>
              <a:xfrm>
                <a:off x="9452355" y="1356764"/>
                <a:ext cx="88211" cy="728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xmlns="" id="{A112688D-CB15-4AF0-A419-E626C7B41CCD}"/>
                  </a:ext>
                </a:extLst>
              </p:cNvPr>
              <p:cNvSpPr/>
              <p:nvPr/>
            </p:nvSpPr>
            <p:spPr>
              <a:xfrm>
                <a:off x="9452355" y="1493858"/>
                <a:ext cx="88211" cy="728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</p:grp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C2A28CF7-4023-40BE-9610-18A516DA55C1}"/>
              </a:ext>
            </a:extLst>
          </p:cNvPr>
          <p:cNvSpPr/>
          <p:nvPr/>
        </p:nvSpPr>
        <p:spPr>
          <a:xfrm>
            <a:off x="4701017" y="-20366"/>
            <a:ext cx="32367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لعبة اللوحة الكهربائية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6E75B42-BB47-4E8D-8FD4-86FEDDCF8755}"/>
              </a:ext>
            </a:extLst>
          </p:cNvPr>
          <p:cNvSpPr txBox="1"/>
          <p:nvPr/>
        </p:nvSpPr>
        <p:spPr>
          <a:xfrm>
            <a:off x="4731021" y="509664"/>
            <a:ext cx="3329796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/>
        </p:spPr>
        <p:txBody>
          <a:bodyPr wrap="square" rtlCol="0" anchor="ctr">
            <a:spAutoFit/>
          </a:bodyPr>
          <a:lstStyle/>
          <a:p>
            <a:pPr algn="r" rtl="1"/>
            <a:r>
              <a:rPr lang="ar-BH" sz="2400" b="1" dirty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مشروع تصميم وإنتاج لعبة كهربائية</a:t>
            </a:r>
          </a:p>
        </p:txBody>
      </p:sp>
      <p:pic>
        <p:nvPicPr>
          <p:cNvPr id="40" name="Graphic 42" descr="Head with gears">
            <a:extLst>
              <a:ext uri="{FF2B5EF4-FFF2-40B4-BE49-F238E27FC236}">
                <a16:creationId xmlns:a16="http://schemas.microsoft.com/office/drawing/2014/main" xmlns="" id="{8E7D0B4C-C154-4CEF-ACF3-8A2A8576D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945815" y="394516"/>
            <a:ext cx="640322" cy="64032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3" name="Graphic 43" descr="Lightbulb and gear">
            <a:extLst>
              <a:ext uri="{FF2B5EF4-FFF2-40B4-BE49-F238E27FC236}">
                <a16:creationId xmlns:a16="http://schemas.microsoft.com/office/drawing/2014/main" xmlns="" id="{683265A2-5028-4C82-AF14-43175C2C407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579250" y="-5301"/>
            <a:ext cx="466251" cy="4662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7" name="Rectangle 46"/>
          <p:cNvSpPr/>
          <p:nvPr/>
        </p:nvSpPr>
        <p:spPr>
          <a:xfrm>
            <a:off x="7093175" y="3426668"/>
            <a:ext cx="4754563" cy="2862322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2400" b="1" u="sng" dirty="0">
                <a:latin typeface="Sakkal Majalla" panose="02000000000000000000" pitchFamily="2" charset="-78"/>
                <a:cs typeface="Sakkal Majalla" panose="02000000000000000000" pitchFamily="2" charset="-78"/>
              </a:rPr>
              <a:t>قبل التصميم أتذكر هذه التوصيات (المعايير)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الإبداع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 الابتكار و التنوع في الأفكار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ملائمة التصاميم لموضوع اللعبة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التصميم وفق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مواصفات التصميم </a:t>
            </a:r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الأساسية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وضع التفاصيل الأساسية على </a:t>
            </a:r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الرسم</a:t>
            </a:r>
            <a:endParaRPr lang="ar-BH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3401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7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CB42B82-51C2-412C-A2DF-3D89F98FDC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/>
          <a:stretch/>
        </p:blipFill>
        <p:spPr>
          <a:xfrm>
            <a:off x="-8773" y="-122640"/>
            <a:ext cx="12192000" cy="6857999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B520643E-C9C1-4DC9-BA9C-EF32BEC7E6D9}"/>
              </a:ext>
            </a:extLst>
          </p:cNvPr>
          <p:cNvSpPr/>
          <p:nvPr/>
        </p:nvSpPr>
        <p:spPr>
          <a:xfrm>
            <a:off x="6050550" y="3294501"/>
            <a:ext cx="5812395" cy="27653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grpSp>
        <p:nvGrpSpPr>
          <p:cNvPr id="30" name="Group 29"/>
          <p:cNvGrpSpPr/>
          <p:nvPr/>
        </p:nvGrpSpPr>
        <p:grpSpPr>
          <a:xfrm>
            <a:off x="-1" y="5677104"/>
            <a:ext cx="12192001" cy="1180896"/>
            <a:chOff x="-1" y="5677104"/>
            <a:chExt cx="12192001" cy="1180896"/>
          </a:xfrm>
        </p:grpSpPr>
        <p:grpSp>
          <p:nvGrpSpPr>
            <p:cNvPr id="31" name="Group 30"/>
            <p:cNvGrpSpPr/>
            <p:nvPr/>
          </p:nvGrpSpPr>
          <p:grpSpPr>
            <a:xfrm>
              <a:off x="-1" y="6442533"/>
              <a:ext cx="12192001" cy="415467"/>
              <a:chOff x="-1" y="6442533"/>
              <a:chExt cx="12192001" cy="415467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-1" y="6442533"/>
                <a:ext cx="1219200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/>
              <p:cNvSpPr/>
              <p:nvPr/>
            </p:nvSpPr>
            <p:spPr>
              <a:xfrm>
                <a:off x="-1" y="6488668"/>
                <a:ext cx="12146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BH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وزارة التربية والتعليم – 2020م                                                                                       التصميم والتقانة - الاسبوع السابع الى الاسبوع الثاني عشر -الصف الثالث الإبتدائي- وحدة الإنارة</a:t>
                </a:r>
              </a:p>
            </p:txBody>
          </p:sp>
        </p:grp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-1" y="5677104"/>
              <a:ext cx="990601" cy="1180896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-1659" y="-37303"/>
            <a:ext cx="12187814" cy="1106066"/>
            <a:chOff x="10323" y="-79411"/>
            <a:chExt cx="12187814" cy="1106066"/>
          </a:xfrm>
        </p:grpSpPr>
        <p:sp>
          <p:nvSpPr>
            <p:cNvPr id="38" name="Rectangle 37"/>
            <p:cNvSpPr/>
            <p:nvPr/>
          </p:nvSpPr>
          <p:spPr>
            <a:xfrm>
              <a:off x="10323" y="-5300"/>
              <a:ext cx="12187814" cy="103195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i-IN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11314481" y="-79411"/>
              <a:ext cx="877518" cy="1045911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6010893" y="1598200"/>
            <a:ext cx="5812394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اختيار أحد الأفكار الأولية </a:t>
            </a:r>
            <a:r>
              <a:rPr lang="ar-BH" sz="2400" b="1" u="sng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وتطويرها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أو انتقاء أجزاء اعجبتني من أفكار مختلفة ودمجها</a:t>
            </a:r>
            <a:r>
              <a:rPr lang="en-US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GB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في فكرة واحدة لتكون مبتكرة .</a:t>
            </a:r>
          </a:p>
          <a:p>
            <a:pPr algn="r" rtl="1">
              <a:lnSpc>
                <a:spcPct val="150000"/>
              </a:lnSpc>
            </a:pP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أضع ملاحظات بسيطة على الرسم لتوضيح </a:t>
            </a:r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الفكرة وتفصيلها.</a:t>
            </a:r>
            <a:endParaRPr lang="ar-BH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15651" y="1823565"/>
            <a:ext cx="4871810" cy="1200329"/>
          </a:xfrm>
          <a:prstGeom prst="rect">
            <a:avLst/>
          </a:prstGeom>
          <a:solidFill>
            <a:srgbClr val="FFFF00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اختر أفضل فكرة من تصاميمك السابقة، وطورها مع كتابة </a:t>
            </a:r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الملاحظات التفصيلية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على الرسم ثم ألصقها هنا 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5" r="61523"/>
          <a:stretch/>
        </p:blipFill>
        <p:spPr>
          <a:xfrm>
            <a:off x="6914850" y="3352494"/>
            <a:ext cx="3920797" cy="2579171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A92D0DFB-5D4B-402B-8F0A-79E1D45B4BDC}"/>
              </a:ext>
            </a:extLst>
          </p:cNvPr>
          <p:cNvSpPr/>
          <p:nvPr/>
        </p:nvSpPr>
        <p:spPr>
          <a:xfrm>
            <a:off x="170096" y="3067538"/>
            <a:ext cx="5758913" cy="2932197"/>
          </a:xfrm>
          <a:prstGeom prst="round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81F5B593-426D-484F-B03E-D390F3EDBEBC}"/>
              </a:ext>
            </a:extLst>
          </p:cNvPr>
          <p:cNvGrpSpPr/>
          <p:nvPr/>
        </p:nvGrpSpPr>
        <p:grpSpPr>
          <a:xfrm>
            <a:off x="10957188" y="3272349"/>
            <a:ext cx="1064716" cy="992818"/>
            <a:chOff x="10467733" y="2106885"/>
            <a:chExt cx="1064716" cy="992818"/>
          </a:xfrm>
          <a:solidFill>
            <a:schemeClr val="accent6">
              <a:lumMod val="75000"/>
            </a:schemeClr>
          </a:solidFill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xmlns="" id="{85682553-60A1-4778-9F22-3D62AA1FEB41}"/>
                </a:ext>
              </a:extLst>
            </p:cNvPr>
            <p:cNvSpPr/>
            <p:nvPr/>
          </p:nvSpPr>
          <p:spPr>
            <a:xfrm>
              <a:off x="10467733" y="2106885"/>
              <a:ext cx="1064716" cy="523220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b="1">
                <a:solidFill>
                  <a:schemeClr val="bg1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46797C48-A3B7-4DBD-AFF0-318B203BD62A}"/>
                </a:ext>
              </a:extLst>
            </p:cNvPr>
            <p:cNvSpPr/>
            <p:nvPr/>
          </p:nvSpPr>
          <p:spPr>
            <a:xfrm>
              <a:off x="10576317" y="2145596"/>
              <a:ext cx="888385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ar-BH" sz="2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مثال: </a:t>
              </a:r>
              <a:endPara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99957210-666E-4A4C-B95D-85A70ABB6667}"/>
              </a:ext>
            </a:extLst>
          </p:cNvPr>
          <p:cNvGrpSpPr/>
          <p:nvPr/>
        </p:nvGrpSpPr>
        <p:grpSpPr>
          <a:xfrm>
            <a:off x="1871739" y="3075625"/>
            <a:ext cx="2325677" cy="619653"/>
            <a:chOff x="10467733" y="2106885"/>
            <a:chExt cx="1064716" cy="523220"/>
          </a:xfrm>
          <a:solidFill>
            <a:srgbClr val="FFFF00"/>
          </a:solidFill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xmlns="" id="{016B0E21-CD3D-4E42-B1BC-D7A85E4CCCD0}"/>
                </a:ext>
              </a:extLst>
            </p:cNvPr>
            <p:cNvSpPr/>
            <p:nvPr/>
          </p:nvSpPr>
          <p:spPr>
            <a:xfrm>
              <a:off x="10467733" y="2106885"/>
              <a:ext cx="1064716" cy="523220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BB9253AA-297F-4695-8236-1B055738623F}"/>
                </a:ext>
              </a:extLst>
            </p:cNvPr>
            <p:cNvSpPr/>
            <p:nvPr/>
          </p:nvSpPr>
          <p:spPr>
            <a:xfrm>
              <a:off x="10576317" y="2145596"/>
              <a:ext cx="888385" cy="441794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ar-BH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نشاط تطبيقي: </a:t>
              </a:r>
              <a:endPara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1DB87EAA-86E5-4847-A0D8-7391E6D231AD}"/>
              </a:ext>
            </a:extLst>
          </p:cNvPr>
          <p:cNvSpPr/>
          <p:nvPr/>
        </p:nvSpPr>
        <p:spPr>
          <a:xfrm>
            <a:off x="63750" y="30782"/>
            <a:ext cx="3231541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الهدف3:  أن يختار التلميذ التصميم الأفضل للعبته الكهربائية وفق المعايير المحددة مع مراعاة </a:t>
            </a:r>
            <a:r>
              <a:rPr lang="ar-BH" b="1" u="sng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تطوير الفكرة</a:t>
            </a:r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5EB28C6B-3F21-47A6-9D4A-18B042EF4A07}"/>
              </a:ext>
            </a:extLst>
          </p:cNvPr>
          <p:cNvSpPr/>
          <p:nvPr/>
        </p:nvSpPr>
        <p:spPr>
          <a:xfrm>
            <a:off x="4701017" y="-20366"/>
            <a:ext cx="32367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لعبة اللوحة الكهربائية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92ACAF46-1A59-41CD-A6A0-216459312702}"/>
              </a:ext>
            </a:extLst>
          </p:cNvPr>
          <p:cNvSpPr txBox="1"/>
          <p:nvPr/>
        </p:nvSpPr>
        <p:spPr>
          <a:xfrm>
            <a:off x="4731021" y="509664"/>
            <a:ext cx="3329796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/>
        </p:spPr>
        <p:txBody>
          <a:bodyPr wrap="square" rtlCol="0" anchor="ctr">
            <a:spAutoFit/>
          </a:bodyPr>
          <a:lstStyle/>
          <a:p>
            <a:pPr algn="r" rtl="1"/>
            <a:r>
              <a:rPr lang="ar-BH" sz="2400" b="1" dirty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مشروع تصميم وإنتاج لعبة كهربائية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2755392" y="1066710"/>
            <a:ext cx="6201355" cy="523220"/>
            <a:chOff x="7440952" y="706516"/>
            <a:chExt cx="5743811" cy="552565"/>
          </a:xfrm>
        </p:grpSpPr>
        <p:sp>
          <p:nvSpPr>
            <p:cNvPr id="49" name="TextBox 48"/>
            <p:cNvSpPr txBox="1"/>
            <p:nvPr/>
          </p:nvSpPr>
          <p:spPr>
            <a:xfrm>
              <a:off x="7440952" y="706516"/>
              <a:ext cx="5743811" cy="552565"/>
            </a:xfrm>
            <a:prstGeom prst="rect">
              <a:avLst/>
            </a:prstGeom>
            <a:solidFill>
              <a:srgbClr val="CC0099"/>
            </a:solidFill>
          </p:spPr>
          <p:txBody>
            <a:bodyPr wrap="square" rtlCol="0" anchor="ctr">
              <a:spAutoFit/>
            </a:bodyPr>
            <a:lstStyle/>
            <a:p>
              <a:pPr algn="r" rtl="1"/>
              <a:r>
                <a:rPr lang="ar-BH" sz="2800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خامسا: </a:t>
              </a:r>
              <a:r>
                <a:rPr lang="ar-SA" sz="2800" b="1" dirty="0">
                  <a:solidFill>
                    <a:schemeClr val="bg1"/>
                  </a:solidFill>
                  <a:latin typeface="Sakkal Majalla" panose="02000000000000000000" pitchFamily="2" charset="-78"/>
                  <a:ea typeface="Calibri" panose="020F0502020204030204" pitchFamily="34" charset="0"/>
                  <a:cs typeface="Sakkal Majalla" panose="02000000000000000000" pitchFamily="2" charset="-78"/>
                </a:rPr>
                <a:t>اختيار الفكرة الأنسب </a:t>
              </a:r>
              <a:r>
                <a:rPr lang="ar-SA" sz="2800" b="1" u="sng" dirty="0" err="1">
                  <a:solidFill>
                    <a:schemeClr val="bg1"/>
                  </a:solidFill>
                  <a:latin typeface="Sakkal Majalla" panose="02000000000000000000" pitchFamily="2" charset="-78"/>
                  <a:ea typeface="Calibri" panose="020F0502020204030204" pitchFamily="34" charset="0"/>
                  <a:cs typeface="Sakkal Majalla" panose="02000000000000000000" pitchFamily="2" charset="-78"/>
                </a:rPr>
                <a:t>وت</a:t>
              </a:r>
              <a:r>
                <a:rPr lang="ar-BH" sz="2800" b="1" u="sng" dirty="0" err="1">
                  <a:solidFill>
                    <a:schemeClr val="bg1"/>
                  </a:solidFill>
                  <a:latin typeface="Sakkal Majalla" panose="02000000000000000000" pitchFamily="2" charset="-78"/>
                  <a:ea typeface="Calibri" panose="020F0502020204030204" pitchFamily="34" charset="0"/>
                  <a:cs typeface="Sakkal Majalla" panose="02000000000000000000" pitchFamily="2" charset="-78"/>
                </a:rPr>
                <a:t>طويرها</a:t>
              </a:r>
              <a:endParaRPr lang="ar-BH" sz="2800" b="1" u="sng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7587754" y="864299"/>
              <a:ext cx="1500376" cy="277281"/>
              <a:chOff x="7166480" y="810325"/>
              <a:chExt cx="1500376" cy="277281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7166480" y="810325"/>
                <a:ext cx="440267" cy="2772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7687445" y="810325"/>
                <a:ext cx="440267" cy="2772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7321129" y="844006"/>
                <a:ext cx="130967" cy="2099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7727951" y="844006"/>
                <a:ext cx="88211" cy="728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7727951" y="981100"/>
                <a:ext cx="88211" cy="728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7955893" y="844006"/>
                <a:ext cx="130967" cy="2099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8226589" y="810325"/>
                <a:ext cx="440267" cy="2772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8267096" y="844006"/>
                <a:ext cx="88211" cy="728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8267096" y="981100"/>
                <a:ext cx="88211" cy="728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8533170" y="844006"/>
                <a:ext cx="88211" cy="728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8519310" y="970581"/>
                <a:ext cx="88211" cy="728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i-IN"/>
              </a:p>
            </p:txBody>
          </p:sp>
        </p:grpSp>
      </p:grpSp>
      <p:sp>
        <p:nvSpPr>
          <p:cNvPr id="7" name="Oval 6"/>
          <p:cNvSpPr/>
          <p:nvPr/>
        </p:nvSpPr>
        <p:spPr>
          <a:xfrm>
            <a:off x="3366587" y="996126"/>
            <a:ext cx="625826" cy="637448"/>
          </a:xfrm>
          <a:prstGeom prst="ellipse">
            <a:avLst/>
          </a:prstGeom>
          <a:solidFill>
            <a:srgbClr val="FFFF00">
              <a:alpha val="3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63534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2" grpId="0" animBg="1"/>
      <p:bldP spid="51" grpId="0" animBg="1"/>
      <p:bldP spid="48" grpId="0" animBg="1"/>
      <p:bldP spid="47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42A2566-1BC9-4539-9541-C973771F02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EC4DD191-1663-4FEA-ABCD-039C249DEDD6}"/>
              </a:ext>
            </a:extLst>
          </p:cNvPr>
          <p:cNvSpPr/>
          <p:nvPr/>
        </p:nvSpPr>
        <p:spPr>
          <a:xfrm>
            <a:off x="5737629" y="1821840"/>
            <a:ext cx="6408811" cy="45291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grpSp>
        <p:nvGrpSpPr>
          <p:cNvPr id="30" name="Group 29"/>
          <p:cNvGrpSpPr/>
          <p:nvPr/>
        </p:nvGrpSpPr>
        <p:grpSpPr>
          <a:xfrm>
            <a:off x="-250380" y="5557634"/>
            <a:ext cx="12192001" cy="1180896"/>
            <a:chOff x="-1" y="5677104"/>
            <a:chExt cx="12192001" cy="1180896"/>
          </a:xfrm>
        </p:grpSpPr>
        <p:grpSp>
          <p:nvGrpSpPr>
            <p:cNvPr id="31" name="Group 30"/>
            <p:cNvGrpSpPr/>
            <p:nvPr/>
          </p:nvGrpSpPr>
          <p:grpSpPr>
            <a:xfrm>
              <a:off x="-1" y="6442533"/>
              <a:ext cx="12192001" cy="415467"/>
              <a:chOff x="-1" y="6442533"/>
              <a:chExt cx="12192001" cy="415467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-1" y="6442533"/>
                <a:ext cx="1219200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/>
              <p:cNvSpPr/>
              <p:nvPr/>
            </p:nvSpPr>
            <p:spPr>
              <a:xfrm>
                <a:off x="-1" y="6488668"/>
                <a:ext cx="12146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BH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وزارة التربية والتعليم – 2020م                                                                                       التصميم والتقانة - الاسبوع السابع الى الاسبوع الثاني عشر -الصف الثالث الإبتدائي- وحدة الإنارة</a:t>
                </a:r>
              </a:p>
            </p:txBody>
          </p:sp>
        </p:grp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-1" y="5677104"/>
              <a:ext cx="990601" cy="1180896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0323" y="-79411"/>
            <a:ext cx="12187814" cy="1106066"/>
            <a:chOff x="10323" y="-79411"/>
            <a:chExt cx="12187814" cy="1106066"/>
          </a:xfrm>
        </p:grpSpPr>
        <p:sp>
          <p:nvSpPr>
            <p:cNvPr id="38" name="Rectangle 37"/>
            <p:cNvSpPr/>
            <p:nvPr/>
          </p:nvSpPr>
          <p:spPr>
            <a:xfrm>
              <a:off x="10323" y="-5300"/>
              <a:ext cx="12187814" cy="103195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i-IN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11314481" y="-79411"/>
              <a:ext cx="877518" cy="1045911"/>
            </a:xfrm>
            <a:prstGeom prst="rect">
              <a:avLst/>
            </a:prstGeom>
          </p:spPr>
        </p:pic>
      </p:grpSp>
      <p:sp>
        <p:nvSpPr>
          <p:cNvPr id="40" name="Rectangle 39"/>
          <p:cNvSpPr/>
          <p:nvPr/>
        </p:nvSpPr>
        <p:spPr>
          <a:xfrm>
            <a:off x="132804" y="83985"/>
            <a:ext cx="3203249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الهدف4: أن يخطط التلميذ لانتاج اللعبة التي صممها وفق خطوات متسلسلة.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687937" y="89996"/>
            <a:ext cx="2467284" cy="830997"/>
          </a:xfrm>
          <a:prstGeom prst="rect">
            <a:avLst/>
          </a:prstGeom>
          <a:solidFill>
            <a:srgbClr val="FF9900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(3) </a:t>
            </a:r>
          </a:p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(انظر الكتاب صفحة 25)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71257" y="1018924"/>
            <a:ext cx="3465945" cy="523220"/>
          </a:xfrm>
          <a:prstGeom prst="rect">
            <a:avLst/>
          </a:prstGeom>
          <a:solidFill>
            <a:srgbClr val="CC0099"/>
          </a:solidFill>
        </p:spPr>
        <p:txBody>
          <a:bodyPr wrap="square" rtlCol="0" anchor="ctr">
            <a:spAutoFit/>
          </a:bodyPr>
          <a:lstStyle/>
          <a:p>
            <a:pPr algn="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سادساً: تحديد المواد و الأدوات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817998" y="1799821"/>
            <a:ext cx="6257168" cy="4551191"/>
            <a:chOff x="5672265" y="2126018"/>
            <a:chExt cx="6257168" cy="455119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52" b="37844"/>
            <a:stretch/>
          </p:blipFill>
          <p:spPr>
            <a:xfrm>
              <a:off x="5907834" y="2591487"/>
              <a:ext cx="6021599" cy="4023983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7630667" y="2796190"/>
              <a:ext cx="1152595" cy="43088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جهاز لحام</a:t>
              </a:r>
              <a:endParaRPr lang="hi-IN" sz="22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245521" y="5712280"/>
              <a:ext cx="1281120" cy="43088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مسدس صمغ</a:t>
              </a:r>
              <a:endParaRPr lang="hi-IN" sz="220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664806" y="3454661"/>
              <a:ext cx="1484702" cy="43088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بطارية مع حامل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320208" y="2126018"/>
              <a:ext cx="1455848" cy="43088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أسلاك كهربائية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672265" y="4085130"/>
              <a:ext cx="939798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ar-BH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صور المهن و المسميّات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136534" y="6234473"/>
              <a:ext cx="1221809" cy="43088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قاطع أسلاك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866409" y="5962238"/>
              <a:ext cx="1111202" cy="43088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اصبع صمغ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815424" y="3719320"/>
              <a:ext cx="783080" cy="92333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ar-BH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دبابيس تثبيت معدنية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829529" y="6246322"/>
              <a:ext cx="1218603" cy="43088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شريط لاصق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905902" y="5219713"/>
              <a:ext cx="1071709" cy="70788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مصباح مع حامل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761941" y="2152584"/>
              <a:ext cx="3219151" cy="43088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فلين مضغوط باللون المطلوب/كرتون </a:t>
              </a:r>
              <a:endParaRPr lang="hi-IN" sz="2200" dirty="0"/>
            </a:p>
          </p:txBody>
        </p:sp>
      </p:grp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565C5267-EB43-4920-878C-E8E2A7DFFF27}"/>
              </a:ext>
            </a:extLst>
          </p:cNvPr>
          <p:cNvSpPr/>
          <p:nvPr/>
        </p:nvSpPr>
        <p:spPr>
          <a:xfrm>
            <a:off x="207577" y="1922331"/>
            <a:ext cx="5441650" cy="4237419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ar-BH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6DA57627-ED5B-43CF-B5BC-63133F18503D}"/>
              </a:ext>
            </a:extLst>
          </p:cNvPr>
          <p:cNvSpPr txBox="1"/>
          <p:nvPr/>
        </p:nvSpPr>
        <p:spPr>
          <a:xfrm>
            <a:off x="331260" y="2353309"/>
            <a:ext cx="5265139" cy="323165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r" rtl="1"/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وانت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ماذا ستحتاج من مواد وأدوات  لإنتاج لعبتك الخاصة؟حدد هنا: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----------------------------------- 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----------------------------------- 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-----------------------------------</a:t>
            </a:r>
            <a:r>
              <a:rPr lang="ar-BH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-----------------------------------</a:t>
            </a:r>
            <a:r>
              <a:rPr lang="ar-BH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-----------------------------------</a:t>
            </a:r>
            <a:r>
              <a:rPr lang="ar-BH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BH" sz="2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5FDAEF9-A67E-4089-AA7D-B68168DF9DA0}"/>
              </a:ext>
            </a:extLst>
          </p:cNvPr>
          <p:cNvGrpSpPr/>
          <p:nvPr/>
        </p:nvGrpSpPr>
        <p:grpSpPr>
          <a:xfrm>
            <a:off x="10230525" y="1248841"/>
            <a:ext cx="1064716" cy="531767"/>
            <a:chOff x="10467733" y="2106885"/>
            <a:chExt cx="1064716" cy="531767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xmlns="" id="{29903196-EF4D-4F48-988F-B1E4479C5338}"/>
                </a:ext>
              </a:extLst>
            </p:cNvPr>
            <p:cNvSpPr/>
            <p:nvPr/>
          </p:nvSpPr>
          <p:spPr>
            <a:xfrm>
              <a:off x="10467733" y="2106885"/>
              <a:ext cx="1064716" cy="523220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B07AC0FA-43B1-41C9-8C03-02DE9D672EA1}"/>
                </a:ext>
              </a:extLst>
            </p:cNvPr>
            <p:cNvSpPr/>
            <p:nvPr/>
          </p:nvSpPr>
          <p:spPr>
            <a:xfrm>
              <a:off x="10482325" y="2115432"/>
              <a:ext cx="888385" cy="523220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ar-BH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مثال: </a:t>
              </a:r>
              <a:endPara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8F43E54E-9EF6-4146-A393-CACEC6B2719E}"/>
              </a:ext>
            </a:extLst>
          </p:cNvPr>
          <p:cNvGrpSpPr/>
          <p:nvPr/>
        </p:nvGrpSpPr>
        <p:grpSpPr>
          <a:xfrm>
            <a:off x="1619451" y="1257388"/>
            <a:ext cx="2325677" cy="619653"/>
            <a:chOff x="10467733" y="2106885"/>
            <a:chExt cx="1064716" cy="523220"/>
          </a:xfrm>
          <a:solidFill>
            <a:srgbClr val="FFFF00"/>
          </a:solidFill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xmlns="" id="{06A9243C-0C38-4480-902C-8CE18E6AAAA0}"/>
                </a:ext>
              </a:extLst>
            </p:cNvPr>
            <p:cNvSpPr/>
            <p:nvPr/>
          </p:nvSpPr>
          <p:spPr>
            <a:xfrm>
              <a:off x="10467733" y="2106885"/>
              <a:ext cx="1064716" cy="523220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2FFD6D69-CD2C-49CB-AC5F-0DE98B05E8DA}"/>
                </a:ext>
              </a:extLst>
            </p:cNvPr>
            <p:cNvSpPr/>
            <p:nvPr/>
          </p:nvSpPr>
          <p:spPr>
            <a:xfrm>
              <a:off x="10546384" y="2137083"/>
              <a:ext cx="888385" cy="441794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ar-BH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نشاط تطبيقي: </a:t>
              </a:r>
              <a:endPara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 rot="1384015">
            <a:off x="11088293" y="1785037"/>
            <a:ext cx="831695" cy="1400147"/>
          </a:xfrm>
          <a:prstGeom prst="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252F0837-12F0-477D-AEE3-584746204BDA}"/>
              </a:ext>
            </a:extLst>
          </p:cNvPr>
          <p:cNvSpPr/>
          <p:nvPr/>
        </p:nvSpPr>
        <p:spPr>
          <a:xfrm>
            <a:off x="4435212" y="-88287"/>
            <a:ext cx="32367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لعبة اللوحة الكهربائية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69223F1A-C26C-41A4-80AE-3D2CCD1B416A}"/>
              </a:ext>
            </a:extLst>
          </p:cNvPr>
          <p:cNvSpPr txBox="1"/>
          <p:nvPr/>
        </p:nvSpPr>
        <p:spPr>
          <a:xfrm>
            <a:off x="4465216" y="441743"/>
            <a:ext cx="3329796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/>
        </p:spPr>
        <p:txBody>
          <a:bodyPr wrap="square" rtlCol="0" anchor="ctr">
            <a:spAutoFit/>
          </a:bodyPr>
          <a:lstStyle/>
          <a:p>
            <a:pPr algn="r" rtl="1"/>
            <a:r>
              <a:rPr lang="ar-BH" sz="2400" b="1" dirty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مشروع تصميم وإنتاج لعبة كهربائية</a:t>
            </a:r>
          </a:p>
        </p:txBody>
      </p:sp>
    </p:spTree>
    <p:extLst>
      <p:ext uri="{BB962C8B-B14F-4D97-AF65-F5344CB8AC3E}">
        <p14:creationId xmlns:p14="http://schemas.microsoft.com/office/powerpoint/2010/main" val="131858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68" grpId="0" animBg="1"/>
      <p:bldP spid="69" grpId="0"/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70DDCD4-A9B5-46F5-90B0-87226E96FD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/>
          <a:stretch/>
        </p:blipFill>
        <p:spPr>
          <a:xfrm>
            <a:off x="-14068" y="63698"/>
            <a:ext cx="12192000" cy="685799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20696" y="-67135"/>
            <a:ext cx="12206558" cy="930551"/>
            <a:chOff x="-14559" y="-79411"/>
            <a:chExt cx="12206558" cy="1105066"/>
          </a:xfrm>
        </p:grpSpPr>
        <p:sp>
          <p:nvSpPr>
            <p:cNvPr id="38" name="Rectangle 37"/>
            <p:cNvSpPr/>
            <p:nvPr/>
          </p:nvSpPr>
          <p:spPr>
            <a:xfrm>
              <a:off x="-14559" y="-6300"/>
              <a:ext cx="12187814" cy="103195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i-IN" dirty="0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11314481" y="-79411"/>
              <a:ext cx="877518" cy="1045911"/>
            </a:xfrm>
            <a:prstGeom prst="rect">
              <a:avLst/>
            </a:prstGeom>
          </p:spPr>
        </p:pic>
      </p:grpSp>
      <p:sp>
        <p:nvSpPr>
          <p:cNvPr id="40" name="Rectangle 39"/>
          <p:cNvSpPr/>
          <p:nvPr/>
        </p:nvSpPr>
        <p:spPr>
          <a:xfrm>
            <a:off x="116804" y="21547"/>
            <a:ext cx="3313053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الهدف4 : </a:t>
            </a:r>
            <a:r>
              <a:rPr lang="ar-BH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يخطط التلميذ لانتاج اللعبة التي صممها وفق خطوات متسلسلة.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719916" y="21547"/>
            <a:ext cx="2509511" cy="830997"/>
          </a:xfrm>
          <a:prstGeom prst="rect">
            <a:avLst/>
          </a:prstGeom>
          <a:solidFill>
            <a:srgbClr val="FF9900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(3) </a:t>
            </a:r>
          </a:p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(انظر الكتاب صفحة 26)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66820" y="824552"/>
            <a:ext cx="3242829" cy="523220"/>
          </a:xfrm>
          <a:prstGeom prst="rect">
            <a:avLst/>
          </a:prstGeom>
          <a:solidFill>
            <a:srgbClr val="CC0099"/>
          </a:solidFill>
        </p:spPr>
        <p:txBody>
          <a:bodyPr wrap="square" rtlCol="0" anchor="ctr">
            <a:spAutoFit/>
          </a:bodyPr>
          <a:lstStyle/>
          <a:p>
            <a:pPr algn="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سادساً: التخطيط للإنتاج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7020" r="21394"/>
          <a:stretch/>
        </p:blipFill>
        <p:spPr>
          <a:xfrm>
            <a:off x="8395997" y="2203064"/>
            <a:ext cx="3291276" cy="2473328"/>
          </a:xfrm>
          <a:prstGeom prst="rect">
            <a:avLst/>
          </a:prstGeom>
          <a:noFill/>
          <a:effectLst/>
        </p:spPr>
      </p:pic>
      <p:sp>
        <p:nvSpPr>
          <p:cNvPr id="20" name="Rectangle 19"/>
          <p:cNvSpPr/>
          <p:nvPr/>
        </p:nvSpPr>
        <p:spPr>
          <a:xfrm>
            <a:off x="8150515" y="4592885"/>
            <a:ext cx="3953987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r" rtl="1"/>
            <a:r>
              <a:rPr lang="ar-BH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1-ارسم شكل الحقيبة على فلين مضغوط أو ورق كرتون و من ثم أقوم بقصه ( ألوّن الحقيبة اذا قمت باستخدام ورق الكرتون 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18549" y="4745432"/>
            <a:ext cx="4300126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r" rtl="1"/>
            <a:r>
              <a:rPr lang="ar-BH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2- ابحث عن صور لثمانية مهن على الشبكة الانترنت وأقوم بحفظها في ملفي الخاص.</a:t>
            </a:r>
          </a:p>
          <a:p>
            <a:pPr algn="r" rtl="1"/>
            <a:r>
              <a:rPr lang="ar-BH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اطبع الصور (اذا كان لدي طابعة) والصقها أو قم برسمها على الحقيبة التي قمت بتصميمها.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r="11798" b="8611"/>
          <a:stretch/>
        </p:blipFill>
        <p:spPr>
          <a:xfrm>
            <a:off x="4266820" y="1995051"/>
            <a:ext cx="3377733" cy="2798258"/>
          </a:xfrm>
          <a:prstGeom prst="rect">
            <a:avLst/>
          </a:prstGeom>
          <a:noFill/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C80F1ED-692E-4712-8DF2-139113C620D1}"/>
              </a:ext>
            </a:extLst>
          </p:cNvPr>
          <p:cNvSpPr/>
          <p:nvPr/>
        </p:nvSpPr>
        <p:spPr>
          <a:xfrm>
            <a:off x="8922662" y="1741469"/>
            <a:ext cx="221453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الأولى</a:t>
            </a:r>
            <a:endParaRPr lang="hi-IN" b="1" dirty="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4BED8B8-FE2B-4969-918E-7804A97EBCE4}"/>
              </a:ext>
            </a:extLst>
          </p:cNvPr>
          <p:cNvSpPr/>
          <p:nvPr/>
        </p:nvSpPr>
        <p:spPr>
          <a:xfrm>
            <a:off x="125276" y="4584490"/>
            <a:ext cx="3433767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r" rtl="1"/>
            <a:r>
              <a:rPr lang="ar-BH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3-أعمل ثقوب بالمثقاب أو القلم الرصاص بجانب كل صورة وكل إسم لمهنة وأثبت دبابيس التثبيت المعدنية بهذه الثقوب.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54509AF-A469-4D5A-BC04-56B1C50393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0" r="14386" b="22433"/>
          <a:stretch/>
        </p:blipFill>
        <p:spPr>
          <a:xfrm>
            <a:off x="413368" y="2162335"/>
            <a:ext cx="2857585" cy="2463691"/>
          </a:xfrm>
          <a:prstGeom prst="rect">
            <a:avLst/>
          </a:prstGeom>
          <a:noFill/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7FF7AC4F-4ED8-421B-81B1-40942518AE49}"/>
              </a:ext>
            </a:extLst>
          </p:cNvPr>
          <p:cNvGrpSpPr/>
          <p:nvPr/>
        </p:nvGrpSpPr>
        <p:grpSpPr>
          <a:xfrm>
            <a:off x="1568648" y="3125462"/>
            <a:ext cx="1553531" cy="1002396"/>
            <a:chOff x="5636531" y="2189639"/>
            <a:chExt cx="1237615" cy="988773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AA1C52F0-87CB-43B4-84E0-DD7B640E8F5A}"/>
                </a:ext>
              </a:extLst>
            </p:cNvPr>
            <p:cNvSpPr/>
            <p:nvPr/>
          </p:nvSpPr>
          <p:spPr>
            <a:xfrm>
              <a:off x="5636531" y="2189639"/>
              <a:ext cx="180975" cy="21661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i-IN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584DC480-52F9-4896-8178-4B9DA2560518}"/>
                </a:ext>
              </a:extLst>
            </p:cNvPr>
            <p:cNvSpPr/>
            <p:nvPr/>
          </p:nvSpPr>
          <p:spPr>
            <a:xfrm>
              <a:off x="6693171" y="2961799"/>
              <a:ext cx="180975" cy="21661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i-IN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-234649" y="5724644"/>
            <a:ext cx="12401767" cy="1180896"/>
            <a:chOff x="-209767" y="5695513"/>
            <a:chExt cx="12401767" cy="1180896"/>
          </a:xfrm>
        </p:grpSpPr>
        <p:grpSp>
          <p:nvGrpSpPr>
            <p:cNvPr id="31" name="Group 30"/>
            <p:cNvGrpSpPr/>
            <p:nvPr/>
          </p:nvGrpSpPr>
          <p:grpSpPr>
            <a:xfrm>
              <a:off x="-1" y="6442533"/>
              <a:ext cx="12192001" cy="415467"/>
              <a:chOff x="-1" y="6442533"/>
              <a:chExt cx="12192001" cy="415467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-1" y="6442533"/>
                <a:ext cx="1219200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/>
              <p:cNvSpPr/>
              <p:nvPr/>
            </p:nvSpPr>
            <p:spPr>
              <a:xfrm>
                <a:off x="-1" y="6488668"/>
                <a:ext cx="12146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BH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وزارة التربية والتعليم – 2020م                                                                                       التصميم والتقانة - الاسبوع السابع الى الاسبوع الثاني عشر -الصف الثالث الإبتدائي- وحدة الإنارة</a:t>
                </a:r>
              </a:p>
            </p:txBody>
          </p:sp>
        </p:grp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-209767" y="5695513"/>
              <a:ext cx="990601" cy="1180896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E238070-6F3F-40C3-B1BA-CB9C24CD8E5F}"/>
              </a:ext>
            </a:extLst>
          </p:cNvPr>
          <p:cNvSpPr/>
          <p:nvPr/>
        </p:nvSpPr>
        <p:spPr>
          <a:xfrm>
            <a:off x="4848418" y="1579585"/>
            <a:ext cx="221453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الثانية</a:t>
            </a:r>
            <a:endParaRPr lang="hi-IN" b="1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4B0471D-8DA1-44FF-9211-D69EFD1BE237}"/>
              </a:ext>
            </a:extLst>
          </p:cNvPr>
          <p:cNvSpPr/>
          <p:nvPr/>
        </p:nvSpPr>
        <p:spPr>
          <a:xfrm>
            <a:off x="799562" y="1556803"/>
            <a:ext cx="221453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الثالثة</a:t>
            </a:r>
            <a:endParaRPr lang="hi-IN" b="1" dirty="0">
              <a:solidFill>
                <a:schemeClr val="bg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E410EAF8-250D-4A36-B86A-E09100C60F82}"/>
              </a:ext>
            </a:extLst>
          </p:cNvPr>
          <p:cNvSpPr/>
          <p:nvPr/>
        </p:nvSpPr>
        <p:spPr>
          <a:xfrm>
            <a:off x="4252332" y="-88287"/>
            <a:ext cx="32367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لعبة اللوحة الكهربائية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45AAEE4-2566-4423-8595-6C621C769CA0}"/>
              </a:ext>
            </a:extLst>
          </p:cNvPr>
          <p:cNvSpPr txBox="1"/>
          <p:nvPr/>
        </p:nvSpPr>
        <p:spPr>
          <a:xfrm>
            <a:off x="4282336" y="441743"/>
            <a:ext cx="3329796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/>
        </p:spPr>
        <p:txBody>
          <a:bodyPr wrap="square" rtlCol="0" anchor="ctr">
            <a:spAutoFit/>
          </a:bodyPr>
          <a:lstStyle/>
          <a:p>
            <a:pPr algn="r" rtl="1"/>
            <a:r>
              <a:rPr lang="ar-BH" sz="2400" b="1" dirty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مشروع تصميم وإنتاج لعبة كهربائية</a:t>
            </a:r>
          </a:p>
        </p:txBody>
      </p:sp>
    </p:spTree>
    <p:extLst>
      <p:ext uri="{BB962C8B-B14F-4D97-AF65-F5344CB8AC3E}">
        <p14:creationId xmlns:p14="http://schemas.microsoft.com/office/powerpoint/2010/main" val="133962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17" grpId="0" animBg="1"/>
      <p:bldP spid="20" grpId="0" animBg="1"/>
      <p:bldP spid="19" grpId="0" animBg="1"/>
      <p:bldP spid="6" grpId="0" animBg="1"/>
      <p:bldP spid="32" grpId="0" animBg="1"/>
      <p:bldP spid="12" grpId="0" animBg="1"/>
      <p:bldP spid="13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970DDCD4-A9B5-46F5-90B0-87226E96FD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/>
          <a:stretch/>
        </p:blipFill>
        <p:spPr>
          <a:xfrm>
            <a:off x="-6138" y="14832"/>
            <a:ext cx="12192000" cy="685799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20696" y="-67135"/>
            <a:ext cx="12206558" cy="930551"/>
            <a:chOff x="-14559" y="-79411"/>
            <a:chExt cx="12206558" cy="1105066"/>
          </a:xfrm>
        </p:grpSpPr>
        <p:sp>
          <p:nvSpPr>
            <p:cNvPr id="38" name="Rectangle 37"/>
            <p:cNvSpPr/>
            <p:nvPr/>
          </p:nvSpPr>
          <p:spPr>
            <a:xfrm>
              <a:off x="-14559" y="-6300"/>
              <a:ext cx="12187814" cy="103195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i-IN" dirty="0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11314481" y="-79411"/>
              <a:ext cx="877518" cy="1045911"/>
            </a:xfrm>
            <a:prstGeom prst="rect">
              <a:avLst/>
            </a:prstGeom>
          </p:spPr>
        </p:pic>
      </p:grpSp>
      <p:sp>
        <p:nvSpPr>
          <p:cNvPr id="40" name="Rectangle 39"/>
          <p:cNvSpPr/>
          <p:nvPr/>
        </p:nvSpPr>
        <p:spPr>
          <a:xfrm>
            <a:off x="116804" y="21547"/>
            <a:ext cx="3313053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BH" sz="2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الهدف4: </a:t>
            </a:r>
            <a:r>
              <a:rPr lang="ar-BH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يخطط التلميذ لانتاج اللعبة التي صممها وفق خطوات متسلسلة.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311518" y="21547"/>
            <a:ext cx="2917910" cy="830997"/>
          </a:xfrm>
          <a:prstGeom prst="rect">
            <a:avLst/>
          </a:prstGeom>
          <a:solidFill>
            <a:srgbClr val="FF9900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(3) </a:t>
            </a:r>
          </a:p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(انظر الكتاب صفحة 26)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358744" y="4233793"/>
            <a:ext cx="6680718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 rtl="1"/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4- اقطع الأسلاك الكهربائية باستخدام القاطع وثم أصل الأسلاك من الخلف بإستخدام جهاز اللحام </a:t>
            </a:r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الكهربائي-بين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دبوس كل اسم مهنة و دبوس صورته مثال( نوصل </a:t>
            </a:r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سلك  من الخلف بين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صورة </a:t>
            </a:r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المزارع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وكلمة </a:t>
            </a:r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المزارع</a:t>
            </a:r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).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C80F1ED-692E-4712-8DF2-139113C620D1}"/>
              </a:ext>
            </a:extLst>
          </p:cNvPr>
          <p:cNvSpPr/>
          <p:nvPr/>
        </p:nvSpPr>
        <p:spPr>
          <a:xfrm>
            <a:off x="7782054" y="1312848"/>
            <a:ext cx="221453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</a:t>
            </a:r>
            <a:r>
              <a:rPr lang="ar-BH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الرابعة والخامسة</a:t>
            </a:r>
            <a:endParaRPr lang="hi-IN" b="1" dirty="0">
              <a:solidFill>
                <a:schemeClr val="bg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09198" y="5677104"/>
            <a:ext cx="12192001" cy="1180896"/>
            <a:chOff x="-1" y="5677104"/>
            <a:chExt cx="12192001" cy="1180896"/>
          </a:xfrm>
        </p:grpSpPr>
        <p:grpSp>
          <p:nvGrpSpPr>
            <p:cNvPr id="31" name="Group 30"/>
            <p:cNvGrpSpPr/>
            <p:nvPr/>
          </p:nvGrpSpPr>
          <p:grpSpPr>
            <a:xfrm>
              <a:off x="-1" y="6442533"/>
              <a:ext cx="12192001" cy="415467"/>
              <a:chOff x="-1" y="6442533"/>
              <a:chExt cx="12192001" cy="415467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-1" y="6442533"/>
                <a:ext cx="1219200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/>
              <p:cNvSpPr/>
              <p:nvPr/>
            </p:nvSpPr>
            <p:spPr>
              <a:xfrm>
                <a:off x="-1" y="6488668"/>
                <a:ext cx="12146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BH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وزارة التربية والتعليم – 2020م                                                                                       التصميم والتقانة - الاسبوع السابع الى الاسبوع الثاني عشر -الصف الثالث الإبتدائي- وحدة الإنارة</a:t>
                </a:r>
              </a:p>
            </p:txBody>
          </p:sp>
        </p:grp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-1" y="5677104"/>
              <a:ext cx="990601" cy="118089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78C2EEB-A86C-4F7C-A0BC-41F8BF9419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0"/>
          <a:stretch/>
        </p:blipFill>
        <p:spPr>
          <a:xfrm rot="5400000">
            <a:off x="7534505" y="1275943"/>
            <a:ext cx="2440193" cy="3504460"/>
          </a:xfrm>
          <a:prstGeom prst="rect">
            <a:avLst/>
          </a:prstGeom>
        </p:spPr>
      </p:pic>
      <p:pic>
        <p:nvPicPr>
          <p:cNvPr id="9" name="Graphic 8" descr="Blackboard">
            <a:extLst>
              <a:ext uri="{FF2B5EF4-FFF2-40B4-BE49-F238E27FC236}">
                <a16:creationId xmlns:a16="http://schemas.microsoft.com/office/drawing/2014/main" xmlns="" id="{27C3D365-85B4-4DC2-B0CC-517699E9E8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434767" y="59883"/>
            <a:ext cx="782173" cy="78217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D7B7118-7690-4CD2-9B41-347E1A1F8081}"/>
              </a:ext>
            </a:extLst>
          </p:cNvPr>
          <p:cNvSpPr txBox="1"/>
          <p:nvPr/>
        </p:nvSpPr>
        <p:spPr>
          <a:xfrm>
            <a:off x="4266820" y="824552"/>
            <a:ext cx="3242829" cy="523220"/>
          </a:xfrm>
          <a:prstGeom prst="rect">
            <a:avLst/>
          </a:prstGeom>
          <a:solidFill>
            <a:srgbClr val="CC0099"/>
          </a:solidFill>
        </p:spPr>
        <p:txBody>
          <a:bodyPr wrap="square" rtlCol="0" anchor="ctr">
            <a:spAutoFit/>
          </a:bodyPr>
          <a:lstStyle/>
          <a:p>
            <a:pPr algn="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سادساً: التخطيط للإنتاج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5897DA3-403A-4C52-ADBB-8D657687BC1E}"/>
              </a:ext>
            </a:extLst>
          </p:cNvPr>
          <p:cNvSpPr/>
          <p:nvPr/>
        </p:nvSpPr>
        <p:spPr>
          <a:xfrm>
            <a:off x="4252332" y="-88287"/>
            <a:ext cx="32367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لعبة اللوحة الكهربائية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C053FB9-9D1D-4EDE-AAC8-7F111207ED35}"/>
              </a:ext>
            </a:extLst>
          </p:cNvPr>
          <p:cNvSpPr txBox="1"/>
          <p:nvPr/>
        </p:nvSpPr>
        <p:spPr>
          <a:xfrm>
            <a:off x="4282336" y="441743"/>
            <a:ext cx="3329796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/>
        </p:spPr>
        <p:txBody>
          <a:bodyPr wrap="square" rtlCol="0" anchor="ctr">
            <a:spAutoFit/>
          </a:bodyPr>
          <a:lstStyle/>
          <a:p>
            <a:pPr algn="r" rtl="1"/>
            <a:r>
              <a:rPr lang="ar-BH" sz="2400" b="1" dirty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مشروع تصميم وإنتاج لعبة كهربائية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E3BA5A0F-6E1D-4C4A-A641-3CCC8E1EFA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5" t="59002" r="46396" b="5762"/>
          <a:stretch/>
        </p:blipFill>
        <p:spPr>
          <a:xfrm>
            <a:off x="2280541" y="1709892"/>
            <a:ext cx="1598893" cy="2383406"/>
          </a:xfrm>
          <a:prstGeom prst="rect">
            <a:avLst/>
          </a:prstGeom>
        </p:spPr>
      </p:pic>
      <p:sp>
        <p:nvSpPr>
          <p:cNvPr id="45" name="Oval 44"/>
          <p:cNvSpPr/>
          <p:nvPr/>
        </p:nvSpPr>
        <p:spPr>
          <a:xfrm>
            <a:off x="3455541" y="2302566"/>
            <a:ext cx="302507" cy="3097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E3BA5A0F-6E1D-4C4A-A641-3CCC8E1EFA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2" t="68108" r="47859" b="27957"/>
          <a:stretch/>
        </p:blipFill>
        <p:spPr>
          <a:xfrm>
            <a:off x="504082" y="3831143"/>
            <a:ext cx="315810" cy="367290"/>
          </a:xfrm>
          <a:prstGeom prst="rect">
            <a:avLst/>
          </a:prstGeom>
        </p:spPr>
      </p:pic>
      <p:cxnSp>
        <p:nvCxnSpPr>
          <p:cNvPr id="41" name="Straight Connector 40"/>
          <p:cNvCxnSpPr/>
          <p:nvPr/>
        </p:nvCxnSpPr>
        <p:spPr>
          <a:xfrm flipV="1">
            <a:off x="723424" y="2512219"/>
            <a:ext cx="2835185" cy="149761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F2FCFF76-115F-48DB-9058-854D6780ED61}"/>
              </a:ext>
            </a:extLst>
          </p:cNvPr>
          <p:cNvSpPr/>
          <p:nvPr/>
        </p:nvSpPr>
        <p:spPr>
          <a:xfrm>
            <a:off x="225523" y="3198671"/>
            <a:ext cx="9958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BH" sz="2800" b="1" dirty="0" smtClean="0">
                <a:solidFill>
                  <a:schemeClr val="accent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مزارع</a:t>
            </a:r>
            <a:endParaRPr lang="ar-BH" sz="2800" b="1" dirty="0">
              <a:solidFill>
                <a:schemeClr val="accent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484785" y="3814004"/>
            <a:ext cx="353535" cy="3620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623871" y="5516089"/>
            <a:ext cx="6096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 rtl="1"/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5-أضع صمغ حراري </a:t>
            </a:r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باستخدام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مسدس الصمغ لثبّيت الدبابيس المعدنية بالأسلاك في لوح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اللعبة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تثبيتا دائم.</a:t>
            </a:r>
            <a:endParaRPr lang="ar-BH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7388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  <p:bldP spid="45" grpId="0" animBg="1"/>
      <p:bldP spid="49" grpId="0"/>
      <p:bldP spid="47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970DDCD4-A9B5-46F5-90B0-87226E96FD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/>
          <a:stretch/>
        </p:blipFill>
        <p:spPr>
          <a:xfrm>
            <a:off x="-14068" y="63698"/>
            <a:ext cx="12192000" cy="68579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9478E7D6-0D60-4321-8924-6D76A690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/>
          <a:stretch/>
        </p:blipFill>
        <p:spPr>
          <a:xfrm>
            <a:off x="-31510" y="42963"/>
            <a:ext cx="12192000" cy="685799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20696" y="-67135"/>
            <a:ext cx="12206558" cy="930551"/>
            <a:chOff x="-14559" y="-79411"/>
            <a:chExt cx="12206558" cy="1105066"/>
          </a:xfrm>
        </p:grpSpPr>
        <p:sp>
          <p:nvSpPr>
            <p:cNvPr id="38" name="Rectangle 37"/>
            <p:cNvSpPr/>
            <p:nvPr/>
          </p:nvSpPr>
          <p:spPr>
            <a:xfrm>
              <a:off x="-14559" y="-6300"/>
              <a:ext cx="12187814" cy="103195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i-IN" dirty="0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11314481" y="-79411"/>
              <a:ext cx="877518" cy="1045911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A4BED8B8-FE2B-4969-918E-7804A97EBCE4}"/>
              </a:ext>
            </a:extLst>
          </p:cNvPr>
          <p:cNvSpPr/>
          <p:nvPr/>
        </p:nvSpPr>
        <p:spPr>
          <a:xfrm>
            <a:off x="6112543" y="4387663"/>
            <a:ext cx="5858341" cy="19389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r" rtl="1"/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6-(أ) </a:t>
            </a:r>
            <a:r>
              <a:rPr lang="ar-BH" sz="2400" b="1" u="sng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أثبّت </a:t>
            </a:r>
            <a:r>
              <a:rPr lang="ar-BH" sz="2400" b="1" u="sng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البطارية </a:t>
            </a:r>
            <a:r>
              <a:rPr lang="ar-BH" sz="2400" b="1" u="sng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بالوجه الخلفي للعبة </a:t>
            </a:r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وأمد منها سلكين م</a:t>
            </a:r>
            <a:r>
              <a:rPr lang="ar-BH" sz="2400" b="1" u="sng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ن خلال ثقبين</a:t>
            </a:r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ليصلا الوجه الأمامي للعبة فيثبت أحد السلكين بالمصباح والآخر بمفتاح الاختبار.</a:t>
            </a:r>
            <a:endParaRPr lang="ar-BH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(ب)- </a:t>
            </a:r>
            <a:r>
              <a:rPr lang="ar-BH" sz="2400" b="1" u="sng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أثبّت المصباح </a:t>
            </a:r>
            <a:r>
              <a:rPr lang="ar-BH" sz="2400" b="1" u="sng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400" b="1" u="sng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بالوجه الأمامي للوح اللعبة </a:t>
            </a:r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بحيث يثبت به السلك القادم من البطارية والسلك الثاني لمفتاح الاختبار.</a:t>
            </a:r>
          </a:p>
        </p:txBody>
      </p:sp>
      <p:grpSp>
        <p:nvGrpSpPr>
          <p:cNvPr id="140" name="Group 139"/>
          <p:cNvGrpSpPr/>
          <p:nvPr/>
        </p:nvGrpSpPr>
        <p:grpSpPr>
          <a:xfrm rot="10800000">
            <a:off x="8699896" y="3293912"/>
            <a:ext cx="976288" cy="660328"/>
            <a:chOff x="4940954" y="791123"/>
            <a:chExt cx="1333282" cy="901787"/>
          </a:xfrm>
        </p:grpSpPr>
        <p:cxnSp>
          <p:nvCxnSpPr>
            <p:cNvPr id="141" name="Straight Connector 140"/>
            <p:cNvCxnSpPr/>
            <p:nvPr/>
          </p:nvCxnSpPr>
          <p:spPr>
            <a:xfrm>
              <a:off x="4940954" y="1678601"/>
              <a:ext cx="1333282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flipV="1">
              <a:off x="6242717" y="791123"/>
              <a:ext cx="0" cy="901787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/>
          <p:cNvGrpSpPr/>
          <p:nvPr/>
        </p:nvGrpSpPr>
        <p:grpSpPr>
          <a:xfrm>
            <a:off x="8694840" y="3435674"/>
            <a:ext cx="59465" cy="942841"/>
            <a:chOff x="2929025" y="3226888"/>
            <a:chExt cx="77043" cy="942841"/>
          </a:xfrm>
        </p:grpSpPr>
        <p:sp>
          <p:nvSpPr>
            <p:cNvPr id="144" name="Rounded Rectangle 143"/>
            <p:cNvSpPr/>
            <p:nvPr/>
          </p:nvSpPr>
          <p:spPr>
            <a:xfrm>
              <a:off x="2929025" y="3226888"/>
              <a:ext cx="77043" cy="802347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ounded Rectangle 144"/>
            <p:cNvSpPr/>
            <p:nvPr/>
          </p:nvSpPr>
          <p:spPr>
            <a:xfrm>
              <a:off x="2943777" y="4016329"/>
              <a:ext cx="55751" cy="1534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8" name="Straight Connector 147"/>
          <p:cNvCxnSpPr/>
          <p:nvPr/>
        </p:nvCxnSpPr>
        <p:spPr>
          <a:xfrm rot="10800000">
            <a:off x="8905256" y="2488538"/>
            <a:ext cx="97628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9" name="Group 148"/>
          <p:cNvGrpSpPr/>
          <p:nvPr/>
        </p:nvGrpSpPr>
        <p:grpSpPr>
          <a:xfrm>
            <a:off x="8154659" y="2456628"/>
            <a:ext cx="868465" cy="71874"/>
            <a:chOff x="3151513" y="2408512"/>
            <a:chExt cx="868465" cy="71874"/>
          </a:xfrm>
        </p:grpSpPr>
        <p:sp>
          <p:nvSpPr>
            <p:cNvPr id="150" name="Rounded Rectangle 149"/>
            <p:cNvSpPr/>
            <p:nvPr/>
          </p:nvSpPr>
          <p:spPr>
            <a:xfrm>
              <a:off x="3271322" y="2408512"/>
              <a:ext cx="748656" cy="71874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ounded Rectangle 150"/>
            <p:cNvSpPr/>
            <p:nvPr/>
          </p:nvSpPr>
          <p:spPr>
            <a:xfrm flipV="1">
              <a:off x="3151513" y="2421192"/>
              <a:ext cx="127916" cy="45719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10632086" y="2430948"/>
            <a:ext cx="976288" cy="917059"/>
            <a:chOff x="4940954" y="440514"/>
            <a:chExt cx="1333282" cy="1252396"/>
          </a:xfrm>
        </p:grpSpPr>
        <p:cxnSp>
          <p:nvCxnSpPr>
            <p:cNvPr id="153" name="Straight Connector 152"/>
            <p:cNvCxnSpPr/>
            <p:nvPr/>
          </p:nvCxnSpPr>
          <p:spPr>
            <a:xfrm>
              <a:off x="4940954" y="1678601"/>
              <a:ext cx="1333282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flipV="1">
              <a:off x="6242716" y="440514"/>
              <a:ext cx="0" cy="1252396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1" name="Straight Connector 160"/>
          <p:cNvCxnSpPr/>
          <p:nvPr/>
        </p:nvCxnSpPr>
        <p:spPr>
          <a:xfrm rot="10800000">
            <a:off x="10625948" y="2441078"/>
            <a:ext cx="97628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6" name="Group 155"/>
          <p:cNvGrpSpPr/>
          <p:nvPr/>
        </p:nvGrpSpPr>
        <p:grpSpPr>
          <a:xfrm>
            <a:off x="9658407" y="1201152"/>
            <a:ext cx="1034139" cy="2572532"/>
            <a:chOff x="3935399" y="450528"/>
            <a:chExt cx="1010664" cy="2595803"/>
          </a:xfrm>
        </p:grpSpPr>
        <p:grpSp>
          <p:nvGrpSpPr>
            <p:cNvPr id="157" name="Group 156"/>
            <p:cNvGrpSpPr/>
            <p:nvPr/>
          </p:nvGrpSpPr>
          <p:grpSpPr>
            <a:xfrm>
              <a:off x="3994644" y="450528"/>
              <a:ext cx="951419" cy="1421692"/>
              <a:chOff x="3994644" y="450528"/>
              <a:chExt cx="951419" cy="1421692"/>
            </a:xfrm>
          </p:grpSpPr>
          <p:pic>
            <p:nvPicPr>
              <p:cNvPr id="159" name="Picture 15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61" t="35780" r="23456" b="25972"/>
              <a:stretch/>
            </p:blipFill>
            <p:spPr>
              <a:xfrm>
                <a:off x="3994644" y="450528"/>
                <a:ext cx="951419" cy="1134186"/>
              </a:xfrm>
              <a:prstGeom prst="rect">
                <a:avLst/>
              </a:prstGeom>
            </p:spPr>
          </p:pic>
          <p:sp>
            <p:nvSpPr>
              <p:cNvPr id="160" name="Rectangle 159"/>
              <p:cNvSpPr/>
              <p:nvPr/>
            </p:nvSpPr>
            <p:spPr>
              <a:xfrm>
                <a:off x="4010497" y="1562230"/>
                <a:ext cx="919713" cy="30999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8" name="Rectangle 157"/>
            <p:cNvSpPr/>
            <p:nvPr/>
          </p:nvSpPr>
          <p:spPr>
            <a:xfrm>
              <a:off x="3935399" y="2078767"/>
              <a:ext cx="937256" cy="967564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2" name="Picture 161">
            <a:extLst>
              <a:ext uri="{FF2B5EF4-FFF2-40B4-BE49-F238E27FC236}">
                <a16:creationId xmlns="" xmlns:a16="http://schemas.microsoft.com/office/drawing/2014/main" id="{95F6C6AC-363A-4F1C-8141-C6EDC08BD2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0" t="42159" r="23824" b="42396"/>
          <a:stretch/>
        </p:blipFill>
        <p:spPr>
          <a:xfrm rot="16200000">
            <a:off x="9654198" y="2849955"/>
            <a:ext cx="944340" cy="874017"/>
          </a:xfrm>
          <a:prstGeom prst="rect">
            <a:avLst/>
          </a:prstGeom>
        </p:spPr>
      </p:pic>
      <p:sp>
        <p:nvSpPr>
          <p:cNvPr id="171" name="Rectangle 170">
            <a:extLst>
              <a:ext uri="{FF2B5EF4-FFF2-40B4-BE49-F238E27FC236}">
                <a16:creationId xmlns="" xmlns:a16="http://schemas.microsoft.com/office/drawing/2014/main" id="{F2FCFF76-115F-48DB-9058-854D6780ED61}"/>
              </a:ext>
            </a:extLst>
          </p:cNvPr>
          <p:cNvSpPr/>
          <p:nvPr/>
        </p:nvSpPr>
        <p:spPr>
          <a:xfrm>
            <a:off x="7831600" y="2833003"/>
            <a:ext cx="1317718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rtl="1"/>
            <a:r>
              <a:rPr lang="ar-BH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مفتاح اختبار (2)</a:t>
            </a:r>
            <a:endParaRPr lang="ar-BH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="" xmlns:a16="http://schemas.microsoft.com/office/drawing/2014/main" id="{F2FCFF76-115F-48DB-9058-854D6780ED61}"/>
              </a:ext>
            </a:extLst>
          </p:cNvPr>
          <p:cNvSpPr/>
          <p:nvPr/>
        </p:nvSpPr>
        <p:spPr>
          <a:xfrm>
            <a:off x="7655644" y="1956689"/>
            <a:ext cx="1317718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rtl="1"/>
            <a:r>
              <a:rPr lang="ar-BH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مفتاح اختبار (1)</a:t>
            </a:r>
            <a:endParaRPr lang="ar-BH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="" xmlns:a16="http://schemas.microsoft.com/office/drawing/2014/main" id="{F2FCFF76-115F-48DB-9058-854D6780ED61}"/>
              </a:ext>
            </a:extLst>
          </p:cNvPr>
          <p:cNvSpPr/>
          <p:nvPr/>
        </p:nvSpPr>
        <p:spPr>
          <a:xfrm>
            <a:off x="9858831" y="3849370"/>
            <a:ext cx="618243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rtl="1"/>
            <a:r>
              <a:rPr lang="ar-BH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بطارية</a:t>
            </a:r>
            <a:endParaRPr lang="ar-BH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="" xmlns:a16="http://schemas.microsoft.com/office/drawing/2014/main" id="{F2FCFF76-115F-48DB-9058-854D6780ED61}"/>
              </a:ext>
            </a:extLst>
          </p:cNvPr>
          <p:cNvSpPr/>
          <p:nvPr/>
        </p:nvSpPr>
        <p:spPr>
          <a:xfrm>
            <a:off x="9840093" y="2361307"/>
            <a:ext cx="673936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rtl="1"/>
            <a:r>
              <a:rPr lang="ar-BH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مصباح</a:t>
            </a:r>
            <a:endParaRPr lang="ar-BH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5" name="Rectangle 174">
            <a:extLst>
              <a:ext uri="{FF2B5EF4-FFF2-40B4-BE49-F238E27FC236}">
                <a16:creationId xmlns="" xmlns:a16="http://schemas.microsoft.com/office/drawing/2014/main" id="{F2FCFF76-115F-48DB-9058-854D6780ED61}"/>
              </a:ext>
            </a:extLst>
          </p:cNvPr>
          <p:cNvSpPr/>
          <p:nvPr/>
        </p:nvSpPr>
        <p:spPr>
          <a:xfrm>
            <a:off x="10848109" y="2757662"/>
            <a:ext cx="1122775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rtl="1"/>
            <a:r>
              <a:rPr lang="ar-BH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سلك كهربائي</a:t>
            </a:r>
            <a:endParaRPr lang="ar-BH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4C80F1ED-692E-4712-8DF2-139113C620D1}"/>
              </a:ext>
            </a:extLst>
          </p:cNvPr>
          <p:cNvSpPr/>
          <p:nvPr/>
        </p:nvSpPr>
        <p:spPr>
          <a:xfrm>
            <a:off x="9097205" y="1009025"/>
            <a:ext cx="221453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</a:t>
            </a:r>
            <a:r>
              <a:rPr lang="ar-BH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السادسة</a:t>
            </a:r>
            <a:endParaRPr lang="hi-IN" b="1" dirty="0">
              <a:solidFill>
                <a:schemeClr val="bg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59" y="5720066"/>
            <a:ext cx="12192001" cy="1180896"/>
            <a:chOff x="-1" y="5677104"/>
            <a:chExt cx="12192001" cy="1180896"/>
          </a:xfrm>
        </p:grpSpPr>
        <p:grpSp>
          <p:nvGrpSpPr>
            <p:cNvPr id="31" name="Group 30"/>
            <p:cNvGrpSpPr/>
            <p:nvPr/>
          </p:nvGrpSpPr>
          <p:grpSpPr>
            <a:xfrm>
              <a:off x="-1" y="6442533"/>
              <a:ext cx="12192001" cy="415467"/>
              <a:chOff x="-1" y="6442533"/>
              <a:chExt cx="12192001" cy="415467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-1" y="6442533"/>
                <a:ext cx="1219200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/>
              <p:cNvSpPr/>
              <p:nvPr/>
            </p:nvSpPr>
            <p:spPr>
              <a:xfrm>
                <a:off x="-1" y="6488668"/>
                <a:ext cx="12146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BH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وزارة التربية والتعليم – 2020م                                                                                       التصميم والتقانة - الاسبوع السابع الى الاسبوع الثاني عشر -الصف الثالث الإبتدائي- وحدة الإنارة</a:t>
                </a:r>
              </a:p>
            </p:txBody>
          </p:sp>
        </p:grp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-1" y="5677104"/>
              <a:ext cx="990601" cy="1180896"/>
            </a:xfrm>
            <a:prstGeom prst="rect">
              <a:avLst/>
            </a:prstGeom>
          </p:spPr>
        </p:pic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A4BED8B8-FE2B-4969-918E-7804A97EBCE4}"/>
              </a:ext>
            </a:extLst>
          </p:cNvPr>
          <p:cNvSpPr/>
          <p:nvPr/>
        </p:nvSpPr>
        <p:spPr>
          <a:xfrm>
            <a:off x="495959" y="4763517"/>
            <a:ext cx="3966902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 rtl="1"/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7-ـأصبحت اللعبة جاهزة-أجربها من خلال اسلاك الاختبار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E3BA5A0F-6E1D-4C4A-A641-3CCC8E1EFA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" t="6032" r="24825" b="5762"/>
          <a:stretch/>
        </p:blipFill>
        <p:spPr>
          <a:xfrm>
            <a:off x="353873" y="1129246"/>
            <a:ext cx="4550432" cy="3588137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4B0471D-8DA1-44FF-9211-D69EFD1BE237}"/>
              </a:ext>
            </a:extLst>
          </p:cNvPr>
          <p:cNvSpPr/>
          <p:nvPr/>
        </p:nvSpPr>
        <p:spPr>
          <a:xfrm>
            <a:off x="1675301" y="1016486"/>
            <a:ext cx="221453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</a:t>
            </a:r>
            <a:r>
              <a:rPr lang="ar-BH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السابعة</a:t>
            </a:r>
            <a:endParaRPr lang="hi-IN" b="1" dirty="0">
              <a:solidFill>
                <a:schemeClr val="bg1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C4B0471D-8DA1-44FF-9211-D69EFD1BE237}"/>
              </a:ext>
            </a:extLst>
          </p:cNvPr>
          <p:cNvSpPr/>
          <p:nvPr/>
        </p:nvSpPr>
        <p:spPr>
          <a:xfrm>
            <a:off x="5275361" y="3408939"/>
            <a:ext cx="221453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ar-BH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صورة خلفية للعبة</a:t>
            </a:r>
            <a:endParaRPr lang="hi-IN" b="1" dirty="0">
              <a:solidFill>
                <a:schemeClr val="bg1"/>
              </a:solidFill>
            </a:endParaRP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95F6C6AC-363A-4F1C-8141-C6EDC08BD2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14744" r="15203" b="7910"/>
          <a:stretch/>
        </p:blipFill>
        <p:spPr>
          <a:xfrm rot="16200000">
            <a:off x="5440468" y="1350363"/>
            <a:ext cx="1917428" cy="2181428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4635502" y="861845"/>
            <a:ext cx="2872487" cy="523220"/>
          </a:xfrm>
          <a:prstGeom prst="rect">
            <a:avLst/>
          </a:prstGeom>
          <a:solidFill>
            <a:srgbClr val="CC0099"/>
          </a:solidFill>
        </p:spPr>
        <p:txBody>
          <a:bodyPr wrap="square" rtlCol="0" anchor="ctr">
            <a:spAutoFit/>
          </a:bodyPr>
          <a:lstStyle/>
          <a:p>
            <a:pPr algn="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سادساً: التخطيط للإنتاج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E410EAF8-250D-4A36-B86A-E09100C60F82}"/>
              </a:ext>
            </a:extLst>
          </p:cNvPr>
          <p:cNvSpPr/>
          <p:nvPr/>
        </p:nvSpPr>
        <p:spPr>
          <a:xfrm>
            <a:off x="4252332" y="-88287"/>
            <a:ext cx="32367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لعبة اللوحة الكهربائية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245AAEE4-2566-4423-8595-6C621C769CA0}"/>
              </a:ext>
            </a:extLst>
          </p:cNvPr>
          <p:cNvSpPr txBox="1"/>
          <p:nvPr/>
        </p:nvSpPr>
        <p:spPr>
          <a:xfrm>
            <a:off x="4325848" y="423299"/>
            <a:ext cx="3329796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/>
        </p:spPr>
        <p:txBody>
          <a:bodyPr wrap="square" rtlCol="0" anchor="ctr">
            <a:spAutoFit/>
          </a:bodyPr>
          <a:lstStyle/>
          <a:p>
            <a:pPr algn="r" rtl="1"/>
            <a:r>
              <a:rPr lang="ar-BH" sz="2400" b="1" dirty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مشروع تصميم وإنتاج لعبة كهربائية</a:t>
            </a:r>
          </a:p>
        </p:txBody>
      </p:sp>
      <p:sp>
        <p:nvSpPr>
          <p:cNvPr id="90" name="Rectangle 89"/>
          <p:cNvSpPr/>
          <p:nvPr/>
        </p:nvSpPr>
        <p:spPr>
          <a:xfrm>
            <a:off x="116804" y="21547"/>
            <a:ext cx="3313053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BH" sz="2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الهدف4: </a:t>
            </a:r>
            <a:r>
              <a:rPr lang="ar-BH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يخطط التلميذ لانتاج اللعبة التي صممها وفق خطوات متسلسلة.</a:t>
            </a:r>
          </a:p>
        </p:txBody>
      </p:sp>
      <p:sp>
        <p:nvSpPr>
          <p:cNvPr id="91" name="Rectangle 90"/>
          <p:cNvSpPr/>
          <p:nvPr/>
        </p:nvSpPr>
        <p:spPr>
          <a:xfrm>
            <a:off x="8362128" y="21547"/>
            <a:ext cx="2867299" cy="830997"/>
          </a:xfrm>
          <a:prstGeom prst="rect">
            <a:avLst/>
          </a:prstGeom>
          <a:solidFill>
            <a:srgbClr val="FF9900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(3) </a:t>
            </a:r>
          </a:p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(انظر الكتاب صفحة 26)</a:t>
            </a:r>
          </a:p>
        </p:txBody>
      </p:sp>
      <p:sp>
        <p:nvSpPr>
          <p:cNvPr id="2" name="Rectangle 1"/>
          <p:cNvSpPr/>
          <p:nvPr/>
        </p:nvSpPr>
        <p:spPr>
          <a:xfrm>
            <a:off x="691923" y="5663782"/>
            <a:ext cx="3811089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rtl="1"/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أشاهد </a:t>
            </a:r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كيفية تثبيت الأسلاك بالمصباح بمقاطع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الفيديو بالشريحة القادمة</a:t>
            </a:r>
          </a:p>
        </p:txBody>
      </p:sp>
    </p:spTree>
    <p:extLst>
      <p:ext uri="{BB962C8B-B14F-4D97-AF65-F5344CB8AC3E}">
        <p14:creationId xmlns:p14="http://schemas.microsoft.com/office/powerpoint/2010/main" val="189350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55" grpId="0" animBg="1"/>
      <p:bldP spid="71" grpId="0" animBg="1"/>
      <p:bldP spid="73" grpId="0" animBg="1"/>
      <p:bldP spid="85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9478E7D6-0D60-4321-8924-6D76A69054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/>
          <a:stretch/>
        </p:blipFill>
        <p:spPr>
          <a:xfrm>
            <a:off x="-24882" y="21547"/>
            <a:ext cx="12192000" cy="685799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20696" y="-67135"/>
            <a:ext cx="12206558" cy="930551"/>
            <a:chOff x="-14559" y="-79411"/>
            <a:chExt cx="12206558" cy="1105066"/>
          </a:xfrm>
        </p:grpSpPr>
        <p:sp>
          <p:nvSpPr>
            <p:cNvPr id="38" name="Rectangle 37"/>
            <p:cNvSpPr/>
            <p:nvPr/>
          </p:nvSpPr>
          <p:spPr>
            <a:xfrm>
              <a:off x="-14559" y="-6300"/>
              <a:ext cx="12187814" cy="103195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i-IN" dirty="0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11314481" y="-79411"/>
              <a:ext cx="877518" cy="1045911"/>
            </a:xfrm>
            <a:prstGeom prst="rect">
              <a:avLst/>
            </a:prstGeom>
          </p:spPr>
        </p:pic>
      </p:grpSp>
      <p:sp>
        <p:nvSpPr>
          <p:cNvPr id="40" name="Rectangle 39"/>
          <p:cNvSpPr/>
          <p:nvPr/>
        </p:nvSpPr>
        <p:spPr>
          <a:xfrm>
            <a:off x="116804" y="21547"/>
            <a:ext cx="3313053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BH" sz="2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الهدف4: </a:t>
            </a:r>
            <a:r>
              <a:rPr lang="ar-BH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يخطط التلميذ لانتاج اللعبة التي صممها وفق خطوات متسلسلة.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182780" y="21547"/>
            <a:ext cx="3046648" cy="830997"/>
          </a:xfrm>
          <a:prstGeom prst="rect">
            <a:avLst/>
          </a:prstGeom>
          <a:solidFill>
            <a:srgbClr val="FF9900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(3) </a:t>
            </a:r>
          </a:p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(انظر الكتاب صفحة </a:t>
            </a:r>
            <a:r>
              <a:rPr lang="ar-BH" sz="24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26)</a:t>
            </a:r>
            <a:endParaRPr lang="ar-BH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C80F1ED-692E-4712-8DF2-139113C620D1}"/>
              </a:ext>
            </a:extLst>
          </p:cNvPr>
          <p:cNvSpPr/>
          <p:nvPr/>
        </p:nvSpPr>
        <p:spPr>
          <a:xfrm>
            <a:off x="9014893" y="1501707"/>
            <a:ext cx="221453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شاهد الفيديو1</a:t>
            </a:r>
            <a:endParaRPr lang="hi-IN" b="1" dirty="0">
              <a:solidFill>
                <a:schemeClr val="bg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0" y="5691127"/>
            <a:ext cx="12192001" cy="1180896"/>
            <a:chOff x="-1" y="5677104"/>
            <a:chExt cx="12192001" cy="1180896"/>
          </a:xfrm>
        </p:grpSpPr>
        <p:grpSp>
          <p:nvGrpSpPr>
            <p:cNvPr id="31" name="Group 30"/>
            <p:cNvGrpSpPr/>
            <p:nvPr/>
          </p:nvGrpSpPr>
          <p:grpSpPr>
            <a:xfrm>
              <a:off x="-1" y="6442533"/>
              <a:ext cx="12192001" cy="415467"/>
              <a:chOff x="-1" y="6442533"/>
              <a:chExt cx="12192001" cy="415467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-1" y="6442533"/>
                <a:ext cx="1219200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/>
              <p:cNvSpPr/>
              <p:nvPr/>
            </p:nvSpPr>
            <p:spPr>
              <a:xfrm>
                <a:off x="-1" y="6488668"/>
                <a:ext cx="12146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BH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وزارة التربية والتعليم – 2020م                                                                                       التصميم والتقانة - الاسبوع السابع الى الاسبوع الثاني عشر -الصف الثالث الإبتدائي- وحدة الإنارة</a:t>
                </a:r>
              </a:p>
            </p:txBody>
          </p:sp>
        </p:grp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-1" y="5677104"/>
              <a:ext cx="990601" cy="1180896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E238070-6F3F-40C3-B1BA-CB9C24CD8E5F}"/>
              </a:ext>
            </a:extLst>
          </p:cNvPr>
          <p:cNvSpPr/>
          <p:nvPr/>
        </p:nvSpPr>
        <p:spPr>
          <a:xfrm>
            <a:off x="4501070" y="1598157"/>
            <a:ext cx="221453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شاهد الفيديو 2</a:t>
            </a:r>
            <a:endParaRPr lang="hi-IN" b="1" dirty="0">
              <a:solidFill>
                <a:schemeClr val="bg1"/>
              </a:solidFill>
            </a:endParaRPr>
          </a:p>
        </p:txBody>
      </p:sp>
      <p:pic>
        <p:nvPicPr>
          <p:cNvPr id="26" name="IMG-2319">
            <a:hlinkClick r:id="" action="ppaction://media"/>
            <a:extLst>
              <a:ext uri="{FF2B5EF4-FFF2-40B4-BE49-F238E27FC236}">
                <a16:creationId xmlns:a16="http://schemas.microsoft.com/office/drawing/2014/main" xmlns="" id="{00DBF2FE-46DE-424A-9760-5825399E45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97563" y="2109362"/>
            <a:ext cx="3649540" cy="3924205"/>
          </a:xfrm>
          <a:prstGeom prst="rect">
            <a:avLst/>
          </a:prstGeom>
        </p:spPr>
      </p:pic>
      <p:pic>
        <p:nvPicPr>
          <p:cNvPr id="29" name="IMG-2320">
            <a:hlinkClick r:id="" action="ppaction://media"/>
            <a:extLst>
              <a:ext uri="{FF2B5EF4-FFF2-40B4-BE49-F238E27FC236}">
                <a16:creationId xmlns:a16="http://schemas.microsoft.com/office/drawing/2014/main" xmlns="" id="{3CC6D826-07DF-41B7-8A4F-BDBA3AD5F9A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78436" y="2205812"/>
            <a:ext cx="3880982" cy="383350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266820" y="824552"/>
            <a:ext cx="3242829" cy="523220"/>
          </a:xfrm>
          <a:prstGeom prst="rect">
            <a:avLst/>
          </a:prstGeom>
          <a:solidFill>
            <a:srgbClr val="CC0099"/>
          </a:solidFill>
        </p:spPr>
        <p:txBody>
          <a:bodyPr wrap="square" rtlCol="0" anchor="ctr">
            <a:spAutoFit/>
          </a:bodyPr>
          <a:lstStyle/>
          <a:p>
            <a:pPr algn="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سادساً: التخطيط للإنتاج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410EAF8-250D-4A36-B86A-E09100C60F82}"/>
              </a:ext>
            </a:extLst>
          </p:cNvPr>
          <p:cNvSpPr/>
          <p:nvPr/>
        </p:nvSpPr>
        <p:spPr>
          <a:xfrm>
            <a:off x="4252332" y="-88287"/>
            <a:ext cx="32367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لعبة اللوحة الكهربائية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45AAEE4-2566-4423-8595-6C621C769CA0}"/>
              </a:ext>
            </a:extLst>
          </p:cNvPr>
          <p:cNvSpPr txBox="1"/>
          <p:nvPr/>
        </p:nvSpPr>
        <p:spPr>
          <a:xfrm>
            <a:off x="4282336" y="441743"/>
            <a:ext cx="3329796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/>
        </p:spPr>
        <p:txBody>
          <a:bodyPr wrap="square" rtlCol="0" anchor="ctr">
            <a:spAutoFit/>
          </a:bodyPr>
          <a:lstStyle/>
          <a:p>
            <a:pPr algn="r" rtl="1"/>
            <a:r>
              <a:rPr lang="ar-BH" sz="2400" b="1" dirty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مشروع تصميم وإنتاج لعبة كهربائية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1" r="55900" b="514"/>
          <a:stretch/>
        </p:blipFill>
        <p:spPr>
          <a:xfrm>
            <a:off x="223243" y="1944105"/>
            <a:ext cx="2930993" cy="312047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2931A662-3A6A-4D17-A4BA-7DEA5CE8600A}"/>
              </a:ext>
            </a:extLst>
          </p:cNvPr>
          <p:cNvSpPr/>
          <p:nvPr/>
        </p:nvSpPr>
        <p:spPr>
          <a:xfrm>
            <a:off x="116804" y="5029227"/>
            <a:ext cx="3087295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 rtl="1"/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أصبحت لعبتي جاهزة </a:t>
            </a:r>
          </a:p>
          <a:p>
            <a:pPr algn="ctr" rtl="1"/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أستطيع الّلعب بها الآن </a:t>
            </a:r>
            <a:r>
              <a:rPr lang="ar-BH" sz="2400" b="1" dirty="0"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</a:t>
            </a:r>
            <a:endParaRPr lang="ar-BH" sz="2400" b="1" dirty="0">
              <a:highlight>
                <a:srgbClr val="FFFF00"/>
              </a:highligh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3096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44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8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>
              <p:cMediaNode vol="80000" mute="1">
                <p:cTn id="29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12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9478E7D6-0D60-4321-8924-6D76A690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/>
          <a:stretch/>
        </p:blipFill>
        <p:spPr>
          <a:xfrm>
            <a:off x="-22789" y="14024"/>
            <a:ext cx="12192000" cy="6857999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="" xmlns:a16="http://schemas.microsoft.com/office/drawing/2014/main" id="{EF0AE24B-70F2-4E4B-B3CC-364ED47AE8A1}"/>
              </a:ext>
            </a:extLst>
          </p:cNvPr>
          <p:cNvSpPr/>
          <p:nvPr/>
        </p:nvSpPr>
        <p:spPr>
          <a:xfrm>
            <a:off x="261257" y="2113200"/>
            <a:ext cx="11769775" cy="41706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grpSp>
        <p:nvGrpSpPr>
          <p:cNvPr id="37" name="Group 36"/>
          <p:cNvGrpSpPr/>
          <p:nvPr/>
        </p:nvGrpSpPr>
        <p:grpSpPr>
          <a:xfrm>
            <a:off x="-20696" y="-67135"/>
            <a:ext cx="12206558" cy="930551"/>
            <a:chOff x="-14559" y="-79411"/>
            <a:chExt cx="12206558" cy="1105066"/>
          </a:xfrm>
        </p:grpSpPr>
        <p:sp>
          <p:nvSpPr>
            <p:cNvPr id="38" name="Rectangle 37"/>
            <p:cNvSpPr/>
            <p:nvPr/>
          </p:nvSpPr>
          <p:spPr>
            <a:xfrm>
              <a:off x="-14559" y="-6300"/>
              <a:ext cx="12187814" cy="103195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i-IN" dirty="0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11314481" y="-79411"/>
              <a:ext cx="877518" cy="1045911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0" y="5691127"/>
            <a:ext cx="12192001" cy="1180896"/>
            <a:chOff x="-1" y="5677104"/>
            <a:chExt cx="12192001" cy="1180896"/>
          </a:xfrm>
        </p:grpSpPr>
        <p:grpSp>
          <p:nvGrpSpPr>
            <p:cNvPr id="31" name="Group 30"/>
            <p:cNvGrpSpPr/>
            <p:nvPr/>
          </p:nvGrpSpPr>
          <p:grpSpPr>
            <a:xfrm>
              <a:off x="-1" y="6442533"/>
              <a:ext cx="12192001" cy="415467"/>
              <a:chOff x="-1" y="6442533"/>
              <a:chExt cx="12192001" cy="415467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-1" y="6442533"/>
                <a:ext cx="1219200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/>
              <p:cNvSpPr/>
              <p:nvPr/>
            </p:nvSpPr>
            <p:spPr>
              <a:xfrm>
                <a:off x="-1" y="6488668"/>
                <a:ext cx="12146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BH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وزارة التربية والتعليم – 2020م                                                                                       التصميم والتقانة - الاسبوع السابع الى الاسبوع الثاني عشر -الصف الثالث الإبتدائي- وحدة الإنارة</a:t>
                </a:r>
              </a:p>
            </p:txBody>
          </p:sp>
        </p:grp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-1" y="5677104"/>
              <a:ext cx="990601" cy="1180896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4B0471D-8DA1-44FF-9211-D69EFD1BE237}"/>
              </a:ext>
            </a:extLst>
          </p:cNvPr>
          <p:cNvSpPr/>
          <p:nvPr/>
        </p:nvSpPr>
        <p:spPr>
          <a:xfrm>
            <a:off x="1957465" y="1575162"/>
            <a:ext cx="82314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ar-BH" sz="32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اكتب و ارسم الخطوات التي ستتبعها لصنع اللّعبة بالترتيب:</a:t>
            </a:r>
            <a:endParaRPr lang="hi-IN" sz="3200" b="1" dirty="0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8F43E54E-9EF6-4146-A393-CACEC6B2719E}"/>
              </a:ext>
            </a:extLst>
          </p:cNvPr>
          <p:cNvGrpSpPr/>
          <p:nvPr/>
        </p:nvGrpSpPr>
        <p:grpSpPr>
          <a:xfrm>
            <a:off x="4910372" y="2212038"/>
            <a:ext cx="2325677" cy="619653"/>
            <a:chOff x="10467733" y="2106885"/>
            <a:chExt cx="1064716" cy="523220"/>
          </a:xfrm>
          <a:solidFill>
            <a:srgbClr val="FFFF00"/>
          </a:solidFill>
        </p:grpSpPr>
        <p:sp>
          <p:nvSpPr>
            <p:cNvPr id="18" name="Rectangle: Rounded Corners 73">
              <a:extLst>
                <a:ext uri="{FF2B5EF4-FFF2-40B4-BE49-F238E27FC236}">
                  <a16:creationId xmlns:a16="http://schemas.microsoft.com/office/drawing/2014/main" xmlns="" id="{06A9243C-0C38-4480-902C-8CE18E6AAAA0}"/>
                </a:ext>
              </a:extLst>
            </p:cNvPr>
            <p:cNvSpPr/>
            <p:nvPr/>
          </p:nvSpPr>
          <p:spPr>
            <a:xfrm>
              <a:off x="10467733" y="2106885"/>
              <a:ext cx="1064716" cy="523220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2FFD6D69-CD2C-49CB-AC5F-0DE98B05E8DA}"/>
                </a:ext>
              </a:extLst>
            </p:cNvPr>
            <p:cNvSpPr/>
            <p:nvPr/>
          </p:nvSpPr>
          <p:spPr>
            <a:xfrm>
              <a:off x="10546384" y="2137083"/>
              <a:ext cx="888385" cy="441794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ar-BH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نشاط تطبيقي: </a:t>
              </a:r>
              <a:endPara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16804" y="21547"/>
            <a:ext cx="3313053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BH" sz="2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الهدف4: </a:t>
            </a:r>
            <a:r>
              <a:rPr lang="ar-BH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يخطط التلميذ لانتاج اللعبة التي صممها وفق خطوات متسلسلة.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82780" y="21547"/>
            <a:ext cx="3046648" cy="830997"/>
          </a:xfrm>
          <a:prstGeom prst="rect">
            <a:avLst/>
          </a:prstGeom>
          <a:solidFill>
            <a:srgbClr val="FF9900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(3) </a:t>
            </a:r>
          </a:p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(انظر الكتاب صفحة </a:t>
            </a:r>
            <a:r>
              <a:rPr lang="ar-BH" sz="24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26)</a:t>
            </a:r>
            <a:endParaRPr lang="ar-BH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66820" y="824552"/>
            <a:ext cx="3242829" cy="523220"/>
          </a:xfrm>
          <a:prstGeom prst="rect">
            <a:avLst/>
          </a:prstGeom>
          <a:solidFill>
            <a:srgbClr val="CC0099"/>
          </a:solidFill>
        </p:spPr>
        <p:txBody>
          <a:bodyPr wrap="square" rtlCol="0" anchor="ctr">
            <a:spAutoFit/>
          </a:bodyPr>
          <a:lstStyle/>
          <a:p>
            <a:pPr algn="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سادساً: التخطيط للإنتاج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410EAF8-250D-4A36-B86A-E09100C60F82}"/>
              </a:ext>
            </a:extLst>
          </p:cNvPr>
          <p:cNvSpPr/>
          <p:nvPr/>
        </p:nvSpPr>
        <p:spPr>
          <a:xfrm>
            <a:off x="4252332" y="-88287"/>
            <a:ext cx="32367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لعبة اللوحة الكهربائية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45AAEE4-2566-4423-8595-6C621C769CA0}"/>
              </a:ext>
            </a:extLst>
          </p:cNvPr>
          <p:cNvSpPr txBox="1"/>
          <p:nvPr/>
        </p:nvSpPr>
        <p:spPr>
          <a:xfrm>
            <a:off x="4282336" y="441743"/>
            <a:ext cx="3329796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/>
        </p:spPr>
        <p:txBody>
          <a:bodyPr wrap="square" rtlCol="0" anchor="ctr">
            <a:spAutoFit/>
          </a:bodyPr>
          <a:lstStyle/>
          <a:p>
            <a:pPr algn="r" rtl="1"/>
            <a:r>
              <a:rPr lang="ar-BH" sz="2400" b="1" dirty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مشروع تصميم وإنتاج لعبة كهربائية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8F43E54E-9EF6-4146-A393-CACEC6B2719E}"/>
              </a:ext>
            </a:extLst>
          </p:cNvPr>
          <p:cNvGrpSpPr/>
          <p:nvPr/>
        </p:nvGrpSpPr>
        <p:grpSpPr>
          <a:xfrm>
            <a:off x="897566" y="5588063"/>
            <a:ext cx="4012807" cy="521424"/>
            <a:chOff x="8513737" y="4622050"/>
            <a:chExt cx="1185659" cy="893122"/>
          </a:xfrm>
          <a:solidFill>
            <a:srgbClr val="FFFF00"/>
          </a:solidFill>
        </p:grpSpPr>
        <p:sp>
          <p:nvSpPr>
            <p:cNvPr id="29" name="Rectangle: Rounded Corners 73">
              <a:extLst>
                <a:ext uri="{FF2B5EF4-FFF2-40B4-BE49-F238E27FC236}">
                  <a16:creationId xmlns:a16="http://schemas.microsoft.com/office/drawing/2014/main" xmlns="" id="{06A9243C-0C38-4480-902C-8CE18E6AAAA0}"/>
                </a:ext>
              </a:extLst>
            </p:cNvPr>
            <p:cNvSpPr/>
            <p:nvPr/>
          </p:nvSpPr>
          <p:spPr>
            <a:xfrm>
              <a:off x="8513737" y="4650982"/>
              <a:ext cx="1185659" cy="864190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sz="20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2FFD6D69-CD2C-49CB-AC5F-0DE98B05E8DA}"/>
                </a:ext>
              </a:extLst>
            </p:cNvPr>
            <p:cNvSpPr/>
            <p:nvPr/>
          </p:nvSpPr>
          <p:spPr>
            <a:xfrm>
              <a:off x="8548872" y="4622050"/>
              <a:ext cx="1150524" cy="685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ar-BH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انظر خطوات العمل بالشرائح 15-18  كمثال</a:t>
              </a:r>
              <a:endPara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581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37"/>
            <a:ext cx="12192000" cy="685799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7153835" y="1474673"/>
            <a:ext cx="3898877" cy="523220"/>
          </a:xfrm>
          <a:prstGeom prst="rect">
            <a:avLst/>
          </a:prstGeom>
          <a:solidFill>
            <a:srgbClr val="C00000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أهداف الدرس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-1" y="6442533"/>
            <a:ext cx="12192001" cy="415467"/>
            <a:chOff x="-412847" y="6217475"/>
            <a:chExt cx="12192001" cy="415467"/>
          </a:xfrm>
        </p:grpSpPr>
        <p:sp>
          <p:nvSpPr>
            <p:cNvPr id="18" name="Rectangle 17"/>
            <p:cNvSpPr/>
            <p:nvPr/>
          </p:nvSpPr>
          <p:spPr>
            <a:xfrm>
              <a:off x="-412847" y="6263610"/>
              <a:ext cx="1214642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endParaRPr lang="ar-BH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-412847" y="6217475"/>
              <a:ext cx="1219200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1" t="35780" r="23456" b="25972"/>
          <a:stretch/>
        </p:blipFill>
        <p:spPr>
          <a:xfrm>
            <a:off x="-1" y="5677104"/>
            <a:ext cx="990601" cy="1180896"/>
          </a:xfrm>
          <a:prstGeom prst="rect">
            <a:avLst/>
          </a:prstGeom>
        </p:spPr>
      </p:pic>
      <p:pic>
        <p:nvPicPr>
          <p:cNvPr id="2" name="Graphic 1" descr="Bullseye">
            <a:extLst>
              <a:ext uri="{FF2B5EF4-FFF2-40B4-BE49-F238E27FC236}">
                <a16:creationId xmlns:a16="http://schemas.microsoft.com/office/drawing/2014/main" xmlns="" id="{58B029B6-E7F1-4B87-AF1F-534CBD54D0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354235" y="1428539"/>
            <a:ext cx="547555" cy="5473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85407E0-4EB0-4FF5-8496-FDC6EA455C9B}"/>
              </a:ext>
            </a:extLst>
          </p:cNvPr>
          <p:cNvSpPr/>
          <p:nvPr/>
        </p:nvSpPr>
        <p:spPr>
          <a:xfrm>
            <a:off x="334057" y="2148179"/>
            <a:ext cx="11478305" cy="29238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BH" sz="2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1. أن يحلل التلميذ  نموذج للعبة تعليمية كهربائية  وفق المعايير المحددة.</a:t>
            </a:r>
          </a:p>
          <a:p>
            <a:pPr algn="r" rtl="1"/>
            <a:r>
              <a:rPr lang="ar-BH" sz="2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2. </a:t>
            </a:r>
            <a:r>
              <a:rPr lang="ar-BH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يصمّم التلميذ لعبة مبتكرة توظف الدائرة الكهربائية مع توضيح طريقة عملها و تحديد بيانات التصميم عليها. </a:t>
            </a:r>
          </a:p>
          <a:p>
            <a:pPr algn="r" rtl="1"/>
            <a:r>
              <a:rPr lang="ar-BH" sz="2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3. أن يختار التلميذ التصميم الأفضل للعبته الكهربائية وفق المعايير المحددة مع مراعاة تطوير الفكرة.</a:t>
            </a:r>
          </a:p>
          <a:p>
            <a:pPr algn="r" rtl="1"/>
            <a:r>
              <a:rPr lang="ar-BH" sz="2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4. أن يخطط التلميذ لانتاج اللعبة التي صممها وفق خطوات متسلسلة.</a:t>
            </a:r>
          </a:p>
          <a:p>
            <a:pPr algn="r" rtl="1"/>
            <a:r>
              <a:rPr lang="ar-BH" sz="2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5. أن ينتج التلميذ اللعبة التعليمية الكهربائية التي صممها بمراعاة إتقان خطوات الإنتاج.</a:t>
            </a:r>
          </a:p>
          <a:p>
            <a:pPr algn="r" rtl="1"/>
            <a:r>
              <a:rPr lang="ar-BH" sz="2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6. أن يقيّم التلميذ اللعبة التي أنتجها وفق المعايير المحددة</a:t>
            </a:r>
            <a:r>
              <a:rPr lang="ar-BH" sz="260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  <a:p>
            <a:pPr algn="r" rtl="1"/>
            <a:r>
              <a:rPr lang="ar-BH" sz="260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7. أن يطور التلميذ تصميم اللعبة التي أنتجها بصورة إبداعية.</a:t>
            </a:r>
            <a:endParaRPr lang="en-US" sz="2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107C0CE-1277-48A6-9F65-A3A4F42C599B}"/>
              </a:ext>
            </a:extLst>
          </p:cNvPr>
          <p:cNvSpPr txBox="1"/>
          <p:nvPr/>
        </p:nvSpPr>
        <p:spPr>
          <a:xfrm>
            <a:off x="355107" y="6488667"/>
            <a:ext cx="11791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وزارة التربية والتعليم – 2020م                                                                                       التصميم والتقانة - الاسبوع السابع الى الاسبوع الثاني عشر -الصف الثالث الإبتدائي- وحدة الإنارة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549490"/>
              </p:ext>
            </p:extLst>
          </p:nvPr>
        </p:nvGraphicFramePr>
        <p:xfrm>
          <a:off x="2118993" y="5118190"/>
          <a:ext cx="4356212" cy="1308100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4356212"/>
              </a:tblGrid>
              <a:tr h="261620">
                <a:tc>
                  <a:txBody>
                    <a:bodyPr/>
                    <a:lstStyle/>
                    <a:p>
                      <a:pPr algn="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ar-SA" sz="1400" b="1" dirty="0">
                          <a:effectLst/>
                        </a:rPr>
                        <a:t>النشاط (3): لعبة اللوحة الكهربائية (فحص نماذج وتحليلها)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61620">
                <a:tc>
                  <a:txBody>
                    <a:bodyPr/>
                    <a:lstStyle/>
                    <a:p>
                      <a:pPr algn="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ar-SA" sz="1400" b="1">
                          <a:effectLst/>
                        </a:rPr>
                        <a:t>النشاط (3): الأفكار الأولية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61620">
                <a:tc>
                  <a:txBody>
                    <a:bodyPr/>
                    <a:lstStyle/>
                    <a:p>
                      <a:pPr algn="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ar-SA" sz="1400" b="1">
                          <a:effectLst/>
                        </a:rPr>
                        <a:t>النشاط (3): اختيار الفكرة الأنسب وتفصيلها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61620">
                <a:tc>
                  <a:txBody>
                    <a:bodyPr/>
                    <a:lstStyle/>
                    <a:p>
                      <a:pPr algn="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ar-SA" sz="1400" b="1">
                          <a:effectLst/>
                        </a:rPr>
                        <a:t>النشاط (3): التخطيط للإنتاج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61620">
                <a:tc>
                  <a:txBody>
                    <a:bodyPr/>
                    <a:lstStyle/>
                    <a:p>
                      <a:pPr algn="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ar-SA" sz="1400" b="1" dirty="0">
                          <a:effectLst/>
                        </a:rPr>
                        <a:t>النشاط (3): الإنتاج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6552164" y="5481543"/>
            <a:ext cx="3671442" cy="707886"/>
          </a:xfrm>
          <a:prstGeom prst="rect">
            <a:avLst/>
          </a:prstGeom>
          <a:solidFill>
            <a:srgbClr val="7030A0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 rtl="1"/>
            <a:r>
              <a:rPr lang="ar-BH" sz="20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دروس الخطة الفصلية المتضمنة بهذا العرض</a:t>
            </a:r>
          </a:p>
          <a:p>
            <a:pPr algn="ctr" rtl="1"/>
            <a:r>
              <a:rPr lang="ar-BH" sz="20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الأسبوع السابع- الأسبوع الثاني عشر</a:t>
            </a:r>
            <a:endParaRPr lang="ar-BH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9705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78E7D6-0D60-4321-8924-6D76A690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/>
          <a:stretch/>
        </p:blipFill>
        <p:spPr>
          <a:xfrm>
            <a:off x="6566" y="0"/>
            <a:ext cx="12192000" cy="685799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0" y="-65483"/>
            <a:ext cx="12187814" cy="1106066"/>
            <a:chOff x="10323" y="-79411"/>
            <a:chExt cx="12187814" cy="1106066"/>
          </a:xfrm>
        </p:grpSpPr>
        <p:sp>
          <p:nvSpPr>
            <p:cNvPr id="24" name="Rectangle 23"/>
            <p:cNvSpPr/>
            <p:nvPr/>
          </p:nvSpPr>
          <p:spPr>
            <a:xfrm>
              <a:off x="10323" y="-5300"/>
              <a:ext cx="12187814" cy="103195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i-IN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11314481" y="-79411"/>
              <a:ext cx="877518" cy="1045911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132805" y="83985"/>
            <a:ext cx="3371259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BH" sz="2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الهدف5: </a:t>
            </a:r>
            <a:r>
              <a:rPr lang="ar-BH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ينتج التلميذ لعبة تعليمية كهربائية مبتكرة موظفا دائرة كهربائية بسيطة.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494FDCB1-CBF4-4018-99CA-2830689AA433}"/>
              </a:ext>
            </a:extLst>
          </p:cNvPr>
          <p:cNvSpPr/>
          <p:nvPr/>
        </p:nvSpPr>
        <p:spPr>
          <a:xfrm>
            <a:off x="3736875" y="1780025"/>
            <a:ext cx="4060730" cy="3751863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4D0CF79-3FE7-4957-B0A9-6304C5455CB0}"/>
              </a:ext>
            </a:extLst>
          </p:cNvPr>
          <p:cNvSpPr txBox="1"/>
          <p:nvPr/>
        </p:nvSpPr>
        <p:spPr>
          <a:xfrm>
            <a:off x="7914100" y="1924655"/>
            <a:ext cx="402435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spAutoFit/>
          </a:bodyPr>
          <a:lstStyle/>
          <a:p>
            <a:pPr algn="ctr" rtl="1"/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إنتج لعبتك </a:t>
            </a:r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كما حددت بالتصميم وخطوات العمل-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مع مراعاة المعايير </a:t>
            </a:r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التالية المحددة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للإنتاج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AAC94A94-34CA-4729-B956-2B13068495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5" t="59938" r="26087" b="26230"/>
          <a:stretch/>
        </p:blipFill>
        <p:spPr>
          <a:xfrm flipH="1">
            <a:off x="7797603" y="3016326"/>
            <a:ext cx="4407527" cy="3280991"/>
          </a:xfrm>
          <a:prstGeom prst="rect">
            <a:avLst/>
          </a:prstGeom>
          <a:effectLst>
            <a:outerShdw blurRad="50800" dist="50800" dir="5400000" algn="ctr" rotWithShape="0">
              <a:schemeClr val="accent6"/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8FD7359-616E-46E8-848A-E7A972733458}"/>
              </a:ext>
            </a:extLst>
          </p:cNvPr>
          <p:cNvSpPr txBox="1"/>
          <p:nvPr/>
        </p:nvSpPr>
        <p:spPr>
          <a:xfrm>
            <a:off x="7914100" y="3596234"/>
            <a:ext cx="3237029" cy="2308324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marL="457200" indent="-457200" algn="r" rtl="1">
              <a:buFont typeface="+mj-lt"/>
              <a:buAutoNum type="arabicPeriod"/>
            </a:pP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الأمن والسلامة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اتقان </a:t>
            </a:r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القص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إتقان وصل مكونات الدائرة الكهربائية</a:t>
            </a:r>
            <a:endParaRPr lang="ar-BH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457200" indent="-457200" algn="r" rtl="1">
              <a:buFont typeface="+mj-lt"/>
              <a:buAutoNum type="arabicPeriod"/>
            </a:pP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اتقان ونظافة اللصق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نظافة الرسم </a:t>
            </a:r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والتلوين</a:t>
            </a:r>
            <a:endParaRPr lang="ar-BH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F2953FC-7769-46D1-948A-11B1BA3C9F1E}"/>
              </a:ext>
            </a:extLst>
          </p:cNvPr>
          <p:cNvSpPr/>
          <p:nvPr/>
        </p:nvSpPr>
        <p:spPr>
          <a:xfrm>
            <a:off x="4159678" y="5650010"/>
            <a:ext cx="3087295" cy="830997"/>
          </a:xfrm>
          <a:prstGeom prst="rect">
            <a:avLst/>
          </a:prstGeom>
          <a:solidFill>
            <a:srgbClr val="FFFF99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 rtl="1"/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ألصق أو أرسم لعبتك التي قمت بصنعها </a:t>
            </a:r>
            <a:r>
              <a:rPr lang="ar-BH" sz="2400" b="1" dirty="0"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</a:t>
            </a:r>
            <a:endParaRPr lang="ar-BH" sz="2400" b="1" dirty="0">
              <a:highlight>
                <a:srgbClr val="FFFF00"/>
              </a:highligh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AED8E6BA-24E3-4F98-A12B-B850D30EA201}"/>
              </a:ext>
            </a:extLst>
          </p:cNvPr>
          <p:cNvCxnSpPr/>
          <p:nvPr/>
        </p:nvCxnSpPr>
        <p:spPr>
          <a:xfrm flipV="1">
            <a:off x="6073211" y="4935303"/>
            <a:ext cx="107735" cy="7558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070656D-253D-40A9-BFE0-BD98E0934611}"/>
              </a:ext>
            </a:extLst>
          </p:cNvPr>
          <p:cNvGrpSpPr/>
          <p:nvPr/>
        </p:nvGrpSpPr>
        <p:grpSpPr>
          <a:xfrm>
            <a:off x="0" y="5691127"/>
            <a:ext cx="12192001" cy="1180896"/>
            <a:chOff x="-1" y="5677104"/>
            <a:chExt cx="12192001" cy="118089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4D1D4568-0057-4457-AC97-2F420D629436}"/>
                </a:ext>
              </a:extLst>
            </p:cNvPr>
            <p:cNvGrpSpPr/>
            <p:nvPr/>
          </p:nvGrpSpPr>
          <p:grpSpPr>
            <a:xfrm>
              <a:off x="-1" y="6442533"/>
              <a:ext cx="12192001" cy="415467"/>
              <a:chOff x="-1" y="6442533"/>
              <a:chExt cx="12192001" cy="415467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xmlns="" id="{2532CCC4-11E4-4FF8-BCF3-D74AD527D4C9}"/>
                  </a:ext>
                </a:extLst>
              </p:cNvPr>
              <p:cNvCxnSpPr/>
              <p:nvPr/>
            </p:nvCxnSpPr>
            <p:spPr>
              <a:xfrm>
                <a:off x="-1" y="6442533"/>
                <a:ext cx="1219200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67141DFE-747C-481A-B963-5DFD6E60A434}"/>
                  </a:ext>
                </a:extLst>
              </p:cNvPr>
              <p:cNvSpPr/>
              <p:nvPr/>
            </p:nvSpPr>
            <p:spPr>
              <a:xfrm>
                <a:off x="-1" y="6488668"/>
                <a:ext cx="12146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BH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وزارة التربية والتعليم – 2020م                                                                                       التصميم والتقانة - الاسبوع السابع الى الاسبوع الثاني عشر -الصف الثالث الإبتدائي- وحدة الإنارة</a:t>
                </a: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7A4E9FAF-8EC2-427A-8E2A-1B35E8AD8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-1" y="5677104"/>
              <a:ext cx="990601" cy="1180896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8F43E54E-9EF6-4146-A393-CACEC6B2719E}"/>
              </a:ext>
            </a:extLst>
          </p:cNvPr>
          <p:cNvGrpSpPr/>
          <p:nvPr/>
        </p:nvGrpSpPr>
        <p:grpSpPr>
          <a:xfrm>
            <a:off x="9765802" y="1182302"/>
            <a:ext cx="2325677" cy="619653"/>
            <a:chOff x="10467733" y="2106885"/>
            <a:chExt cx="1064716" cy="523220"/>
          </a:xfrm>
          <a:solidFill>
            <a:srgbClr val="FFFF00"/>
          </a:solidFill>
        </p:grpSpPr>
        <p:sp>
          <p:nvSpPr>
            <p:cNvPr id="35" name="Rectangle: Rounded Corners 73">
              <a:extLst>
                <a:ext uri="{FF2B5EF4-FFF2-40B4-BE49-F238E27FC236}">
                  <a16:creationId xmlns:a16="http://schemas.microsoft.com/office/drawing/2014/main" xmlns="" id="{06A9243C-0C38-4480-902C-8CE18E6AAAA0}"/>
                </a:ext>
              </a:extLst>
            </p:cNvPr>
            <p:cNvSpPr/>
            <p:nvPr/>
          </p:nvSpPr>
          <p:spPr>
            <a:xfrm>
              <a:off x="10467733" y="2106885"/>
              <a:ext cx="1064716" cy="523220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2FFD6D69-CD2C-49CB-AC5F-0DE98B05E8DA}"/>
                </a:ext>
              </a:extLst>
            </p:cNvPr>
            <p:cNvSpPr/>
            <p:nvPr/>
          </p:nvSpPr>
          <p:spPr>
            <a:xfrm>
              <a:off x="10541199" y="2167633"/>
              <a:ext cx="888385" cy="441794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ar-BH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نشاط تطبيقي: </a:t>
              </a:r>
              <a:endPara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4809812" y="896855"/>
            <a:ext cx="1937583" cy="523220"/>
          </a:xfrm>
          <a:prstGeom prst="rect">
            <a:avLst/>
          </a:prstGeom>
          <a:solidFill>
            <a:srgbClr val="CC0099"/>
          </a:solidFill>
        </p:spPr>
        <p:txBody>
          <a:bodyPr wrap="square" rtlCol="0" anchor="ctr">
            <a:spAutoFit/>
          </a:bodyPr>
          <a:lstStyle/>
          <a:p>
            <a:pPr algn="ctr" rtl="1"/>
            <a:r>
              <a:rPr lang="ar-BH" sz="28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سابعاً</a:t>
            </a:r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 </a:t>
            </a:r>
            <a:r>
              <a:rPr lang="ar-BH" sz="28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الإنتاج</a:t>
            </a:r>
            <a:endParaRPr lang="ar-BH" sz="28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E410EAF8-250D-4A36-B86A-E09100C60F82}"/>
              </a:ext>
            </a:extLst>
          </p:cNvPr>
          <p:cNvSpPr/>
          <p:nvPr/>
        </p:nvSpPr>
        <p:spPr>
          <a:xfrm>
            <a:off x="4252332" y="-88287"/>
            <a:ext cx="32367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لعبة اللوحة الكهربائية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45AAEE4-2566-4423-8595-6C621C769CA0}"/>
              </a:ext>
            </a:extLst>
          </p:cNvPr>
          <p:cNvSpPr txBox="1"/>
          <p:nvPr/>
        </p:nvSpPr>
        <p:spPr>
          <a:xfrm>
            <a:off x="4282336" y="441743"/>
            <a:ext cx="3329796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/>
        </p:spPr>
        <p:txBody>
          <a:bodyPr wrap="square" rtlCol="0" anchor="ctr">
            <a:spAutoFit/>
          </a:bodyPr>
          <a:lstStyle/>
          <a:p>
            <a:pPr algn="r" rtl="1"/>
            <a:r>
              <a:rPr lang="ar-BH" sz="2400" b="1" dirty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مشروع تصميم وإنتاج لعبة كهربائية</a:t>
            </a:r>
          </a:p>
        </p:txBody>
      </p:sp>
      <p:sp>
        <p:nvSpPr>
          <p:cNvPr id="40" name="Rectangle: Rounded Corners 45">
            <a:extLst>
              <a:ext uri="{FF2B5EF4-FFF2-40B4-BE49-F238E27FC236}">
                <a16:creationId xmlns="" xmlns:a16="http://schemas.microsoft.com/office/drawing/2014/main" id="{EF0AE24B-70F2-4E4B-B3CC-364ED47AE8A1}"/>
              </a:ext>
            </a:extLst>
          </p:cNvPr>
          <p:cNvSpPr/>
          <p:nvPr/>
        </p:nvSpPr>
        <p:spPr>
          <a:xfrm>
            <a:off x="103589" y="1775761"/>
            <a:ext cx="3586941" cy="37852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1"/>
          <a:lstStyle/>
          <a:p>
            <a:pPr algn="ctr"/>
            <a:r>
              <a:rPr lang="ar-BH" sz="2800" dirty="0" smtClean="0">
                <a:solidFill>
                  <a:schemeClr val="tx1"/>
                </a:solidFill>
              </a:rPr>
              <a:t>--------------------------------------------------------------------------</a:t>
            </a:r>
            <a:endParaRPr lang="ar-BH" sz="2800" dirty="0">
              <a:solidFill>
                <a:schemeClr val="tx1"/>
              </a:solidFill>
            </a:endParaRPr>
          </a:p>
          <a:p>
            <a:pPr algn="ctr"/>
            <a:r>
              <a:rPr lang="ar-BH" sz="2800" dirty="0" smtClean="0">
                <a:solidFill>
                  <a:schemeClr val="tx1"/>
                </a:solidFill>
              </a:rPr>
              <a:t>--------------------------------------------------------------------------</a:t>
            </a:r>
            <a:endParaRPr lang="ar-BH" sz="2800" dirty="0">
              <a:solidFill>
                <a:schemeClr val="tx1"/>
              </a:solidFill>
            </a:endParaRPr>
          </a:p>
          <a:p>
            <a:pPr algn="ctr"/>
            <a:r>
              <a:rPr lang="ar-BH" sz="2800" dirty="0" smtClean="0">
                <a:solidFill>
                  <a:schemeClr val="tx1"/>
                </a:solidFill>
              </a:rPr>
              <a:t>-------------------------------------------------</a:t>
            </a:r>
            <a:endParaRPr lang="ar-BH" sz="28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C4B0471D-8DA1-44FF-9211-D69EFD1BE237}"/>
              </a:ext>
            </a:extLst>
          </p:cNvPr>
          <p:cNvSpPr/>
          <p:nvPr/>
        </p:nvSpPr>
        <p:spPr>
          <a:xfrm>
            <a:off x="132805" y="1066030"/>
            <a:ext cx="3446308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ar-BH" sz="20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اكتب بعض الإرشادات أو التعليمات لتوضّح كيفية عمل اللّعبة التي صنعتها:</a:t>
            </a:r>
            <a:endParaRPr lang="hi-IN" sz="2000" b="1" dirty="0">
              <a:solidFill>
                <a:schemeClr val="bg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73735" y="5245354"/>
            <a:ext cx="2530399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BH" sz="2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(3) </a:t>
            </a:r>
          </a:p>
          <a:p>
            <a:pPr algn="ctr" rtl="1"/>
            <a:r>
              <a:rPr lang="ar-BH" sz="2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(انظر الكتاب صفحة </a:t>
            </a:r>
            <a:r>
              <a:rPr lang="ar-BH" sz="20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28)</a:t>
            </a:r>
            <a:endParaRPr lang="ar-BH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1105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 animBg="1"/>
      <p:bldP spid="32" grpId="0"/>
      <p:bldP spid="4" grpId="0" animBg="1"/>
      <p:bldP spid="37" grpId="0" animBg="1"/>
      <p:bldP spid="40" grpId="0" animBg="1"/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532198E-4985-4153-8E83-2D46C7F2BD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-1" y="-118890"/>
            <a:ext cx="12187814" cy="1045911"/>
            <a:chOff x="10323" y="-79850"/>
            <a:chExt cx="12187814" cy="1045911"/>
          </a:xfrm>
        </p:grpSpPr>
        <p:sp>
          <p:nvSpPr>
            <p:cNvPr id="24" name="Rectangle 23"/>
            <p:cNvSpPr/>
            <p:nvPr/>
          </p:nvSpPr>
          <p:spPr>
            <a:xfrm>
              <a:off x="10323" y="-5300"/>
              <a:ext cx="12187814" cy="93534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i-IN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8360641" y="-79850"/>
              <a:ext cx="877518" cy="1045911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344275" y="130914"/>
            <a:ext cx="3263538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BH" sz="2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الهدف6:</a:t>
            </a:r>
            <a:r>
              <a:rPr lang="ar-BH" sz="200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أن </a:t>
            </a:r>
            <a:r>
              <a:rPr lang="ar-BH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يقيّم التلميذ اللعبة التي أنتجها وفق المعايير المحددة.</a:t>
            </a:r>
            <a:endParaRPr lang="en-US" sz="2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8063" y="891009"/>
            <a:ext cx="1935441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ثامناُ: أقيّم لعبتي</a:t>
            </a: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xmlns="" id="{549CBE3C-B59C-4C10-B9ED-BC78C0DEE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377845"/>
              </p:ext>
            </p:extLst>
          </p:nvPr>
        </p:nvGraphicFramePr>
        <p:xfrm>
          <a:off x="-1" y="2405552"/>
          <a:ext cx="12036329" cy="3812152"/>
        </p:xfrm>
        <a:graphic>
          <a:graphicData uri="http://schemas.openxmlformats.org/drawingml/2006/table">
            <a:tbl>
              <a:tblPr rtl="1"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{BDBED569-4797-4DF1-A0F4-6AAB3CD982D8}</a:tableStyleId>
              </a:tblPr>
              <a:tblGrid>
                <a:gridCol w="4739316">
                  <a:extLst>
                    <a:ext uri="{9D8B030D-6E8A-4147-A177-3AD203B41FA5}">
                      <a16:colId xmlns:a16="http://schemas.microsoft.com/office/drawing/2014/main" xmlns="" val="306844325"/>
                    </a:ext>
                  </a:extLst>
                </a:gridCol>
                <a:gridCol w="1036710">
                  <a:extLst>
                    <a:ext uri="{9D8B030D-6E8A-4147-A177-3AD203B41FA5}">
                      <a16:colId xmlns:a16="http://schemas.microsoft.com/office/drawing/2014/main" xmlns="" val="2789718646"/>
                    </a:ext>
                  </a:extLst>
                </a:gridCol>
                <a:gridCol w="1599186">
                  <a:extLst>
                    <a:ext uri="{9D8B030D-6E8A-4147-A177-3AD203B41FA5}">
                      <a16:colId xmlns:a16="http://schemas.microsoft.com/office/drawing/2014/main" xmlns="" val="3272295339"/>
                    </a:ext>
                  </a:extLst>
                </a:gridCol>
                <a:gridCol w="1232400">
                  <a:extLst>
                    <a:ext uri="{9D8B030D-6E8A-4147-A177-3AD203B41FA5}">
                      <a16:colId xmlns:a16="http://schemas.microsoft.com/office/drawing/2014/main" xmlns="" val="2423196833"/>
                    </a:ext>
                  </a:extLst>
                </a:gridCol>
                <a:gridCol w="3428717">
                  <a:extLst>
                    <a:ext uri="{9D8B030D-6E8A-4147-A177-3AD203B41FA5}">
                      <a16:colId xmlns:a16="http://schemas.microsoft.com/office/drawing/2014/main" xmlns="" val="2172390867"/>
                    </a:ext>
                  </a:extLst>
                </a:gridCol>
              </a:tblGrid>
              <a:tr h="78049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400" b="1" dirty="0">
                          <a:ln w="0"/>
                          <a:solidFill>
                            <a:srgbClr val="C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اختار التقييم المناسب للجوانب التالية </a:t>
                      </a:r>
                      <a:r>
                        <a:rPr lang="ar-BH" sz="2400" b="1" u="sng" dirty="0">
                          <a:ln w="0"/>
                          <a:solidFill>
                            <a:srgbClr val="C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بدقة</a:t>
                      </a:r>
                      <a:r>
                        <a:rPr lang="ar-BH" sz="2400" b="1" dirty="0">
                          <a:ln w="0"/>
                          <a:solidFill>
                            <a:srgbClr val="C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لكي اتعلم </a:t>
                      </a:r>
                      <a:endParaRPr lang="en-US" sz="2400" b="1" dirty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2400" dirty="0">
                          <a:solidFill>
                            <a:srgbClr val="C0000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أتقنت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2400" dirty="0">
                          <a:solidFill>
                            <a:srgbClr val="C0000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أتقنت جزئيا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2400" dirty="0">
                          <a:solidFill>
                            <a:srgbClr val="C0000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لم أتقن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400" b="1" dirty="0">
                          <a:ln w="0"/>
                          <a:solidFill>
                            <a:srgbClr val="C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أوضح لماذا اعجبني /</a:t>
                      </a:r>
                      <a:r>
                        <a:rPr lang="en-GB" sz="2400" b="1" dirty="0">
                          <a:ln w="0"/>
                          <a:solidFill>
                            <a:srgbClr val="C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</a:t>
                      </a:r>
                      <a:endParaRPr lang="ar-BH" sz="2400" b="1" dirty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400" b="1" dirty="0">
                          <a:ln w="0"/>
                          <a:solidFill>
                            <a:srgbClr val="C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كيف أطور من أدائي</a:t>
                      </a:r>
                      <a:endParaRPr lang="en-US" sz="2400" b="1" dirty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2908319"/>
                  </a:ext>
                </a:extLst>
              </a:tr>
              <a:tr h="391318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0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لعبتي مبتكرة </a:t>
                      </a:r>
                      <a:r>
                        <a:rPr lang="ar-BH" sz="2000" b="1" dirty="0" smtClean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وجذابة</a:t>
                      </a:r>
                      <a:r>
                        <a:rPr lang="ar-BH" sz="2000" b="1" baseline="0" dirty="0" smtClean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ar-BH" sz="2000" b="1" dirty="0" smtClean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من </a:t>
                      </a:r>
                      <a:r>
                        <a:rPr lang="ar-BH" sz="20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حيث التصميم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9025008"/>
                  </a:ext>
                </a:extLst>
              </a:tr>
              <a:tr h="367748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000" b="1" dirty="0" smtClean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معلومات وصور لعبتي شيقة ومفيدة لعمر</a:t>
                      </a:r>
                      <a:r>
                        <a:rPr lang="ar-BH" sz="2000" b="1" baseline="0" dirty="0" smtClean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المستخدم</a:t>
                      </a:r>
                      <a:endParaRPr lang="ar-BH" sz="20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44066327"/>
                  </a:ext>
                </a:extLst>
              </a:tr>
              <a:tr h="50000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100" b="1" dirty="0" smtClean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طريقة بناء وتوصيل الدائرة الكهربائية سليم</a:t>
                      </a:r>
                      <a:r>
                        <a:rPr lang="ar-BH" sz="2100" b="1" baseline="0" dirty="0" smtClean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وهي تعمل</a:t>
                      </a:r>
                      <a:endParaRPr lang="ar-BH" sz="2100" b="1" dirty="0" smtClean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96731544"/>
                  </a:ext>
                </a:extLst>
              </a:tr>
              <a:tr h="381641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100" b="1" dirty="0" smtClean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قص الأجزاء سليم ومرتب</a:t>
                      </a:r>
                      <a:endParaRPr lang="ar-BH" sz="21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81077603"/>
                  </a:ext>
                </a:extLst>
              </a:tr>
              <a:tr h="381641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100" b="1" dirty="0" smtClean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لصق المعلومات والصور نظيف وثابت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02972360"/>
                  </a:ext>
                </a:extLst>
              </a:tr>
              <a:tr h="873748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000" b="1" dirty="0" smtClean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لعبتي قوية ويمكننها</a:t>
                      </a:r>
                      <a:r>
                        <a:rPr lang="ar-BH" sz="2000" b="1" baseline="0" dirty="0" smtClean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أن تدوم لفترة طويلة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1800" b="1" baseline="0" dirty="0" smtClean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(</a:t>
                      </a:r>
                      <a:r>
                        <a:rPr lang="ar-BH" sz="1800" b="1" dirty="0" smtClean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ديمومة اللعبة من خلال  -قوة المواد وقوة  الوصل وطرق التشطيب.)</a:t>
                      </a:r>
                      <a:endParaRPr lang="en-US" sz="1800" b="1" dirty="0" smtClean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69644224"/>
                  </a:ext>
                </a:extLst>
              </a:tr>
            </a:tbl>
          </a:graphicData>
        </a:graphic>
      </p:graphicFrame>
      <p:pic>
        <p:nvPicPr>
          <p:cNvPr id="17" name="Graphic 16" descr="Smiling face with no fill">
            <a:extLst>
              <a:ext uri="{FF2B5EF4-FFF2-40B4-BE49-F238E27FC236}">
                <a16:creationId xmlns:a16="http://schemas.microsoft.com/office/drawing/2014/main" xmlns="" id="{5063AC51-591D-494E-8BD8-086915EE11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6562289" y="2658278"/>
            <a:ext cx="682539" cy="682539"/>
          </a:xfrm>
          <a:prstGeom prst="rect">
            <a:avLst/>
          </a:prstGeom>
        </p:spPr>
      </p:pic>
      <p:pic>
        <p:nvPicPr>
          <p:cNvPr id="18" name="Graphic 17" descr="Neutral face with no fill">
            <a:extLst>
              <a:ext uri="{FF2B5EF4-FFF2-40B4-BE49-F238E27FC236}">
                <a16:creationId xmlns:a16="http://schemas.microsoft.com/office/drawing/2014/main" xmlns="" id="{9A07D76B-BBD4-43FE-9D8F-73C7B046E5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flipH="1">
            <a:off x="5367017" y="2672090"/>
            <a:ext cx="678766" cy="678766"/>
          </a:xfrm>
          <a:prstGeom prst="rect">
            <a:avLst/>
          </a:prstGeom>
        </p:spPr>
      </p:pic>
      <p:pic>
        <p:nvPicPr>
          <p:cNvPr id="19" name="Graphic 18" descr="Confused face with no fill">
            <a:extLst>
              <a:ext uri="{FF2B5EF4-FFF2-40B4-BE49-F238E27FC236}">
                <a16:creationId xmlns:a16="http://schemas.microsoft.com/office/drawing/2014/main" xmlns="" id="{4562A0A7-CF80-4841-B7C1-782013CE10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flipH="1">
            <a:off x="3941065" y="2658278"/>
            <a:ext cx="682541" cy="68254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028DB6B-B13D-4CF5-A61A-191C10F230FA}"/>
              </a:ext>
            </a:extLst>
          </p:cNvPr>
          <p:cNvSpPr txBox="1"/>
          <p:nvPr/>
        </p:nvSpPr>
        <p:spPr>
          <a:xfrm>
            <a:off x="344275" y="1382813"/>
            <a:ext cx="11692053" cy="95410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 anchor="ctr">
            <a:spAutoFit/>
          </a:bodyPr>
          <a:lstStyle/>
          <a:p>
            <a:pPr algn="r" rtl="1"/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أقيم </a:t>
            </a:r>
            <a:r>
              <a:rPr lang="ar-BH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اللعبة التي 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قمت بصنعها بدقة لكي أتمكن من تصميم وإنتاج لعبة أفضل مستقبلا. أوضح الجوانب التي اعجبتني </a:t>
            </a:r>
            <a:r>
              <a:rPr lang="ar-BH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وأفكر في كيفية 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تطوير الجوانب التي لم تتقن بشكل كامل.</a:t>
            </a:r>
          </a:p>
        </p:txBody>
      </p:sp>
      <p:pic>
        <p:nvPicPr>
          <p:cNvPr id="21" name="Graphic 20" descr="Scales of justice">
            <a:extLst>
              <a:ext uri="{FF2B5EF4-FFF2-40B4-BE49-F238E27FC236}">
                <a16:creationId xmlns:a16="http://schemas.microsoft.com/office/drawing/2014/main" xmlns="" id="{250F886C-E457-40CD-8602-2FA7FC453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410408" y="135448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3E12B8D8-D826-4440-9949-4FCBB0DDE574}"/>
              </a:ext>
            </a:extLst>
          </p:cNvPr>
          <p:cNvGrpSpPr/>
          <p:nvPr/>
        </p:nvGrpSpPr>
        <p:grpSpPr>
          <a:xfrm>
            <a:off x="0" y="5691127"/>
            <a:ext cx="12192001" cy="1180896"/>
            <a:chOff x="-1" y="5677104"/>
            <a:chExt cx="12192001" cy="118089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C6828AF5-845D-47E9-9AEC-AF3CCF08FBBE}"/>
                </a:ext>
              </a:extLst>
            </p:cNvPr>
            <p:cNvGrpSpPr/>
            <p:nvPr/>
          </p:nvGrpSpPr>
          <p:grpSpPr>
            <a:xfrm>
              <a:off x="-1" y="6442533"/>
              <a:ext cx="12192001" cy="415467"/>
              <a:chOff x="-1" y="6442533"/>
              <a:chExt cx="12192001" cy="415467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xmlns="" id="{147B505F-D6C5-456C-9470-9F495C901CF9}"/>
                  </a:ext>
                </a:extLst>
              </p:cNvPr>
              <p:cNvCxnSpPr/>
              <p:nvPr/>
            </p:nvCxnSpPr>
            <p:spPr>
              <a:xfrm>
                <a:off x="-1" y="6442533"/>
                <a:ext cx="1219200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C0A800E3-E449-4AD2-929D-8FBC50C5DAAF}"/>
                  </a:ext>
                </a:extLst>
              </p:cNvPr>
              <p:cNvSpPr/>
              <p:nvPr/>
            </p:nvSpPr>
            <p:spPr>
              <a:xfrm>
                <a:off x="-1" y="6488668"/>
                <a:ext cx="12146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BH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وزارة التربية والتعليم – 2020م                                                                                       التصميم والتقانة - الاسبوع السابع الى الاسبوع الثاني عشر -الصف الثالث الإبتدائي- وحدة الإنارة</a:t>
                </a: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2D46AE25-C3AC-4F15-A404-43ED57840E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-1" y="5677104"/>
              <a:ext cx="990601" cy="1180896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410EAF8-250D-4A36-B86A-E09100C60F82}"/>
              </a:ext>
            </a:extLst>
          </p:cNvPr>
          <p:cNvSpPr/>
          <p:nvPr/>
        </p:nvSpPr>
        <p:spPr>
          <a:xfrm>
            <a:off x="4252332" y="-88287"/>
            <a:ext cx="32367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لعبة اللوحة الكهربائية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45AAEE4-2566-4423-8595-6C621C769CA0}"/>
              </a:ext>
            </a:extLst>
          </p:cNvPr>
          <p:cNvSpPr txBox="1"/>
          <p:nvPr/>
        </p:nvSpPr>
        <p:spPr>
          <a:xfrm>
            <a:off x="4282336" y="441743"/>
            <a:ext cx="3329796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/>
        </p:spPr>
        <p:txBody>
          <a:bodyPr wrap="square" rtlCol="0" anchor="ctr">
            <a:spAutoFit/>
          </a:bodyPr>
          <a:lstStyle/>
          <a:p>
            <a:pPr algn="r" rtl="1"/>
            <a:r>
              <a:rPr lang="ar-BH" sz="2400" b="1" dirty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مشروع تصميم وإنتاج لعبة كهربائية</a:t>
            </a:r>
          </a:p>
        </p:txBody>
      </p:sp>
    </p:spTree>
    <p:extLst>
      <p:ext uri="{BB962C8B-B14F-4D97-AF65-F5344CB8AC3E}">
        <p14:creationId xmlns:p14="http://schemas.microsoft.com/office/powerpoint/2010/main" val="171396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1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9478E7D6-0D60-4321-8924-6D76A690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/>
          <a:stretch/>
        </p:blipFill>
        <p:spPr>
          <a:xfrm>
            <a:off x="-24882" y="35534"/>
            <a:ext cx="12192000" cy="685799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20696" y="-67135"/>
            <a:ext cx="12206558" cy="930551"/>
            <a:chOff x="-14559" y="-79411"/>
            <a:chExt cx="12206558" cy="1105066"/>
          </a:xfrm>
        </p:grpSpPr>
        <p:sp>
          <p:nvSpPr>
            <p:cNvPr id="38" name="Rectangle 37"/>
            <p:cNvSpPr/>
            <p:nvPr/>
          </p:nvSpPr>
          <p:spPr>
            <a:xfrm>
              <a:off x="-14559" y="-6300"/>
              <a:ext cx="12187814" cy="103195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i-IN" dirty="0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11314481" y="-79411"/>
              <a:ext cx="877518" cy="1045911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0" y="5691127"/>
            <a:ext cx="12192001" cy="1180896"/>
            <a:chOff x="-1" y="5677104"/>
            <a:chExt cx="12192001" cy="1180896"/>
          </a:xfrm>
        </p:grpSpPr>
        <p:grpSp>
          <p:nvGrpSpPr>
            <p:cNvPr id="31" name="Group 30"/>
            <p:cNvGrpSpPr/>
            <p:nvPr/>
          </p:nvGrpSpPr>
          <p:grpSpPr>
            <a:xfrm>
              <a:off x="-1" y="6442533"/>
              <a:ext cx="12192001" cy="415467"/>
              <a:chOff x="-1" y="6442533"/>
              <a:chExt cx="12192001" cy="415467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-1" y="6442533"/>
                <a:ext cx="1219200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/>
              <p:cNvSpPr/>
              <p:nvPr/>
            </p:nvSpPr>
            <p:spPr>
              <a:xfrm>
                <a:off x="-1" y="6488668"/>
                <a:ext cx="12146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BH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وزارة التربية والتعليم – 2020م                                                                                       التصميم والتقانة - الاسبوع السابع الى الاسبوع الثاني عشر -الصف الثالث الإبتدائي- وحدة الإنارة</a:t>
                </a:r>
              </a:p>
            </p:txBody>
          </p:sp>
        </p:grp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-1" y="5677104"/>
              <a:ext cx="990601" cy="1180896"/>
            </a:xfrm>
            <a:prstGeom prst="rect">
              <a:avLst/>
            </a:prstGeom>
          </p:spPr>
        </p:pic>
      </p:grpSp>
      <p:sp>
        <p:nvSpPr>
          <p:cNvPr id="45" name="Rectangle: Rounded Corners 45">
            <a:extLst>
              <a:ext uri="{FF2B5EF4-FFF2-40B4-BE49-F238E27FC236}">
                <a16:creationId xmlns="" xmlns:a16="http://schemas.microsoft.com/office/drawing/2014/main" id="{EF0AE24B-70F2-4E4B-B3CC-364ED47AE8A1}"/>
              </a:ext>
            </a:extLst>
          </p:cNvPr>
          <p:cNvSpPr/>
          <p:nvPr/>
        </p:nvSpPr>
        <p:spPr>
          <a:xfrm>
            <a:off x="633884" y="2107200"/>
            <a:ext cx="11113219" cy="42859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C4B0471D-8DA1-44FF-9211-D69EFD1BE237}"/>
              </a:ext>
            </a:extLst>
          </p:cNvPr>
          <p:cNvSpPr/>
          <p:nvPr/>
        </p:nvSpPr>
        <p:spPr>
          <a:xfrm>
            <a:off x="813813" y="1457010"/>
            <a:ext cx="8480250" cy="1077218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ar-BH" sz="32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هل يمكنك أن تجعل اللّعبة تعمل بصورة أفضل؟ حاول أن تخرج بأفكار تطور اللّعبة.</a:t>
            </a:r>
            <a:endParaRPr lang="hi-IN" sz="3200" b="1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FFD6D69-CD2C-49CB-AC5F-0DE98B05E8DA}"/>
              </a:ext>
            </a:extLst>
          </p:cNvPr>
          <p:cNvSpPr/>
          <p:nvPr/>
        </p:nvSpPr>
        <p:spPr>
          <a:xfrm>
            <a:off x="9423497" y="2272618"/>
            <a:ext cx="1940514" cy="52322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B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نشاط تطبيقي: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182780" y="21547"/>
            <a:ext cx="3046648" cy="830997"/>
          </a:xfrm>
          <a:prstGeom prst="rect">
            <a:avLst/>
          </a:prstGeom>
          <a:solidFill>
            <a:srgbClr val="FF9900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(3) </a:t>
            </a:r>
          </a:p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(انظر الكتاب صفحة </a:t>
            </a:r>
            <a:r>
              <a:rPr lang="ar-BH" sz="24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28)</a:t>
            </a:r>
            <a:endParaRPr lang="ar-BH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410EAF8-250D-4A36-B86A-E09100C60F82}"/>
              </a:ext>
            </a:extLst>
          </p:cNvPr>
          <p:cNvSpPr/>
          <p:nvPr/>
        </p:nvSpPr>
        <p:spPr>
          <a:xfrm>
            <a:off x="4252332" y="-88287"/>
            <a:ext cx="32367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لعبة اللوحة الكهربائية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45AAEE4-2566-4423-8595-6C621C769CA0}"/>
              </a:ext>
            </a:extLst>
          </p:cNvPr>
          <p:cNvSpPr txBox="1"/>
          <p:nvPr/>
        </p:nvSpPr>
        <p:spPr>
          <a:xfrm>
            <a:off x="4098815" y="456068"/>
            <a:ext cx="3329796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/>
        </p:spPr>
        <p:txBody>
          <a:bodyPr wrap="square" rtlCol="0" anchor="ctr">
            <a:spAutoFit/>
          </a:bodyPr>
          <a:lstStyle/>
          <a:p>
            <a:pPr algn="r" rtl="1"/>
            <a:r>
              <a:rPr lang="ar-BH" sz="2400" b="1" dirty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مشروع تصميم وإنتاج لعبة كهربائية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1108" y="35534"/>
            <a:ext cx="3263538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BH" sz="2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الهدف7:أن يطور </a:t>
            </a:r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التلميذ اللعبة التي أنتجها </a:t>
            </a:r>
            <a:r>
              <a:rPr lang="ar-BH" sz="2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بصورة إبداعية .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8F43E54E-9EF6-4146-A393-CACEC6B2719E}"/>
              </a:ext>
            </a:extLst>
          </p:cNvPr>
          <p:cNvGrpSpPr/>
          <p:nvPr/>
        </p:nvGrpSpPr>
        <p:grpSpPr>
          <a:xfrm>
            <a:off x="897566" y="5604951"/>
            <a:ext cx="3716065" cy="504533"/>
            <a:chOff x="8513737" y="4650981"/>
            <a:chExt cx="1097981" cy="864191"/>
          </a:xfrm>
          <a:solidFill>
            <a:srgbClr val="FFFF00"/>
          </a:solidFill>
        </p:grpSpPr>
        <p:sp>
          <p:nvSpPr>
            <p:cNvPr id="29" name="Rectangle: Rounded Corners 73">
              <a:extLst>
                <a:ext uri="{FF2B5EF4-FFF2-40B4-BE49-F238E27FC236}">
                  <a16:creationId xmlns:a16="http://schemas.microsoft.com/office/drawing/2014/main" xmlns="" id="{06A9243C-0C38-4480-902C-8CE18E6AAAA0}"/>
                </a:ext>
              </a:extLst>
            </p:cNvPr>
            <p:cNvSpPr/>
            <p:nvPr/>
          </p:nvSpPr>
          <p:spPr>
            <a:xfrm>
              <a:off x="8513737" y="4650981"/>
              <a:ext cx="1064716" cy="864191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sz="20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2FFD6D69-CD2C-49CB-AC5F-0DE98B05E8DA}"/>
                </a:ext>
              </a:extLst>
            </p:cNvPr>
            <p:cNvSpPr/>
            <p:nvPr/>
          </p:nvSpPr>
          <p:spPr>
            <a:xfrm>
              <a:off x="8527550" y="4768788"/>
              <a:ext cx="1084168" cy="685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ar-BH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انظر </a:t>
              </a:r>
              <a:r>
                <a:rPr lang="ar-BH" sz="20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للافكار</a:t>
              </a:r>
              <a:r>
                <a:rPr lang="ar-BH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التطويرية بشريحة 6 كمثال</a:t>
              </a:r>
              <a:endPara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501045" y="905130"/>
            <a:ext cx="2327712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r" rtl="1"/>
            <a:r>
              <a:rPr lang="ar-BH" sz="28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تاسعا: أطور </a:t>
            </a:r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لعبتي</a:t>
            </a:r>
          </a:p>
        </p:txBody>
      </p:sp>
    </p:spTree>
    <p:extLst>
      <p:ext uri="{BB962C8B-B14F-4D97-AF65-F5344CB8AC3E}">
        <p14:creationId xmlns:p14="http://schemas.microsoft.com/office/powerpoint/2010/main" val="388336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532198E-4985-4153-8E83-2D46C7F2BD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3E12B8D8-D826-4440-9949-4FCBB0DDE574}"/>
              </a:ext>
            </a:extLst>
          </p:cNvPr>
          <p:cNvGrpSpPr/>
          <p:nvPr/>
        </p:nvGrpSpPr>
        <p:grpSpPr>
          <a:xfrm>
            <a:off x="0" y="5691127"/>
            <a:ext cx="12192001" cy="1180896"/>
            <a:chOff x="-1" y="5677104"/>
            <a:chExt cx="12192001" cy="118089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C6828AF5-845D-47E9-9AEC-AF3CCF08FBBE}"/>
                </a:ext>
              </a:extLst>
            </p:cNvPr>
            <p:cNvGrpSpPr/>
            <p:nvPr/>
          </p:nvGrpSpPr>
          <p:grpSpPr>
            <a:xfrm>
              <a:off x="-1" y="6442533"/>
              <a:ext cx="12192001" cy="415467"/>
              <a:chOff x="-1" y="6442533"/>
              <a:chExt cx="12192001" cy="415467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xmlns="" id="{147B505F-D6C5-456C-9470-9F495C901CF9}"/>
                  </a:ext>
                </a:extLst>
              </p:cNvPr>
              <p:cNvCxnSpPr/>
              <p:nvPr/>
            </p:nvCxnSpPr>
            <p:spPr>
              <a:xfrm>
                <a:off x="-1" y="6442533"/>
                <a:ext cx="1219200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C0A800E3-E449-4AD2-929D-8FBC50C5DAAF}"/>
                  </a:ext>
                </a:extLst>
              </p:cNvPr>
              <p:cNvSpPr/>
              <p:nvPr/>
            </p:nvSpPr>
            <p:spPr>
              <a:xfrm>
                <a:off x="-1" y="6488668"/>
                <a:ext cx="12146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BH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وزارة التربية والتعليم – 2020م                                                                                       التصميم والتقانة - الاسبوع السابع الى الاسبوع الثاني عشر -الصف الثالث الإبتدائي- وحدة الإنارة</a:t>
                </a: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2D46AE25-C3AC-4F15-A404-43ED57840E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-1" y="5677104"/>
              <a:ext cx="990601" cy="1180896"/>
            </a:xfrm>
            <a:prstGeom prst="rect">
              <a:avLst/>
            </a:prstGeom>
          </p:spPr>
        </p:pic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6D523CEC-9447-454D-BB54-30066D05943B}"/>
              </a:ext>
            </a:extLst>
          </p:cNvPr>
          <p:cNvSpPr/>
          <p:nvPr/>
        </p:nvSpPr>
        <p:spPr>
          <a:xfrm>
            <a:off x="3147985" y="1780517"/>
            <a:ext cx="5943117" cy="25755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2540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BB7803D-174D-4217-ADFF-CCFC23974974}"/>
              </a:ext>
            </a:extLst>
          </p:cNvPr>
          <p:cNvSpPr txBox="1"/>
          <p:nvPr/>
        </p:nvSpPr>
        <p:spPr>
          <a:xfrm>
            <a:off x="3337832" y="2281654"/>
            <a:ext cx="5685877" cy="1323439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 anchor="ctr">
            <a:spAutoFit/>
          </a:bodyPr>
          <a:lstStyle/>
          <a:p>
            <a:pPr algn="ctr" rtl="1"/>
            <a:r>
              <a:rPr lang="ar-BH" sz="4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نهاية دروس الوحدة</a:t>
            </a:r>
          </a:p>
          <a:p>
            <a:pPr algn="ctr" rtl="1"/>
            <a:r>
              <a:rPr lang="ar-BH" sz="4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نتمنى لكم التوفيق </a:t>
            </a:r>
            <a:r>
              <a:rPr lang="ar-BH" sz="4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</a:t>
            </a:r>
            <a:endParaRPr lang="ar-BH" sz="40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25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F68CDE2-C73F-4602-B2BB-1E840471E0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/>
          <a:stretch/>
        </p:blipFill>
        <p:spPr>
          <a:xfrm>
            <a:off x="10323" y="59098"/>
            <a:ext cx="12192000" cy="6857999"/>
          </a:xfrm>
          <a:prstGeom prst="rect">
            <a:avLst/>
          </a:prstGeom>
        </p:spPr>
      </p:pic>
      <p:sp>
        <p:nvSpPr>
          <p:cNvPr id="189" name="TextBox 188"/>
          <p:cNvSpPr txBox="1"/>
          <p:nvPr/>
        </p:nvSpPr>
        <p:spPr>
          <a:xfrm>
            <a:off x="3497248" y="1796731"/>
            <a:ext cx="8682506" cy="422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10000"/>
              </a:lnSpc>
            </a:pPr>
            <a:r>
              <a:rPr lang="ar-BH" sz="2600" b="1" u="sng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أتأمل  بدقة النموذج المعروض في الشريحة مجيباً على الأسئلة التالية:</a:t>
            </a:r>
          </a:p>
          <a:p>
            <a:pPr marL="457200" indent="-457200" algn="r" rtl="1">
              <a:lnSpc>
                <a:spcPct val="200000"/>
              </a:lnSpc>
              <a:buFont typeface="+mj-lt"/>
              <a:buAutoNum type="arabicPeriod"/>
            </a:pP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Sakkal Majalla" pitchFamily="2" charset="-78"/>
                <a:cs typeface="Sakkal Majalla" pitchFamily="2" charset="-78"/>
              </a:rPr>
              <a:t>ما المواد المستخدمة في صنع أجزاء النموذج ؟</a:t>
            </a:r>
          </a:p>
          <a:p>
            <a:pPr marL="457200" indent="-457200" algn="r" rtl="1">
              <a:lnSpc>
                <a:spcPct val="200000"/>
              </a:lnSpc>
              <a:buFont typeface="+mj-lt"/>
              <a:buAutoNum type="arabicPeriod"/>
            </a:pP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Sakkal Majalla" pitchFamily="2" charset="-78"/>
                <a:cs typeface="Sakkal Majalla" pitchFamily="2" charset="-78"/>
              </a:rPr>
              <a:t>ما هي الأدوات التي نحتاجها لصنع  مثل هذا النموذج؟</a:t>
            </a:r>
          </a:p>
          <a:p>
            <a:pPr marL="457200" indent="-457200" algn="r" rtl="1">
              <a:lnSpc>
                <a:spcPct val="200000"/>
              </a:lnSpc>
              <a:buFont typeface="+mj-lt"/>
              <a:buAutoNum type="arabicPeriod"/>
            </a:pP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Sakkal Majalla" pitchFamily="2" charset="-78"/>
                <a:cs typeface="Sakkal Majalla" pitchFamily="2" charset="-78"/>
              </a:rPr>
              <a:t>ماهي طريقة وصل الأجزاء ومكونات الدائرة الكهربائية؟</a:t>
            </a:r>
          </a:p>
          <a:p>
            <a:pPr marL="457200" indent="-457200" algn="r" rtl="1">
              <a:lnSpc>
                <a:spcPct val="200000"/>
              </a:lnSpc>
              <a:buFont typeface="+mj-lt"/>
              <a:buAutoNum type="arabicPeriod"/>
            </a:pP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Sakkal Majalla" pitchFamily="2" charset="-78"/>
                <a:cs typeface="Sakkal Majalla" pitchFamily="2" charset="-78"/>
              </a:rPr>
              <a:t>ما رأيك  في النموذج؟ </a:t>
            </a:r>
            <a:r>
              <a:rPr lang="ar-BH" sz="2400" b="1" dirty="0">
                <a:solidFill>
                  <a:schemeClr val="accent6">
                    <a:lumMod val="75000"/>
                  </a:schemeClr>
                </a:solidFill>
                <a:latin typeface="Sakkal Majalla" pitchFamily="2" charset="-78"/>
                <a:cs typeface="Sakkal Majalla" pitchFamily="2" charset="-78"/>
              </a:rPr>
              <a:t>( تحديد  الإيجابيات والسلبيات مع المبررات المنطقية )</a:t>
            </a:r>
          </a:p>
          <a:p>
            <a:pPr algn="r" rtl="1">
              <a:lnSpc>
                <a:spcPct val="200000"/>
              </a:lnSpc>
            </a:pP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Sakkal Majalla" pitchFamily="2" charset="-78"/>
                <a:cs typeface="Sakkal Majalla" pitchFamily="2" charset="-78"/>
              </a:rPr>
              <a:t>5.    ما هي مقترحاتك التطويرية لهذا النموذج ؟ </a:t>
            </a:r>
            <a:r>
              <a:rPr lang="ar-BH" sz="2400" b="1" dirty="0">
                <a:solidFill>
                  <a:schemeClr val="accent6">
                    <a:lumMod val="75000"/>
                  </a:schemeClr>
                </a:solidFill>
                <a:latin typeface="Sakkal Majalla" pitchFamily="2" charset="-78"/>
                <a:cs typeface="Sakkal Majalla" pitchFamily="2" charset="-78"/>
              </a:rPr>
              <a:t>( فكر بإبداع)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-1" y="5630971"/>
            <a:ext cx="12192001" cy="1180896"/>
            <a:chOff x="-1" y="5677104"/>
            <a:chExt cx="12192001" cy="1180896"/>
          </a:xfrm>
        </p:grpSpPr>
        <p:grpSp>
          <p:nvGrpSpPr>
            <p:cNvPr id="31" name="Group 30"/>
            <p:cNvGrpSpPr/>
            <p:nvPr/>
          </p:nvGrpSpPr>
          <p:grpSpPr>
            <a:xfrm>
              <a:off x="-1" y="6442533"/>
              <a:ext cx="12192001" cy="415467"/>
              <a:chOff x="-1" y="6442533"/>
              <a:chExt cx="12192001" cy="415467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-1" y="6442533"/>
                <a:ext cx="1219200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/>
              <p:cNvSpPr/>
              <p:nvPr/>
            </p:nvSpPr>
            <p:spPr>
              <a:xfrm>
                <a:off x="-1" y="6488668"/>
                <a:ext cx="12146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BH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وزارة التربية والتعليم – 2020م                                                                                       التصميم والتقانة - الاسبوع السابع الى الاسبوع الثاني عشر -الصف الثالث الإبتدائي- وحدة الإنارة</a:t>
                </a:r>
              </a:p>
            </p:txBody>
          </p:sp>
        </p:grp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-1" y="5677104"/>
              <a:ext cx="990601" cy="1180896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0323" y="-79411"/>
            <a:ext cx="12187814" cy="1071895"/>
            <a:chOff x="10323" y="-79411"/>
            <a:chExt cx="12187814" cy="1106066"/>
          </a:xfrm>
        </p:grpSpPr>
        <p:sp>
          <p:nvSpPr>
            <p:cNvPr id="38" name="Rectangle 37"/>
            <p:cNvSpPr/>
            <p:nvPr/>
          </p:nvSpPr>
          <p:spPr>
            <a:xfrm>
              <a:off x="10323" y="-5300"/>
              <a:ext cx="12187814" cy="103195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i-IN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11314481" y="-79411"/>
              <a:ext cx="877518" cy="1045911"/>
            </a:xfrm>
            <a:prstGeom prst="rect">
              <a:avLst/>
            </a:prstGeom>
          </p:spPr>
        </p:pic>
      </p:grpSp>
      <p:sp>
        <p:nvSpPr>
          <p:cNvPr id="41" name="Rectangle 40"/>
          <p:cNvSpPr/>
          <p:nvPr/>
        </p:nvSpPr>
        <p:spPr>
          <a:xfrm>
            <a:off x="4939029" y="0"/>
            <a:ext cx="32146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BH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لعبة اللوحة الكهربائية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687937" y="89996"/>
            <a:ext cx="2467284" cy="830997"/>
          </a:xfrm>
          <a:prstGeom prst="rect">
            <a:avLst/>
          </a:prstGeom>
          <a:solidFill>
            <a:srgbClr val="FF9900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(3) </a:t>
            </a:r>
          </a:p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(انظر الكتاب صفحة 23)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36BD58B3-6526-4F06-A1C1-4F8B0A7B168C}"/>
              </a:ext>
            </a:extLst>
          </p:cNvPr>
          <p:cNvGrpSpPr/>
          <p:nvPr/>
        </p:nvGrpSpPr>
        <p:grpSpPr>
          <a:xfrm>
            <a:off x="3840816" y="-7590"/>
            <a:ext cx="1042312" cy="1042312"/>
            <a:chOff x="3241371" y="-79762"/>
            <a:chExt cx="1200329" cy="1200329"/>
          </a:xfrm>
        </p:grpSpPr>
        <p:pic>
          <p:nvPicPr>
            <p:cNvPr id="48" name="Graphic 47" descr="Cloud Computing">
              <a:extLst>
                <a:ext uri="{FF2B5EF4-FFF2-40B4-BE49-F238E27FC236}">
                  <a16:creationId xmlns:a16="http://schemas.microsoft.com/office/drawing/2014/main" xmlns="" id="{0687AC76-DF0B-4CE0-92BF-2BAEB3DCA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241371" y="-79762"/>
              <a:ext cx="1200329" cy="1200329"/>
            </a:xfrm>
            <a:prstGeom prst="rect">
              <a:avLst/>
            </a:prstGeom>
          </p:spPr>
        </p:pic>
        <p:pic>
          <p:nvPicPr>
            <p:cNvPr id="49" name="Graphic 48" descr="Earth globe Africa and Europe">
              <a:extLst>
                <a:ext uri="{FF2B5EF4-FFF2-40B4-BE49-F238E27FC236}">
                  <a16:creationId xmlns:a16="http://schemas.microsoft.com/office/drawing/2014/main" xmlns="" id="{064BA8D1-81E2-440D-AE3C-9F2EFCB92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443438" y="560015"/>
              <a:ext cx="303540" cy="303540"/>
            </a:xfrm>
            <a:prstGeom prst="rect">
              <a:avLst/>
            </a:prstGeom>
          </p:spPr>
        </p:pic>
      </p:grpSp>
      <p:sp>
        <p:nvSpPr>
          <p:cNvPr id="50" name="Rectangle 49"/>
          <p:cNvSpPr/>
          <p:nvPr/>
        </p:nvSpPr>
        <p:spPr>
          <a:xfrm>
            <a:off x="101075" y="126986"/>
            <a:ext cx="3631944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الهدف1: أن يحلل التلميذ  نموذج للعبة تعليمية كهربائية  وفق المعايير المحددة.</a:t>
            </a:r>
          </a:p>
        </p:txBody>
      </p:sp>
      <p:grpSp>
        <p:nvGrpSpPr>
          <p:cNvPr id="1046" name="Group 1045"/>
          <p:cNvGrpSpPr/>
          <p:nvPr/>
        </p:nvGrpSpPr>
        <p:grpSpPr>
          <a:xfrm>
            <a:off x="169272" y="1447970"/>
            <a:ext cx="4637690" cy="4603990"/>
            <a:chOff x="111354" y="1306243"/>
            <a:chExt cx="4637690" cy="4603990"/>
          </a:xfrm>
        </p:grpSpPr>
        <p:grpSp>
          <p:nvGrpSpPr>
            <p:cNvPr id="1045" name="Group 1044"/>
            <p:cNvGrpSpPr/>
            <p:nvPr/>
          </p:nvGrpSpPr>
          <p:grpSpPr>
            <a:xfrm>
              <a:off x="111354" y="1306243"/>
              <a:ext cx="4637690" cy="4603990"/>
              <a:chOff x="111354" y="1306243"/>
              <a:chExt cx="4637690" cy="4603990"/>
            </a:xfrm>
          </p:grpSpPr>
          <p:sp>
            <p:nvSpPr>
              <p:cNvPr id="106" name="Rectangle 105"/>
              <p:cNvSpPr/>
              <p:nvPr/>
            </p:nvSpPr>
            <p:spPr>
              <a:xfrm>
                <a:off x="111354" y="1306243"/>
                <a:ext cx="4637690" cy="429452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7" name="Group 96"/>
              <p:cNvGrpSpPr/>
              <p:nvPr/>
            </p:nvGrpSpPr>
            <p:grpSpPr>
              <a:xfrm>
                <a:off x="2245387" y="1347177"/>
                <a:ext cx="2459424" cy="981570"/>
                <a:chOff x="3217230" y="2005014"/>
                <a:chExt cx="3231462" cy="1289695"/>
              </a:xfrm>
            </p:grpSpPr>
            <p:grpSp>
              <p:nvGrpSpPr>
                <p:cNvPr id="95" name="Group 94"/>
                <p:cNvGrpSpPr/>
                <p:nvPr/>
              </p:nvGrpSpPr>
              <p:grpSpPr>
                <a:xfrm>
                  <a:off x="3217230" y="2005014"/>
                  <a:ext cx="3231462" cy="1289695"/>
                  <a:chOff x="688076" y="1813887"/>
                  <a:chExt cx="7550944" cy="3013625"/>
                </a:xfrm>
              </p:grpSpPr>
              <p:grpSp>
                <p:nvGrpSpPr>
                  <p:cNvPr id="22" name="Group 21"/>
                  <p:cNvGrpSpPr/>
                  <p:nvPr/>
                </p:nvGrpSpPr>
                <p:grpSpPr>
                  <a:xfrm>
                    <a:off x="688076" y="1861885"/>
                    <a:ext cx="7550944" cy="2965627"/>
                    <a:chOff x="688076" y="-1973143"/>
                    <a:chExt cx="13180791" cy="5176745"/>
                  </a:xfrm>
                </p:grpSpPr>
                <p:grpSp>
                  <p:nvGrpSpPr>
                    <p:cNvPr id="21" name="Group 20"/>
                    <p:cNvGrpSpPr/>
                    <p:nvPr/>
                  </p:nvGrpSpPr>
                  <p:grpSpPr>
                    <a:xfrm>
                      <a:off x="5431564" y="-1393314"/>
                      <a:ext cx="8437303" cy="4273622"/>
                      <a:chOff x="5431564" y="-1393314"/>
                      <a:chExt cx="8437303" cy="4273622"/>
                    </a:xfrm>
                  </p:grpSpPr>
                  <p:grpSp>
                    <p:nvGrpSpPr>
                      <p:cNvPr id="11" name="Group 10"/>
                      <p:cNvGrpSpPr/>
                      <p:nvPr/>
                    </p:nvGrpSpPr>
                    <p:grpSpPr>
                      <a:xfrm>
                        <a:off x="6008983" y="-1393314"/>
                        <a:ext cx="3783540" cy="4273622"/>
                        <a:chOff x="6175992" y="-1493861"/>
                        <a:chExt cx="3783540" cy="4273622"/>
                      </a:xfrm>
                    </p:grpSpPr>
                    <p:grpSp>
                      <p:nvGrpSpPr>
                        <p:cNvPr id="8" name="Group 7"/>
                        <p:cNvGrpSpPr/>
                        <p:nvPr/>
                      </p:nvGrpSpPr>
                      <p:grpSpPr>
                        <a:xfrm>
                          <a:off x="6213909" y="-1493861"/>
                          <a:ext cx="3601088" cy="3388406"/>
                          <a:chOff x="6213909" y="-1493861"/>
                          <a:chExt cx="3601088" cy="3388406"/>
                        </a:xfrm>
                      </p:grpSpPr>
                      <p:sp>
                        <p:nvSpPr>
                          <p:cNvPr id="4" name="Rectangle 3"/>
                          <p:cNvSpPr/>
                          <p:nvPr/>
                        </p:nvSpPr>
                        <p:spPr>
                          <a:xfrm>
                            <a:off x="6213909" y="-1493861"/>
                            <a:ext cx="3601088" cy="3165876"/>
                          </a:xfrm>
                          <a:prstGeom prst="rect">
                            <a:avLst/>
                          </a:prstGeom>
                          <a:solidFill>
                            <a:srgbClr val="357197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4">
                              <a:shade val="50000"/>
                            </a:schemeClr>
                          </a:lnRef>
                          <a:fillRef idx="1">
                            <a:schemeClr val="accent4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26" name="Rectangle 25"/>
                          <p:cNvSpPr/>
                          <p:nvPr/>
                        </p:nvSpPr>
                        <p:spPr>
                          <a:xfrm>
                            <a:off x="8713229" y="-1073991"/>
                            <a:ext cx="991201" cy="916799"/>
                          </a:xfrm>
                          <a:prstGeom prst="rect">
                            <a:avLst/>
                          </a:prstGeom>
                          <a:solidFill>
                            <a:srgbClr val="C0EAF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4">
                              <a:shade val="50000"/>
                            </a:schemeClr>
                          </a:lnRef>
                          <a:fillRef idx="1">
                            <a:schemeClr val="accent4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27" name="Rectangle 26"/>
                          <p:cNvSpPr/>
                          <p:nvPr/>
                        </p:nvSpPr>
                        <p:spPr>
                          <a:xfrm>
                            <a:off x="7526145" y="-1055657"/>
                            <a:ext cx="991201" cy="916799"/>
                          </a:xfrm>
                          <a:prstGeom prst="rect">
                            <a:avLst/>
                          </a:prstGeom>
                          <a:solidFill>
                            <a:srgbClr val="C0EAF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4">
                              <a:shade val="50000"/>
                            </a:schemeClr>
                          </a:lnRef>
                          <a:fillRef idx="1">
                            <a:schemeClr val="accent4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28" name="Rectangle 27"/>
                          <p:cNvSpPr/>
                          <p:nvPr/>
                        </p:nvSpPr>
                        <p:spPr>
                          <a:xfrm>
                            <a:off x="6323148" y="-1073991"/>
                            <a:ext cx="991201" cy="916799"/>
                          </a:xfrm>
                          <a:prstGeom prst="rect">
                            <a:avLst/>
                          </a:prstGeom>
                          <a:solidFill>
                            <a:srgbClr val="C0EAF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4">
                              <a:shade val="50000"/>
                            </a:schemeClr>
                          </a:lnRef>
                          <a:fillRef idx="1">
                            <a:schemeClr val="accent4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5" name="Rectangle 4"/>
                          <p:cNvSpPr/>
                          <p:nvPr/>
                        </p:nvSpPr>
                        <p:spPr>
                          <a:xfrm>
                            <a:off x="6213909" y="1721263"/>
                            <a:ext cx="3601088" cy="173282"/>
                          </a:xfrm>
                          <a:prstGeom prst="rect">
                            <a:avLst/>
                          </a:prstGeom>
                          <a:solidFill>
                            <a:srgbClr val="FF9600"/>
                          </a:solidFill>
                        </p:spPr>
                        <p:style>
                          <a:lnRef idx="2">
                            <a:schemeClr val="accent4">
                              <a:shade val="50000"/>
                            </a:schemeClr>
                          </a:lnRef>
                          <a:fillRef idx="1">
                            <a:schemeClr val="accent4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" name="Group 9"/>
                        <p:cNvGrpSpPr/>
                        <p:nvPr/>
                      </p:nvGrpSpPr>
                      <p:grpSpPr>
                        <a:xfrm>
                          <a:off x="6175992" y="1913872"/>
                          <a:ext cx="3783540" cy="865889"/>
                          <a:chOff x="6175992" y="1913872"/>
                          <a:chExt cx="3783540" cy="865889"/>
                        </a:xfrm>
                      </p:grpSpPr>
                      <p:grpSp>
                        <p:nvGrpSpPr>
                          <p:cNvPr id="9" name="Group 8"/>
                          <p:cNvGrpSpPr/>
                          <p:nvPr/>
                        </p:nvGrpSpPr>
                        <p:grpSpPr>
                          <a:xfrm>
                            <a:off x="6175992" y="1913872"/>
                            <a:ext cx="1838461" cy="865889"/>
                            <a:chOff x="6175992" y="1913872"/>
                            <a:chExt cx="1838461" cy="865889"/>
                          </a:xfrm>
                        </p:grpSpPr>
                        <p:grpSp>
                          <p:nvGrpSpPr>
                            <p:cNvPr id="7" name="Group 6"/>
                            <p:cNvGrpSpPr/>
                            <p:nvPr/>
                          </p:nvGrpSpPr>
                          <p:grpSpPr>
                            <a:xfrm>
                              <a:off x="6175992" y="1913872"/>
                              <a:ext cx="865888" cy="865888"/>
                              <a:chOff x="6175992" y="1913872"/>
                              <a:chExt cx="865888" cy="865888"/>
                            </a:xfrm>
                          </p:grpSpPr>
                          <p:sp>
                            <p:nvSpPr>
                              <p:cNvPr id="6" name="Oval 5"/>
                              <p:cNvSpPr/>
                              <p:nvPr/>
                            </p:nvSpPr>
                            <p:spPr>
                              <a:xfrm>
                                <a:off x="6175992" y="1913872"/>
                                <a:ext cx="865888" cy="865888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535044"/>
                              </a:solidFill>
                              <a:ln w="381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32" name="Oval 31"/>
                              <p:cNvSpPr/>
                              <p:nvPr/>
                            </p:nvSpPr>
                            <p:spPr>
                              <a:xfrm>
                                <a:off x="6517299" y="2254990"/>
                                <a:ext cx="183274" cy="183274"/>
                              </a:xfrm>
                              <a:prstGeom prst="ellipse">
                                <a:avLst/>
                              </a:prstGeom>
                              <a:solidFill>
                                <a:schemeClr val="tx1"/>
                              </a:solidFill>
                              <a:ln w="38100"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</p:grpSp>
                        <p:grpSp>
                          <p:nvGrpSpPr>
                            <p:cNvPr id="34" name="Group 33"/>
                            <p:cNvGrpSpPr/>
                            <p:nvPr/>
                          </p:nvGrpSpPr>
                          <p:grpSpPr>
                            <a:xfrm>
                              <a:off x="7148565" y="1913873"/>
                              <a:ext cx="865888" cy="865888"/>
                              <a:chOff x="6175992" y="1913873"/>
                              <a:chExt cx="865888" cy="865888"/>
                            </a:xfrm>
                          </p:grpSpPr>
                          <p:sp>
                            <p:nvSpPr>
                              <p:cNvPr id="43" name="Oval 42"/>
                              <p:cNvSpPr/>
                              <p:nvPr/>
                            </p:nvSpPr>
                            <p:spPr>
                              <a:xfrm>
                                <a:off x="6175992" y="1913873"/>
                                <a:ext cx="865888" cy="865888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535044"/>
                              </a:solidFill>
                              <a:ln w="381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44" name="Oval 43"/>
                              <p:cNvSpPr/>
                              <p:nvPr/>
                            </p:nvSpPr>
                            <p:spPr>
                              <a:xfrm>
                                <a:off x="6517299" y="2254991"/>
                                <a:ext cx="183274" cy="183274"/>
                              </a:xfrm>
                              <a:prstGeom prst="ellipse">
                                <a:avLst/>
                              </a:prstGeom>
                              <a:solidFill>
                                <a:schemeClr val="tx1"/>
                              </a:solidFill>
                              <a:ln w="38100"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45" name="Group 44"/>
                          <p:cNvGrpSpPr/>
                          <p:nvPr/>
                        </p:nvGrpSpPr>
                        <p:grpSpPr>
                          <a:xfrm>
                            <a:off x="8121071" y="1913872"/>
                            <a:ext cx="1838461" cy="865889"/>
                            <a:chOff x="6175992" y="1913872"/>
                            <a:chExt cx="1838461" cy="865889"/>
                          </a:xfrm>
                        </p:grpSpPr>
                        <p:grpSp>
                          <p:nvGrpSpPr>
                            <p:cNvPr id="46" name="Group 45"/>
                            <p:cNvGrpSpPr/>
                            <p:nvPr/>
                          </p:nvGrpSpPr>
                          <p:grpSpPr>
                            <a:xfrm>
                              <a:off x="6175992" y="1913873"/>
                              <a:ext cx="865888" cy="865888"/>
                              <a:chOff x="6175992" y="1913873"/>
                              <a:chExt cx="865888" cy="865888"/>
                            </a:xfrm>
                          </p:grpSpPr>
                          <p:sp>
                            <p:nvSpPr>
                              <p:cNvPr id="58" name="Oval 57"/>
                              <p:cNvSpPr/>
                              <p:nvPr/>
                            </p:nvSpPr>
                            <p:spPr>
                              <a:xfrm>
                                <a:off x="6175992" y="1913873"/>
                                <a:ext cx="865888" cy="865888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535044"/>
                              </a:solidFill>
                              <a:ln w="381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59" name="Oval 58"/>
                              <p:cNvSpPr/>
                              <p:nvPr/>
                            </p:nvSpPr>
                            <p:spPr>
                              <a:xfrm>
                                <a:off x="6517299" y="2254991"/>
                                <a:ext cx="183274" cy="183274"/>
                              </a:xfrm>
                              <a:prstGeom prst="ellipse">
                                <a:avLst/>
                              </a:prstGeom>
                              <a:solidFill>
                                <a:schemeClr val="tx1"/>
                              </a:solidFill>
                              <a:ln w="38100"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</p:grpSp>
                        <p:grpSp>
                          <p:nvGrpSpPr>
                            <p:cNvPr id="55" name="Group 54"/>
                            <p:cNvGrpSpPr/>
                            <p:nvPr/>
                          </p:nvGrpSpPr>
                          <p:grpSpPr>
                            <a:xfrm>
                              <a:off x="7148565" y="1913872"/>
                              <a:ext cx="865888" cy="865888"/>
                              <a:chOff x="6175992" y="1913872"/>
                              <a:chExt cx="865888" cy="865888"/>
                            </a:xfrm>
                          </p:grpSpPr>
                          <p:sp>
                            <p:nvSpPr>
                              <p:cNvPr id="56" name="Oval 55"/>
                              <p:cNvSpPr/>
                              <p:nvPr/>
                            </p:nvSpPr>
                            <p:spPr>
                              <a:xfrm>
                                <a:off x="6175992" y="1913872"/>
                                <a:ext cx="865888" cy="865888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535044"/>
                              </a:solidFill>
                              <a:ln w="381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57" name="Oval 56"/>
                              <p:cNvSpPr/>
                              <p:nvPr/>
                            </p:nvSpPr>
                            <p:spPr>
                              <a:xfrm>
                                <a:off x="6517299" y="2254992"/>
                                <a:ext cx="183274" cy="183274"/>
                              </a:xfrm>
                              <a:prstGeom prst="ellipse">
                                <a:avLst/>
                              </a:prstGeom>
                              <a:solidFill>
                                <a:schemeClr val="tx1"/>
                              </a:solidFill>
                              <a:ln w="38100"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</p:grpSp>
                      </p:grpSp>
                    </p:grpSp>
                  </p:grpSp>
                  <p:grpSp>
                    <p:nvGrpSpPr>
                      <p:cNvPr id="60" name="Group 59"/>
                      <p:cNvGrpSpPr/>
                      <p:nvPr/>
                    </p:nvGrpSpPr>
                    <p:grpSpPr>
                      <a:xfrm>
                        <a:off x="10085327" y="-1393314"/>
                        <a:ext cx="3783540" cy="4273622"/>
                        <a:chOff x="6175992" y="-1493861"/>
                        <a:chExt cx="3783540" cy="4273622"/>
                      </a:xfrm>
                    </p:grpSpPr>
                    <p:grpSp>
                      <p:nvGrpSpPr>
                        <p:cNvPr id="61" name="Group 60"/>
                        <p:cNvGrpSpPr/>
                        <p:nvPr/>
                      </p:nvGrpSpPr>
                      <p:grpSpPr>
                        <a:xfrm>
                          <a:off x="6213909" y="-1493861"/>
                          <a:ext cx="3601088" cy="3388406"/>
                          <a:chOff x="6213909" y="-1493861"/>
                          <a:chExt cx="3601088" cy="3388406"/>
                        </a:xfrm>
                      </p:grpSpPr>
                      <p:sp>
                        <p:nvSpPr>
                          <p:cNvPr id="77" name="Rectangle 76"/>
                          <p:cNvSpPr/>
                          <p:nvPr/>
                        </p:nvSpPr>
                        <p:spPr>
                          <a:xfrm>
                            <a:off x="6213909" y="-1493861"/>
                            <a:ext cx="3601088" cy="3165876"/>
                          </a:xfrm>
                          <a:prstGeom prst="rect">
                            <a:avLst/>
                          </a:prstGeom>
                          <a:solidFill>
                            <a:srgbClr val="357197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4">
                              <a:shade val="50000"/>
                            </a:schemeClr>
                          </a:lnRef>
                          <a:fillRef idx="1">
                            <a:schemeClr val="accent4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78" name="Rectangle 77"/>
                          <p:cNvSpPr/>
                          <p:nvPr/>
                        </p:nvSpPr>
                        <p:spPr>
                          <a:xfrm>
                            <a:off x="8713229" y="-1073991"/>
                            <a:ext cx="991201" cy="916799"/>
                          </a:xfrm>
                          <a:prstGeom prst="rect">
                            <a:avLst/>
                          </a:prstGeom>
                          <a:solidFill>
                            <a:srgbClr val="C0EAF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4">
                              <a:shade val="50000"/>
                            </a:schemeClr>
                          </a:lnRef>
                          <a:fillRef idx="1">
                            <a:schemeClr val="accent4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79" name="Rectangle 78"/>
                          <p:cNvSpPr/>
                          <p:nvPr/>
                        </p:nvSpPr>
                        <p:spPr>
                          <a:xfrm>
                            <a:off x="7526145" y="-1055657"/>
                            <a:ext cx="991201" cy="916799"/>
                          </a:xfrm>
                          <a:prstGeom prst="rect">
                            <a:avLst/>
                          </a:prstGeom>
                          <a:solidFill>
                            <a:srgbClr val="C0EAF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4">
                              <a:shade val="50000"/>
                            </a:schemeClr>
                          </a:lnRef>
                          <a:fillRef idx="1">
                            <a:schemeClr val="accent4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80" name="Rectangle 79"/>
                          <p:cNvSpPr/>
                          <p:nvPr/>
                        </p:nvSpPr>
                        <p:spPr>
                          <a:xfrm>
                            <a:off x="6323148" y="-1073991"/>
                            <a:ext cx="991201" cy="916799"/>
                          </a:xfrm>
                          <a:prstGeom prst="rect">
                            <a:avLst/>
                          </a:prstGeom>
                          <a:solidFill>
                            <a:srgbClr val="C0EAF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4">
                              <a:shade val="50000"/>
                            </a:schemeClr>
                          </a:lnRef>
                          <a:fillRef idx="1">
                            <a:schemeClr val="accent4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81" name="Rectangle 80"/>
                          <p:cNvSpPr/>
                          <p:nvPr/>
                        </p:nvSpPr>
                        <p:spPr>
                          <a:xfrm>
                            <a:off x="6213909" y="1721263"/>
                            <a:ext cx="3601088" cy="173282"/>
                          </a:xfrm>
                          <a:prstGeom prst="rect">
                            <a:avLst/>
                          </a:prstGeom>
                          <a:solidFill>
                            <a:srgbClr val="FF9600"/>
                          </a:solidFill>
                        </p:spPr>
                        <p:style>
                          <a:lnRef idx="2">
                            <a:schemeClr val="accent4">
                              <a:shade val="50000"/>
                            </a:schemeClr>
                          </a:lnRef>
                          <a:fillRef idx="1">
                            <a:schemeClr val="accent4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62" name="Group 61"/>
                        <p:cNvGrpSpPr/>
                        <p:nvPr/>
                      </p:nvGrpSpPr>
                      <p:grpSpPr>
                        <a:xfrm>
                          <a:off x="6175992" y="1913872"/>
                          <a:ext cx="3783540" cy="865889"/>
                          <a:chOff x="6175992" y="1913872"/>
                          <a:chExt cx="3783540" cy="865889"/>
                        </a:xfrm>
                      </p:grpSpPr>
                      <p:grpSp>
                        <p:nvGrpSpPr>
                          <p:cNvPr id="63" name="Group 62"/>
                          <p:cNvGrpSpPr/>
                          <p:nvPr/>
                        </p:nvGrpSpPr>
                        <p:grpSpPr>
                          <a:xfrm>
                            <a:off x="6175992" y="1913872"/>
                            <a:ext cx="1838461" cy="865889"/>
                            <a:chOff x="6175992" y="1913872"/>
                            <a:chExt cx="1838461" cy="865889"/>
                          </a:xfrm>
                        </p:grpSpPr>
                        <p:grpSp>
                          <p:nvGrpSpPr>
                            <p:cNvPr id="71" name="Group 70"/>
                            <p:cNvGrpSpPr/>
                            <p:nvPr/>
                          </p:nvGrpSpPr>
                          <p:grpSpPr>
                            <a:xfrm>
                              <a:off x="6175992" y="1913872"/>
                              <a:ext cx="865888" cy="865888"/>
                              <a:chOff x="6175992" y="1913872"/>
                              <a:chExt cx="865888" cy="865888"/>
                            </a:xfrm>
                          </p:grpSpPr>
                          <p:sp>
                            <p:nvSpPr>
                              <p:cNvPr id="75" name="Oval 74"/>
                              <p:cNvSpPr/>
                              <p:nvPr/>
                            </p:nvSpPr>
                            <p:spPr>
                              <a:xfrm>
                                <a:off x="6175992" y="1913872"/>
                                <a:ext cx="865888" cy="865888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535044"/>
                              </a:solidFill>
                              <a:ln w="381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76" name="Oval 75"/>
                              <p:cNvSpPr/>
                              <p:nvPr/>
                            </p:nvSpPr>
                            <p:spPr>
                              <a:xfrm>
                                <a:off x="6517299" y="2254992"/>
                                <a:ext cx="183274" cy="183274"/>
                              </a:xfrm>
                              <a:prstGeom prst="ellipse">
                                <a:avLst/>
                              </a:prstGeom>
                              <a:solidFill>
                                <a:schemeClr val="tx1"/>
                              </a:solidFill>
                              <a:ln w="38100"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</p:grpSp>
                        <p:grpSp>
                          <p:nvGrpSpPr>
                            <p:cNvPr id="72" name="Group 71"/>
                            <p:cNvGrpSpPr/>
                            <p:nvPr/>
                          </p:nvGrpSpPr>
                          <p:grpSpPr>
                            <a:xfrm>
                              <a:off x="7148565" y="1913873"/>
                              <a:ext cx="865888" cy="865888"/>
                              <a:chOff x="6175992" y="1913873"/>
                              <a:chExt cx="865888" cy="865888"/>
                            </a:xfrm>
                          </p:grpSpPr>
                          <p:sp>
                            <p:nvSpPr>
                              <p:cNvPr id="73" name="Oval 72"/>
                              <p:cNvSpPr/>
                              <p:nvPr/>
                            </p:nvSpPr>
                            <p:spPr>
                              <a:xfrm>
                                <a:off x="6175992" y="1913873"/>
                                <a:ext cx="865888" cy="865888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535044"/>
                              </a:solidFill>
                              <a:ln w="381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74" name="Oval 73"/>
                              <p:cNvSpPr/>
                              <p:nvPr/>
                            </p:nvSpPr>
                            <p:spPr>
                              <a:xfrm>
                                <a:off x="6517299" y="2254991"/>
                                <a:ext cx="183274" cy="183274"/>
                              </a:xfrm>
                              <a:prstGeom prst="ellipse">
                                <a:avLst/>
                              </a:prstGeom>
                              <a:solidFill>
                                <a:schemeClr val="tx1"/>
                              </a:solidFill>
                              <a:ln w="38100"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64" name="Group 63"/>
                          <p:cNvGrpSpPr/>
                          <p:nvPr/>
                        </p:nvGrpSpPr>
                        <p:grpSpPr>
                          <a:xfrm>
                            <a:off x="8121071" y="1913872"/>
                            <a:ext cx="1838461" cy="865889"/>
                            <a:chOff x="6175992" y="1913872"/>
                            <a:chExt cx="1838461" cy="865889"/>
                          </a:xfrm>
                        </p:grpSpPr>
                        <p:grpSp>
                          <p:nvGrpSpPr>
                            <p:cNvPr id="65" name="Group 64"/>
                            <p:cNvGrpSpPr/>
                            <p:nvPr/>
                          </p:nvGrpSpPr>
                          <p:grpSpPr>
                            <a:xfrm>
                              <a:off x="6175992" y="1913873"/>
                              <a:ext cx="865888" cy="865888"/>
                              <a:chOff x="6175992" y="1913873"/>
                              <a:chExt cx="865888" cy="865888"/>
                            </a:xfrm>
                          </p:grpSpPr>
                          <p:sp>
                            <p:nvSpPr>
                              <p:cNvPr id="69" name="Oval 68"/>
                              <p:cNvSpPr/>
                              <p:nvPr/>
                            </p:nvSpPr>
                            <p:spPr>
                              <a:xfrm>
                                <a:off x="6175992" y="1913873"/>
                                <a:ext cx="865888" cy="865888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535044"/>
                              </a:solidFill>
                              <a:ln w="381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70" name="Oval 69"/>
                              <p:cNvSpPr/>
                              <p:nvPr/>
                            </p:nvSpPr>
                            <p:spPr>
                              <a:xfrm>
                                <a:off x="6517299" y="2254991"/>
                                <a:ext cx="183274" cy="183274"/>
                              </a:xfrm>
                              <a:prstGeom prst="ellipse">
                                <a:avLst/>
                              </a:prstGeom>
                              <a:solidFill>
                                <a:schemeClr val="tx1"/>
                              </a:solidFill>
                              <a:ln w="38100"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</p:grpSp>
                        <p:grpSp>
                          <p:nvGrpSpPr>
                            <p:cNvPr id="66" name="Group 65"/>
                            <p:cNvGrpSpPr/>
                            <p:nvPr/>
                          </p:nvGrpSpPr>
                          <p:grpSpPr>
                            <a:xfrm>
                              <a:off x="7148565" y="1913872"/>
                              <a:ext cx="865888" cy="865888"/>
                              <a:chOff x="6175992" y="1913872"/>
                              <a:chExt cx="865888" cy="865888"/>
                            </a:xfrm>
                          </p:grpSpPr>
                          <p:sp>
                            <p:nvSpPr>
                              <p:cNvPr id="67" name="Oval 66"/>
                              <p:cNvSpPr/>
                              <p:nvPr/>
                            </p:nvSpPr>
                            <p:spPr>
                              <a:xfrm>
                                <a:off x="6175992" y="1913872"/>
                                <a:ext cx="865888" cy="865888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535044"/>
                              </a:solidFill>
                              <a:ln w="381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68" name="Oval 67"/>
                              <p:cNvSpPr/>
                              <p:nvPr/>
                            </p:nvSpPr>
                            <p:spPr>
                              <a:xfrm>
                                <a:off x="6517299" y="2254990"/>
                                <a:ext cx="183274" cy="183274"/>
                              </a:xfrm>
                              <a:prstGeom prst="ellipse">
                                <a:avLst/>
                              </a:prstGeom>
                              <a:solidFill>
                                <a:schemeClr val="tx1"/>
                              </a:solidFill>
                              <a:ln w="38100"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</p:grpSp>
                      </p:grpSp>
                    </p:grpSp>
                  </p:grpSp>
                  <p:sp>
                    <p:nvSpPr>
                      <p:cNvPr id="82" name="Rectangle 81"/>
                      <p:cNvSpPr/>
                      <p:nvPr/>
                    </p:nvSpPr>
                    <p:spPr>
                      <a:xfrm>
                        <a:off x="9647987" y="744350"/>
                        <a:ext cx="475256" cy="171641"/>
                      </a:xfrm>
                      <a:prstGeom prst="rect">
                        <a:avLst/>
                      </a:pr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4">
                          <a:shade val="50000"/>
                        </a:schemeClr>
                      </a:lnRef>
                      <a:fillRef idx="1">
                        <a:schemeClr val="accent4"/>
                      </a:fillRef>
                      <a:effectRef idx="0">
                        <a:schemeClr val="accent4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84" name="Rectangle 83"/>
                      <p:cNvSpPr/>
                      <p:nvPr/>
                    </p:nvSpPr>
                    <p:spPr>
                      <a:xfrm>
                        <a:off x="5431564" y="1066031"/>
                        <a:ext cx="598859" cy="216281"/>
                      </a:xfrm>
                      <a:prstGeom prst="rect">
                        <a:avLst/>
                      </a:pr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4">
                          <a:shade val="50000"/>
                        </a:schemeClr>
                      </a:lnRef>
                      <a:fillRef idx="1">
                        <a:schemeClr val="accent4"/>
                      </a:fillRef>
                      <a:effectRef idx="0">
                        <a:schemeClr val="accent4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16" name="Group 15"/>
                    <p:cNvGrpSpPr/>
                    <p:nvPr/>
                  </p:nvGrpSpPr>
                  <p:grpSpPr>
                    <a:xfrm>
                      <a:off x="1146579" y="2111475"/>
                      <a:ext cx="1063925" cy="1063925"/>
                      <a:chOff x="4541225" y="3349120"/>
                      <a:chExt cx="865888" cy="865888"/>
                    </a:xfrm>
                  </p:grpSpPr>
                  <p:sp>
                    <p:nvSpPr>
                      <p:cNvPr id="88" name="Oval 87"/>
                      <p:cNvSpPr/>
                      <p:nvPr/>
                    </p:nvSpPr>
                    <p:spPr>
                      <a:xfrm>
                        <a:off x="4541225" y="3349120"/>
                        <a:ext cx="865888" cy="865888"/>
                      </a:xfrm>
                      <a:prstGeom prst="ellipse">
                        <a:avLst/>
                      </a:prstGeom>
                      <a:solidFill>
                        <a:srgbClr val="535044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89" name="Oval 88"/>
                      <p:cNvSpPr/>
                      <p:nvPr/>
                    </p:nvSpPr>
                    <p:spPr>
                      <a:xfrm>
                        <a:off x="4882532" y="3690239"/>
                        <a:ext cx="183274" cy="183274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381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90" name="Group 89"/>
                    <p:cNvGrpSpPr/>
                    <p:nvPr/>
                  </p:nvGrpSpPr>
                  <p:grpSpPr>
                    <a:xfrm>
                      <a:off x="2384256" y="2111475"/>
                      <a:ext cx="1063925" cy="1063925"/>
                      <a:chOff x="4541225" y="3349120"/>
                      <a:chExt cx="865888" cy="865888"/>
                    </a:xfrm>
                  </p:grpSpPr>
                  <p:sp>
                    <p:nvSpPr>
                      <p:cNvPr id="91" name="Oval 90"/>
                      <p:cNvSpPr/>
                      <p:nvPr/>
                    </p:nvSpPr>
                    <p:spPr>
                      <a:xfrm>
                        <a:off x="4541225" y="3349120"/>
                        <a:ext cx="865888" cy="865888"/>
                      </a:xfrm>
                      <a:prstGeom prst="ellipse">
                        <a:avLst/>
                      </a:prstGeom>
                      <a:solidFill>
                        <a:srgbClr val="535044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2" name="Oval 91"/>
                      <p:cNvSpPr/>
                      <p:nvPr/>
                    </p:nvSpPr>
                    <p:spPr>
                      <a:xfrm>
                        <a:off x="4882532" y="3690239"/>
                        <a:ext cx="183274" cy="183274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381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17" name="Flowchart: Manual Operation 16"/>
                    <p:cNvSpPr/>
                    <p:nvPr/>
                  </p:nvSpPr>
                  <p:spPr>
                    <a:xfrm>
                      <a:off x="1320066" y="-1973143"/>
                      <a:ext cx="1132808" cy="1360933"/>
                    </a:xfrm>
                    <a:prstGeom prst="flowChartManualOperation">
                      <a:avLst/>
                    </a:prstGeom>
                    <a:solidFill>
                      <a:srgbClr val="E14343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3" name="Rectangle 92"/>
                    <p:cNvSpPr/>
                    <p:nvPr/>
                  </p:nvSpPr>
                  <p:spPr>
                    <a:xfrm>
                      <a:off x="962166" y="959367"/>
                      <a:ext cx="2930987" cy="1281051"/>
                    </a:xfrm>
                    <a:prstGeom prst="rect">
                      <a:avLst/>
                    </a:prstGeom>
                    <a:solidFill>
                      <a:srgbClr val="595959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5" name="Group 14"/>
                    <p:cNvGrpSpPr/>
                    <p:nvPr/>
                  </p:nvGrpSpPr>
                  <p:grpSpPr>
                    <a:xfrm>
                      <a:off x="3545852" y="1043765"/>
                      <a:ext cx="2251221" cy="2159837"/>
                      <a:chOff x="4817004" y="2604129"/>
                      <a:chExt cx="865888" cy="865888"/>
                    </a:xfrm>
                  </p:grpSpPr>
                  <p:sp>
                    <p:nvSpPr>
                      <p:cNvPr id="86" name="Oval 85"/>
                      <p:cNvSpPr/>
                      <p:nvPr/>
                    </p:nvSpPr>
                    <p:spPr>
                      <a:xfrm>
                        <a:off x="4817004" y="2604129"/>
                        <a:ext cx="865888" cy="865888"/>
                      </a:xfrm>
                      <a:prstGeom prst="ellipse">
                        <a:avLst/>
                      </a:prstGeom>
                      <a:solidFill>
                        <a:srgbClr val="535044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87" name="Oval 86"/>
                      <p:cNvSpPr/>
                      <p:nvPr/>
                    </p:nvSpPr>
                    <p:spPr>
                      <a:xfrm>
                        <a:off x="5157738" y="2943491"/>
                        <a:ext cx="183274" cy="183274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381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94" name="Rounded Rectangle 93"/>
                    <p:cNvSpPr/>
                    <p:nvPr/>
                  </p:nvSpPr>
                  <p:spPr>
                    <a:xfrm>
                      <a:off x="688076" y="1331958"/>
                      <a:ext cx="299244" cy="908461"/>
                    </a:xfrm>
                    <a:prstGeom prst="roundRect">
                      <a:avLst/>
                    </a:prstGeom>
                    <a:solidFill>
                      <a:srgbClr val="E14343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" name="Group 28"/>
                  <p:cNvGrpSpPr/>
                  <p:nvPr/>
                </p:nvGrpSpPr>
                <p:grpSpPr>
                  <a:xfrm>
                    <a:off x="707764" y="1813887"/>
                    <a:ext cx="2640806" cy="1955294"/>
                    <a:chOff x="750169" y="-2006862"/>
                    <a:chExt cx="2640806" cy="1955294"/>
                  </a:xfrm>
                </p:grpSpPr>
                <p:sp>
                  <p:nvSpPr>
                    <p:cNvPr id="13" name="Rectangle 12"/>
                    <p:cNvSpPr/>
                    <p:nvPr/>
                  </p:nvSpPr>
                  <p:spPr>
                    <a:xfrm>
                      <a:off x="2514745" y="-2006862"/>
                      <a:ext cx="876230" cy="1893344"/>
                    </a:xfrm>
                    <a:prstGeom prst="rect">
                      <a:avLst/>
                    </a:prstGeom>
                    <a:solidFill>
                      <a:srgbClr val="E14343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" name="Rectangle 84"/>
                    <p:cNvSpPr/>
                    <p:nvPr/>
                  </p:nvSpPr>
                  <p:spPr>
                    <a:xfrm>
                      <a:off x="2619869" y="-1878324"/>
                      <a:ext cx="679564" cy="889598"/>
                    </a:xfrm>
                    <a:prstGeom prst="rect">
                      <a:avLst/>
                    </a:prstGeom>
                    <a:solidFill>
                      <a:srgbClr val="C0EAF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4">
                        <a:shade val="50000"/>
                      </a:schemeClr>
                    </a:lnRef>
                    <a:fillRef idx="1">
                      <a:schemeClr val="accent4"/>
                    </a:fillRef>
                    <a:effectRef idx="0">
                      <a:schemeClr val="accent4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" name="Rounded Rectangle 17"/>
                    <p:cNvSpPr/>
                    <p:nvPr/>
                  </p:nvSpPr>
                  <p:spPr>
                    <a:xfrm>
                      <a:off x="750169" y="-1193499"/>
                      <a:ext cx="1764575" cy="1141931"/>
                    </a:xfrm>
                    <a:prstGeom prst="roundRect">
                      <a:avLst/>
                    </a:prstGeom>
                    <a:solidFill>
                      <a:srgbClr val="E14343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104" t="68265" r="49584" b="23734"/>
                <a:stretch/>
              </p:blipFill>
              <p:spPr>
                <a:xfrm>
                  <a:off x="3447840" y="2575251"/>
                  <a:ext cx="97709" cy="103109"/>
                </a:xfrm>
                <a:prstGeom prst="ellipse">
                  <a:avLst/>
                </a:prstGeom>
              </p:spPr>
            </p:pic>
          </p:grpSp>
          <p:grpSp>
            <p:nvGrpSpPr>
              <p:cNvPr id="103" name="Group 102"/>
              <p:cNvGrpSpPr/>
              <p:nvPr/>
            </p:nvGrpSpPr>
            <p:grpSpPr>
              <a:xfrm>
                <a:off x="275151" y="1570583"/>
                <a:ext cx="1028602" cy="4339650"/>
                <a:chOff x="414508" y="1784545"/>
                <a:chExt cx="1028602" cy="4339650"/>
              </a:xfrm>
            </p:grpSpPr>
            <p:sp>
              <p:nvSpPr>
                <p:cNvPr id="96" name="Rectangle 95"/>
                <p:cNvSpPr/>
                <p:nvPr/>
              </p:nvSpPr>
              <p:spPr>
                <a:xfrm>
                  <a:off x="414508" y="1784545"/>
                  <a:ext cx="1019830" cy="433965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rtl="1"/>
                  <a:r>
                    <a:rPr lang="ar-BH" sz="3200" b="1" dirty="0">
                      <a:solidFill>
                        <a:srgbClr val="E14343"/>
                      </a:solidFill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سفينة</a:t>
                  </a:r>
                </a:p>
                <a:p>
                  <a:pPr algn="ctr" rtl="1"/>
                  <a:endParaRPr lang="en-US" sz="32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ar-BH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r>
                    <a:rPr lang="ar-BH" sz="3200" b="1" dirty="0">
                      <a:solidFill>
                        <a:srgbClr val="E14343"/>
                      </a:solidFill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شاحنة</a:t>
                  </a:r>
                </a:p>
                <a:p>
                  <a:pPr algn="ctr" rtl="1"/>
                  <a:endParaRPr lang="en-US" sz="32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ar-BH" sz="32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r>
                    <a:rPr lang="ar-BH" sz="3200" b="1" dirty="0">
                      <a:solidFill>
                        <a:srgbClr val="E14343"/>
                      </a:solidFill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قطار</a:t>
                  </a:r>
                </a:p>
                <a:p>
                  <a:pPr algn="ctr" rtl="1"/>
                  <a:endParaRPr lang="ar-BH" sz="32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  <p:grpSp>
              <p:nvGrpSpPr>
                <p:cNvPr id="102" name="Group 101"/>
                <p:cNvGrpSpPr/>
                <p:nvPr/>
              </p:nvGrpSpPr>
              <p:grpSpPr>
                <a:xfrm>
                  <a:off x="1329633" y="2051924"/>
                  <a:ext cx="113477" cy="1859623"/>
                  <a:chOff x="1329633" y="2051924"/>
                  <a:chExt cx="113477" cy="1859623"/>
                </a:xfrm>
              </p:grpSpPr>
              <p:pic>
                <p:nvPicPr>
                  <p:cNvPr id="98" name="Picture 97"/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104" t="68265" r="49584" b="23734"/>
                  <a:stretch/>
                </p:blipFill>
                <p:spPr>
                  <a:xfrm>
                    <a:off x="1345401" y="2051924"/>
                    <a:ext cx="97709" cy="103109"/>
                  </a:xfrm>
                  <a:prstGeom prst="ellipse">
                    <a:avLst/>
                  </a:prstGeom>
                </p:spPr>
              </p:pic>
              <p:pic>
                <p:nvPicPr>
                  <p:cNvPr id="101" name="Picture 100"/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104" t="68265" r="49584" b="23734"/>
                  <a:stretch/>
                </p:blipFill>
                <p:spPr>
                  <a:xfrm>
                    <a:off x="1329633" y="3808438"/>
                    <a:ext cx="97709" cy="103109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90" name="Picture 189" descr="C:\Users\ADMIN\Desktop\تصميم\رسومات التصميم والتقانة الصف الأول\الدرس العاشر هيا نحمي كرتنا الأرضية\شاحنة.png"/>
              <p:cNvPicPr/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37290" y="3842873"/>
                <a:ext cx="1981094" cy="1437373"/>
              </a:xfrm>
              <a:prstGeom prst="rect">
                <a:avLst/>
              </a:prstGeom>
              <a:ln>
                <a:noFill/>
              </a:ln>
              <a:effectLst/>
            </p:spPr>
          </p:pic>
          <p:grpSp>
            <p:nvGrpSpPr>
              <p:cNvPr id="1044" name="Group 1043"/>
              <p:cNvGrpSpPr/>
              <p:nvPr/>
            </p:nvGrpSpPr>
            <p:grpSpPr>
              <a:xfrm>
                <a:off x="2412053" y="2678774"/>
                <a:ext cx="2276255" cy="945673"/>
                <a:chOff x="4657212" y="3064747"/>
                <a:chExt cx="5786234" cy="2403899"/>
              </a:xfrm>
            </p:grpSpPr>
            <p:grpSp>
              <p:nvGrpSpPr>
                <p:cNvPr id="1042" name="Group 1041"/>
                <p:cNvGrpSpPr/>
                <p:nvPr/>
              </p:nvGrpSpPr>
              <p:grpSpPr>
                <a:xfrm>
                  <a:off x="5353948" y="3074276"/>
                  <a:ext cx="475507" cy="755987"/>
                  <a:chOff x="5353948" y="3074276"/>
                  <a:chExt cx="475507" cy="755987"/>
                </a:xfrm>
              </p:grpSpPr>
              <p:sp>
                <p:nvSpPr>
                  <p:cNvPr id="1041" name="Rectangle 1040"/>
                  <p:cNvSpPr/>
                  <p:nvPr/>
                </p:nvSpPr>
                <p:spPr>
                  <a:xfrm>
                    <a:off x="5359208" y="3074276"/>
                    <a:ext cx="470247" cy="755987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9" name="Rectangle 208"/>
                  <p:cNvSpPr/>
                  <p:nvPr/>
                </p:nvSpPr>
                <p:spPr>
                  <a:xfrm>
                    <a:off x="5353948" y="3278471"/>
                    <a:ext cx="470247" cy="152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1" name="Group 210"/>
                <p:cNvGrpSpPr/>
                <p:nvPr/>
              </p:nvGrpSpPr>
              <p:grpSpPr>
                <a:xfrm>
                  <a:off x="6165341" y="3069100"/>
                  <a:ext cx="475507" cy="755987"/>
                  <a:chOff x="5353948" y="3074276"/>
                  <a:chExt cx="475507" cy="755987"/>
                </a:xfrm>
              </p:grpSpPr>
              <p:sp>
                <p:nvSpPr>
                  <p:cNvPr id="212" name="Rectangle 211"/>
                  <p:cNvSpPr/>
                  <p:nvPr/>
                </p:nvSpPr>
                <p:spPr>
                  <a:xfrm>
                    <a:off x="5359208" y="3074276"/>
                    <a:ext cx="470247" cy="755987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3" name="Rectangle 212"/>
                  <p:cNvSpPr/>
                  <p:nvPr/>
                </p:nvSpPr>
                <p:spPr>
                  <a:xfrm>
                    <a:off x="5353948" y="3278471"/>
                    <a:ext cx="470247" cy="152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4" name="Group 213"/>
                <p:cNvGrpSpPr/>
                <p:nvPr/>
              </p:nvGrpSpPr>
              <p:grpSpPr>
                <a:xfrm>
                  <a:off x="6969469" y="3064747"/>
                  <a:ext cx="475507" cy="755987"/>
                  <a:chOff x="5353948" y="3074276"/>
                  <a:chExt cx="475507" cy="755987"/>
                </a:xfrm>
              </p:grpSpPr>
              <p:sp>
                <p:nvSpPr>
                  <p:cNvPr id="215" name="Rectangle 214"/>
                  <p:cNvSpPr/>
                  <p:nvPr/>
                </p:nvSpPr>
                <p:spPr>
                  <a:xfrm>
                    <a:off x="5359208" y="3074276"/>
                    <a:ext cx="470247" cy="755987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6" name="Rectangle 215"/>
                  <p:cNvSpPr/>
                  <p:nvPr/>
                </p:nvSpPr>
                <p:spPr>
                  <a:xfrm>
                    <a:off x="5353948" y="3278471"/>
                    <a:ext cx="470247" cy="152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07" name="Flowchart: Manual Input 206"/>
                <p:cNvSpPr/>
                <p:nvPr/>
              </p:nvSpPr>
              <p:spPr>
                <a:xfrm>
                  <a:off x="4828847" y="3667336"/>
                  <a:ext cx="3563845" cy="656962"/>
                </a:xfrm>
                <a:prstGeom prst="flowChartManualInpu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7" name="Flowchart: Manual Input 1036"/>
                <p:cNvSpPr/>
                <p:nvPr/>
              </p:nvSpPr>
              <p:spPr>
                <a:xfrm>
                  <a:off x="4657212" y="4054908"/>
                  <a:ext cx="5786234" cy="1413738"/>
                </a:xfrm>
                <a:prstGeom prst="flowChartManualInpu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191" name="Picture 19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04" t="68265" r="49584" b="23734"/>
            <a:stretch/>
          </p:blipFill>
          <p:spPr>
            <a:xfrm>
              <a:off x="1216548" y="5071194"/>
              <a:ext cx="97709" cy="103109"/>
            </a:xfrm>
            <a:prstGeom prst="ellipse">
              <a:avLst/>
            </a:prstGeom>
          </p:spPr>
        </p:pic>
      </p:grpSp>
      <p:sp>
        <p:nvSpPr>
          <p:cNvPr id="108" name="TextBox 107"/>
          <p:cNvSpPr txBox="1"/>
          <p:nvPr/>
        </p:nvSpPr>
        <p:spPr>
          <a:xfrm>
            <a:off x="4610157" y="547825"/>
            <a:ext cx="3869578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/>
        </p:spPr>
        <p:txBody>
          <a:bodyPr wrap="square" rtlCol="0" anchor="ctr">
            <a:spAutoFit/>
          </a:bodyPr>
          <a:lstStyle/>
          <a:p>
            <a:pPr algn="ctr" rtl="1"/>
            <a:r>
              <a:rPr lang="ar-BH" sz="2400" b="1" dirty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فحص وتحليل نموذج جاهز للعبة كهربائية</a:t>
            </a:r>
          </a:p>
        </p:txBody>
      </p:sp>
    </p:spTree>
    <p:extLst>
      <p:ext uri="{BB962C8B-B14F-4D97-AF65-F5344CB8AC3E}">
        <p14:creationId xmlns:p14="http://schemas.microsoft.com/office/powerpoint/2010/main" val="207786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41" grpId="0"/>
      <p:bldP spid="42" grpId="0" animBg="1"/>
      <p:bldP spid="50" grpId="0" animBg="1"/>
      <p:bldP spid="10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F68CDE2-C73F-4602-B2BB-1E840471E0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/>
          <a:stretch/>
        </p:blipFill>
        <p:spPr>
          <a:xfrm>
            <a:off x="10323" y="99970"/>
            <a:ext cx="12192000" cy="6857999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-1" y="5630971"/>
            <a:ext cx="12192001" cy="1180896"/>
            <a:chOff x="-1" y="5677104"/>
            <a:chExt cx="12192001" cy="1180896"/>
          </a:xfrm>
        </p:grpSpPr>
        <p:grpSp>
          <p:nvGrpSpPr>
            <p:cNvPr id="31" name="Group 30"/>
            <p:cNvGrpSpPr/>
            <p:nvPr/>
          </p:nvGrpSpPr>
          <p:grpSpPr>
            <a:xfrm>
              <a:off x="-1" y="6442533"/>
              <a:ext cx="12192001" cy="415467"/>
              <a:chOff x="-1" y="6442533"/>
              <a:chExt cx="12192001" cy="415467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-1" y="6442533"/>
                <a:ext cx="1219200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/>
              <p:cNvSpPr/>
              <p:nvPr/>
            </p:nvSpPr>
            <p:spPr>
              <a:xfrm>
                <a:off x="-1" y="6488668"/>
                <a:ext cx="12146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BH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وزارة التربية والتعليم – 2020م                                                                                       التصميم والتقانة - الاسبوع السابع الى الاسبوع الثاني عشر -الصف الثالث الإبتدائي- وحدة الإنارة</a:t>
                </a:r>
              </a:p>
            </p:txBody>
          </p:sp>
        </p:grp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-1" y="5677104"/>
              <a:ext cx="990601" cy="1180896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0323" y="-79411"/>
            <a:ext cx="12187814" cy="1071895"/>
            <a:chOff x="10323" y="-79411"/>
            <a:chExt cx="12187814" cy="1106066"/>
          </a:xfrm>
        </p:grpSpPr>
        <p:sp>
          <p:nvSpPr>
            <p:cNvPr id="38" name="Rectangle 37"/>
            <p:cNvSpPr/>
            <p:nvPr/>
          </p:nvSpPr>
          <p:spPr>
            <a:xfrm>
              <a:off x="10323" y="-5300"/>
              <a:ext cx="12187814" cy="103195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i-IN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11314481" y="-79411"/>
              <a:ext cx="877518" cy="1045911"/>
            </a:xfrm>
            <a:prstGeom prst="rect">
              <a:avLst/>
            </a:prstGeom>
          </p:spPr>
        </p:pic>
      </p:grpSp>
      <p:sp>
        <p:nvSpPr>
          <p:cNvPr id="41" name="Rectangle 40"/>
          <p:cNvSpPr/>
          <p:nvPr/>
        </p:nvSpPr>
        <p:spPr>
          <a:xfrm>
            <a:off x="5026202" y="-10393"/>
            <a:ext cx="32146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BH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لعبة اللوحة الكهربائية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687937" y="89996"/>
            <a:ext cx="2467284" cy="830997"/>
          </a:xfrm>
          <a:prstGeom prst="rect">
            <a:avLst/>
          </a:prstGeom>
          <a:solidFill>
            <a:srgbClr val="FF9900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(3) </a:t>
            </a:r>
          </a:p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(انظر الكتاب صفحة 23)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36BD58B3-6526-4F06-A1C1-4F8B0A7B168C}"/>
              </a:ext>
            </a:extLst>
          </p:cNvPr>
          <p:cNvGrpSpPr/>
          <p:nvPr/>
        </p:nvGrpSpPr>
        <p:grpSpPr>
          <a:xfrm>
            <a:off x="3617382" y="-79411"/>
            <a:ext cx="1042312" cy="1042312"/>
            <a:chOff x="3241371" y="-79762"/>
            <a:chExt cx="1200329" cy="1200329"/>
          </a:xfrm>
        </p:grpSpPr>
        <p:pic>
          <p:nvPicPr>
            <p:cNvPr id="48" name="Graphic 47" descr="Cloud Computing">
              <a:extLst>
                <a:ext uri="{FF2B5EF4-FFF2-40B4-BE49-F238E27FC236}">
                  <a16:creationId xmlns:a16="http://schemas.microsoft.com/office/drawing/2014/main" xmlns="" id="{0687AC76-DF0B-4CE0-92BF-2BAEB3DCA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241371" y="-79762"/>
              <a:ext cx="1200329" cy="1200329"/>
            </a:xfrm>
            <a:prstGeom prst="rect">
              <a:avLst/>
            </a:prstGeom>
          </p:spPr>
        </p:pic>
        <p:pic>
          <p:nvPicPr>
            <p:cNvPr id="49" name="Graphic 48" descr="Earth globe Africa and Europe">
              <a:extLst>
                <a:ext uri="{FF2B5EF4-FFF2-40B4-BE49-F238E27FC236}">
                  <a16:creationId xmlns:a16="http://schemas.microsoft.com/office/drawing/2014/main" xmlns="" id="{064BA8D1-81E2-440D-AE3C-9F2EFCB92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443438" y="560015"/>
              <a:ext cx="303540" cy="303540"/>
            </a:xfrm>
            <a:prstGeom prst="rect">
              <a:avLst/>
            </a:prstGeom>
          </p:spPr>
        </p:pic>
      </p:grpSp>
      <p:sp>
        <p:nvSpPr>
          <p:cNvPr id="50" name="Rectangle 49"/>
          <p:cNvSpPr/>
          <p:nvPr/>
        </p:nvSpPr>
        <p:spPr>
          <a:xfrm>
            <a:off x="101075" y="126987"/>
            <a:ext cx="3411517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الهدف1: أن يحلل التلميذ  نموذج للعبة تعليمية كهربائية  وفق المعايير المحددة.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698679" y="2582402"/>
            <a:ext cx="5113150" cy="830997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r" rtl="1"/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لوح خشبي– أسلاك كهربائية – مشابك تثبيت –صور لأنواع مواصلات– بطارية </a:t>
            </a:r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-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مصباح</a:t>
            </a:r>
            <a:endParaRPr lang="hi-IN" sz="2400" dirty="0"/>
          </a:p>
        </p:txBody>
      </p:sp>
      <p:sp>
        <p:nvSpPr>
          <p:cNvPr id="34" name="Rectangle 33"/>
          <p:cNvSpPr/>
          <p:nvPr/>
        </p:nvSpPr>
        <p:spPr>
          <a:xfrm>
            <a:off x="7610620" y="1957523"/>
            <a:ext cx="441659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600" b="1" dirty="0">
                <a:solidFill>
                  <a:schemeClr val="accent5">
                    <a:lumMod val="50000"/>
                  </a:schemeClr>
                </a:solidFill>
                <a:latin typeface="Sakkal Majalla" pitchFamily="2" charset="-78"/>
                <a:cs typeface="Sakkal Majalla" pitchFamily="2" charset="-78"/>
              </a:rPr>
              <a:t>1-  المواد المستخدمة في صنع أجزاء النموذج: 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3" t="7259" r="13193" b="83806"/>
          <a:stretch/>
        </p:blipFill>
        <p:spPr>
          <a:xfrm>
            <a:off x="5988391" y="5393648"/>
            <a:ext cx="2551386" cy="64021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6" t="39757" r="33753" b="37844"/>
          <a:stretch/>
        </p:blipFill>
        <p:spPr>
          <a:xfrm rot="5400000">
            <a:off x="8990985" y="4810404"/>
            <a:ext cx="1020546" cy="165644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2" r="40093" b="73415"/>
          <a:stretch/>
        </p:blipFill>
        <p:spPr>
          <a:xfrm>
            <a:off x="5685959" y="1227167"/>
            <a:ext cx="957932" cy="128403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5" t="18648" r="15563" b="64806"/>
          <a:stretch/>
        </p:blipFill>
        <p:spPr>
          <a:xfrm>
            <a:off x="5828370" y="2674503"/>
            <a:ext cx="535257" cy="118558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33" b="86675" l="26312" r="81679">
                        <a14:foregroundMark x1="34948" y1="68141" x2="34948" y2="68141"/>
                        <a14:backgroundMark x1="41525" y1="88960" x2="46328" y2="71338"/>
                        <a14:backgroundMark x1="54802" y1="59023" x2="54802" y2="59023"/>
                        <a14:backgroundMark x1="54802" y1="59023" x2="54802" y2="59023"/>
                        <a14:backgroundMark x1="57345" y1="64544" x2="57345" y2="64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00" t="40934" r="28785" b="20537"/>
          <a:stretch/>
        </p:blipFill>
        <p:spPr>
          <a:xfrm rot="5400000">
            <a:off x="4665688" y="1601002"/>
            <a:ext cx="901835" cy="85409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45" b="89994" l="6503" r="89995">
                        <a14:backgroundMark x1="53161" y1="36204" x2="53161" y2="3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4" t="26000" r="20166" b="31556"/>
          <a:stretch/>
        </p:blipFill>
        <p:spPr>
          <a:xfrm rot="8658336" flipH="1" flipV="1">
            <a:off x="10291463" y="5451326"/>
            <a:ext cx="1754342" cy="571726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1566541" y="1293615"/>
            <a:ext cx="2762813" cy="4100033"/>
          </a:xfrm>
          <a:prstGeom prst="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33543" y="3958086"/>
            <a:ext cx="540885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600" b="1" dirty="0">
                <a:solidFill>
                  <a:schemeClr val="accent5">
                    <a:lumMod val="50000"/>
                  </a:schemeClr>
                </a:solidFill>
                <a:latin typeface="Sakkal Majalla" pitchFamily="2" charset="-78"/>
                <a:cs typeface="Sakkal Majalla" pitchFamily="2" charset="-78"/>
              </a:rPr>
              <a:t>2. ما هي الأدوات التي نحتاجها لصنع  مثل هذا النموذج؟</a:t>
            </a:r>
          </a:p>
        </p:txBody>
      </p:sp>
      <p:sp>
        <p:nvSpPr>
          <p:cNvPr id="54" name="Rectangle 53"/>
          <p:cNvSpPr/>
          <p:nvPr/>
        </p:nvSpPr>
        <p:spPr>
          <a:xfrm>
            <a:off x="6490511" y="4477773"/>
            <a:ext cx="5220842" cy="461665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r" rtl="1"/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مثقاب يدوي  - قاطع أسلاك – جهاز لحام الأسلاك</a:t>
            </a:r>
            <a:endParaRPr lang="hi-IN" sz="2400" dirty="0"/>
          </a:p>
        </p:txBody>
      </p:sp>
      <p:sp>
        <p:nvSpPr>
          <p:cNvPr id="55" name="TextBox 54"/>
          <p:cNvSpPr txBox="1"/>
          <p:nvPr/>
        </p:nvSpPr>
        <p:spPr>
          <a:xfrm>
            <a:off x="4555722" y="531432"/>
            <a:ext cx="3869578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/>
        </p:spPr>
        <p:txBody>
          <a:bodyPr wrap="square" rtlCol="0" anchor="ctr">
            <a:spAutoFit/>
          </a:bodyPr>
          <a:lstStyle/>
          <a:p>
            <a:pPr algn="ctr" rtl="1"/>
            <a:r>
              <a:rPr lang="ar-BH" sz="2400" b="1" dirty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فحص وتحليل نموذج جاهز للعبة كهربائية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25" t="33940" r="21719" b="44214"/>
          <a:stretch/>
        </p:blipFill>
        <p:spPr>
          <a:xfrm>
            <a:off x="4840224" y="2674503"/>
            <a:ext cx="803562" cy="129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53" grpId="0" animBg="1"/>
      <p:bldP spid="4" grpId="0"/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ounded Rectangle 99"/>
          <p:cNvSpPr/>
          <p:nvPr/>
        </p:nvSpPr>
        <p:spPr>
          <a:xfrm>
            <a:off x="2035663" y="1287248"/>
            <a:ext cx="1185003" cy="57646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F68CDE2-C73F-4602-B2BB-1E840471E0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/>
          <a:stretch/>
        </p:blipFill>
        <p:spPr>
          <a:xfrm>
            <a:off x="17754" y="57077"/>
            <a:ext cx="12192000" cy="6857999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-1" y="5630971"/>
            <a:ext cx="12192001" cy="1180896"/>
            <a:chOff x="-1" y="5677104"/>
            <a:chExt cx="12192001" cy="1180896"/>
          </a:xfrm>
        </p:grpSpPr>
        <p:grpSp>
          <p:nvGrpSpPr>
            <p:cNvPr id="31" name="Group 30"/>
            <p:cNvGrpSpPr/>
            <p:nvPr/>
          </p:nvGrpSpPr>
          <p:grpSpPr>
            <a:xfrm>
              <a:off x="-1" y="6442533"/>
              <a:ext cx="12192001" cy="415467"/>
              <a:chOff x="-1" y="6442533"/>
              <a:chExt cx="12192001" cy="415467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-1" y="6442533"/>
                <a:ext cx="1219200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/>
              <p:cNvSpPr/>
              <p:nvPr/>
            </p:nvSpPr>
            <p:spPr>
              <a:xfrm>
                <a:off x="-1" y="6488668"/>
                <a:ext cx="12146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BH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وزارة التربية والتعليم – 2020م                                                                                       التصميم والتقانة - الاسبوع السابع الى الاسبوع الثاني عشر -الصف الثالث الإبتدائي- وحدة الإنارة</a:t>
                </a:r>
              </a:p>
            </p:txBody>
          </p:sp>
        </p:grp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-1" y="5677104"/>
              <a:ext cx="990601" cy="1180896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0323" y="-79411"/>
            <a:ext cx="12187814" cy="1071895"/>
            <a:chOff x="10323" y="-79411"/>
            <a:chExt cx="12187814" cy="1106066"/>
          </a:xfrm>
        </p:grpSpPr>
        <p:sp>
          <p:nvSpPr>
            <p:cNvPr id="38" name="Rectangle 37"/>
            <p:cNvSpPr/>
            <p:nvPr/>
          </p:nvSpPr>
          <p:spPr>
            <a:xfrm>
              <a:off x="10323" y="-5300"/>
              <a:ext cx="12187814" cy="103195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i-IN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11314481" y="-79411"/>
              <a:ext cx="877518" cy="1045911"/>
            </a:xfrm>
            <a:prstGeom prst="rect">
              <a:avLst/>
            </a:prstGeom>
          </p:spPr>
        </p:pic>
      </p:grpSp>
      <p:sp>
        <p:nvSpPr>
          <p:cNvPr id="41" name="Rectangle 40"/>
          <p:cNvSpPr/>
          <p:nvPr/>
        </p:nvSpPr>
        <p:spPr>
          <a:xfrm>
            <a:off x="4916351" y="21628"/>
            <a:ext cx="32146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BH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لعبة اللوحة الكهربائية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687937" y="89996"/>
            <a:ext cx="2467284" cy="830997"/>
          </a:xfrm>
          <a:prstGeom prst="rect">
            <a:avLst/>
          </a:prstGeom>
          <a:solidFill>
            <a:srgbClr val="FF9900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(3) </a:t>
            </a:r>
          </a:p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(انظر الكتاب صفحة 23)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36BD58B3-6526-4F06-A1C1-4F8B0A7B168C}"/>
              </a:ext>
            </a:extLst>
          </p:cNvPr>
          <p:cNvGrpSpPr/>
          <p:nvPr/>
        </p:nvGrpSpPr>
        <p:grpSpPr>
          <a:xfrm>
            <a:off x="3698097" y="-15662"/>
            <a:ext cx="1042312" cy="1042312"/>
            <a:chOff x="3241371" y="-79762"/>
            <a:chExt cx="1200329" cy="1200329"/>
          </a:xfrm>
        </p:grpSpPr>
        <p:pic>
          <p:nvPicPr>
            <p:cNvPr id="48" name="Graphic 47" descr="Cloud Computing">
              <a:extLst>
                <a:ext uri="{FF2B5EF4-FFF2-40B4-BE49-F238E27FC236}">
                  <a16:creationId xmlns:a16="http://schemas.microsoft.com/office/drawing/2014/main" xmlns="" id="{0687AC76-DF0B-4CE0-92BF-2BAEB3DCA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241371" y="-79762"/>
              <a:ext cx="1200329" cy="1200329"/>
            </a:xfrm>
            <a:prstGeom prst="rect">
              <a:avLst/>
            </a:prstGeom>
          </p:spPr>
        </p:pic>
        <p:pic>
          <p:nvPicPr>
            <p:cNvPr id="49" name="Graphic 48" descr="Earth globe Africa and Europe">
              <a:extLst>
                <a:ext uri="{FF2B5EF4-FFF2-40B4-BE49-F238E27FC236}">
                  <a16:creationId xmlns:a16="http://schemas.microsoft.com/office/drawing/2014/main" xmlns="" id="{064BA8D1-81E2-440D-AE3C-9F2EFCB92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443438" y="560015"/>
              <a:ext cx="303540" cy="303540"/>
            </a:xfrm>
            <a:prstGeom prst="rect">
              <a:avLst/>
            </a:prstGeom>
          </p:spPr>
        </p:pic>
      </p:grpSp>
      <p:sp>
        <p:nvSpPr>
          <p:cNvPr id="50" name="Rectangle 49"/>
          <p:cNvSpPr/>
          <p:nvPr/>
        </p:nvSpPr>
        <p:spPr>
          <a:xfrm>
            <a:off x="101075" y="126987"/>
            <a:ext cx="3408607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الهدف1: أن يحلل التلميذ  نموذج للعبة تعليمية كهربائية  وفق المعايير المحددة.</a:t>
            </a:r>
          </a:p>
        </p:txBody>
      </p:sp>
      <p:grpSp>
        <p:nvGrpSpPr>
          <p:cNvPr id="1046" name="Group 1045"/>
          <p:cNvGrpSpPr/>
          <p:nvPr/>
        </p:nvGrpSpPr>
        <p:grpSpPr>
          <a:xfrm>
            <a:off x="1297222" y="1272180"/>
            <a:ext cx="4361048" cy="4450846"/>
            <a:chOff x="53878" y="859639"/>
            <a:chExt cx="4752544" cy="4678641"/>
          </a:xfrm>
        </p:grpSpPr>
        <p:grpSp>
          <p:nvGrpSpPr>
            <p:cNvPr id="1045" name="Group 1044"/>
            <p:cNvGrpSpPr/>
            <p:nvPr/>
          </p:nvGrpSpPr>
          <p:grpSpPr>
            <a:xfrm>
              <a:off x="53878" y="859639"/>
              <a:ext cx="4752544" cy="4678641"/>
              <a:chOff x="53878" y="859639"/>
              <a:chExt cx="4752544" cy="4678641"/>
            </a:xfrm>
          </p:grpSpPr>
          <p:sp>
            <p:nvSpPr>
              <p:cNvPr id="106" name="Rectangle 105"/>
              <p:cNvSpPr/>
              <p:nvPr/>
            </p:nvSpPr>
            <p:spPr>
              <a:xfrm>
                <a:off x="53878" y="859639"/>
                <a:ext cx="4752544" cy="467864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7" name="Group 96"/>
              <p:cNvGrpSpPr/>
              <p:nvPr/>
            </p:nvGrpSpPr>
            <p:grpSpPr>
              <a:xfrm>
                <a:off x="2245387" y="1347177"/>
                <a:ext cx="2459424" cy="981570"/>
                <a:chOff x="3217230" y="2005014"/>
                <a:chExt cx="3231462" cy="1289695"/>
              </a:xfrm>
            </p:grpSpPr>
            <p:grpSp>
              <p:nvGrpSpPr>
                <p:cNvPr id="95" name="Group 94"/>
                <p:cNvGrpSpPr/>
                <p:nvPr/>
              </p:nvGrpSpPr>
              <p:grpSpPr>
                <a:xfrm>
                  <a:off x="3217230" y="2005014"/>
                  <a:ext cx="3231462" cy="1289695"/>
                  <a:chOff x="688076" y="1813887"/>
                  <a:chExt cx="7550944" cy="3013625"/>
                </a:xfrm>
              </p:grpSpPr>
              <p:grpSp>
                <p:nvGrpSpPr>
                  <p:cNvPr id="22" name="Group 21"/>
                  <p:cNvGrpSpPr/>
                  <p:nvPr/>
                </p:nvGrpSpPr>
                <p:grpSpPr>
                  <a:xfrm>
                    <a:off x="688076" y="1861885"/>
                    <a:ext cx="7550944" cy="2965627"/>
                    <a:chOff x="688076" y="-1973143"/>
                    <a:chExt cx="13180791" cy="5176745"/>
                  </a:xfrm>
                </p:grpSpPr>
                <p:grpSp>
                  <p:nvGrpSpPr>
                    <p:cNvPr id="21" name="Group 20"/>
                    <p:cNvGrpSpPr/>
                    <p:nvPr/>
                  </p:nvGrpSpPr>
                  <p:grpSpPr>
                    <a:xfrm>
                      <a:off x="5431564" y="-1393314"/>
                      <a:ext cx="8437303" cy="4273622"/>
                      <a:chOff x="5431564" y="-1393314"/>
                      <a:chExt cx="8437303" cy="4273622"/>
                    </a:xfrm>
                  </p:grpSpPr>
                  <p:grpSp>
                    <p:nvGrpSpPr>
                      <p:cNvPr id="11" name="Group 10"/>
                      <p:cNvGrpSpPr/>
                      <p:nvPr/>
                    </p:nvGrpSpPr>
                    <p:grpSpPr>
                      <a:xfrm>
                        <a:off x="6008983" y="-1393314"/>
                        <a:ext cx="3783540" cy="4273622"/>
                        <a:chOff x="6175992" y="-1493861"/>
                        <a:chExt cx="3783540" cy="4273622"/>
                      </a:xfrm>
                    </p:grpSpPr>
                    <p:grpSp>
                      <p:nvGrpSpPr>
                        <p:cNvPr id="8" name="Group 7"/>
                        <p:cNvGrpSpPr/>
                        <p:nvPr/>
                      </p:nvGrpSpPr>
                      <p:grpSpPr>
                        <a:xfrm>
                          <a:off x="6213909" y="-1493861"/>
                          <a:ext cx="3601088" cy="3388406"/>
                          <a:chOff x="6213909" y="-1493861"/>
                          <a:chExt cx="3601088" cy="3388406"/>
                        </a:xfrm>
                      </p:grpSpPr>
                      <p:sp>
                        <p:nvSpPr>
                          <p:cNvPr id="4" name="Rectangle 3"/>
                          <p:cNvSpPr/>
                          <p:nvPr/>
                        </p:nvSpPr>
                        <p:spPr>
                          <a:xfrm>
                            <a:off x="6213909" y="-1493861"/>
                            <a:ext cx="3601088" cy="3165876"/>
                          </a:xfrm>
                          <a:prstGeom prst="rect">
                            <a:avLst/>
                          </a:prstGeom>
                          <a:solidFill>
                            <a:srgbClr val="357197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4">
                              <a:shade val="50000"/>
                            </a:schemeClr>
                          </a:lnRef>
                          <a:fillRef idx="1">
                            <a:schemeClr val="accent4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26" name="Rectangle 25"/>
                          <p:cNvSpPr/>
                          <p:nvPr/>
                        </p:nvSpPr>
                        <p:spPr>
                          <a:xfrm>
                            <a:off x="8713229" y="-1073991"/>
                            <a:ext cx="991201" cy="916799"/>
                          </a:xfrm>
                          <a:prstGeom prst="rect">
                            <a:avLst/>
                          </a:prstGeom>
                          <a:solidFill>
                            <a:srgbClr val="C0EAF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4">
                              <a:shade val="50000"/>
                            </a:schemeClr>
                          </a:lnRef>
                          <a:fillRef idx="1">
                            <a:schemeClr val="accent4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27" name="Rectangle 26"/>
                          <p:cNvSpPr/>
                          <p:nvPr/>
                        </p:nvSpPr>
                        <p:spPr>
                          <a:xfrm>
                            <a:off x="7526145" y="-1055657"/>
                            <a:ext cx="991201" cy="916799"/>
                          </a:xfrm>
                          <a:prstGeom prst="rect">
                            <a:avLst/>
                          </a:prstGeom>
                          <a:solidFill>
                            <a:srgbClr val="C0EAF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4">
                              <a:shade val="50000"/>
                            </a:schemeClr>
                          </a:lnRef>
                          <a:fillRef idx="1">
                            <a:schemeClr val="accent4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28" name="Rectangle 27"/>
                          <p:cNvSpPr/>
                          <p:nvPr/>
                        </p:nvSpPr>
                        <p:spPr>
                          <a:xfrm>
                            <a:off x="6323148" y="-1073991"/>
                            <a:ext cx="991201" cy="916799"/>
                          </a:xfrm>
                          <a:prstGeom prst="rect">
                            <a:avLst/>
                          </a:prstGeom>
                          <a:solidFill>
                            <a:srgbClr val="C0EAF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4">
                              <a:shade val="50000"/>
                            </a:schemeClr>
                          </a:lnRef>
                          <a:fillRef idx="1">
                            <a:schemeClr val="accent4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5" name="Rectangle 4"/>
                          <p:cNvSpPr/>
                          <p:nvPr/>
                        </p:nvSpPr>
                        <p:spPr>
                          <a:xfrm>
                            <a:off x="6213909" y="1721263"/>
                            <a:ext cx="3601088" cy="173282"/>
                          </a:xfrm>
                          <a:prstGeom prst="rect">
                            <a:avLst/>
                          </a:prstGeom>
                          <a:solidFill>
                            <a:srgbClr val="FF9600"/>
                          </a:solidFill>
                        </p:spPr>
                        <p:style>
                          <a:lnRef idx="2">
                            <a:schemeClr val="accent4">
                              <a:shade val="50000"/>
                            </a:schemeClr>
                          </a:lnRef>
                          <a:fillRef idx="1">
                            <a:schemeClr val="accent4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" name="Group 9"/>
                        <p:cNvGrpSpPr/>
                        <p:nvPr/>
                      </p:nvGrpSpPr>
                      <p:grpSpPr>
                        <a:xfrm>
                          <a:off x="6175992" y="1913872"/>
                          <a:ext cx="3783540" cy="865889"/>
                          <a:chOff x="6175992" y="1913872"/>
                          <a:chExt cx="3783540" cy="865889"/>
                        </a:xfrm>
                      </p:grpSpPr>
                      <p:grpSp>
                        <p:nvGrpSpPr>
                          <p:cNvPr id="9" name="Group 8"/>
                          <p:cNvGrpSpPr/>
                          <p:nvPr/>
                        </p:nvGrpSpPr>
                        <p:grpSpPr>
                          <a:xfrm>
                            <a:off x="6175992" y="1913872"/>
                            <a:ext cx="1838461" cy="865889"/>
                            <a:chOff x="6175992" y="1913872"/>
                            <a:chExt cx="1838461" cy="865889"/>
                          </a:xfrm>
                        </p:grpSpPr>
                        <p:grpSp>
                          <p:nvGrpSpPr>
                            <p:cNvPr id="7" name="Group 6"/>
                            <p:cNvGrpSpPr/>
                            <p:nvPr/>
                          </p:nvGrpSpPr>
                          <p:grpSpPr>
                            <a:xfrm>
                              <a:off x="6175992" y="1913872"/>
                              <a:ext cx="865888" cy="865888"/>
                              <a:chOff x="6175992" y="1913872"/>
                              <a:chExt cx="865888" cy="865888"/>
                            </a:xfrm>
                          </p:grpSpPr>
                          <p:sp>
                            <p:nvSpPr>
                              <p:cNvPr id="6" name="Oval 5"/>
                              <p:cNvSpPr/>
                              <p:nvPr/>
                            </p:nvSpPr>
                            <p:spPr>
                              <a:xfrm>
                                <a:off x="6175992" y="1913872"/>
                                <a:ext cx="865888" cy="865888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535044"/>
                              </a:solidFill>
                              <a:ln w="381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32" name="Oval 31"/>
                              <p:cNvSpPr/>
                              <p:nvPr/>
                            </p:nvSpPr>
                            <p:spPr>
                              <a:xfrm>
                                <a:off x="6517299" y="2254990"/>
                                <a:ext cx="183274" cy="183274"/>
                              </a:xfrm>
                              <a:prstGeom prst="ellipse">
                                <a:avLst/>
                              </a:prstGeom>
                              <a:solidFill>
                                <a:schemeClr val="tx1"/>
                              </a:solidFill>
                              <a:ln w="38100"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</p:grpSp>
                        <p:grpSp>
                          <p:nvGrpSpPr>
                            <p:cNvPr id="34" name="Group 33"/>
                            <p:cNvGrpSpPr/>
                            <p:nvPr/>
                          </p:nvGrpSpPr>
                          <p:grpSpPr>
                            <a:xfrm>
                              <a:off x="7148565" y="1913873"/>
                              <a:ext cx="865888" cy="865888"/>
                              <a:chOff x="6175992" y="1913873"/>
                              <a:chExt cx="865888" cy="865888"/>
                            </a:xfrm>
                          </p:grpSpPr>
                          <p:sp>
                            <p:nvSpPr>
                              <p:cNvPr id="43" name="Oval 42"/>
                              <p:cNvSpPr/>
                              <p:nvPr/>
                            </p:nvSpPr>
                            <p:spPr>
                              <a:xfrm>
                                <a:off x="6175992" y="1913873"/>
                                <a:ext cx="865888" cy="865888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535044"/>
                              </a:solidFill>
                              <a:ln w="381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44" name="Oval 43"/>
                              <p:cNvSpPr/>
                              <p:nvPr/>
                            </p:nvSpPr>
                            <p:spPr>
                              <a:xfrm>
                                <a:off x="6517299" y="2254991"/>
                                <a:ext cx="183274" cy="183274"/>
                              </a:xfrm>
                              <a:prstGeom prst="ellipse">
                                <a:avLst/>
                              </a:prstGeom>
                              <a:solidFill>
                                <a:schemeClr val="tx1"/>
                              </a:solidFill>
                              <a:ln w="38100"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45" name="Group 44"/>
                          <p:cNvGrpSpPr/>
                          <p:nvPr/>
                        </p:nvGrpSpPr>
                        <p:grpSpPr>
                          <a:xfrm>
                            <a:off x="8121071" y="1913872"/>
                            <a:ext cx="1838461" cy="865889"/>
                            <a:chOff x="6175992" y="1913872"/>
                            <a:chExt cx="1838461" cy="865889"/>
                          </a:xfrm>
                        </p:grpSpPr>
                        <p:grpSp>
                          <p:nvGrpSpPr>
                            <p:cNvPr id="46" name="Group 45"/>
                            <p:cNvGrpSpPr/>
                            <p:nvPr/>
                          </p:nvGrpSpPr>
                          <p:grpSpPr>
                            <a:xfrm>
                              <a:off x="6175992" y="1913873"/>
                              <a:ext cx="865888" cy="865888"/>
                              <a:chOff x="6175992" y="1913873"/>
                              <a:chExt cx="865888" cy="865888"/>
                            </a:xfrm>
                          </p:grpSpPr>
                          <p:sp>
                            <p:nvSpPr>
                              <p:cNvPr id="58" name="Oval 57"/>
                              <p:cNvSpPr/>
                              <p:nvPr/>
                            </p:nvSpPr>
                            <p:spPr>
                              <a:xfrm>
                                <a:off x="6175992" y="1913873"/>
                                <a:ext cx="865888" cy="865888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535044"/>
                              </a:solidFill>
                              <a:ln w="381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59" name="Oval 58"/>
                              <p:cNvSpPr/>
                              <p:nvPr/>
                            </p:nvSpPr>
                            <p:spPr>
                              <a:xfrm>
                                <a:off x="6517299" y="2254991"/>
                                <a:ext cx="183274" cy="183274"/>
                              </a:xfrm>
                              <a:prstGeom prst="ellipse">
                                <a:avLst/>
                              </a:prstGeom>
                              <a:solidFill>
                                <a:schemeClr val="tx1"/>
                              </a:solidFill>
                              <a:ln w="38100"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</p:grpSp>
                        <p:grpSp>
                          <p:nvGrpSpPr>
                            <p:cNvPr id="55" name="Group 54"/>
                            <p:cNvGrpSpPr/>
                            <p:nvPr/>
                          </p:nvGrpSpPr>
                          <p:grpSpPr>
                            <a:xfrm>
                              <a:off x="7148565" y="1913872"/>
                              <a:ext cx="865888" cy="865888"/>
                              <a:chOff x="6175992" y="1913872"/>
                              <a:chExt cx="865888" cy="865888"/>
                            </a:xfrm>
                          </p:grpSpPr>
                          <p:sp>
                            <p:nvSpPr>
                              <p:cNvPr id="56" name="Oval 55"/>
                              <p:cNvSpPr/>
                              <p:nvPr/>
                            </p:nvSpPr>
                            <p:spPr>
                              <a:xfrm>
                                <a:off x="6175992" y="1913872"/>
                                <a:ext cx="865888" cy="865888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535044"/>
                              </a:solidFill>
                              <a:ln w="381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57" name="Oval 56"/>
                              <p:cNvSpPr/>
                              <p:nvPr/>
                            </p:nvSpPr>
                            <p:spPr>
                              <a:xfrm>
                                <a:off x="6517299" y="2254992"/>
                                <a:ext cx="183274" cy="183274"/>
                              </a:xfrm>
                              <a:prstGeom prst="ellipse">
                                <a:avLst/>
                              </a:prstGeom>
                              <a:solidFill>
                                <a:schemeClr val="tx1"/>
                              </a:solidFill>
                              <a:ln w="38100"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</p:grpSp>
                      </p:grpSp>
                    </p:grpSp>
                  </p:grpSp>
                  <p:grpSp>
                    <p:nvGrpSpPr>
                      <p:cNvPr id="60" name="Group 59"/>
                      <p:cNvGrpSpPr/>
                      <p:nvPr/>
                    </p:nvGrpSpPr>
                    <p:grpSpPr>
                      <a:xfrm>
                        <a:off x="10085327" y="-1393314"/>
                        <a:ext cx="3783540" cy="4273622"/>
                        <a:chOff x="6175992" y="-1493861"/>
                        <a:chExt cx="3783540" cy="4273622"/>
                      </a:xfrm>
                    </p:grpSpPr>
                    <p:grpSp>
                      <p:nvGrpSpPr>
                        <p:cNvPr id="61" name="Group 60"/>
                        <p:cNvGrpSpPr/>
                        <p:nvPr/>
                      </p:nvGrpSpPr>
                      <p:grpSpPr>
                        <a:xfrm>
                          <a:off x="6213909" y="-1493861"/>
                          <a:ext cx="3601088" cy="3388406"/>
                          <a:chOff x="6213909" y="-1493861"/>
                          <a:chExt cx="3601088" cy="3388406"/>
                        </a:xfrm>
                      </p:grpSpPr>
                      <p:sp>
                        <p:nvSpPr>
                          <p:cNvPr id="77" name="Rectangle 76"/>
                          <p:cNvSpPr/>
                          <p:nvPr/>
                        </p:nvSpPr>
                        <p:spPr>
                          <a:xfrm>
                            <a:off x="6213909" y="-1493861"/>
                            <a:ext cx="3601088" cy="3165876"/>
                          </a:xfrm>
                          <a:prstGeom prst="rect">
                            <a:avLst/>
                          </a:prstGeom>
                          <a:solidFill>
                            <a:srgbClr val="357197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4">
                              <a:shade val="50000"/>
                            </a:schemeClr>
                          </a:lnRef>
                          <a:fillRef idx="1">
                            <a:schemeClr val="accent4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78" name="Rectangle 77"/>
                          <p:cNvSpPr/>
                          <p:nvPr/>
                        </p:nvSpPr>
                        <p:spPr>
                          <a:xfrm>
                            <a:off x="8713229" y="-1073991"/>
                            <a:ext cx="991201" cy="916799"/>
                          </a:xfrm>
                          <a:prstGeom prst="rect">
                            <a:avLst/>
                          </a:prstGeom>
                          <a:solidFill>
                            <a:srgbClr val="C0EAF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4">
                              <a:shade val="50000"/>
                            </a:schemeClr>
                          </a:lnRef>
                          <a:fillRef idx="1">
                            <a:schemeClr val="accent4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79" name="Rectangle 78"/>
                          <p:cNvSpPr/>
                          <p:nvPr/>
                        </p:nvSpPr>
                        <p:spPr>
                          <a:xfrm>
                            <a:off x="7446019" y="-1056706"/>
                            <a:ext cx="991202" cy="916799"/>
                          </a:xfrm>
                          <a:prstGeom prst="rect">
                            <a:avLst/>
                          </a:prstGeom>
                          <a:solidFill>
                            <a:srgbClr val="C0EAF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4">
                              <a:shade val="50000"/>
                            </a:schemeClr>
                          </a:lnRef>
                          <a:fillRef idx="1">
                            <a:schemeClr val="accent4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80" name="Rectangle 79"/>
                          <p:cNvSpPr/>
                          <p:nvPr/>
                        </p:nvSpPr>
                        <p:spPr>
                          <a:xfrm>
                            <a:off x="6323148" y="-1073991"/>
                            <a:ext cx="991201" cy="916799"/>
                          </a:xfrm>
                          <a:prstGeom prst="rect">
                            <a:avLst/>
                          </a:prstGeom>
                          <a:solidFill>
                            <a:srgbClr val="C0EAF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4">
                              <a:shade val="50000"/>
                            </a:schemeClr>
                          </a:lnRef>
                          <a:fillRef idx="1">
                            <a:schemeClr val="accent4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81" name="Rectangle 80"/>
                          <p:cNvSpPr/>
                          <p:nvPr/>
                        </p:nvSpPr>
                        <p:spPr>
                          <a:xfrm>
                            <a:off x="6213909" y="1721263"/>
                            <a:ext cx="3601088" cy="173282"/>
                          </a:xfrm>
                          <a:prstGeom prst="rect">
                            <a:avLst/>
                          </a:prstGeom>
                          <a:solidFill>
                            <a:srgbClr val="FF9600"/>
                          </a:solidFill>
                        </p:spPr>
                        <p:style>
                          <a:lnRef idx="2">
                            <a:schemeClr val="accent4">
                              <a:shade val="50000"/>
                            </a:schemeClr>
                          </a:lnRef>
                          <a:fillRef idx="1">
                            <a:schemeClr val="accent4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62" name="Group 61"/>
                        <p:cNvGrpSpPr/>
                        <p:nvPr/>
                      </p:nvGrpSpPr>
                      <p:grpSpPr>
                        <a:xfrm>
                          <a:off x="6175992" y="1913872"/>
                          <a:ext cx="3783540" cy="865889"/>
                          <a:chOff x="6175992" y="1913872"/>
                          <a:chExt cx="3783540" cy="865889"/>
                        </a:xfrm>
                      </p:grpSpPr>
                      <p:grpSp>
                        <p:nvGrpSpPr>
                          <p:cNvPr id="63" name="Group 62"/>
                          <p:cNvGrpSpPr/>
                          <p:nvPr/>
                        </p:nvGrpSpPr>
                        <p:grpSpPr>
                          <a:xfrm>
                            <a:off x="6175992" y="1913872"/>
                            <a:ext cx="1838461" cy="865889"/>
                            <a:chOff x="6175992" y="1913872"/>
                            <a:chExt cx="1838461" cy="865889"/>
                          </a:xfrm>
                        </p:grpSpPr>
                        <p:grpSp>
                          <p:nvGrpSpPr>
                            <p:cNvPr id="71" name="Group 70"/>
                            <p:cNvGrpSpPr/>
                            <p:nvPr/>
                          </p:nvGrpSpPr>
                          <p:grpSpPr>
                            <a:xfrm>
                              <a:off x="6175992" y="1913872"/>
                              <a:ext cx="865888" cy="865888"/>
                              <a:chOff x="6175992" y="1913872"/>
                              <a:chExt cx="865888" cy="865888"/>
                            </a:xfrm>
                          </p:grpSpPr>
                          <p:sp>
                            <p:nvSpPr>
                              <p:cNvPr id="75" name="Oval 74"/>
                              <p:cNvSpPr/>
                              <p:nvPr/>
                            </p:nvSpPr>
                            <p:spPr>
                              <a:xfrm>
                                <a:off x="6175992" y="1913872"/>
                                <a:ext cx="865888" cy="865888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535044"/>
                              </a:solidFill>
                              <a:ln w="381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76" name="Oval 75"/>
                              <p:cNvSpPr/>
                              <p:nvPr/>
                            </p:nvSpPr>
                            <p:spPr>
                              <a:xfrm>
                                <a:off x="6517299" y="2254992"/>
                                <a:ext cx="183274" cy="183274"/>
                              </a:xfrm>
                              <a:prstGeom prst="ellipse">
                                <a:avLst/>
                              </a:prstGeom>
                              <a:solidFill>
                                <a:schemeClr val="tx1"/>
                              </a:solidFill>
                              <a:ln w="38100"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</p:grpSp>
                        <p:grpSp>
                          <p:nvGrpSpPr>
                            <p:cNvPr id="72" name="Group 71"/>
                            <p:cNvGrpSpPr/>
                            <p:nvPr/>
                          </p:nvGrpSpPr>
                          <p:grpSpPr>
                            <a:xfrm>
                              <a:off x="7148565" y="1913873"/>
                              <a:ext cx="865888" cy="865888"/>
                              <a:chOff x="6175992" y="1913873"/>
                              <a:chExt cx="865888" cy="865888"/>
                            </a:xfrm>
                          </p:grpSpPr>
                          <p:sp>
                            <p:nvSpPr>
                              <p:cNvPr id="73" name="Oval 72"/>
                              <p:cNvSpPr/>
                              <p:nvPr/>
                            </p:nvSpPr>
                            <p:spPr>
                              <a:xfrm>
                                <a:off x="6175992" y="1913873"/>
                                <a:ext cx="865888" cy="865888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535044"/>
                              </a:solidFill>
                              <a:ln w="381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74" name="Oval 73"/>
                              <p:cNvSpPr/>
                              <p:nvPr/>
                            </p:nvSpPr>
                            <p:spPr>
                              <a:xfrm>
                                <a:off x="6517299" y="2254991"/>
                                <a:ext cx="183274" cy="183274"/>
                              </a:xfrm>
                              <a:prstGeom prst="ellipse">
                                <a:avLst/>
                              </a:prstGeom>
                              <a:solidFill>
                                <a:schemeClr val="tx1"/>
                              </a:solidFill>
                              <a:ln w="38100"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64" name="Group 63"/>
                          <p:cNvGrpSpPr/>
                          <p:nvPr/>
                        </p:nvGrpSpPr>
                        <p:grpSpPr>
                          <a:xfrm>
                            <a:off x="8121071" y="1913872"/>
                            <a:ext cx="1838461" cy="865889"/>
                            <a:chOff x="6175992" y="1913872"/>
                            <a:chExt cx="1838461" cy="865889"/>
                          </a:xfrm>
                        </p:grpSpPr>
                        <p:grpSp>
                          <p:nvGrpSpPr>
                            <p:cNvPr id="65" name="Group 64"/>
                            <p:cNvGrpSpPr/>
                            <p:nvPr/>
                          </p:nvGrpSpPr>
                          <p:grpSpPr>
                            <a:xfrm>
                              <a:off x="6175992" y="1913873"/>
                              <a:ext cx="865888" cy="865888"/>
                              <a:chOff x="6175992" y="1913873"/>
                              <a:chExt cx="865888" cy="865888"/>
                            </a:xfrm>
                          </p:grpSpPr>
                          <p:sp>
                            <p:nvSpPr>
                              <p:cNvPr id="69" name="Oval 68"/>
                              <p:cNvSpPr/>
                              <p:nvPr/>
                            </p:nvSpPr>
                            <p:spPr>
                              <a:xfrm>
                                <a:off x="6175992" y="1913873"/>
                                <a:ext cx="865888" cy="865888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535044"/>
                              </a:solidFill>
                              <a:ln w="381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70" name="Oval 69"/>
                              <p:cNvSpPr/>
                              <p:nvPr/>
                            </p:nvSpPr>
                            <p:spPr>
                              <a:xfrm>
                                <a:off x="6517299" y="2254991"/>
                                <a:ext cx="183274" cy="183274"/>
                              </a:xfrm>
                              <a:prstGeom prst="ellipse">
                                <a:avLst/>
                              </a:prstGeom>
                              <a:solidFill>
                                <a:schemeClr val="tx1"/>
                              </a:solidFill>
                              <a:ln w="38100"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</p:grpSp>
                        <p:grpSp>
                          <p:nvGrpSpPr>
                            <p:cNvPr id="66" name="Group 65"/>
                            <p:cNvGrpSpPr/>
                            <p:nvPr/>
                          </p:nvGrpSpPr>
                          <p:grpSpPr>
                            <a:xfrm>
                              <a:off x="7148565" y="1913872"/>
                              <a:ext cx="865888" cy="865888"/>
                              <a:chOff x="6175992" y="1913872"/>
                              <a:chExt cx="865888" cy="865888"/>
                            </a:xfrm>
                          </p:grpSpPr>
                          <p:sp>
                            <p:nvSpPr>
                              <p:cNvPr id="67" name="Oval 66"/>
                              <p:cNvSpPr/>
                              <p:nvPr/>
                            </p:nvSpPr>
                            <p:spPr>
                              <a:xfrm>
                                <a:off x="6175992" y="1913872"/>
                                <a:ext cx="865888" cy="865888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535044"/>
                              </a:solidFill>
                              <a:ln w="381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68" name="Oval 67"/>
                              <p:cNvSpPr/>
                              <p:nvPr/>
                            </p:nvSpPr>
                            <p:spPr>
                              <a:xfrm>
                                <a:off x="6517299" y="2254990"/>
                                <a:ext cx="183274" cy="183274"/>
                              </a:xfrm>
                              <a:prstGeom prst="ellipse">
                                <a:avLst/>
                              </a:prstGeom>
                              <a:solidFill>
                                <a:schemeClr val="tx1"/>
                              </a:solidFill>
                              <a:ln w="38100"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</p:grpSp>
                      </p:grpSp>
                    </p:grpSp>
                  </p:grpSp>
                  <p:sp>
                    <p:nvSpPr>
                      <p:cNvPr id="82" name="Rectangle 81"/>
                      <p:cNvSpPr/>
                      <p:nvPr/>
                    </p:nvSpPr>
                    <p:spPr>
                      <a:xfrm>
                        <a:off x="9647987" y="744350"/>
                        <a:ext cx="475256" cy="171641"/>
                      </a:xfrm>
                      <a:prstGeom prst="rect">
                        <a:avLst/>
                      </a:pr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4">
                          <a:shade val="50000"/>
                        </a:schemeClr>
                      </a:lnRef>
                      <a:fillRef idx="1">
                        <a:schemeClr val="accent4"/>
                      </a:fillRef>
                      <a:effectRef idx="0">
                        <a:schemeClr val="accent4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84" name="Rectangle 83"/>
                      <p:cNvSpPr/>
                      <p:nvPr/>
                    </p:nvSpPr>
                    <p:spPr>
                      <a:xfrm>
                        <a:off x="5431564" y="1066031"/>
                        <a:ext cx="598859" cy="216281"/>
                      </a:xfrm>
                      <a:prstGeom prst="rect">
                        <a:avLst/>
                      </a:pr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4">
                          <a:shade val="50000"/>
                        </a:schemeClr>
                      </a:lnRef>
                      <a:fillRef idx="1">
                        <a:schemeClr val="accent4"/>
                      </a:fillRef>
                      <a:effectRef idx="0">
                        <a:schemeClr val="accent4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16" name="Group 15"/>
                    <p:cNvGrpSpPr/>
                    <p:nvPr/>
                  </p:nvGrpSpPr>
                  <p:grpSpPr>
                    <a:xfrm>
                      <a:off x="1146579" y="2111475"/>
                      <a:ext cx="1063925" cy="1063925"/>
                      <a:chOff x="4541225" y="3349120"/>
                      <a:chExt cx="865888" cy="865888"/>
                    </a:xfrm>
                  </p:grpSpPr>
                  <p:sp>
                    <p:nvSpPr>
                      <p:cNvPr id="88" name="Oval 87"/>
                      <p:cNvSpPr/>
                      <p:nvPr/>
                    </p:nvSpPr>
                    <p:spPr>
                      <a:xfrm>
                        <a:off x="4541225" y="3349120"/>
                        <a:ext cx="865888" cy="865888"/>
                      </a:xfrm>
                      <a:prstGeom prst="ellipse">
                        <a:avLst/>
                      </a:prstGeom>
                      <a:solidFill>
                        <a:srgbClr val="535044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89" name="Oval 88"/>
                      <p:cNvSpPr/>
                      <p:nvPr/>
                    </p:nvSpPr>
                    <p:spPr>
                      <a:xfrm>
                        <a:off x="4882532" y="3690239"/>
                        <a:ext cx="183274" cy="183274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381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90" name="Group 89"/>
                    <p:cNvGrpSpPr/>
                    <p:nvPr/>
                  </p:nvGrpSpPr>
                  <p:grpSpPr>
                    <a:xfrm>
                      <a:off x="2384256" y="2111475"/>
                      <a:ext cx="1063925" cy="1063925"/>
                      <a:chOff x="4541225" y="3349120"/>
                      <a:chExt cx="865888" cy="865888"/>
                    </a:xfrm>
                  </p:grpSpPr>
                  <p:sp>
                    <p:nvSpPr>
                      <p:cNvPr id="91" name="Oval 90"/>
                      <p:cNvSpPr/>
                      <p:nvPr/>
                    </p:nvSpPr>
                    <p:spPr>
                      <a:xfrm>
                        <a:off x="4541225" y="3349120"/>
                        <a:ext cx="865888" cy="865888"/>
                      </a:xfrm>
                      <a:prstGeom prst="ellipse">
                        <a:avLst/>
                      </a:prstGeom>
                      <a:solidFill>
                        <a:srgbClr val="535044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2" name="Oval 91"/>
                      <p:cNvSpPr/>
                      <p:nvPr/>
                    </p:nvSpPr>
                    <p:spPr>
                      <a:xfrm>
                        <a:off x="4882532" y="3690239"/>
                        <a:ext cx="183274" cy="183274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381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17" name="Flowchart: Manual Operation 16"/>
                    <p:cNvSpPr/>
                    <p:nvPr/>
                  </p:nvSpPr>
                  <p:spPr>
                    <a:xfrm>
                      <a:off x="1320066" y="-1973143"/>
                      <a:ext cx="1132808" cy="1360933"/>
                    </a:xfrm>
                    <a:prstGeom prst="flowChartManualOperation">
                      <a:avLst/>
                    </a:prstGeom>
                    <a:solidFill>
                      <a:srgbClr val="E14343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3" name="Rectangle 92"/>
                    <p:cNvSpPr/>
                    <p:nvPr/>
                  </p:nvSpPr>
                  <p:spPr>
                    <a:xfrm>
                      <a:off x="962166" y="959367"/>
                      <a:ext cx="2930987" cy="1281051"/>
                    </a:xfrm>
                    <a:prstGeom prst="rect">
                      <a:avLst/>
                    </a:prstGeom>
                    <a:solidFill>
                      <a:srgbClr val="595959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5" name="Group 14"/>
                    <p:cNvGrpSpPr/>
                    <p:nvPr/>
                  </p:nvGrpSpPr>
                  <p:grpSpPr>
                    <a:xfrm>
                      <a:off x="3545852" y="1043765"/>
                      <a:ext cx="2251221" cy="2159837"/>
                      <a:chOff x="4817004" y="2604129"/>
                      <a:chExt cx="865888" cy="865888"/>
                    </a:xfrm>
                  </p:grpSpPr>
                  <p:sp>
                    <p:nvSpPr>
                      <p:cNvPr id="86" name="Oval 85"/>
                      <p:cNvSpPr/>
                      <p:nvPr/>
                    </p:nvSpPr>
                    <p:spPr>
                      <a:xfrm>
                        <a:off x="4817004" y="2604129"/>
                        <a:ext cx="865888" cy="865888"/>
                      </a:xfrm>
                      <a:prstGeom prst="ellipse">
                        <a:avLst/>
                      </a:prstGeom>
                      <a:solidFill>
                        <a:srgbClr val="535044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87" name="Oval 86"/>
                      <p:cNvSpPr/>
                      <p:nvPr/>
                    </p:nvSpPr>
                    <p:spPr>
                      <a:xfrm>
                        <a:off x="5157738" y="2943491"/>
                        <a:ext cx="183274" cy="183274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381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94" name="Rounded Rectangle 93"/>
                    <p:cNvSpPr/>
                    <p:nvPr/>
                  </p:nvSpPr>
                  <p:spPr>
                    <a:xfrm>
                      <a:off x="688076" y="1331958"/>
                      <a:ext cx="299244" cy="908461"/>
                    </a:xfrm>
                    <a:prstGeom prst="roundRect">
                      <a:avLst/>
                    </a:prstGeom>
                    <a:solidFill>
                      <a:srgbClr val="E14343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" name="Group 28"/>
                  <p:cNvGrpSpPr/>
                  <p:nvPr/>
                </p:nvGrpSpPr>
                <p:grpSpPr>
                  <a:xfrm>
                    <a:off x="707764" y="1813887"/>
                    <a:ext cx="2640806" cy="1955294"/>
                    <a:chOff x="750169" y="-2006862"/>
                    <a:chExt cx="2640806" cy="1955294"/>
                  </a:xfrm>
                </p:grpSpPr>
                <p:sp>
                  <p:nvSpPr>
                    <p:cNvPr id="13" name="Rectangle 12"/>
                    <p:cNvSpPr/>
                    <p:nvPr/>
                  </p:nvSpPr>
                  <p:spPr>
                    <a:xfrm>
                      <a:off x="2514745" y="-2006862"/>
                      <a:ext cx="876230" cy="1893344"/>
                    </a:xfrm>
                    <a:prstGeom prst="rect">
                      <a:avLst/>
                    </a:prstGeom>
                    <a:solidFill>
                      <a:srgbClr val="E14343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" name="Rectangle 84"/>
                    <p:cNvSpPr/>
                    <p:nvPr/>
                  </p:nvSpPr>
                  <p:spPr>
                    <a:xfrm>
                      <a:off x="2619869" y="-1878324"/>
                      <a:ext cx="679564" cy="889598"/>
                    </a:xfrm>
                    <a:prstGeom prst="rect">
                      <a:avLst/>
                    </a:prstGeom>
                    <a:solidFill>
                      <a:srgbClr val="C0EAF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4">
                        <a:shade val="50000"/>
                      </a:schemeClr>
                    </a:lnRef>
                    <a:fillRef idx="1">
                      <a:schemeClr val="accent4"/>
                    </a:fillRef>
                    <a:effectRef idx="0">
                      <a:schemeClr val="accent4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" name="Rounded Rectangle 17"/>
                    <p:cNvSpPr/>
                    <p:nvPr/>
                  </p:nvSpPr>
                  <p:spPr>
                    <a:xfrm>
                      <a:off x="750169" y="-1193499"/>
                      <a:ext cx="1764575" cy="1141931"/>
                    </a:xfrm>
                    <a:prstGeom prst="roundRect">
                      <a:avLst/>
                    </a:prstGeom>
                    <a:solidFill>
                      <a:srgbClr val="E14343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104" t="68265" r="49584" b="23734"/>
                <a:stretch/>
              </p:blipFill>
              <p:spPr>
                <a:xfrm>
                  <a:off x="3447840" y="2575251"/>
                  <a:ext cx="97709" cy="103109"/>
                </a:xfrm>
                <a:prstGeom prst="ellipse">
                  <a:avLst/>
                </a:prstGeom>
              </p:spPr>
            </p:pic>
          </p:grpSp>
          <p:grpSp>
            <p:nvGrpSpPr>
              <p:cNvPr id="103" name="Group 102"/>
              <p:cNvGrpSpPr/>
              <p:nvPr/>
            </p:nvGrpSpPr>
            <p:grpSpPr>
              <a:xfrm>
                <a:off x="268889" y="1590351"/>
                <a:ext cx="1034864" cy="3575744"/>
                <a:chOff x="408246" y="1804313"/>
                <a:chExt cx="1034864" cy="3575744"/>
              </a:xfrm>
            </p:grpSpPr>
            <p:sp>
              <p:nvSpPr>
                <p:cNvPr id="96" name="Rectangle 95"/>
                <p:cNvSpPr/>
                <p:nvPr/>
              </p:nvSpPr>
              <p:spPr>
                <a:xfrm>
                  <a:off x="408246" y="1804313"/>
                  <a:ext cx="970799" cy="35757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rtl="1"/>
                  <a:r>
                    <a:rPr lang="ar-BH" sz="2400" b="1" dirty="0">
                      <a:solidFill>
                        <a:srgbClr val="E14343"/>
                      </a:solidFill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سفينة</a:t>
                  </a:r>
                </a:p>
                <a:p>
                  <a:pPr algn="ctr" rtl="1"/>
                  <a:endParaRPr lang="en-US" sz="24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en-US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endParaRPr lang="ar-BH" sz="1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ctr" rtl="1"/>
                  <a:r>
                    <a:rPr lang="ar-BH" sz="2400" b="1" dirty="0">
                      <a:solidFill>
                        <a:srgbClr val="E14343"/>
                      </a:solidFill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شاحنة</a:t>
                  </a:r>
                </a:p>
                <a:p>
                  <a:pPr algn="ctr" rtl="1"/>
                  <a:endParaRPr lang="en-US" sz="24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r" rtl="1"/>
                  <a:endParaRPr lang="en-US" sz="2400" b="1" dirty="0">
                    <a:solidFill>
                      <a:srgbClr val="E14343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  <a:p>
                  <a:pPr algn="r" rtl="1"/>
                  <a:r>
                    <a:rPr lang="ar-BH" sz="2400" b="1" dirty="0">
                      <a:solidFill>
                        <a:srgbClr val="E14343"/>
                      </a:solidFill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قطار</a:t>
                  </a:r>
                </a:p>
              </p:txBody>
            </p:sp>
            <p:grpSp>
              <p:nvGrpSpPr>
                <p:cNvPr id="102" name="Group 101"/>
                <p:cNvGrpSpPr/>
                <p:nvPr/>
              </p:nvGrpSpPr>
              <p:grpSpPr>
                <a:xfrm>
                  <a:off x="1329633" y="2051924"/>
                  <a:ext cx="113477" cy="1765688"/>
                  <a:chOff x="1329633" y="2051924"/>
                  <a:chExt cx="113477" cy="1765688"/>
                </a:xfrm>
              </p:grpSpPr>
              <p:pic>
                <p:nvPicPr>
                  <p:cNvPr id="98" name="Picture 97"/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104" t="68265" r="49584" b="23734"/>
                  <a:stretch/>
                </p:blipFill>
                <p:spPr>
                  <a:xfrm>
                    <a:off x="1345401" y="2051924"/>
                    <a:ext cx="97709" cy="103109"/>
                  </a:xfrm>
                  <a:prstGeom prst="ellipse">
                    <a:avLst/>
                  </a:prstGeom>
                </p:spPr>
              </p:pic>
              <p:pic>
                <p:nvPicPr>
                  <p:cNvPr id="101" name="Picture 100"/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104" t="68265" r="49584" b="23734"/>
                  <a:stretch/>
                </p:blipFill>
                <p:spPr>
                  <a:xfrm>
                    <a:off x="1329633" y="3714503"/>
                    <a:ext cx="97709" cy="103109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90" name="Picture 189" descr="C:\Users\ADMIN\Desktop\تصميم\رسومات التصميم والتقانة الصف الأول\الدرس العاشر هيا نحمي كرتنا الأرضية\شاحنة.png"/>
              <p:cNvPicPr/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37290" y="3842873"/>
                <a:ext cx="1981094" cy="1437373"/>
              </a:xfrm>
              <a:prstGeom prst="rect">
                <a:avLst/>
              </a:prstGeom>
              <a:ln>
                <a:noFill/>
              </a:ln>
              <a:effectLst/>
            </p:spPr>
          </p:pic>
          <p:grpSp>
            <p:nvGrpSpPr>
              <p:cNvPr id="1044" name="Group 1043"/>
              <p:cNvGrpSpPr/>
              <p:nvPr/>
            </p:nvGrpSpPr>
            <p:grpSpPr>
              <a:xfrm>
                <a:off x="2412053" y="2678774"/>
                <a:ext cx="2276255" cy="945673"/>
                <a:chOff x="4657212" y="3064747"/>
                <a:chExt cx="5786234" cy="2403899"/>
              </a:xfrm>
            </p:grpSpPr>
            <p:grpSp>
              <p:nvGrpSpPr>
                <p:cNvPr id="1042" name="Group 1041"/>
                <p:cNvGrpSpPr/>
                <p:nvPr/>
              </p:nvGrpSpPr>
              <p:grpSpPr>
                <a:xfrm>
                  <a:off x="5353948" y="3074276"/>
                  <a:ext cx="475507" cy="755987"/>
                  <a:chOff x="5353948" y="3074276"/>
                  <a:chExt cx="475507" cy="755987"/>
                </a:xfrm>
              </p:grpSpPr>
              <p:sp>
                <p:nvSpPr>
                  <p:cNvPr id="1041" name="Rectangle 1040"/>
                  <p:cNvSpPr/>
                  <p:nvPr/>
                </p:nvSpPr>
                <p:spPr>
                  <a:xfrm>
                    <a:off x="5359208" y="3074276"/>
                    <a:ext cx="470247" cy="755987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9" name="Rectangle 208"/>
                  <p:cNvSpPr/>
                  <p:nvPr/>
                </p:nvSpPr>
                <p:spPr>
                  <a:xfrm>
                    <a:off x="5353948" y="3278471"/>
                    <a:ext cx="470247" cy="152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1" name="Group 210"/>
                <p:cNvGrpSpPr/>
                <p:nvPr/>
              </p:nvGrpSpPr>
              <p:grpSpPr>
                <a:xfrm>
                  <a:off x="6165341" y="3069100"/>
                  <a:ext cx="475507" cy="755987"/>
                  <a:chOff x="5353948" y="3074276"/>
                  <a:chExt cx="475507" cy="755987"/>
                </a:xfrm>
              </p:grpSpPr>
              <p:sp>
                <p:nvSpPr>
                  <p:cNvPr id="212" name="Rectangle 211"/>
                  <p:cNvSpPr/>
                  <p:nvPr/>
                </p:nvSpPr>
                <p:spPr>
                  <a:xfrm>
                    <a:off x="5359208" y="3074276"/>
                    <a:ext cx="470247" cy="755987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3" name="Rectangle 212"/>
                  <p:cNvSpPr/>
                  <p:nvPr/>
                </p:nvSpPr>
                <p:spPr>
                  <a:xfrm>
                    <a:off x="5353948" y="3278471"/>
                    <a:ext cx="470247" cy="152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4" name="Group 213"/>
                <p:cNvGrpSpPr/>
                <p:nvPr/>
              </p:nvGrpSpPr>
              <p:grpSpPr>
                <a:xfrm>
                  <a:off x="6969469" y="3064747"/>
                  <a:ext cx="475507" cy="755987"/>
                  <a:chOff x="5353948" y="3074276"/>
                  <a:chExt cx="475507" cy="755987"/>
                </a:xfrm>
              </p:grpSpPr>
              <p:sp>
                <p:nvSpPr>
                  <p:cNvPr id="215" name="Rectangle 214"/>
                  <p:cNvSpPr/>
                  <p:nvPr/>
                </p:nvSpPr>
                <p:spPr>
                  <a:xfrm>
                    <a:off x="5359208" y="3074276"/>
                    <a:ext cx="470247" cy="755987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6" name="Rectangle 215"/>
                  <p:cNvSpPr/>
                  <p:nvPr/>
                </p:nvSpPr>
                <p:spPr>
                  <a:xfrm>
                    <a:off x="5353948" y="3278471"/>
                    <a:ext cx="470247" cy="152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07" name="Flowchart: Manual Input 206"/>
                <p:cNvSpPr/>
                <p:nvPr/>
              </p:nvSpPr>
              <p:spPr>
                <a:xfrm>
                  <a:off x="4828847" y="3667336"/>
                  <a:ext cx="3563845" cy="656962"/>
                </a:xfrm>
                <a:prstGeom prst="flowChartManualInpu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7" name="Flowchart: Manual Input 1036"/>
                <p:cNvSpPr/>
                <p:nvPr/>
              </p:nvSpPr>
              <p:spPr>
                <a:xfrm>
                  <a:off x="4657212" y="4054908"/>
                  <a:ext cx="5786234" cy="1413738"/>
                </a:xfrm>
                <a:prstGeom prst="flowChartManualInpu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191" name="Picture 19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04" t="68265" r="49584" b="23734"/>
            <a:stretch/>
          </p:blipFill>
          <p:spPr>
            <a:xfrm>
              <a:off x="1216549" y="4789397"/>
              <a:ext cx="97709" cy="103109"/>
            </a:xfrm>
            <a:prstGeom prst="ellipse">
              <a:avLst/>
            </a:prstGeom>
          </p:spPr>
        </p:pic>
      </p:grpSp>
      <p:cxnSp>
        <p:nvCxnSpPr>
          <p:cNvPr id="1029" name="Straight Connector 1028"/>
          <p:cNvCxnSpPr/>
          <p:nvPr/>
        </p:nvCxnSpPr>
        <p:spPr>
          <a:xfrm flipH="1">
            <a:off x="2384696" y="2309522"/>
            <a:ext cx="965064" cy="2788179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 flipH="1" flipV="1">
            <a:off x="2352817" y="3827763"/>
            <a:ext cx="1063596" cy="136774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 flipH="1" flipV="1">
            <a:off x="2405017" y="2263695"/>
            <a:ext cx="1107384" cy="150981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angle 112"/>
          <p:cNvSpPr/>
          <p:nvPr/>
        </p:nvSpPr>
        <p:spPr>
          <a:xfrm>
            <a:off x="6044938" y="2690103"/>
            <a:ext cx="5734698" cy="1754326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2400" b="1" dirty="0">
                <a:latin typeface="Sakkal Majalla" pitchFamily="2" charset="-78"/>
                <a:cs typeface="Sakkal Majalla" pitchFamily="2" charset="-78"/>
              </a:rPr>
              <a:t>تم توصيل سلك كهربائي يمثل دائرة كهربائية مغلقة بين كل صورة والمسمى الخاص بها من الخلف كما هو واضح من الخط المتقطع ( مثال سلك من صورة القطار ----- الى كلمة قطار) </a:t>
            </a:r>
          </a:p>
        </p:txBody>
      </p:sp>
      <p:sp>
        <p:nvSpPr>
          <p:cNvPr id="3" name="Rectangle 2"/>
          <p:cNvSpPr/>
          <p:nvPr/>
        </p:nvSpPr>
        <p:spPr>
          <a:xfrm>
            <a:off x="6147726" y="1746450"/>
            <a:ext cx="5963492" cy="846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BH" sz="2600" b="1" dirty="0" smtClean="0">
                <a:solidFill>
                  <a:schemeClr val="accent5">
                    <a:lumMod val="50000"/>
                  </a:schemeClr>
                </a:solidFill>
                <a:latin typeface="Sakkal Majalla" pitchFamily="2" charset="-78"/>
                <a:cs typeface="Sakkal Majalla" pitchFamily="2" charset="-78"/>
              </a:rPr>
              <a:t>3-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Sakkal Majalla" pitchFamily="2" charset="-78"/>
                <a:cs typeface="Sakkal Majalla" pitchFamily="2" charset="-78"/>
              </a:rPr>
              <a:t>ماهي طريقة وصل الأجزاء ومكونات الدائرة الكهربائية؟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22511" y="5094074"/>
            <a:ext cx="4305987" cy="646331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2400" b="1" dirty="0">
                <a:latin typeface="Sakkal Majalla" pitchFamily="2" charset="-78"/>
                <a:cs typeface="Sakkal Majalla" pitchFamily="2" charset="-78"/>
              </a:rPr>
              <a:t>لصق الصور على اللوح الخشبي بالمادة اللاصقة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4998037" y="4444429"/>
            <a:ext cx="1592864" cy="9110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3220666" y="2690103"/>
            <a:ext cx="2744226" cy="7840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2" name="Rectangle 131"/>
          <p:cNvSpPr/>
          <p:nvPr/>
        </p:nvSpPr>
        <p:spPr>
          <a:xfrm>
            <a:off x="830073" y="5666421"/>
            <a:ext cx="5719266" cy="646331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2400" b="1" dirty="0">
                <a:latin typeface="Sakkal Majalla" pitchFamily="2" charset="-78"/>
                <a:cs typeface="Sakkal Majalla" pitchFamily="2" charset="-78"/>
              </a:rPr>
              <a:t>تم </a:t>
            </a:r>
            <a:r>
              <a:rPr lang="ar-BH" sz="2400" b="1" dirty="0" smtClean="0">
                <a:latin typeface="Sakkal Majalla" pitchFamily="2" charset="-78"/>
                <a:cs typeface="Sakkal Majalla" pitchFamily="2" charset="-78"/>
              </a:rPr>
              <a:t>ربط ولحام </a:t>
            </a:r>
            <a:r>
              <a:rPr lang="ar-BH" sz="2400" b="1" dirty="0">
                <a:latin typeface="Sakkal Majalla" pitchFamily="2" charset="-78"/>
                <a:cs typeface="Sakkal Majalla" pitchFamily="2" charset="-78"/>
              </a:rPr>
              <a:t>الأسلاك بالمصباح والبطارية بجهاز  لحام الأسلاك</a:t>
            </a:r>
          </a:p>
        </p:txBody>
      </p:sp>
      <p:pic>
        <p:nvPicPr>
          <p:cNvPr id="135" name="Picture 13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903" b="35166" l="78790" r="84677">
                        <a14:foregroundMark x1="81532" y1="31714" x2="81532" y2="31714"/>
                        <a14:foregroundMark x1="81048" y1="32481" x2="81048" y2="32481"/>
                        <a14:foregroundMark x1="80806" y1="31074" x2="80806" y2="31074"/>
                        <a14:foregroundMark x1="80645" y1="32481" x2="80645" y2="32481"/>
                        <a14:foregroundMark x1="80645" y1="33376" x2="80645" y2="33376"/>
                        <a14:foregroundMark x1="80403" y1="33504" x2="80403" y2="33504"/>
                        <a14:foregroundMark x1="80403" y1="30691" x2="80403" y2="30691"/>
                        <a14:foregroundMark x1="80403" y1="31714" x2="80403" y2="31714"/>
                        <a14:foregroundMark x1="82339" y1="33504" x2="82339" y2="33504"/>
                        <a14:foregroundMark x1="83145" y1="33504" x2="83306" y2="33504"/>
                        <a14:foregroundMark x1="79919" y1="24936" x2="79919" y2="24936"/>
                        <a14:foregroundMark x1="79919" y1="24936" x2="79919" y2="24936"/>
                        <a14:foregroundMark x1="80081" y1="25831" x2="80081" y2="25831"/>
                        <a14:foregroundMark x1="80081" y1="27238" x2="80081" y2="27749"/>
                        <a14:foregroundMark x1="79919" y1="29412" x2="79919" y2="29412"/>
                        <a14:foregroundMark x1="80081" y1="32353" x2="80081" y2="32353"/>
                        <a14:foregroundMark x1="79919" y1="33376" x2="79919" y2="33376"/>
                        <a14:foregroundMark x1="83790" y1="23018" x2="83790" y2="23018"/>
                        <a14:foregroundMark x1="83790" y1="23018" x2="83790" y2="23018"/>
                        <a14:foregroundMark x1="82339" y1="23018" x2="82339" y2="23018"/>
                        <a14:foregroundMark x1="80403" y1="23018" x2="80403" y2="23018"/>
                        <a14:foregroundMark x1="79919" y1="23785" x2="79919" y2="23785"/>
                        <a14:foregroundMark x1="79919" y1="23785" x2="79919" y2="23785"/>
                        <a14:foregroundMark x1="83548" y1="29028" x2="83548" y2="29028"/>
                        <a14:foregroundMark x1="83548" y1="27494" x2="83548" y2="27494"/>
                        <a14:foregroundMark x1="83548" y1="29923" x2="83548" y2="29923"/>
                        <a14:foregroundMark x1="83548" y1="29923" x2="83548" y2="29923"/>
                        <a14:foregroundMark x1="83790" y1="30946" x2="83790" y2="30946"/>
                        <a14:foregroundMark x1="83790" y1="30946" x2="83790" y2="30946"/>
                        <a14:foregroundMark x1="83871" y1="31586" x2="83871" y2="31586"/>
                        <a14:foregroundMark x1="83871" y1="31586" x2="83871" y2="31586"/>
                        <a14:foregroundMark x1="83871" y1="32737" x2="83871" y2="32737"/>
                        <a14:foregroundMark x1="83871" y1="32737" x2="83871" y2="32737"/>
                        <a14:foregroundMark x1="83871" y1="33376" x2="83871" y2="33376"/>
                        <a14:foregroundMark x1="83710" y1="26726" x2="83710" y2="26726"/>
                        <a14:foregroundMark x1="83710" y1="24680" x2="83710" y2="24680"/>
                        <a14:backgroundMark x1="79516" y1="23657" x2="79516" y2="23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65" t="18648" r="15563" b="64806"/>
          <a:stretch/>
        </p:blipFill>
        <p:spPr>
          <a:xfrm rot="16200000">
            <a:off x="4199137" y="1133171"/>
            <a:ext cx="459527" cy="73532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</p:pic>
      <p:sp>
        <p:nvSpPr>
          <p:cNvPr id="99" name="Oval 98"/>
          <p:cNvSpPr/>
          <p:nvPr/>
        </p:nvSpPr>
        <p:spPr>
          <a:xfrm>
            <a:off x="1799777" y="1353872"/>
            <a:ext cx="395591" cy="37754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cxnSp>
        <p:nvCxnSpPr>
          <p:cNvPr id="105" name="Straight Connector 104"/>
          <p:cNvCxnSpPr>
            <a:stCxn id="99" idx="6"/>
            <a:endCxn id="135" idx="0"/>
          </p:cNvCxnSpPr>
          <p:nvPr/>
        </p:nvCxnSpPr>
        <p:spPr>
          <a:xfrm flipV="1">
            <a:off x="2195368" y="1500834"/>
            <a:ext cx="1865870" cy="418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urved Connector 108"/>
          <p:cNvCxnSpPr/>
          <p:nvPr/>
        </p:nvCxnSpPr>
        <p:spPr>
          <a:xfrm rot="10800000" flipV="1">
            <a:off x="280417" y="1519396"/>
            <a:ext cx="1528539" cy="1483348"/>
          </a:xfrm>
          <a:prstGeom prst="curvedConnector3">
            <a:avLst>
              <a:gd name="adj1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7" name="Curved Connector 126"/>
          <p:cNvCxnSpPr>
            <a:stCxn id="135" idx="2"/>
          </p:cNvCxnSpPr>
          <p:nvPr/>
        </p:nvCxnSpPr>
        <p:spPr>
          <a:xfrm>
            <a:off x="4796564" y="1500833"/>
            <a:ext cx="3442994" cy="427474"/>
          </a:xfrm>
          <a:prstGeom prst="curvedConnector3">
            <a:avLst>
              <a:gd name="adj1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 flipV="1">
            <a:off x="1058789" y="1575482"/>
            <a:ext cx="683995" cy="40554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4584534" y="545833"/>
            <a:ext cx="4078145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/>
        </p:spPr>
        <p:txBody>
          <a:bodyPr wrap="square" rtlCol="0" anchor="ctr">
            <a:spAutoFit/>
          </a:bodyPr>
          <a:lstStyle/>
          <a:p>
            <a:pPr algn="ctr" rtl="1"/>
            <a:r>
              <a:rPr lang="ar-BH" sz="2400" b="1" dirty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فحص وتحليل نموذج جاهز للعبة كهربائية</a:t>
            </a:r>
          </a:p>
        </p:txBody>
      </p:sp>
    </p:spTree>
    <p:extLst>
      <p:ext uri="{BB962C8B-B14F-4D97-AF65-F5344CB8AC3E}">
        <p14:creationId xmlns:p14="http://schemas.microsoft.com/office/powerpoint/2010/main" val="176227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3" grpId="0"/>
      <p:bldP spid="12" grpId="0" animBg="1"/>
      <p:bldP spid="1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F68CDE2-C73F-4602-B2BB-1E840471E0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/>
          <a:stretch/>
        </p:blipFill>
        <p:spPr>
          <a:xfrm>
            <a:off x="18661" y="1"/>
            <a:ext cx="12192000" cy="685799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20754" y="-108685"/>
            <a:ext cx="12187814" cy="1071895"/>
            <a:chOff x="10323" y="-79411"/>
            <a:chExt cx="12187814" cy="1106066"/>
          </a:xfrm>
        </p:grpSpPr>
        <p:sp>
          <p:nvSpPr>
            <p:cNvPr id="38" name="Rectangle 37"/>
            <p:cNvSpPr/>
            <p:nvPr/>
          </p:nvSpPr>
          <p:spPr>
            <a:xfrm>
              <a:off x="10323" y="-5300"/>
              <a:ext cx="12187814" cy="103195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i-IN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11314481" y="-79411"/>
              <a:ext cx="877518" cy="1045911"/>
            </a:xfrm>
            <a:prstGeom prst="rect">
              <a:avLst/>
            </a:prstGeom>
          </p:spPr>
        </p:pic>
      </p:grpSp>
      <p:sp>
        <p:nvSpPr>
          <p:cNvPr id="41" name="Rectangle 40"/>
          <p:cNvSpPr/>
          <p:nvPr/>
        </p:nvSpPr>
        <p:spPr>
          <a:xfrm>
            <a:off x="4658386" y="2935"/>
            <a:ext cx="32146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BH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لعبة اللوحة الكهربائية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687937" y="89996"/>
            <a:ext cx="2467284" cy="830997"/>
          </a:xfrm>
          <a:prstGeom prst="rect">
            <a:avLst/>
          </a:prstGeom>
          <a:solidFill>
            <a:srgbClr val="FF9900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(3) </a:t>
            </a:r>
          </a:p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(انظر الكتاب صفحة 23)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36BD58B3-6526-4F06-A1C1-4F8B0A7B168C}"/>
              </a:ext>
            </a:extLst>
          </p:cNvPr>
          <p:cNvGrpSpPr/>
          <p:nvPr/>
        </p:nvGrpSpPr>
        <p:grpSpPr>
          <a:xfrm>
            <a:off x="3680997" y="-108685"/>
            <a:ext cx="1042312" cy="1042312"/>
            <a:chOff x="3241371" y="-79762"/>
            <a:chExt cx="1200329" cy="1200329"/>
          </a:xfrm>
        </p:grpSpPr>
        <p:pic>
          <p:nvPicPr>
            <p:cNvPr id="48" name="Graphic 47" descr="Cloud Computing">
              <a:extLst>
                <a:ext uri="{FF2B5EF4-FFF2-40B4-BE49-F238E27FC236}">
                  <a16:creationId xmlns:a16="http://schemas.microsoft.com/office/drawing/2014/main" xmlns="" id="{0687AC76-DF0B-4CE0-92BF-2BAEB3DCA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3241371" y="-79762"/>
              <a:ext cx="1200329" cy="1200329"/>
            </a:xfrm>
            <a:prstGeom prst="rect">
              <a:avLst/>
            </a:prstGeom>
          </p:spPr>
        </p:pic>
        <p:pic>
          <p:nvPicPr>
            <p:cNvPr id="49" name="Graphic 48" descr="Earth globe Africa and Europe">
              <a:extLst>
                <a:ext uri="{FF2B5EF4-FFF2-40B4-BE49-F238E27FC236}">
                  <a16:creationId xmlns:a16="http://schemas.microsoft.com/office/drawing/2014/main" xmlns="" id="{064BA8D1-81E2-440D-AE3C-9F2EFCB92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443438" y="560015"/>
              <a:ext cx="303540" cy="303540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7133027" y="3744672"/>
            <a:ext cx="49574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2600" b="1" dirty="0">
                <a:solidFill>
                  <a:schemeClr val="accent5">
                    <a:lumMod val="50000"/>
                  </a:schemeClr>
                </a:solidFill>
                <a:latin typeface="Sakkal Majalla" pitchFamily="2" charset="-78"/>
                <a:cs typeface="Sakkal Majalla" pitchFamily="2" charset="-78"/>
              </a:rPr>
              <a:t>5-  مقترحاتي التطويرية لهذا النموذج:</a:t>
            </a:r>
            <a:endParaRPr lang="ar-BH" sz="2600" b="1" dirty="0">
              <a:solidFill>
                <a:schemeClr val="accent6">
                  <a:lumMod val="75000"/>
                </a:schemeClr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-55903" y="4205963"/>
            <a:ext cx="12245533" cy="2362185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1- من حيث التصميم: قص حوّاف الّلوح على شكل إحدى وسائل المواصلات مع إضافة رسومات تعبر عن الرياح والبحار والسماء لجعل اللعبة أكثر ابتكارا وجذبا للأطفال.</a:t>
            </a:r>
          </a:p>
          <a:p>
            <a:pPr algn="r" rtl="1">
              <a:lnSpc>
                <a:spcPct val="150000"/>
              </a:lnSpc>
            </a:pP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 2- من حيث مضمون اللعبة: زيادة عدد المركبات المكونة للعبة بما لا يقل عم 10-15  نوع لمركبة لزيادة التحدي والمتعة والفائدة باللعبة.</a:t>
            </a:r>
          </a:p>
          <a:p>
            <a:pPr algn="r" rtl="1">
              <a:lnSpc>
                <a:spcPct val="150000"/>
              </a:lnSpc>
            </a:pP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3- من حيث الأمن و السّلامة: استخدام سلك مغلّف لاختبار صحّة الإجابة- قص حواف مدورة وليست حادة للوح الخلفي</a:t>
            </a:r>
          </a:p>
          <a:p>
            <a:pPr algn="r" rtl="1">
              <a:lnSpc>
                <a:spcPct val="150000"/>
              </a:lnSpc>
            </a:pP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4- من حيث مواد الصنع: استبدال لوح الخشب ببلاستيك أكريلك لتكون اللعبة أخف وزنا وأمانا وأكثر جاذبية للأطفال مع تغليف الصور حراريا وتثبيتها بمادة لاصقة قوية..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921333" y="1616444"/>
            <a:ext cx="49574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2600" b="1" dirty="0">
                <a:solidFill>
                  <a:schemeClr val="accent5">
                    <a:lumMod val="50000"/>
                  </a:schemeClr>
                </a:solidFill>
                <a:latin typeface="Sakkal Majalla" pitchFamily="2" charset="-78"/>
                <a:cs typeface="Sakkal Majalla" pitchFamily="2" charset="-78"/>
              </a:rPr>
              <a:t>4- رأي  في النموذج: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684256" y="1721152"/>
            <a:ext cx="7999643" cy="1015663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1- هذا نموذج لعبة كهربائية مفيد لأطفال بعمر الروضة أو الصف الأول لتعليم القراءة .</a:t>
            </a:r>
          </a:p>
          <a:p>
            <a:pPr algn="r" rtl="1">
              <a:lnSpc>
                <a:spcPct val="150000"/>
              </a:lnSpc>
            </a:pP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2- ألوان وحجم صور  اللعبة جذاب بالنسبة  للأطفال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1075" y="126987"/>
            <a:ext cx="3408607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الهدف1: أن يحلل التلميذ  نموذج للعبة تعليمية كهربائية  وفق المعايير المحددة.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80060" y="2784066"/>
            <a:ext cx="7999643" cy="1015663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1- لوح اللعبة ثقيل وحاد الأطراف مما لا يحقق اشتراطات  الأمن والسلامة.</a:t>
            </a:r>
          </a:p>
          <a:p>
            <a:pPr algn="r" rtl="1">
              <a:lnSpc>
                <a:spcPct val="150000"/>
              </a:lnSpc>
            </a:pP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2- الصور غير مغلفة حراريا مما لا يحقق الديمومة بسبب سهولة تعرضها للتلف.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58463" y="2119152"/>
            <a:ext cx="1882743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BH" sz="2000" b="1" dirty="0"/>
              <a:t>الإيجابيات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799844" y="2928100"/>
            <a:ext cx="1882743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BH" sz="2000" b="1" dirty="0"/>
              <a:t>السلبيات أو جوانب التطوير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-55903" y="5663236"/>
            <a:ext cx="12192001" cy="1180896"/>
            <a:chOff x="-1" y="5677104"/>
            <a:chExt cx="12192001" cy="1180896"/>
          </a:xfrm>
        </p:grpSpPr>
        <p:grpSp>
          <p:nvGrpSpPr>
            <p:cNvPr id="31" name="Group 30"/>
            <p:cNvGrpSpPr/>
            <p:nvPr/>
          </p:nvGrpSpPr>
          <p:grpSpPr>
            <a:xfrm>
              <a:off x="-1" y="6442533"/>
              <a:ext cx="12192001" cy="415467"/>
              <a:chOff x="-1" y="6442533"/>
              <a:chExt cx="12192001" cy="415467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-1" y="6442533"/>
                <a:ext cx="1219200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/>
              <p:cNvSpPr/>
              <p:nvPr/>
            </p:nvSpPr>
            <p:spPr>
              <a:xfrm>
                <a:off x="-1" y="6488668"/>
                <a:ext cx="12146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BH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وزارة التربية والتعليم – 2020م                                                                                       التصميم والتقانة - الاسبوع السابع الى الاسبوع الثاني عشر -الصف الثالث الإبتدائي- وحدة الإنارة</a:t>
                </a:r>
              </a:p>
            </p:txBody>
          </p:sp>
        </p:grp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-1" y="5677104"/>
              <a:ext cx="990601" cy="1180896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4521189" y="478043"/>
            <a:ext cx="3869578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/>
        </p:spPr>
        <p:txBody>
          <a:bodyPr wrap="square" rtlCol="0" anchor="ctr">
            <a:spAutoFit/>
          </a:bodyPr>
          <a:lstStyle/>
          <a:p>
            <a:pPr algn="ctr" rtl="1"/>
            <a:r>
              <a:rPr lang="ar-BH" sz="2400" b="1" dirty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فحص وتحليل نموذج جاهز للعبة كهربائية</a:t>
            </a:r>
          </a:p>
        </p:txBody>
      </p:sp>
    </p:spTree>
    <p:extLst>
      <p:ext uri="{BB962C8B-B14F-4D97-AF65-F5344CB8AC3E}">
        <p14:creationId xmlns:p14="http://schemas.microsoft.com/office/powerpoint/2010/main" val="107562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5" grpId="0" build="p" animBg="1"/>
      <p:bldP spid="20" grpId="0"/>
      <p:bldP spid="21" grpId="0" uiExpand="1" build="p" animBg="1"/>
      <p:bldP spid="23" grpId="0" build="p" animBg="1"/>
      <p:bldP spid="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F68CDE2-C73F-4602-B2BB-1E840471E0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/>
          <a:stretch/>
        </p:blipFill>
        <p:spPr>
          <a:xfrm>
            <a:off x="-1" y="24978"/>
            <a:ext cx="12192000" cy="68579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16487" y="2286995"/>
            <a:ext cx="4166417" cy="2928984"/>
            <a:chOff x="188354" y="2420781"/>
            <a:chExt cx="4704604" cy="307452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/>
            <a:srcRect l="31042" t="24683" r="41297" b="40204"/>
            <a:stretch/>
          </p:blipFill>
          <p:spPr>
            <a:xfrm>
              <a:off x="188354" y="2420781"/>
              <a:ext cx="4704604" cy="3074521"/>
            </a:xfrm>
            <a:prstGeom prst="rect">
              <a:avLst/>
            </a:prstGeom>
            <a:ln w="25400">
              <a:solidFill>
                <a:srgbClr val="FF0000"/>
              </a:solidFill>
            </a:ln>
            <a:effectLst/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/>
            <a:srcRect l="963" t="29105" r="61399" b="44713"/>
            <a:stretch/>
          </p:blipFill>
          <p:spPr>
            <a:xfrm>
              <a:off x="222309" y="4130647"/>
              <a:ext cx="4609398" cy="1342105"/>
            </a:xfrm>
            <a:prstGeom prst="rect">
              <a:avLst/>
            </a:prstGeom>
            <a:effectLst/>
          </p:spPr>
        </p:pic>
      </p:grpSp>
      <p:grpSp>
        <p:nvGrpSpPr>
          <p:cNvPr id="30" name="Group 29"/>
          <p:cNvGrpSpPr/>
          <p:nvPr/>
        </p:nvGrpSpPr>
        <p:grpSpPr>
          <a:xfrm>
            <a:off x="-182094" y="5277739"/>
            <a:ext cx="12374094" cy="1670256"/>
            <a:chOff x="-182094" y="5187744"/>
            <a:chExt cx="12374094" cy="1670256"/>
          </a:xfrm>
        </p:grpSpPr>
        <p:grpSp>
          <p:nvGrpSpPr>
            <p:cNvPr id="31" name="Group 30"/>
            <p:cNvGrpSpPr/>
            <p:nvPr/>
          </p:nvGrpSpPr>
          <p:grpSpPr>
            <a:xfrm>
              <a:off x="-1" y="6442533"/>
              <a:ext cx="12192001" cy="415467"/>
              <a:chOff x="-1" y="6442533"/>
              <a:chExt cx="12192001" cy="415467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-1" y="6442533"/>
                <a:ext cx="1219200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/>
              <p:cNvSpPr/>
              <p:nvPr/>
            </p:nvSpPr>
            <p:spPr>
              <a:xfrm>
                <a:off x="-1" y="6488668"/>
                <a:ext cx="12146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BH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وزارة التربية والتعليم – 2020م                                                                                       التصميم والتقانة - الاسبوع السابع الى الاسبوع الثاني عشر -الصف الثالث الإبتدائي- وحدة الإنارة</a:t>
                </a:r>
              </a:p>
            </p:txBody>
          </p:sp>
        </p:grp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-182094" y="5187744"/>
              <a:ext cx="990601" cy="1180896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-25859" y="-87424"/>
            <a:ext cx="12198137" cy="1071895"/>
            <a:chOff x="10323" y="-79411"/>
            <a:chExt cx="12187814" cy="1106066"/>
          </a:xfrm>
        </p:grpSpPr>
        <p:sp>
          <p:nvSpPr>
            <p:cNvPr id="38" name="Rectangle 37"/>
            <p:cNvSpPr/>
            <p:nvPr/>
          </p:nvSpPr>
          <p:spPr>
            <a:xfrm>
              <a:off x="10323" y="-5300"/>
              <a:ext cx="12187814" cy="103195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i-IN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11314481" y="-79411"/>
              <a:ext cx="877518" cy="1045911"/>
            </a:xfrm>
            <a:prstGeom prst="rect">
              <a:avLst/>
            </a:prstGeom>
          </p:spPr>
        </p:pic>
      </p:grpSp>
      <p:sp>
        <p:nvSpPr>
          <p:cNvPr id="41" name="Rectangle 40"/>
          <p:cNvSpPr/>
          <p:nvPr/>
        </p:nvSpPr>
        <p:spPr>
          <a:xfrm>
            <a:off x="5046300" y="5627"/>
            <a:ext cx="3284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لعبة </a:t>
            </a:r>
            <a:r>
              <a:rPr lang="ar-BH" sz="36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اللوحة الكهربائية</a:t>
            </a:r>
            <a:endParaRPr lang="ar-BH" sz="36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018741" y="2204910"/>
            <a:ext cx="7036032" cy="30931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1- أدرس النموذج الموجود في الكتاب صفحة 24</a:t>
            </a:r>
          </a:p>
          <a:p>
            <a:pPr algn="r" rtl="1">
              <a:lnSpc>
                <a:spcPct val="150000"/>
              </a:lnSpc>
            </a:pP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2- </a:t>
            </a:r>
            <a:r>
              <a:rPr lang="ar-BH" sz="2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أكتب </a:t>
            </a: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في صندوق البحث كلمة لعبة لوحة تعليمية كهربائية أو </a:t>
            </a:r>
            <a:r>
              <a:rPr lang="en-US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electric educational board game</a:t>
            </a: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600" b="1" u="sng" dirty="0">
                <a:latin typeface="Sakkal Majalla" panose="02000000000000000000" pitchFamily="2" charset="-78"/>
                <a:cs typeface="Sakkal Majalla" panose="02000000000000000000" pitchFamily="2" charset="-78"/>
              </a:rPr>
              <a:t>( انظر للمثال السابق)</a:t>
            </a: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  <a:p>
            <a:pPr algn="r" rtl="1">
              <a:lnSpc>
                <a:spcPct val="150000"/>
              </a:lnSpc>
            </a:pP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3- أتأمل تصاميم الألعاب المختلفة للتعرف على </a:t>
            </a:r>
            <a:r>
              <a:rPr lang="ar-BH" sz="2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أفكار  تصاميم  </a:t>
            </a: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أكثر مع ملاحظة طريقة توصيل الأسلاك الكهربائية لتلهمني بشكل أكبر للأبداع.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202168" y="929623"/>
            <a:ext cx="3718820" cy="686554"/>
            <a:chOff x="7340662" y="2975774"/>
            <a:chExt cx="3884693" cy="727627"/>
          </a:xfrm>
          <a:noFill/>
          <a:effectLst/>
        </p:grpSpPr>
        <p:sp>
          <p:nvSpPr>
            <p:cNvPr id="29" name="TextBox 28"/>
            <p:cNvSpPr txBox="1"/>
            <p:nvPr/>
          </p:nvSpPr>
          <p:spPr>
            <a:xfrm>
              <a:off x="8186880" y="2975774"/>
              <a:ext cx="3038475" cy="554522"/>
            </a:xfrm>
            <a:prstGeom prst="rect">
              <a:avLst/>
            </a:prstGeom>
            <a:solidFill>
              <a:srgbClr val="CC0099"/>
            </a:solidFill>
            <a:effectLst/>
          </p:spPr>
          <p:txBody>
            <a:bodyPr wrap="square" rtlCol="0" anchor="ctr">
              <a:spAutoFit/>
            </a:bodyPr>
            <a:lstStyle/>
            <a:p>
              <a:pPr algn="r" rtl="1"/>
              <a:r>
                <a:rPr lang="ar-BH" sz="2800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أولا: البحث والاستكشاف</a:t>
              </a:r>
            </a:p>
          </p:txBody>
        </p:sp>
        <p:pic>
          <p:nvPicPr>
            <p:cNvPr id="46" name="Picture 2" descr="Magnifying Glass Document - Free vector graphic on Pixaba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340662" y="3018614"/>
              <a:ext cx="865496" cy="684787"/>
            </a:xfrm>
            <a:prstGeom prst="rect">
              <a:avLst/>
            </a:prstGeom>
            <a:grpFill/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1E7AC77-A364-45B0-88DB-B3EB1DC3C8E8}"/>
              </a:ext>
            </a:extLst>
          </p:cNvPr>
          <p:cNvSpPr/>
          <p:nvPr/>
        </p:nvSpPr>
        <p:spPr>
          <a:xfrm>
            <a:off x="188354" y="1650912"/>
            <a:ext cx="11921970" cy="553998"/>
          </a:xfrm>
          <a:prstGeom prst="rect">
            <a:avLst/>
          </a:prstGeom>
          <a:solidFill>
            <a:srgbClr val="FFFF00"/>
          </a:solidFill>
          <a:effectLst/>
        </p:spPr>
        <p:txBody>
          <a:bodyPr wrap="square">
            <a:spAutoFit/>
          </a:bodyPr>
          <a:lstStyle/>
          <a:p>
            <a:pPr algn="r" rtl="1"/>
            <a:r>
              <a:rPr lang="ar-BH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قبل أن نصمّم لعبتنا الخاصة، </a:t>
            </a:r>
            <a:r>
              <a:rPr lang="ar-BH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نحتاج إلى </a:t>
            </a:r>
            <a:r>
              <a:rPr lang="ar-BH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 نطلع على تصاميم متنوعة لالعاب كهربائية  على شبكة </a:t>
            </a:r>
            <a:r>
              <a:rPr lang="ar-BH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الأنترنت</a:t>
            </a:r>
            <a:endParaRPr lang="ar-BH" sz="3000" dirty="0">
              <a:solidFill>
                <a:schemeClr val="tx1">
                  <a:lumMod val="95000"/>
                  <a:lumOff val="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36BD58B3-6526-4F06-A1C1-4F8B0A7B168C}"/>
              </a:ext>
            </a:extLst>
          </p:cNvPr>
          <p:cNvGrpSpPr/>
          <p:nvPr/>
        </p:nvGrpSpPr>
        <p:grpSpPr>
          <a:xfrm>
            <a:off x="3747965" y="-75198"/>
            <a:ext cx="1042312" cy="1042312"/>
            <a:chOff x="3241371" y="-79762"/>
            <a:chExt cx="1200329" cy="1200329"/>
          </a:xfrm>
        </p:grpSpPr>
        <p:pic>
          <p:nvPicPr>
            <p:cNvPr id="48" name="Graphic 47" descr="Cloud Computing">
              <a:extLst>
                <a:ext uri="{FF2B5EF4-FFF2-40B4-BE49-F238E27FC236}">
                  <a16:creationId xmlns:a16="http://schemas.microsoft.com/office/drawing/2014/main" xmlns="" id="{0687AC76-DF0B-4CE0-92BF-2BAEB3DCA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3241371" y="-79762"/>
              <a:ext cx="1200329" cy="1200329"/>
            </a:xfrm>
            <a:prstGeom prst="rect">
              <a:avLst/>
            </a:prstGeom>
          </p:spPr>
        </p:pic>
        <p:pic>
          <p:nvPicPr>
            <p:cNvPr id="49" name="Graphic 48" descr="Earth globe Africa and Europe">
              <a:extLst>
                <a:ext uri="{FF2B5EF4-FFF2-40B4-BE49-F238E27FC236}">
                  <a16:creationId xmlns:a16="http://schemas.microsoft.com/office/drawing/2014/main" xmlns="" id="{064BA8D1-81E2-440D-AE3C-9F2EFCB92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3443438" y="560015"/>
              <a:ext cx="303540" cy="30354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808506" y="5443282"/>
            <a:ext cx="11246267" cy="980618"/>
            <a:chOff x="808506" y="5443282"/>
            <a:chExt cx="11246267" cy="98061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59B2227B-CF05-4037-A356-F6ED0407107F}"/>
                </a:ext>
              </a:extLst>
            </p:cNvPr>
            <p:cNvSpPr/>
            <p:nvPr/>
          </p:nvSpPr>
          <p:spPr>
            <a:xfrm>
              <a:off x="808506" y="5469793"/>
              <a:ext cx="11246267" cy="954107"/>
            </a:xfrm>
            <a:prstGeom prst="rect">
              <a:avLst/>
            </a:prstGeom>
            <a:solidFill>
              <a:srgbClr val="FFFF00"/>
            </a:solidFill>
            <a:effectLst/>
          </p:spPr>
          <p:txBody>
            <a:bodyPr wrap="square">
              <a:spAutoFit/>
            </a:bodyPr>
            <a:lstStyle/>
            <a:p>
              <a:pPr marL="95250" indent="-95250" algn="r" rtl="1">
                <a:buFont typeface="Arial" panose="020B0604020202020204" pitchFamily="34" charset="0"/>
                <a:buChar char="•"/>
              </a:pPr>
              <a:r>
                <a:rPr lang="ar-BH" sz="27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أتأمل التصاميم المتنوعة للألعاب الكهربائية  التي احصل عليها بالبحث           وأفكر في </a:t>
              </a:r>
              <a:r>
                <a:rPr lang="ar-BH" sz="27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تنوع </a:t>
              </a:r>
              <a:r>
                <a:rPr lang="ar-BH" sz="27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تصاميمها و كيفية صنعها، لكي أهيء وأثري عقلي قبل تصميم لعبتي المبتكرة بأفكاري الخاصة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3554211" y="5443282"/>
              <a:ext cx="1440882" cy="980618"/>
              <a:chOff x="3554211" y="5443282"/>
              <a:chExt cx="1440882" cy="980618"/>
            </a:xfrm>
          </p:grpSpPr>
          <p:pic>
            <p:nvPicPr>
              <p:cNvPr id="43" name="Graphic 42" descr="Head with gears">
                <a:extLst>
                  <a:ext uri="{FF2B5EF4-FFF2-40B4-BE49-F238E27FC236}">
                    <a16:creationId xmlns:a16="http://schemas.microsoft.com/office/drawing/2014/main" xmlns="" id="{8E7D0B4C-C154-4CEF-ACF3-8A2A8576D6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4354771" y="5443282"/>
                <a:ext cx="640322" cy="640322"/>
              </a:xfrm>
              <a:prstGeom prst="rect">
                <a:avLst/>
              </a:prstGeom>
            </p:spPr>
          </p:pic>
          <p:grpSp>
            <p:nvGrpSpPr>
              <p:cNvPr id="3" name="Group 2"/>
              <p:cNvGrpSpPr/>
              <p:nvPr/>
            </p:nvGrpSpPr>
            <p:grpSpPr>
              <a:xfrm>
                <a:off x="3554211" y="5896308"/>
                <a:ext cx="937503" cy="527592"/>
                <a:chOff x="1903817" y="5949380"/>
                <a:chExt cx="937503" cy="527592"/>
              </a:xfrm>
            </p:grpSpPr>
            <p:pic>
              <p:nvPicPr>
                <p:cNvPr id="44" name="Graphic 43" descr="Lightbulb and gear">
                  <a:extLst>
                    <a:ext uri="{FF2B5EF4-FFF2-40B4-BE49-F238E27FC236}">
                      <a16:creationId xmlns:a16="http://schemas.microsoft.com/office/drawing/2014/main" xmlns="" id="{683265A2-5028-4C82-AF14-43175C2C40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75069" y="6010721"/>
                  <a:ext cx="466251" cy="466251"/>
                </a:xfrm>
                <a:prstGeom prst="rect">
                  <a:avLst/>
                </a:prstGeom>
              </p:spPr>
            </p:pic>
            <p:pic>
              <p:nvPicPr>
                <p:cNvPr id="45" name="Graphic 44" descr="Grinning face with no fill">
                  <a:extLst>
                    <a:ext uri="{FF2B5EF4-FFF2-40B4-BE49-F238E27FC236}">
                      <a16:creationId xmlns:a16="http://schemas.microsoft.com/office/drawing/2014/main" xmlns="" id="{F04D30C0-92F8-4446-9567-A7C07CED48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03817" y="5949380"/>
                  <a:ext cx="466251" cy="466251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0" name="Rectangle 39"/>
          <p:cNvSpPr/>
          <p:nvPr/>
        </p:nvSpPr>
        <p:spPr>
          <a:xfrm>
            <a:off x="188354" y="92015"/>
            <a:ext cx="3408607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الهدف1: أن يحلل التلميذ  نموذج للعبة تعليمية كهربائية  وفق المعايير المحددة.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696507" y="491190"/>
            <a:ext cx="3634369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/>
        </p:spPr>
        <p:txBody>
          <a:bodyPr wrap="square" rtlCol="0" anchor="ctr">
            <a:spAutoFit/>
          </a:bodyPr>
          <a:lstStyle/>
          <a:p>
            <a:pPr algn="r" rtl="1"/>
            <a:r>
              <a:rPr lang="ar-BH" sz="2400" b="1" dirty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مشروع تصميم وإنتاج لعبة كهربائية</a:t>
            </a:r>
          </a:p>
        </p:txBody>
      </p:sp>
    </p:spTree>
    <p:extLst>
      <p:ext uri="{BB962C8B-B14F-4D97-AF65-F5344CB8AC3E}">
        <p14:creationId xmlns:p14="http://schemas.microsoft.com/office/powerpoint/2010/main" val="58428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F68CDE2-C73F-4602-B2BB-1E840471E0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/>
          <a:stretch/>
        </p:blipFill>
        <p:spPr>
          <a:xfrm>
            <a:off x="-1" y="67689"/>
            <a:ext cx="12192000" cy="6857999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0323" y="5686628"/>
            <a:ext cx="12192001" cy="1180896"/>
            <a:chOff x="-1" y="5677104"/>
            <a:chExt cx="12192001" cy="1180896"/>
          </a:xfrm>
        </p:grpSpPr>
        <p:grpSp>
          <p:nvGrpSpPr>
            <p:cNvPr id="31" name="Group 30"/>
            <p:cNvGrpSpPr/>
            <p:nvPr/>
          </p:nvGrpSpPr>
          <p:grpSpPr>
            <a:xfrm>
              <a:off x="-1" y="6442533"/>
              <a:ext cx="12192001" cy="415467"/>
              <a:chOff x="-1" y="6442533"/>
              <a:chExt cx="12192001" cy="415467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-1" y="6442533"/>
                <a:ext cx="1219200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/>
              <p:cNvSpPr/>
              <p:nvPr/>
            </p:nvSpPr>
            <p:spPr>
              <a:xfrm>
                <a:off x="-1" y="6488668"/>
                <a:ext cx="12146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BH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وزارة التربية والتعليم – 2020م                                                                                       التصميم والتقانة - الاسبوع السابع الى الاسبوع الثاني عشر -الصف الثالث الإبتدائي- وحدة الإنارة</a:t>
                </a:r>
              </a:p>
            </p:txBody>
          </p:sp>
        </p:grp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-1" y="5677104"/>
              <a:ext cx="990601" cy="1180896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-3745" y="-79288"/>
            <a:ext cx="12187814" cy="1071895"/>
            <a:chOff x="10323" y="-79411"/>
            <a:chExt cx="12187814" cy="1106066"/>
          </a:xfrm>
        </p:grpSpPr>
        <p:sp>
          <p:nvSpPr>
            <p:cNvPr id="38" name="Rectangle 37"/>
            <p:cNvSpPr/>
            <p:nvPr/>
          </p:nvSpPr>
          <p:spPr>
            <a:xfrm>
              <a:off x="10323" y="-5300"/>
              <a:ext cx="12187814" cy="103195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i-IN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11314481" y="-79411"/>
              <a:ext cx="877518" cy="1045911"/>
            </a:xfrm>
            <a:prstGeom prst="rect">
              <a:avLst/>
            </a:prstGeom>
          </p:spPr>
        </p:pic>
      </p:grpSp>
      <p:sp>
        <p:nvSpPr>
          <p:cNvPr id="50" name="Rectangle 49"/>
          <p:cNvSpPr/>
          <p:nvPr/>
        </p:nvSpPr>
        <p:spPr>
          <a:xfrm>
            <a:off x="63750" y="30782"/>
            <a:ext cx="3231541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الهدف2:  أن يصمّم التلميذ لعبة مبتكرة توظف الدائرة الكهربائية مع توضيح طريقة عملها و تحديد بيانات التصميم عليها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07461" y="3014951"/>
            <a:ext cx="9235747" cy="17081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>
            <a:spAutoFit/>
          </a:bodyPr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أصمم لعبة كهربائية حول المهن وأدوات المهن لأخي بالصف الأول الابتدائي .</a:t>
            </a:r>
            <a:endParaRPr lang="ar-BH" sz="24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أصمم لعبة كهربائية حول أنواع الأشجار كمشروع لمادة العلوم للصف الثالث الايتدائي.</a:t>
            </a:r>
            <a:endParaRPr lang="ar-BH" sz="24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أصمم لعبة كهربائية حول أجزاء المنزل لألعب بها مع إخواني الصغار 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50368" y="969089"/>
            <a:ext cx="2672795" cy="461665"/>
          </a:xfrm>
          <a:prstGeom prst="rect">
            <a:avLst/>
          </a:prstGeom>
          <a:solidFill>
            <a:srgbClr val="CC0099"/>
          </a:solidFill>
          <a:effectLst/>
        </p:spPr>
        <p:txBody>
          <a:bodyPr wrap="square" rtlCol="0" anchor="ctr">
            <a:spAutoFit/>
          </a:bodyPr>
          <a:lstStyle/>
          <a:p>
            <a:pPr algn="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ثانياً: صياغة جملة التصميم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36C77C2-75B4-49F1-A588-A7BB99AA90E7}"/>
              </a:ext>
            </a:extLst>
          </p:cNvPr>
          <p:cNvSpPr/>
          <p:nvPr/>
        </p:nvSpPr>
        <p:spPr>
          <a:xfrm>
            <a:off x="10359975" y="3527805"/>
            <a:ext cx="1541913" cy="52538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ar-BH" sz="2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أمثلة:</a:t>
            </a:r>
            <a:endParaRPr lang="en-US" sz="2800" b="1" u="sng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849812" y="32910"/>
            <a:ext cx="1112588" cy="719227"/>
            <a:chOff x="3979817" y="39047"/>
            <a:chExt cx="1345956" cy="870087"/>
          </a:xfrm>
        </p:grpSpPr>
        <p:pic>
          <p:nvPicPr>
            <p:cNvPr id="29" name="Graphic 20" descr="Blackboard">
              <a:extLst>
                <a:ext uri="{FF2B5EF4-FFF2-40B4-BE49-F238E27FC236}">
                  <a16:creationId xmlns:a16="http://schemas.microsoft.com/office/drawing/2014/main" xmlns="" id="{4822A81E-A5D3-4D77-952A-12DA4E945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979817" y="126961"/>
              <a:ext cx="782173" cy="782173"/>
            </a:xfrm>
            <a:prstGeom prst="rect">
              <a:avLst/>
            </a:prstGeom>
          </p:spPr>
        </p:pic>
        <p:pic>
          <p:nvPicPr>
            <p:cNvPr id="32" name="Graphic 21" descr="Pencil">
              <a:extLst>
                <a:ext uri="{FF2B5EF4-FFF2-40B4-BE49-F238E27FC236}">
                  <a16:creationId xmlns:a16="http://schemas.microsoft.com/office/drawing/2014/main" xmlns="" id="{CA94E6C8-A43A-40BB-AA66-4A1F618D1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4740354" y="39047"/>
              <a:ext cx="585419" cy="585419"/>
            </a:xfrm>
            <a:prstGeom prst="rect">
              <a:avLst/>
            </a:prstGeom>
          </p:spPr>
        </p:pic>
      </p:grpSp>
      <p:sp>
        <p:nvSpPr>
          <p:cNvPr id="40" name="TextBox 39"/>
          <p:cNvSpPr txBox="1"/>
          <p:nvPr/>
        </p:nvSpPr>
        <p:spPr>
          <a:xfrm>
            <a:off x="451412" y="1602910"/>
            <a:ext cx="11155822" cy="13849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800" b="1" dirty="0">
                <a:latin typeface="Sakkal Majalla" pitchFamily="2" charset="-78"/>
                <a:cs typeface="Sakkal Majalla" pitchFamily="2" charset="-78"/>
              </a:rPr>
              <a:t>قبل</a:t>
            </a:r>
            <a:r>
              <a:rPr lang="en-US" sz="2800" b="1" dirty="0"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تصميم وإنتاج أي منتج يجب أن يحدد المصمم هدفه من المنتج،  فيعبر عن هدفه في </a:t>
            </a:r>
            <a:r>
              <a:rPr lang="ar-BH" sz="2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جملة التصميم 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التي يرتكز عليها في توليد أفكار وتفاصيل تصاميمه.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79545" y="4989575"/>
            <a:ext cx="7767494" cy="1200329"/>
          </a:xfrm>
          <a:prstGeom prst="rect">
            <a:avLst/>
          </a:prstGeom>
          <a:solidFill>
            <a:srgbClr val="FFFF99"/>
          </a:solidFill>
          <a:effectLst/>
        </p:spPr>
        <p:txBody>
          <a:bodyPr wrap="square">
            <a:spAutoFit/>
          </a:bodyPr>
          <a:lstStyle/>
          <a:p>
            <a:pPr algn="ctr" rtl="1"/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أصمم لعبة كهربائية حول ______________________________________ وأنتجها.</a:t>
            </a:r>
            <a:endParaRPr lang="ar-BH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F0024865-B814-43B5-9390-89758E318448}"/>
              </a:ext>
            </a:extLst>
          </p:cNvPr>
          <p:cNvSpPr/>
          <p:nvPr/>
        </p:nvSpPr>
        <p:spPr>
          <a:xfrm>
            <a:off x="8236144" y="4928455"/>
            <a:ext cx="3866749" cy="138499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rtl="1"/>
            <a:r>
              <a:rPr lang="ar-BH" sz="2800" b="1" dirty="0">
                <a:ln w="0"/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طبّق الآن هذه الخطوة بتحديد الموضوع والشخص الذي سيستخدم  لعبتك لنبدأ بتصميمها</a:t>
            </a:r>
            <a:r>
              <a:rPr lang="en-US" sz="2800" b="1" dirty="0">
                <a:ln w="0"/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96FDC44-9A5F-46DE-9794-76C5E41897BE}"/>
              </a:ext>
            </a:extLst>
          </p:cNvPr>
          <p:cNvSpPr/>
          <p:nvPr/>
        </p:nvSpPr>
        <p:spPr>
          <a:xfrm>
            <a:off x="9358440" y="86465"/>
            <a:ext cx="1956041" cy="830997"/>
          </a:xfrm>
          <a:prstGeom prst="rect">
            <a:avLst/>
          </a:prstGeom>
          <a:solidFill>
            <a:srgbClr val="FF9900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(3)  بالكتاب المدرسي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972724" y="-33675"/>
            <a:ext cx="32068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لعبة </a:t>
            </a:r>
            <a:r>
              <a:rPr lang="ar-BH" sz="36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اللوحة الكهربائية</a:t>
            </a:r>
            <a:endParaRPr lang="ar-BH" sz="36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595797" y="499479"/>
            <a:ext cx="3640347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/>
        </p:spPr>
        <p:txBody>
          <a:bodyPr wrap="square" rtlCol="0" anchor="ctr">
            <a:spAutoFit/>
          </a:bodyPr>
          <a:lstStyle/>
          <a:p>
            <a:pPr algn="r" rtl="1"/>
            <a:r>
              <a:rPr lang="ar-BH" sz="2400" b="1" dirty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مشروع تصميم وإنتاج لعبة كهربائية</a:t>
            </a:r>
          </a:p>
        </p:txBody>
      </p:sp>
      <p:pic>
        <p:nvPicPr>
          <p:cNvPr id="25" name="Graphic 1" descr="Bullseye">
            <a:extLst>
              <a:ext uri="{FF2B5EF4-FFF2-40B4-BE49-F238E27FC236}">
                <a16:creationId xmlns:a16="http://schemas.microsoft.com/office/drawing/2014/main" xmlns="" id="{6780D7DF-659A-4F72-9FA5-4B1EE5C726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984453" y="906050"/>
            <a:ext cx="722001" cy="73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4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2" grpId="0" build="p" animBg="1"/>
      <p:bldP spid="24" grpId="0" animBg="1"/>
      <p:bldP spid="40" grpId="0" animBg="1"/>
      <p:bldP spid="43" grpId="0" animBg="1"/>
      <p:bldP spid="44" grpId="0" animBg="1"/>
      <p:bldP spid="27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F68CDE2-C73F-4602-B2BB-1E840471E0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/>
          <a:stretch/>
        </p:blipFill>
        <p:spPr>
          <a:xfrm>
            <a:off x="-5863" y="27779"/>
            <a:ext cx="12192000" cy="6857999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-1" y="5677104"/>
            <a:ext cx="12192001" cy="1180896"/>
            <a:chOff x="-1" y="5677104"/>
            <a:chExt cx="12192001" cy="1180896"/>
          </a:xfrm>
        </p:grpSpPr>
        <p:grpSp>
          <p:nvGrpSpPr>
            <p:cNvPr id="31" name="Group 30"/>
            <p:cNvGrpSpPr/>
            <p:nvPr/>
          </p:nvGrpSpPr>
          <p:grpSpPr>
            <a:xfrm>
              <a:off x="-1" y="6442533"/>
              <a:ext cx="12192001" cy="415467"/>
              <a:chOff x="-1" y="6442533"/>
              <a:chExt cx="12192001" cy="415467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-1" y="6442533"/>
                <a:ext cx="1219200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/>
              <p:cNvSpPr/>
              <p:nvPr/>
            </p:nvSpPr>
            <p:spPr>
              <a:xfrm>
                <a:off x="-1" y="6488668"/>
                <a:ext cx="12146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BH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وزارة التربية والتعليم – 2020م                                                                                       التصميم والتقانة - الاسبوع السابع الى الاسبوع الثاني عشر -الصف الثالث الإبتدائي- وحدة الإنارة</a:t>
                </a:r>
              </a:p>
            </p:txBody>
          </p:sp>
        </p:grp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-1" y="5677104"/>
              <a:ext cx="990601" cy="1180896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0" y="-72870"/>
            <a:ext cx="12187814" cy="1071895"/>
            <a:chOff x="10323" y="-79411"/>
            <a:chExt cx="12187814" cy="1106066"/>
          </a:xfrm>
        </p:grpSpPr>
        <p:sp>
          <p:nvSpPr>
            <p:cNvPr id="38" name="Rectangle 37"/>
            <p:cNvSpPr/>
            <p:nvPr/>
          </p:nvSpPr>
          <p:spPr>
            <a:xfrm>
              <a:off x="10323" y="-5300"/>
              <a:ext cx="12187814" cy="103195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i-IN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11314481" y="-79411"/>
              <a:ext cx="877518" cy="1045911"/>
            </a:xfrm>
            <a:prstGeom prst="rect">
              <a:avLst/>
            </a:prstGeom>
          </p:spPr>
        </p:pic>
      </p:grpSp>
      <p:sp>
        <p:nvSpPr>
          <p:cNvPr id="42" name="Rectangle 41"/>
          <p:cNvSpPr/>
          <p:nvPr/>
        </p:nvSpPr>
        <p:spPr>
          <a:xfrm>
            <a:off x="8561985" y="89996"/>
            <a:ext cx="2593235" cy="830997"/>
          </a:xfrm>
          <a:prstGeom prst="rect">
            <a:avLst/>
          </a:prstGeom>
          <a:solidFill>
            <a:srgbClr val="FF9900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(3) </a:t>
            </a:r>
          </a:p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بالكتاب </a:t>
            </a:r>
            <a:r>
              <a:rPr lang="ar-BH" sz="24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المدرسي ص25</a:t>
            </a:r>
            <a:endParaRPr lang="ar-BH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30003" y="3227893"/>
            <a:ext cx="8922350" cy="24929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>
            <a:spAutoFit/>
          </a:bodyPr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تكون لعبة  تعليمية مسلية يتعلم منها التلميذ المهارات </a:t>
            </a:r>
            <a:r>
              <a:rPr lang="ar-BH" sz="2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المحددة لموضوع اللعبة.</a:t>
            </a:r>
            <a:endParaRPr lang="ar-BH" sz="2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أن توظف فيها الدائرة الكهربائية البسيطة.</a:t>
            </a:r>
            <a:endParaRPr lang="ar-BH" sz="2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اتقان طريقة توصيل الأسلاك الكهربائية بصورة علمية صحيحة وتثبيتها بقوة .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تمتاز بالديمومة من خلال مراعاة قوة المواد وطرق الوصل وطرق التشطيب.</a:t>
            </a:r>
            <a:endParaRPr lang="en-US" sz="2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674733" y="865260"/>
            <a:ext cx="3209693" cy="837511"/>
            <a:chOff x="8983080" y="1157298"/>
            <a:chExt cx="3209693" cy="837511"/>
          </a:xfrm>
        </p:grpSpPr>
        <p:sp>
          <p:nvSpPr>
            <p:cNvPr id="24" name="TextBox 23"/>
            <p:cNvSpPr txBox="1"/>
            <p:nvPr/>
          </p:nvSpPr>
          <p:spPr>
            <a:xfrm>
              <a:off x="9568970" y="1240520"/>
              <a:ext cx="2623803" cy="523220"/>
            </a:xfrm>
            <a:prstGeom prst="rect">
              <a:avLst/>
            </a:prstGeom>
            <a:solidFill>
              <a:srgbClr val="CC0099"/>
            </a:solidFill>
            <a:effectLst/>
          </p:spPr>
          <p:txBody>
            <a:bodyPr wrap="square" rtlCol="0" anchor="ctr">
              <a:spAutoFit/>
            </a:bodyPr>
            <a:lstStyle/>
            <a:p>
              <a:pPr algn="r" rtl="1"/>
              <a:r>
                <a:rPr lang="ar-BH" sz="2800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ثالثا: تحديد المواصفات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20" t="35182" r="36837" b="22388"/>
            <a:stretch/>
          </p:blipFill>
          <p:spPr>
            <a:xfrm>
              <a:off x="8983080" y="1157298"/>
              <a:ext cx="787659" cy="837511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36C77C2-75B4-49F1-A588-A7BB99AA90E7}"/>
              </a:ext>
            </a:extLst>
          </p:cNvPr>
          <p:cNvSpPr/>
          <p:nvPr/>
        </p:nvSpPr>
        <p:spPr>
          <a:xfrm>
            <a:off x="540841" y="2517670"/>
            <a:ext cx="11296619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ar-BH" sz="2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مثال: </a:t>
            </a:r>
            <a:r>
              <a:rPr lang="ar-BH" sz="2800" b="1" u="sng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مواصفات تصميم نـمـوذج لعبة </a:t>
            </a:r>
            <a:r>
              <a:rPr lang="ar-BH" sz="2800" b="1" dirty="0">
                <a:highlight>
                  <a:srgbClr val="FFFF99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تعليمية</a:t>
            </a:r>
            <a:r>
              <a:rPr lang="ar-BH" sz="2800" b="1" u="sng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كهربائية عن </a:t>
            </a:r>
            <a:r>
              <a:rPr lang="ar-BH" sz="2800" b="1" dirty="0">
                <a:highlight>
                  <a:srgbClr val="FFFF99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المهن</a:t>
            </a:r>
            <a:r>
              <a:rPr lang="ar-BH" sz="2800" b="1" u="sng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800" b="1" u="sng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أستخدمها  في </a:t>
            </a:r>
            <a:r>
              <a:rPr lang="ar-BH" sz="2800" b="1" dirty="0">
                <a:ln w="0"/>
                <a:highlight>
                  <a:srgbClr val="FFFF99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درس المواطنة </a:t>
            </a:r>
            <a:r>
              <a:rPr lang="ar-BH" sz="2800" b="1" u="sng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قبل يوم العمال </a:t>
            </a:r>
            <a:endParaRPr lang="en-US" sz="2800" b="1" u="sng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ADC7EF8-96D7-4D00-AC16-AB895170AEA0}"/>
              </a:ext>
            </a:extLst>
          </p:cNvPr>
          <p:cNvSpPr/>
          <p:nvPr/>
        </p:nvSpPr>
        <p:spPr>
          <a:xfrm>
            <a:off x="880940" y="1655791"/>
            <a:ext cx="10616419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BH" sz="2400" b="1" dirty="0">
                <a:ln w="1905"/>
                <a:latin typeface="Sakkal Majalla" panose="02000000000000000000" pitchFamily="2" charset="-78"/>
                <a:cs typeface="Sakkal Majalla" panose="02000000000000000000" pitchFamily="2" charset="-78"/>
              </a:rPr>
              <a:t>هي الشروط أو الصفات المطلوبة للمنتج الذي نريد أن نصممه، والتي تمكننا </a:t>
            </a:r>
            <a:r>
              <a:rPr lang="ar-BH" sz="2400" b="1" dirty="0" smtClean="0">
                <a:ln w="1905"/>
                <a:latin typeface="Sakkal Majalla" panose="02000000000000000000" pitchFamily="2" charset="-78"/>
                <a:cs typeface="Sakkal Majalla" panose="02000000000000000000" pitchFamily="2" charset="-78"/>
              </a:rPr>
              <a:t>من تحديد </a:t>
            </a:r>
            <a:r>
              <a:rPr lang="ar-BH" sz="2400" b="1" dirty="0">
                <a:ln w="1905"/>
                <a:latin typeface="Sakkal Majalla" panose="02000000000000000000" pitchFamily="2" charset="-78"/>
                <a:cs typeface="Sakkal Majalla" panose="02000000000000000000" pitchFamily="2" charset="-78"/>
              </a:rPr>
              <a:t>ملامح </a:t>
            </a:r>
            <a:r>
              <a:rPr lang="ar-BH" sz="2400" b="1" dirty="0" smtClean="0">
                <a:ln w="1905"/>
                <a:latin typeface="Sakkal Majalla" panose="02000000000000000000" pitchFamily="2" charset="-78"/>
                <a:cs typeface="Sakkal Majalla" panose="02000000000000000000" pitchFamily="2" charset="-78"/>
              </a:rPr>
              <a:t> تصميم المنتج </a:t>
            </a:r>
            <a:r>
              <a:rPr lang="ar-BH" sz="2400" b="1" dirty="0">
                <a:ln w="1905"/>
                <a:latin typeface="Sakkal Majalla" panose="02000000000000000000" pitchFamily="2" charset="-78"/>
                <a:cs typeface="Sakkal Majalla" panose="02000000000000000000" pitchFamily="2" charset="-78"/>
              </a:rPr>
              <a:t>الأساسية قبل البدء في تصميمه.</a:t>
            </a:r>
            <a:endParaRPr lang="en-US" sz="2400" b="1" dirty="0">
              <a:ln w="1905"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906103" y="38817"/>
            <a:ext cx="1112588" cy="719227"/>
            <a:chOff x="3979817" y="39047"/>
            <a:chExt cx="1345956" cy="870087"/>
          </a:xfrm>
        </p:grpSpPr>
        <p:pic>
          <p:nvPicPr>
            <p:cNvPr id="29" name="Graphic 20" descr="Blackboard">
              <a:extLst>
                <a:ext uri="{FF2B5EF4-FFF2-40B4-BE49-F238E27FC236}">
                  <a16:creationId xmlns:a16="http://schemas.microsoft.com/office/drawing/2014/main" xmlns="" id="{4822A81E-A5D3-4D77-952A-12DA4E945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979817" y="126961"/>
              <a:ext cx="782173" cy="782173"/>
            </a:xfrm>
            <a:prstGeom prst="rect">
              <a:avLst/>
            </a:prstGeom>
          </p:spPr>
        </p:pic>
        <p:pic>
          <p:nvPicPr>
            <p:cNvPr id="32" name="Graphic 21" descr="Pencil">
              <a:extLst>
                <a:ext uri="{FF2B5EF4-FFF2-40B4-BE49-F238E27FC236}">
                  <a16:creationId xmlns:a16="http://schemas.microsoft.com/office/drawing/2014/main" xmlns="" id="{CA94E6C8-A43A-40BB-AA66-4A1F618D1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4740354" y="39047"/>
              <a:ext cx="585419" cy="585419"/>
            </a:xfrm>
            <a:prstGeom prst="rect">
              <a:avLst/>
            </a:prstGeom>
          </p:spPr>
        </p:pic>
      </p:grpSp>
      <p:sp>
        <p:nvSpPr>
          <p:cNvPr id="40" name="TextBox 39"/>
          <p:cNvSpPr txBox="1"/>
          <p:nvPr/>
        </p:nvSpPr>
        <p:spPr>
          <a:xfrm>
            <a:off x="4577739" y="486817"/>
            <a:ext cx="3640347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/>
        </p:spPr>
        <p:txBody>
          <a:bodyPr wrap="square" rtlCol="0" anchor="ctr">
            <a:spAutoFit/>
          </a:bodyPr>
          <a:lstStyle/>
          <a:p>
            <a:pPr algn="r" rtl="1"/>
            <a:r>
              <a:rPr lang="ar-BH" sz="2400" b="1" dirty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مشروع تصميم وإنتاج لعبة كهربائية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3750" y="30782"/>
            <a:ext cx="3231541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الهدف2:  أن يصمّم التلميذ لعبة مبتكرة توظف الدائرة الكهربائية مع توضيح طريقة عملها و تحديد بيانات التصميم عليها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D504354B-80A9-444B-8310-62BAA471479E}"/>
              </a:ext>
            </a:extLst>
          </p:cNvPr>
          <p:cNvSpPr/>
          <p:nvPr/>
        </p:nvSpPr>
        <p:spPr>
          <a:xfrm>
            <a:off x="4878674" y="-32130"/>
            <a:ext cx="32146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BH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لعبة اللوحة الكهربائية</a:t>
            </a:r>
          </a:p>
        </p:txBody>
      </p:sp>
    </p:spTree>
    <p:extLst>
      <p:ext uri="{BB962C8B-B14F-4D97-AF65-F5344CB8AC3E}">
        <p14:creationId xmlns:p14="http://schemas.microsoft.com/office/powerpoint/2010/main" val="70643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22" grpId="0" build="p" animBg="1"/>
      <p:bldP spid="27" grpId="0" animBg="1"/>
      <p:bldP spid="4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1669</TotalTime>
  <Words>2594</Words>
  <Application>Microsoft Office PowerPoint</Application>
  <PresentationFormat>Widescreen</PresentationFormat>
  <Paragraphs>410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Mangal</vt:lpstr>
      <vt:lpstr>Sakkal Majalla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reem almudshki</dc:creator>
  <cp:lastModifiedBy>Fadheela Abas Abas</cp:lastModifiedBy>
  <cp:revision>213</cp:revision>
  <dcterms:created xsi:type="dcterms:W3CDTF">2020-09-16T17:02:07Z</dcterms:created>
  <dcterms:modified xsi:type="dcterms:W3CDTF">2020-11-22T05:20:50Z</dcterms:modified>
</cp:coreProperties>
</file>