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4" r:id="rId1"/>
  </p:sldMasterIdLst>
  <p:notesMasterIdLst>
    <p:notesMasterId r:id="rId39"/>
  </p:notesMasterIdLst>
  <p:sldIdLst>
    <p:sldId id="265" r:id="rId2"/>
    <p:sldId id="422" r:id="rId3"/>
    <p:sldId id="457" r:id="rId4"/>
    <p:sldId id="423" r:id="rId5"/>
    <p:sldId id="438"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Lst>
  <p:sldSz cx="12192000" cy="6858000"/>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p:restoredTop sz="94630" autoAdjust="0"/>
  </p:normalViewPr>
  <p:slideViewPr>
    <p:cSldViewPr snapToGrid="0" snapToObjects="1">
      <p:cViewPr varScale="1">
        <p:scale>
          <a:sx n="82" d="100"/>
          <a:sy n="82" d="100"/>
        </p:scale>
        <p:origin x="51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08192"/>
        <c:axId val="-924397856"/>
      </c:scatterChart>
      <c:valAx>
        <c:axId val="-92440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397856"/>
        <c:crosses val="autoZero"/>
        <c:crossBetween val="midCat"/>
      </c:valAx>
      <c:valAx>
        <c:axId val="-92439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819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12544"/>
        <c:axId val="-924412000"/>
      </c:scatterChart>
      <c:valAx>
        <c:axId val="-924412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12000"/>
        <c:crosses val="autoZero"/>
        <c:crossBetween val="midCat"/>
      </c:valAx>
      <c:valAx>
        <c:axId val="-92441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1254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07648"/>
        <c:axId val="-924401120"/>
      </c:scatterChart>
      <c:valAx>
        <c:axId val="-924407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1120"/>
        <c:crosses val="autoZero"/>
        <c:crossBetween val="midCat"/>
      </c:valAx>
      <c:valAx>
        <c:axId val="-92440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764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06560"/>
        <c:axId val="-924407104"/>
      </c:scatterChart>
      <c:valAx>
        <c:axId val="-924406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7104"/>
        <c:crosses val="autoZero"/>
        <c:crossBetween val="midCat"/>
      </c:valAx>
      <c:valAx>
        <c:axId val="-92440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656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00576"/>
        <c:axId val="-924406016"/>
      </c:scatterChart>
      <c:valAx>
        <c:axId val="-924400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6016"/>
        <c:crosses val="autoZero"/>
        <c:crossBetween val="midCat"/>
      </c:valAx>
      <c:valAx>
        <c:axId val="-92440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0576"/>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73838558988802E-2"/>
          <c:y val="0.164352917423784"/>
          <c:w val="0.94702624608716601"/>
          <c:h val="0.78132078691401896"/>
        </c:manualLayout>
      </c:layout>
      <c:scatterChart>
        <c:scatterStyle val="smoothMarker"/>
        <c:varyColors val="0"/>
        <c:dLbls>
          <c:showLegendKey val="0"/>
          <c:showVal val="0"/>
          <c:showCatName val="0"/>
          <c:showSerName val="0"/>
          <c:showPercent val="0"/>
          <c:showBubbleSize val="0"/>
        </c:dLbls>
        <c:axId val="-924402208"/>
        <c:axId val="-924400032"/>
      </c:scatterChart>
      <c:valAx>
        <c:axId val="-924402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0032"/>
        <c:crosses val="autoZero"/>
        <c:crossBetween val="midCat"/>
      </c:valAx>
      <c:valAx>
        <c:axId val="-92440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40220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B3870-FABD-154B-AC72-EA06231A0025}" type="doc">
      <dgm:prSet loTypeId="urn:microsoft.com/office/officeart/2005/8/layout/matrix1" loCatId="" qsTypeId="urn:microsoft.com/office/officeart/2005/8/quickstyle/simple1" qsCatId="simple" csTypeId="urn:microsoft.com/office/officeart/2005/8/colors/colorful2" csCatId="colorful" phldr="1"/>
      <dgm:spPr/>
      <dgm:t>
        <a:bodyPr/>
        <a:lstStyle/>
        <a:p>
          <a:endParaRPr lang="en-US"/>
        </a:p>
      </dgm:t>
    </dgm:pt>
    <dgm:pt modelId="{49DA3B13-D52B-594F-8AE5-0205876AF48A}">
      <dgm:prSet phldrT="[Text]" custT="1"/>
      <dgm:spPr>
        <a:xfrm>
          <a:off x="1920240" y="1200150"/>
          <a:ext cx="1645920" cy="800100"/>
        </a:xfrm>
      </dgm:spPr>
      <dgm:t>
        <a:bodyPr/>
        <a:lstStyle/>
        <a:p>
          <a:pPr algn="ctr" rtl="1"/>
          <a:r>
            <a:rPr lang="x-none" sz="2000" b="0" dirty="0">
              <a:solidFill>
                <a:schemeClr val="tx1"/>
              </a:solidFill>
              <a:latin typeface="Calibri"/>
              <a:ea typeface="+mn-ea"/>
              <a:cs typeface="Arial" panose="020B0604020202020204" pitchFamily="34" charset="0"/>
            </a:rPr>
            <a:t>المزيج التسويقي</a:t>
          </a:r>
        </a:p>
        <a:p>
          <a:pPr algn="ctr" rtl="1"/>
          <a:r>
            <a:rPr lang="en-US" sz="2000" b="0" dirty="0">
              <a:solidFill>
                <a:schemeClr val="tx1"/>
              </a:solidFill>
              <a:latin typeface="Calibri"/>
              <a:ea typeface="+mn-ea"/>
              <a:cs typeface="+mn-cs"/>
            </a:rPr>
            <a:t> Marketing Mix</a:t>
          </a:r>
        </a:p>
      </dgm:t>
    </dgm:pt>
    <dgm:pt modelId="{2B7C81FD-6F51-0346-A7AC-77C1A4139D38}" type="parTrans" cxnId="{0D1C8093-9969-BD46-A521-A09BB7D5BC28}">
      <dgm:prSet/>
      <dgm:spPr/>
      <dgm:t>
        <a:bodyPr/>
        <a:lstStyle/>
        <a:p>
          <a:endParaRPr lang="en-US" sz="1600"/>
        </a:p>
      </dgm:t>
    </dgm:pt>
    <dgm:pt modelId="{F50444A7-AF34-6245-AB4A-C43DBB870B62}" type="sibTrans" cxnId="{0D1C8093-9969-BD46-A521-A09BB7D5BC28}">
      <dgm:prSet/>
      <dgm:spPr/>
      <dgm:t>
        <a:bodyPr/>
        <a:lstStyle/>
        <a:p>
          <a:endParaRPr lang="en-US" sz="1600"/>
        </a:p>
      </dgm:t>
    </dgm:pt>
    <dgm:pt modelId="{D988A5EE-3197-874A-86EA-9173E05F01D0}">
      <dgm:prSet phldrT="[Text]" custT="1"/>
      <dgm:spPr>
        <a:xfrm rot="10800000">
          <a:off x="2249" y="1600200"/>
          <a:ext cx="2743200" cy="1600200"/>
        </a:xfrm>
      </dgm:spPr>
      <dgm:t>
        <a:bodyPr/>
        <a:lstStyle/>
        <a:p>
          <a:pPr algn="ctr" rtl="1"/>
          <a:r>
            <a:rPr lang="en-US" sz="1800" b="0" dirty="0">
              <a:solidFill>
                <a:schemeClr val="tx1"/>
              </a:solidFill>
              <a:latin typeface="Calibri"/>
              <a:ea typeface="+mn-ea"/>
              <a:cs typeface="+mn-cs"/>
            </a:rPr>
            <a:t>Promotion </a:t>
          </a:r>
          <a:r>
            <a:rPr lang="x-none" sz="1800" b="0" dirty="0">
              <a:solidFill>
                <a:schemeClr val="tx1"/>
              </a:solidFill>
              <a:latin typeface="Calibri"/>
              <a:ea typeface="+mn-ea"/>
              <a:cs typeface="Arial" panose="020B0604020202020204" pitchFamily="34" charset="0"/>
            </a:rPr>
            <a:t>الترويج</a:t>
          </a:r>
        </a:p>
        <a:p>
          <a:pPr algn="ctr" rtl="1"/>
          <a:r>
            <a:rPr lang="x-none" sz="1400" b="0" dirty="0">
              <a:solidFill>
                <a:schemeClr val="tx1"/>
              </a:solidFill>
              <a:latin typeface="Calibri"/>
              <a:ea typeface="+mn-ea"/>
              <a:cs typeface="Arial" panose="020B0604020202020204" pitchFamily="34" charset="0"/>
            </a:rPr>
            <a:t>ماهي خطة التسويق وقنوات الاعلام التي </a:t>
          </a:r>
          <a:r>
            <a:rPr lang="ar-SA" sz="1400" b="0" dirty="0">
              <a:solidFill>
                <a:schemeClr val="tx1"/>
              </a:solidFill>
              <a:latin typeface="Calibri"/>
              <a:ea typeface="+mn-ea"/>
              <a:cs typeface="Arial" panose="020B0604020202020204" pitchFamily="34" charset="0"/>
            </a:rPr>
            <a:t>تُعتبر</a:t>
          </a:r>
          <a:r>
            <a:rPr lang="x-none" sz="1400" b="0" dirty="0">
              <a:solidFill>
                <a:schemeClr val="tx1"/>
              </a:solidFill>
              <a:latin typeface="Calibri"/>
              <a:ea typeface="+mn-ea"/>
              <a:cs typeface="Arial" panose="020B0604020202020204" pitchFamily="34" charset="0"/>
            </a:rPr>
            <a:t> اكثر كفاءة في الترويج للمنتج؟</a:t>
          </a:r>
        </a:p>
        <a:p>
          <a:pPr algn="ctr" rtl="1"/>
          <a:r>
            <a:rPr lang="x-none" sz="1400" b="0" dirty="0">
              <a:solidFill>
                <a:schemeClr val="tx1"/>
              </a:solidFill>
              <a:latin typeface="Calibri"/>
              <a:ea typeface="+mn-ea"/>
              <a:cs typeface="Arial" panose="020B0604020202020204" pitchFamily="34" charset="0"/>
            </a:rPr>
            <a:t>ما هو أفضل وقت للترويج للمنتج؟</a:t>
          </a:r>
        </a:p>
        <a:p>
          <a:pPr algn="ctr" rtl="1"/>
          <a:endParaRPr lang="en-US" sz="1400" b="0" dirty="0">
            <a:solidFill>
              <a:schemeClr val="tx1"/>
            </a:solidFill>
            <a:latin typeface="Calibri"/>
            <a:ea typeface="+mn-ea"/>
            <a:cs typeface="+mn-cs"/>
          </a:endParaRPr>
        </a:p>
      </dgm:t>
    </dgm:pt>
    <dgm:pt modelId="{6A0EB1C3-A8A7-6748-B91A-49573E17B31D}" type="parTrans" cxnId="{EECC4DEC-3B20-674A-823D-DA0ECE06C84D}">
      <dgm:prSet/>
      <dgm:spPr/>
      <dgm:t>
        <a:bodyPr/>
        <a:lstStyle/>
        <a:p>
          <a:endParaRPr lang="en-US" sz="1600"/>
        </a:p>
      </dgm:t>
    </dgm:pt>
    <dgm:pt modelId="{3A9E216F-8A40-654C-AC9E-02A288A53CBB}" type="sibTrans" cxnId="{EECC4DEC-3B20-674A-823D-DA0ECE06C84D}">
      <dgm:prSet/>
      <dgm:spPr/>
      <dgm:t>
        <a:bodyPr/>
        <a:lstStyle/>
        <a:p>
          <a:endParaRPr lang="en-US" sz="1600"/>
        </a:p>
      </dgm:t>
    </dgm:pt>
    <dgm:pt modelId="{A29318E2-7DCE-C84F-A83E-DB353E5D0DF8}">
      <dgm:prSet phldrT="[Text]" custT="1"/>
      <dgm:spPr>
        <a:xfrm rot="5400000">
          <a:off x="3314700" y="1028700"/>
          <a:ext cx="1600200" cy="2743200"/>
        </a:xfrm>
      </dgm:spPr>
      <dgm:t>
        <a:bodyPr/>
        <a:lstStyle/>
        <a:p>
          <a:pPr algn="ctr" rtl="1"/>
          <a:r>
            <a:rPr lang="en-US" sz="1800" b="0" dirty="0">
              <a:solidFill>
                <a:schemeClr val="tx1"/>
              </a:solidFill>
              <a:latin typeface="Calibri"/>
              <a:ea typeface="+mn-ea"/>
              <a:cs typeface="+mn-cs"/>
            </a:rPr>
            <a:t>Place </a:t>
          </a:r>
          <a:r>
            <a:rPr lang="x-none" sz="1800" b="0" dirty="0">
              <a:solidFill>
                <a:schemeClr val="tx1"/>
              </a:solidFill>
              <a:latin typeface="Calibri"/>
              <a:ea typeface="+mn-ea"/>
              <a:cs typeface="Arial" panose="020B0604020202020204" pitchFamily="34" charset="0"/>
            </a:rPr>
            <a:t>المكان</a:t>
          </a:r>
        </a:p>
        <a:p>
          <a:pPr algn="ctr" rtl="1"/>
          <a:r>
            <a:rPr lang="x-none" sz="1400" b="0" dirty="0">
              <a:solidFill>
                <a:schemeClr val="tx1"/>
              </a:solidFill>
              <a:latin typeface="Calibri"/>
              <a:ea typeface="+mn-ea"/>
              <a:cs typeface="Arial" panose="020B0604020202020204" pitchFamily="34" charset="0"/>
            </a:rPr>
            <a:t>أين يجب ان يباع المنتج- محلات بيع بالتجزئه، الانترنت، او طريق الكتالوج؟</a:t>
          </a:r>
        </a:p>
        <a:p>
          <a:pPr algn="ctr" rtl="1"/>
          <a:r>
            <a:rPr lang="x-none" sz="1400" b="0" dirty="0">
              <a:solidFill>
                <a:schemeClr val="tx1"/>
              </a:solidFill>
              <a:latin typeface="Calibri"/>
              <a:ea typeface="+mn-ea"/>
              <a:cs typeface="Arial" panose="020B0604020202020204" pitchFamily="34" charset="0"/>
            </a:rPr>
            <a:t>أين يبيع المنافسون منتجاتهم المشابة،</a:t>
          </a:r>
          <a:r>
            <a:rPr lang="ar-SA" sz="1400" b="0" dirty="0">
              <a:solidFill>
                <a:schemeClr val="tx1"/>
              </a:solidFill>
              <a:latin typeface="Calibri"/>
              <a:ea typeface="+mn-ea"/>
              <a:cs typeface="Arial" panose="020B0604020202020204" pitchFamily="34" charset="0"/>
            </a:rPr>
            <a:t>،</a:t>
          </a:r>
          <a:r>
            <a:rPr lang="x-none" sz="1400" b="0" dirty="0">
              <a:solidFill>
                <a:schemeClr val="tx1"/>
              </a:solidFill>
              <a:latin typeface="Calibri"/>
              <a:ea typeface="+mn-ea"/>
              <a:cs typeface="Arial" panose="020B0604020202020204" pitchFamily="34" charset="0"/>
            </a:rPr>
            <a:t>ما هي قنوات التوزيع التي يستعملوها؟</a:t>
          </a:r>
        </a:p>
        <a:p>
          <a:pPr algn="ctr"/>
          <a:endParaRPr lang="en-US" sz="900" dirty="0">
            <a:latin typeface="Calibri"/>
            <a:ea typeface="+mn-ea"/>
            <a:cs typeface="+mn-cs"/>
          </a:endParaRPr>
        </a:p>
      </dgm:t>
    </dgm:pt>
    <dgm:pt modelId="{33C72242-DA51-3E45-BC8E-576016765430}" type="parTrans" cxnId="{BC0262CE-50A4-DD47-B59E-D74DFD5712B4}">
      <dgm:prSet/>
      <dgm:spPr/>
      <dgm:t>
        <a:bodyPr/>
        <a:lstStyle/>
        <a:p>
          <a:endParaRPr lang="en-US" sz="1600"/>
        </a:p>
      </dgm:t>
    </dgm:pt>
    <dgm:pt modelId="{1CE9D456-C8CF-FB44-9D42-B03ABAE3C50B}" type="sibTrans" cxnId="{BC0262CE-50A4-DD47-B59E-D74DFD5712B4}">
      <dgm:prSet/>
      <dgm:spPr/>
      <dgm:t>
        <a:bodyPr/>
        <a:lstStyle/>
        <a:p>
          <a:endParaRPr lang="en-US" sz="1600"/>
        </a:p>
      </dgm:t>
    </dgm:pt>
    <dgm:pt modelId="{4BBE7CAD-40B8-5B47-AEEB-207DFB0DD355}">
      <dgm:prSet phldrT="[Text]"/>
      <dgm:spPr/>
      <dgm:t>
        <a:bodyPr/>
        <a:lstStyle/>
        <a:p>
          <a:endParaRPr lang="en-US" sz="1600" dirty="0"/>
        </a:p>
      </dgm:t>
    </dgm:pt>
    <dgm:pt modelId="{433A44B9-344D-A74F-840A-2E302D0A050C}" type="parTrans" cxnId="{32425137-4536-6E45-A536-A2A2AE093399}">
      <dgm:prSet/>
      <dgm:spPr/>
      <dgm:t>
        <a:bodyPr/>
        <a:lstStyle/>
        <a:p>
          <a:endParaRPr lang="en-US" sz="1600"/>
        </a:p>
      </dgm:t>
    </dgm:pt>
    <dgm:pt modelId="{906CCBB8-92B8-034D-B175-36FF88BD62A6}" type="sibTrans" cxnId="{32425137-4536-6E45-A536-A2A2AE093399}">
      <dgm:prSet/>
      <dgm:spPr/>
      <dgm:t>
        <a:bodyPr/>
        <a:lstStyle/>
        <a:p>
          <a:endParaRPr lang="en-US" sz="1600"/>
        </a:p>
      </dgm:t>
    </dgm:pt>
    <dgm:pt modelId="{83C4BEA8-46E5-5A44-AAE5-D9D117FB328D}">
      <dgm:prSet phldrT="[Text]" custT="1"/>
      <dgm:spPr>
        <a:xfrm>
          <a:off x="2743200" y="0"/>
          <a:ext cx="2743200" cy="1600200"/>
        </a:xfrm>
      </dgm:spPr>
      <dgm:t>
        <a:bodyPr/>
        <a:lstStyle/>
        <a:p>
          <a:pPr algn="ctr" rtl="1"/>
          <a:r>
            <a:rPr lang="en-US" sz="1800" b="0" dirty="0">
              <a:solidFill>
                <a:schemeClr val="tx1"/>
              </a:solidFill>
              <a:latin typeface="Calibri"/>
              <a:ea typeface="+mn-ea"/>
              <a:cs typeface="+mn-cs"/>
            </a:rPr>
            <a:t>Price </a:t>
          </a:r>
          <a:r>
            <a:rPr lang="x-none" sz="1800" b="0" dirty="0">
              <a:solidFill>
                <a:schemeClr val="tx1"/>
              </a:solidFill>
              <a:latin typeface="Calibri"/>
              <a:ea typeface="+mn-ea"/>
              <a:cs typeface="Arial" panose="020B0604020202020204" pitchFamily="34" charset="0"/>
            </a:rPr>
            <a:t>السعر</a:t>
          </a:r>
        </a:p>
        <a:p>
          <a:pPr algn="ctr" rtl="1"/>
          <a:r>
            <a:rPr lang="x-none" sz="1400" b="0" dirty="0">
              <a:solidFill>
                <a:schemeClr val="tx1"/>
              </a:solidFill>
              <a:latin typeface="Calibri"/>
              <a:ea typeface="+mn-ea"/>
              <a:cs typeface="Arial" panose="020B0604020202020204" pitchFamily="34" charset="0"/>
            </a:rPr>
            <a:t>ماهي قيمة التي يمثلها المنتج للعميل المحتمل؟</a:t>
          </a:r>
        </a:p>
        <a:p>
          <a:pPr algn="ctr" rtl="1"/>
          <a:r>
            <a:rPr lang="x-none" sz="1400" b="0" dirty="0">
              <a:solidFill>
                <a:schemeClr val="tx1"/>
              </a:solidFill>
              <a:latin typeface="Calibri"/>
              <a:ea typeface="+mn-ea"/>
              <a:cs typeface="Arial" panose="020B0604020202020204" pitchFamily="34" charset="0"/>
            </a:rPr>
            <a:t>ما هو السعر المتوسط الذي تباع فيه المنتجات المشابهه؟</a:t>
          </a:r>
          <a:endParaRPr lang="en-US" sz="1400" b="0" dirty="0">
            <a:solidFill>
              <a:schemeClr val="tx1"/>
            </a:solidFill>
            <a:latin typeface="Calibri"/>
            <a:ea typeface="+mn-ea"/>
            <a:cs typeface="+mn-cs"/>
          </a:endParaRPr>
        </a:p>
      </dgm:t>
    </dgm:pt>
    <dgm:pt modelId="{4B76AF5A-79DC-F140-AA2F-05714F56102D}" type="parTrans" cxnId="{429C83BA-3E24-274D-811D-C1B5FB85D95A}">
      <dgm:prSet/>
      <dgm:spPr/>
      <dgm:t>
        <a:bodyPr/>
        <a:lstStyle/>
        <a:p>
          <a:endParaRPr lang="en-US" sz="1600"/>
        </a:p>
      </dgm:t>
    </dgm:pt>
    <dgm:pt modelId="{5253C36F-23A5-154B-968E-96CEBDDB894A}" type="sibTrans" cxnId="{429C83BA-3E24-274D-811D-C1B5FB85D95A}">
      <dgm:prSet/>
      <dgm:spPr/>
      <dgm:t>
        <a:bodyPr/>
        <a:lstStyle/>
        <a:p>
          <a:endParaRPr lang="en-US" sz="1600"/>
        </a:p>
      </dgm:t>
    </dgm:pt>
    <dgm:pt modelId="{85FDB3FD-6BFB-8C45-9A30-EECC873D3951}">
      <dgm:prSet phldrT="[Text]" custT="1"/>
      <dgm:spPr>
        <a:xfrm rot="16200000">
          <a:off x="571500" y="-571500"/>
          <a:ext cx="1600200" cy="2743200"/>
        </a:xfrm>
      </dgm:spPr>
      <dgm:t>
        <a:bodyPr/>
        <a:lstStyle/>
        <a:p>
          <a:pPr algn="ctr" rtl="1"/>
          <a:r>
            <a:rPr lang="en-US" sz="1800" b="0" dirty="0">
              <a:solidFill>
                <a:schemeClr val="tx1"/>
              </a:solidFill>
              <a:latin typeface="Calibri"/>
              <a:ea typeface="+mn-ea"/>
              <a:cs typeface="+mn-cs"/>
            </a:rPr>
            <a:t>Product </a:t>
          </a:r>
          <a:r>
            <a:rPr lang="x-none" sz="1800" b="0" dirty="0">
              <a:solidFill>
                <a:schemeClr val="tx1"/>
              </a:solidFill>
              <a:latin typeface="Calibri"/>
              <a:ea typeface="+mn-ea"/>
              <a:cs typeface="Arial" panose="020B0604020202020204" pitchFamily="34" charset="0"/>
            </a:rPr>
            <a:t>المنتج</a:t>
          </a:r>
        </a:p>
        <a:p>
          <a:pPr algn="ctr" rtl="1"/>
          <a:r>
            <a:rPr lang="x-none" sz="1400" b="0" dirty="0">
              <a:solidFill>
                <a:schemeClr val="tx1"/>
              </a:solidFill>
              <a:latin typeface="Calibri"/>
              <a:ea typeface="+mn-ea"/>
              <a:cs typeface="Arial" panose="020B0604020202020204" pitchFamily="34" charset="0"/>
            </a:rPr>
            <a:t>هل تصميم المنتج، حجمه، ولونه جاذبين للعميل؟</a:t>
          </a:r>
        </a:p>
        <a:p>
          <a:pPr algn="ctr" rtl="1"/>
          <a:r>
            <a:rPr lang="x-none" sz="1400" b="0" dirty="0">
              <a:solidFill>
                <a:schemeClr val="tx1"/>
              </a:solidFill>
              <a:latin typeface="Calibri"/>
              <a:ea typeface="+mn-ea"/>
              <a:cs typeface="Arial" panose="020B0604020202020204" pitchFamily="34" charset="0"/>
            </a:rPr>
            <a:t>ما هي مميزات المنتج مقارنة بما يقدمه المنافس؟</a:t>
          </a:r>
        </a:p>
      </dgm:t>
    </dgm:pt>
    <dgm:pt modelId="{B8B3D99E-233C-C24A-98B6-A64CA56C167A}" type="sibTrans" cxnId="{415290F3-E1BF-384B-AE51-5B3A25910E49}">
      <dgm:prSet/>
      <dgm:spPr/>
      <dgm:t>
        <a:bodyPr/>
        <a:lstStyle/>
        <a:p>
          <a:endParaRPr lang="en-US" sz="1600"/>
        </a:p>
      </dgm:t>
    </dgm:pt>
    <dgm:pt modelId="{8CE5C103-7A07-AD44-888B-0D87A980D2DA}" type="parTrans" cxnId="{415290F3-E1BF-384B-AE51-5B3A25910E49}">
      <dgm:prSet/>
      <dgm:spPr/>
      <dgm:t>
        <a:bodyPr/>
        <a:lstStyle/>
        <a:p>
          <a:endParaRPr lang="en-US" sz="1600"/>
        </a:p>
      </dgm:t>
    </dgm:pt>
    <dgm:pt modelId="{7C849A42-35CF-1246-9EE2-6181BC8FA476}" type="pres">
      <dgm:prSet presAssocID="{D6BB3870-FABD-154B-AC72-EA06231A0025}" presName="diagram" presStyleCnt="0">
        <dgm:presLayoutVars>
          <dgm:chMax val="1"/>
          <dgm:dir/>
          <dgm:animLvl val="ctr"/>
          <dgm:resizeHandles val="exact"/>
        </dgm:presLayoutVars>
      </dgm:prSet>
      <dgm:spPr/>
    </dgm:pt>
    <dgm:pt modelId="{6F3D0221-6136-F349-90F7-C7B30ED9E212}" type="pres">
      <dgm:prSet presAssocID="{D6BB3870-FABD-154B-AC72-EA06231A0025}" presName="matrix" presStyleCnt="0"/>
      <dgm:spPr/>
    </dgm:pt>
    <dgm:pt modelId="{61FB1E29-F455-F145-84E7-97EE8B203E34}" type="pres">
      <dgm:prSet presAssocID="{D6BB3870-FABD-154B-AC72-EA06231A0025}" presName="tile1" presStyleLbl="node1" presStyleIdx="0" presStyleCnt="4"/>
      <dgm:spPr>
        <a:prstGeom prst="round1Rect">
          <a:avLst/>
        </a:prstGeom>
      </dgm:spPr>
    </dgm:pt>
    <dgm:pt modelId="{30F6E7EE-10BB-3B44-85B3-09B662013BE3}" type="pres">
      <dgm:prSet presAssocID="{D6BB3870-FABD-154B-AC72-EA06231A0025}" presName="tile1text" presStyleLbl="node1" presStyleIdx="0" presStyleCnt="4">
        <dgm:presLayoutVars>
          <dgm:chMax val="0"/>
          <dgm:chPref val="0"/>
          <dgm:bulletEnabled val="1"/>
        </dgm:presLayoutVars>
      </dgm:prSet>
      <dgm:spPr/>
    </dgm:pt>
    <dgm:pt modelId="{FDFAB766-B2AF-A940-B95D-1AB43ADC5E89}" type="pres">
      <dgm:prSet presAssocID="{D6BB3870-FABD-154B-AC72-EA06231A0025}" presName="tile2" presStyleLbl="node1" presStyleIdx="1" presStyleCnt="4" custLinFactNeighborX="82" custLinFactNeighborY="-3678"/>
      <dgm:spPr>
        <a:prstGeom prst="round1Rect">
          <a:avLst/>
        </a:prstGeom>
      </dgm:spPr>
    </dgm:pt>
    <dgm:pt modelId="{030C27F4-40A2-C344-B5CF-AEF7EA891A9B}" type="pres">
      <dgm:prSet presAssocID="{D6BB3870-FABD-154B-AC72-EA06231A0025}" presName="tile2text" presStyleLbl="node1" presStyleIdx="1" presStyleCnt="4">
        <dgm:presLayoutVars>
          <dgm:chMax val="0"/>
          <dgm:chPref val="0"/>
          <dgm:bulletEnabled val="1"/>
        </dgm:presLayoutVars>
      </dgm:prSet>
      <dgm:spPr/>
    </dgm:pt>
    <dgm:pt modelId="{36A98637-8147-D644-BD52-DC65BC2E160E}" type="pres">
      <dgm:prSet presAssocID="{D6BB3870-FABD-154B-AC72-EA06231A0025}" presName="tile3" presStyleLbl="node1" presStyleIdx="2" presStyleCnt="4" custLinFactNeighborX="82" custLinFactNeighborY="3465"/>
      <dgm:spPr>
        <a:prstGeom prst="round1Rect">
          <a:avLst/>
        </a:prstGeom>
      </dgm:spPr>
    </dgm:pt>
    <dgm:pt modelId="{136C16A0-67C0-C04A-BA6C-45D48BDE763B}" type="pres">
      <dgm:prSet presAssocID="{D6BB3870-FABD-154B-AC72-EA06231A0025}" presName="tile3text" presStyleLbl="node1" presStyleIdx="2" presStyleCnt="4">
        <dgm:presLayoutVars>
          <dgm:chMax val="0"/>
          <dgm:chPref val="0"/>
          <dgm:bulletEnabled val="1"/>
        </dgm:presLayoutVars>
      </dgm:prSet>
      <dgm:spPr/>
    </dgm:pt>
    <dgm:pt modelId="{E1E51972-C3C9-A841-8345-94F9BC759353}" type="pres">
      <dgm:prSet presAssocID="{D6BB3870-FABD-154B-AC72-EA06231A0025}" presName="tile4" presStyleLbl="node1" presStyleIdx="3" presStyleCnt="4" custLinFactNeighborX="1609" custLinFactNeighborY="6082"/>
      <dgm:spPr>
        <a:prstGeom prst="round1Rect">
          <a:avLst/>
        </a:prstGeom>
      </dgm:spPr>
    </dgm:pt>
    <dgm:pt modelId="{2F4B918C-4142-1D4C-B719-32872ED58920}" type="pres">
      <dgm:prSet presAssocID="{D6BB3870-FABD-154B-AC72-EA06231A0025}" presName="tile4text" presStyleLbl="node1" presStyleIdx="3" presStyleCnt="4">
        <dgm:presLayoutVars>
          <dgm:chMax val="0"/>
          <dgm:chPref val="0"/>
          <dgm:bulletEnabled val="1"/>
        </dgm:presLayoutVars>
      </dgm:prSet>
      <dgm:spPr/>
    </dgm:pt>
    <dgm:pt modelId="{D582C46F-B5C3-AA4D-B608-645C1B06FD94}" type="pres">
      <dgm:prSet presAssocID="{D6BB3870-FABD-154B-AC72-EA06231A0025}" presName="centerTile" presStyleLbl="fgShp" presStyleIdx="0" presStyleCnt="1">
        <dgm:presLayoutVars>
          <dgm:chMax val="0"/>
          <dgm:chPref val="0"/>
        </dgm:presLayoutVars>
      </dgm:prSet>
      <dgm:spPr>
        <a:prstGeom prst="roundRect">
          <a:avLst/>
        </a:prstGeom>
      </dgm:spPr>
    </dgm:pt>
  </dgm:ptLst>
  <dgm:cxnLst>
    <dgm:cxn modelId="{58966D01-E67E-C844-AC54-04718C406078}" type="presOf" srcId="{85FDB3FD-6BFB-8C45-9A30-EECC873D3951}" destId="{30F6E7EE-10BB-3B44-85B3-09B662013BE3}" srcOrd="1" destOrd="0" presId="urn:microsoft.com/office/officeart/2005/8/layout/matrix1"/>
    <dgm:cxn modelId="{E3B33603-EC91-434F-8B62-5FDD3624D471}" type="presOf" srcId="{A29318E2-7DCE-C84F-A83E-DB353E5D0DF8}" destId="{E1E51972-C3C9-A841-8345-94F9BC759353}" srcOrd="0" destOrd="0" presId="urn:microsoft.com/office/officeart/2005/8/layout/matrix1"/>
    <dgm:cxn modelId="{32425137-4536-6E45-A536-A2A2AE093399}" srcId="{49DA3B13-D52B-594F-8AE5-0205876AF48A}" destId="{4BBE7CAD-40B8-5B47-AEEB-207DFB0DD355}" srcOrd="4" destOrd="0" parTransId="{433A44B9-344D-A74F-840A-2E302D0A050C}" sibTransId="{906CCBB8-92B8-034D-B175-36FF88BD62A6}"/>
    <dgm:cxn modelId="{1126096E-0307-2D4F-A65E-4085D580F7E0}" type="presOf" srcId="{83C4BEA8-46E5-5A44-AAE5-D9D117FB328D}" destId="{030C27F4-40A2-C344-B5CF-AEF7EA891A9B}" srcOrd="1" destOrd="0" presId="urn:microsoft.com/office/officeart/2005/8/layout/matrix1"/>
    <dgm:cxn modelId="{0D1C8093-9969-BD46-A521-A09BB7D5BC28}" srcId="{D6BB3870-FABD-154B-AC72-EA06231A0025}" destId="{49DA3B13-D52B-594F-8AE5-0205876AF48A}" srcOrd="0" destOrd="0" parTransId="{2B7C81FD-6F51-0346-A7AC-77C1A4139D38}" sibTransId="{F50444A7-AF34-6245-AB4A-C43DBB870B62}"/>
    <dgm:cxn modelId="{2702C6B0-DA0B-D24C-8D60-1A2158A58985}" type="presOf" srcId="{83C4BEA8-46E5-5A44-AAE5-D9D117FB328D}" destId="{FDFAB766-B2AF-A940-B95D-1AB43ADC5E89}" srcOrd="0" destOrd="0" presId="urn:microsoft.com/office/officeart/2005/8/layout/matrix1"/>
    <dgm:cxn modelId="{914C10B1-82FF-BF4F-908D-23E957344EB3}" type="presOf" srcId="{85FDB3FD-6BFB-8C45-9A30-EECC873D3951}" destId="{61FB1E29-F455-F145-84E7-97EE8B203E34}" srcOrd="0" destOrd="0" presId="urn:microsoft.com/office/officeart/2005/8/layout/matrix1"/>
    <dgm:cxn modelId="{0CBBB4B5-CE05-EC4A-986E-457D5CD7DCCB}" type="presOf" srcId="{A29318E2-7DCE-C84F-A83E-DB353E5D0DF8}" destId="{2F4B918C-4142-1D4C-B719-32872ED58920}" srcOrd="1" destOrd="0" presId="urn:microsoft.com/office/officeart/2005/8/layout/matrix1"/>
    <dgm:cxn modelId="{429C83BA-3E24-274D-811D-C1B5FB85D95A}" srcId="{49DA3B13-D52B-594F-8AE5-0205876AF48A}" destId="{83C4BEA8-46E5-5A44-AAE5-D9D117FB328D}" srcOrd="1" destOrd="0" parTransId="{4B76AF5A-79DC-F140-AA2F-05714F56102D}" sibTransId="{5253C36F-23A5-154B-968E-96CEBDDB894A}"/>
    <dgm:cxn modelId="{3E15C9BD-084D-4D4D-82EF-14126FF6C5AC}" type="presOf" srcId="{D988A5EE-3197-874A-86EA-9173E05F01D0}" destId="{136C16A0-67C0-C04A-BA6C-45D48BDE763B}" srcOrd="1" destOrd="0" presId="urn:microsoft.com/office/officeart/2005/8/layout/matrix1"/>
    <dgm:cxn modelId="{BC0262CE-50A4-DD47-B59E-D74DFD5712B4}" srcId="{49DA3B13-D52B-594F-8AE5-0205876AF48A}" destId="{A29318E2-7DCE-C84F-A83E-DB353E5D0DF8}" srcOrd="3" destOrd="0" parTransId="{33C72242-DA51-3E45-BC8E-576016765430}" sibTransId="{1CE9D456-C8CF-FB44-9D42-B03ABAE3C50B}"/>
    <dgm:cxn modelId="{B5C69FE6-9CB9-5743-AC4A-FB9B9E0B0600}" type="presOf" srcId="{49DA3B13-D52B-594F-8AE5-0205876AF48A}" destId="{D582C46F-B5C3-AA4D-B608-645C1B06FD94}" srcOrd="0" destOrd="0" presId="urn:microsoft.com/office/officeart/2005/8/layout/matrix1"/>
    <dgm:cxn modelId="{DE0B3CEB-17D1-DC44-9797-E305CDEAAC32}" type="presOf" srcId="{D988A5EE-3197-874A-86EA-9173E05F01D0}" destId="{36A98637-8147-D644-BD52-DC65BC2E160E}" srcOrd="0" destOrd="0" presId="urn:microsoft.com/office/officeart/2005/8/layout/matrix1"/>
    <dgm:cxn modelId="{EECC4DEC-3B20-674A-823D-DA0ECE06C84D}" srcId="{49DA3B13-D52B-594F-8AE5-0205876AF48A}" destId="{D988A5EE-3197-874A-86EA-9173E05F01D0}" srcOrd="2" destOrd="0" parTransId="{6A0EB1C3-A8A7-6748-B91A-49573E17B31D}" sibTransId="{3A9E216F-8A40-654C-AC9E-02A288A53CBB}"/>
    <dgm:cxn modelId="{4B270BF0-BCB2-8549-97FE-8A28E4AF9C1F}" type="presOf" srcId="{D6BB3870-FABD-154B-AC72-EA06231A0025}" destId="{7C849A42-35CF-1246-9EE2-6181BC8FA476}" srcOrd="0" destOrd="0" presId="urn:microsoft.com/office/officeart/2005/8/layout/matrix1"/>
    <dgm:cxn modelId="{415290F3-E1BF-384B-AE51-5B3A25910E49}" srcId="{49DA3B13-D52B-594F-8AE5-0205876AF48A}" destId="{85FDB3FD-6BFB-8C45-9A30-EECC873D3951}" srcOrd="0" destOrd="0" parTransId="{8CE5C103-7A07-AD44-888B-0D87A980D2DA}" sibTransId="{B8B3D99E-233C-C24A-98B6-A64CA56C167A}"/>
    <dgm:cxn modelId="{A765EBA9-6FE2-554F-BE32-246581AB2CC4}" type="presParOf" srcId="{7C849A42-35CF-1246-9EE2-6181BC8FA476}" destId="{6F3D0221-6136-F349-90F7-C7B30ED9E212}" srcOrd="0" destOrd="0" presId="urn:microsoft.com/office/officeart/2005/8/layout/matrix1"/>
    <dgm:cxn modelId="{47C7E99A-F7B9-CC4C-AFF9-70BDF424DC60}" type="presParOf" srcId="{6F3D0221-6136-F349-90F7-C7B30ED9E212}" destId="{61FB1E29-F455-F145-84E7-97EE8B203E34}" srcOrd="0" destOrd="0" presId="urn:microsoft.com/office/officeart/2005/8/layout/matrix1"/>
    <dgm:cxn modelId="{665FA4F7-BD3D-3A46-806C-15A55F89FD54}" type="presParOf" srcId="{6F3D0221-6136-F349-90F7-C7B30ED9E212}" destId="{30F6E7EE-10BB-3B44-85B3-09B662013BE3}" srcOrd="1" destOrd="0" presId="urn:microsoft.com/office/officeart/2005/8/layout/matrix1"/>
    <dgm:cxn modelId="{B5E41280-DAAB-3D4A-A989-65852C3A56FB}" type="presParOf" srcId="{6F3D0221-6136-F349-90F7-C7B30ED9E212}" destId="{FDFAB766-B2AF-A940-B95D-1AB43ADC5E89}" srcOrd="2" destOrd="0" presId="urn:microsoft.com/office/officeart/2005/8/layout/matrix1"/>
    <dgm:cxn modelId="{0ED62337-1D11-FA45-AC20-62F04172126A}" type="presParOf" srcId="{6F3D0221-6136-F349-90F7-C7B30ED9E212}" destId="{030C27F4-40A2-C344-B5CF-AEF7EA891A9B}" srcOrd="3" destOrd="0" presId="urn:microsoft.com/office/officeart/2005/8/layout/matrix1"/>
    <dgm:cxn modelId="{48386079-9795-BA44-833A-79AE6FAF8FB9}" type="presParOf" srcId="{6F3D0221-6136-F349-90F7-C7B30ED9E212}" destId="{36A98637-8147-D644-BD52-DC65BC2E160E}" srcOrd="4" destOrd="0" presId="urn:microsoft.com/office/officeart/2005/8/layout/matrix1"/>
    <dgm:cxn modelId="{EF7258E5-C1F3-D74B-809B-D456EB8846A3}" type="presParOf" srcId="{6F3D0221-6136-F349-90F7-C7B30ED9E212}" destId="{136C16A0-67C0-C04A-BA6C-45D48BDE763B}" srcOrd="5" destOrd="0" presId="urn:microsoft.com/office/officeart/2005/8/layout/matrix1"/>
    <dgm:cxn modelId="{CD8E252D-1209-C744-888B-65B6420125EC}" type="presParOf" srcId="{6F3D0221-6136-F349-90F7-C7B30ED9E212}" destId="{E1E51972-C3C9-A841-8345-94F9BC759353}" srcOrd="6" destOrd="0" presId="urn:microsoft.com/office/officeart/2005/8/layout/matrix1"/>
    <dgm:cxn modelId="{8649BDD5-5B4F-A64E-A28B-97F72CC3F880}" type="presParOf" srcId="{6F3D0221-6136-F349-90F7-C7B30ED9E212}" destId="{2F4B918C-4142-1D4C-B719-32872ED58920}" srcOrd="7" destOrd="0" presId="urn:microsoft.com/office/officeart/2005/8/layout/matrix1"/>
    <dgm:cxn modelId="{AE68A90F-5FAA-E045-B54B-0FF7A677ECEE}" type="presParOf" srcId="{7C849A42-35CF-1246-9EE2-6181BC8FA476}" destId="{D582C46F-B5C3-AA4D-B608-645C1B06FD9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675A5-4585-43EA-B944-8ED5F1F15997}" type="doc">
      <dgm:prSet loTypeId="urn:microsoft.com/office/officeart/2005/8/layout/process1" loCatId="process" qsTypeId="urn:microsoft.com/office/officeart/2005/8/quickstyle/simple1" qsCatId="simple" csTypeId="urn:microsoft.com/office/officeart/2005/8/colors/colorful2" csCatId="colorful" phldr="1"/>
      <dgm:spPr/>
    </dgm:pt>
    <dgm:pt modelId="{F5602E6A-25B9-43C1-9176-F5A3E241BA43}">
      <dgm:prSet phldrT="[Text]"/>
      <dgm:spPr/>
      <dgm:t>
        <a:bodyPr/>
        <a:lstStyle/>
        <a:p>
          <a:pPr rtl="1"/>
          <a:r>
            <a:rPr lang="x-none"/>
            <a:t>العميل</a:t>
          </a:r>
          <a:endParaRPr lang="en-US"/>
        </a:p>
      </dgm:t>
    </dgm:pt>
    <dgm:pt modelId="{829A024D-2ACC-4D07-BC37-73CAF9E71C35}" type="parTrans" cxnId="{6741A872-7470-469E-8DAB-B9483755D2A0}">
      <dgm:prSet/>
      <dgm:spPr/>
      <dgm:t>
        <a:bodyPr/>
        <a:lstStyle/>
        <a:p>
          <a:endParaRPr lang="en-US"/>
        </a:p>
      </dgm:t>
    </dgm:pt>
    <dgm:pt modelId="{41E4AE2D-9663-48E7-B254-BBEEC94209AB}" type="sibTrans" cxnId="{6741A872-7470-469E-8DAB-B9483755D2A0}">
      <dgm:prSet/>
      <dgm:spPr/>
      <dgm:t>
        <a:bodyPr/>
        <a:lstStyle/>
        <a:p>
          <a:endParaRPr lang="en-US"/>
        </a:p>
      </dgm:t>
    </dgm:pt>
    <dgm:pt modelId="{43188D4C-0DBD-4E55-8544-857202427CD5}">
      <dgm:prSet phldrT="[Text]"/>
      <dgm:spPr/>
      <dgm:t>
        <a:bodyPr/>
        <a:lstStyle/>
        <a:p>
          <a:pPr rtl="1"/>
          <a:r>
            <a:rPr lang="x-none"/>
            <a:t>بائع التجزئة</a:t>
          </a:r>
          <a:endParaRPr lang="en-US"/>
        </a:p>
      </dgm:t>
    </dgm:pt>
    <dgm:pt modelId="{C0293877-4FB9-428C-B2ED-5ADA8C45B2B2}" type="parTrans" cxnId="{1DAD1ED8-A067-4ADD-90DE-CBE928EF8B79}">
      <dgm:prSet/>
      <dgm:spPr/>
      <dgm:t>
        <a:bodyPr/>
        <a:lstStyle/>
        <a:p>
          <a:endParaRPr lang="en-US"/>
        </a:p>
      </dgm:t>
    </dgm:pt>
    <dgm:pt modelId="{D9728026-C034-4A42-B7AC-C6CA7058BAA1}" type="sibTrans" cxnId="{1DAD1ED8-A067-4ADD-90DE-CBE928EF8B79}">
      <dgm:prSet/>
      <dgm:spPr/>
      <dgm:t>
        <a:bodyPr/>
        <a:lstStyle/>
        <a:p>
          <a:endParaRPr lang="en-US"/>
        </a:p>
      </dgm:t>
    </dgm:pt>
    <dgm:pt modelId="{9D78EB49-C064-4FAC-A1D4-5B68F2C752A2}">
      <dgm:prSet phldrT="[Text]"/>
      <dgm:spPr/>
      <dgm:t>
        <a:bodyPr/>
        <a:lstStyle/>
        <a:p>
          <a:pPr algn="ctr" rtl="1"/>
          <a:r>
            <a:rPr lang="x-none">
              <a:solidFill>
                <a:srgbClr val="FF0000"/>
              </a:solidFill>
            </a:rPr>
            <a:t>الموزع</a:t>
          </a:r>
          <a:r>
            <a:rPr lang="ar-SA">
              <a:solidFill>
                <a:srgbClr val="FF0000"/>
              </a:solidFill>
            </a:rPr>
            <a:t>و</a:t>
          </a:r>
          <a:r>
            <a:rPr lang="x-none">
              <a:solidFill>
                <a:srgbClr val="FF0000"/>
              </a:solidFill>
            </a:rPr>
            <a:t>ن</a:t>
          </a:r>
          <a:endParaRPr lang="en-US">
            <a:solidFill>
              <a:srgbClr val="FF0000"/>
            </a:solidFill>
          </a:endParaRPr>
        </a:p>
      </dgm:t>
    </dgm:pt>
    <dgm:pt modelId="{A205D420-842C-4FFC-9F12-FFDB96FDD6B6}" type="parTrans" cxnId="{438685ED-58DA-49C0-A21A-33BAC7EE26FB}">
      <dgm:prSet/>
      <dgm:spPr/>
      <dgm:t>
        <a:bodyPr/>
        <a:lstStyle/>
        <a:p>
          <a:endParaRPr lang="en-US"/>
        </a:p>
      </dgm:t>
    </dgm:pt>
    <dgm:pt modelId="{8887A921-E1B0-47F1-AFD2-4D3342BBA83F}" type="sibTrans" cxnId="{438685ED-58DA-49C0-A21A-33BAC7EE26FB}">
      <dgm:prSet/>
      <dgm:spPr/>
      <dgm:t>
        <a:bodyPr/>
        <a:lstStyle/>
        <a:p>
          <a:endParaRPr lang="en-US"/>
        </a:p>
      </dgm:t>
    </dgm:pt>
    <dgm:pt modelId="{E3361E56-1A89-4400-B18A-582CFD820E2D}">
      <dgm:prSet phldrT="[Text]"/>
      <dgm:spPr/>
      <dgm:t>
        <a:bodyPr/>
        <a:lstStyle/>
        <a:p>
          <a:pPr rtl="1"/>
          <a:r>
            <a:rPr lang="x-none"/>
            <a:t>المصنع</a:t>
          </a:r>
          <a:endParaRPr lang="en-US"/>
        </a:p>
      </dgm:t>
    </dgm:pt>
    <dgm:pt modelId="{F50CBECC-BA18-4C43-8190-B44094B9C2C7}" type="parTrans" cxnId="{C7FAA180-E6D2-48F9-AED4-D8AA9055DEE8}">
      <dgm:prSet/>
      <dgm:spPr/>
      <dgm:t>
        <a:bodyPr/>
        <a:lstStyle/>
        <a:p>
          <a:endParaRPr lang="en-US"/>
        </a:p>
      </dgm:t>
    </dgm:pt>
    <dgm:pt modelId="{A950016A-C399-4A62-AC2F-5A70F83C54FA}" type="sibTrans" cxnId="{C7FAA180-E6D2-48F9-AED4-D8AA9055DEE8}">
      <dgm:prSet/>
      <dgm:spPr/>
      <dgm:t>
        <a:bodyPr/>
        <a:lstStyle/>
        <a:p>
          <a:endParaRPr lang="en-US"/>
        </a:p>
      </dgm:t>
    </dgm:pt>
    <dgm:pt modelId="{1FC110DE-50DA-4C45-82F3-F879F2ADCA20}">
      <dgm:prSet phldrT="[Text]"/>
      <dgm:spPr/>
      <dgm:t>
        <a:bodyPr/>
        <a:lstStyle/>
        <a:p>
          <a:r>
            <a:rPr lang="x-none"/>
            <a:t>المزو</a:t>
          </a:r>
          <a:r>
            <a:rPr lang="ar-SA"/>
            <a:t>ِّ</a:t>
          </a:r>
          <a:r>
            <a:rPr lang="x-none"/>
            <a:t>د</a:t>
          </a:r>
          <a:endParaRPr lang="en-US"/>
        </a:p>
      </dgm:t>
    </dgm:pt>
    <dgm:pt modelId="{DF534096-EABC-46B7-9763-D19C0BDA3C3F}" type="parTrans" cxnId="{5E2B7E62-6E51-4888-AC74-C72BDF5A8B18}">
      <dgm:prSet/>
      <dgm:spPr/>
      <dgm:t>
        <a:bodyPr/>
        <a:lstStyle/>
        <a:p>
          <a:endParaRPr lang="en-US"/>
        </a:p>
      </dgm:t>
    </dgm:pt>
    <dgm:pt modelId="{1BE401BD-0CC0-4005-9C81-4C4176FC36D1}" type="sibTrans" cxnId="{5E2B7E62-6E51-4888-AC74-C72BDF5A8B18}">
      <dgm:prSet/>
      <dgm:spPr/>
      <dgm:t>
        <a:bodyPr/>
        <a:lstStyle/>
        <a:p>
          <a:endParaRPr lang="en-US"/>
        </a:p>
      </dgm:t>
    </dgm:pt>
    <dgm:pt modelId="{DE83F7C6-DA78-4372-946C-58F7C9872BD9}" type="pres">
      <dgm:prSet presAssocID="{FF4675A5-4585-43EA-B944-8ED5F1F15997}" presName="Name0" presStyleCnt="0">
        <dgm:presLayoutVars>
          <dgm:dir/>
          <dgm:resizeHandles val="exact"/>
        </dgm:presLayoutVars>
      </dgm:prSet>
      <dgm:spPr/>
    </dgm:pt>
    <dgm:pt modelId="{D12B6670-E21F-4B47-92AD-AB16E801C033}" type="pres">
      <dgm:prSet presAssocID="{F5602E6A-25B9-43C1-9176-F5A3E241BA43}" presName="node" presStyleLbl="node1" presStyleIdx="0" presStyleCnt="5">
        <dgm:presLayoutVars>
          <dgm:bulletEnabled val="1"/>
        </dgm:presLayoutVars>
      </dgm:prSet>
      <dgm:spPr/>
    </dgm:pt>
    <dgm:pt modelId="{8ED82964-980F-45C5-A8BC-C215BE774955}" type="pres">
      <dgm:prSet presAssocID="{41E4AE2D-9663-48E7-B254-BBEEC94209AB}" presName="sibTrans" presStyleLbl="sibTrans2D1" presStyleIdx="0" presStyleCnt="4"/>
      <dgm:spPr>
        <a:prstGeom prst="leftArrow">
          <a:avLst/>
        </a:prstGeom>
      </dgm:spPr>
    </dgm:pt>
    <dgm:pt modelId="{3C951C01-F8CB-4FC1-96D1-FF7CD0242EFB}" type="pres">
      <dgm:prSet presAssocID="{41E4AE2D-9663-48E7-B254-BBEEC94209AB}" presName="connectorText" presStyleLbl="sibTrans2D1" presStyleIdx="0" presStyleCnt="4"/>
      <dgm:spPr/>
    </dgm:pt>
    <dgm:pt modelId="{B55C29FA-F73D-4F88-8E83-584B790A2FE3}" type="pres">
      <dgm:prSet presAssocID="{43188D4C-0DBD-4E55-8544-857202427CD5}" presName="node" presStyleLbl="node1" presStyleIdx="1" presStyleCnt="5">
        <dgm:presLayoutVars>
          <dgm:bulletEnabled val="1"/>
        </dgm:presLayoutVars>
      </dgm:prSet>
      <dgm:spPr/>
    </dgm:pt>
    <dgm:pt modelId="{533404C2-FF38-4A64-984C-FAE88750EDE1}" type="pres">
      <dgm:prSet presAssocID="{D9728026-C034-4A42-B7AC-C6CA7058BAA1}" presName="sibTrans" presStyleLbl="sibTrans2D1" presStyleIdx="1" presStyleCnt="4"/>
      <dgm:spPr>
        <a:prstGeom prst="leftArrow">
          <a:avLst/>
        </a:prstGeom>
      </dgm:spPr>
    </dgm:pt>
    <dgm:pt modelId="{1168D389-CFC7-4A13-ABF1-5C76E09FB370}" type="pres">
      <dgm:prSet presAssocID="{D9728026-C034-4A42-B7AC-C6CA7058BAA1}" presName="connectorText" presStyleLbl="sibTrans2D1" presStyleIdx="1" presStyleCnt="4"/>
      <dgm:spPr>
        <a:prstGeom prst="leftArrow">
          <a:avLst/>
        </a:prstGeom>
      </dgm:spPr>
    </dgm:pt>
    <dgm:pt modelId="{29E300C0-0CB0-4E3A-8749-D095FB28ED33}" type="pres">
      <dgm:prSet presAssocID="{9D78EB49-C064-4FAC-A1D4-5B68F2C752A2}" presName="node" presStyleLbl="node1" presStyleIdx="2" presStyleCnt="5">
        <dgm:presLayoutVars>
          <dgm:bulletEnabled val="1"/>
        </dgm:presLayoutVars>
      </dgm:prSet>
      <dgm:spPr/>
    </dgm:pt>
    <dgm:pt modelId="{56EBB33D-7160-4AE8-AEB6-C3B88815CC07}" type="pres">
      <dgm:prSet presAssocID="{8887A921-E1B0-47F1-AFD2-4D3342BBA83F}" presName="sibTrans" presStyleLbl="sibTrans2D1" presStyleIdx="2" presStyleCnt="4"/>
      <dgm:spPr>
        <a:prstGeom prst="leftArrow">
          <a:avLst/>
        </a:prstGeom>
      </dgm:spPr>
    </dgm:pt>
    <dgm:pt modelId="{6D199B11-838A-4722-B6D2-D515EDAD8679}" type="pres">
      <dgm:prSet presAssocID="{8887A921-E1B0-47F1-AFD2-4D3342BBA83F}" presName="connectorText" presStyleLbl="sibTrans2D1" presStyleIdx="2" presStyleCnt="4"/>
      <dgm:spPr/>
    </dgm:pt>
    <dgm:pt modelId="{8B96A481-F038-45C0-93B6-9733F49FD5FD}" type="pres">
      <dgm:prSet presAssocID="{E3361E56-1A89-4400-B18A-582CFD820E2D}" presName="node" presStyleLbl="node1" presStyleIdx="3" presStyleCnt="5">
        <dgm:presLayoutVars>
          <dgm:bulletEnabled val="1"/>
        </dgm:presLayoutVars>
      </dgm:prSet>
      <dgm:spPr/>
    </dgm:pt>
    <dgm:pt modelId="{AA076A16-4AAC-41DA-B542-87209BB68C6C}" type="pres">
      <dgm:prSet presAssocID="{A950016A-C399-4A62-AC2F-5A70F83C54FA}" presName="sibTrans" presStyleLbl="sibTrans2D1" presStyleIdx="3" presStyleCnt="4" custLinFactNeighborX="-5515"/>
      <dgm:spPr>
        <a:prstGeom prst="leftArrow">
          <a:avLst/>
        </a:prstGeom>
      </dgm:spPr>
    </dgm:pt>
    <dgm:pt modelId="{B3238294-6489-4DBF-9669-0A2C894F2227}" type="pres">
      <dgm:prSet presAssocID="{A950016A-C399-4A62-AC2F-5A70F83C54FA}" presName="connectorText" presStyleLbl="sibTrans2D1" presStyleIdx="3" presStyleCnt="4"/>
      <dgm:spPr/>
    </dgm:pt>
    <dgm:pt modelId="{3D6F8988-4238-49AE-A164-1427BBEAD55D}" type="pres">
      <dgm:prSet presAssocID="{1FC110DE-50DA-4C45-82F3-F879F2ADCA20}" presName="node" presStyleLbl="node1" presStyleIdx="4" presStyleCnt="5">
        <dgm:presLayoutVars>
          <dgm:bulletEnabled val="1"/>
        </dgm:presLayoutVars>
      </dgm:prSet>
      <dgm:spPr/>
    </dgm:pt>
  </dgm:ptLst>
  <dgm:cxnLst>
    <dgm:cxn modelId="{D215C225-A297-4B49-86EA-1984FC8FD9CE}" type="presOf" srcId="{9D78EB49-C064-4FAC-A1D4-5B68F2C752A2}" destId="{29E300C0-0CB0-4E3A-8749-D095FB28ED33}" srcOrd="0" destOrd="0" presId="urn:microsoft.com/office/officeart/2005/8/layout/process1"/>
    <dgm:cxn modelId="{CE25A229-FA04-1B41-9EAB-EA05984F94D7}" type="presOf" srcId="{FF4675A5-4585-43EA-B944-8ED5F1F15997}" destId="{DE83F7C6-DA78-4372-946C-58F7C9872BD9}" srcOrd="0" destOrd="0" presId="urn:microsoft.com/office/officeart/2005/8/layout/process1"/>
    <dgm:cxn modelId="{45339A2F-B2A5-BF45-BBE1-FDEB9D6A38CC}" type="presOf" srcId="{F5602E6A-25B9-43C1-9176-F5A3E241BA43}" destId="{D12B6670-E21F-4B47-92AD-AB16E801C033}" srcOrd="0" destOrd="0" presId="urn:microsoft.com/office/officeart/2005/8/layout/process1"/>
    <dgm:cxn modelId="{5E2B7E62-6E51-4888-AC74-C72BDF5A8B18}" srcId="{FF4675A5-4585-43EA-B944-8ED5F1F15997}" destId="{1FC110DE-50DA-4C45-82F3-F879F2ADCA20}" srcOrd="4" destOrd="0" parTransId="{DF534096-EABC-46B7-9763-D19C0BDA3C3F}" sibTransId="{1BE401BD-0CC0-4005-9C81-4C4176FC36D1}"/>
    <dgm:cxn modelId="{51961A4E-C8D0-D844-8A0C-A322F747A43C}" type="presOf" srcId="{E3361E56-1A89-4400-B18A-582CFD820E2D}" destId="{8B96A481-F038-45C0-93B6-9733F49FD5FD}" srcOrd="0" destOrd="0" presId="urn:microsoft.com/office/officeart/2005/8/layout/process1"/>
    <dgm:cxn modelId="{CAEC0D51-BCDF-3240-AF55-557FA2D8967A}" type="presOf" srcId="{A950016A-C399-4A62-AC2F-5A70F83C54FA}" destId="{AA076A16-4AAC-41DA-B542-87209BB68C6C}" srcOrd="0" destOrd="0" presId="urn:microsoft.com/office/officeart/2005/8/layout/process1"/>
    <dgm:cxn modelId="{6741A872-7470-469E-8DAB-B9483755D2A0}" srcId="{FF4675A5-4585-43EA-B944-8ED5F1F15997}" destId="{F5602E6A-25B9-43C1-9176-F5A3E241BA43}" srcOrd="0" destOrd="0" parTransId="{829A024D-2ACC-4D07-BC37-73CAF9E71C35}" sibTransId="{41E4AE2D-9663-48E7-B254-BBEEC94209AB}"/>
    <dgm:cxn modelId="{09669F75-62D2-9840-8952-5925F869DD40}" type="presOf" srcId="{41E4AE2D-9663-48E7-B254-BBEEC94209AB}" destId="{3C951C01-F8CB-4FC1-96D1-FF7CD0242EFB}" srcOrd="1" destOrd="0" presId="urn:microsoft.com/office/officeart/2005/8/layout/process1"/>
    <dgm:cxn modelId="{7A17F775-3F71-9040-B9DA-80681D4DF7DA}" type="presOf" srcId="{43188D4C-0DBD-4E55-8544-857202427CD5}" destId="{B55C29FA-F73D-4F88-8E83-584B790A2FE3}" srcOrd="0" destOrd="0" presId="urn:microsoft.com/office/officeart/2005/8/layout/process1"/>
    <dgm:cxn modelId="{2370B156-D717-1F42-8DA0-70424463A56E}" type="presOf" srcId="{D9728026-C034-4A42-B7AC-C6CA7058BAA1}" destId="{533404C2-FF38-4A64-984C-FAE88750EDE1}" srcOrd="0" destOrd="0" presId="urn:microsoft.com/office/officeart/2005/8/layout/process1"/>
    <dgm:cxn modelId="{C7FAA180-E6D2-48F9-AED4-D8AA9055DEE8}" srcId="{FF4675A5-4585-43EA-B944-8ED5F1F15997}" destId="{E3361E56-1A89-4400-B18A-582CFD820E2D}" srcOrd="3" destOrd="0" parTransId="{F50CBECC-BA18-4C43-8190-B44094B9C2C7}" sibTransId="{A950016A-C399-4A62-AC2F-5A70F83C54FA}"/>
    <dgm:cxn modelId="{865E3596-F818-8E49-AACA-23B09ACA8149}" type="presOf" srcId="{41E4AE2D-9663-48E7-B254-BBEEC94209AB}" destId="{8ED82964-980F-45C5-A8BC-C215BE774955}" srcOrd="0" destOrd="0" presId="urn:microsoft.com/office/officeart/2005/8/layout/process1"/>
    <dgm:cxn modelId="{986714B3-AB39-C34E-A8E2-3B476A7576D6}" type="presOf" srcId="{1FC110DE-50DA-4C45-82F3-F879F2ADCA20}" destId="{3D6F8988-4238-49AE-A164-1427BBEAD55D}" srcOrd="0" destOrd="0" presId="urn:microsoft.com/office/officeart/2005/8/layout/process1"/>
    <dgm:cxn modelId="{B41A58B9-C7E9-E245-8D69-E46641EBB0C6}" type="presOf" srcId="{8887A921-E1B0-47F1-AFD2-4D3342BBA83F}" destId="{56EBB33D-7160-4AE8-AEB6-C3B88815CC07}" srcOrd="0" destOrd="0" presId="urn:microsoft.com/office/officeart/2005/8/layout/process1"/>
    <dgm:cxn modelId="{1DAD1ED8-A067-4ADD-90DE-CBE928EF8B79}" srcId="{FF4675A5-4585-43EA-B944-8ED5F1F15997}" destId="{43188D4C-0DBD-4E55-8544-857202427CD5}" srcOrd="1" destOrd="0" parTransId="{C0293877-4FB9-428C-B2ED-5ADA8C45B2B2}" sibTransId="{D9728026-C034-4A42-B7AC-C6CA7058BAA1}"/>
    <dgm:cxn modelId="{FEFAEFDC-3A87-BB4D-9EBA-4AD7B17C6547}" type="presOf" srcId="{8887A921-E1B0-47F1-AFD2-4D3342BBA83F}" destId="{6D199B11-838A-4722-B6D2-D515EDAD8679}" srcOrd="1" destOrd="0" presId="urn:microsoft.com/office/officeart/2005/8/layout/process1"/>
    <dgm:cxn modelId="{3F5E77E4-122A-C948-B64C-D41D3A38A9E2}" type="presOf" srcId="{A950016A-C399-4A62-AC2F-5A70F83C54FA}" destId="{B3238294-6489-4DBF-9669-0A2C894F2227}" srcOrd="1" destOrd="0" presId="urn:microsoft.com/office/officeart/2005/8/layout/process1"/>
    <dgm:cxn modelId="{438685ED-58DA-49C0-A21A-33BAC7EE26FB}" srcId="{FF4675A5-4585-43EA-B944-8ED5F1F15997}" destId="{9D78EB49-C064-4FAC-A1D4-5B68F2C752A2}" srcOrd="2" destOrd="0" parTransId="{A205D420-842C-4FFC-9F12-FFDB96FDD6B6}" sibTransId="{8887A921-E1B0-47F1-AFD2-4D3342BBA83F}"/>
    <dgm:cxn modelId="{6A0793F6-CC33-674A-B7C5-D220CCDE3BA9}" type="presOf" srcId="{D9728026-C034-4A42-B7AC-C6CA7058BAA1}" destId="{1168D389-CFC7-4A13-ABF1-5C76E09FB370}" srcOrd="1" destOrd="0" presId="urn:microsoft.com/office/officeart/2005/8/layout/process1"/>
    <dgm:cxn modelId="{17150E74-F9B5-9243-883F-BF4BB334EA4E}" type="presParOf" srcId="{DE83F7C6-DA78-4372-946C-58F7C9872BD9}" destId="{D12B6670-E21F-4B47-92AD-AB16E801C033}" srcOrd="0" destOrd="0" presId="urn:microsoft.com/office/officeart/2005/8/layout/process1"/>
    <dgm:cxn modelId="{8D21B4B1-57C8-7D4C-9630-B84EDB25DCB5}" type="presParOf" srcId="{DE83F7C6-DA78-4372-946C-58F7C9872BD9}" destId="{8ED82964-980F-45C5-A8BC-C215BE774955}" srcOrd="1" destOrd="0" presId="urn:microsoft.com/office/officeart/2005/8/layout/process1"/>
    <dgm:cxn modelId="{111595CE-15DE-754E-87A9-6A9D08A10D52}" type="presParOf" srcId="{8ED82964-980F-45C5-A8BC-C215BE774955}" destId="{3C951C01-F8CB-4FC1-96D1-FF7CD0242EFB}" srcOrd="0" destOrd="0" presId="urn:microsoft.com/office/officeart/2005/8/layout/process1"/>
    <dgm:cxn modelId="{C653202C-1736-8744-B334-51DD3DB93462}" type="presParOf" srcId="{DE83F7C6-DA78-4372-946C-58F7C9872BD9}" destId="{B55C29FA-F73D-4F88-8E83-584B790A2FE3}" srcOrd="2" destOrd="0" presId="urn:microsoft.com/office/officeart/2005/8/layout/process1"/>
    <dgm:cxn modelId="{8EB326D9-D93C-514A-B06C-6D2652BAC1DB}" type="presParOf" srcId="{DE83F7C6-DA78-4372-946C-58F7C9872BD9}" destId="{533404C2-FF38-4A64-984C-FAE88750EDE1}" srcOrd="3" destOrd="0" presId="urn:microsoft.com/office/officeart/2005/8/layout/process1"/>
    <dgm:cxn modelId="{C2F1283C-5312-8843-B14F-73FD3AE6766E}" type="presParOf" srcId="{533404C2-FF38-4A64-984C-FAE88750EDE1}" destId="{1168D389-CFC7-4A13-ABF1-5C76E09FB370}" srcOrd="0" destOrd="0" presId="urn:microsoft.com/office/officeart/2005/8/layout/process1"/>
    <dgm:cxn modelId="{788D8903-804B-5746-93BC-1DB9F20137C1}" type="presParOf" srcId="{DE83F7C6-DA78-4372-946C-58F7C9872BD9}" destId="{29E300C0-0CB0-4E3A-8749-D095FB28ED33}" srcOrd="4" destOrd="0" presId="urn:microsoft.com/office/officeart/2005/8/layout/process1"/>
    <dgm:cxn modelId="{058BE847-76E2-2D40-A11B-0E729905C25E}" type="presParOf" srcId="{DE83F7C6-DA78-4372-946C-58F7C9872BD9}" destId="{56EBB33D-7160-4AE8-AEB6-C3B88815CC07}" srcOrd="5" destOrd="0" presId="urn:microsoft.com/office/officeart/2005/8/layout/process1"/>
    <dgm:cxn modelId="{1A7BE7AE-85EE-EF42-ADE8-1A185B2F6736}" type="presParOf" srcId="{56EBB33D-7160-4AE8-AEB6-C3B88815CC07}" destId="{6D199B11-838A-4722-B6D2-D515EDAD8679}" srcOrd="0" destOrd="0" presId="urn:microsoft.com/office/officeart/2005/8/layout/process1"/>
    <dgm:cxn modelId="{9E7FA535-A292-8046-BEC2-AEC6631767BE}" type="presParOf" srcId="{DE83F7C6-DA78-4372-946C-58F7C9872BD9}" destId="{8B96A481-F038-45C0-93B6-9733F49FD5FD}" srcOrd="6" destOrd="0" presId="urn:microsoft.com/office/officeart/2005/8/layout/process1"/>
    <dgm:cxn modelId="{A86D7587-09AB-DD49-A864-AB6FCE253ED2}" type="presParOf" srcId="{DE83F7C6-DA78-4372-946C-58F7C9872BD9}" destId="{AA076A16-4AAC-41DA-B542-87209BB68C6C}" srcOrd="7" destOrd="0" presId="urn:microsoft.com/office/officeart/2005/8/layout/process1"/>
    <dgm:cxn modelId="{C7216D30-8F2C-694F-B941-D68754E48246}" type="presParOf" srcId="{AA076A16-4AAC-41DA-B542-87209BB68C6C}" destId="{B3238294-6489-4DBF-9669-0A2C894F2227}" srcOrd="0" destOrd="0" presId="urn:microsoft.com/office/officeart/2005/8/layout/process1"/>
    <dgm:cxn modelId="{3B2A2BEF-044E-7542-B521-F549609C6616}" type="presParOf" srcId="{DE83F7C6-DA78-4372-946C-58F7C9872BD9}" destId="{3D6F8988-4238-49AE-A164-1427BBEAD55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675A5-4585-43EA-B944-8ED5F1F15997}" type="doc">
      <dgm:prSet loTypeId="urn:microsoft.com/office/officeart/2005/8/layout/process1" loCatId="process" qsTypeId="urn:microsoft.com/office/officeart/2005/8/quickstyle/simple1" qsCatId="simple" csTypeId="urn:microsoft.com/office/officeart/2005/8/colors/colorful2" csCatId="colorful" phldr="1"/>
      <dgm:spPr/>
    </dgm:pt>
    <dgm:pt modelId="{F5602E6A-25B9-43C1-9176-F5A3E241BA43}">
      <dgm:prSet phldrT="[Text]"/>
      <dgm:spPr/>
      <dgm:t>
        <a:bodyPr/>
        <a:lstStyle/>
        <a:p>
          <a:pPr rtl="1"/>
          <a:r>
            <a:rPr lang="x-none"/>
            <a:t>العميل</a:t>
          </a:r>
          <a:endParaRPr lang="en-US"/>
        </a:p>
      </dgm:t>
    </dgm:pt>
    <dgm:pt modelId="{829A024D-2ACC-4D07-BC37-73CAF9E71C35}" type="parTrans" cxnId="{6741A872-7470-469E-8DAB-B9483755D2A0}">
      <dgm:prSet/>
      <dgm:spPr/>
      <dgm:t>
        <a:bodyPr/>
        <a:lstStyle/>
        <a:p>
          <a:endParaRPr lang="en-US"/>
        </a:p>
      </dgm:t>
    </dgm:pt>
    <dgm:pt modelId="{41E4AE2D-9663-48E7-B254-BBEEC94209AB}" type="sibTrans" cxnId="{6741A872-7470-469E-8DAB-B9483755D2A0}">
      <dgm:prSet/>
      <dgm:spPr/>
      <dgm:t>
        <a:bodyPr/>
        <a:lstStyle/>
        <a:p>
          <a:endParaRPr lang="en-US"/>
        </a:p>
      </dgm:t>
    </dgm:pt>
    <dgm:pt modelId="{43188D4C-0DBD-4E55-8544-857202427CD5}">
      <dgm:prSet phldrT="[Text]"/>
      <dgm:spPr/>
      <dgm:t>
        <a:bodyPr/>
        <a:lstStyle/>
        <a:p>
          <a:pPr rtl="1"/>
          <a:r>
            <a:rPr lang="x-none"/>
            <a:t>بائع التجزئة</a:t>
          </a:r>
          <a:endParaRPr lang="en-US"/>
        </a:p>
      </dgm:t>
    </dgm:pt>
    <dgm:pt modelId="{C0293877-4FB9-428C-B2ED-5ADA8C45B2B2}" type="parTrans" cxnId="{1DAD1ED8-A067-4ADD-90DE-CBE928EF8B79}">
      <dgm:prSet/>
      <dgm:spPr/>
      <dgm:t>
        <a:bodyPr/>
        <a:lstStyle/>
        <a:p>
          <a:endParaRPr lang="en-US"/>
        </a:p>
      </dgm:t>
    </dgm:pt>
    <dgm:pt modelId="{D9728026-C034-4A42-B7AC-C6CA7058BAA1}" type="sibTrans" cxnId="{1DAD1ED8-A067-4ADD-90DE-CBE928EF8B79}">
      <dgm:prSet/>
      <dgm:spPr/>
      <dgm:t>
        <a:bodyPr/>
        <a:lstStyle/>
        <a:p>
          <a:endParaRPr lang="en-US"/>
        </a:p>
      </dgm:t>
    </dgm:pt>
    <dgm:pt modelId="{9D78EB49-C064-4FAC-A1D4-5B68F2C752A2}">
      <dgm:prSet phldrT="[Text]"/>
      <dgm:spPr/>
      <dgm:t>
        <a:bodyPr/>
        <a:lstStyle/>
        <a:p>
          <a:pPr algn="ctr" rtl="1"/>
          <a:r>
            <a:rPr lang="x-none">
              <a:solidFill>
                <a:srgbClr val="FF0000"/>
              </a:solidFill>
            </a:rPr>
            <a:t>الموزع</a:t>
          </a:r>
          <a:r>
            <a:rPr lang="ar-SA">
              <a:solidFill>
                <a:srgbClr val="FF0000"/>
              </a:solidFill>
            </a:rPr>
            <a:t>و</a:t>
          </a:r>
          <a:r>
            <a:rPr lang="x-none">
              <a:solidFill>
                <a:srgbClr val="FF0000"/>
              </a:solidFill>
            </a:rPr>
            <a:t>ن</a:t>
          </a:r>
          <a:endParaRPr lang="en-US">
            <a:solidFill>
              <a:srgbClr val="FF0000"/>
            </a:solidFill>
          </a:endParaRPr>
        </a:p>
      </dgm:t>
    </dgm:pt>
    <dgm:pt modelId="{A205D420-842C-4FFC-9F12-FFDB96FDD6B6}" type="parTrans" cxnId="{438685ED-58DA-49C0-A21A-33BAC7EE26FB}">
      <dgm:prSet/>
      <dgm:spPr/>
      <dgm:t>
        <a:bodyPr/>
        <a:lstStyle/>
        <a:p>
          <a:endParaRPr lang="en-US"/>
        </a:p>
      </dgm:t>
    </dgm:pt>
    <dgm:pt modelId="{8887A921-E1B0-47F1-AFD2-4D3342BBA83F}" type="sibTrans" cxnId="{438685ED-58DA-49C0-A21A-33BAC7EE26FB}">
      <dgm:prSet/>
      <dgm:spPr/>
      <dgm:t>
        <a:bodyPr/>
        <a:lstStyle/>
        <a:p>
          <a:endParaRPr lang="en-US"/>
        </a:p>
      </dgm:t>
    </dgm:pt>
    <dgm:pt modelId="{E3361E56-1A89-4400-B18A-582CFD820E2D}">
      <dgm:prSet phldrT="[Text]"/>
      <dgm:spPr/>
      <dgm:t>
        <a:bodyPr/>
        <a:lstStyle/>
        <a:p>
          <a:pPr rtl="1"/>
          <a:r>
            <a:rPr lang="x-none"/>
            <a:t>المصنع</a:t>
          </a:r>
          <a:endParaRPr lang="en-US"/>
        </a:p>
      </dgm:t>
    </dgm:pt>
    <dgm:pt modelId="{F50CBECC-BA18-4C43-8190-B44094B9C2C7}" type="parTrans" cxnId="{C7FAA180-E6D2-48F9-AED4-D8AA9055DEE8}">
      <dgm:prSet/>
      <dgm:spPr/>
      <dgm:t>
        <a:bodyPr/>
        <a:lstStyle/>
        <a:p>
          <a:endParaRPr lang="en-US"/>
        </a:p>
      </dgm:t>
    </dgm:pt>
    <dgm:pt modelId="{A950016A-C399-4A62-AC2F-5A70F83C54FA}" type="sibTrans" cxnId="{C7FAA180-E6D2-48F9-AED4-D8AA9055DEE8}">
      <dgm:prSet/>
      <dgm:spPr/>
      <dgm:t>
        <a:bodyPr/>
        <a:lstStyle/>
        <a:p>
          <a:endParaRPr lang="en-US"/>
        </a:p>
      </dgm:t>
    </dgm:pt>
    <dgm:pt modelId="{1FC110DE-50DA-4C45-82F3-F879F2ADCA20}">
      <dgm:prSet phldrT="[Text]"/>
      <dgm:spPr/>
      <dgm:t>
        <a:bodyPr/>
        <a:lstStyle/>
        <a:p>
          <a:r>
            <a:rPr lang="x-none"/>
            <a:t>المزو</a:t>
          </a:r>
          <a:r>
            <a:rPr lang="ar-SA"/>
            <a:t>ِّ</a:t>
          </a:r>
          <a:r>
            <a:rPr lang="x-none"/>
            <a:t>د</a:t>
          </a:r>
          <a:endParaRPr lang="en-US"/>
        </a:p>
      </dgm:t>
    </dgm:pt>
    <dgm:pt modelId="{DF534096-EABC-46B7-9763-D19C0BDA3C3F}" type="parTrans" cxnId="{5E2B7E62-6E51-4888-AC74-C72BDF5A8B18}">
      <dgm:prSet/>
      <dgm:spPr/>
      <dgm:t>
        <a:bodyPr/>
        <a:lstStyle/>
        <a:p>
          <a:endParaRPr lang="en-US"/>
        </a:p>
      </dgm:t>
    </dgm:pt>
    <dgm:pt modelId="{1BE401BD-0CC0-4005-9C81-4C4176FC36D1}" type="sibTrans" cxnId="{5E2B7E62-6E51-4888-AC74-C72BDF5A8B18}">
      <dgm:prSet/>
      <dgm:spPr/>
      <dgm:t>
        <a:bodyPr/>
        <a:lstStyle/>
        <a:p>
          <a:endParaRPr lang="en-US"/>
        </a:p>
      </dgm:t>
    </dgm:pt>
    <dgm:pt modelId="{DE83F7C6-DA78-4372-946C-58F7C9872BD9}" type="pres">
      <dgm:prSet presAssocID="{FF4675A5-4585-43EA-B944-8ED5F1F15997}" presName="Name0" presStyleCnt="0">
        <dgm:presLayoutVars>
          <dgm:dir/>
          <dgm:resizeHandles val="exact"/>
        </dgm:presLayoutVars>
      </dgm:prSet>
      <dgm:spPr/>
    </dgm:pt>
    <dgm:pt modelId="{D12B6670-E21F-4B47-92AD-AB16E801C033}" type="pres">
      <dgm:prSet presAssocID="{F5602E6A-25B9-43C1-9176-F5A3E241BA43}" presName="node" presStyleLbl="node1" presStyleIdx="0" presStyleCnt="5">
        <dgm:presLayoutVars>
          <dgm:bulletEnabled val="1"/>
        </dgm:presLayoutVars>
      </dgm:prSet>
      <dgm:spPr/>
    </dgm:pt>
    <dgm:pt modelId="{8ED82964-980F-45C5-A8BC-C215BE774955}" type="pres">
      <dgm:prSet presAssocID="{41E4AE2D-9663-48E7-B254-BBEEC94209AB}" presName="sibTrans" presStyleLbl="sibTrans2D1" presStyleIdx="0" presStyleCnt="4"/>
      <dgm:spPr>
        <a:prstGeom prst="leftArrow">
          <a:avLst/>
        </a:prstGeom>
      </dgm:spPr>
    </dgm:pt>
    <dgm:pt modelId="{3C951C01-F8CB-4FC1-96D1-FF7CD0242EFB}" type="pres">
      <dgm:prSet presAssocID="{41E4AE2D-9663-48E7-B254-BBEEC94209AB}" presName="connectorText" presStyleLbl="sibTrans2D1" presStyleIdx="0" presStyleCnt="4"/>
      <dgm:spPr/>
    </dgm:pt>
    <dgm:pt modelId="{B55C29FA-F73D-4F88-8E83-584B790A2FE3}" type="pres">
      <dgm:prSet presAssocID="{43188D4C-0DBD-4E55-8544-857202427CD5}" presName="node" presStyleLbl="node1" presStyleIdx="1" presStyleCnt="5">
        <dgm:presLayoutVars>
          <dgm:bulletEnabled val="1"/>
        </dgm:presLayoutVars>
      </dgm:prSet>
      <dgm:spPr/>
    </dgm:pt>
    <dgm:pt modelId="{533404C2-FF38-4A64-984C-FAE88750EDE1}" type="pres">
      <dgm:prSet presAssocID="{D9728026-C034-4A42-B7AC-C6CA7058BAA1}" presName="sibTrans" presStyleLbl="sibTrans2D1" presStyleIdx="1" presStyleCnt="4"/>
      <dgm:spPr>
        <a:prstGeom prst="leftArrow">
          <a:avLst/>
        </a:prstGeom>
      </dgm:spPr>
    </dgm:pt>
    <dgm:pt modelId="{1168D389-CFC7-4A13-ABF1-5C76E09FB370}" type="pres">
      <dgm:prSet presAssocID="{D9728026-C034-4A42-B7AC-C6CA7058BAA1}" presName="connectorText" presStyleLbl="sibTrans2D1" presStyleIdx="1" presStyleCnt="4"/>
      <dgm:spPr>
        <a:prstGeom prst="leftArrow">
          <a:avLst/>
        </a:prstGeom>
      </dgm:spPr>
    </dgm:pt>
    <dgm:pt modelId="{29E300C0-0CB0-4E3A-8749-D095FB28ED33}" type="pres">
      <dgm:prSet presAssocID="{9D78EB49-C064-4FAC-A1D4-5B68F2C752A2}" presName="node" presStyleLbl="node1" presStyleIdx="2" presStyleCnt="5">
        <dgm:presLayoutVars>
          <dgm:bulletEnabled val="1"/>
        </dgm:presLayoutVars>
      </dgm:prSet>
      <dgm:spPr/>
    </dgm:pt>
    <dgm:pt modelId="{56EBB33D-7160-4AE8-AEB6-C3B88815CC07}" type="pres">
      <dgm:prSet presAssocID="{8887A921-E1B0-47F1-AFD2-4D3342BBA83F}" presName="sibTrans" presStyleLbl="sibTrans2D1" presStyleIdx="2" presStyleCnt="4"/>
      <dgm:spPr>
        <a:prstGeom prst="leftArrow">
          <a:avLst/>
        </a:prstGeom>
      </dgm:spPr>
    </dgm:pt>
    <dgm:pt modelId="{6D199B11-838A-4722-B6D2-D515EDAD8679}" type="pres">
      <dgm:prSet presAssocID="{8887A921-E1B0-47F1-AFD2-4D3342BBA83F}" presName="connectorText" presStyleLbl="sibTrans2D1" presStyleIdx="2" presStyleCnt="4"/>
      <dgm:spPr/>
    </dgm:pt>
    <dgm:pt modelId="{8B96A481-F038-45C0-93B6-9733F49FD5FD}" type="pres">
      <dgm:prSet presAssocID="{E3361E56-1A89-4400-B18A-582CFD820E2D}" presName="node" presStyleLbl="node1" presStyleIdx="3" presStyleCnt="5">
        <dgm:presLayoutVars>
          <dgm:bulletEnabled val="1"/>
        </dgm:presLayoutVars>
      </dgm:prSet>
      <dgm:spPr/>
    </dgm:pt>
    <dgm:pt modelId="{AA076A16-4AAC-41DA-B542-87209BB68C6C}" type="pres">
      <dgm:prSet presAssocID="{A950016A-C399-4A62-AC2F-5A70F83C54FA}" presName="sibTrans" presStyleLbl="sibTrans2D1" presStyleIdx="3" presStyleCnt="4" custLinFactNeighborX="-5515"/>
      <dgm:spPr>
        <a:prstGeom prst="leftArrow">
          <a:avLst/>
        </a:prstGeom>
      </dgm:spPr>
    </dgm:pt>
    <dgm:pt modelId="{B3238294-6489-4DBF-9669-0A2C894F2227}" type="pres">
      <dgm:prSet presAssocID="{A950016A-C399-4A62-AC2F-5A70F83C54FA}" presName="connectorText" presStyleLbl="sibTrans2D1" presStyleIdx="3" presStyleCnt="4"/>
      <dgm:spPr/>
    </dgm:pt>
    <dgm:pt modelId="{3D6F8988-4238-49AE-A164-1427BBEAD55D}" type="pres">
      <dgm:prSet presAssocID="{1FC110DE-50DA-4C45-82F3-F879F2ADCA20}" presName="node" presStyleLbl="node1" presStyleIdx="4" presStyleCnt="5">
        <dgm:presLayoutVars>
          <dgm:bulletEnabled val="1"/>
        </dgm:presLayoutVars>
      </dgm:prSet>
      <dgm:spPr/>
    </dgm:pt>
  </dgm:ptLst>
  <dgm:cxnLst>
    <dgm:cxn modelId="{A87FB703-8E64-F243-8768-A3119E517960}" type="presOf" srcId="{41E4AE2D-9663-48E7-B254-BBEEC94209AB}" destId="{8ED82964-980F-45C5-A8BC-C215BE774955}" srcOrd="0" destOrd="0" presId="urn:microsoft.com/office/officeart/2005/8/layout/process1"/>
    <dgm:cxn modelId="{644D4308-9101-AF43-8559-42B24258212C}" type="presOf" srcId="{E3361E56-1A89-4400-B18A-582CFD820E2D}" destId="{8B96A481-F038-45C0-93B6-9733F49FD5FD}" srcOrd="0" destOrd="0" presId="urn:microsoft.com/office/officeart/2005/8/layout/process1"/>
    <dgm:cxn modelId="{8CCF301C-F969-9748-B49B-38C584AA675A}" type="presOf" srcId="{A950016A-C399-4A62-AC2F-5A70F83C54FA}" destId="{B3238294-6489-4DBF-9669-0A2C894F2227}" srcOrd="1" destOrd="0" presId="urn:microsoft.com/office/officeart/2005/8/layout/process1"/>
    <dgm:cxn modelId="{89EAE61D-90B4-A145-BCE4-F6F04564E54E}" type="presOf" srcId="{D9728026-C034-4A42-B7AC-C6CA7058BAA1}" destId="{1168D389-CFC7-4A13-ABF1-5C76E09FB370}" srcOrd="1" destOrd="0" presId="urn:microsoft.com/office/officeart/2005/8/layout/process1"/>
    <dgm:cxn modelId="{9212DB5B-4A53-F442-AB84-526B162E3F68}" type="presOf" srcId="{1FC110DE-50DA-4C45-82F3-F879F2ADCA20}" destId="{3D6F8988-4238-49AE-A164-1427BBEAD55D}" srcOrd="0" destOrd="0" presId="urn:microsoft.com/office/officeart/2005/8/layout/process1"/>
    <dgm:cxn modelId="{215F2361-CA2D-A94F-9BE4-734F4B9E0893}" type="presOf" srcId="{41E4AE2D-9663-48E7-B254-BBEEC94209AB}" destId="{3C951C01-F8CB-4FC1-96D1-FF7CD0242EFB}" srcOrd="1" destOrd="0" presId="urn:microsoft.com/office/officeart/2005/8/layout/process1"/>
    <dgm:cxn modelId="{52792A42-34A9-2F40-856D-98724C72D1A6}" type="presOf" srcId="{FF4675A5-4585-43EA-B944-8ED5F1F15997}" destId="{DE83F7C6-DA78-4372-946C-58F7C9872BD9}" srcOrd="0" destOrd="0" presId="urn:microsoft.com/office/officeart/2005/8/layout/process1"/>
    <dgm:cxn modelId="{5E2B7E62-6E51-4888-AC74-C72BDF5A8B18}" srcId="{FF4675A5-4585-43EA-B944-8ED5F1F15997}" destId="{1FC110DE-50DA-4C45-82F3-F879F2ADCA20}" srcOrd="4" destOrd="0" parTransId="{DF534096-EABC-46B7-9763-D19C0BDA3C3F}" sibTransId="{1BE401BD-0CC0-4005-9C81-4C4176FC36D1}"/>
    <dgm:cxn modelId="{B5F21063-48D8-F742-84F4-66E7E01163F6}" type="presOf" srcId="{43188D4C-0DBD-4E55-8544-857202427CD5}" destId="{B55C29FA-F73D-4F88-8E83-584B790A2FE3}" srcOrd="0" destOrd="0" presId="urn:microsoft.com/office/officeart/2005/8/layout/process1"/>
    <dgm:cxn modelId="{6741A872-7470-469E-8DAB-B9483755D2A0}" srcId="{FF4675A5-4585-43EA-B944-8ED5F1F15997}" destId="{F5602E6A-25B9-43C1-9176-F5A3E241BA43}" srcOrd="0" destOrd="0" parTransId="{829A024D-2ACC-4D07-BC37-73CAF9E71C35}" sibTransId="{41E4AE2D-9663-48E7-B254-BBEEC94209AB}"/>
    <dgm:cxn modelId="{2D7BB477-7466-4D48-8BA5-1FA21AC0A057}" type="presOf" srcId="{8887A921-E1B0-47F1-AFD2-4D3342BBA83F}" destId="{56EBB33D-7160-4AE8-AEB6-C3B88815CC07}" srcOrd="0" destOrd="0" presId="urn:microsoft.com/office/officeart/2005/8/layout/process1"/>
    <dgm:cxn modelId="{490C187D-1FCE-1842-B9FE-0145223BDFCD}" type="presOf" srcId="{A950016A-C399-4A62-AC2F-5A70F83C54FA}" destId="{AA076A16-4AAC-41DA-B542-87209BB68C6C}" srcOrd="0" destOrd="0" presId="urn:microsoft.com/office/officeart/2005/8/layout/process1"/>
    <dgm:cxn modelId="{3D7E157E-328C-E841-817A-BA1E93246C2B}" type="presOf" srcId="{F5602E6A-25B9-43C1-9176-F5A3E241BA43}" destId="{D12B6670-E21F-4B47-92AD-AB16E801C033}" srcOrd="0" destOrd="0" presId="urn:microsoft.com/office/officeart/2005/8/layout/process1"/>
    <dgm:cxn modelId="{C7FAA180-E6D2-48F9-AED4-D8AA9055DEE8}" srcId="{FF4675A5-4585-43EA-B944-8ED5F1F15997}" destId="{E3361E56-1A89-4400-B18A-582CFD820E2D}" srcOrd="3" destOrd="0" parTransId="{F50CBECC-BA18-4C43-8190-B44094B9C2C7}" sibTransId="{A950016A-C399-4A62-AC2F-5A70F83C54FA}"/>
    <dgm:cxn modelId="{024720BF-572E-564B-A6E2-9062FA56A2EF}" type="presOf" srcId="{8887A921-E1B0-47F1-AFD2-4D3342BBA83F}" destId="{6D199B11-838A-4722-B6D2-D515EDAD8679}" srcOrd="1" destOrd="0" presId="urn:microsoft.com/office/officeart/2005/8/layout/process1"/>
    <dgm:cxn modelId="{7A12ACCC-3D65-C347-AA72-A9652B336DFF}" type="presOf" srcId="{D9728026-C034-4A42-B7AC-C6CA7058BAA1}" destId="{533404C2-FF38-4A64-984C-FAE88750EDE1}" srcOrd="0" destOrd="0" presId="urn:microsoft.com/office/officeart/2005/8/layout/process1"/>
    <dgm:cxn modelId="{1DAD1ED8-A067-4ADD-90DE-CBE928EF8B79}" srcId="{FF4675A5-4585-43EA-B944-8ED5F1F15997}" destId="{43188D4C-0DBD-4E55-8544-857202427CD5}" srcOrd="1" destOrd="0" parTransId="{C0293877-4FB9-428C-B2ED-5ADA8C45B2B2}" sibTransId="{D9728026-C034-4A42-B7AC-C6CA7058BAA1}"/>
    <dgm:cxn modelId="{438685ED-58DA-49C0-A21A-33BAC7EE26FB}" srcId="{FF4675A5-4585-43EA-B944-8ED5F1F15997}" destId="{9D78EB49-C064-4FAC-A1D4-5B68F2C752A2}" srcOrd="2" destOrd="0" parTransId="{A205D420-842C-4FFC-9F12-FFDB96FDD6B6}" sibTransId="{8887A921-E1B0-47F1-AFD2-4D3342BBA83F}"/>
    <dgm:cxn modelId="{448352F7-8571-1648-A943-0052B0AE967E}" type="presOf" srcId="{9D78EB49-C064-4FAC-A1D4-5B68F2C752A2}" destId="{29E300C0-0CB0-4E3A-8749-D095FB28ED33}" srcOrd="0" destOrd="0" presId="urn:microsoft.com/office/officeart/2005/8/layout/process1"/>
    <dgm:cxn modelId="{96DFA089-0815-4D4F-88D4-565C51011324}" type="presParOf" srcId="{DE83F7C6-DA78-4372-946C-58F7C9872BD9}" destId="{D12B6670-E21F-4B47-92AD-AB16E801C033}" srcOrd="0" destOrd="0" presId="urn:microsoft.com/office/officeart/2005/8/layout/process1"/>
    <dgm:cxn modelId="{7D9AC2D0-77E1-3D43-8AF5-19501ACAAD04}" type="presParOf" srcId="{DE83F7C6-DA78-4372-946C-58F7C9872BD9}" destId="{8ED82964-980F-45C5-A8BC-C215BE774955}" srcOrd="1" destOrd="0" presId="urn:microsoft.com/office/officeart/2005/8/layout/process1"/>
    <dgm:cxn modelId="{AFD3C083-C086-C644-B454-8BD1EBACFF87}" type="presParOf" srcId="{8ED82964-980F-45C5-A8BC-C215BE774955}" destId="{3C951C01-F8CB-4FC1-96D1-FF7CD0242EFB}" srcOrd="0" destOrd="0" presId="urn:microsoft.com/office/officeart/2005/8/layout/process1"/>
    <dgm:cxn modelId="{1B6114AF-1B16-0E44-9E40-2C379B5DE979}" type="presParOf" srcId="{DE83F7C6-DA78-4372-946C-58F7C9872BD9}" destId="{B55C29FA-F73D-4F88-8E83-584B790A2FE3}" srcOrd="2" destOrd="0" presId="urn:microsoft.com/office/officeart/2005/8/layout/process1"/>
    <dgm:cxn modelId="{19BC44E6-CAF4-F94D-A9D0-F930FD70AB54}" type="presParOf" srcId="{DE83F7C6-DA78-4372-946C-58F7C9872BD9}" destId="{533404C2-FF38-4A64-984C-FAE88750EDE1}" srcOrd="3" destOrd="0" presId="urn:microsoft.com/office/officeart/2005/8/layout/process1"/>
    <dgm:cxn modelId="{7DAEB687-23D7-114B-8017-87489F4C02D6}" type="presParOf" srcId="{533404C2-FF38-4A64-984C-FAE88750EDE1}" destId="{1168D389-CFC7-4A13-ABF1-5C76E09FB370}" srcOrd="0" destOrd="0" presId="urn:microsoft.com/office/officeart/2005/8/layout/process1"/>
    <dgm:cxn modelId="{EB652B9A-2EC2-DA4E-BF42-F60EE502F193}" type="presParOf" srcId="{DE83F7C6-DA78-4372-946C-58F7C9872BD9}" destId="{29E300C0-0CB0-4E3A-8749-D095FB28ED33}" srcOrd="4" destOrd="0" presId="urn:microsoft.com/office/officeart/2005/8/layout/process1"/>
    <dgm:cxn modelId="{EA53ED19-FFE8-B541-A9F9-401EA0BC335A}" type="presParOf" srcId="{DE83F7C6-DA78-4372-946C-58F7C9872BD9}" destId="{56EBB33D-7160-4AE8-AEB6-C3B88815CC07}" srcOrd="5" destOrd="0" presId="urn:microsoft.com/office/officeart/2005/8/layout/process1"/>
    <dgm:cxn modelId="{0B16DBA3-4D37-F640-BB84-46490CD4155B}" type="presParOf" srcId="{56EBB33D-7160-4AE8-AEB6-C3B88815CC07}" destId="{6D199B11-838A-4722-B6D2-D515EDAD8679}" srcOrd="0" destOrd="0" presId="urn:microsoft.com/office/officeart/2005/8/layout/process1"/>
    <dgm:cxn modelId="{5FEA1CF9-AF3F-9940-A077-04A2A22D7816}" type="presParOf" srcId="{DE83F7C6-DA78-4372-946C-58F7C9872BD9}" destId="{8B96A481-F038-45C0-93B6-9733F49FD5FD}" srcOrd="6" destOrd="0" presId="urn:microsoft.com/office/officeart/2005/8/layout/process1"/>
    <dgm:cxn modelId="{14A52323-8B98-C146-8B64-68367FF0219B}" type="presParOf" srcId="{DE83F7C6-DA78-4372-946C-58F7C9872BD9}" destId="{AA076A16-4AAC-41DA-B542-87209BB68C6C}" srcOrd="7" destOrd="0" presId="urn:microsoft.com/office/officeart/2005/8/layout/process1"/>
    <dgm:cxn modelId="{A3A04E72-1B9D-5247-9AC9-243F5CD93831}" type="presParOf" srcId="{AA076A16-4AAC-41DA-B542-87209BB68C6C}" destId="{B3238294-6489-4DBF-9669-0A2C894F2227}" srcOrd="0" destOrd="0" presId="urn:microsoft.com/office/officeart/2005/8/layout/process1"/>
    <dgm:cxn modelId="{FBA4ECCA-5A41-904C-952F-0E124DB80D49}" type="presParOf" srcId="{DE83F7C6-DA78-4372-946C-58F7C9872BD9}" destId="{3D6F8988-4238-49AE-A164-1427BBEAD55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1E29-F455-F145-84E7-97EE8B203E34}">
      <dsp:nvSpPr>
        <dsp:cNvPr id="0" name=""/>
        <dsp:cNvSpPr/>
      </dsp:nvSpPr>
      <dsp:spPr>
        <a:xfrm rot="16200000">
          <a:off x="348181" y="-348181"/>
          <a:ext cx="2384792" cy="3081155"/>
        </a:xfrm>
        <a:prstGeom prst="round1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en-US" sz="1800" b="0" kern="1200" dirty="0">
              <a:solidFill>
                <a:schemeClr val="tx1"/>
              </a:solidFill>
              <a:latin typeface="Calibri"/>
              <a:ea typeface="+mn-ea"/>
              <a:cs typeface="+mn-cs"/>
            </a:rPr>
            <a:t>Product </a:t>
          </a:r>
          <a:r>
            <a:rPr lang="x-none" sz="1800" b="0" kern="1200" dirty="0">
              <a:solidFill>
                <a:schemeClr val="tx1"/>
              </a:solidFill>
              <a:latin typeface="Calibri"/>
              <a:ea typeface="+mn-ea"/>
              <a:cs typeface="Arial" panose="020B0604020202020204" pitchFamily="34" charset="0"/>
            </a:rPr>
            <a:t>المنتج</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هل تصميم المنتج، حجمه، ولونه جاذبين للعميل؟</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ما هي مميزات المنتج مقارنة بما يقدمه المنافس؟</a:t>
          </a:r>
        </a:p>
      </dsp:txBody>
      <dsp:txXfrm rot="5400000">
        <a:off x="0" y="0"/>
        <a:ext cx="3081155" cy="1788594"/>
      </dsp:txXfrm>
    </dsp:sp>
    <dsp:sp modelId="{FDFAB766-B2AF-A940-B95D-1AB43ADC5E89}">
      <dsp:nvSpPr>
        <dsp:cNvPr id="0" name=""/>
        <dsp:cNvSpPr/>
      </dsp:nvSpPr>
      <dsp:spPr>
        <a:xfrm>
          <a:off x="3081155" y="0"/>
          <a:ext cx="3081155" cy="2384792"/>
        </a:xfrm>
        <a:prstGeom prst="round1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en-US" sz="1800" b="0" kern="1200" dirty="0">
              <a:solidFill>
                <a:schemeClr val="tx1"/>
              </a:solidFill>
              <a:latin typeface="Calibri"/>
              <a:ea typeface="+mn-ea"/>
              <a:cs typeface="+mn-cs"/>
            </a:rPr>
            <a:t>Price </a:t>
          </a:r>
          <a:r>
            <a:rPr lang="x-none" sz="1800" b="0" kern="1200" dirty="0">
              <a:solidFill>
                <a:schemeClr val="tx1"/>
              </a:solidFill>
              <a:latin typeface="Calibri"/>
              <a:ea typeface="+mn-ea"/>
              <a:cs typeface="Arial" panose="020B0604020202020204" pitchFamily="34" charset="0"/>
            </a:rPr>
            <a:t>السعر</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ماهي قيمة التي يمثلها المنتج للعميل المحتمل؟</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ما هو السعر المتوسط الذي تباع فيه المنتجات المشابهه؟</a:t>
          </a:r>
          <a:endParaRPr lang="en-US" sz="1400" b="0" kern="1200" dirty="0">
            <a:solidFill>
              <a:schemeClr val="tx1"/>
            </a:solidFill>
            <a:latin typeface="Calibri"/>
            <a:ea typeface="+mn-ea"/>
            <a:cs typeface="+mn-cs"/>
          </a:endParaRPr>
        </a:p>
      </dsp:txBody>
      <dsp:txXfrm>
        <a:off x="3081155" y="0"/>
        <a:ext cx="3081155" cy="1788594"/>
      </dsp:txXfrm>
    </dsp:sp>
    <dsp:sp modelId="{36A98637-8147-D644-BD52-DC65BC2E160E}">
      <dsp:nvSpPr>
        <dsp:cNvPr id="0" name=""/>
        <dsp:cNvSpPr/>
      </dsp:nvSpPr>
      <dsp:spPr>
        <a:xfrm rot="10800000">
          <a:off x="2526" y="2384792"/>
          <a:ext cx="3081155" cy="2384792"/>
        </a:xfrm>
        <a:prstGeom prst="round1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en-US" sz="1800" b="0" kern="1200" dirty="0">
              <a:solidFill>
                <a:schemeClr val="tx1"/>
              </a:solidFill>
              <a:latin typeface="Calibri"/>
              <a:ea typeface="+mn-ea"/>
              <a:cs typeface="+mn-cs"/>
            </a:rPr>
            <a:t>Promotion </a:t>
          </a:r>
          <a:r>
            <a:rPr lang="x-none" sz="1800" b="0" kern="1200" dirty="0">
              <a:solidFill>
                <a:schemeClr val="tx1"/>
              </a:solidFill>
              <a:latin typeface="Calibri"/>
              <a:ea typeface="+mn-ea"/>
              <a:cs typeface="Arial" panose="020B0604020202020204" pitchFamily="34" charset="0"/>
            </a:rPr>
            <a:t>الترويج</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ماهي خطة التسويق وقنوات الاعلام التي </a:t>
          </a:r>
          <a:r>
            <a:rPr lang="ar-SA" sz="1400" b="0" kern="1200" dirty="0">
              <a:solidFill>
                <a:schemeClr val="tx1"/>
              </a:solidFill>
              <a:latin typeface="Calibri"/>
              <a:ea typeface="+mn-ea"/>
              <a:cs typeface="Arial" panose="020B0604020202020204" pitchFamily="34" charset="0"/>
            </a:rPr>
            <a:t>تُعتبر</a:t>
          </a:r>
          <a:r>
            <a:rPr lang="x-none" sz="1400" b="0" kern="1200" dirty="0">
              <a:solidFill>
                <a:schemeClr val="tx1"/>
              </a:solidFill>
              <a:latin typeface="Calibri"/>
              <a:ea typeface="+mn-ea"/>
              <a:cs typeface="Arial" panose="020B0604020202020204" pitchFamily="34" charset="0"/>
            </a:rPr>
            <a:t> اكثر كفاءة في الترويج للمنتج؟</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ما هو أفضل وقت للترويج للمنتج؟</a:t>
          </a:r>
        </a:p>
        <a:p>
          <a:pPr marL="0" lvl="0" indent="0" algn="ctr" defTabSz="800100" rtl="1">
            <a:lnSpc>
              <a:spcPct val="90000"/>
            </a:lnSpc>
            <a:spcBef>
              <a:spcPct val="0"/>
            </a:spcBef>
            <a:spcAft>
              <a:spcPct val="35000"/>
            </a:spcAft>
            <a:buNone/>
          </a:pPr>
          <a:endParaRPr lang="en-US" sz="1400" b="0" kern="1200" dirty="0">
            <a:solidFill>
              <a:schemeClr val="tx1"/>
            </a:solidFill>
            <a:latin typeface="Calibri"/>
            <a:ea typeface="+mn-ea"/>
            <a:cs typeface="+mn-cs"/>
          </a:endParaRPr>
        </a:p>
      </dsp:txBody>
      <dsp:txXfrm rot="10800000">
        <a:off x="2526" y="2980991"/>
        <a:ext cx="3081155" cy="1788594"/>
      </dsp:txXfrm>
    </dsp:sp>
    <dsp:sp modelId="{E1E51972-C3C9-A841-8345-94F9BC759353}">
      <dsp:nvSpPr>
        <dsp:cNvPr id="0" name=""/>
        <dsp:cNvSpPr/>
      </dsp:nvSpPr>
      <dsp:spPr>
        <a:xfrm rot="5400000">
          <a:off x="3429336" y="2036611"/>
          <a:ext cx="2384792" cy="3081155"/>
        </a:xfrm>
        <a:prstGeom prst="round1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en-US" sz="1800" b="0" kern="1200" dirty="0">
              <a:solidFill>
                <a:schemeClr val="tx1"/>
              </a:solidFill>
              <a:latin typeface="Calibri"/>
              <a:ea typeface="+mn-ea"/>
              <a:cs typeface="+mn-cs"/>
            </a:rPr>
            <a:t>Place </a:t>
          </a:r>
          <a:r>
            <a:rPr lang="x-none" sz="1800" b="0" kern="1200" dirty="0">
              <a:solidFill>
                <a:schemeClr val="tx1"/>
              </a:solidFill>
              <a:latin typeface="Calibri"/>
              <a:ea typeface="+mn-ea"/>
              <a:cs typeface="Arial" panose="020B0604020202020204" pitchFamily="34" charset="0"/>
            </a:rPr>
            <a:t>المكان</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أين يجب ان يباع المنتج- محلات بيع بالتجزئه، الانترنت، او طريق الكتالوج؟</a:t>
          </a:r>
        </a:p>
        <a:p>
          <a:pPr marL="0" lvl="0" indent="0" algn="ctr" defTabSz="800100" rtl="1">
            <a:lnSpc>
              <a:spcPct val="90000"/>
            </a:lnSpc>
            <a:spcBef>
              <a:spcPct val="0"/>
            </a:spcBef>
            <a:spcAft>
              <a:spcPct val="35000"/>
            </a:spcAft>
            <a:buNone/>
          </a:pPr>
          <a:r>
            <a:rPr lang="x-none" sz="1400" b="0" kern="1200" dirty="0">
              <a:solidFill>
                <a:schemeClr val="tx1"/>
              </a:solidFill>
              <a:latin typeface="Calibri"/>
              <a:ea typeface="+mn-ea"/>
              <a:cs typeface="Arial" panose="020B0604020202020204" pitchFamily="34" charset="0"/>
            </a:rPr>
            <a:t>أين يبيع المنافسون منتجاتهم المشابة،</a:t>
          </a:r>
          <a:r>
            <a:rPr lang="ar-SA" sz="1400" b="0" kern="1200" dirty="0">
              <a:solidFill>
                <a:schemeClr val="tx1"/>
              </a:solidFill>
              <a:latin typeface="Calibri"/>
              <a:ea typeface="+mn-ea"/>
              <a:cs typeface="Arial" panose="020B0604020202020204" pitchFamily="34" charset="0"/>
            </a:rPr>
            <a:t>،</a:t>
          </a:r>
          <a:r>
            <a:rPr lang="x-none" sz="1400" b="0" kern="1200" dirty="0">
              <a:solidFill>
                <a:schemeClr val="tx1"/>
              </a:solidFill>
              <a:latin typeface="Calibri"/>
              <a:ea typeface="+mn-ea"/>
              <a:cs typeface="Arial" panose="020B0604020202020204" pitchFamily="34" charset="0"/>
            </a:rPr>
            <a:t>ما هي قنوات التوزيع التي يستعملوها؟</a:t>
          </a:r>
        </a:p>
        <a:p>
          <a:pPr marL="0" lvl="0" indent="0" algn="ctr" defTabSz="800100">
            <a:lnSpc>
              <a:spcPct val="90000"/>
            </a:lnSpc>
            <a:spcBef>
              <a:spcPct val="0"/>
            </a:spcBef>
            <a:spcAft>
              <a:spcPct val="35000"/>
            </a:spcAft>
            <a:buNone/>
          </a:pPr>
          <a:endParaRPr lang="en-US" sz="900" kern="1200" dirty="0">
            <a:latin typeface="Calibri"/>
            <a:ea typeface="+mn-ea"/>
            <a:cs typeface="+mn-cs"/>
          </a:endParaRPr>
        </a:p>
      </dsp:txBody>
      <dsp:txXfrm rot="-5400000">
        <a:off x="3081155" y="2980991"/>
        <a:ext cx="3081155" cy="1788594"/>
      </dsp:txXfrm>
    </dsp:sp>
    <dsp:sp modelId="{D582C46F-B5C3-AA4D-B608-645C1B06FD94}">
      <dsp:nvSpPr>
        <dsp:cNvPr id="0" name=""/>
        <dsp:cNvSpPr/>
      </dsp:nvSpPr>
      <dsp:spPr>
        <a:xfrm>
          <a:off x="2156808" y="1788594"/>
          <a:ext cx="1848693" cy="1192396"/>
        </a:xfrm>
        <a:prstGeom prst="roundRect">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x-none" sz="2000" b="0" kern="1200" dirty="0">
              <a:solidFill>
                <a:schemeClr val="tx1"/>
              </a:solidFill>
              <a:latin typeface="Calibri"/>
              <a:ea typeface="+mn-ea"/>
              <a:cs typeface="Arial" panose="020B0604020202020204" pitchFamily="34" charset="0"/>
            </a:rPr>
            <a:t>المزيج التسويقي</a:t>
          </a:r>
        </a:p>
        <a:p>
          <a:pPr marL="0" lvl="0" indent="0" algn="ctr" defTabSz="889000" rtl="1">
            <a:lnSpc>
              <a:spcPct val="90000"/>
            </a:lnSpc>
            <a:spcBef>
              <a:spcPct val="0"/>
            </a:spcBef>
            <a:spcAft>
              <a:spcPct val="35000"/>
            </a:spcAft>
            <a:buNone/>
          </a:pPr>
          <a:r>
            <a:rPr lang="en-US" sz="2000" b="0" kern="1200" dirty="0">
              <a:solidFill>
                <a:schemeClr val="tx1"/>
              </a:solidFill>
              <a:latin typeface="Calibri"/>
              <a:ea typeface="+mn-ea"/>
              <a:cs typeface="+mn-cs"/>
            </a:rPr>
            <a:t> Marketing Mix</a:t>
          </a:r>
        </a:p>
      </dsp:txBody>
      <dsp:txXfrm>
        <a:off x="2215016" y="1846802"/>
        <a:ext cx="1732277" cy="1075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6670-E21F-4B47-92AD-AB16E801C033}">
      <dsp:nvSpPr>
        <dsp:cNvPr id="0" name=""/>
        <dsp:cNvSpPr/>
      </dsp:nvSpPr>
      <dsp:spPr>
        <a:xfrm>
          <a:off x="2627" y="360063"/>
          <a:ext cx="814601" cy="55749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العميل</a:t>
          </a:r>
          <a:endParaRPr lang="en-US" sz="1500" kern="1200"/>
        </a:p>
      </dsp:txBody>
      <dsp:txXfrm>
        <a:off x="18955" y="376391"/>
        <a:ext cx="781945" cy="524836"/>
      </dsp:txXfrm>
    </dsp:sp>
    <dsp:sp modelId="{8ED82964-980F-45C5-A8BC-C215BE774955}">
      <dsp:nvSpPr>
        <dsp:cNvPr id="0" name=""/>
        <dsp:cNvSpPr/>
      </dsp:nvSpPr>
      <dsp:spPr>
        <a:xfrm>
          <a:off x="898689" y="537799"/>
          <a:ext cx="172695" cy="202021"/>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8689" y="578203"/>
        <a:ext cx="120887" cy="121213"/>
      </dsp:txXfrm>
    </dsp:sp>
    <dsp:sp modelId="{B55C29FA-F73D-4F88-8E83-584B790A2FE3}">
      <dsp:nvSpPr>
        <dsp:cNvPr id="0" name=""/>
        <dsp:cNvSpPr/>
      </dsp:nvSpPr>
      <dsp:spPr>
        <a:xfrm>
          <a:off x="1143069" y="360063"/>
          <a:ext cx="814601" cy="557492"/>
        </a:xfrm>
        <a:prstGeom prst="roundRect">
          <a:avLst>
            <a:gd name="adj" fmla="val 10000"/>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بائع التجزئة</a:t>
          </a:r>
          <a:endParaRPr lang="en-US" sz="1500" kern="1200"/>
        </a:p>
      </dsp:txBody>
      <dsp:txXfrm>
        <a:off x="1159397" y="376391"/>
        <a:ext cx="781945" cy="524836"/>
      </dsp:txXfrm>
    </dsp:sp>
    <dsp:sp modelId="{533404C2-FF38-4A64-984C-FAE88750EDE1}">
      <dsp:nvSpPr>
        <dsp:cNvPr id="0" name=""/>
        <dsp:cNvSpPr/>
      </dsp:nvSpPr>
      <dsp:spPr>
        <a:xfrm>
          <a:off x="2039131" y="537799"/>
          <a:ext cx="172695" cy="202021"/>
        </a:xfrm>
        <a:prstGeom prst="leftArrow">
          <a:avLst/>
        </a:prstGeom>
        <a:solidFill>
          <a:schemeClr val="accent2">
            <a:hueOff val="-904150"/>
            <a:satOff val="-55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82305" y="588304"/>
        <a:ext cx="129521" cy="101011"/>
      </dsp:txXfrm>
    </dsp:sp>
    <dsp:sp modelId="{29E300C0-0CB0-4E3A-8749-D095FB28ED33}">
      <dsp:nvSpPr>
        <dsp:cNvPr id="0" name=""/>
        <dsp:cNvSpPr/>
      </dsp:nvSpPr>
      <dsp:spPr>
        <a:xfrm>
          <a:off x="2283511" y="360063"/>
          <a:ext cx="814601" cy="557492"/>
        </a:xfrm>
        <a:prstGeom prst="roundRect">
          <a:avLst>
            <a:gd name="adj" fmla="val 10000"/>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solidFill>
                <a:srgbClr val="FF0000"/>
              </a:solidFill>
            </a:rPr>
            <a:t>الموزع</a:t>
          </a:r>
          <a:r>
            <a:rPr lang="ar-SA" sz="1500" kern="1200">
              <a:solidFill>
                <a:srgbClr val="FF0000"/>
              </a:solidFill>
            </a:rPr>
            <a:t>و</a:t>
          </a:r>
          <a:r>
            <a:rPr lang="x-none" sz="1500" kern="1200">
              <a:solidFill>
                <a:srgbClr val="FF0000"/>
              </a:solidFill>
            </a:rPr>
            <a:t>ن</a:t>
          </a:r>
          <a:endParaRPr lang="en-US" sz="1500" kern="1200">
            <a:solidFill>
              <a:srgbClr val="FF0000"/>
            </a:solidFill>
          </a:endParaRPr>
        </a:p>
      </dsp:txBody>
      <dsp:txXfrm>
        <a:off x="2299839" y="376391"/>
        <a:ext cx="781945" cy="524836"/>
      </dsp:txXfrm>
    </dsp:sp>
    <dsp:sp modelId="{56EBB33D-7160-4AE8-AEB6-C3B88815CC07}">
      <dsp:nvSpPr>
        <dsp:cNvPr id="0" name=""/>
        <dsp:cNvSpPr/>
      </dsp:nvSpPr>
      <dsp:spPr>
        <a:xfrm>
          <a:off x="3179573" y="537799"/>
          <a:ext cx="172695" cy="202021"/>
        </a:xfrm>
        <a:prstGeom prst="leftArrow">
          <a:avLst/>
        </a:prstGeom>
        <a:solidFill>
          <a:schemeClr val="accent2">
            <a:hueOff val="-1808300"/>
            <a:satOff val="-110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79573" y="578203"/>
        <a:ext cx="120887" cy="121213"/>
      </dsp:txXfrm>
    </dsp:sp>
    <dsp:sp modelId="{8B96A481-F038-45C0-93B6-9733F49FD5FD}">
      <dsp:nvSpPr>
        <dsp:cNvPr id="0" name=""/>
        <dsp:cNvSpPr/>
      </dsp:nvSpPr>
      <dsp:spPr>
        <a:xfrm>
          <a:off x="3423953" y="360063"/>
          <a:ext cx="814601" cy="557492"/>
        </a:xfrm>
        <a:prstGeom prst="roundRect">
          <a:avLst>
            <a:gd name="adj" fmla="val 10000"/>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المصنع</a:t>
          </a:r>
          <a:endParaRPr lang="en-US" sz="1500" kern="1200"/>
        </a:p>
      </dsp:txBody>
      <dsp:txXfrm>
        <a:off x="3440281" y="376391"/>
        <a:ext cx="781945" cy="524836"/>
      </dsp:txXfrm>
    </dsp:sp>
    <dsp:sp modelId="{AA076A16-4AAC-41DA-B542-87209BB68C6C}">
      <dsp:nvSpPr>
        <dsp:cNvPr id="0" name=""/>
        <dsp:cNvSpPr/>
      </dsp:nvSpPr>
      <dsp:spPr>
        <a:xfrm>
          <a:off x="4310491" y="537799"/>
          <a:ext cx="172695" cy="202021"/>
        </a:xfrm>
        <a:prstGeom prst="leftArrow">
          <a:avLst/>
        </a:prstGeom>
        <a:solidFill>
          <a:schemeClr val="accent2">
            <a:hueOff val="-2712450"/>
            <a:satOff val="-165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10491" y="578203"/>
        <a:ext cx="120887" cy="121213"/>
      </dsp:txXfrm>
    </dsp:sp>
    <dsp:sp modelId="{3D6F8988-4238-49AE-A164-1427BBEAD55D}">
      <dsp:nvSpPr>
        <dsp:cNvPr id="0" name=""/>
        <dsp:cNvSpPr/>
      </dsp:nvSpPr>
      <dsp:spPr>
        <a:xfrm>
          <a:off x="4564395" y="360063"/>
          <a:ext cx="814601" cy="557492"/>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x-none" sz="1500" kern="1200"/>
            <a:t>المزو</a:t>
          </a:r>
          <a:r>
            <a:rPr lang="ar-SA" sz="1500" kern="1200"/>
            <a:t>ِّ</a:t>
          </a:r>
          <a:r>
            <a:rPr lang="x-none" sz="1500" kern="1200"/>
            <a:t>د</a:t>
          </a:r>
          <a:endParaRPr lang="en-US" sz="1500" kern="1200"/>
        </a:p>
      </dsp:txBody>
      <dsp:txXfrm>
        <a:off x="4580723" y="376391"/>
        <a:ext cx="781945" cy="524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6670-E21F-4B47-92AD-AB16E801C033}">
      <dsp:nvSpPr>
        <dsp:cNvPr id="0" name=""/>
        <dsp:cNvSpPr/>
      </dsp:nvSpPr>
      <dsp:spPr>
        <a:xfrm>
          <a:off x="2627" y="360063"/>
          <a:ext cx="814601" cy="55749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العميل</a:t>
          </a:r>
          <a:endParaRPr lang="en-US" sz="1500" kern="1200"/>
        </a:p>
      </dsp:txBody>
      <dsp:txXfrm>
        <a:off x="18955" y="376391"/>
        <a:ext cx="781945" cy="524836"/>
      </dsp:txXfrm>
    </dsp:sp>
    <dsp:sp modelId="{8ED82964-980F-45C5-A8BC-C215BE774955}">
      <dsp:nvSpPr>
        <dsp:cNvPr id="0" name=""/>
        <dsp:cNvSpPr/>
      </dsp:nvSpPr>
      <dsp:spPr>
        <a:xfrm>
          <a:off x="898689" y="537799"/>
          <a:ext cx="172695" cy="202021"/>
        </a:xfrm>
        <a:prstGeom prst="left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8689" y="578203"/>
        <a:ext cx="120887" cy="121213"/>
      </dsp:txXfrm>
    </dsp:sp>
    <dsp:sp modelId="{B55C29FA-F73D-4F88-8E83-584B790A2FE3}">
      <dsp:nvSpPr>
        <dsp:cNvPr id="0" name=""/>
        <dsp:cNvSpPr/>
      </dsp:nvSpPr>
      <dsp:spPr>
        <a:xfrm>
          <a:off x="1143069" y="360063"/>
          <a:ext cx="814601" cy="557492"/>
        </a:xfrm>
        <a:prstGeom prst="roundRect">
          <a:avLst>
            <a:gd name="adj" fmla="val 10000"/>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بائع التجزئة</a:t>
          </a:r>
          <a:endParaRPr lang="en-US" sz="1500" kern="1200"/>
        </a:p>
      </dsp:txBody>
      <dsp:txXfrm>
        <a:off x="1159397" y="376391"/>
        <a:ext cx="781945" cy="524836"/>
      </dsp:txXfrm>
    </dsp:sp>
    <dsp:sp modelId="{533404C2-FF38-4A64-984C-FAE88750EDE1}">
      <dsp:nvSpPr>
        <dsp:cNvPr id="0" name=""/>
        <dsp:cNvSpPr/>
      </dsp:nvSpPr>
      <dsp:spPr>
        <a:xfrm>
          <a:off x="2039131" y="537799"/>
          <a:ext cx="172695" cy="202021"/>
        </a:xfrm>
        <a:prstGeom prst="leftArrow">
          <a:avLst/>
        </a:prstGeom>
        <a:solidFill>
          <a:schemeClr val="accent2">
            <a:hueOff val="-904150"/>
            <a:satOff val="-55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82305" y="588304"/>
        <a:ext cx="129521" cy="101011"/>
      </dsp:txXfrm>
    </dsp:sp>
    <dsp:sp modelId="{29E300C0-0CB0-4E3A-8749-D095FB28ED33}">
      <dsp:nvSpPr>
        <dsp:cNvPr id="0" name=""/>
        <dsp:cNvSpPr/>
      </dsp:nvSpPr>
      <dsp:spPr>
        <a:xfrm>
          <a:off x="2283511" y="360063"/>
          <a:ext cx="814601" cy="557492"/>
        </a:xfrm>
        <a:prstGeom prst="roundRect">
          <a:avLst>
            <a:gd name="adj" fmla="val 10000"/>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solidFill>
                <a:srgbClr val="FF0000"/>
              </a:solidFill>
            </a:rPr>
            <a:t>الموزع</a:t>
          </a:r>
          <a:r>
            <a:rPr lang="ar-SA" sz="1500" kern="1200">
              <a:solidFill>
                <a:srgbClr val="FF0000"/>
              </a:solidFill>
            </a:rPr>
            <a:t>و</a:t>
          </a:r>
          <a:r>
            <a:rPr lang="x-none" sz="1500" kern="1200">
              <a:solidFill>
                <a:srgbClr val="FF0000"/>
              </a:solidFill>
            </a:rPr>
            <a:t>ن</a:t>
          </a:r>
          <a:endParaRPr lang="en-US" sz="1500" kern="1200">
            <a:solidFill>
              <a:srgbClr val="FF0000"/>
            </a:solidFill>
          </a:endParaRPr>
        </a:p>
      </dsp:txBody>
      <dsp:txXfrm>
        <a:off x="2299839" y="376391"/>
        <a:ext cx="781945" cy="524836"/>
      </dsp:txXfrm>
    </dsp:sp>
    <dsp:sp modelId="{56EBB33D-7160-4AE8-AEB6-C3B88815CC07}">
      <dsp:nvSpPr>
        <dsp:cNvPr id="0" name=""/>
        <dsp:cNvSpPr/>
      </dsp:nvSpPr>
      <dsp:spPr>
        <a:xfrm>
          <a:off x="3179573" y="537799"/>
          <a:ext cx="172695" cy="202021"/>
        </a:xfrm>
        <a:prstGeom prst="leftArrow">
          <a:avLst/>
        </a:prstGeom>
        <a:solidFill>
          <a:schemeClr val="accent2">
            <a:hueOff val="-1808300"/>
            <a:satOff val="-110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79573" y="578203"/>
        <a:ext cx="120887" cy="121213"/>
      </dsp:txXfrm>
    </dsp:sp>
    <dsp:sp modelId="{8B96A481-F038-45C0-93B6-9733F49FD5FD}">
      <dsp:nvSpPr>
        <dsp:cNvPr id="0" name=""/>
        <dsp:cNvSpPr/>
      </dsp:nvSpPr>
      <dsp:spPr>
        <a:xfrm>
          <a:off x="3423953" y="360063"/>
          <a:ext cx="814601" cy="557492"/>
        </a:xfrm>
        <a:prstGeom prst="roundRect">
          <a:avLst>
            <a:gd name="adj" fmla="val 10000"/>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x-none" sz="1500" kern="1200"/>
            <a:t>المصنع</a:t>
          </a:r>
          <a:endParaRPr lang="en-US" sz="1500" kern="1200"/>
        </a:p>
      </dsp:txBody>
      <dsp:txXfrm>
        <a:off x="3440281" y="376391"/>
        <a:ext cx="781945" cy="524836"/>
      </dsp:txXfrm>
    </dsp:sp>
    <dsp:sp modelId="{AA076A16-4AAC-41DA-B542-87209BB68C6C}">
      <dsp:nvSpPr>
        <dsp:cNvPr id="0" name=""/>
        <dsp:cNvSpPr/>
      </dsp:nvSpPr>
      <dsp:spPr>
        <a:xfrm>
          <a:off x="4310491" y="537799"/>
          <a:ext cx="172695" cy="202021"/>
        </a:xfrm>
        <a:prstGeom prst="leftArrow">
          <a:avLst/>
        </a:prstGeom>
        <a:solidFill>
          <a:schemeClr val="accent2">
            <a:hueOff val="-2712450"/>
            <a:satOff val="-165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10491" y="578203"/>
        <a:ext cx="120887" cy="121213"/>
      </dsp:txXfrm>
    </dsp:sp>
    <dsp:sp modelId="{3D6F8988-4238-49AE-A164-1427BBEAD55D}">
      <dsp:nvSpPr>
        <dsp:cNvPr id="0" name=""/>
        <dsp:cNvSpPr/>
      </dsp:nvSpPr>
      <dsp:spPr>
        <a:xfrm>
          <a:off x="4564395" y="360063"/>
          <a:ext cx="814601" cy="557492"/>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x-none" sz="1500" kern="1200"/>
            <a:t>المزو</a:t>
          </a:r>
          <a:r>
            <a:rPr lang="ar-SA" sz="1500" kern="1200"/>
            <a:t>ِّ</a:t>
          </a:r>
          <a:r>
            <a:rPr lang="x-none" sz="1500" kern="1200"/>
            <a:t>د</a:t>
          </a:r>
          <a:endParaRPr lang="en-US" sz="1500" kern="1200"/>
        </a:p>
      </dsp:txBody>
      <dsp:txXfrm>
        <a:off x="4580723" y="376391"/>
        <a:ext cx="781945" cy="52483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DEE9D420-1A97-49AF-8610-6D5659B3C20B}"/>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73680F63-B02A-48DA-80D6-2719A9EFED0B}"/>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8F926D45-5FDB-4F83-86B3-98F931326C9C}"/>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22E75D0C-96FB-4FC5-96C8-BF52388D7F34}"/>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8EF32D5A-5E39-46C9-8F69-B6D440891886}"/>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DFBB369E-F192-4FFC-8EF6-A9C92225B740}"/>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10B95816-581B-4279-A364-8F5BFB667971}"/>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5E2B62D4-A73E-4F6F-8975-8FA982023152}"/>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0989141E-8D49-431A-9D59-ECC05E05D08D}"/>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F0CADBF8-A864-44C9-B6C3-EA71071E33F4}"/>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DBC2DA4B-2466-4FBC-A08B-8AF5BFA14980}"/>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622F354D-4BFB-42B1-8B84-A50B4648CF32}"/>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AA2645D5-36E9-4C5C-B26C-B46D2A84CECE}"/>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955A22B9-6DEC-42BF-A72F-FAC45095719B}"/>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662C094A-5C00-4740-AC6A-0D87395C3EF4}"/>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1C26C98C-90FB-4069-BC0C-7E49977AC809}"/>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1ED0DE69-D3C2-4924-9645-92FD1BF63658}"/>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5ADF3A33-CFB8-481B-A19C-8B61A9898A1B}"/>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4EBA04B3-83AF-4316-AE14-9CBA678F461C}"/>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C39FCEDA-3405-411F-8739-4703557EB3DA}"/>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990EA6CB-C58C-45D2-822B-CF0A06B04B62}"/>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660F9ED3-C307-40F1-838A-39A2917B3CC3}"/>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764B307B-FA8E-4E57-8EB9-844C46CA06C5}"/>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9289989A-03A7-46B9-9226-5D12CB4FE718}"/>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D3BCFA4F-8B5A-4E94-86DE-48E90B730A0A}"/>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67205826-7E18-49D0-B59D-14704037203B}"/>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DF1F629C-BC6A-4B0C-9A43-F969C72F0218}"/>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695DF90B-6A67-4AEA-996A-6BAA32CB40A6}"/>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CBB5629C-EF1D-4AB6-BFD0-25D9C556E075}"/>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82C444CD-C160-40EB-A94F-F5EA61015F62}"/>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484C4E36-6059-494F-838F-5925B0431E68}"/>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2B72A0E4-F434-4E52-BF9C-CC214C452DCE}"/>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CA7B10CD-F28F-494D-A65C-8B61475FD4DD}"/>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45EED95F-7D64-42D0-B081-B6081F0C2B7F}"/>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33CE5744-B20C-46C8-8B81-8C7AE9FA5689}"/>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0A694876-B62B-473A-B33F-8671B6A65590}"/>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1F7F4BD3-A68F-47D7-BC2C-E79E44C39EC5}"/>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524427E8-BEDB-4600-9C1B-5BF44C7F3185}"/>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E243B433-1080-4D79-8799-B46A6A43A84D}"/>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9804AC46-64B2-498B-B40F-1B5B6D505E43}"/>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0.11736</cdr:x>
      <cdr:y>0.18874</cdr:y>
    </cdr:from>
    <cdr:to>
      <cdr:x>0.34272</cdr:x>
      <cdr:y>0.2711</cdr:y>
    </cdr:to>
    <cdr:sp macro="" textlink="">
      <cdr:nvSpPr>
        <cdr:cNvPr id="2" name="Text Box 1"/>
        <cdr:cNvSpPr txBox="1"/>
      </cdr:nvSpPr>
      <cdr:spPr>
        <a:xfrm xmlns:a="http://schemas.openxmlformats.org/drawingml/2006/main">
          <a:off x="799266" y="560896"/>
          <a:ext cx="1534786" cy="244757"/>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المبتكرون</a:t>
          </a:r>
          <a:r>
            <a:rPr lang="ar-SA" sz="1100" b="1" baseline="0"/>
            <a:t> </a:t>
          </a:r>
          <a:endParaRPr lang="ar-SA" sz="1100" b="1"/>
        </a:p>
      </cdr:txBody>
    </cdr:sp>
  </cdr:relSizeAnchor>
  <cdr:relSizeAnchor xmlns:cdr="http://schemas.openxmlformats.org/drawingml/2006/chartDrawing">
    <cdr:from>
      <cdr:x>0.25039</cdr:x>
      <cdr:y>0.09653</cdr:y>
    </cdr:from>
    <cdr:to>
      <cdr:x>0.41292</cdr:x>
      <cdr:y>0.28853</cdr:y>
    </cdr:to>
    <cdr:sp macro="" textlink="">
      <cdr:nvSpPr>
        <cdr:cNvPr id="4" name="Text Box 3"/>
        <cdr:cNvSpPr txBox="1"/>
      </cdr:nvSpPr>
      <cdr:spPr>
        <a:xfrm xmlns:a="http://schemas.openxmlformats.org/drawingml/2006/main">
          <a:off x="1485964" y="229856"/>
          <a:ext cx="964569" cy="4572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sz="1100" b="1" dirty="0"/>
            <a:t>المتبنون</a:t>
          </a:r>
          <a:r>
            <a:rPr lang="ar-SA" sz="1100" b="1" baseline="0" dirty="0"/>
            <a:t> </a:t>
          </a:r>
          <a:r>
            <a:rPr lang="ar-SA" sz="1100" b="1" dirty="0"/>
            <a:t>الاوائل</a:t>
          </a:r>
        </a:p>
      </cdr:txBody>
    </cdr:sp>
  </cdr:relSizeAnchor>
  <cdr:relSizeAnchor xmlns:cdr="http://schemas.openxmlformats.org/drawingml/2006/chartDrawing">
    <cdr:from>
      <cdr:x>0.45358</cdr:x>
      <cdr:y>0.13644</cdr:y>
    </cdr:from>
    <cdr:to>
      <cdr:x>0.66024</cdr:x>
      <cdr:y>0.22772</cdr:y>
    </cdr:to>
    <cdr:sp macro="" textlink="">
      <cdr:nvSpPr>
        <cdr:cNvPr id="5" name="Text Box 4"/>
        <cdr:cNvSpPr txBox="1"/>
      </cdr:nvSpPr>
      <cdr:spPr>
        <a:xfrm xmlns:a="http://schemas.openxmlformats.org/drawingml/2006/main">
          <a:off x="2691893" y="324892"/>
          <a:ext cx="1226467" cy="217361"/>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100" b="1"/>
            <a:t>الاغلب</a:t>
          </a:r>
          <a:r>
            <a:rPr lang="ar-SA" sz="1100" b="1">
              <a:latin typeface="+mn-lt"/>
              <a:ea typeface="+mn-ea"/>
              <a:cs typeface="+mn-cs"/>
            </a:rPr>
            <a:t>يَّة</a:t>
          </a:r>
          <a:r>
            <a:rPr lang="ar-SA" sz="1100" b="1" baseline="0"/>
            <a:t> المبكرة</a:t>
          </a:r>
          <a:endParaRPr lang="ar-SA" sz="1100" b="1"/>
        </a:p>
      </cdr:txBody>
    </cdr:sp>
  </cdr:relSizeAnchor>
  <cdr:relSizeAnchor xmlns:cdr="http://schemas.openxmlformats.org/drawingml/2006/chartDrawing">
    <cdr:from>
      <cdr:x>0.59595</cdr:x>
      <cdr:y>0.28483</cdr:y>
    </cdr:from>
    <cdr:to>
      <cdr:x>0.7621</cdr:x>
      <cdr:y>0.36842</cdr:y>
    </cdr:to>
    <cdr:sp macro="" textlink="">
      <cdr:nvSpPr>
        <cdr:cNvPr id="6" name="Text Box 5"/>
        <cdr:cNvSpPr txBox="1"/>
      </cdr:nvSpPr>
      <cdr:spPr>
        <a:xfrm xmlns:a="http://schemas.openxmlformats.org/drawingml/2006/main">
          <a:off x="3143250" y="876300"/>
          <a:ext cx="87630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0.65248</cdr:x>
      <cdr:y>0.142</cdr:y>
    </cdr:from>
    <cdr:to>
      <cdr:x>0.83078</cdr:x>
      <cdr:y>0.288</cdr:y>
    </cdr:to>
    <cdr:sp macro="" textlink="">
      <cdr:nvSpPr>
        <cdr:cNvPr id="7" name="Text Box 6"/>
        <cdr:cNvSpPr txBox="1"/>
      </cdr:nvSpPr>
      <cdr:spPr>
        <a:xfrm xmlns:a="http://schemas.openxmlformats.org/drawingml/2006/main">
          <a:off x="4351978" y="454371"/>
          <a:ext cx="1189244" cy="46719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ar-SA" b="1" dirty="0"/>
            <a:t>الأغلب</a:t>
          </a:r>
          <a:r>
            <a:rPr lang="ar-SA" sz="1100" b="1" dirty="0">
              <a:latin typeface="+mn-lt"/>
              <a:ea typeface="+mn-ea"/>
              <a:cs typeface="+mn-cs"/>
            </a:rPr>
            <a:t>يَّة</a:t>
          </a:r>
          <a:r>
            <a:rPr lang="ar-SA" b="1" baseline="0" dirty="0"/>
            <a:t> المتأخرة</a:t>
          </a:r>
          <a:endParaRPr lang="ar-SA" b="1" dirty="0"/>
        </a:p>
      </cdr:txBody>
    </cdr:sp>
  </cdr:relSizeAnchor>
  <cdr:relSizeAnchor xmlns:cdr="http://schemas.openxmlformats.org/drawingml/2006/chartDrawing">
    <cdr:from>
      <cdr:x>0.08664</cdr:x>
      <cdr:y>0.11706</cdr:y>
    </cdr:from>
    <cdr:to>
      <cdr:x>0.08845</cdr:x>
      <cdr:y>0.93311</cdr:y>
    </cdr:to>
    <cdr:cxnSp macro="">
      <cdr:nvCxnSpPr>
        <cdr:cNvPr id="10" name="Straight Connector 9">
          <a:extLst xmlns:a="http://schemas.openxmlformats.org/drawingml/2006/main">
            <a:ext uri="{FF2B5EF4-FFF2-40B4-BE49-F238E27FC236}">
              <a16:creationId xmlns:a16="http://schemas.microsoft.com/office/drawing/2014/main" id="{EE00877E-97EC-4775-BD03-F5A223021368}"/>
            </a:ext>
          </a:extLst>
        </cdr:cNvPr>
        <cdr:cNvCxnSpPr/>
      </cdr:nvCxnSpPr>
      <cdr:spPr>
        <a:xfrm xmlns:a="http://schemas.openxmlformats.org/drawingml/2006/main">
          <a:off x="457201" y="333375"/>
          <a:ext cx="9524" cy="23241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0.08845</cdr:x>
      <cdr:y>0.92977</cdr:y>
    </cdr:from>
    <cdr:to>
      <cdr:x>1</cdr:x>
      <cdr:y>0.93311</cdr:y>
    </cdr:to>
    <cdr:cxnSp macro="">
      <cdr:nvCxnSpPr>
        <cdr:cNvPr id="12" name="Straight Connector 11">
          <a:extLst xmlns:a="http://schemas.openxmlformats.org/drawingml/2006/main">
            <a:ext uri="{FF2B5EF4-FFF2-40B4-BE49-F238E27FC236}">
              <a16:creationId xmlns:a16="http://schemas.microsoft.com/office/drawing/2014/main" id="{2BE29602-C3D3-45D2-AAAC-FFE3A254C484}"/>
            </a:ext>
          </a:extLst>
        </cdr:cNvPr>
        <cdr:cNvCxnSpPr/>
      </cdr:nvCxnSpPr>
      <cdr:spPr>
        <a:xfrm xmlns:a="http://schemas.openxmlformats.org/drawingml/2006/main" flipV="1">
          <a:off x="517287" y="2647950"/>
          <a:ext cx="5331063" cy="95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0.25177</cdr:x>
      <cdr:y>0.18729</cdr:y>
    </cdr:from>
    <cdr:to>
      <cdr:x>0.25357</cdr:x>
      <cdr:y>0.93311</cdr:y>
    </cdr:to>
    <cdr:cxnSp macro="">
      <cdr:nvCxnSpPr>
        <cdr:cNvPr id="16" name="Straight Connector 15">
          <a:extLst xmlns:a="http://schemas.openxmlformats.org/drawingml/2006/main">
            <a:ext uri="{FF2B5EF4-FFF2-40B4-BE49-F238E27FC236}">
              <a16:creationId xmlns:a16="http://schemas.microsoft.com/office/drawing/2014/main" id="{782351FC-0BD7-426E-BCAB-118EAE7392D5}"/>
            </a:ext>
          </a:extLst>
        </cdr:cNvPr>
        <cdr:cNvCxnSpPr/>
      </cdr:nvCxnSpPr>
      <cdr:spPr>
        <a:xfrm xmlns:a="http://schemas.openxmlformats.org/drawingml/2006/main">
          <a:off x="1714621" y="556585"/>
          <a:ext cx="12259" cy="22164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0.64536</cdr:x>
      <cdr:y>0.20847</cdr:y>
    </cdr:from>
    <cdr:to>
      <cdr:x>0.65018</cdr:x>
      <cdr:y>0.93311</cdr:y>
    </cdr:to>
    <cdr:cxnSp macro="">
      <cdr:nvCxnSpPr>
        <cdr:cNvPr id="18" name="Straight Connector 17">
          <a:extLst xmlns:a="http://schemas.openxmlformats.org/drawingml/2006/main">
            <a:ext uri="{FF2B5EF4-FFF2-40B4-BE49-F238E27FC236}">
              <a16:creationId xmlns:a16="http://schemas.microsoft.com/office/drawing/2014/main" id="{18FD1AA0-C50C-4A8F-9CC6-A46E5194A603}"/>
            </a:ext>
          </a:extLst>
        </cdr:cNvPr>
        <cdr:cNvCxnSpPr/>
      </cdr:nvCxnSpPr>
      <cdr:spPr>
        <a:xfrm xmlns:a="http://schemas.openxmlformats.org/drawingml/2006/main">
          <a:off x="4192304" y="593714"/>
          <a:ext cx="31311"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0.42215</cdr:x>
      <cdr:y>0.20401</cdr:y>
    </cdr:from>
    <cdr:to>
      <cdr:x>0.42396</cdr:x>
      <cdr:y>0.93311</cdr:y>
    </cdr:to>
    <cdr:cxnSp macro="">
      <cdr:nvCxnSpPr>
        <cdr:cNvPr id="19" name="Straight Connector 18">
          <a:extLst xmlns:a="http://schemas.openxmlformats.org/drawingml/2006/main">
            <a:ext uri="{FF2B5EF4-FFF2-40B4-BE49-F238E27FC236}">
              <a16:creationId xmlns:a16="http://schemas.microsoft.com/office/drawing/2014/main" id="{DC0415CA-CF76-4175-BDDA-BF91C9884ADE}"/>
            </a:ext>
          </a:extLst>
        </cdr:cNvPr>
        <cdr:cNvCxnSpPr/>
      </cdr:nvCxnSpPr>
      <cdr:spPr>
        <a:xfrm xmlns:a="http://schemas.openxmlformats.org/drawingml/2006/main">
          <a:off x="2874972" y="606273"/>
          <a:ext cx="12327" cy="21667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0.01625</cdr:x>
      <cdr:y>0.38796</cdr:y>
    </cdr:from>
    <cdr:to>
      <cdr:x>0.08123</cdr:x>
      <cdr:y>0.65719</cdr:y>
    </cdr:to>
    <cdr:sp macro="" textlink="">
      <cdr:nvSpPr>
        <cdr:cNvPr id="23" name="Text Box 22"/>
        <cdr:cNvSpPr txBox="1"/>
      </cdr:nvSpPr>
      <cdr:spPr>
        <a:xfrm xmlns:a="http://schemas.openxmlformats.org/drawingml/2006/main" rot="16200000">
          <a:off x="-126206" y="1316831"/>
          <a:ext cx="766763" cy="34289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0.37184</cdr:x>
      <cdr:y>0.91639</cdr:y>
    </cdr:from>
    <cdr:to>
      <cdr:x>0.63718</cdr:x>
      <cdr:y>1</cdr:y>
    </cdr:to>
    <cdr:sp macro="" textlink="">
      <cdr:nvSpPr>
        <cdr:cNvPr id="24" name="Text Box 23"/>
        <cdr:cNvSpPr txBox="1"/>
      </cdr:nvSpPr>
      <cdr:spPr>
        <a:xfrm xmlns:a="http://schemas.openxmlformats.org/drawingml/2006/main">
          <a:off x="1962150" y="2609850"/>
          <a:ext cx="140017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endParaRPr lang="ar-SA" sz="1200" b="1">
            <a:cs typeface="+mj-cs"/>
          </a:endParaRPr>
        </a:p>
      </cdr:txBody>
    </cdr:sp>
  </cdr:relSizeAnchor>
  <cdr:relSizeAnchor xmlns:cdr="http://schemas.openxmlformats.org/drawingml/2006/chartDrawing">
    <cdr:from>
      <cdr:x>0.82997</cdr:x>
      <cdr:y>0.20289</cdr:y>
    </cdr:from>
    <cdr:to>
      <cdr:x>0.83479</cdr:x>
      <cdr:y>0.92753</cdr:y>
    </cdr:to>
    <cdr:cxnSp macro="">
      <cdr:nvCxnSpPr>
        <cdr:cNvPr id="14" name="Straight Connector 13">
          <a:extLst xmlns:a="http://schemas.openxmlformats.org/drawingml/2006/main">
            <a:ext uri="{FF2B5EF4-FFF2-40B4-BE49-F238E27FC236}">
              <a16:creationId xmlns:a16="http://schemas.microsoft.com/office/drawing/2014/main" id="{CBBB0B61-62DD-4BC7-A2EC-65C6C362814A}"/>
            </a:ext>
          </a:extLst>
        </cdr:cNvPr>
        <cdr:cNvCxnSpPr/>
      </cdr:nvCxnSpPr>
      <cdr:spPr>
        <a:xfrm xmlns:a="http://schemas.openxmlformats.org/drawingml/2006/main">
          <a:off x="5391514" y="577839"/>
          <a:ext cx="31312"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0.99238</cdr:x>
      <cdr:y>0.20067</cdr:y>
    </cdr:from>
    <cdr:to>
      <cdr:x>0.9972</cdr:x>
      <cdr:y>0.92531</cdr:y>
    </cdr:to>
    <cdr:cxnSp macro="">
      <cdr:nvCxnSpPr>
        <cdr:cNvPr id="17" name="Straight Connector 16">
          <a:extLst xmlns:a="http://schemas.openxmlformats.org/drawingml/2006/main">
            <a:ext uri="{FF2B5EF4-FFF2-40B4-BE49-F238E27FC236}">
              <a16:creationId xmlns:a16="http://schemas.microsoft.com/office/drawing/2014/main" id="{713FD85F-3EB1-4388-A68C-36B030625A63}"/>
            </a:ext>
          </a:extLst>
        </cdr:cNvPr>
        <cdr:cNvCxnSpPr/>
      </cdr:nvCxnSpPr>
      <cdr:spPr>
        <a:xfrm xmlns:a="http://schemas.openxmlformats.org/drawingml/2006/main">
          <a:off x="6758498" y="571489"/>
          <a:ext cx="32827" cy="206375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0.67672</cdr:x>
      <cdr:y>0.21605</cdr:y>
    </cdr:from>
    <cdr:to>
      <cdr:x>0.85502</cdr:x>
      <cdr:y>0.30583</cdr:y>
    </cdr:to>
    <cdr:sp macro="" textlink="">
      <cdr:nvSpPr>
        <cdr:cNvPr id="20" name="Text Box 1"/>
        <cdr:cNvSpPr txBox="1"/>
      </cdr:nvSpPr>
      <cdr:spPr>
        <a:xfrm xmlns:a="http://schemas.openxmlformats.org/drawingml/2006/main">
          <a:off x="4608716" y="615313"/>
          <a:ext cx="1214291" cy="255691"/>
        </a:xfrm>
        <a:prstGeom xmlns:a="http://schemas.openxmlformats.org/drawingml/2006/main" prst="rect">
          <a:avLst/>
        </a:prstGeom>
      </cdr:spPr>
    </cdr:sp>
  </cdr:relSizeAnchor>
  <cdr:relSizeAnchor xmlns:cdr="http://schemas.openxmlformats.org/drawingml/2006/chartDrawing">
    <cdr:from>
      <cdr:x>0.8217</cdr:x>
      <cdr:y>0.19933</cdr:y>
    </cdr:from>
    <cdr:to>
      <cdr:x>1</cdr:x>
      <cdr:y>0.28911</cdr:y>
    </cdr:to>
    <cdr:sp macro="" textlink="">
      <cdr:nvSpPr>
        <cdr:cNvPr id="21" name="Text Box 1"/>
        <cdr:cNvSpPr txBox="1"/>
      </cdr:nvSpPr>
      <cdr:spPr>
        <a:xfrm xmlns:a="http://schemas.openxmlformats.org/drawingml/2006/main">
          <a:off x="5596084" y="567688"/>
          <a:ext cx="1214291" cy="255691"/>
        </a:xfrm>
        <a:prstGeom xmlns:a="http://schemas.openxmlformats.org/drawingml/2006/main" prst="rect">
          <a:avLst/>
        </a:prstGeom>
      </cdr:spPr>
    </cdr:sp>
  </cdr:relSizeAnchor>
  <cdr:relSizeAnchor xmlns:cdr="http://schemas.openxmlformats.org/drawingml/2006/chartDrawing">
    <cdr:from>
      <cdr:x>0.65994</cdr:x>
      <cdr:y>0.21605</cdr:y>
    </cdr:from>
    <cdr:to>
      <cdr:x>0.83824</cdr:x>
      <cdr:y>0.30583</cdr:y>
    </cdr:to>
    <cdr:sp macro="" textlink="">
      <cdr:nvSpPr>
        <cdr:cNvPr id="22" name="Text Box 1"/>
        <cdr:cNvSpPr txBox="1"/>
      </cdr:nvSpPr>
      <cdr:spPr>
        <a:xfrm xmlns:a="http://schemas.openxmlformats.org/drawingml/2006/main">
          <a:off x="4494416" y="615313"/>
          <a:ext cx="1214291" cy="255691"/>
        </a:xfrm>
        <a:prstGeom xmlns:a="http://schemas.openxmlformats.org/drawingml/2006/main" prst="rect">
          <a:avLst/>
        </a:prstGeom>
      </cdr:spPr>
    </cdr:sp>
  </cdr:relSizeAnchor>
  <cdr:relSizeAnchor xmlns:cdr="http://schemas.openxmlformats.org/drawingml/2006/chartDrawing">
    <cdr:from>
      <cdr:x>0.76724</cdr:x>
      <cdr:y>0.11096</cdr:y>
    </cdr:from>
    <cdr:to>
      <cdr:x>1</cdr:x>
      <cdr:y>0.25966</cdr:y>
    </cdr:to>
    <cdr:sp macro="" textlink="">
      <cdr:nvSpPr>
        <cdr:cNvPr id="25" name="Text Box 1"/>
        <cdr:cNvSpPr txBox="1"/>
      </cdr:nvSpPr>
      <cdr:spPr>
        <a:xfrm xmlns:a="http://schemas.openxmlformats.org/drawingml/2006/main">
          <a:off x="5117432" y="355065"/>
          <a:ext cx="1552471" cy="475823"/>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r"/>
          <a:r>
            <a:rPr lang="ar-SA" b="1" dirty="0"/>
            <a:t>المقاومون/</a:t>
          </a:r>
        </a:p>
        <a:p xmlns:a="http://schemas.openxmlformats.org/drawingml/2006/main">
          <a:pPr algn="r"/>
          <a:r>
            <a:rPr lang="ar-SA" b="1" dirty="0"/>
            <a:t>المتقاعسين</a:t>
          </a:r>
        </a:p>
      </cdr:txBody>
    </cdr:sp>
  </cdr:relSizeAnchor>
  <cdr:relSizeAnchor xmlns:cdr="http://schemas.openxmlformats.org/drawingml/2006/chartDrawing">
    <cdr:from>
      <cdr:x>0.36364</cdr:x>
      <cdr:y>0.47436</cdr:y>
    </cdr:from>
    <cdr:to>
      <cdr:x>0.40252</cdr:x>
      <cdr:y>0.54679</cdr:y>
    </cdr:to>
    <cdr:cxnSp macro="">
      <cdr:nvCxnSpPr>
        <cdr:cNvPr id="32" name="Straight Arrow Connector 31">
          <a:extLst xmlns:a="http://schemas.openxmlformats.org/drawingml/2006/main">
            <a:ext uri="{FF2B5EF4-FFF2-40B4-BE49-F238E27FC236}">
              <a16:creationId xmlns:a16="http://schemas.microsoft.com/office/drawing/2014/main" id="{7AFBAF87-41B9-416D-8AC4-6258D1D4713C}"/>
            </a:ext>
          </a:extLst>
        </cdr:cNvPr>
        <cdr:cNvCxnSpPr/>
      </cdr:nvCxnSpPr>
      <cdr:spPr>
        <a:xfrm xmlns:a="http://schemas.openxmlformats.org/drawingml/2006/main">
          <a:off x="2476500" y="1409700"/>
          <a:ext cx="264808" cy="21526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0.3172</cdr:x>
      <cdr:y>0.38077</cdr:y>
    </cdr:from>
    <cdr:to>
      <cdr:x>0.43049</cdr:x>
      <cdr:y>0.46089</cdr:y>
    </cdr:to>
    <cdr:sp macro="" textlink="">
      <cdr:nvSpPr>
        <cdr:cNvPr id="33" name="Text Box 32"/>
        <cdr:cNvSpPr txBox="1"/>
      </cdr:nvSpPr>
      <cdr:spPr>
        <a:xfrm xmlns:a="http://schemas.openxmlformats.org/drawingml/2006/main">
          <a:off x="2160241" y="1131580"/>
          <a:ext cx="771547" cy="238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1100" b="1">
              <a:solidFill>
                <a:srgbClr val="FF0000"/>
              </a:solidFill>
            </a:rPr>
            <a:t>الفجوة</a:t>
          </a:r>
          <a:endParaRPr lang="en-US" sz="1100" b="1">
            <a:solidFill>
              <a:srgbClr val="FF0000"/>
            </a:solidFill>
          </a:endParaRPr>
        </a:p>
      </cdr:txBody>
    </cdr:sp>
  </cdr:relSizeAnchor>
  <cdr:relSizeAnchor xmlns:cdr="http://schemas.openxmlformats.org/drawingml/2006/chartDrawing">
    <cdr:from>
      <cdr:x>0.0914</cdr:x>
      <cdr:y>0.24679</cdr:y>
    </cdr:from>
    <cdr:to>
      <cdr:x>0.23077</cdr:x>
      <cdr:y>0.3359</cdr:y>
    </cdr:to>
    <cdr:sp macro="" textlink="">
      <cdr:nvSpPr>
        <cdr:cNvPr id="34" name="Text Box 33"/>
        <cdr:cNvSpPr txBox="1"/>
      </cdr:nvSpPr>
      <cdr:spPr>
        <a:xfrm xmlns:a="http://schemas.openxmlformats.org/drawingml/2006/main">
          <a:off x="609600" y="789694"/>
          <a:ext cx="929614" cy="285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Innovators</a:t>
          </a:r>
        </a:p>
      </cdr:txBody>
    </cdr:sp>
  </cdr:relSizeAnchor>
  <cdr:relSizeAnchor xmlns:cdr="http://schemas.openxmlformats.org/drawingml/2006/chartDrawing">
    <cdr:from>
      <cdr:x>0.269</cdr:x>
      <cdr:y>0.30556</cdr:y>
    </cdr:from>
    <cdr:to>
      <cdr:x>0.38928</cdr:x>
      <cdr:y>0.39209</cdr:y>
    </cdr:to>
    <cdr:sp macro="" textlink="">
      <cdr:nvSpPr>
        <cdr:cNvPr id="35" name="Text Box 1"/>
        <cdr:cNvSpPr txBox="1"/>
      </cdr:nvSpPr>
      <cdr:spPr>
        <a:xfrm xmlns:a="http://schemas.openxmlformats.org/drawingml/2006/main">
          <a:off x="1831975" y="908050"/>
          <a:ext cx="819150" cy="257175"/>
        </a:xfrm>
        <a:prstGeom xmlns:a="http://schemas.openxmlformats.org/drawingml/2006/main" prst="rect">
          <a:avLst/>
        </a:prstGeom>
      </cdr:spPr>
    </cdr:sp>
  </cdr:relSizeAnchor>
  <cdr:relSizeAnchor xmlns:cdr="http://schemas.openxmlformats.org/drawingml/2006/chartDrawing">
    <cdr:from>
      <cdr:x>0.27972</cdr:x>
      <cdr:y>0.30128</cdr:y>
    </cdr:from>
    <cdr:to>
      <cdr:x>0.40979</cdr:x>
      <cdr:y>0.39103</cdr:y>
    </cdr:to>
    <cdr:sp macro="" textlink="">
      <cdr:nvSpPr>
        <cdr:cNvPr id="36" name="Text Box 35"/>
        <cdr:cNvSpPr txBox="1"/>
      </cdr:nvSpPr>
      <cdr:spPr>
        <a:xfrm xmlns:a="http://schemas.openxmlformats.org/drawingml/2006/main">
          <a:off x="1905000" y="895350"/>
          <a:ext cx="8858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0.25039</cdr:x>
      <cdr:y>0.24053</cdr:y>
    </cdr:from>
    <cdr:to>
      <cdr:x>0.4427</cdr:x>
      <cdr:y>0.41496</cdr:y>
    </cdr:to>
    <cdr:sp macro="" textlink="">
      <cdr:nvSpPr>
        <cdr:cNvPr id="37" name="Text Box 36"/>
        <cdr:cNvSpPr txBox="1"/>
      </cdr:nvSpPr>
      <cdr:spPr>
        <a:xfrm xmlns:a="http://schemas.openxmlformats.org/drawingml/2006/main">
          <a:off x="1485964" y="572756"/>
          <a:ext cx="1141308" cy="415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a:t>
          </a:r>
          <a:r>
            <a:rPr lang="en-US" sz="1100" b="1" baseline="0"/>
            <a:t> Adpoters </a:t>
          </a:r>
          <a:endParaRPr lang="en-US" sz="1100" b="1"/>
        </a:p>
      </cdr:txBody>
    </cdr:sp>
  </cdr:relSizeAnchor>
  <cdr:relSizeAnchor xmlns:cdr="http://schemas.openxmlformats.org/drawingml/2006/chartDrawing">
    <cdr:from>
      <cdr:x>0.45358</cdr:x>
      <cdr:y>0.23244</cdr:y>
    </cdr:from>
    <cdr:to>
      <cdr:x>0.62561</cdr:x>
      <cdr:y>0.32844</cdr:y>
    </cdr:to>
    <cdr:sp macro="" textlink="">
      <cdr:nvSpPr>
        <cdr:cNvPr id="38" name="Text Box 37"/>
        <cdr:cNvSpPr txBox="1"/>
      </cdr:nvSpPr>
      <cdr:spPr>
        <a:xfrm xmlns:a="http://schemas.openxmlformats.org/drawingml/2006/main">
          <a:off x="2691893" y="553492"/>
          <a:ext cx="1020949"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Early Majority</a:t>
          </a:r>
          <a:r>
            <a:rPr lang="en-US" sz="1100" b="1">
              <a:latin typeface="+mn-lt"/>
              <a:ea typeface="+mn-ea"/>
              <a:cs typeface="+mn-cs"/>
            </a:rPr>
            <a:t> </a:t>
          </a:r>
          <a:endParaRPr lang="en-US" sz="1100" b="1"/>
        </a:p>
      </cdr:txBody>
    </cdr:sp>
  </cdr:relSizeAnchor>
  <cdr:relSizeAnchor xmlns:cdr="http://schemas.openxmlformats.org/drawingml/2006/chartDrawing">
    <cdr:from>
      <cdr:x>0.67832</cdr:x>
      <cdr:y>0.27244</cdr:y>
    </cdr:from>
    <cdr:to>
      <cdr:x>0.83077</cdr:x>
      <cdr:y>0.32372</cdr:y>
    </cdr:to>
    <cdr:sp macro="" textlink="">
      <cdr:nvSpPr>
        <cdr:cNvPr id="39" name="Text Box 38"/>
        <cdr:cNvSpPr txBox="1"/>
      </cdr:nvSpPr>
      <cdr:spPr>
        <a:xfrm xmlns:a="http://schemas.openxmlformats.org/drawingml/2006/main">
          <a:off x="4619625" y="809625"/>
          <a:ext cx="10382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0.67692</cdr:x>
      <cdr:y>0.25641</cdr:y>
    </cdr:from>
    <cdr:to>
      <cdr:x>0.82378</cdr:x>
      <cdr:y>0.44201</cdr:y>
    </cdr:to>
    <cdr:sp macro="" textlink="">
      <cdr:nvSpPr>
        <cdr:cNvPr id="40" name="Text Box 39"/>
        <cdr:cNvSpPr txBox="1"/>
      </cdr:nvSpPr>
      <cdr:spPr>
        <a:xfrm xmlns:a="http://schemas.openxmlformats.org/drawingml/2006/main">
          <a:off x="4514991" y="820477"/>
          <a:ext cx="979542" cy="593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Late</a:t>
          </a:r>
          <a:r>
            <a:rPr lang="en-US" sz="1100" b="1" baseline="0"/>
            <a:t> Majority</a:t>
          </a:r>
          <a:endParaRPr lang="en-US" sz="1100" b="1"/>
        </a:p>
      </cdr:txBody>
    </cdr:sp>
  </cdr:relSizeAnchor>
  <cdr:relSizeAnchor xmlns:cdr="http://schemas.openxmlformats.org/drawingml/2006/chartDrawing">
    <cdr:from>
      <cdr:x>0.84743</cdr:x>
      <cdr:y>0.33653</cdr:y>
    </cdr:from>
    <cdr:to>
      <cdr:x>0.98029</cdr:x>
      <cdr:y>0.42306</cdr:y>
    </cdr:to>
    <cdr:sp macro="" textlink="">
      <cdr:nvSpPr>
        <cdr:cNvPr id="41" name="Text Box 40"/>
        <cdr:cNvSpPr txBox="1"/>
      </cdr:nvSpPr>
      <cdr:spPr>
        <a:xfrm xmlns:a="http://schemas.openxmlformats.org/drawingml/2006/main">
          <a:off x="5029264" y="801356"/>
          <a:ext cx="788486" cy="206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Laggards</a:t>
          </a:r>
        </a:p>
      </cdr:txBody>
    </cdr:sp>
  </cdr:relSizeAnchor>
  <cdr:relSizeAnchor xmlns:cdr="http://schemas.openxmlformats.org/drawingml/2006/chartDrawing">
    <cdr:from>
      <cdr:x>0.42182</cdr:x>
      <cdr:y>0.3497</cdr:y>
    </cdr:from>
    <cdr:to>
      <cdr:x>0.99916</cdr:x>
      <cdr:y>0.93077</cdr:y>
    </cdr:to>
    <cdr:sp macro="" textlink="">
      <cdr:nvSpPr>
        <cdr:cNvPr id="27" name="Freeform 26"/>
        <cdr:cNvSpPr/>
      </cdr:nvSpPr>
      <cdr:spPr>
        <a:xfrm xmlns:a="http://schemas.openxmlformats.org/drawingml/2006/main">
          <a:off x="2872740" y="1039229"/>
          <a:ext cx="3931920" cy="1726831"/>
        </a:xfrm>
        <a:custGeom xmlns:a="http://schemas.openxmlformats.org/drawingml/2006/main">
          <a:avLst/>
          <a:gdLst>
            <a:gd name="connsiteX0" fmla="*/ 0 w 3931920"/>
            <a:gd name="connsiteY0" fmla="*/ 576211 h 1726831"/>
            <a:gd name="connsiteX1" fmla="*/ 883920 w 3931920"/>
            <a:gd name="connsiteY1" fmla="*/ 19951 h 1726831"/>
            <a:gd name="connsiteX2" fmla="*/ 2804160 w 3931920"/>
            <a:gd name="connsiteY2" fmla="*/ 1208671 h 1726831"/>
            <a:gd name="connsiteX3" fmla="*/ 3931920 w 3931920"/>
            <a:gd name="connsiteY3" fmla="*/ 1726831 h 1726831"/>
          </a:gdLst>
          <a:ahLst/>
          <a:cxnLst>
            <a:cxn ang="0">
              <a:pos x="connsiteX0" y="connsiteY0"/>
            </a:cxn>
            <a:cxn ang="0">
              <a:pos x="connsiteX1" y="connsiteY1"/>
            </a:cxn>
            <a:cxn ang="0">
              <a:pos x="connsiteX2" y="connsiteY2"/>
            </a:cxn>
            <a:cxn ang="0">
              <a:pos x="connsiteX3" y="connsiteY3"/>
            </a:cxn>
          </a:cxnLst>
          <a:rect l="l" t="t" r="r" b="b"/>
          <a:pathLst>
            <a:path w="3931920" h="1726831">
              <a:moveTo>
                <a:pt x="0" y="576211"/>
              </a:moveTo>
              <a:cubicBezTo>
                <a:pt x="208280" y="245376"/>
                <a:pt x="416560" y="-85459"/>
                <a:pt x="883920" y="19951"/>
              </a:cubicBezTo>
              <a:cubicBezTo>
                <a:pt x="1351280" y="125361"/>
                <a:pt x="2296160" y="924191"/>
                <a:pt x="2804160" y="1208671"/>
              </a:cubicBezTo>
              <a:cubicBezTo>
                <a:pt x="3312160" y="1493151"/>
                <a:pt x="3622040" y="1609991"/>
                <a:pt x="3931920" y="1726831"/>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0.08951</cdr:x>
      <cdr:y>0.58718</cdr:y>
    </cdr:from>
    <cdr:to>
      <cdr:x>0.40168</cdr:x>
      <cdr:y>0.93077</cdr:y>
    </cdr:to>
    <cdr:sp macro="" textlink="">
      <cdr:nvSpPr>
        <cdr:cNvPr id="28" name="Freeform 27"/>
        <cdr:cNvSpPr/>
      </cdr:nvSpPr>
      <cdr:spPr>
        <a:xfrm xmlns:a="http://schemas.openxmlformats.org/drawingml/2006/main">
          <a:off x="609600" y="1744980"/>
          <a:ext cx="2125980" cy="1021080"/>
        </a:xfrm>
        <a:custGeom xmlns:a="http://schemas.openxmlformats.org/drawingml/2006/main">
          <a:avLst/>
          <a:gdLst>
            <a:gd name="connsiteX0" fmla="*/ 0 w 2125980"/>
            <a:gd name="connsiteY0" fmla="*/ 1021080 h 1021080"/>
            <a:gd name="connsiteX1" fmla="*/ 1112520 w 2125980"/>
            <a:gd name="connsiteY1" fmla="*/ 708660 h 1021080"/>
            <a:gd name="connsiteX2" fmla="*/ 2125980 w 2125980"/>
            <a:gd name="connsiteY2" fmla="*/ 0 h 1021080"/>
          </a:gdLst>
          <a:ahLst/>
          <a:cxnLst>
            <a:cxn ang="0">
              <a:pos x="connsiteX0" y="connsiteY0"/>
            </a:cxn>
            <a:cxn ang="0">
              <a:pos x="connsiteX1" y="connsiteY1"/>
            </a:cxn>
            <a:cxn ang="0">
              <a:pos x="connsiteX2" y="connsiteY2"/>
            </a:cxn>
          </a:cxnLst>
          <a:rect l="l" t="t" r="r" b="b"/>
          <a:pathLst>
            <a:path w="2125980" h="1021080">
              <a:moveTo>
                <a:pt x="0" y="1021080"/>
              </a:moveTo>
              <a:cubicBezTo>
                <a:pt x="379095" y="949960"/>
                <a:pt x="758190" y="878840"/>
                <a:pt x="1112520" y="708660"/>
              </a:cubicBezTo>
              <a:cubicBezTo>
                <a:pt x="1466850" y="538480"/>
                <a:pt x="1796415" y="269240"/>
                <a:pt x="2125980" y="0"/>
              </a:cubicBez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E93D-476B-9348-BF64-99C81CF33187}" type="datetimeFigureOut">
              <a:rPr lang="en-US" smtClean="0"/>
              <a:t>9/18/2018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D2F98-8C49-F845-AD28-994E1F4E6DB6}" type="slidenum">
              <a:rPr lang="en-US" smtClean="0"/>
              <a:t>‹#›</a:t>
            </a:fld>
            <a:endParaRPr lang="en-US"/>
          </a:p>
        </p:txBody>
      </p:sp>
    </p:spTree>
    <p:extLst>
      <p:ext uri="{BB962C8B-B14F-4D97-AF65-F5344CB8AC3E}">
        <p14:creationId xmlns:p14="http://schemas.microsoft.com/office/powerpoint/2010/main" val="18840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D2F98-8C49-F845-AD28-994E1F4E6DB6}" type="slidenum">
              <a:rPr lang="en-US" smtClean="0"/>
              <a:t>1</a:t>
            </a:fld>
            <a:endParaRPr lang="en-US"/>
          </a:p>
        </p:txBody>
      </p:sp>
    </p:spTree>
    <p:extLst>
      <p:ext uri="{BB962C8B-B14F-4D97-AF65-F5344CB8AC3E}">
        <p14:creationId xmlns:p14="http://schemas.microsoft.com/office/powerpoint/2010/main" val="16381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EC59A-E0C5-F848-AFD2-B45E46A42F9E}"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2EC59A-E0C5-F848-AFD2-B45E46A42F9E}"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EC59A-E0C5-F848-AFD2-B45E46A42F9E}"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2EC59A-E0C5-F848-AFD2-B45E46A42F9E}"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EC59A-E0C5-F848-AFD2-B45E46A42F9E}"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2EC59A-E0C5-F848-AFD2-B45E46A42F9E}"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AD677-50B8-194F-AC04-642FCDDCFE77}"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AD677-50B8-194F-AC04-642FCDDCFE77}" type="slidenum">
              <a:rPr lang="en-US" smtClean="0"/>
              <a:t>‹#›</a:t>
            </a:fld>
            <a:endParaRPr lang="en-US"/>
          </a:p>
        </p:txBody>
      </p:sp>
      <p:sp>
        <p:nvSpPr>
          <p:cNvPr id="5" name="Date Placeholder 4"/>
          <p:cNvSpPr>
            <a:spLocks noGrp="1"/>
          </p:cNvSpPr>
          <p:nvPr>
            <p:ph type="dt" sz="half" idx="10"/>
          </p:nvPr>
        </p:nvSpPr>
        <p:spPr/>
        <p:txBody>
          <a:bodyPr/>
          <a:lstStyle/>
          <a:p>
            <a:fld id="{382EC59A-E0C5-F848-AFD2-B45E46A42F9E}" type="datetimeFigureOut">
              <a:rPr lang="en-US" smtClean="0"/>
              <a:t>9/18/2018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2EC59A-E0C5-F848-AFD2-B45E46A42F9E}" type="datetimeFigureOut">
              <a:rPr lang="en-US" smtClean="0"/>
              <a:t>9/18/2018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FAD677-50B8-194F-AC04-642FCDDCFE77}" type="slidenum">
              <a:rPr lang="en-US" smtClean="0"/>
              <a:t>‹#›</a:t>
            </a:fld>
            <a:endParaRPr lang="en-US"/>
          </a:p>
        </p:txBody>
      </p:sp>
    </p:spTree>
    <p:extLst>
      <p:ext uri="{BB962C8B-B14F-4D97-AF65-F5344CB8AC3E}">
        <p14:creationId xmlns:p14="http://schemas.microsoft.com/office/powerpoint/2010/main" val="21123725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902" y="989045"/>
            <a:ext cx="9588994" cy="6111551"/>
          </a:xfrm>
        </p:spPr>
        <p:txBody>
          <a:bodyPr anchor="ctr"/>
          <a:lstStyle/>
          <a:p>
            <a:pPr marL="0" indent="0" algn="ctr" defTabSz="914400" rtl="1" eaLnBrk="1" latinLnBrk="0" hangingPunct="1">
              <a:lnSpc>
                <a:spcPct val="90000"/>
              </a:lnSpc>
              <a:spcBef>
                <a:spcPts val="1000"/>
              </a:spcBef>
              <a:buNone/>
            </a:pPr>
            <a:endParaRPr lang="ar-SA" dirty="0"/>
          </a:p>
          <a:p>
            <a:pPr marL="0" indent="0" algn="ctr" defTabSz="914400" rtl="1" eaLnBrk="1" latinLnBrk="0" hangingPunct="1">
              <a:lnSpc>
                <a:spcPct val="90000"/>
              </a:lnSpc>
              <a:spcBef>
                <a:spcPts val="1000"/>
              </a:spcBef>
              <a:buNone/>
            </a:pPr>
            <a:endParaRPr lang="ar-SA" dirty="0"/>
          </a:p>
          <a:p>
            <a:pPr marL="0" indent="0" algn="ctr" defTabSz="914400" rtl="1" eaLnBrk="1" latinLnBrk="0" hangingPunct="1">
              <a:lnSpc>
                <a:spcPct val="90000"/>
              </a:lnSpc>
              <a:spcBef>
                <a:spcPts val="1000"/>
              </a:spcBef>
              <a:buNone/>
            </a:pPr>
            <a:r>
              <a:rPr lang="ar-SA" sz="2400" b="1" dirty="0">
                <a:solidFill>
                  <a:schemeClr val="tx1">
                    <a:lumMod val="65000"/>
                    <a:lumOff val="35000"/>
                  </a:schemeClr>
                </a:solidFill>
              </a:rPr>
              <a:t>جامعة جدة</a:t>
            </a:r>
          </a:p>
          <a:p>
            <a:pPr marL="0" indent="0" algn="ctr" defTabSz="914400" rtl="1" eaLnBrk="1" latinLnBrk="0" hangingPunct="1">
              <a:lnSpc>
                <a:spcPct val="90000"/>
              </a:lnSpc>
              <a:spcBef>
                <a:spcPts val="1000"/>
              </a:spcBef>
              <a:buNone/>
            </a:pPr>
            <a:r>
              <a:rPr lang="ar-SA" sz="2400" b="1" dirty="0">
                <a:solidFill>
                  <a:schemeClr val="tx1">
                    <a:lumMod val="65000"/>
                    <a:lumOff val="35000"/>
                  </a:schemeClr>
                </a:solidFill>
              </a:rPr>
              <a:t>مهارات ريادة الأعمال</a:t>
            </a:r>
            <a:endParaRPr lang="en-US" sz="2400" b="1" dirty="0">
              <a:solidFill>
                <a:schemeClr val="tx1">
                  <a:lumMod val="65000"/>
                  <a:lumOff val="35000"/>
                </a:schemeClr>
              </a:solidFill>
            </a:endParaRPr>
          </a:p>
          <a:p>
            <a:pPr marL="0" indent="0" algn="ctr" defTabSz="914400" rtl="1" eaLnBrk="1" latinLnBrk="0" hangingPunct="1">
              <a:lnSpc>
                <a:spcPct val="90000"/>
              </a:lnSpc>
              <a:spcBef>
                <a:spcPts val="1000"/>
              </a:spcBef>
              <a:buNone/>
            </a:pPr>
            <a:r>
              <a:rPr lang="en-US" sz="2400" b="1" dirty="0">
                <a:solidFill>
                  <a:schemeClr val="tx1">
                    <a:lumMod val="65000"/>
                    <a:lumOff val="35000"/>
                  </a:schemeClr>
                </a:solidFill>
              </a:rPr>
              <a:t> BUS 100</a:t>
            </a:r>
            <a:endParaRPr lang="ar-SA" sz="2400" b="1" dirty="0">
              <a:solidFill>
                <a:schemeClr val="tx1">
                  <a:lumMod val="65000"/>
                  <a:lumOff val="35000"/>
                </a:schemeClr>
              </a:solidFill>
            </a:endParaRPr>
          </a:p>
          <a:p>
            <a:pPr marL="0" indent="0" algn="ctr" defTabSz="914400" rtl="1" eaLnBrk="1" latinLnBrk="0" hangingPunct="1">
              <a:lnSpc>
                <a:spcPct val="90000"/>
              </a:lnSpc>
              <a:spcBef>
                <a:spcPts val="1000"/>
              </a:spcBef>
              <a:buNone/>
            </a:pPr>
            <a:r>
              <a:rPr lang="ar-SA" sz="2400" b="1" dirty="0">
                <a:solidFill>
                  <a:schemeClr val="tx1">
                    <a:lumMod val="65000"/>
                    <a:lumOff val="35000"/>
                  </a:schemeClr>
                </a:solidFill>
              </a:rPr>
              <a:t>الباب الرابع : التسويق والمحاسبة والمالية للمشروعات الريادية</a:t>
            </a:r>
            <a:endParaRPr lang="en-US" sz="2400" b="1" dirty="0">
              <a:solidFill>
                <a:schemeClr val="tx1">
                  <a:lumMod val="65000"/>
                  <a:lumOff val="35000"/>
                </a:schemeClr>
              </a:solidFill>
            </a:endParaRPr>
          </a:p>
          <a:p>
            <a:pPr marL="0" indent="0" algn="ctr" defTabSz="914400" rtl="1" eaLnBrk="1" latinLnBrk="0" hangingPunct="1">
              <a:lnSpc>
                <a:spcPct val="90000"/>
              </a:lnSpc>
              <a:spcBef>
                <a:spcPts val="1000"/>
              </a:spcBef>
              <a:buNone/>
            </a:pPr>
            <a:endParaRPr lang="ar-SA" sz="2400" b="1" dirty="0"/>
          </a:p>
          <a:p>
            <a:pPr marL="0" indent="0" algn="ctr" defTabSz="914400" rtl="1" eaLnBrk="1" latinLnBrk="0" hangingPunct="1">
              <a:lnSpc>
                <a:spcPct val="90000"/>
              </a:lnSpc>
              <a:spcBef>
                <a:spcPts val="1000"/>
              </a:spcBef>
              <a:buNone/>
            </a:pPr>
            <a:r>
              <a:rPr lang="ar-SA" sz="2400" b="1" dirty="0"/>
              <a:t>الفصلُ التَّاسعُ: التسويقُ للمشروعاتِ الرياديَّةِ</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104" y="48656"/>
            <a:ext cx="5417127" cy="2731866"/>
          </a:xfrm>
          <a:prstGeom prst="rect">
            <a:avLst/>
          </a:prstGeom>
        </p:spPr>
      </p:pic>
      <p:sp>
        <p:nvSpPr>
          <p:cNvPr id="7" name="Slide Number Placeholder 6"/>
          <p:cNvSpPr>
            <a:spLocks noGrp="1"/>
          </p:cNvSpPr>
          <p:nvPr>
            <p:ph type="sldNum" sz="quarter" idx="12"/>
          </p:nvPr>
        </p:nvSpPr>
        <p:spPr/>
        <p:txBody>
          <a:bodyPr/>
          <a:lstStyle/>
          <a:p>
            <a:fld id="{95FAD677-50B8-194F-AC04-642FCDDCFE77}" type="slidenum">
              <a:rPr lang="en-US" smtClean="0"/>
              <a:t>1</a:t>
            </a:fld>
            <a:endParaRPr lang="en-US"/>
          </a:p>
        </p:txBody>
      </p:sp>
    </p:spTree>
    <p:extLst>
      <p:ext uri="{BB962C8B-B14F-4D97-AF65-F5344CB8AC3E}">
        <p14:creationId xmlns:p14="http://schemas.microsoft.com/office/powerpoint/2010/main" val="200010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just" rtl="1"/>
            <a:r>
              <a:rPr lang="ar-SA" b="1" u="sng" dirty="0">
                <a:solidFill>
                  <a:srgbClr val="FFFF00"/>
                </a:solidFill>
              </a:rPr>
              <a:t>الأغلبيَّة المبكرة:</a:t>
            </a:r>
            <a:endParaRPr lang="en-US" b="1" u="sng" dirty="0">
              <a:solidFill>
                <a:srgbClr val="FFFF00"/>
              </a:solidFill>
            </a:endParaRPr>
          </a:p>
          <a:p>
            <a:pPr algn="just" rtl="1"/>
            <a:r>
              <a:rPr lang="ar-SA" b="1" dirty="0">
                <a:solidFill>
                  <a:schemeClr val="bg1"/>
                </a:solidFill>
              </a:rPr>
              <a:t>وهم الأشخاص الذين يشكَّلون فئة كبيرة في المجتمع، وفي الغالب لا يقومون بشراء المنتجات الجديدة إلاَّ بعد أنْ يقوم محيطهم بشرائها واستعمالها، وبعد التأكُّد من عدم وجود أي مخاطر ماديَّة أو اجتماعيَّة تترتب على شراء هذا المنتج.</a:t>
            </a:r>
            <a:endParaRPr lang="en-US"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95293" y="2396868"/>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9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just" rtl="1"/>
            <a:r>
              <a:rPr lang="ar-SA" b="1" u="sng" dirty="0">
                <a:solidFill>
                  <a:srgbClr val="FFFF00"/>
                </a:solidFill>
              </a:rPr>
              <a:t>الأغلبيَّة المتأخِّرة:</a:t>
            </a:r>
            <a:r>
              <a:rPr lang="ar-SA" b="1" dirty="0">
                <a:solidFill>
                  <a:srgbClr val="FFFF00"/>
                </a:solidFill>
              </a:rPr>
              <a:t>		</a:t>
            </a:r>
            <a:endParaRPr lang="en-US" b="1" u="sng" dirty="0">
              <a:solidFill>
                <a:srgbClr val="FFFF00"/>
              </a:solidFill>
            </a:endParaRPr>
          </a:p>
          <a:p>
            <a:pPr algn="just" rtl="1"/>
            <a:r>
              <a:rPr lang="ar-SA" b="1" dirty="0">
                <a:solidFill>
                  <a:schemeClr val="bg1"/>
                </a:solidFill>
              </a:rPr>
              <a:t>تشكِّل هذه الفئة أيضًا نسبة كبيرة من المجتمع، وهم بشكل عام متحفظون وحذرون جداً عند الإقبال على شراء أيِّ منتج جديد، يفضِّلون أنْ يروا تجارب إيجابيَّة لاستخدام هذه المنتجات قبل شرائها.</a:t>
            </a:r>
            <a:r>
              <a:rPr lang="en-US" b="1" dirty="0">
                <a:solidFill>
                  <a:schemeClr val="bg1"/>
                </a:solidFill>
              </a:rPr>
              <a:t> </a:t>
            </a:r>
            <a:endParaRPr lang="en-US" sz="3600"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95293" y="2396868"/>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09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r" rtl="1"/>
            <a:r>
              <a:rPr lang="ar-SA" b="1" u="sng" dirty="0">
                <a:solidFill>
                  <a:srgbClr val="FFFF00"/>
                </a:solidFill>
              </a:rPr>
              <a:t>المقاومون/المتقاعسون:</a:t>
            </a:r>
            <a:endParaRPr lang="en-US" b="1" u="sng" dirty="0">
              <a:solidFill>
                <a:srgbClr val="FFFF00"/>
              </a:solidFill>
            </a:endParaRPr>
          </a:p>
          <a:p>
            <a:pPr algn="just" rtl="1"/>
            <a:r>
              <a:rPr lang="ar-SA" b="1" dirty="0">
                <a:solidFill>
                  <a:schemeClr val="bg1"/>
                </a:solidFill>
              </a:rPr>
              <a:t>هذه الفئة تشكِّل نسبة قليلة من المجتمع، في الغالب يكونون من كبار السن، تقليديين ولا يفضِّلون التغيير، أو شراء منتجات جديدة، أو ابتكاريَّة إلاَّ إذا كانوا مجبرين على ذلك</a:t>
            </a:r>
            <a:r>
              <a:rPr lang="en-US" b="1" dirty="0">
                <a:solidFill>
                  <a:schemeClr val="bg1"/>
                </a:solidFill>
              </a:rPr>
              <a:t>  </a:t>
            </a:r>
            <a:endParaRPr lang="en-US" sz="2400"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95293" y="2396868"/>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04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r" rtl="1"/>
            <a:r>
              <a:rPr lang="ar-SA" b="1" dirty="0">
                <a:solidFill>
                  <a:srgbClr val="FFFF00"/>
                </a:solidFill>
              </a:rPr>
              <a:t>فيما يلي بعض </a:t>
            </a:r>
            <a:r>
              <a:rPr lang="ar-SA" b="1" dirty="0" err="1">
                <a:solidFill>
                  <a:srgbClr val="FFFF00"/>
                </a:solidFill>
              </a:rPr>
              <a:t>الإستراتيجيَّات</a:t>
            </a:r>
            <a:r>
              <a:rPr lang="ar-SA" b="1" dirty="0">
                <a:solidFill>
                  <a:srgbClr val="FFFF00"/>
                </a:solidFill>
              </a:rPr>
              <a:t> التي من الممكن أن تساعد المشروعات الناشئة في عبور هذه الفجوة بنجاح</a:t>
            </a:r>
            <a:r>
              <a:rPr lang="en-US" b="1" dirty="0">
                <a:solidFill>
                  <a:srgbClr val="FFFF00"/>
                </a:solidFill>
              </a:rPr>
              <a:t> </a:t>
            </a:r>
            <a:r>
              <a:rPr lang="ar-SA" b="1" u="sng" dirty="0">
                <a:solidFill>
                  <a:srgbClr val="FFFF00"/>
                </a:solidFill>
              </a:rPr>
              <a:t>:</a:t>
            </a:r>
            <a:endParaRPr lang="en-US" b="1" u="sng" dirty="0">
              <a:solidFill>
                <a:srgbClr val="FFFF00"/>
              </a:solidFill>
            </a:endParaRPr>
          </a:p>
          <a:p>
            <a:pPr lvl="1" algn="just" rtl="1"/>
            <a:r>
              <a:rPr lang="ar-SA" b="1" dirty="0">
                <a:solidFill>
                  <a:schemeClr val="bg1"/>
                </a:solidFill>
              </a:rPr>
              <a:t>الحرص على تقديم (منتج متكامل)، وعمل التحسينات اللازمة حتَّى يحصل العميل على القيمة المرجوَّة من شراء هذا المنتج. </a:t>
            </a:r>
            <a:endParaRPr lang="en-US" b="1" dirty="0">
              <a:solidFill>
                <a:schemeClr val="bg1"/>
              </a:solidFill>
            </a:endParaRPr>
          </a:p>
          <a:p>
            <a:pPr lvl="1" algn="just" rtl="1"/>
            <a:r>
              <a:rPr lang="ar-SA" b="1" dirty="0">
                <a:solidFill>
                  <a:schemeClr val="bg1"/>
                </a:solidFill>
              </a:rPr>
              <a:t>تحليل وتحديد الوضع </a:t>
            </a:r>
            <a:r>
              <a:rPr lang="ar-SA" b="1" dirty="0" err="1">
                <a:solidFill>
                  <a:schemeClr val="bg1"/>
                </a:solidFill>
              </a:rPr>
              <a:t>الإستراتيجي</a:t>
            </a:r>
            <a:r>
              <a:rPr lang="ar-SA" b="1" dirty="0">
                <a:solidFill>
                  <a:schemeClr val="bg1"/>
                </a:solidFill>
              </a:rPr>
              <a:t> للمنتج، مقارنة بالمنتجات المنافسة في السوق.</a:t>
            </a:r>
            <a:endParaRPr lang="en-US" b="1" dirty="0">
              <a:solidFill>
                <a:schemeClr val="bg1"/>
              </a:solidFill>
            </a:endParaRPr>
          </a:p>
          <a:p>
            <a:pPr lvl="1" algn="just" rtl="1"/>
            <a:r>
              <a:rPr lang="ar-SA" b="1" dirty="0">
                <a:solidFill>
                  <a:schemeClr val="bg1"/>
                </a:solidFill>
              </a:rPr>
              <a:t>تسعير المنتج بشكل فعَّال، مع الأخذ بالاعتبار أسعار المنتجات المشابهة التي يقدمها المنافسون وعدم الاعتماد الكلي على التسعير بناءً على قيمة المدركة للمنتج لدى العميل.</a:t>
            </a:r>
            <a:endParaRPr lang="en-US" b="1" dirty="0">
              <a:solidFill>
                <a:schemeClr val="bg1"/>
              </a:solidFill>
            </a:endParaRPr>
          </a:p>
          <a:p>
            <a:pPr lvl="1" algn="just" rtl="1"/>
            <a:r>
              <a:rPr lang="ar-SA" b="1" dirty="0">
                <a:solidFill>
                  <a:schemeClr val="bg1"/>
                </a:solidFill>
              </a:rPr>
              <a:t>استخدام قنوات التوزيع الملائمة لتسويق، وبيع وتوصيل المنتج إلى العملاء.</a:t>
            </a:r>
            <a:endParaRPr lang="en-US"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981254" y="1360269"/>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690226" y="1617239"/>
            <a:ext cx="6528420" cy="2077492"/>
          </a:xfrm>
          <a:prstGeom prst="rect">
            <a:avLst/>
          </a:prstGeom>
        </p:spPr>
        <p:txBody>
          <a:bodyPr wrap="square">
            <a:spAutoFit/>
          </a:bodyPr>
          <a:lstStyle/>
          <a:p>
            <a:pPr marL="457200" indent="-228600" algn="r" rtl="1">
              <a:lnSpc>
                <a:spcPct val="150000"/>
              </a:lnSpc>
              <a:spcAft>
                <a:spcPts val="0"/>
              </a:spcAft>
            </a:pPr>
            <a:r>
              <a:rPr lang="ar-SA" sz="1600" b="1" u="sng" dirty="0">
                <a:solidFill>
                  <a:srgbClr val="00B050"/>
                </a:solidFill>
                <a:latin typeface="Times New Roman" charset="0"/>
                <a:ea typeface="Calibri" charset="0"/>
                <a:cs typeface="Arial" charset="0"/>
              </a:rPr>
              <a:t>عبور الفجوة </a:t>
            </a:r>
            <a:r>
              <a:rPr lang="fr-FR" sz="1600" b="1" u="sng" dirty="0" err="1">
                <a:solidFill>
                  <a:srgbClr val="00B050"/>
                </a:solidFill>
                <a:latin typeface="Times New Roman" charset="0"/>
                <a:ea typeface="Calibri" charset="0"/>
                <a:cs typeface="Arial" charset="0"/>
              </a:rPr>
              <a:t>Crossing</a:t>
            </a:r>
            <a:r>
              <a:rPr lang="fr-FR" sz="1600" b="1" u="sng" dirty="0">
                <a:solidFill>
                  <a:srgbClr val="00B050"/>
                </a:solidFill>
                <a:latin typeface="Times New Roman" charset="0"/>
                <a:ea typeface="Calibri" charset="0"/>
                <a:cs typeface="Arial" charset="0"/>
              </a:rPr>
              <a:t> the </a:t>
            </a:r>
            <a:r>
              <a:rPr lang="fr-FR" sz="1600" b="1" u="sng" dirty="0" err="1">
                <a:solidFill>
                  <a:srgbClr val="00B050"/>
                </a:solidFill>
                <a:latin typeface="Times New Roman" charset="0"/>
                <a:ea typeface="Calibri" charset="0"/>
                <a:cs typeface="Arial" charset="0"/>
              </a:rPr>
              <a:t>Chasm</a:t>
            </a:r>
            <a:r>
              <a:rPr lang="ar-SA" sz="1600" b="1" u="sng" dirty="0">
                <a:solidFill>
                  <a:srgbClr val="00B050"/>
                </a:solidFill>
                <a:latin typeface="Times New Roman" charset="0"/>
                <a:ea typeface="Calibri" charset="0"/>
                <a:cs typeface="Arial" charset="0"/>
              </a:rPr>
              <a:t>:</a:t>
            </a:r>
            <a:endParaRPr lang="en-US" sz="1600" b="1" u="sng" dirty="0">
              <a:solidFill>
                <a:srgbClr val="00B050"/>
              </a:solidFill>
              <a:latin typeface="Times New Roman" charset="0"/>
              <a:ea typeface="Calibri" charset="0"/>
              <a:cs typeface="Arial" charset="0"/>
            </a:endParaRPr>
          </a:p>
          <a:p>
            <a:pPr indent="252095" algn="just" rtl="1">
              <a:lnSpc>
                <a:spcPct val="150000"/>
              </a:lnSpc>
              <a:spcAft>
                <a:spcPts val="0"/>
              </a:spcAft>
            </a:pPr>
            <a:r>
              <a:rPr lang="ar-SA" sz="1400" dirty="0">
                <a:latin typeface="Times New Roman" charset="0"/>
                <a:ea typeface="Calibri" charset="0"/>
              </a:rPr>
              <a:t>يحدِّد نموذج تبني المنتجات التكنولوجيَّة بأنَّ هناك فجوةً بين كل شريحة من شرائح العملاء الخمسة الموضَّحة سابقًا، ولكنَّ الفجوة الأكبر، والتي تمثِّل التحدِّي الأكبر أمام المنتجات التكنولوجيَّة الجديدة تكون بين شريحة </a:t>
            </a:r>
            <a:r>
              <a:rPr lang="ar-SA" sz="1400" dirty="0">
                <a:solidFill>
                  <a:srgbClr val="000000"/>
                </a:solidFill>
                <a:latin typeface="Times New Roman" charset="0"/>
                <a:ea typeface="Calibri" charset="0"/>
              </a:rPr>
              <a:t>المتبنين</a:t>
            </a:r>
            <a:r>
              <a:rPr lang="ar-SA" sz="1400" dirty="0">
                <a:latin typeface="Times New Roman" charset="0"/>
                <a:ea typeface="Calibri" charset="0"/>
              </a:rPr>
              <a:t> الأوائل، وشريحة الأغلبيَّة المبكرة.</a:t>
            </a:r>
            <a:r>
              <a:rPr lang="ar-SA" sz="1400" baseline="30000" dirty="0">
                <a:latin typeface="Times New Roman" charset="0"/>
                <a:ea typeface="Calibri" charset="0"/>
              </a:rPr>
              <a:t>(4) </a:t>
            </a:r>
            <a:r>
              <a:rPr lang="ar-SA" sz="1400" dirty="0">
                <a:latin typeface="Times New Roman" charset="0"/>
                <a:ea typeface="Calibri" charset="0"/>
              </a:rPr>
              <a:t>كثير من المنتجات الجديدة والابتكاريَّة لا تحقِّق النجاح المطلوب؛ بسبب عدم قدرتها على عبور الفجوة، وإقناع شريحة كبيرة من العملاء بتبنِّي المنتج. </a:t>
            </a:r>
            <a:endParaRPr lang="en-US" sz="1400" dirty="0">
              <a:effectLst/>
              <a:latin typeface="Times New Roman" charset="0"/>
              <a:ea typeface="Calibri" charset="0"/>
            </a:endParaRPr>
          </a:p>
        </p:txBody>
      </p:sp>
    </p:spTree>
    <p:extLst>
      <p:ext uri="{BB962C8B-B14F-4D97-AF65-F5344CB8AC3E}">
        <p14:creationId xmlns:p14="http://schemas.microsoft.com/office/powerpoint/2010/main" val="78092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970318"/>
          </a:xfrm>
          <a:prstGeom prst="rect">
            <a:avLst/>
          </a:prstGeom>
          <a:noFill/>
        </p:spPr>
        <p:txBody>
          <a:bodyPr wrap="square" rtlCol="0">
            <a:spAutoFit/>
          </a:bodyPr>
          <a:lstStyle/>
          <a:p>
            <a:pPr lvl="0" algn="just" rtl="1"/>
            <a:r>
              <a:rPr lang="ar-SA" b="1" dirty="0"/>
              <a:t>٢- التسعير:</a:t>
            </a:r>
          </a:p>
          <a:p>
            <a:pPr lvl="0" algn="just" rtl="1"/>
            <a:endParaRPr lang="ar-SA" b="1" dirty="0"/>
          </a:p>
          <a:p>
            <a:pPr algn="just" rtl="1"/>
            <a:r>
              <a:rPr lang="en-US" dirty="0"/>
              <a:t> </a:t>
            </a:r>
            <a:r>
              <a:rPr lang="ar-SA" dirty="0"/>
              <a:t>هو من أهم العناصر في المزيج التسويقي، لأنَّه العنصر الوحيد الذي يجلب الربح للشركة، بينما العناصر الأخرى في الغالب تتطلَّب سيولة. ومن المهم الأخذ بالاعتبار عدداً من العوامل عندما تقرر الشركة تسعير منتجها، لأنَّ التَّسعير الناجح للمنتج يتطلَّب نوعًا من التوازن الذي يساعد على تغطية تكلفة المنتج، مثل التكلفة التصنيعيَّة، والتشغيليَّة، والتسويقيَّة، والإداريَّة. وفي الوقت نفسه التأكُّد من أنَّ سعر المنتج لا يكون باهظ الثمن؛ لأنَّه في هذه الحالة سيبحث العملاء عن منتج بديل بسعر أفضل عند المنافسين، وهذا سيؤثر على مبيعات الشركة، وأرباحها بشكل سلبي. </a:t>
            </a:r>
            <a:endParaRPr lang="en-US" dirty="0"/>
          </a:p>
          <a:p>
            <a:pPr lvl="0" algn="just" rtl="1"/>
            <a:endParaRPr lang="en-US" dirty="0"/>
          </a:p>
          <a:p>
            <a:pPr algn="just" rtl="1"/>
            <a:endParaRPr lang="en-US" dirty="0"/>
          </a:p>
        </p:txBody>
      </p:sp>
    </p:spTree>
    <p:extLst>
      <p:ext uri="{BB962C8B-B14F-4D97-AF65-F5344CB8AC3E}">
        <p14:creationId xmlns:p14="http://schemas.microsoft.com/office/powerpoint/2010/main" val="98549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693319"/>
          </a:xfrm>
          <a:prstGeom prst="rect">
            <a:avLst/>
          </a:prstGeom>
          <a:noFill/>
        </p:spPr>
        <p:txBody>
          <a:bodyPr wrap="square" rtlCol="0">
            <a:spAutoFit/>
          </a:bodyPr>
          <a:lstStyle/>
          <a:p>
            <a:pPr lvl="0" algn="just" rtl="1"/>
            <a:r>
              <a:rPr lang="ar-SA" b="1" dirty="0"/>
              <a:t>٢- التسعير:</a:t>
            </a:r>
          </a:p>
          <a:p>
            <a:pPr lvl="0" algn="just" rtl="1"/>
            <a:endParaRPr lang="ar-SA" b="1" dirty="0"/>
          </a:p>
          <a:p>
            <a:pPr algn="just" rtl="1"/>
            <a:r>
              <a:rPr lang="ar-SA" b="1" dirty="0"/>
              <a:t>استراتيجيات التسعير:</a:t>
            </a:r>
          </a:p>
          <a:p>
            <a:pPr algn="just" rtl="1"/>
            <a:r>
              <a:rPr lang="ar-SA" dirty="0"/>
              <a:t>هناك عدَّة استراتيجيات قد تتبنَّاها الشركات عند تسعير منتجاتها، والتي تختلف باختلاف المنتجات وأهداف الشركة وأهمَّها:</a:t>
            </a:r>
            <a:endParaRPr lang="en-US" dirty="0"/>
          </a:p>
          <a:p>
            <a:pPr algn="just" rtl="1"/>
            <a:endParaRPr lang="ar-SA" b="1" dirty="0"/>
          </a:p>
          <a:p>
            <a:pPr algn="just" rtl="1"/>
            <a:r>
              <a:rPr lang="ar-SA" b="1" dirty="0" err="1"/>
              <a:t>أ</a:t>
            </a:r>
            <a:r>
              <a:rPr lang="ar-SA" b="1" dirty="0"/>
              <a:t>-استراتيجية كشط السوق:</a:t>
            </a:r>
            <a:endParaRPr lang="en-US" dirty="0"/>
          </a:p>
          <a:p>
            <a:pPr algn="just" rtl="1"/>
            <a:r>
              <a:rPr lang="ar-SA" dirty="0"/>
              <a:t> في الغالب تستعمل الشركات هذه الاستراتيجية عند تقديم منتج جديد، فتقدِّمه للسوق بسعرٍ عالٍ، مع وضع ميزانيَّة كبيرة للترويج كي تستطيع الشركة أنْ تحقِّق الأرباح المرجوَّة. إلى أنْ يدخل السوق منافسون آخرون بنفس المنتج، وهنا من الممكن أنْ تفقد الشركة ميزتها التنافسيَّة، فتقوم بتعديل الأسعار وخفضها.</a:t>
            </a:r>
            <a:r>
              <a:rPr lang="en-US" dirty="0"/>
              <a:t> </a:t>
            </a:r>
            <a:endParaRPr lang="en-US" b="1" dirty="0"/>
          </a:p>
          <a:p>
            <a:pPr algn="just" rtl="1"/>
            <a:endParaRPr lang="en-US" dirty="0"/>
          </a:p>
        </p:txBody>
      </p:sp>
    </p:spTree>
    <p:extLst>
      <p:ext uri="{BB962C8B-B14F-4D97-AF65-F5344CB8AC3E}">
        <p14:creationId xmlns:p14="http://schemas.microsoft.com/office/powerpoint/2010/main" val="111455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970318"/>
          </a:xfrm>
          <a:prstGeom prst="rect">
            <a:avLst/>
          </a:prstGeom>
          <a:noFill/>
        </p:spPr>
        <p:txBody>
          <a:bodyPr wrap="square" rtlCol="0">
            <a:spAutoFit/>
          </a:bodyPr>
          <a:lstStyle/>
          <a:p>
            <a:pPr lvl="0" algn="just" rtl="1"/>
            <a:r>
              <a:rPr lang="ar-SA" b="1" dirty="0"/>
              <a:t>٢- التسعير:</a:t>
            </a:r>
          </a:p>
          <a:p>
            <a:pPr lvl="0" algn="just" rtl="1"/>
            <a:endParaRPr lang="ar-SA" b="1" dirty="0"/>
          </a:p>
          <a:p>
            <a:pPr algn="just" rtl="1"/>
            <a:r>
              <a:rPr lang="ar-SA" b="1" dirty="0"/>
              <a:t>استراتيجيات التسعير:</a:t>
            </a:r>
          </a:p>
          <a:p>
            <a:pPr algn="just" rtl="1"/>
            <a:r>
              <a:rPr lang="ar-SA" dirty="0"/>
              <a:t>هناك عدَّة استراتيجيات قد تتبنَّاها الشركات عند تسعير منتجاتها، والتي تختلف باختلاف المنتجات وأهداف الشركة وأهمَّها:</a:t>
            </a:r>
            <a:endParaRPr lang="en-US" dirty="0"/>
          </a:p>
          <a:p>
            <a:pPr algn="just" rtl="1"/>
            <a:endParaRPr lang="ar-SA" b="1" dirty="0"/>
          </a:p>
          <a:p>
            <a:pPr algn="just" rtl="1"/>
            <a:r>
              <a:rPr lang="ar-SA" b="1" dirty="0"/>
              <a:t>ب-</a:t>
            </a:r>
            <a:r>
              <a:rPr lang="ar-SA" b="1" dirty="0" err="1"/>
              <a:t>إستراتيجيَّة</a:t>
            </a:r>
            <a:r>
              <a:rPr lang="ar-SA" b="1" dirty="0"/>
              <a:t> اختراق السوق: </a:t>
            </a:r>
            <a:endParaRPr lang="en-US" dirty="0"/>
          </a:p>
          <a:p>
            <a:pPr algn="just" rtl="1"/>
            <a:r>
              <a:rPr lang="ar-SA" dirty="0"/>
              <a:t>وهذه الاستراتيجية تستخدم أيضًا من قِبل الشركات عند تقديم منتج جديد، في البداية تبيع الشركة المنتج بسعر جدًّا منخفض، مقارنة بأسعار المنافسين، بهدف أنْ تتغلغل بالسوق، وتحصل على حصة سوقيَّة كبيرة. وبعد أن تتمكَّن الشركة من الحصول على ولاء العملاء، ممكن أن تبدأ في تعديل الأسعار حتَّى يصل للسعر الطبيعي.</a:t>
            </a:r>
            <a:endParaRPr lang="en-US" dirty="0"/>
          </a:p>
          <a:p>
            <a:pPr algn="just" rtl="1"/>
            <a:endParaRPr lang="en-US" dirty="0"/>
          </a:p>
        </p:txBody>
      </p:sp>
    </p:spTree>
    <p:extLst>
      <p:ext uri="{BB962C8B-B14F-4D97-AF65-F5344CB8AC3E}">
        <p14:creationId xmlns:p14="http://schemas.microsoft.com/office/powerpoint/2010/main" val="17983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693319"/>
          </a:xfrm>
          <a:prstGeom prst="rect">
            <a:avLst/>
          </a:prstGeom>
          <a:noFill/>
        </p:spPr>
        <p:txBody>
          <a:bodyPr wrap="square" rtlCol="0">
            <a:spAutoFit/>
          </a:bodyPr>
          <a:lstStyle/>
          <a:p>
            <a:pPr lvl="0" algn="just" rtl="1"/>
            <a:r>
              <a:rPr lang="ar-SA" b="1" dirty="0"/>
              <a:t>٢- التسعير:</a:t>
            </a:r>
          </a:p>
          <a:p>
            <a:pPr lvl="0" algn="just" rtl="1"/>
            <a:endParaRPr lang="ar-SA" b="1" dirty="0"/>
          </a:p>
          <a:p>
            <a:pPr algn="just" rtl="1"/>
            <a:r>
              <a:rPr lang="ar-SA" b="1" dirty="0"/>
              <a:t>استراتيجيات التسعير:</a:t>
            </a:r>
          </a:p>
          <a:p>
            <a:pPr algn="just" rtl="1"/>
            <a:r>
              <a:rPr lang="ar-SA" dirty="0"/>
              <a:t>هناك عدَّة استراتيجيات قد تتبنَّاها الشركات عند تسعير منتجاتها، والتي تختلف باختلاف المنتجات وأهداف الشركة وأهمَّها:</a:t>
            </a:r>
            <a:endParaRPr lang="en-US" dirty="0"/>
          </a:p>
          <a:p>
            <a:pPr algn="just" rtl="1"/>
            <a:endParaRPr lang="ar-SA" b="1" dirty="0"/>
          </a:p>
          <a:p>
            <a:pPr algn="just" rtl="1"/>
            <a:r>
              <a:rPr lang="ar-SA" b="1" dirty="0" err="1"/>
              <a:t>ج-إستراتيجيَّة</a:t>
            </a:r>
            <a:r>
              <a:rPr lang="ar-SA" b="1" dirty="0"/>
              <a:t> التَّسعير للمنتجات الممتازة:</a:t>
            </a:r>
            <a:endParaRPr lang="en-US" dirty="0"/>
          </a:p>
          <a:p>
            <a:pPr algn="just" rtl="1"/>
            <a:r>
              <a:rPr lang="ar-SA" b="1" dirty="0"/>
              <a:t> </a:t>
            </a:r>
            <a:r>
              <a:rPr lang="ar-SA" dirty="0"/>
              <a:t>وهنا في العادة تقوم الشركة بتسعير منتجها لأقصى حدٍّ يمكن أنْ يدفعه العميل، وغالبًا ما تستخدم استراتيجية التَّسعير هذه للمنتجات عالية الجودة، والمميَّزة، وغير المتوفرة بكثرة في السوق. ممَّا سيساعد الشركة على تعظيم الربح، وتغطية تكلفة الإنتاج المكلِّفة لهذا النوع من المنتجات.</a:t>
            </a:r>
            <a:endParaRPr lang="en-US" dirty="0"/>
          </a:p>
          <a:p>
            <a:pPr algn="just" rtl="1"/>
            <a:endParaRPr lang="en-US" dirty="0"/>
          </a:p>
        </p:txBody>
      </p:sp>
    </p:spTree>
    <p:extLst>
      <p:ext uri="{BB962C8B-B14F-4D97-AF65-F5344CB8AC3E}">
        <p14:creationId xmlns:p14="http://schemas.microsoft.com/office/powerpoint/2010/main" val="16286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693319"/>
          </a:xfrm>
          <a:prstGeom prst="rect">
            <a:avLst/>
          </a:prstGeom>
          <a:noFill/>
        </p:spPr>
        <p:txBody>
          <a:bodyPr wrap="square" rtlCol="0">
            <a:spAutoFit/>
          </a:bodyPr>
          <a:lstStyle/>
          <a:p>
            <a:pPr lvl="0" algn="just" rtl="1"/>
            <a:r>
              <a:rPr lang="ar-SA" b="1" dirty="0"/>
              <a:t>٢- التسعير:</a:t>
            </a:r>
          </a:p>
          <a:p>
            <a:pPr lvl="0" algn="just" rtl="1"/>
            <a:endParaRPr lang="ar-SA" b="1" dirty="0"/>
          </a:p>
          <a:p>
            <a:pPr algn="just" rtl="1"/>
            <a:r>
              <a:rPr lang="ar-SA" b="1" dirty="0"/>
              <a:t>استراتيجيات التسعير:</a:t>
            </a:r>
          </a:p>
          <a:p>
            <a:pPr algn="just" rtl="1"/>
            <a:r>
              <a:rPr lang="ar-SA" dirty="0"/>
              <a:t>هناك عدَّة استراتيجيات قد تتبنَّاها الشركات عند تسعير منتجاتها، والتي تختلف باختلاف المنتجات وأهداف الشركة وأهمَّها:</a:t>
            </a:r>
            <a:endParaRPr lang="en-US" dirty="0"/>
          </a:p>
          <a:p>
            <a:pPr algn="just" rtl="1"/>
            <a:endParaRPr lang="ar-SA" b="1" dirty="0"/>
          </a:p>
          <a:p>
            <a:pPr algn="just" rtl="1"/>
            <a:r>
              <a:rPr lang="ar-SA" b="1" dirty="0"/>
              <a:t>د-</a:t>
            </a:r>
            <a:r>
              <a:rPr lang="ar-SA" b="1" dirty="0" err="1"/>
              <a:t>إستراتيجيَّة</a:t>
            </a:r>
            <a:r>
              <a:rPr lang="ar-SA" b="1" dirty="0"/>
              <a:t> التَّسعير الاقتصادي: </a:t>
            </a:r>
            <a:endParaRPr lang="en-US" dirty="0"/>
          </a:p>
          <a:p>
            <a:pPr algn="just" rtl="1"/>
            <a:r>
              <a:rPr lang="ar-SA" dirty="0"/>
              <a:t>تستخدم الشركة </a:t>
            </a:r>
            <a:r>
              <a:rPr lang="ar-SA" dirty="0" err="1"/>
              <a:t>إستراتيجيَّة</a:t>
            </a:r>
            <a:r>
              <a:rPr lang="ar-SA" dirty="0"/>
              <a:t> التَّسعير الاقتصادي عندما يكون المنتج الذي تقدمه ذا سعر منخفض، وجودة منخفضة، ولا يختلف عن المنتجات التي يقدِّمها المنافسون في السوق. ففي هذه الحالة تحاول الشركة أن تكسب حصَّة سوقيَّة أكبر عن طريق البيع بسعر أقل من المنافسين. </a:t>
            </a:r>
            <a:endParaRPr lang="en-US" dirty="0"/>
          </a:p>
          <a:p>
            <a:pPr algn="just" rtl="1"/>
            <a:endParaRPr lang="en-US" dirty="0"/>
          </a:p>
        </p:txBody>
      </p:sp>
      <p:sp>
        <p:nvSpPr>
          <p:cNvPr id="3" name="TextBox 2"/>
          <p:cNvSpPr txBox="1"/>
          <p:nvPr/>
        </p:nvSpPr>
        <p:spPr>
          <a:xfrm>
            <a:off x="737937" y="533699"/>
            <a:ext cx="4281342" cy="2862322"/>
          </a:xfrm>
          <a:prstGeom prst="rect">
            <a:avLst/>
          </a:prstGeom>
          <a:noFill/>
        </p:spPr>
        <p:txBody>
          <a:bodyPr wrap="square" rtlCol="0">
            <a:spAutoFit/>
          </a:bodyPr>
          <a:lstStyle/>
          <a:p>
            <a:pPr algn="just" rtl="1"/>
            <a:r>
              <a:rPr lang="ar-SA" b="1" dirty="0">
                <a:solidFill>
                  <a:srgbClr val="FFFF00"/>
                </a:solidFill>
              </a:rPr>
              <a:t>في الختام، من المهم للشركة قبل أن تقرر تبني استراتيجية تسعير معيَّنة، أن تحدد أهدافها، سواء كانت تعظيم الربح عن طريق رفع الأسعار، أو زيادة حصَّتها السوقيَّة من خلال جذب العملاء بالأسعار المنخفضة. عندما تحدِّد الشركة أهدافها التَّسعيريَّة بوضوح فإنَّها تستطيع اختيار </a:t>
            </a:r>
            <a:r>
              <a:rPr lang="ar-SA" b="1" dirty="0" err="1">
                <a:solidFill>
                  <a:srgbClr val="FFFF00"/>
                </a:solidFill>
              </a:rPr>
              <a:t>إستراتيجيَّة</a:t>
            </a:r>
            <a:r>
              <a:rPr lang="ar-SA" b="1" dirty="0">
                <a:solidFill>
                  <a:srgbClr val="FFFF00"/>
                </a:solidFill>
              </a:rPr>
              <a:t> التَّسعير المناسبة، وتحقيق الأرباح التي تطمح لها. </a:t>
            </a:r>
            <a:endParaRPr lang="en-US" b="1" dirty="0">
              <a:solidFill>
                <a:srgbClr val="FFFF00"/>
              </a:solidFill>
            </a:endParaRPr>
          </a:p>
        </p:txBody>
      </p:sp>
      <p:pic>
        <p:nvPicPr>
          <p:cNvPr id="5" name="Picture 4"/>
          <p:cNvPicPr>
            <a:picLocks noChangeAspect="1"/>
          </p:cNvPicPr>
          <p:nvPr/>
        </p:nvPicPr>
        <p:blipFill>
          <a:blip r:embed="rId2"/>
          <a:stretch>
            <a:fillRect/>
          </a:stretch>
        </p:blipFill>
        <p:spPr>
          <a:xfrm>
            <a:off x="737937" y="3906222"/>
            <a:ext cx="3509538" cy="2632154"/>
          </a:xfrm>
          <a:prstGeom prst="rect">
            <a:avLst/>
          </a:prstGeom>
        </p:spPr>
      </p:pic>
    </p:spTree>
    <p:extLst>
      <p:ext uri="{BB962C8B-B14F-4D97-AF65-F5344CB8AC3E}">
        <p14:creationId xmlns:p14="http://schemas.microsoft.com/office/powerpoint/2010/main" val="143148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4247317"/>
          </a:xfrm>
          <a:prstGeom prst="rect">
            <a:avLst/>
          </a:prstGeom>
          <a:noFill/>
        </p:spPr>
        <p:txBody>
          <a:bodyPr wrap="square" rtlCol="0">
            <a:spAutoFit/>
          </a:bodyPr>
          <a:lstStyle/>
          <a:p>
            <a:pPr lvl="0" algn="just" rtl="1"/>
            <a:r>
              <a:rPr lang="ar-SA" b="1" dirty="0"/>
              <a:t>٣- الترويج:</a:t>
            </a:r>
          </a:p>
          <a:p>
            <a:pPr lvl="0" algn="just" rtl="1"/>
            <a:endParaRPr lang="ar-SA" b="1" dirty="0"/>
          </a:p>
          <a:p>
            <a:pPr algn="just" rtl="1"/>
            <a:r>
              <a:rPr lang="ar-SA" b="1" dirty="0"/>
              <a:t>هو جزء مهم من المزيج التسويقي (</a:t>
            </a:r>
            <a:r>
              <a:rPr lang="ar-SA" b="1" dirty="0" err="1"/>
              <a:t>Marketing</a:t>
            </a:r>
            <a:r>
              <a:rPr lang="ar-SA" b="1" dirty="0"/>
              <a:t> </a:t>
            </a:r>
            <a:r>
              <a:rPr lang="ar-SA" b="1" dirty="0" err="1"/>
              <a:t>Mix</a:t>
            </a:r>
            <a:r>
              <a:rPr lang="ar-SA" b="1" dirty="0"/>
              <a:t>)، </a:t>
            </a:r>
            <a:r>
              <a:rPr lang="ar-SA" dirty="0"/>
              <a:t>ويُعتبر ضرورة لأيِّ شركة كي تجذب انتباه العملاء إلى منتجاتها، أو الخدمات التي تقدِّمها. فهي تشمل التواصل مع العملاء والمؤثرين لتزيد وعيهم بالمنتج الذي تقدِّمه الشركة، خصائصه، مميِّزاته، وكيفيَّة استعماله، القيمة والفائدة التي سيمثِّلها للعميل.</a:t>
            </a:r>
          </a:p>
          <a:p>
            <a:pPr algn="just" rtl="1"/>
            <a:endParaRPr lang="en-US" dirty="0"/>
          </a:p>
          <a:p>
            <a:pPr algn="just" rtl="1"/>
            <a:r>
              <a:rPr lang="ar-SA" b="1" dirty="0"/>
              <a:t>الهدف الرئيسي للترويج هو </a:t>
            </a:r>
            <a:r>
              <a:rPr lang="ar-SA" dirty="0"/>
              <a:t>زيادة حجم المبيعات، وجذب اهتمام العميل لمنتجات الشركة.</a:t>
            </a:r>
            <a:r>
              <a:rPr lang="ar-SA" baseline="30000" dirty="0"/>
              <a:t>(6)</a:t>
            </a:r>
            <a:r>
              <a:rPr lang="ar-SA" dirty="0"/>
              <a:t> لكي تستطيع كسب عملاء جدد، وفي نفس تحفيز العملاء الحاليين لتجربة شيء جديد. ومن فوائد الترويج أنَّه يساعد الشركات عن طريق استخدام الأدوات الترويجيَّة (المزيج الترويجي) التي سيأتي ذكرها لاحقًا، في توصيل المعلومات للعملاء، إضافة قيمة للمنتج، والتحكم بحجم المبيعات. </a:t>
            </a:r>
            <a:endParaRPr lang="en-US" dirty="0"/>
          </a:p>
        </p:txBody>
      </p:sp>
    </p:spTree>
    <p:extLst>
      <p:ext uri="{BB962C8B-B14F-4D97-AF65-F5344CB8AC3E}">
        <p14:creationId xmlns:p14="http://schemas.microsoft.com/office/powerpoint/2010/main" val="19822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311" y="2404531"/>
            <a:ext cx="9154448" cy="1646302"/>
          </a:xfrm>
        </p:spPr>
        <p:txBody>
          <a:bodyPr anchor="ctr"/>
          <a:lstStyle/>
          <a:p>
            <a:pPr algn="ctr" defTabSz="914400" rtl="1">
              <a:lnSpc>
                <a:spcPct val="90000"/>
              </a:lnSpc>
              <a:spcBef>
                <a:spcPts val="1000"/>
              </a:spcBef>
            </a:pPr>
            <a:r>
              <a:rPr lang="ar-SA" sz="2800" b="1" dirty="0"/>
              <a:t>الفصلُ التَّاسعُ: التسويقُ للمشروعاتِ الرياديَّةِ</a:t>
            </a:r>
            <a:endParaRPr lang="en-US" sz="2800" b="1" dirty="0"/>
          </a:p>
        </p:txBody>
      </p:sp>
      <p:sp>
        <p:nvSpPr>
          <p:cNvPr id="3" name="Subtitle 2"/>
          <p:cNvSpPr>
            <a:spLocks noGrp="1"/>
          </p:cNvSpPr>
          <p:nvPr>
            <p:ph type="subTitle" idx="1"/>
          </p:nvPr>
        </p:nvSpPr>
        <p:spPr/>
        <p:txBody>
          <a:bodyPr>
            <a:normAutofit/>
          </a:bodyPr>
          <a:lstStyle/>
          <a:p>
            <a:pPr algn="ctr" defTabSz="914400" rtl="1">
              <a:lnSpc>
                <a:spcPct val="90000"/>
              </a:lnSpc>
            </a:pPr>
            <a:br>
              <a:rPr lang="ar-SA" sz="2000" b="1" dirty="0"/>
            </a:br>
            <a:endParaRPr lang="en-US" sz="2000" b="1" dirty="0"/>
          </a:p>
        </p:txBody>
      </p:sp>
    </p:spTree>
    <p:extLst>
      <p:ext uri="{BB962C8B-B14F-4D97-AF65-F5344CB8AC3E}">
        <p14:creationId xmlns:p14="http://schemas.microsoft.com/office/powerpoint/2010/main" val="2445226793"/>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4247317"/>
          </a:xfrm>
          <a:prstGeom prst="rect">
            <a:avLst/>
          </a:prstGeom>
          <a:noFill/>
        </p:spPr>
        <p:txBody>
          <a:bodyPr wrap="square" rtlCol="0">
            <a:spAutoFit/>
          </a:bodyPr>
          <a:lstStyle/>
          <a:p>
            <a:pPr lvl="0" algn="just" rtl="1"/>
            <a:r>
              <a:rPr lang="ar-SA" b="1" dirty="0"/>
              <a:t>٣- الترويج:</a:t>
            </a:r>
          </a:p>
          <a:p>
            <a:pPr lvl="0" algn="just" rtl="1"/>
            <a:endParaRPr lang="ar-SA" b="1" dirty="0"/>
          </a:p>
          <a:p>
            <a:pPr algn="just" rtl="1"/>
            <a:r>
              <a:rPr lang="ar-SA" b="1" u="sng" dirty="0"/>
              <a:t>٣.١ استراتيجيات الترويج:</a:t>
            </a:r>
            <a:endParaRPr lang="en-US" b="1" u="sng" dirty="0"/>
          </a:p>
          <a:p>
            <a:pPr algn="just" rtl="1"/>
            <a:r>
              <a:rPr lang="ar-SA" dirty="0"/>
              <a:t>هناك نوعان أساسان للترويج يمكن أن تتبناهما الشركة بعد أنْ تحدِّد أهدافها التسويقيَّة بوضوح؛ لتساعدها في تحقيق هذه الأهداف:</a:t>
            </a:r>
          </a:p>
          <a:p>
            <a:pPr algn="just" rtl="1"/>
            <a:endParaRPr lang="en-US" dirty="0"/>
          </a:p>
          <a:p>
            <a:pPr algn="just" rtl="1"/>
            <a:r>
              <a:rPr lang="ar-SA" b="1" dirty="0" err="1"/>
              <a:t>أ</a:t>
            </a:r>
            <a:r>
              <a:rPr lang="ar-SA" b="1" dirty="0"/>
              <a:t>-استراتيجيات السحب:</a:t>
            </a:r>
            <a:endParaRPr lang="en-US" dirty="0"/>
          </a:p>
          <a:p>
            <a:pPr algn="just" rtl="1"/>
            <a:r>
              <a:rPr lang="ar-SA" dirty="0"/>
              <a:t>في هذه الحالة تسوِّق الشركة منتجاتها للعملاء مباشرة؛ ليقوموا بالضغط على الموزِّعين، ويصنعوا طلبًا للمنتج. مثال لذلك إعلانات الأدوية، عندما تقوم الشركة بالإعلان عن أحد منتجاتها، وتطلب من العميل في نهاية الإعلان "بسؤال أطبائهم عن هذا الدواء"، فهي بهذه الطريقة تقوم بشكل غير مباشر الضغط على الموزِّعين ليقوموا بطلب هذا المنتج لتلبية الطلبات التي تأتيهم من العملاء.</a:t>
            </a:r>
            <a:endParaRPr lang="en-US" dirty="0"/>
          </a:p>
          <a:p>
            <a:pPr lvl="0" algn="just" rtl="1"/>
            <a:endParaRPr lang="ar-SA" b="1" dirty="0"/>
          </a:p>
        </p:txBody>
      </p:sp>
      <p:pic>
        <p:nvPicPr>
          <p:cNvPr id="3" name="Picture 2"/>
          <p:cNvPicPr>
            <a:picLocks noChangeAspect="1"/>
          </p:cNvPicPr>
          <p:nvPr/>
        </p:nvPicPr>
        <p:blipFill>
          <a:blip r:embed="rId2"/>
          <a:stretch>
            <a:fillRect/>
          </a:stretch>
        </p:blipFill>
        <p:spPr>
          <a:xfrm>
            <a:off x="1280026" y="1619247"/>
            <a:ext cx="2413000" cy="3619500"/>
          </a:xfrm>
          <a:prstGeom prst="rect">
            <a:avLst/>
          </a:prstGeom>
        </p:spPr>
      </p:pic>
    </p:spTree>
    <p:extLst>
      <p:ext uri="{BB962C8B-B14F-4D97-AF65-F5344CB8AC3E}">
        <p14:creationId xmlns:p14="http://schemas.microsoft.com/office/powerpoint/2010/main" val="165299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3416320"/>
          </a:xfrm>
          <a:prstGeom prst="rect">
            <a:avLst/>
          </a:prstGeom>
          <a:noFill/>
        </p:spPr>
        <p:txBody>
          <a:bodyPr wrap="square" rtlCol="0">
            <a:spAutoFit/>
          </a:bodyPr>
          <a:lstStyle/>
          <a:p>
            <a:pPr lvl="0" algn="just" rtl="1"/>
            <a:r>
              <a:rPr lang="ar-SA" b="1" dirty="0"/>
              <a:t>٣- الترويج:</a:t>
            </a:r>
          </a:p>
          <a:p>
            <a:pPr lvl="0" algn="just" rtl="1"/>
            <a:endParaRPr lang="ar-SA" b="1" dirty="0"/>
          </a:p>
          <a:p>
            <a:pPr algn="just" rtl="1"/>
            <a:r>
              <a:rPr lang="ar-SA" b="1" dirty="0"/>
              <a:t>ب-</a:t>
            </a:r>
            <a:r>
              <a:rPr lang="ar-SA" b="1" dirty="0" err="1"/>
              <a:t>إستراتيجيَّة</a:t>
            </a:r>
            <a:r>
              <a:rPr lang="ar-SA" b="1" dirty="0"/>
              <a:t> الدفع:</a:t>
            </a:r>
            <a:endParaRPr lang="en-US" dirty="0"/>
          </a:p>
          <a:p>
            <a:pPr algn="just" rtl="1"/>
            <a:r>
              <a:rPr lang="ar-SA" dirty="0"/>
              <a:t>هنا يحدث العكس حيث تقوم الشركة بالتسويق لمنتجاتها لتجار الجملة والتجزئة، وهم بدورهم يقومون بتسويقها للعملاء. مثال على ذلك شركة نوكيا للهواتف، عندما كانت تقوم بالترويج لهواتفها لمتاجر البيع بالجملة والتجزئة، وهم بدورهم يقومون بالترويج للمنتجات للعملاء.</a:t>
            </a:r>
            <a:endParaRPr lang="en-US" dirty="0"/>
          </a:p>
          <a:p>
            <a:pPr algn="just" rtl="1"/>
            <a:r>
              <a:rPr lang="ar-SA" dirty="0"/>
              <a:t>هناك العديد من الشركات ممَّن يقومون باستخدام </a:t>
            </a:r>
            <a:r>
              <a:rPr lang="ar-SA" dirty="0" err="1"/>
              <a:t>الإستراتيجيتين</a:t>
            </a:r>
            <a:r>
              <a:rPr lang="ar-SA" dirty="0"/>
              <a:t> معًا، فتقوم بالإعلان لمنتجاتها مباشرة للعميل، وفي الوقت نفسه يقومون بدفع منتجاتهم لتجار الجملة والتجزئة.</a:t>
            </a:r>
            <a:endParaRPr lang="en-US" dirty="0"/>
          </a:p>
          <a:p>
            <a:pPr lvl="0" algn="just" rtl="1"/>
            <a:endParaRPr lang="ar-SA" b="1" dirty="0"/>
          </a:p>
        </p:txBody>
      </p:sp>
    </p:spTree>
    <p:extLst>
      <p:ext uri="{BB962C8B-B14F-4D97-AF65-F5344CB8AC3E}">
        <p14:creationId xmlns:p14="http://schemas.microsoft.com/office/powerpoint/2010/main" val="162821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5078313"/>
          </a:xfrm>
          <a:prstGeom prst="rect">
            <a:avLst/>
          </a:prstGeom>
          <a:noFill/>
        </p:spPr>
        <p:txBody>
          <a:bodyPr wrap="square" rtlCol="0">
            <a:spAutoFit/>
          </a:bodyPr>
          <a:lstStyle/>
          <a:p>
            <a:pPr lvl="0" algn="just" rtl="1"/>
            <a:r>
              <a:rPr lang="ar-SA" b="1" dirty="0"/>
              <a:t>٣- الترويج:</a:t>
            </a:r>
          </a:p>
          <a:p>
            <a:pPr algn="just" rtl="1"/>
            <a:r>
              <a:rPr lang="ar-SA" b="1" u="sng" dirty="0"/>
              <a:t>٣.٢ المزيج الترويجي:</a:t>
            </a:r>
            <a:endParaRPr lang="en-US" b="1" u="sng" dirty="0"/>
          </a:p>
          <a:p>
            <a:pPr algn="just" rtl="1"/>
            <a:r>
              <a:rPr lang="ar-SA" dirty="0"/>
              <a:t>هو خليط من الأدوات التي يمكن للشركة استعمالها للترويج لمنتجاتها، والتعاطي مع العملاء، وبناء علاقة معهم. ويتكون المزيج التسويقي من خمسة عناصر رئيسة تساعد الشركات على التواصل مع العميل، وجذب انتباههم للقيمة التي يقدِّمها المنتج. وهناك العديد من العوامل التي يجب أنْ تأخذها الشركة بعين الاعتبار، عندما تخطط للمزيج التسويقي، ومن أهم هذه العوامل هو تحديد الفئة المستهدفة من العملاء؛ لكي تستطيع الشركة تصميم الخطة الترويجيَّة المناسبة لجذب هذه الفئة. وسيتم التعريف بالأدوات الأكثر شيوعًا والتي تندرج تحت المزيج الترويجي، والتي تستخدمها الشركات في الترويج لمنتجاتهم وهي:</a:t>
            </a:r>
            <a:r>
              <a:rPr lang="ar-SA" baseline="30000" dirty="0"/>
              <a:t>(6)</a:t>
            </a:r>
            <a:endParaRPr lang="en-US" dirty="0"/>
          </a:p>
          <a:p>
            <a:pPr algn="just" rtl="1"/>
            <a:r>
              <a:rPr lang="ar-SA" b="1" dirty="0" err="1"/>
              <a:t>أ</a:t>
            </a:r>
            <a:r>
              <a:rPr lang="ar-SA" b="1" dirty="0"/>
              <a:t>-الإعلان: </a:t>
            </a:r>
            <a:endParaRPr lang="en-US" dirty="0"/>
          </a:p>
          <a:p>
            <a:pPr algn="just" rtl="1"/>
            <a:r>
              <a:rPr lang="ar-SA" dirty="0"/>
              <a:t>أي نوع من أنواع الإعلان غير الشخصي والترويج للأفكار، أو منتجات، أو خدمات يتمُّ عن طريق استخدام وسائل الإعلام المختلفة كالتلفاز، والصحف، والمجلات، بهدف الوصول إلى الشريحة المستهدفة من العملاء.</a:t>
            </a:r>
            <a:endParaRPr lang="en-US" dirty="0"/>
          </a:p>
          <a:p>
            <a:pPr lvl="0" algn="just" rtl="1"/>
            <a:endParaRPr lang="ar-SA" b="1" dirty="0"/>
          </a:p>
        </p:txBody>
      </p:sp>
    </p:spTree>
    <p:extLst>
      <p:ext uri="{BB962C8B-B14F-4D97-AF65-F5344CB8AC3E}">
        <p14:creationId xmlns:p14="http://schemas.microsoft.com/office/powerpoint/2010/main" val="335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795538" y="1443838"/>
            <a:ext cx="6210746" cy="4247317"/>
          </a:xfrm>
          <a:prstGeom prst="rect">
            <a:avLst/>
          </a:prstGeom>
          <a:noFill/>
        </p:spPr>
        <p:txBody>
          <a:bodyPr wrap="square" rtlCol="0">
            <a:spAutoFit/>
          </a:bodyPr>
          <a:lstStyle/>
          <a:p>
            <a:pPr lvl="0" algn="just" rtl="1"/>
            <a:r>
              <a:rPr lang="ar-SA" b="1" dirty="0"/>
              <a:t>٣- الترويج:</a:t>
            </a:r>
          </a:p>
          <a:p>
            <a:pPr algn="just" rtl="1"/>
            <a:r>
              <a:rPr lang="ar-SA" b="1" u="sng" dirty="0"/>
              <a:t>٣.٢ المزيج الترويجي:</a:t>
            </a:r>
            <a:endParaRPr lang="en-US" b="1" u="sng" dirty="0"/>
          </a:p>
          <a:p>
            <a:pPr algn="r" rtl="1"/>
            <a:r>
              <a:rPr lang="ar-SA" b="1" dirty="0"/>
              <a:t>ب-تنشيط المبيعات: </a:t>
            </a:r>
            <a:endParaRPr lang="en-US" dirty="0"/>
          </a:p>
          <a:p>
            <a:pPr algn="just" rtl="1"/>
            <a:r>
              <a:rPr lang="ar-SA" dirty="0"/>
              <a:t>برامج ترويجيَّة لفترة محدودة تقوم بها الشركات لتنشيط مبيعاتها، وتشجيع العملاء لشراء المنتجات مثل العروض لفترة محدودة، والعيِّنات المجانيَّة، وعمل مسابقات، وتقديم الهدايا. وكذلك الاهتمام بالتفاصيل الدقيقة، مثل طريقة تغليف المنتج، وكيفيَّة عرضه في المتاجر.</a:t>
            </a:r>
            <a:endParaRPr lang="en-US" dirty="0"/>
          </a:p>
          <a:p>
            <a:pPr algn="just" rtl="1"/>
            <a:r>
              <a:rPr lang="ar-SA" b="1" dirty="0" err="1"/>
              <a:t>ج</a:t>
            </a:r>
            <a:r>
              <a:rPr lang="ar-SA" b="1" dirty="0"/>
              <a:t>-البيع الشخصي:</a:t>
            </a:r>
            <a:endParaRPr lang="en-US" dirty="0"/>
          </a:p>
          <a:p>
            <a:pPr algn="just"/>
            <a:r>
              <a:rPr lang="ar-SA" dirty="0"/>
              <a:t>وهذه تتم عن طريق فريق المبيعات في الشركة عندما يتعاطى مع العملاء شخصيًّا، بهدف تطوير وبناء علاقة معهم، وتقديم خدمات مصمَّمة خصيصَا لتلبية طلبات كل عميل على حِدة. وهي تحتاج إلى دعم من المنظَّمة عن طريق تخصيص وتدريب فريق مبيعات للقيام بالتواصل مع العملاء، ومحاولة اتمام الصفقات معهم.</a:t>
            </a:r>
            <a:r>
              <a:rPr lang="en-US" dirty="0"/>
              <a:t> </a:t>
            </a:r>
            <a:endParaRPr lang="ar-SA" b="1" dirty="0"/>
          </a:p>
        </p:txBody>
      </p:sp>
    </p:spTree>
    <p:extLst>
      <p:ext uri="{BB962C8B-B14F-4D97-AF65-F5344CB8AC3E}">
        <p14:creationId xmlns:p14="http://schemas.microsoft.com/office/powerpoint/2010/main" val="195256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753543" y="-172401"/>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444258" y="836962"/>
            <a:ext cx="6584052" cy="5570756"/>
          </a:xfrm>
          <a:prstGeom prst="rect">
            <a:avLst/>
          </a:prstGeom>
          <a:noFill/>
        </p:spPr>
        <p:txBody>
          <a:bodyPr wrap="square" rtlCol="0">
            <a:spAutoFit/>
          </a:bodyPr>
          <a:lstStyle/>
          <a:p>
            <a:pPr lvl="0" algn="just" rtl="1"/>
            <a:r>
              <a:rPr lang="ar-SA" b="1" dirty="0"/>
              <a:t>٣- الترويج:</a:t>
            </a:r>
          </a:p>
          <a:p>
            <a:pPr algn="just" rtl="1"/>
            <a:r>
              <a:rPr lang="ar-SA" b="1" u="sng" dirty="0"/>
              <a:t>٣.٢ المزيج الترويجي:</a:t>
            </a:r>
            <a:endParaRPr lang="en-US" dirty="0"/>
          </a:p>
          <a:p>
            <a:pPr algn="just" rtl="1"/>
            <a:r>
              <a:rPr lang="ar-SA" sz="1600" b="1" dirty="0"/>
              <a:t>د-العلاقات العامَّة: </a:t>
            </a:r>
            <a:endParaRPr lang="en-US" sz="1600" dirty="0"/>
          </a:p>
          <a:p>
            <a:pPr algn="just" rtl="1"/>
            <a:r>
              <a:rPr lang="ar-SA" sz="1600" dirty="0"/>
              <a:t>هذا ما تقوم به المنظَّمات عندما تروِّج للأنشطة التي يمكن أن تساعد في بناء علاقات جيدة مع العملاء والمجتمع، وتحسين انطباعاتهم عن الشركة. وفي الوقت نفسه هي أداة جدًّا مهمَّة، وتستعملها الشركات عندما يكون هناك إشاعات أو أخبار عنها قد تضر بسمعتها، فيقوم قسم العلاقات العامَّة بالتواصل مع العملاء، وتوضيح أي سوء فهم لحماية سمعة الشركة من الضرر؛ لما يترتب على ذلك من خسائر ماديَّة ومعنويَّة. </a:t>
            </a:r>
            <a:endParaRPr lang="en-US" sz="1600" dirty="0"/>
          </a:p>
          <a:p>
            <a:pPr algn="just" rtl="1"/>
            <a:r>
              <a:rPr lang="ar-SA" sz="1600" b="1" dirty="0"/>
              <a:t>هـ-التسويق المباشر أو الرقمي:</a:t>
            </a:r>
            <a:endParaRPr lang="en-US" sz="1600" dirty="0"/>
          </a:p>
          <a:p>
            <a:pPr algn="just" rtl="1"/>
            <a:r>
              <a:rPr lang="ar-SA" sz="1600" dirty="0"/>
              <a:t>وهو أحد الأساليب التي تستخدمها الشركات للترويج لمنتجاتها، ويختلف عن البقيَّة في أنَّ الشركة تركِّز على كل عميل على حِدة، وتسهل عليه عمليَّة شراء المنتج بدون الحاجة للذهاب إلى المتجر. حيث تقوم الشركة بإرسال الكتالوجات، والاتِّصال الهاتفي بهم، وأيضًا رسائل البريد الإلكتروني التي تحتوي على العروض المقدِّمة للعملاء مباشرة. ومن إيجابيَّات هذه الطريقة أنَّ الشركة تستطيع توجيه الرسالة التي ترغب بتوصيلها إلى عميل بعينه، وتستطيع قياس النتيجة (في حال قام العميل بعمليَّة الشراء أو لا). ومن الأمثلة الشائعة لهذه الطريقة من التسويق هو ما تقوم به شركة </a:t>
            </a:r>
            <a:r>
              <a:rPr lang="ar-SA" sz="1600" dirty="0" err="1"/>
              <a:t>Amazon</a:t>
            </a:r>
            <a:r>
              <a:rPr lang="ar-SA" sz="1600" dirty="0"/>
              <a:t>، حيث في كل مرَّة العملاء يقومون بتسجيل دخول على الموقع تقوم الشركة بعرض منتجات مشابهة للتي اشتروها في السابق؛ ممَّا يزيد من احتماليَّة قيام العملاء بالشراء.</a:t>
            </a:r>
            <a:endParaRPr lang="en-US" sz="1600" dirty="0"/>
          </a:p>
          <a:p>
            <a:pPr algn="just" rtl="1"/>
            <a:r>
              <a:rPr lang="ar-SA" sz="1600" dirty="0"/>
              <a:t>.</a:t>
            </a:r>
            <a:r>
              <a:rPr lang="en-US" sz="1600" dirty="0"/>
              <a:t> </a:t>
            </a:r>
            <a:endParaRPr lang="ar-SA" sz="1600" b="1" dirty="0"/>
          </a:p>
        </p:txBody>
      </p:sp>
    </p:spTree>
    <p:extLst>
      <p:ext uri="{BB962C8B-B14F-4D97-AF65-F5344CB8AC3E}">
        <p14:creationId xmlns:p14="http://schemas.microsoft.com/office/powerpoint/2010/main" val="2090445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716872" y="1096338"/>
            <a:ext cx="6114427" cy="3139321"/>
          </a:xfrm>
          <a:prstGeom prst="rect">
            <a:avLst/>
          </a:prstGeom>
          <a:noFill/>
        </p:spPr>
        <p:txBody>
          <a:bodyPr wrap="square" rtlCol="0">
            <a:spAutoFit/>
          </a:bodyPr>
          <a:lstStyle/>
          <a:p>
            <a:pPr lvl="0" algn="just" rtl="1"/>
            <a:r>
              <a:rPr lang="ar-SA" b="1" dirty="0"/>
              <a:t>٤-المكان (التوزيع):</a:t>
            </a:r>
            <a:endParaRPr lang="en-US" dirty="0"/>
          </a:p>
          <a:p>
            <a:pPr algn="just" rtl="1"/>
            <a:r>
              <a:rPr lang="ar-SA" dirty="0"/>
              <a:t>يعبِّر المكان عن كيفيَّة إيصال المنتجات إلى المستهلكين، ويعبّر عنها أحيانًا بمصطلح (قنوات التوزيع </a:t>
            </a:r>
            <a:r>
              <a:rPr lang="en-US" dirty="0"/>
              <a:t>Distribution Channels</a:t>
            </a:r>
            <a:r>
              <a:rPr lang="ar-SA" dirty="0"/>
              <a:t>). النجاح لأيِّ منتج يعتمد إلى حد كبير على قنوات التوزيع التي تستخدمها الشركة لتوصيل منتجاتها للعميل. لأنَّه حتَّى إذا كان المنتج الذي تقدمه الشركة عالي الجدوة، واستراتيجية التَّسعير مدروسة بعناية، إذا لم يتمكن العميل من الوصول وشراء هذا المنتج بسهولة، لن تنجح الشركة في تحقيق الأرباح المرجوَّة. لذلك بغض النظر ما إذا كانت الشركة تقدِّم منتجاً أو خدمة، يجب أن تدرس بعناية اختيار قنوات التوزيع؛ لتصل إلى العميل بسهولة، بطريقة تعود بالنفع للطرفين، العميل والشركة. </a:t>
            </a:r>
            <a:endParaRPr lang="en-US" dirty="0"/>
          </a:p>
        </p:txBody>
      </p:sp>
      <p:sp>
        <p:nvSpPr>
          <p:cNvPr id="14" name="TextBox 13"/>
          <p:cNvSpPr txBox="1"/>
          <p:nvPr/>
        </p:nvSpPr>
        <p:spPr>
          <a:xfrm>
            <a:off x="557235" y="602251"/>
            <a:ext cx="4283241" cy="2862322"/>
          </a:xfrm>
          <a:prstGeom prst="rect">
            <a:avLst/>
          </a:prstGeom>
          <a:noFill/>
        </p:spPr>
        <p:txBody>
          <a:bodyPr wrap="square" rtlCol="0">
            <a:spAutoFit/>
          </a:bodyPr>
          <a:lstStyle/>
          <a:p>
            <a:pPr algn="just" rtl="1"/>
            <a:r>
              <a:rPr lang="ar-SA" b="1" dirty="0">
                <a:solidFill>
                  <a:srgbClr val="FFFF00"/>
                </a:solidFill>
              </a:rPr>
              <a:t>تشمل سلسلة التوريد كل الأطراف المعنيَّة بشكل مباشر أو غير مباشر، للوفاء بطلبات العملاء. بشكل عام، سلسلة التوريد تشمل المورِّدين، المصانع، النقل، المخازن، متاجر بيع التجزئة، وحتَّى العملاء أيضًا.</a:t>
            </a:r>
            <a:r>
              <a:rPr lang="ar-SA" b="1" baseline="30000" dirty="0">
                <a:solidFill>
                  <a:srgbClr val="FFFF00"/>
                </a:solidFill>
              </a:rPr>
              <a:t>(7)</a:t>
            </a:r>
            <a:r>
              <a:rPr lang="ar-SA" b="1" dirty="0">
                <a:solidFill>
                  <a:srgbClr val="FFFF00"/>
                </a:solidFill>
              </a:rPr>
              <a:t> والهدف الأساس من سلسلة التوريد هو تعظيم القيمة المقدَّمة، وتقليل التكلفة لكي تستطيع المنظمة إرضاء العميل، وتحقيق الأرباح في نفس الوقت. </a:t>
            </a:r>
            <a:endParaRPr lang="en-US" b="1" dirty="0">
              <a:solidFill>
                <a:srgbClr val="FFFF00"/>
              </a:solidFill>
            </a:endParaRPr>
          </a:p>
        </p:txBody>
      </p:sp>
      <p:pic>
        <p:nvPicPr>
          <p:cNvPr id="16" name="Picture 15"/>
          <p:cNvPicPr>
            <a:picLocks noChangeAspect="1"/>
          </p:cNvPicPr>
          <p:nvPr/>
        </p:nvPicPr>
        <p:blipFill>
          <a:blip r:embed="rId2"/>
          <a:stretch>
            <a:fillRect/>
          </a:stretch>
        </p:blipFill>
        <p:spPr>
          <a:xfrm>
            <a:off x="762000" y="4013200"/>
            <a:ext cx="3693361" cy="2207887"/>
          </a:xfrm>
          <a:prstGeom prst="rect">
            <a:avLst/>
          </a:prstGeom>
        </p:spPr>
      </p:pic>
    </p:spTree>
    <p:extLst>
      <p:ext uri="{BB962C8B-B14F-4D97-AF65-F5344CB8AC3E}">
        <p14:creationId xmlns:p14="http://schemas.microsoft.com/office/powerpoint/2010/main" val="41781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39958" y="1096338"/>
            <a:ext cx="6291342" cy="3816429"/>
          </a:xfrm>
          <a:prstGeom prst="rect">
            <a:avLst/>
          </a:prstGeom>
          <a:noFill/>
        </p:spPr>
        <p:txBody>
          <a:bodyPr wrap="square" rtlCol="0">
            <a:spAutoFit/>
          </a:bodyPr>
          <a:lstStyle/>
          <a:p>
            <a:pPr lvl="0" algn="just" rtl="1"/>
            <a:r>
              <a:rPr lang="ar-SA" b="1" dirty="0"/>
              <a:t>٤-المكان (التوزيع):</a:t>
            </a:r>
            <a:endParaRPr lang="en-US" dirty="0"/>
          </a:p>
          <a:p>
            <a:pPr algn="just" rtl="1"/>
            <a:r>
              <a:rPr lang="ar-SA" sz="1600" dirty="0"/>
              <a:t>يمكن تعريف سلسة التوريد بأنَّها تتابع من المنظَّمات التي تقوم بعدد من التسهيلات والأنشطة والوظائف بغرض تصنيع وتوصيل المنتج أو الخدمة إلى المستهلك وتشمل الوظائف والأنشطة التنبؤ بالطلب على المنتج على حسب تقلُّب الطلب في السوق بهدف الإنتاج بما يلبي حاجة السوق، وبدون أن يكون هناك مخزون زائد، قد يرفع من تكلفة التخزين، أو حتَّى فساد المنتج إذا كان له تاريخ صلاحيَّة محدد.</a:t>
            </a:r>
            <a:r>
              <a:rPr lang="ar-SA" sz="1600" baseline="30000" dirty="0"/>
              <a:t>(8)</a:t>
            </a:r>
            <a:r>
              <a:rPr lang="ar-SA" sz="1600" dirty="0"/>
              <a:t> مثال على ذلك المثلجات، من المعروف أنَّ الطلب يزداد عليها في فترة الصيف، ويقل تدريجيًّا في المواسم الباردة. لذلك كي لا تنتج الشركة زيادة عن الاحتياج في السوق، يجب أنْ تأخذ هذه العوامل بعين الاعتبار، وتقوم باستعمال عمليَّات حسابيَّة خاصَّة بالتنبؤ لتقارن حجم الطلب والمبيعات في السنوات السابقة، وبناء على ذلك تقرر ما هي الكميَّة المناسبة التي يجب أن تنتجها في الوقت الحالي. بعد ذلك تقوم الشركة بشراء المواد الخام من المورِّدين بناءً على احتياجها، ثمَّ تقوم بصناعة المنتج، وتخزينه، ويأتي بعد ذلك مرحلة التوزيع والتوصيل إلى المستهلك. </a:t>
            </a:r>
            <a:endParaRPr lang="en-US" sz="1600" dirty="0"/>
          </a:p>
        </p:txBody>
      </p:sp>
      <p:graphicFrame>
        <p:nvGraphicFramePr>
          <p:cNvPr id="10" name="Diagram 9"/>
          <p:cNvGraphicFramePr/>
          <p:nvPr>
            <p:extLst>
              <p:ext uri="{D42A27DB-BD31-4B8C-83A1-F6EECF244321}">
                <p14:modId xmlns:p14="http://schemas.microsoft.com/office/powerpoint/2010/main" val="197181879"/>
              </p:ext>
            </p:extLst>
          </p:nvPr>
        </p:nvGraphicFramePr>
        <p:xfrm>
          <a:off x="5804920" y="4478333"/>
          <a:ext cx="5381625" cy="127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eft-Right Arrow 11"/>
          <p:cNvSpPr/>
          <p:nvPr/>
        </p:nvSpPr>
        <p:spPr>
          <a:xfrm>
            <a:off x="5888249" y="5706737"/>
            <a:ext cx="4982210" cy="51435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SA" sz="1200" b="1" dirty="0">
                <a:ln>
                  <a:noFill/>
                </a:ln>
                <a:solidFill>
                  <a:srgbClr val="000000"/>
                </a:solidFill>
                <a:effectLst>
                  <a:outerShdw blurRad="38100" dist="19050" dir="2700000" algn="tl">
                    <a:schemeClr val="dk1">
                      <a:alpha val="40000"/>
                    </a:schemeClr>
                  </a:outerShdw>
                </a:effectLst>
                <a:latin typeface="Arial" charset="0"/>
                <a:ea typeface="Calibri" charset="0"/>
                <a:cs typeface="Times New Roman" charset="0"/>
              </a:rPr>
              <a:t>تدفق: المعلومات، السلع، النقود</a:t>
            </a:r>
            <a:r>
              <a:rPr lang="ar-SA" sz="1200" dirty="0">
                <a:ln>
                  <a:noFill/>
                </a:ln>
                <a:solidFill>
                  <a:srgbClr val="000000"/>
                </a:solidFill>
                <a:effectLst>
                  <a:outerShdw blurRad="38100" dist="19050" dir="2700000" algn="tl">
                    <a:schemeClr val="dk1">
                      <a:alpha val="40000"/>
                    </a:schemeClr>
                  </a:outerShdw>
                </a:effectLst>
                <a:latin typeface="Arial" charset="0"/>
                <a:ea typeface="Calibri" charset="0"/>
                <a:cs typeface="Times New Roman" charset="0"/>
              </a:rPr>
              <a:t>. </a:t>
            </a:r>
            <a:endParaRPr lang="en-US" sz="1100" dirty="0">
              <a:effectLst/>
              <a:latin typeface="Arial" charset="0"/>
              <a:ea typeface="Calibri" charset="0"/>
              <a:cs typeface="Arial" charset="0"/>
            </a:endParaRPr>
          </a:p>
        </p:txBody>
      </p:sp>
      <p:sp>
        <p:nvSpPr>
          <p:cNvPr id="5" name="TextBox 4"/>
          <p:cNvSpPr txBox="1"/>
          <p:nvPr/>
        </p:nvSpPr>
        <p:spPr>
          <a:xfrm>
            <a:off x="5914575" y="6231766"/>
            <a:ext cx="5271970" cy="307777"/>
          </a:xfrm>
          <a:prstGeom prst="rect">
            <a:avLst/>
          </a:prstGeom>
          <a:noFill/>
        </p:spPr>
        <p:txBody>
          <a:bodyPr wrap="square" rtlCol="0">
            <a:spAutoFit/>
          </a:bodyPr>
          <a:lstStyle/>
          <a:p>
            <a:pPr algn="l" rtl="1"/>
            <a:r>
              <a:rPr lang="ar-SA" sz="1400" dirty="0"/>
              <a:t>مراحل سلسلة التوريد  (المصدر:  </a:t>
            </a:r>
            <a:r>
              <a:rPr lang="en-US" sz="1400" dirty="0"/>
              <a:t>Chopra &amp; </a:t>
            </a:r>
            <a:r>
              <a:rPr lang="en-US" sz="1400" dirty="0" err="1"/>
              <a:t>Meindl</a:t>
            </a:r>
            <a:r>
              <a:rPr lang="en-US" sz="1400" dirty="0"/>
              <a:t>, 2016 </a:t>
            </a:r>
          </a:p>
        </p:txBody>
      </p:sp>
    </p:spTree>
    <p:extLst>
      <p:ext uri="{BB962C8B-B14F-4D97-AF65-F5344CB8AC3E}">
        <p14:creationId xmlns:p14="http://schemas.microsoft.com/office/powerpoint/2010/main" val="122045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688720" y="1214806"/>
            <a:ext cx="6291342" cy="1846659"/>
          </a:xfrm>
          <a:prstGeom prst="rect">
            <a:avLst/>
          </a:prstGeom>
          <a:noFill/>
        </p:spPr>
        <p:txBody>
          <a:bodyPr wrap="square" rtlCol="0">
            <a:spAutoFit/>
          </a:bodyPr>
          <a:lstStyle/>
          <a:p>
            <a:pPr lvl="0" algn="just" rtl="1"/>
            <a:r>
              <a:rPr lang="ar-SA" b="1" dirty="0"/>
              <a:t>٤-المكان (التوزيع):</a:t>
            </a:r>
            <a:endParaRPr lang="en-US" dirty="0"/>
          </a:p>
          <a:p>
            <a:pPr algn="just" rtl="1"/>
            <a:r>
              <a:rPr lang="ar-SA" sz="1600" dirty="0"/>
              <a:t>الهدف من إدارة سلسلة التوريد هو القدرة على إدارة العلاقات بين أطراف سلسلة التوريد، سواء كانت في اتجاه التيار، أو ضد اتجاه التيار </a:t>
            </a:r>
            <a:r>
              <a:rPr lang="en-US" sz="1600" dirty="0"/>
              <a:t>(Upstream &amp; Downstream)</a:t>
            </a:r>
            <a:r>
              <a:rPr lang="ar-SA" sz="1600" dirty="0"/>
              <a:t> مع المورِّدين والعملاء لتستطيع الشركة أنْ توصل قيمة عالية للعميل من خلال تقديم منتجات بسعر يراه العميل مناسبًا لجودة المنتج، وفي الوقت نفسه تقلل التكلفة على سلسلة التوريد بشكل كامل؛ لتستطيع أنْ تحقق أرباح الوصول إلى رضا العميل.</a:t>
            </a:r>
            <a:endParaRPr lang="en-US" sz="1600" dirty="0"/>
          </a:p>
        </p:txBody>
      </p:sp>
      <p:graphicFrame>
        <p:nvGraphicFramePr>
          <p:cNvPr id="10" name="Diagram 9"/>
          <p:cNvGraphicFramePr/>
          <p:nvPr>
            <p:extLst>
              <p:ext uri="{D42A27DB-BD31-4B8C-83A1-F6EECF244321}">
                <p14:modId xmlns:p14="http://schemas.microsoft.com/office/powerpoint/2010/main" val="1312015909"/>
              </p:ext>
            </p:extLst>
          </p:nvPr>
        </p:nvGraphicFramePr>
        <p:xfrm>
          <a:off x="5821568" y="3821596"/>
          <a:ext cx="5381625" cy="1277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eft-Right Arrow 11"/>
          <p:cNvSpPr/>
          <p:nvPr/>
        </p:nvSpPr>
        <p:spPr>
          <a:xfrm>
            <a:off x="6021275" y="4842041"/>
            <a:ext cx="4982210" cy="51435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ar-SA" sz="1200" b="1" dirty="0">
                <a:ln>
                  <a:noFill/>
                </a:ln>
                <a:solidFill>
                  <a:srgbClr val="000000"/>
                </a:solidFill>
                <a:effectLst>
                  <a:outerShdw blurRad="38100" dist="19050" dir="2700000" algn="tl">
                    <a:schemeClr val="dk1">
                      <a:alpha val="40000"/>
                    </a:schemeClr>
                  </a:outerShdw>
                </a:effectLst>
                <a:latin typeface="Arial" charset="0"/>
                <a:ea typeface="Calibri" charset="0"/>
                <a:cs typeface="Times New Roman" charset="0"/>
              </a:rPr>
              <a:t>تدفق: المعلومات، السلع، النقود</a:t>
            </a:r>
            <a:r>
              <a:rPr lang="ar-SA" sz="1200" dirty="0">
                <a:ln>
                  <a:noFill/>
                </a:ln>
                <a:solidFill>
                  <a:srgbClr val="000000"/>
                </a:solidFill>
                <a:effectLst>
                  <a:outerShdw blurRad="38100" dist="19050" dir="2700000" algn="tl">
                    <a:schemeClr val="dk1">
                      <a:alpha val="40000"/>
                    </a:schemeClr>
                  </a:outerShdw>
                </a:effectLst>
                <a:latin typeface="Arial" charset="0"/>
                <a:ea typeface="Calibri" charset="0"/>
                <a:cs typeface="Times New Roman" charset="0"/>
              </a:rPr>
              <a:t>. </a:t>
            </a:r>
            <a:endParaRPr lang="en-US" sz="1100" dirty="0">
              <a:effectLst/>
              <a:latin typeface="Arial" charset="0"/>
              <a:ea typeface="Calibri" charset="0"/>
              <a:cs typeface="Arial" charset="0"/>
            </a:endParaRPr>
          </a:p>
        </p:txBody>
      </p:sp>
      <p:sp>
        <p:nvSpPr>
          <p:cNvPr id="5" name="TextBox 4"/>
          <p:cNvSpPr txBox="1"/>
          <p:nvPr/>
        </p:nvSpPr>
        <p:spPr>
          <a:xfrm>
            <a:off x="6096000" y="5551570"/>
            <a:ext cx="5271970" cy="307777"/>
          </a:xfrm>
          <a:prstGeom prst="rect">
            <a:avLst/>
          </a:prstGeom>
          <a:noFill/>
        </p:spPr>
        <p:txBody>
          <a:bodyPr wrap="square" rtlCol="0">
            <a:spAutoFit/>
          </a:bodyPr>
          <a:lstStyle/>
          <a:p>
            <a:pPr algn="l" rtl="1"/>
            <a:r>
              <a:rPr lang="ar-SA" sz="1400" dirty="0"/>
              <a:t>مراحل سلسلة التوريد  (المصدر:  </a:t>
            </a:r>
            <a:r>
              <a:rPr lang="en-US" sz="1400" dirty="0"/>
              <a:t>Chopra &amp; </a:t>
            </a:r>
            <a:r>
              <a:rPr lang="en-US" sz="1400" dirty="0" err="1"/>
              <a:t>Meindl</a:t>
            </a:r>
            <a:r>
              <a:rPr lang="en-US" sz="1400" dirty="0"/>
              <a:t>, 2016 </a:t>
            </a:r>
          </a:p>
        </p:txBody>
      </p:sp>
      <p:sp>
        <p:nvSpPr>
          <p:cNvPr id="3" name="TextBox 2"/>
          <p:cNvSpPr txBox="1"/>
          <p:nvPr/>
        </p:nvSpPr>
        <p:spPr>
          <a:xfrm>
            <a:off x="721895" y="978568"/>
            <a:ext cx="3833535" cy="5355312"/>
          </a:xfrm>
          <a:prstGeom prst="rect">
            <a:avLst/>
          </a:prstGeom>
          <a:noFill/>
        </p:spPr>
        <p:txBody>
          <a:bodyPr wrap="square" rtlCol="0">
            <a:spAutoFit/>
          </a:bodyPr>
          <a:lstStyle/>
          <a:p>
            <a:pPr algn="just" rtl="1"/>
            <a:r>
              <a:rPr lang="ar-SA" b="1" dirty="0">
                <a:solidFill>
                  <a:schemeClr val="accent5">
                    <a:lumMod val="60000"/>
                    <a:lumOff val="40000"/>
                  </a:schemeClr>
                </a:solidFill>
              </a:rPr>
              <a:t>يوضح الرسم المراحل المختلفة </a:t>
            </a:r>
            <a:r>
              <a:rPr lang="ar-SA" b="1" dirty="0">
                <a:solidFill>
                  <a:srgbClr val="FFFF00"/>
                </a:solidFill>
              </a:rPr>
              <a:t>التي تبداْ عند استلام المصنع المواد الأساسيَّة من المزوِّد، من ثمَّ بعد تصنيع المنتج يتمُّ نقلها إلى الموزِّعين، وهم المسؤولون عن توزيع المنتج إلى الوكلاء، وتجار الجملة والتجزئة، ليستطيع العميل الحصول عليها في النهاية. </a:t>
            </a:r>
          </a:p>
          <a:p>
            <a:pPr algn="just" rtl="1"/>
            <a:endParaRPr lang="ar-SA" b="1" dirty="0">
              <a:solidFill>
                <a:srgbClr val="FFFF00"/>
              </a:solidFill>
            </a:endParaRPr>
          </a:p>
          <a:p>
            <a:pPr algn="just" rtl="1"/>
            <a:endParaRPr lang="ar-SA" b="1" dirty="0">
              <a:solidFill>
                <a:srgbClr val="FFFF00"/>
              </a:solidFill>
            </a:endParaRPr>
          </a:p>
          <a:p>
            <a:pPr algn="just" rtl="1"/>
            <a:r>
              <a:rPr lang="ar-SA" b="1" dirty="0">
                <a:solidFill>
                  <a:srgbClr val="FFFF00"/>
                </a:solidFill>
              </a:rPr>
              <a:t>وهنا نرى أين يقع دور قنوات التوزيع في هذه السلسلة، فهي الرابط ما بين المصنع والعميل. ومن المهم أيضًا الإشارة إلى أنَّ سلسلة الإمداد لا تركِّز فقط على تدفق السلع المصنعة، فهي تدير وتتابع تدفق الأموال والمعلومات في الاتجاهين، من المصنع إلى العميل والعكس.</a:t>
            </a:r>
            <a:r>
              <a:rPr lang="ar-SA" b="1" baseline="30000" dirty="0">
                <a:solidFill>
                  <a:srgbClr val="FFFF00"/>
                </a:solidFill>
              </a:rPr>
              <a:t>(</a:t>
            </a:r>
            <a:r>
              <a:rPr lang="ar-SA" baseline="30000" dirty="0"/>
              <a:t>7)</a:t>
            </a:r>
            <a:r>
              <a:rPr lang="ar-SA" dirty="0"/>
              <a:t> </a:t>
            </a:r>
            <a:endParaRPr lang="en-US" dirty="0"/>
          </a:p>
        </p:txBody>
      </p:sp>
    </p:spTree>
    <p:extLst>
      <p:ext uri="{BB962C8B-B14F-4D97-AF65-F5344CB8AC3E}">
        <p14:creationId xmlns:p14="http://schemas.microsoft.com/office/powerpoint/2010/main" val="209721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688720" y="1214806"/>
            <a:ext cx="6291342" cy="5293757"/>
          </a:xfrm>
          <a:prstGeom prst="rect">
            <a:avLst/>
          </a:prstGeom>
          <a:noFill/>
        </p:spPr>
        <p:txBody>
          <a:bodyPr wrap="square" rtlCol="0">
            <a:spAutoFit/>
          </a:bodyPr>
          <a:lstStyle/>
          <a:p>
            <a:pPr lvl="0" algn="just" rtl="1"/>
            <a:r>
              <a:rPr lang="ar-SA" b="1" dirty="0"/>
              <a:t>٤-المكان (التوزيع):</a:t>
            </a:r>
            <a:endParaRPr lang="en-US" dirty="0"/>
          </a:p>
          <a:p>
            <a:pPr rtl="1"/>
            <a:r>
              <a:rPr lang="en-US" sz="1600" dirty="0"/>
              <a:t> </a:t>
            </a:r>
          </a:p>
          <a:p>
            <a:pPr algn="just" rtl="1"/>
            <a:r>
              <a:rPr lang="ar-SA" sz="1600" dirty="0"/>
              <a:t>تعرف </a:t>
            </a:r>
            <a:r>
              <a:rPr lang="ar-SA" sz="1600" b="1" dirty="0">
                <a:solidFill>
                  <a:srgbClr val="C00000"/>
                </a:solidFill>
              </a:rPr>
              <a:t>قنوات التوزيع </a:t>
            </a:r>
            <a:r>
              <a:rPr lang="ar-SA" sz="1600" dirty="0"/>
              <a:t>بأنَّها مجموعة مؤسسات مستقلة تساعد في جعل المنتج أو الخدمة متاحة للاستعمال أو الاستهلاك من قِبل العملاء، أو المستهلكين. وتكمن أهميَّة اختيار الشركة لقناة التوزيع في أثرها على جميع قرارات التسويق للشركة. مثلاً التَّسعير للسلع أو الخدمات يعتمد على قناة التوزيع التي تعمل من خلالها الشركة، ما إذا كانت تبيع منتجاتها عن طريق موزِّعين مختصِّين، أو مباشرة عن طريق موقع إلكتروني. </a:t>
            </a:r>
          </a:p>
          <a:p>
            <a:pPr algn="just" rtl="1"/>
            <a:endParaRPr lang="ar-SA" sz="1600" dirty="0"/>
          </a:p>
          <a:p>
            <a:pPr algn="just" rtl="1"/>
            <a:r>
              <a:rPr lang="ar-SA" sz="1600" b="1" dirty="0">
                <a:solidFill>
                  <a:srgbClr val="C00000"/>
                </a:solidFill>
              </a:rPr>
              <a:t>فالبيع عن طريق موقع إلكتروني سيقلل من سعر المنتج؛ </a:t>
            </a:r>
            <a:r>
              <a:rPr lang="ar-SA" sz="1600" dirty="0"/>
              <a:t>لأنَّ في هذه الحالة الشركة تخلَّصت من الوسطاء والتكلفة المترتبة على توزيع المنتج عن طريق وسيط. فاختيار قناة التوزيع المناسبة للشركة قد يعطي الشركة ميزة تنافسيَّة (</a:t>
            </a:r>
            <a:r>
              <a:rPr lang="ar-SA" sz="1600" dirty="0" err="1"/>
              <a:t>Competitive</a:t>
            </a:r>
            <a:r>
              <a:rPr lang="ar-SA" sz="1600" dirty="0"/>
              <a:t> </a:t>
            </a:r>
            <a:r>
              <a:rPr lang="ar-SA" sz="1600" dirty="0" err="1"/>
              <a:t>Advantage</a:t>
            </a:r>
            <a:r>
              <a:rPr lang="ar-SA" sz="1600" dirty="0"/>
              <a:t>)، من الأمثلة على ذلك شركة </a:t>
            </a:r>
            <a:r>
              <a:rPr lang="ar-SA" sz="1600" dirty="0" err="1"/>
              <a:t>Apple</a:t>
            </a:r>
            <a:r>
              <a:rPr lang="ar-SA" sz="1600" dirty="0"/>
              <a:t>، عندما غيَّرت الطريقة التقليديَّة لبيع أسطوانات الموسيقى من خلال متاجر البيع بالتجزئة، بعد أن قدَّمت خدمة شراء الموسيقى </a:t>
            </a:r>
            <a:r>
              <a:rPr lang="ar-SA" sz="1600" dirty="0" err="1"/>
              <a:t>لل</a:t>
            </a:r>
            <a:r>
              <a:rPr lang="ar-SA" sz="1600" dirty="0"/>
              <a:t>ـ </a:t>
            </a:r>
            <a:r>
              <a:rPr lang="ar-SA" sz="1600" dirty="0" err="1"/>
              <a:t>iPod</a:t>
            </a:r>
            <a:r>
              <a:rPr lang="ar-SA" sz="1600" dirty="0"/>
              <a:t> باستخدام الإنترنت، وبرنامج </a:t>
            </a:r>
            <a:r>
              <a:rPr lang="ar-SA" sz="1600" dirty="0" err="1"/>
              <a:t>iTunes</a:t>
            </a:r>
            <a:r>
              <a:rPr lang="ar-SA" sz="1600" dirty="0"/>
              <a:t>. ومثال آخر لشركة </a:t>
            </a:r>
            <a:r>
              <a:rPr lang="ar-SA" sz="1600" dirty="0" err="1"/>
              <a:t>Amazon</a:t>
            </a:r>
            <a:r>
              <a:rPr lang="ar-SA" sz="1600" dirty="0"/>
              <a:t> حين غيَّرت تفكير الناس بالنسبة للشراء من متاجر بيع التجزئة، والجملة حين استطاعت عبر موقعها على الإنترنت بيع تقريبًا جميع ما يبحث عنه العميل بدون الحاجة إلى فتح متاجر خاصَّة. </a:t>
            </a:r>
            <a:endParaRPr lang="en-US" sz="1600" dirty="0"/>
          </a:p>
          <a:p>
            <a:pPr algn="just" rtl="1"/>
            <a:endParaRPr lang="ar-SA" sz="1600" dirty="0"/>
          </a:p>
          <a:p>
            <a:pPr algn="just" rtl="1"/>
            <a:endParaRPr lang="en-US" sz="1600" dirty="0"/>
          </a:p>
        </p:txBody>
      </p:sp>
      <p:pic>
        <p:nvPicPr>
          <p:cNvPr id="4" name="Picture 3"/>
          <p:cNvPicPr>
            <a:picLocks noChangeAspect="1"/>
          </p:cNvPicPr>
          <p:nvPr/>
        </p:nvPicPr>
        <p:blipFill>
          <a:blip r:embed="rId2"/>
          <a:stretch>
            <a:fillRect/>
          </a:stretch>
        </p:blipFill>
        <p:spPr>
          <a:xfrm>
            <a:off x="157821" y="2519359"/>
            <a:ext cx="4767105" cy="1819275"/>
          </a:xfrm>
          <a:prstGeom prst="rect">
            <a:avLst/>
          </a:prstGeom>
        </p:spPr>
      </p:pic>
    </p:spTree>
    <p:extLst>
      <p:ext uri="{BB962C8B-B14F-4D97-AF65-F5344CB8AC3E}">
        <p14:creationId xmlns:p14="http://schemas.microsoft.com/office/powerpoint/2010/main" val="58628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464354" y="964466"/>
            <a:ext cx="6291342" cy="6247864"/>
          </a:xfrm>
          <a:prstGeom prst="rect">
            <a:avLst/>
          </a:prstGeom>
          <a:noFill/>
        </p:spPr>
        <p:txBody>
          <a:bodyPr wrap="square" rtlCol="0">
            <a:spAutoFit/>
          </a:bodyPr>
          <a:lstStyle/>
          <a:p>
            <a:pPr lvl="0" algn="just" rtl="1"/>
            <a:r>
              <a:rPr lang="ar-SA" b="1" dirty="0"/>
              <a:t>٤-المكان (التوزيع):</a:t>
            </a:r>
            <a:endParaRPr lang="en-US" sz="1600" dirty="0"/>
          </a:p>
          <a:p>
            <a:pPr lvl="1" algn="just" rtl="1"/>
            <a:r>
              <a:rPr lang="en-US" sz="1400" dirty="0"/>
              <a:t> </a:t>
            </a:r>
            <a:r>
              <a:rPr lang="ar-SA" sz="1600" b="1" u="sng" dirty="0">
                <a:solidFill>
                  <a:srgbClr val="7030A0"/>
                </a:solidFill>
              </a:rPr>
              <a:t>أنواع قنوات التوزيع:</a:t>
            </a:r>
            <a:endParaRPr lang="en-US" sz="1600" b="1" u="sng" dirty="0">
              <a:solidFill>
                <a:srgbClr val="7030A0"/>
              </a:solidFill>
            </a:endParaRPr>
          </a:p>
          <a:p>
            <a:pPr algn="just" rtl="1"/>
            <a:r>
              <a:rPr lang="ar-SA" sz="1600" dirty="0"/>
              <a:t>بشكل عام، يمكن تقسيم قنوات التوزيع، وبناء على وجود أو عدم وجود وسطاء إلى:</a:t>
            </a:r>
            <a:endParaRPr lang="en-US" sz="1600" dirty="0"/>
          </a:p>
          <a:p>
            <a:pPr algn="just" rtl="1"/>
            <a:r>
              <a:rPr lang="ar-SA" sz="1600" b="1" dirty="0">
                <a:solidFill>
                  <a:srgbClr val="C00000"/>
                </a:solidFill>
              </a:rPr>
              <a:t>قنوات مباشرة: </a:t>
            </a:r>
            <a:endParaRPr lang="en-US" sz="1600" dirty="0">
              <a:solidFill>
                <a:srgbClr val="C00000"/>
              </a:solidFill>
            </a:endParaRPr>
          </a:p>
          <a:p>
            <a:pPr algn="just" rtl="1"/>
            <a:r>
              <a:rPr lang="ar-SA" sz="1600" dirty="0"/>
              <a:t>في هذه الحالة يستطيع المستهلك الوصول/شراء المنتج أو الخدمة من الشركة مباشرة بدون أي وسيط. مثال ذلك الشركات التي تبيع منتجاتها مباشرة من خلال المكتب أو المنزل، وكذلك عن طريق الإنترنت أو وسائل التَّواصل الاجتماعي. </a:t>
            </a:r>
            <a:endParaRPr lang="en-US" sz="1600" dirty="0"/>
          </a:p>
          <a:p>
            <a:pPr algn="just" rtl="1"/>
            <a:r>
              <a:rPr lang="ar-SA" sz="1600" b="1" dirty="0">
                <a:solidFill>
                  <a:srgbClr val="C00000"/>
                </a:solidFill>
              </a:rPr>
              <a:t>قنوات غير مباشرة:</a:t>
            </a:r>
            <a:endParaRPr lang="en-US" sz="1600" dirty="0">
              <a:solidFill>
                <a:srgbClr val="C00000"/>
              </a:solidFill>
            </a:endParaRPr>
          </a:p>
          <a:p>
            <a:pPr algn="just" rtl="1"/>
            <a:r>
              <a:rPr lang="ar-SA" sz="1600" dirty="0"/>
              <a:t>في هذه الحالة يستطيع المستهلك الوصول/شراء المنتج أو الخدمة عن طريق أكثر من وسيط، وليس مباشرة من الشركة، مثل الوكلاء، وتجار التجزئة أو تجار الجملة. مثال ذلك شركات السيارات كـ </a:t>
            </a:r>
            <a:r>
              <a:rPr lang="ar-SA" sz="1600" dirty="0" err="1"/>
              <a:t>General</a:t>
            </a:r>
            <a:r>
              <a:rPr lang="ar-SA" sz="1600" dirty="0"/>
              <a:t> </a:t>
            </a:r>
            <a:r>
              <a:rPr lang="ar-SA" sz="1600" dirty="0" err="1"/>
              <a:t>Motors</a:t>
            </a:r>
            <a:r>
              <a:rPr lang="ar-SA" sz="1600" dirty="0"/>
              <a:t> </a:t>
            </a:r>
            <a:r>
              <a:rPr lang="ar-SA" sz="1600" dirty="0" err="1"/>
              <a:t>وToyota</a:t>
            </a:r>
            <a:r>
              <a:rPr lang="ar-SA" sz="1600" dirty="0"/>
              <a:t> الذين يقومون ببيع السيارات في السعوديَّة عن طريق وكلاء تكون من مسؤولياتهم التسويق للسيَّارات، والقيام بعمليَّة البيع، وتقديم خدمات ما بعد البيع أيضًا. ويمكن تقسيم قنوات التوزيع غير المباشرة إلى:</a:t>
            </a:r>
            <a:r>
              <a:rPr lang="ar-SA" sz="1600" baseline="30000" dirty="0"/>
              <a:t>(1)</a:t>
            </a:r>
            <a:endParaRPr lang="en-US" sz="1600" dirty="0"/>
          </a:p>
          <a:p>
            <a:pPr algn="just" rtl="1"/>
            <a:r>
              <a:rPr lang="ar-SA" sz="1600" b="1" dirty="0">
                <a:solidFill>
                  <a:srgbClr val="C00000"/>
                </a:solidFill>
              </a:rPr>
              <a:t>تجار التجزئة:</a:t>
            </a:r>
            <a:endParaRPr lang="en-US" sz="1600" dirty="0">
              <a:solidFill>
                <a:srgbClr val="C00000"/>
              </a:solidFill>
            </a:endParaRPr>
          </a:p>
          <a:p>
            <a:pPr algn="just" rtl="1"/>
            <a:r>
              <a:rPr lang="ar-SA" sz="1600" dirty="0"/>
              <a:t>يتمُّ توصيل المنتجات لتجار التجزئة مباشرة من المصنع، وبعد ذلك يضيف تاجر التجزئة هامش ربح على السعر الذي اشتراه به. مثال علي شركات الأدوات الإلكترونيَّة التي تبيع منتجاتها مباشرة لتجار التجزئة المتخصصين في بيع الأدوات الإلكترونيَّة كأجهزة التلفاز، الثلاجات وغيرها، وهي بدورها تقوم ببيعها للعميل. ومن تجار التجزئة للأدوات الإلكترونيَّة في السعوديَّة، سلسلة متاجر </a:t>
            </a:r>
            <a:r>
              <a:rPr lang="ar-SA" sz="1600" dirty="0" err="1"/>
              <a:t>إكسترا</a:t>
            </a:r>
            <a:r>
              <a:rPr lang="ar-SA" sz="1600" dirty="0"/>
              <a:t>. </a:t>
            </a:r>
            <a:endParaRPr lang="en-US" sz="1600" dirty="0"/>
          </a:p>
          <a:p>
            <a:pPr algn="just" rtl="1"/>
            <a:endParaRPr lang="en-US" sz="1600" dirty="0"/>
          </a:p>
        </p:txBody>
      </p:sp>
      <p:pic>
        <p:nvPicPr>
          <p:cNvPr id="4" name="Picture 3"/>
          <p:cNvPicPr>
            <a:picLocks noChangeAspect="1"/>
          </p:cNvPicPr>
          <p:nvPr/>
        </p:nvPicPr>
        <p:blipFill>
          <a:blip r:embed="rId2"/>
          <a:stretch>
            <a:fillRect/>
          </a:stretch>
        </p:blipFill>
        <p:spPr>
          <a:xfrm>
            <a:off x="157821" y="2519359"/>
            <a:ext cx="4767105" cy="1819275"/>
          </a:xfrm>
          <a:prstGeom prst="rect">
            <a:avLst/>
          </a:prstGeom>
        </p:spPr>
      </p:pic>
    </p:spTree>
    <p:extLst>
      <p:ext uri="{BB962C8B-B14F-4D97-AF65-F5344CB8AC3E}">
        <p14:creationId xmlns:p14="http://schemas.microsoft.com/office/powerpoint/2010/main" val="208518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181" y="3890864"/>
            <a:ext cx="9453637" cy="3060441"/>
          </a:xfrm>
        </p:spPr>
        <p:txBody>
          <a:bodyPr anchor="ctr"/>
          <a:lstStyle/>
          <a:p>
            <a:pPr rtl="1">
              <a:lnSpc>
                <a:spcPct val="200000"/>
              </a:lnSpc>
            </a:pPr>
            <a:r>
              <a:rPr lang="ar-SA" sz="2400" b="1" dirty="0">
                <a:solidFill>
                  <a:schemeClr val="tx1"/>
                </a:solidFill>
              </a:rPr>
              <a:t>أهداف الفصل:</a:t>
            </a:r>
            <a:br>
              <a:rPr lang="ar-SA" sz="2400" b="1" dirty="0">
                <a:solidFill>
                  <a:schemeClr val="tx1"/>
                </a:solidFill>
              </a:rPr>
            </a:br>
            <a:br>
              <a:rPr lang="ar-SA" sz="2800" b="1" dirty="0"/>
            </a:br>
            <a:r>
              <a:rPr lang="ar-SA" sz="2000" b="1" dirty="0">
                <a:solidFill>
                  <a:srgbClr val="002060"/>
                </a:solidFill>
              </a:rPr>
              <a:t>- تعريف الطالب بمفهوم التسويق. </a:t>
            </a:r>
            <a:br>
              <a:rPr lang="ar-SA" sz="2000" b="1" dirty="0">
                <a:solidFill>
                  <a:srgbClr val="002060"/>
                </a:solidFill>
              </a:rPr>
            </a:br>
            <a:r>
              <a:rPr lang="ar-SA" sz="2000" b="1" dirty="0">
                <a:solidFill>
                  <a:srgbClr val="002060"/>
                </a:solidFill>
              </a:rPr>
              <a:t>- إدراك الطالب للعناصر المكونة للمزيج التسويقي. </a:t>
            </a:r>
            <a:br>
              <a:rPr lang="ar-SA" sz="2000" b="1" dirty="0">
                <a:solidFill>
                  <a:srgbClr val="002060"/>
                </a:solidFill>
              </a:rPr>
            </a:br>
            <a:r>
              <a:rPr lang="ar-SA" sz="2000" b="1" dirty="0">
                <a:solidFill>
                  <a:srgbClr val="002060"/>
                </a:solidFill>
              </a:rPr>
              <a:t>- استيعاب الطالب لما يعنيه (المنتج) أحد عناصر المزيج التسويقي.</a:t>
            </a:r>
            <a:br>
              <a:rPr lang="ar-SA" sz="2400" b="1" dirty="0">
                <a:solidFill>
                  <a:srgbClr val="002060"/>
                </a:solidFill>
              </a:rPr>
            </a:br>
            <a:r>
              <a:rPr lang="ar-SA" sz="2000" b="1" dirty="0">
                <a:solidFill>
                  <a:srgbClr val="002060"/>
                </a:solidFill>
              </a:rPr>
              <a:t>-استيعاب الطالب لما يعنيه (الترويج) أحد عناصر المزيج التسويقي.</a:t>
            </a:r>
            <a:br>
              <a:rPr lang="ar-SA" sz="2000" b="1" dirty="0">
                <a:solidFill>
                  <a:srgbClr val="002060"/>
                </a:solidFill>
              </a:rPr>
            </a:br>
            <a:r>
              <a:rPr lang="ar-SA" sz="2000" b="1" dirty="0">
                <a:solidFill>
                  <a:srgbClr val="002060"/>
                </a:solidFill>
              </a:rPr>
              <a:t>-استيعاب الطالب لما يعنيه (المكان) أحد عناصر المزيج التسويقي.</a:t>
            </a:r>
            <a:br>
              <a:rPr lang="ar-SA" sz="2000" b="1" dirty="0">
                <a:solidFill>
                  <a:srgbClr val="002060"/>
                </a:solidFill>
              </a:rPr>
            </a:br>
            <a:r>
              <a:rPr lang="ar-SA" sz="2000" b="1" dirty="0">
                <a:solidFill>
                  <a:srgbClr val="002060"/>
                </a:solidFill>
              </a:rPr>
              <a:t>- استيعاب الطالب لما يعنيه (التسعير) أحد عناصر المزيج التسويقي.</a:t>
            </a:r>
            <a:br>
              <a:rPr lang="ar-SA" sz="2000" b="1" dirty="0">
                <a:solidFill>
                  <a:srgbClr val="002060"/>
                </a:solidFill>
              </a:rPr>
            </a:br>
            <a:r>
              <a:rPr lang="ar-SA" sz="2000" b="1" dirty="0">
                <a:solidFill>
                  <a:srgbClr val="002060"/>
                </a:solidFill>
              </a:rPr>
              <a:t>-إدراك الطالب لمفهوم إدارة علاقات العملاء.</a:t>
            </a:r>
            <a:br>
              <a:rPr lang="ar-SA" sz="2000" b="1" dirty="0">
                <a:solidFill>
                  <a:srgbClr val="002060"/>
                </a:solidFill>
              </a:rPr>
            </a:br>
            <a:br>
              <a:rPr lang="ar-SA" sz="2000" b="1" dirty="0">
                <a:solidFill>
                  <a:srgbClr val="002060"/>
                </a:solidFill>
              </a:rPr>
            </a:br>
            <a:br>
              <a:rPr lang="ar-SA" sz="2000" b="1" dirty="0">
                <a:solidFill>
                  <a:srgbClr val="FF0000"/>
                </a:solidFill>
              </a:rPr>
            </a:br>
            <a:br>
              <a:rPr lang="ar-SA" sz="2000" b="1" dirty="0">
                <a:solidFill>
                  <a:srgbClr val="002060"/>
                </a:solidFill>
              </a:rPr>
            </a:br>
            <a:br>
              <a:rPr lang="en-US" sz="2000" dirty="0"/>
            </a:br>
            <a:br>
              <a:rPr lang="ar-SA" sz="2000" dirty="0"/>
            </a:br>
            <a:br>
              <a:rPr lang="ar-SA" sz="3200" b="1" dirty="0"/>
            </a:br>
            <a:endParaRPr lang="en-US" sz="3200" b="1" dirty="0"/>
          </a:p>
        </p:txBody>
      </p:sp>
      <p:sp>
        <p:nvSpPr>
          <p:cNvPr id="3" name="Subtitle 2"/>
          <p:cNvSpPr>
            <a:spLocks noGrp="1"/>
          </p:cNvSpPr>
          <p:nvPr>
            <p:ph type="subTitle" idx="1"/>
          </p:nvPr>
        </p:nvSpPr>
        <p:spPr>
          <a:xfrm>
            <a:off x="1827909" y="1175658"/>
            <a:ext cx="7766936" cy="793101"/>
          </a:xfrm>
        </p:spPr>
        <p:txBody>
          <a:bodyPr>
            <a:normAutofit/>
          </a:bodyPr>
          <a:lstStyle/>
          <a:p>
            <a:pPr algn="ctr" defTabSz="914400" rtl="1">
              <a:lnSpc>
                <a:spcPct val="90000"/>
              </a:lnSpc>
            </a:pPr>
            <a:br>
              <a:rPr lang="ar-SA" sz="2000" b="1" dirty="0"/>
            </a:br>
            <a:endParaRPr lang="en-US" sz="2000" b="1" dirty="0"/>
          </a:p>
        </p:txBody>
      </p:sp>
    </p:spTree>
    <p:extLst>
      <p:ext uri="{BB962C8B-B14F-4D97-AF65-F5344CB8AC3E}">
        <p14:creationId xmlns:p14="http://schemas.microsoft.com/office/powerpoint/2010/main" val="1231533680"/>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90613" y="1108845"/>
            <a:ext cx="6291342" cy="3908762"/>
          </a:xfrm>
          <a:prstGeom prst="rect">
            <a:avLst/>
          </a:prstGeom>
          <a:noFill/>
        </p:spPr>
        <p:txBody>
          <a:bodyPr wrap="square" rtlCol="0">
            <a:spAutoFit/>
          </a:bodyPr>
          <a:lstStyle/>
          <a:p>
            <a:pPr lvl="0" algn="just" rtl="1"/>
            <a:r>
              <a:rPr lang="ar-SA" b="1" dirty="0"/>
              <a:t>٤-المكان (التوزيع):</a:t>
            </a:r>
            <a:endParaRPr lang="en-US" sz="1600" dirty="0"/>
          </a:p>
          <a:p>
            <a:pPr lvl="1" algn="just" rtl="1"/>
            <a:r>
              <a:rPr lang="en-US" sz="1400" dirty="0"/>
              <a:t> </a:t>
            </a:r>
            <a:r>
              <a:rPr lang="ar-SA" sz="1600" b="1" u="sng" dirty="0">
                <a:solidFill>
                  <a:srgbClr val="7030A0"/>
                </a:solidFill>
              </a:rPr>
              <a:t>أنواع قنوات التوزيع:</a:t>
            </a:r>
            <a:endParaRPr lang="en-US" sz="1600" b="1" u="sng" dirty="0">
              <a:solidFill>
                <a:srgbClr val="7030A0"/>
              </a:solidFill>
            </a:endParaRPr>
          </a:p>
          <a:p>
            <a:pPr algn="just" rtl="1"/>
            <a:r>
              <a:rPr lang="ar-SA" b="1" dirty="0">
                <a:solidFill>
                  <a:srgbClr val="C00000"/>
                </a:solidFill>
              </a:rPr>
              <a:t>تجار الجملة والتجزئة:</a:t>
            </a:r>
            <a:endParaRPr lang="en-US" dirty="0">
              <a:solidFill>
                <a:srgbClr val="C00000"/>
              </a:solidFill>
            </a:endParaRPr>
          </a:p>
          <a:p>
            <a:pPr algn="just" rtl="1"/>
            <a:r>
              <a:rPr lang="ar-SA" dirty="0"/>
              <a:t>المنتجات توزع على مرحلتين، من المصنع إلى تاجر الجملة، من ثمَّ من تاجر الجملة إلى تاجر التجزئة. مثال على ذلك المزارعون الذين يبيعون محصولهم لتاجر الجملة، من ثمَّ يتولَّى هو توزيعها على تجار التجزئة. </a:t>
            </a:r>
            <a:endParaRPr lang="en-US" dirty="0"/>
          </a:p>
          <a:p>
            <a:pPr algn="just" rtl="1"/>
            <a:r>
              <a:rPr lang="ar-SA" b="1" dirty="0">
                <a:solidFill>
                  <a:srgbClr val="C00000"/>
                </a:solidFill>
              </a:rPr>
              <a:t>الوكلاء:</a:t>
            </a:r>
            <a:endParaRPr lang="en-US" dirty="0">
              <a:solidFill>
                <a:srgbClr val="C00000"/>
              </a:solidFill>
            </a:endParaRPr>
          </a:p>
          <a:p>
            <a:pPr algn="just" rtl="1"/>
            <a:r>
              <a:rPr lang="ar-SA" dirty="0"/>
              <a:t>في هذه الحالة المصنع يوزِّع للوكيل، من ثمَّ الوكيل يقوم بالتوزيع لتجار الجملة، وتجار التجزئة. مثال على ذلك بعض شركات السيَّارات التي تقوم بالبيع للوكيل في منطقة معيَّنة، من ثمَّ يتولى الوكيل مهمَّة التوزيع لتجار الجملة والتجزئة. يتضمَّن ذلك السيَّارات، وقطع الغيار، </a:t>
            </a:r>
            <a:r>
              <a:rPr lang="ar-SA" dirty="0" err="1"/>
              <a:t>والإكسسوارات</a:t>
            </a:r>
            <a:r>
              <a:rPr lang="ar-SA" dirty="0"/>
              <a:t>.</a:t>
            </a:r>
            <a:endParaRPr lang="en-US" dirty="0"/>
          </a:p>
          <a:p>
            <a:pPr algn="just" rtl="1"/>
            <a:endParaRPr lang="en-US" sz="1600" dirty="0"/>
          </a:p>
        </p:txBody>
      </p:sp>
      <p:pic>
        <p:nvPicPr>
          <p:cNvPr id="4" name="Picture 3"/>
          <p:cNvPicPr>
            <a:picLocks noChangeAspect="1"/>
          </p:cNvPicPr>
          <p:nvPr/>
        </p:nvPicPr>
        <p:blipFill>
          <a:blip r:embed="rId2"/>
          <a:stretch>
            <a:fillRect/>
          </a:stretch>
        </p:blipFill>
        <p:spPr>
          <a:xfrm>
            <a:off x="157821" y="2519359"/>
            <a:ext cx="4767105" cy="1819275"/>
          </a:xfrm>
          <a:prstGeom prst="rect">
            <a:avLst/>
          </a:prstGeom>
        </p:spPr>
      </p:pic>
    </p:spTree>
    <p:extLst>
      <p:ext uri="{BB962C8B-B14F-4D97-AF65-F5344CB8AC3E}">
        <p14:creationId xmlns:p14="http://schemas.microsoft.com/office/powerpoint/2010/main" val="85121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90613" y="1108845"/>
            <a:ext cx="6291342" cy="5047536"/>
          </a:xfrm>
          <a:prstGeom prst="rect">
            <a:avLst/>
          </a:prstGeom>
          <a:noFill/>
        </p:spPr>
        <p:txBody>
          <a:bodyPr wrap="square" rtlCol="0">
            <a:spAutoFit/>
          </a:bodyPr>
          <a:lstStyle/>
          <a:p>
            <a:pPr lvl="0" algn="just" rtl="1"/>
            <a:r>
              <a:rPr lang="ar-SA" b="1" dirty="0"/>
              <a:t>٤-المكان (التوزيع):</a:t>
            </a:r>
            <a:endParaRPr lang="en-US" sz="1600" dirty="0"/>
          </a:p>
          <a:p>
            <a:pPr lvl="1" algn="just" rtl="1"/>
            <a:r>
              <a:rPr lang="en-US" sz="1400" dirty="0"/>
              <a:t> </a:t>
            </a:r>
            <a:r>
              <a:rPr lang="ar-SA" b="1" u="sng" dirty="0">
                <a:solidFill>
                  <a:srgbClr val="C00000"/>
                </a:solidFill>
              </a:rPr>
              <a:t>إيجابيَّات وسلبيَّات استخدام الوسطاء:</a:t>
            </a:r>
            <a:endParaRPr lang="en-US" b="1" u="sng" dirty="0">
              <a:solidFill>
                <a:srgbClr val="C00000"/>
              </a:solidFill>
            </a:endParaRPr>
          </a:p>
          <a:p>
            <a:pPr algn="just" rtl="1"/>
            <a:r>
              <a:rPr lang="ar-SA" dirty="0"/>
              <a:t>فيما يلي ملخص لأهم الإيجابيات والسلبيات لاستخدام الوسطاء في توزيع المنتجات.</a:t>
            </a:r>
            <a:r>
              <a:rPr lang="ar-SA" baseline="30000" dirty="0"/>
              <a:t>(1)</a:t>
            </a:r>
            <a:endParaRPr lang="en-US" dirty="0"/>
          </a:p>
          <a:p>
            <a:pPr algn="just" rtl="1"/>
            <a:r>
              <a:rPr lang="ar-SA" b="1" dirty="0">
                <a:solidFill>
                  <a:schemeClr val="accent4">
                    <a:lumMod val="50000"/>
                  </a:schemeClr>
                </a:solidFill>
              </a:rPr>
              <a:t>إيجابيَّات استخدام الوسطاء:</a:t>
            </a:r>
            <a:endParaRPr lang="en-US" b="1" dirty="0">
              <a:solidFill>
                <a:schemeClr val="accent4">
                  <a:lumMod val="50000"/>
                </a:schemeClr>
              </a:solidFill>
            </a:endParaRPr>
          </a:p>
          <a:p>
            <a:pPr algn="just" rtl="1"/>
            <a:endParaRPr lang="en-US" dirty="0">
              <a:solidFill>
                <a:schemeClr val="accent4">
                  <a:lumMod val="50000"/>
                </a:schemeClr>
              </a:solidFill>
            </a:endParaRPr>
          </a:p>
          <a:p>
            <a:pPr lvl="1" algn="just" rtl="1"/>
            <a:r>
              <a:rPr lang="en-US" dirty="0"/>
              <a:t>-</a:t>
            </a:r>
            <a:r>
              <a:rPr lang="ar-SA" dirty="0"/>
              <a:t>تمكن الشركة من الوصول إلى شريحة أكبر من العملاء، وتغطية أكبر للسوق، خاصَّة العملاء الموجودين في مناطق بعيدة.</a:t>
            </a:r>
            <a:endParaRPr lang="en-US" dirty="0"/>
          </a:p>
          <a:p>
            <a:pPr lvl="1" algn="just" rtl="1"/>
            <a:endParaRPr lang="en-US" dirty="0"/>
          </a:p>
          <a:p>
            <a:pPr lvl="1" algn="just" rtl="1"/>
            <a:r>
              <a:rPr lang="en-US" dirty="0"/>
              <a:t>-</a:t>
            </a:r>
            <a:r>
              <a:rPr lang="ar-SA" dirty="0"/>
              <a:t>تقلل تكلفة التوزيع للشركة، حيث إنَّ الوسيط سيكون مسؤولاً عن تحمُّل هذه التكلفة.</a:t>
            </a:r>
            <a:endParaRPr lang="en-US" dirty="0"/>
          </a:p>
          <a:p>
            <a:pPr lvl="1" algn="just" rtl="1"/>
            <a:endParaRPr lang="en-US" dirty="0"/>
          </a:p>
          <a:p>
            <a:pPr lvl="1" algn="just" rtl="1"/>
            <a:r>
              <a:rPr lang="en-US" dirty="0"/>
              <a:t>-</a:t>
            </a:r>
            <a:r>
              <a:rPr lang="ar-SA" dirty="0"/>
              <a:t>عندما تستخدم الشركة وسطاء ذوي خبرة في السوق لتوزيع منتجاتها، هي بذلك تستفيد من معلوماتهم عن العادات الشرائيَّة للعملاء، أيضًا الاستفادة من الخدمات اللوجستيَّة التي يقدِّمها هؤلاء الوسطاء.</a:t>
            </a:r>
            <a:endParaRPr lang="en-US" dirty="0"/>
          </a:p>
          <a:p>
            <a:pPr algn="just" rtl="1"/>
            <a:endParaRPr lang="en-US" sz="1600" dirty="0"/>
          </a:p>
        </p:txBody>
      </p:sp>
      <p:pic>
        <p:nvPicPr>
          <p:cNvPr id="4" name="Picture 3"/>
          <p:cNvPicPr>
            <a:picLocks noChangeAspect="1"/>
          </p:cNvPicPr>
          <p:nvPr/>
        </p:nvPicPr>
        <p:blipFill>
          <a:blip r:embed="rId2"/>
          <a:stretch>
            <a:fillRect/>
          </a:stretch>
        </p:blipFill>
        <p:spPr>
          <a:xfrm>
            <a:off x="157821" y="2519359"/>
            <a:ext cx="4767105" cy="1819275"/>
          </a:xfrm>
          <a:prstGeom prst="rect">
            <a:avLst/>
          </a:prstGeom>
        </p:spPr>
      </p:pic>
    </p:spTree>
    <p:extLst>
      <p:ext uri="{BB962C8B-B14F-4D97-AF65-F5344CB8AC3E}">
        <p14:creationId xmlns:p14="http://schemas.microsoft.com/office/powerpoint/2010/main" val="195026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90613" y="1108845"/>
            <a:ext cx="6291342" cy="5324535"/>
          </a:xfrm>
          <a:prstGeom prst="rect">
            <a:avLst/>
          </a:prstGeom>
          <a:noFill/>
        </p:spPr>
        <p:txBody>
          <a:bodyPr wrap="square" rtlCol="0">
            <a:spAutoFit/>
          </a:bodyPr>
          <a:lstStyle/>
          <a:p>
            <a:pPr lvl="0" algn="just" rtl="1"/>
            <a:r>
              <a:rPr lang="ar-SA" b="1" dirty="0"/>
              <a:t>٤-المكان (التوزيع):</a:t>
            </a:r>
            <a:endParaRPr lang="en-US" sz="1600" dirty="0"/>
          </a:p>
          <a:p>
            <a:pPr lvl="1" algn="r" rtl="1"/>
            <a:r>
              <a:rPr lang="en-US" sz="1400" dirty="0"/>
              <a:t> </a:t>
            </a:r>
            <a:r>
              <a:rPr lang="ar-SA" b="1" u="sng" dirty="0">
                <a:solidFill>
                  <a:srgbClr val="C00000"/>
                </a:solidFill>
              </a:rPr>
              <a:t>إيجابيَّات وسلبيَّات استخدام الوسطاء:</a:t>
            </a:r>
            <a:endParaRPr lang="en-US" b="1" u="sng" dirty="0">
              <a:solidFill>
                <a:srgbClr val="C00000"/>
              </a:solidFill>
            </a:endParaRPr>
          </a:p>
          <a:p>
            <a:pPr algn="just" rtl="1"/>
            <a:r>
              <a:rPr lang="ar-SA" dirty="0"/>
              <a:t>فيما يلي ملخص لأهم الإيجابيات والسلبيات لاستخدام الوسطاء في توزيع المنتجات.</a:t>
            </a:r>
            <a:r>
              <a:rPr lang="ar-SA" baseline="30000" dirty="0"/>
              <a:t>(1)</a:t>
            </a:r>
            <a:endParaRPr lang="en-US" dirty="0"/>
          </a:p>
          <a:p>
            <a:pPr algn="r" rtl="1"/>
            <a:r>
              <a:rPr lang="ar-SA" b="1" dirty="0">
                <a:solidFill>
                  <a:schemeClr val="accent4">
                    <a:lumMod val="50000"/>
                  </a:schemeClr>
                </a:solidFill>
              </a:rPr>
              <a:t>سلبيَّات استخدام الوسطاء:</a:t>
            </a:r>
            <a:endParaRPr lang="en-US" b="1" dirty="0">
              <a:solidFill>
                <a:schemeClr val="accent4">
                  <a:lumMod val="50000"/>
                </a:schemeClr>
              </a:solidFill>
            </a:endParaRPr>
          </a:p>
          <a:p>
            <a:pPr algn="r" rtl="1"/>
            <a:endParaRPr lang="en-US" dirty="0">
              <a:solidFill>
                <a:schemeClr val="accent4">
                  <a:lumMod val="50000"/>
                </a:schemeClr>
              </a:solidFill>
            </a:endParaRPr>
          </a:p>
          <a:p>
            <a:pPr lvl="1" algn="just" rtl="1"/>
            <a:r>
              <a:rPr lang="en-US" dirty="0"/>
              <a:t>-</a:t>
            </a:r>
            <a:r>
              <a:rPr lang="ar-SA" dirty="0"/>
              <a:t>تشكل صعوبة للشركة في أن تتواصل بشكل مباشر مع عملائها؛ لتتعرَّف على احتياجاتهم وآرائهم بالمنتجات أو الخدمات المقدَّمة، حيث إنَّ نقطة الوصل بين الاثنين هو الوسيط.</a:t>
            </a:r>
            <a:endParaRPr lang="en-US" dirty="0"/>
          </a:p>
          <a:p>
            <a:pPr lvl="1" algn="just" rtl="1"/>
            <a:endParaRPr lang="en-US" dirty="0"/>
          </a:p>
          <a:p>
            <a:pPr lvl="1" algn="just" rtl="1"/>
            <a:r>
              <a:rPr lang="en-US" dirty="0"/>
              <a:t>-</a:t>
            </a:r>
            <a:r>
              <a:rPr lang="ar-SA" dirty="0"/>
              <a:t>تزيد من نسبة خطورة عدم الاهتمام بجودة الخدمة المقدَّمة، كالتأخير، وعدم الكفاءة في وصول المنتج إلى العميل، خاصَّة في حالة وجود أكثر من وسيط بين الشركة والعميل.</a:t>
            </a:r>
            <a:endParaRPr lang="en-US" dirty="0"/>
          </a:p>
          <a:p>
            <a:pPr lvl="1" algn="just" rtl="1"/>
            <a:endParaRPr lang="en-US" dirty="0"/>
          </a:p>
          <a:p>
            <a:pPr lvl="1" algn="just" rtl="1"/>
            <a:r>
              <a:rPr lang="en-US" dirty="0"/>
              <a:t>-</a:t>
            </a:r>
            <a:r>
              <a:rPr lang="ar-SA" dirty="0"/>
              <a:t>تقلل من إمكانيَّة الشركة في التحكُّم في طريقة عرض الوسيط للمنتج في نقاط البيع.</a:t>
            </a:r>
            <a:endParaRPr lang="en-US" dirty="0"/>
          </a:p>
          <a:p>
            <a:pPr lvl="1" algn="r" rtl="1"/>
            <a:r>
              <a:rPr lang="ar-SA" dirty="0"/>
              <a:t>.</a:t>
            </a:r>
            <a:endParaRPr lang="en-US" dirty="0"/>
          </a:p>
          <a:p>
            <a:pPr algn="just" rtl="1"/>
            <a:endParaRPr lang="en-US" sz="1600" dirty="0"/>
          </a:p>
        </p:txBody>
      </p:sp>
      <p:pic>
        <p:nvPicPr>
          <p:cNvPr id="4" name="Picture 3"/>
          <p:cNvPicPr>
            <a:picLocks noChangeAspect="1"/>
          </p:cNvPicPr>
          <p:nvPr/>
        </p:nvPicPr>
        <p:blipFill>
          <a:blip r:embed="rId2"/>
          <a:stretch>
            <a:fillRect/>
          </a:stretch>
        </p:blipFill>
        <p:spPr>
          <a:xfrm>
            <a:off x="157821" y="2519359"/>
            <a:ext cx="4767105" cy="1819275"/>
          </a:xfrm>
          <a:prstGeom prst="rect">
            <a:avLst/>
          </a:prstGeom>
        </p:spPr>
      </p:pic>
    </p:spTree>
    <p:extLst>
      <p:ext uri="{BB962C8B-B14F-4D97-AF65-F5344CB8AC3E}">
        <p14:creationId xmlns:p14="http://schemas.microsoft.com/office/powerpoint/2010/main" val="155346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90613" y="1140929"/>
            <a:ext cx="6291342" cy="5324535"/>
          </a:xfrm>
          <a:prstGeom prst="rect">
            <a:avLst/>
          </a:prstGeom>
          <a:noFill/>
        </p:spPr>
        <p:txBody>
          <a:bodyPr wrap="square" rtlCol="0">
            <a:spAutoFit/>
          </a:bodyPr>
          <a:lstStyle/>
          <a:p>
            <a:pPr lvl="0" algn="just" rtl="1"/>
            <a:r>
              <a:rPr lang="ar-SA" b="1" dirty="0"/>
              <a:t>٤-المكان (التوزيع):</a:t>
            </a:r>
            <a:endParaRPr lang="en-US" sz="1600" dirty="0"/>
          </a:p>
          <a:p>
            <a:pPr lvl="1" algn="just" rtl="1"/>
            <a:r>
              <a:rPr lang="en-US" sz="1400" dirty="0">
                <a:solidFill>
                  <a:srgbClr val="C00000"/>
                </a:solidFill>
              </a:rPr>
              <a:t> </a:t>
            </a:r>
            <a:r>
              <a:rPr lang="ar-SA" b="1" u="sng" dirty="0" err="1">
                <a:solidFill>
                  <a:srgbClr val="C00000"/>
                </a:solidFill>
              </a:rPr>
              <a:t>إستراتيجيَّة</a:t>
            </a:r>
            <a:r>
              <a:rPr lang="ar-SA" b="1" u="sng" dirty="0">
                <a:solidFill>
                  <a:srgbClr val="C00000"/>
                </a:solidFill>
              </a:rPr>
              <a:t> اختيار قنوات التوزيع:</a:t>
            </a:r>
            <a:endParaRPr lang="en-US" b="1" u="sng" dirty="0">
              <a:solidFill>
                <a:srgbClr val="C00000"/>
              </a:solidFill>
            </a:endParaRPr>
          </a:p>
          <a:p>
            <a:pPr algn="just" rtl="1"/>
            <a:r>
              <a:rPr lang="ar-SA" dirty="0"/>
              <a:t>اختيار قنوات التوزيع المناسبة يُعتبر من القرارات الاستراتيجية المهمَّة لأيِّ شركة. فهي تحدِّد الكميَّة والتكلفة للتغطية السوقيَّة للمنتج، وعدد الوسطاء الذين سوف تستخدمهم الشركة للوصول للعملاء. بشكل عام استراتيجية الشركة في اختيار قنوات التوزيع تعتمد بشكل مباشر على نوع المنتج، والتغطية السوقيَّة الأكثر كفاءة للوصول إلى أكبر عدد من العملاء. أغلب الشركات تهدف إلى جعل منتجاتها متاحة بشكلٍ كافٍ لتستطيع تغطية الطلب عليها، والوصول إلى رضا العميل.</a:t>
            </a:r>
            <a:endParaRPr lang="en-US" dirty="0"/>
          </a:p>
          <a:p>
            <a:pPr algn="just" rtl="1"/>
            <a:endParaRPr lang="en-US" dirty="0"/>
          </a:p>
          <a:p>
            <a:pPr algn="just" rtl="1"/>
            <a:r>
              <a:rPr lang="ar-SA" dirty="0"/>
              <a:t> ولكي نستطيع فهم الثلاث استراتيجيات المختلفة للتوزيع التي يمكن استخدامها، سنعطي مثالاً على ذلك : ماء الشرب، إذ يستطيع العميل الحصول عليه في عدد كبير من متاجر مواد الأغذية، والبقالات المنتشرة في كل مكان. لكن سيارة كرولز رويس من الصعب أن تجد أكثر من متجر، أو وكيل لها في بعض المدن والمناطق، لهذا تختلف استراتيجية التوزيع على حسب المنتج الذي تقدِّمه الشركة.</a:t>
            </a:r>
            <a:r>
              <a:rPr lang="ar-SA" baseline="30000" dirty="0"/>
              <a:t>(6)</a:t>
            </a:r>
            <a:r>
              <a:rPr lang="ar-SA" dirty="0"/>
              <a:t> .</a:t>
            </a:r>
            <a:endParaRPr lang="en-US" dirty="0"/>
          </a:p>
          <a:p>
            <a:pPr algn="just" rtl="1"/>
            <a:endParaRPr lang="en-US" sz="1600" dirty="0"/>
          </a:p>
        </p:txBody>
      </p:sp>
    </p:spTree>
    <p:extLst>
      <p:ext uri="{BB962C8B-B14F-4D97-AF65-F5344CB8AC3E}">
        <p14:creationId xmlns:p14="http://schemas.microsoft.com/office/powerpoint/2010/main" val="317505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56812"/>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5590613" y="1041020"/>
            <a:ext cx="6291342" cy="5816977"/>
          </a:xfrm>
          <a:prstGeom prst="rect">
            <a:avLst/>
          </a:prstGeom>
          <a:noFill/>
        </p:spPr>
        <p:txBody>
          <a:bodyPr wrap="square" rtlCol="0">
            <a:spAutoFit/>
          </a:bodyPr>
          <a:lstStyle/>
          <a:p>
            <a:pPr lvl="0" algn="just" rtl="1"/>
            <a:r>
              <a:rPr lang="ar-SA" b="1" dirty="0"/>
              <a:t>٤-المكان (التوزيع):</a:t>
            </a:r>
            <a:endParaRPr lang="en-US" sz="1600" dirty="0"/>
          </a:p>
          <a:p>
            <a:pPr lvl="1" algn="just" rtl="1"/>
            <a:r>
              <a:rPr lang="en-US" sz="1400" dirty="0">
                <a:solidFill>
                  <a:srgbClr val="C00000"/>
                </a:solidFill>
              </a:rPr>
              <a:t> </a:t>
            </a:r>
            <a:r>
              <a:rPr lang="ar-SA" b="1" u="sng" dirty="0" err="1">
                <a:solidFill>
                  <a:srgbClr val="C00000"/>
                </a:solidFill>
              </a:rPr>
              <a:t>إستراتيجيَّة</a:t>
            </a:r>
            <a:r>
              <a:rPr lang="ar-SA" b="1" u="sng" dirty="0">
                <a:solidFill>
                  <a:srgbClr val="C00000"/>
                </a:solidFill>
              </a:rPr>
              <a:t> اختيار قنوات التوزيع:</a:t>
            </a:r>
            <a:endParaRPr lang="en-US" b="1" u="sng" dirty="0">
              <a:solidFill>
                <a:srgbClr val="C00000"/>
              </a:solidFill>
            </a:endParaRPr>
          </a:p>
          <a:p>
            <a:pPr algn="just" rtl="1"/>
            <a:r>
              <a:rPr lang="ar-SA" sz="1600" b="1" dirty="0">
                <a:solidFill>
                  <a:schemeClr val="accent5">
                    <a:lumMod val="75000"/>
                  </a:schemeClr>
                </a:solidFill>
              </a:rPr>
              <a:t>استراتيجية التوزيع المكثف:</a:t>
            </a:r>
            <a:endParaRPr lang="en-US" sz="1600" dirty="0">
              <a:solidFill>
                <a:schemeClr val="accent5">
                  <a:lumMod val="75000"/>
                </a:schemeClr>
              </a:solidFill>
            </a:endParaRPr>
          </a:p>
          <a:p>
            <a:pPr algn="just" rtl="1"/>
            <a:r>
              <a:rPr lang="ar-SA" sz="1600" dirty="0"/>
              <a:t>هنا تستخدم الشركة جميع قنوات التوزيع المتاحة (وكلاء، تجار جملة، تجار تجزئة، الإنترنت) لتستطيع الوصول إلى أكبر شريحة ممكنة من العملاء. وتستخدم هذه الاستراتيجية عادة للمنتجات ذات التكلفة المنخفضة (Low </a:t>
            </a:r>
            <a:r>
              <a:rPr lang="ar-SA" sz="1600" dirty="0" err="1"/>
              <a:t>Cost</a:t>
            </a:r>
            <a:r>
              <a:rPr lang="ar-SA" sz="1600" dirty="0"/>
              <a:t> </a:t>
            </a:r>
            <a:r>
              <a:rPr lang="ar-SA" sz="1600" dirty="0" err="1"/>
              <a:t>Consumer</a:t>
            </a:r>
            <a:r>
              <a:rPr lang="ar-SA" sz="1600" dirty="0"/>
              <a:t> </a:t>
            </a:r>
            <a:r>
              <a:rPr lang="ar-SA" sz="1600" dirty="0" err="1"/>
              <a:t>Goods</a:t>
            </a:r>
            <a:r>
              <a:rPr lang="ar-SA" sz="1600" dirty="0"/>
              <a:t>) والتي عليها طلب كبير في السوق. مثل بعض أنواع الحلويات التي نجدها في متاجر المواد الغذائيَّة الكبرى، آلات بيع الحلوى، البقالات، الصيدليَّات وعن طريق الإنترنت.</a:t>
            </a:r>
            <a:endParaRPr lang="en-US" sz="1600" dirty="0"/>
          </a:p>
          <a:p>
            <a:pPr algn="just" rtl="1"/>
            <a:r>
              <a:rPr lang="ar-SA" sz="1600" b="1" dirty="0">
                <a:solidFill>
                  <a:schemeClr val="accent5">
                    <a:lumMod val="75000"/>
                  </a:schemeClr>
                </a:solidFill>
              </a:rPr>
              <a:t>استراتيجية التوزيع الحصري:</a:t>
            </a:r>
            <a:endParaRPr lang="en-US" sz="1600" dirty="0">
              <a:solidFill>
                <a:schemeClr val="accent5">
                  <a:lumMod val="75000"/>
                </a:schemeClr>
              </a:solidFill>
            </a:endParaRPr>
          </a:p>
          <a:p>
            <a:pPr algn="just" rtl="1"/>
            <a:r>
              <a:rPr lang="ar-SA" sz="1600" dirty="0"/>
              <a:t>تتبنى بعض الشركات هذه الاستراتيجية عندما يكون المنتج الذي تقدِّمه باهظ الثمن، مثل المجوهرات، والساعات الفخمة، هنا الشركات تعطي حق التوزيع لوسيط حصري، أو لعدد محدد من تجار الجملة أو التجزئة، حيث يكونون هم المسؤولين عن توزيع وبيع هذا المنتج في منطقة جغرافيَّة معيَّنة. مثل ساعات رولكس التي تُباع عن طريق الشركة، من خلال وكلاء حصريين لهم. </a:t>
            </a:r>
            <a:endParaRPr lang="en-US" sz="1600" dirty="0"/>
          </a:p>
          <a:p>
            <a:pPr algn="just" rtl="1"/>
            <a:r>
              <a:rPr lang="ar-SA" sz="1600" b="1" dirty="0">
                <a:solidFill>
                  <a:schemeClr val="accent5">
                    <a:lumMod val="75000"/>
                  </a:schemeClr>
                </a:solidFill>
              </a:rPr>
              <a:t>استراتيجية التوزيع الاختياري:</a:t>
            </a:r>
            <a:endParaRPr lang="en-US" sz="1600" dirty="0">
              <a:solidFill>
                <a:schemeClr val="accent5">
                  <a:lumMod val="75000"/>
                </a:schemeClr>
              </a:solidFill>
            </a:endParaRPr>
          </a:p>
          <a:p>
            <a:pPr algn="just" rtl="1"/>
            <a:r>
              <a:rPr lang="ar-SA" sz="1600" dirty="0"/>
              <a:t>هنا الشركة تختار تجار التجزئة والجملة الذين لديهم القدرة والإمكانات لتعظيم حجم المبيعات، عن طريق عرض وترويج المنتج بطريقة تساعد على ذلك. واستراتيجية التوزيع الاختياري تستخدم غالبًا للمنتجات الاستهلاكيَّة كالأدوات الإلكترونيَّة، والمفروشات التي توزع على تجار التجزئة الذين يملكون الخبرة في الترويج، وبيع هذا النوع من المنتجات. </a:t>
            </a:r>
            <a:endParaRPr lang="en-US" sz="1600" dirty="0"/>
          </a:p>
          <a:p>
            <a:pPr algn="just" rtl="1"/>
            <a:endParaRPr lang="en-US" sz="1400" dirty="0"/>
          </a:p>
        </p:txBody>
      </p:sp>
    </p:spTree>
    <p:extLst>
      <p:ext uri="{BB962C8B-B14F-4D97-AF65-F5344CB8AC3E}">
        <p14:creationId xmlns:p14="http://schemas.microsoft.com/office/powerpoint/2010/main" val="648141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185149"/>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إدارة علاقات العملاء </a:t>
            </a:r>
            <a:br>
              <a:rPr lang="en-US" sz="2400" b="1" dirty="0">
                <a:solidFill>
                  <a:srgbClr val="0070C0"/>
                </a:solidFill>
              </a:rPr>
            </a:br>
            <a:r>
              <a:rPr lang="en-US" sz="2400" b="1" dirty="0">
                <a:solidFill>
                  <a:srgbClr val="0070C0"/>
                </a:solidFill>
              </a:rPr>
              <a:t>Customers relationship Management</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p:cNvSpPr txBox="1"/>
          <p:nvPr/>
        </p:nvSpPr>
        <p:spPr>
          <a:xfrm>
            <a:off x="5716872" y="1190459"/>
            <a:ext cx="6189085" cy="2031325"/>
          </a:xfrm>
          <a:prstGeom prst="rect">
            <a:avLst/>
          </a:prstGeom>
          <a:noFill/>
        </p:spPr>
        <p:txBody>
          <a:bodyPr wrap="square" rtlCol="0">
            <a:spAutoFit/>
          </a:bodyPr>
          <a:lstStyle/>
          <a:p>
            <a:pPr algn="just" rtl="1"/>
            <a:r>
              <a:rPr lang="ar-SA" dirty="0"/>
              <a:t>في ظل التغيُّرات التي تحدث في العالم، وقوة المنافسة بين الشركات والمصانع في مختلف القطاعات لتعظيم الحصَّة السوقيَّة والأرباح، أصبح من المهم للشركات أن تستثمر الوقت والمال لبناء علاقات قيمة مع العملاء. وهنا يأتي دور مفهوم إدارة علاقات العملاء، والذي يركِّز على عمليَّة بناء، والمحافظة، على علاقات مربحة مع العملاء، عن طريق تقديم قيمة لهم، والتأكُّد من رضاهم على الخدمة أو المنتج المقدم.</a:t>
            </a:r>
            <a:endParaRPr lang="en-US" dirty="0"/>
          </a:p>
        </p:txBody>
      </p:sp>
      <p:sp>
        <p:nvSpPr>
          <p:cNvPr id="4" name="TextBox 3"/>
          <p:cNvSpPr txBox="1"/>
          <p:nvPr/>
        </p:nvSpPr>
        <p:spPr>
          <a:xfrm>
            <a:off x="5550568" y="4010525"/>
            <a:ext cx="6205128" cy="1477328"/>
          </a:xfrm>
          <a:prstGeom prst="rect">
            <a:avLst/>
          </a:prstGeom>
          <a:noFill/>
        </p:spPr>
        <p:txBody>
          <a:bodyPr wrap="square" rtlCol="0">
            <a:spAutoFit/>
          </a:bodyPr>
          <a:lstStyle/>
          <a:p>
            <a:pPr algn="just" rtl="1"/>
            <a:r>
              <a:rPr lang="ar-SA" dirty="0"/>
              <a:t>مجموعة </a:t>
            </a:r>
            <a:r>
              <a:rPr lang="ar-SA" dirty="0" err="1"/>
              <a:t>غارتنر</a:t>
            </a:r>
            <a:r>
              <a:rPr lang="ar-SA" dirty="0"/>
              <a:t> (</a:t>
            </a:r>
            <a:r>
              <a:rPr lang="ar-SA" dirty="0" err="1"/>
              <a:t>Gartne</a:t>
            </a:r>
            <a:r>
              <a:rPr lang="en-US" dirty="0"/>
              <a:t>r</a:t>
            </a:r>
            <a:r>
              <a:rPr lang="ar-SA" dirty="0"/>
              <a:t>) قامت بتعريف إدارة علاقات العملاء على أنَّها استراتيجية عمل، تقوم الشركات بتطبيقها للتمكُّن من زيادة أرباحها، وإيراداتها، ورضا العملاء عن طريق تنظيم شرائح العملاء المستهدفة، وتعزيز السلوكيَّات التي تساهم في تحقيق رضا العملاء، وتنفيذ عمليات تتمحور حول العميل.</a:t>
            </a:r>
            <a:r>
              <a:rPr lang="en-US" dirty="0"/>
              <a:t> </a:t>
            </a:r>
          </a:p>
        </p:txBody>
      </p:sp>
      <p:pic>
        <p:nvPicPr>
          <p:cNvPr id="12" name="Picture 11"/>
          <p:cNvPicPr>
            <a:picLocks noChangeAspect="1"/>
          </p:cNvPicPr>
          <p:nvPr/>
        </p:nvPicPr>
        <p:blipFill>
          <a:blip r:embed="rId2"/>
          <a:stretch>
            <a:fillRect/>
          </a:stretch>
        </p:blipFill>
        <p:spPr>
          <a:xfrm>
            <a:off x="157582" y="216731"/>
            <a:ext cx="4947765" cy="3212266"/>
          </a:xfrm>
          <a:prstGeom prst="rect">
            <a:avLst/>
          </a:prstGeom>
        </p:spPr>
      </p:pic>
    </p:spTree>
    <p:extLst>
      <p:ext uri="{BB962C8B-B14F-4D97-AF65-F5344CB8AC3E}">
        <p14:creationId xmlns:p14="http://schemas.microsoft.com/office/powerpoint/2010/main" val="139298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660126" y="-185149"/>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إدارة علاقات العملاء </a:t>
            </a:r>
            <a:br>
              <a:rPr lang="en-US" sz="2400" b="1" dirty="0">
                <a:solidFill>
                  <a:srgbClr val="0070C0"/>
                </a:solidFill>
              </a:rPr>
            </a:br>
            <a:r>
              <a:rPr lang="en-US" sz="2400" b="1" dirty="0">
                <a:solidFill>
                  <a:srgbClr val="0070C0"/>
                </a:solidFill>
              </a:rPr>
              <a:t>Customers relationship Management</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p:cNvSpPr txBox="1"/>
          <p:nvPr/>
        </p:nvSpPr>
        <p:spPr>
          <a:xfrm>
            <a:off x="5716872" y="1190459"/>
            <a:ext cx="6189085" cy="2308324"/>
          </a:xfrm>
          <a:prstGeom prst="rect">
            <a:avLst/>
          </a:prstGeom>
          <a:noFill/>
        </p:spPr>
        <p:txBody>
          <a:bodyPr wrap="square" rtlCol="0">
            <a:spAutoFit/>
          </a:bodyPr>
          <a:lstStyle/>
          <a:p>
            <a:pPr algn="just" rtl="1"/>
            <a:r>
              <a:rPr lang="ar-SA" dirty="0"/>
              <a:t>تستخدم العديد من الشركات برامج حاسوبيَّة تساعدها على إدارة علاقات العملاء بكفاءة عالية. فمثل هذه البرامج تمكن الشركات من جمع معلومات تخص العميل، والتعرُّف على احتياجاتهم كل على حِدة، والتواصل معهم بشكل فعَّال، لكي يستطيعوا من خلال هذه المعلومات معرفة عملائهم بشكل </a:t>
            </a:r>
            <a:endParaRPr lang="en-US" dirty="0"/>
          </a:p>
          <a:p>
            <a:pPr algn="just" rtl="1"/>
            <a:r>
              <a:rPr lang="ar-SA" dirty="0"/>
              <a:t>أفضل، وتقديم الخدمات أو المنتجات التي يتطلَّع لها هؤلاء العملاء. وبهذه الطريقة ستتمكن الشركة من خلق علاقة قويَّة وطويلة الأمد مع عملائها، والمحافظة عليهم. </a:t>
            </a:r>
            <a:endParaRPr lang="en-US" dirty="0"/>
          </a:p>
        </p:txBody>
      </p:sp>
      <p:sp>
        <p:nvSpPr>
          <p:cNvPr id="4" name="TextBox 3"/>
          <p:cNvSpPr txBox="1"/>
          <p:nvPr/>
        </p:nvSpPr>
        <p:spPr>
          <a:xfrm>
            <a:off x="5550568" y="4010525"/>
            <a:ext cx="6205128" cy="1754326"/>
          </a:xfrm>
          <a:prstGeom prst="rect">
            <a:avLst/>
          </a:prstGeom>
          <a:noFill/>
        </p:spPr>
        <p:txBody>
          <a:bodyPr wrap="square" rtlCol="0">
            <a:spAutoFit/>
          </a:bodyPr>
          <a:lstStyle/>
          <a:p>
            <a:pPr algn="just" rtl="1"/>
            <a:r>
              <a:rPr lang="ar-SA" dirty="0"/>
              <a:t>هناك عدَّة شركات تقدم أنظمة إدارة علاقات العملاء الحاسوبيَّة </a:t>
            </a:r>
            <a:endParaRPr lang="en-US" dirty="0"/>
          </a:p>
          <a:p>
            <a:pPr algn="just" rtl="1"/>
            <a:r>
              <a:rPr lang="ar-SA" dirty="0"/>
              <a:t>مثل (</a:t>
            </a:r>
            <a:r>
              <a:rPr lang="en-US" dirty="0"/>
              <a:t>SAP</a:t>
            </a:r>
            <a:r>
              <a:rPr lang="ar-SA" dirty="0"/>
              <a:t>، </a:t>
            </a:r>
            <a:r>
              <a:rPr lang="en-US" dirty="0"/>
              <a:t>Oracle</a:t>
            </a:r>
            <a:r>
              <a:rPr lang="ar-SA" dirty="0"/>
              <a:t>، </a:t>
            </a:r>
            <a:r>
              <a:rPr lang="en-US" dirty="0" err="1"/>
              <a:t>Salesforce.com</a:t>
            </a:r>
            <a:r>
              <a:rPr lang="ar-SA" dirty="0"/>
              <a:t>، </a:t>
            </a:r>
            <a:r>
              <a:rPr lang="en-US" dirty="0"/>
              <a:t>Microsoft CRM</a:t>
            </a:r>
            <a:r>
              <a:rPr lang="ar-SA" dirty="0"/>
              <a:t>). تساعد هذه الأنظمة الشركات على إدارة فريق المبيعات، وتتبع معلومات العملاء، وتقديم خدمة أفضل للعميل بناء على المعلومات التي تخزِّنها هذه البرامج الحاسوبيَّة عن تفضيلات كل عميل على حِدة، ومشترياتهم السابقة.</a:t>
            </a:r>
            <a:endParaRPr lang="en-US" dirty="0"/>
          </a:p>
        </p:txBody>
      </p:sp>
      <p:pic>
        <p:nvPicPr>
          <p:cNvPr id="10" name="Picture 9"/>
          <p:cNvPicPr>
            <a:picLocks noChangeAspect="1"/>
          </p:cNvPicPr>
          <p:nvPr/>
        </p:nvPicPr>
        <p:blipFill>
          <a:blip r:embed="rId2"/>
          <a:stretch>
            <a:fillRect/>
          </a:stretch>
        </p:blipFill>
        <p:spPr>
          <a:xfrm>
            <a:off x="157582" y="216731"/>
            <a:ext cx="4947765" cy="3212266"/>
          </a:xfrm>
          <a:prstGeom prst="rect">
            <a:avLst/>
          </a:prstGeom>
        </p:spPr>
      </p:pic>
    </p:spTree>
    <p:extLst>
      <p:ext uri="{BB962C8B-B14F-4D97-AF65-F5344CB8AC3E}">
        <p14:creationId xmlns:p14="http://schemas.microsoft.com/office/powerpoint/2010/main" val="46524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itle 3"/>
          <p:cNvSpPr>
            <a:spLocks noGrp="1"/>
          </p:cNvSpPr>
          <p:nvPr>
            <p:ph type="title"/>
          </p:nvPr>
        </p:nvSpPr>
        <p:spPr>
          <a:xfrm>
            <a:off x="474670" y="2941499"/>
            <a:ext cx="5242202" cy="1826581"/>
          </a:xfrm>
        </p:spPr>
        <p:txBody>
          <a:bodyPr/>
          <a:lstStyle/>
          <a:p>
            <a:pPr algn="l" defTabSz="457200" rtl="1" eaLnBrk="1" latinLnBrk="0" hangingPunct="1">
              <a:spcBef>
                <a:spcPct val="0"/>
              </a:spcBef>
              <a:buNone/>
            </a:pPr>
            <a:r>
              <a:rPr lang="ar-SA" dirty="0"/>
              <a:t>نهاية الفصل التاسع</a:t>
            </a:r>
            <a:endParaRPr lang="en-US" dirty="0"/>
          </a:p>
        </p:txBody>
      </p:sp>
    </p:spTree>
    <p:extLst>
      <p:ext uri="{BB962C8B-B14F-4D97-AF65-F5344CB8AC3E}">
        <p14:creationId xmlns:p14="http://schemas.microsoft.com/office/powerpoint/2010/main" val="60896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r" defTabSz="457200" rtl="1" eaLnBrk="1" latinLnBrk="0" hangingPunct="1">
              <a:spcBef>
                <a:spcPct val="0"/>
              </a:spcBef>
              <a:buNone/>
            </a:pPr>
            <a:r>
              <a:rPr lang="ar-SA" sz="2400" b="1" dirty="0">
                <a:solidFill>
                  <a:srgbClr val="0070C0"/>
                </a:solidFill>
              </a:rPr>
              <a:t>مقدمة: التسويق للمشاريع الريادية</a:t>
            </a:r>
            <a:endParaRPr lang="en-US" sz="2400" b="1" dirty="0">
              <a:solidFill>
                <a:srgbClr val="0070C0"/>
              </a:solidFill>
            </a:endParaRPr>
          </a:p>
        </p:txBody>
      </p:sp>
      <p:sp>
        <p:nvSpPr>
          <p:cNvPr id="3" name="Content Placeholder 2"/>
          <p:cNvSpPr>
            <a:spLocks noGrp="1"/>
          </p:cNvSpPr>
          <p:nvPr>
            <p:ph idx="1"/>
          </p:nvPr>
        </p:nvSpPr>
        <p:spPr>
          <a:xfrm>
            <a:off x="677334" y="2160589"/>
            <a:ext cx="8596668" cy="4977329"/>
          </a:xfrm>
        </p:spPr>
        <p:txBody>
          <a:bodyPr>
            <a:normAutofit/>
          </a:bodyPr>
          <a:lstStyle/>
          <a:p>
            <a:pPr marL="0" indent="0" algn="just" defTabSz="914400" rtl="1">
              <a:lnSpc>
                <a:spcPct val="200000"/>
              </a:lnSpc>
              <a:buNone/>
            </a:pPr>
            <a:r>
              <a:rPr lang="ar-SA" sz="1600" b="1" dirty="0"/>
              <a:t>في أغلب الأحيان عندما يسمع الناس </a:t>
            </a:r>
            <a:r>
              <a:rPr lang="ar-SA" sz="1600" b="1" dirty="0">
                <a:solidFill>
                  <a:srgbClr val="C00000"/>
                </a:solidFill>
              </a:rPr>
              <a:t>مصطلح تسويق، </a:t>
            </a:r>
            <a:r>
              <a:rPr lang="ar-SA" sz="1600" b="1" dirty="0"/>
              <a:t>يأتي في مخيلتهم الترويج، والدعاية، والبيع للمنتجات والسلع. لكنَّ هذه كلها تُعتبر جزءاً من التسويق، فهو يشمل العديد من الأنشطة، كما عرَّفه </a:t>
            </a:r>
            <a:r>
              <a:rPr lang="ar-SA" sz="1600" b="1" dirty="0">
                <a:solidFill>
                  <a:srgbClr val="C00000"/>
                </a:solidFill>
              </a:rPr>
              <a:t>فيليب </a:t>
            </a:r>
            <a:r>
              <a:rPr lang="ar-SA" sz="1600" b="1" dirty="0" err="1">
                <a:solidFill>
                  <a:srgbClr val="C00000"/>
                </a:solidFill>
              </a:rPr>
              <a:t>كوتلر</a:t>
            </a:r>
            <a:r>
              <a:rPr lang="ar-SA" sz="1600" b="1" dirty="0">
                <a:solidFill>
                  <a:srgbClr val="C00000"/>
                </a:solidFill>
              </a:rPr>
              <a:t>:</a:t>
            </a:r>
          </a:p>
          <a:p>
            <a:pPr marL="0" indent="0" algn="just" defTabSz="914400" rtl="1">
              <a:lnSpc>
                <a:spcPct val="200000"/>
              </a:lnSpc>
              <a:buNone/>
            </a:pPr>
            <a:r>
              <a:rPr lang="ar-SA" sz="1600" b="1" dirty="0">
                <a:solidFill>
                  <a:srgbClr val="C00000"/>
                </a:solidFill>
              </a:rPr>
              <a:t> </a:t>
            </a:r>
            <a:r>
              <a:rPr lang="ar-SA" sz="1600" b="1" dirty="0">
                <a:solidFill>
                  <a:srgbClr val="002060"/>
                </a:solidFill>
              </a:rPr>
              <a:t>"هو الطريقة التي تتعاطى فيها الشركات مع العملاء، وتبني علاقات قويَّة معهم، وتخلق قيمة في الخدمات والمنتجات التي تقدِّمها للعميل، لكي تحصل الفائدة المشتركة."</a:t>
            </a:r>
          </a:p>
          <a:p>
            <a:pPr algn="just" rtl="1">
              <a:lnSpc>
                <a:spcPct val="200000"/>
              </a:lnSpc>
            </a:pPr>
            <a:r>
              <a:rPr lang="ar-SA" b="1" dirty="0">
                <a:solidFill>
                  <a:schemeClr val="tx1"/>
                </a:solidFill>
              </a:rPr>
              <a:t>وتُعرِّف المنظَّمة الأمريكيَّة للتسويق أنَّ التسويق هو </a:t>
            </a:r>
            <a:r>
              <a:rPr lang="ar-SA" b="1" dirty="0">
                <a:solidFill>
                  <a:srgbClr val="002060"/>
                </a:solidFill>
              </a:rPr>
              <a:t>"مجموعة من الأنشطة والعمليَّات التي تُعنى بخلق التواصل، وتوصيل، وتبادل عروض وسلع ذات قيمة عالية للمستهلك، والعميل والشركاء والمجتمع ككل."</a:t>
            </a:r>
            <a:r>
              <a:rPr lang="ar-SA" baseline="30000" dirty="0"/>
              <a:t>(2)</a:t>
            </a:r>
            <a:r>
              <a:rPr lang="ar-SA" dirty="0"/>
              <a:t> </a:t>
            </a:r>
          </a:p>
        </p:txBody>
      </p:sp>
    </p:spTree>
    <p:extLst>
      <p:ext uri="{BB962C8B-B14F-4D97-AF65-F5344CB8AC3E}">
        <p14:creationId xmlns:p14="http://schemas.microsoft.com/office/powerpoint/2010/main" val="416149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1020382"/>
            <a:ext cx="4547397" cy="4962642"/>
          </a:xfrm>
        </p:spPr>
        <p:txBody>
          <a:bodyPr>
            <a:normAutofit/>
          </a:bodyPr>
          <a:lstStyle/>
          <a:p>
            <a:pPr algn="just" rtl="1"/>
            <a:r>
              <a:rPr lang="ar-SA" sz="1600" b="1" dirty="0">
                <a:solidFill>
                  <a:srgbClr val="FFFF00"/>
                </a:solidFill>
              </a:rPr>
              <a:t>لكي تستطيع أي شركة أن تسوق لمنتجها بنجاح، يجب أن تركِّز على الأربعة عناصر التي تكون المزيج التسويقي </a:t>
            </a:r>
            <a:r>
              <a:rPr lang="ar-SA" sz="1600" b="1" dirty="0" err="1">
                <a:solidFill>
                  <a:srgbClr val="FFFF00"/>
                </a:solidFill>
              </a:rPr>
              <a:t>Marketing</a:t>
            </a:r>
            <a:r>
              <a:rPr lang="en-US" sz="1600" b="1" dirty="0">
                <a:solidFill>
                  <a:srgbClr val="FFFF00"/>
                </a:solidFill>
              </a:rPr>
              <a:t> </a:t>
            </a:r>
            <a:r>
              <a:rPr lang="ar-SA" sz="1600" b="1" dirty="0" err="1">
                <a:solidFill>
                  <a:srgbClr val="FFFF00"/>
                </a:solidFill>
              </a:rPr>
              <a:t>Mi</a:t>
            </a:r>
            <a:r>
              <a:rPr lang="en-US" sz="1600" b="1" dirty="0">
                <a:solidFill>
                  <a:srgbClr val="FFFF00"/>
                </a:solidFill>
              </a:rPr>
              <a:t>x</a:t>
            </a:r>
            <a:r>
              <a:rPr lang="ar-SA" sz="1600" b="1" dirty="0">
                <a:solidFill>
                  <a:srgbClr val="FFFF00"/>
                </a:solidFill>
              </a:rPr>
              <a:t>، هذه العناصر هي</a:t>
            </a:r>
            <a:r>
              <a:rPr lang="en-US" sz="1600" b="1" dirty="0">
                <a:solidFill>
                  <a:srgbClr val="FFFF00"/>
                </a:solidFill>
              </a:rPr>
              <a:t>:</a:t>
            </a:r>
            <a:endParaRPr lang="en-US" sz="1600" b="1" dirty="0">
              <a:solidFill>
                <a:schemeClr val="bg1"/>
              </a:solidFill>
            </a:endParaRPr>
          </a:p>
          <a:p>
            <a:pPr lvl="1" algn="just" rtl="1"/>
            <a:r>
              <a:rPr lang="ar-SA" b="1" dirty="0">
                <a:solidFill>
                  <a:schemeClr val="bg1"/>
                </a:solidFill>
              </a:rPr>
              <a:t>المنتج. </a:t>
            </a:r>
            <a:endParaRPr lang="en-US" b="1" dirty="0">
              <a:solidFill>
                <a:schemeClr val="bg1"/>
              </a:solidFill>
            </a:endParaRPr>
          </a:p>
          <a:p>
            <a:pPr lvl="1" algn="just" rtl="1"/>
            <a:r>
              <a:rPr lang="ar-SA" b="1" dirty="0">
                <a:solidFill>
                  <a:schemeClr val="bg1"/>
                </a:solidFill>
              </a:rPr>
              <a:t>السعر.</a:t>
            </a:r>
            <a:endParaRPr lang="en-US" b="1" dirty="0">
              <a:solidFill>
                <a:schemeClr val="bg1"/>
              </a:solidFill>
            </a:endParaRPr>
          </a:p>
          <a:p>
            <a:pPr lvl="1" algn="just" rtl="1"/>
            <a:r>
              <a:rPr lang="ar-SA" b="1" dirty="0">
                <a:solidFill>
                  <a:schemeClr val="bg1"/>
                </a:solidFill>
              </a:rPr>
              <a:t>المكان/التوزيع.</a:t>
            </a:r>
            <a:endParaRPr lang="en-US" b="1" dirty="0">
              <a:solidFill>
                <a:schemeClr val="bg1"/>
              </a:solidFill>
            </a:endParaRPr>
          </a:p>
          <a:p>
            <a:pPr lvl="1" algn="just" rtl="1"/>
            <a:r>
              <a:rPr lang="ar-SA" b="1" dirty="0">
                <a:solidFill>
                  <a:schemeClr val="bg1"/>
                </a:solidFill>
              </a:rPr>
              <a:t>الترويج.</a:t>
            </a:r>
            <a:endParaRPr lang="en-US" b="1" dirty="0">
              <a:solidFill>
                <a:schemeClr val="bg1"/>
              </a:solidFill>
            </a:endParaRPr>
          </a:p>
          <a:p>
            <a:pPr lvl="1" algn="just" rtl="1"/>
            <a:endParaRPr lang="ar-SA" b="1" dirty="0">
              <a:solidFill>
                <a:schemeClr val="bg1"/>
              </a:solidFill>
            </a:endParaRPr>
          </a:p>
          <a:p>
            <a:pPr algn="just" rtl="1"/>
            <a:r>
              <a:rPr lang="ar-SA" sz="1600" b="1" dirty="0">
                <a:solidFill>
                  <a:srgbClr val="FFFF00"/>
                </a:solidFill>
              </a:rPr>
              <a:t> فبعد أن تحدِّد الشركة مَن هي الشريحة المستهدفة من العملاء، التي من الممكن أن تشتري المنتج، عندها تستطيع أنْ تطبِّق مفهوم المزيج التسويقي؛ لكي تستطيع أن تخلق أفضل قيمة للعملاء.</a:t>
            </a:r>
            <a:r>
              <a:rPr lang="en-US" sz="1600" b="1" dirty="0">
                <a:solidFill>
                  <a:srgbClr val="FFFF00"/>
                </a:solidFill>
              </a:rPr>
              <a:t> </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10" name="Diagram 9"/>
          <p:cNvGraphicFramePr/>
          <p:nvPr>
            <p:extLst>
              <p:ext uri="{D42A27DB-BD31-4B8C-83A1-F6EECF244321}">
                <p14:modId xmlns:p14="http://schemas.microsoft.com/office/powerpoint/2010/main" val="676907974"/>
              </p:ext>
            </p:extLst>
          </p:nvPr>
        </p:nvGraphicFramePr>
        <p:xfrm>
          <a:off x="5633049" y="1679340"/>
          <a:ext cx="6162310" cy="4769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49043" y="6468796"/>
            <a:ext cx="7106653" cy="369332"/>
          </a:xfrm>
          <a:prstGeom prst="rect">
            <a:avLst/>
          </a:prstGeom>
        </p:spPr>
        <p:txBody>
          <a:bodyPr wrap="square">
            <a:spAutoFit/>
          </a:bodyPr>
          <a:lstStyle/>
          <a:p>
            <a:pPr algn="just" rtl="1"/>
            <a:r>
              <a:rPr lang="ar-SA" dirty="0">
                <a:ea typeface="Calibri" charset="0"/>
                <a:cs typeface="Times New Roman" charset="0"/>
              </a:rPr>
              <a:t>شكل (1): المزيج التسويقي </a:t>
            </a:r>
            <a:r>
              <a:rPr lang="en-US" dirty="0">
                <a:latin typeface="Times New Roman" charset="0"/>
                <a:ea typeface="Calibri" charset="0"/>
              </a:rPr>
              <a:t>Marketing Mix</a:t>
            </a:r>
            <a:r>
              <a:rPr lang="ar-SA" dirty="0">
                <a:latin typeface="Times New Roman" charset="0"/>
                <a:ea typeface="Calibri" charset="0"/>
              </a:rPr>
              <a:t> (المصدر: </a:t>
            </a:r>
            <a:r>
              <a:rPr lang="en-US" dirty="0">
                <a:latin typeface="Times New Roman" charset="0"/>
                <a:ea typeface="Calibri" charset="0"/>
              </a:rPr>
              <a:t>How Business Works, 2015</a:t>
            </a:r>
            <a:r>
              <a:rPr lang="en-US" dirty="0"/>
              <a:t> </a:t>
            </a:r>
          </a:p>
        </p:txBody>
      </p:sp>
    </p:spTree>
    <p:extLst>
      <p:ext uri="{BB962C8B-B14F-4D97-AF65-F5344CB8AC3E}">
        <p14:creationId xmlns:p14="http://schemas.microsoft.com/office/powerpoint/2010/main" val="28379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fontScale="62500" lnSpcReduction="20000"/>
          </a:bodyPr>
          <a:lstStyle/>
          <a:p>
            <a:pPr algn="just" rtl="1"/>
            <a:r>
              <a:rPr lang="ar-SA" sz="2600" b="1" dirty="0">
                <a:solidFill>
                  <a:srgbClr val="FFFF00"/>
                </a:solidFill>
              </a:rPr>
              <a:t>يعتقد الكثيرون بأنَّ التسويق يتعلَّق فقط بالمنتجات الماديَّة المحسوسة، ولكن في الحقيقة فإنَّ التسويق يتوسَّع في تحديد مصطلح "منتج" ليشمل عدة أنواع هي كالتالي:</a:t>
            </a:r>
            <a:r>
              <a:rPr lang="ar-SA" sz="2600" b="1" baseline="30000" dirty="0">
                <a:solidFill>
                  <a:srgbClr val="FFFF00"/>
                </a:solidFill>
              </a:rPr>
              <a:t>(1)</a:t>
            </a:r>
            <a:endParaRPr lang="en-US" sz="2600" b="1" dirty="0">
              <a:solidFill>
                <a:srgbClr val="FFFF00"/>
              </a:solidFill>
            </a:endParaRPr>
          </a:p>
          <a:p>
            <a:pPr algn="just" rtl="1"/>
            <a:r>
              <a:rPr lang="ar-SA" b="1" dirty="0">
                <a:solidFill>
                  <a:schemeClr val="bg1"/>
                </a:solidFill>
              </a:rPr>
              <a:t>	السلع (</a:t>
            </a:r>
            <a:r>
              <a:rPr lang="en-US" b="1" dirty="0">
                <a:solidFill>
                  <a:schemeClr val="bg1"/>
                </a:solidFill>
              </a:rPr>
              <a:t>Goods</a:t>
            </a:r>
            <a:r>
              <a:rPr lang="ar-SA" b="1" dirty="0">
                <a:solidFill>
                  <a:schemeClr val="bg1"/>
                </a:solidFill>
              </a:rPr>
              <a:t>): هي المنتجات الماديَّة المحسوسة، مثل المواد الخام، والتلفاز، والملابس.</a:t>
            </a:r>
            <a:endParaRPr lang="en-US" b="1" dirty="0">
              <a:solidFill>
                <a:schemeClr val="bg1"/>
              </a:solidFill>
            </a:endParaRPr>
          </a:p>
          <a:p>
            <a:pPr algn="just" rtl="1"/>
            <a:r>
              <a:rPr lang="ar-SA" b="1" dirty="0">
                <a:solidFill>
                  <a:schemeClr val="bg1"/>
                </a:solidFill>
              </a:rPr>
              <a:t>الخدمات (</a:t>
            </a:r>
            <a:r>
              <a:rPr lang="en-US" b="1" dirty="0">
                <a:solidFill>
                  <a:schemeClr val="bg1"/>
                </a:solidFill>
              </a:rPr>
              <a:t>Services</a:t>
            </a:r>
            <a:r>
              <a:rPr lang="ar-SA" b="1" dirty="0">
                <a:solidFill>
                  <a:schemeClr val="bg1"/>
                </a:solidFill>
              </a:rPr>
              <a:t>): وتختلف عن السلع بكونها غير ملموسة، مثل التعليم، والاستشارة، والعلاج الطبي، ولا يملك العميل الخدمة، وإنَّما ينتفع بها، وهي غير قابلة للتخزين، وغير معياريَّة (لا يمكن تقديم الخدمات بنفس معايير ومواصفات السلع).</a:t>
            </a:r>
            <a:endParaRPr lang="en-US" b="1" dirty="0">
              <a:solidFill>
                <a:schemeClr val="bg1"/>
              </a:solidFill>
            </a:endParaRPr>
          </a:p>
          <a:p>
            <a:pPr algn="just" rtl="1"/>
            <a:r>
              <a:rPr lang="ar-SA" b="1" dirty="0">
                <a:solidFill>
                  <a:schemeClr val="bg1"/>
                </a:solidFill>
              </a:rPr>
              <a:t>المنظَّمات (</a:t>
            </a:r>
            <a:r>
              <a:rPr lang="en-US" b="1" dirty="0">
                <a:solidFill>
                  <a:schemeClr val="bg1"/>
                </a:solidFill>
              </a:rPr>
              <a:t>Organizations</a:t>
            </a:r>
            <a:r>
              <a:rPr lang="ar-SA" b="1" dirty="0">
                <a:solidFill>
                  <a:schemeClr val="bg1"/>
                </a:solidFill>
              </a:rPr>
              <a:t>): مثل الجمعيَّات الخيريَّة، والمنظَّمات الحكوميَّة، والأنديَّة الرياضيَّة، والأنديَّة الطلابيَّة، وغيرها من المنظَّمات التي يمكن تسويقها، وبرامجها وأنشطتها للعملاء المستهدفين.</a:t>
            </a:r>
            <a:endParaRPr lang="en-US" b="1" dirty="0">
              <a:solidFill>
                <a:schemeClr val="bg1"/>
              </a:solidFill>
            </a:endParaRPr>
          </a:p>
          <a:p>
            <a:pPr algn="just" rtl="1"/>
            <a:r>
              <a:rPr lang="ar-SA" b="1" dirty="0">
                <a:solidFill>
                  <a:schemeClr val="bg1"/>
                </a:solidFill>
              </a:rPr>
              <a:t>الأشخاص (</a:t>
            </a:r>
            <a:r>
              <a:rPr lang="en-US" b="1" dirty="0">
                <a:solidFill>
                  <a:schemeClr val="bg1"/>
                </a:solidFill>
              </a:rPr>
              <a:t>People</a:t>
            </a:r>
            <a:r>
              <a:rPr lang="ar-SA" b="1" dirty="0">
                <a:solidFill>
                  <a:schemeClr val="bg1"/>
                </a:solidFill>
              </a:rPr>
              <a:t>): مثل انتخابات الأنديَّة الطلابيَّة في الجامعات، وانتخابات المجلس البلدي، وكذلك الترشيح لبعض المناصب في الغرف التجاريَّة في السعوديَّة. </a:t>
            </a:r>
            <a:endParaRPr lang="en-US" b="1" dirty="0">
              <a:solidFill>
                <a:schemeClr val="bg1"/>
              </a:solidFill>
            </a:endParaRPr>
          </a:p>
          <a:p>
            <a:pPr algn="just" rtl="1"/>
            <a:r>
              <a:rPr lang="ar-SA" b="1" dirty="0">
                <a:solidFill>
                  <a:schemeClr val="bg1"/>
                </a:solidFill>
              </a:rPr>
              <a:t>الأفكار (</a:t>
            </a:r>
            <a:r>
              <a:rPr lang="en-US" b="1" dirty="0">
                <a:solidFill>
                  <a:schemeClr val="bg1"/>
                </a:solidFill>
              </a:rPr>
              <a:t>Ideas</a:t>
            </a:r>
            <a:r>
              <a:rPr lang="ar-SA" b="1" dirty="0">
                <a:solidFill>
                  <a:schemeClr val="bg1"/>
                </a:solidFill>
              </a:rPr>
              <a:t>): يمكن أن تكون الأفكار منتجًا يتمُّ تسويقه لعملاء محدَّدين؛ بهدف التأثير عليهم. إمَّا بإقناعهم بتبنِّي أفكار جديدة، أو بالتخلِّي عن أفكار حاليَّة مثل نشر ثقافة ريادة الأعمال بين الشباب والشابات بدلاً من البحث عن وظائف، أو تشجيع أفراد المجتمع على ممارسة الرياضة بشكل منتظم، وغيرها من الأفكار.</a:t>
            </a:r>
            <a:endParaRPr lang="en-US" b="1" dirty="0">
              <a:solidFill>
                <a:schemeClr val="bg1"/>
              </a:solidFill>
            </a:endParaRPr>
          </a:p>
          <a:p>
            <a:pPr algn="just" rtl="1"/>
            <a:r>
              <a:rPr lang="ar-SA" b="1" dirty="0">
                <a:solidFill>
                  <a:schemeClr val="bg1"/>
                </a:solidFill>
              </a:rPr>
              <a:t>الأماكن (؛</a:t>
            </a:r>
            <a:r>
              <a:rPr lang="en-US" b="1" dirty="0">
                <a:solidFill>
                  <a:schemeClr val="bg1"/>
                </a:solidFill>
              </a:rPr>
              <a:t>Places</a:t>
            </a:r>
            <a:r>
              <a:rPr lang="ar-SA" b="1" dirty="0">
                <a:solidFill>
                  <a:schemeClr val="bg1"/>
                </a:solidFill>
              </a:rPr>
              <a:t>): من أهم الأمثلة على تسويق الأماكن هو البرامج المخصَّصة لتسويق الأماكن السياحيَّة، والمتاحف والمباني والمواقع التاريخيَّة.</a:t>
            </a:r>
            <a:endParaRPr lang="en-US" b="1" dirty="0">
              <a:solidFill>
                <a:schemeClr val="bg1"/>
              </a:solidFill>
            </a:endParaRPr>
          </a:p>
          <a:p>
            <a:pPr algn="just" rtl="1"/>
            <a:r>
              <a:rPr lang="ar-SA" b="1" dirty="0">
                <a:solidFill>
                  <a:schemeClr val="bg1"/>
                </a:solidFill>
              </a:rPr>
              <a:t>الأحداث (</a:t>
            </a:r>
            <a:r>
              <a:rPr lang="en-US" b="1" dirty="0">
                <a:solidFill>
                  <a:schemeClr val="bg1"/>
                </a:solidFill>
              </a:rPr>
              <a:t>Events</a:t>
            </a:r>
            <a:r>
              <a:rPr lang="ar-SA" b="1" dirty="0">
                <a:solidFill>
                  <a:schemeClr val="bg1"/>
                </a:solidFill>
              </a:rPr>
              <a:t>): من أهم الأمثلة على الأحداث احتفالات الأعياد، اليوم الوطني، المهرجانات السياحيَّة المختلفة، وكذلك الأحداث الرياضيَّة والفنيَّة المختلفة، مثل مهرجان الجنادريَّة، نهائيَّات بطولات كرة القدم وغيرها. </a:t>
            </a:r>
            <a:endParaRPr lang="en-US" b="1" dirty="0">
              <a:solidFill>
                <a:schemeClr val="bg1"/>
              </a:solidFill>
            </a:endParaRPr>
          </a:p>
          <a:p>
            <a:pPr algn="r" rtl="1"/>
            <a:endParaRPr lang="en-US" sz="1600"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00266" y="1887621"/>
            <a:ext cx="6210746" cy="2585323"/>
          </a:xfrm>
          <a:prstGeom prst="rect">
            <a:avLst/>
          </a:prstGeom>
          <a:noFill/>
        </p:spPr>
        <p:txBody>
          <a:bodyPr wrap="square" rtlCol="0">
            <a:spAutoFit/>
          </a:bodyPr>
          <a:lstStyle/>
          <a:p>
            <a:pPr lvl="0" algn="just" rtl="1"/>
            <a:r>
              <a:rPr lang="ar-SA" b="1" dirty="0"/>
              <a:t>١- المنتج :</a:t>
            </a:r>
            <a:endParaRPr lang="en-US" dirty="0"/>
          </a:p>
          <a:p>
            <a:pPr algn="just" rtl="1"/>
            <a:r>
              <a:rPr lang="ar-SA" dirty="0"/>
              <a:t>وهو يشمل السلع أو الخدمات التي تبيعها الشركة، ولتستطيع الشركة إرضاء العميل، يجب أنْ تركِّز على عدد من العناصر الرئيسة، التي تساعد في جذب العميل لشراء المنتج مثل التصميم، الحجم، التغليف، نوع الخدمة المقدَّمة، سياسة الاسترجاع، والضمانات المقدَّمة. وكلَّما ميَّزت الشركة منتجاتها عن الموجود في السوق، ستستطيع جذب اهتمام العملاء.</a:t>
            </a:r>
            <a:endParaRPr lang="en-US" dirty="0"/>
          </a:p>
          <a:p>
            <a:pPr algn="just" rtl="1"/>
            <a:endParaRPr lang="en-US" dirty="0"/>
          </a:p>
          <a:p>
            <a:pPr algn="just" rtl="1"/>
            <a:endParaRPr lang="en-US" dirty="0"/>
          </a:p>
        </p:txBody>
      </p:sp>
    </p:spTree>
    <p:extLst>
      <p:ext uri="{BB962C8B-B14F-4D97-AF65-F5344CB8AC3E}">
        <p14:creationId xmlns:p14="http://schemas.microsoft.com/office/powerpoint/2010/main" val="110047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00266" y="1887621"/>
            <a:ext cx="6210746" cy="3416320"/>
          </a:xfrm>
          <a:prstGeom prst="rect">
            <a:avLst/>
          </a:prstGeom>
          <a:noFill/>
        </p:spPr>
        <p:txBody>
          <a:bodyPr wrap="square" rtlCol="0">
            <a:spAutoFit/>
          </a:bodyPr>
          <a:lstStyle/>
          <a:p>
            <a:pPr lvl="0" algn="just" rtl="1"/>
            <a:r>
              <a:rPr lang="ar-SA" b="1" dirty="0"/>
              <a:t>تبني المنتجات الجديدة:</a:t>
            </a:r>
            <a:endParaRPr lang="en-US" dirty="0"/>
          </a:p>
          <a:p>
            <a:pPr algn="just" rtl="1"/>
            <a:r>
              <a:rPr lang="ar-SA" dirty="0"/>
              <a:t>النجاح في انتشار المنتجات التكنولوجيَّة الجديدة يختلف باختلاف أنواع المنتجات، والأسواق التي تُطرح فيها. هناك منتجات يتم طرحها في الأسواق، وتستمر لفترة زمنيَّة قصيرة، ثمَّ تختفي، وهناك منتجات تستمر في الأسواق لعدَّة سنوات، أو حتَّى عقود. طوَّر </a:t>
            </a:r>
            <a:r>
              <a:rPr lang="ar-SA" dirty="0" err="1"/>
              <a:t>إيفيرت</a:t>
            </a:r>
            <a:r>
              <a:rPr lang="ar-SA" dirty="0"/>
              <a:t> روجرز (</a:t>
            </a:r>
            <a:r>
              <a:rPr lang="en-US" dirty="0"/>
              <a:t>Everett Rogers</a:t>
            </a:r>
            <a:r>
              <a:rPr lang="ar-SA" dirty="0"/>
              <a:t>) نموذج تبني العملاء للمنتجات الجديدة، ثمَّ قام </a:t>
            </a:r>
            <a:r>
              <a:rPr lang="ar-SA" dirty="0" err="1"/>
              <a:t>جيوفيري</a:t>
            </a:r>
            <a:r>
              <a:rPr lang="ar-SA" dirty="0"/>
              <a:t> مور (</a:t>
            </a:r>
            <a:r>
              <a:rPr lang="en-US" dirty="0"/>
              <a:t>Geoffrey Moore</a:t>
            </a:r>
            <a:r>
              <a:rPr lang="ar-SA" dirty="0"/>
              <a:t>) بتطوير النموذج وإشهاره، من خلال تعبير الفجوة (</a:t>
            </a:r>
            <a:r>
              <a:rPr lang="en-US" dirty="0"/>
              <a:t>Chasm</a:t>
            </a:r>
            <a:r>
              <a:rPr lang="ar-SA" dirty="0"/>
              <a:t>). يقسِّم النموذج العملاء من حيث تقبُّلهم للمنتجات والأفكار الابتكاريَّة الجديدة، وسرعة تبنيهم لها إلى خمس مجموعات هي كالتالي:</a:t>
            </a:r>
            <a:r>
              <a:rPr lang="ar-SA" baseline="30000" dirty="0"/>
              <a:t>(3-4)</a:t>
            </a:r>
            <a:r>
              <a:rPr lang="en-US" dirty="0"/>
              <a:t> </a:t>
            </a:r>
          </a:p>
          <a:p>
            <a:pPr algn="just" rtl="1"/>
            <a:endParaRPr lang="en-US" dirty="0"/>
          </a:p>
        </p:txBody>
      </p:sp>
    </p:spTree>
    <p:extLst>
      <p:ext uri="{BB962C8B-B14F-4D97-AF65-F5344CB8AC3E}">
        <p14:creationId xmlns:p14="http://schemas.microsoft.com/office/powerpoint/2010/main" val="75705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r" rtl="1"/>
            <a:r>
              <a:rPr lang="ar-SA" b="1" u="sng" dirty="0">
                <a:solidFill>
                  <a:srgbClr val="FFFF00"/>
                </a:solidFill>
              </a:rPr>
              <a:t>المبتكرون:</a:t>
            </a:r>
            <a:endParaRPr lang="en-US" b="1" u="sng" dirty="0">
              <a:solidFill>
                <a:srgbClr val="FFFF00"/>
              </a:solidFill>
            </a:endParaRPr>
          </a:p>
          <a:p>
            <a:pPr algn="just" rtl="1"/>
            <a:r>
              <a:rPr lang="ar-SA" b="1" dirty="0">
                <a:solidFill>
                  <a:schemeClr val="bg1"/>
                </a:solidFill>
              </a:rPr>
              <a:t>هم الأشخاص الذين يهتمون كثيرًا بالمنتجات التكنولوجيَّة بدرجة عالية، يوصفون بأنَّهم دائمًا مندفعون، ويتنافسون للحصول على أخر ما توصلت إليه التكنولوجيا من أجهزة وتطبيقات حتَّى قبل طرحها في السوق أحيانًا. يتميَّز المبتكرون بأنَّ لديهم درجة تحمُّل عالية للمخاطرة بشراء هذه المنتجات، ولا يحتاجون إلى مجهودات تسويقيَّة مكثَّفة لإقناعهم بشراء المنتجات التكنولوجيَّة الجديدة. يُعاب على هذه المجموعة أنَّها تمثِّل نسبة ضئيلة من إجمالي العملاء</a:t>
            </a:r>
            <a:r>
              <a:rPr lang="en-US" b="1" dirty="0">
                <a:solidFill>
                  <a:schemeClr val="bg1"/>
                </a:solidFill>
              </a:rPr>
              <a:t> </a:t>
            </a:r>
            <a:endParaRPr lang="en-US" sz="2400"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95293" y="2396868"/>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43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41605" y="294626"/>
            <a:ext cx="7438457" cy="1375608"/>
          </a:xfrm>
        </p:spPr>
        <p:txBody>
          <a:bodyPr anchor="ctr">
            <a:normAutofit/>
          </a:bodyPr>
          <a:lstStyle/>
          <a:p>
            <a:pPr algn="r" defTabSz="457200" rtl="1" eaLnBrk="1" latinLnBrk="0" hangingPunct="1">
              <a:spcBef>
                <a:spcPct val="0"/>
              </a:spcBef>
              <a:buNone/>
            </a:pPr>
            <a:r>
              <a:rPr lang="ar-SA" sz="2400" b="1" dirty="0">
                <a:solidFill>
                  <a:srgbClr val="0070C0"/>
                </a:solidFill>
              </a:rPr>
              <a:t>المزيج التسويقي </a:t>
            </a:r>
            <a:r>
              <a:rPr lang="en-US" sz="2400" b="1" dirty="0">
                <a:solidFill>
                  <a:srgbClr val="0070C0"/>
                </a:solidFill>
              </a:rPr>
              <a:t>Marketing Mix</a:t>
            </a:r>
          </a:p>
        </p:txBody>
      </p:sp>
      <p:sp>
        <p:nvSpPr>
          <p:cNvPr id="3" name="Content Placeholder 2"/>
          <p:cNvSpPr>
            <a:spLocks noGrp="1"/>
          </p:cNvSpPr>
          <p:nvPr>
            <p:ph idx="1"/>
          </p:nvPr>
        </p:nvSpPr>
        <p:spPr>
          <a:xfrm>
            <a:off x="339939" y="360395"/>
            <a:ext cx="4547397" cy="6152699"/>
          </a:xfrm>
        </p:spPr>
        <p:txBody>
          <a:bodyPr>
            <a:normAutofit/>
          </a:bodyPr>
          <a:lstStyle/>
          <a:p>
            <a:pPr lvl="1" algn="just" rtl="1"/>
            <a:r>
              <a:rPr lang="ar-SA" b="1" u="sng" dirty="0">
                <a:solidFill>
                  <a:srgbClr val="FFFF00"/>
                </a:solidFill>
              </a:rPr>
              <a:t>المتبنون الأوائل:</a:t>
            </a:r>
            <a:endParaRPr lang="en-US" b="1" u="sng" dirty="0">
              <a:solidFill>
                <a:srgbClr val="FFFF00"/>
              </a:solidFill>
            </a:endParaRPr>
          </a:p>
          <a:p>
            <a:pPr algn="just" rtl="1"/>
            <a:r>
              <a:rPr lang="ar-SA" b="1" dirty="0">
                <a:solidFill>
                  <a:schemeClr val="bg1"/>
                </a:solidFill>
              </a:rPr>
              <a:t>يشابه المتبنون الأوائل العملاء المبتكرين من ناحية تبنيهم للمنتجات التكنولوجيَّة في بداية طرحها في السوق، ولكنَّهم يختلفون عنهم بأنَّهم ليسوا تكنولوجيين مثل المبتكرين، ولكن تجذبهم المنتجات التكنولوجيَّة بسبب سهولة استخدامها أو خصائصها. يسعى المتبنون الأوائل إلى التميُّز بالحصول على كل ما هو جديد، ولديهم قدرة عالية على التأثير على محيطهم أكثر من "المبتكرين"، ويتَّخذهم الآخرون قدوة لهم في شراء المنتجات الجديدة.</a:t>
            </a:r>
            <a:endParaRPr lang="en-US" b="1"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5895293" y="2396868"/>
            <a:ext cx="6210746" cy="646331"/>
          </a:xfrm>
          <a:prstGeom prst="rect">
            <a:avLst/>
          </a:prstGeom>
          <a:noFill/>
        </p:spPr>
        <p:txBody>
          <a:bodyPr wrap="square" rtlCol="0">
            <a:spAutoFit/>
          </a:bodyPr>
          <a:lstStyle/>
          <a:p>
            <a:pPr lvl="0" algn="just" rtl="1"/>
            <a:r>
              <a:rPr lang="ar-SA" b="1" dirty="0"/>
              <a:t>تبني المنتجات الجديدة:</a:t>
            </a:r>
            <a:endParaRPr lang="en-US" dirty="0"/>
          </a:p>
          <a:p>
            <a:pPr algn="just" rtl="1"/>
            <a:endParaRPr lang="en-US" dirty="0"/>
          </a:p>
        </p:txBody>
      </p:sp>
      <p:graphicFrame>
        <p:nvGraphicFramePr>
          <p:cNvPr id="12" name="Chart 11"/>
          <p:cNvGraphicFramePr/>
          <p:nvPr>
            <p:extLst>
              <p:ext uri="{D42A27DB-BD31-4B8C-83A1-F6EECF244321}">
                <p14:modId xmlns:p14="http://schemas.microsoft.com/office/powerpoint/2010/main" val="1491662950"/>
              </p:ext>
            </p:extLst>
          </p:nvPr>
        </p:nvGraphicFramePr>
        <p:xfrm>
          <a:off x="5227275" y="3769833"/>
          <a:ext cx="6970940" cy="3088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51055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9068</TotalTime>
  <Words>3263</Words>
  <Application>Microsoft Office PowerPoint</Application>
  <PresentationFormat>Widescreen</PresentationFormat>
  <Paragraphs>332</Paragraphs>
  <Slides>37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37</vt:i4>
      </vt:variant>
      <vt:variant>
        <vt:lpstr>Custom Shows</vt:lpstr>
      </vt:variant>
      <vt:variant>
        <vt:i4>1</vt:i4>
      </vt:variant>
    </vt:vector>
  </HeadingPairs>
  <TitlesOfParts>
    <vt:vector size="45" baseType="lpstr">
      <vt:lpstr>Arial</vt:lpstr>
      <vt:lpstr>Calibri</vt:lpstr>
      <vt:lpstr>Tahoma</vt:lpstr>
      <vt:lpstr>Times New Roman</vt:lpstr>
      <vt:lpstr>Trebuchet MS</vt:lpstr>
      <vt:lpstr>Wingdings 3</vt:lpstr>
      <vt:lpstr>Facet</vt:lpstr>
      <vt:lpstr>PowerPoint Presentation</vt:lpstr>
      <vt:lpstr>الفصلُ التَّاسعُ: التسويقُ للمشروعاتِ الرياديَّةِ</vt:lpstr>
      <vt:lpstr>أهداف الفصل:  - تعريف الطالب بمفهوم التسويق.  - إدراك الطالب للعناصر المكونة للمزيج التسويقي.  - استيعاب الطالب لما يعنيه (المنتج) أحد عناصر المزيج التسويقي. -استيعاب الطالب لما يعنيه (الترويج) أحد عناصر المزيج التسويقي. -استيعاب الطالب لما يعنيه (المكان) أحد عناصر المزيج التسويقي. - استيعاب الطالب لما يعنيه (التسعير) أحد عناصر المزيج التسويقي. -إدراك الطالب لمفهوم إدارة علاقات العملاء.       </vt:lpstr>
      <vt:lpstr>مقدمة: التسويق للمشاريع الريادية</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المزيج التسويقي Marketing Mix</vt:lpstr>
      <vt:lpstr>إدارة علاقات العملاء  Customers relationship Management</vt:lpstr>
      <vt:lpstr>إدارة علاقات العملاء  Customers relationship Management</vt:lpstr>
      <vt:lpstr>نهاية الفصل التاسع</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ريادة الأعمال</dc:title>
  <dc:creator>Microsoft Office User</dc:creator>
  <cp:lastModifiedBy>GREENpoint</cp:lastModifiedBy>
  <cp:revision>166</cp:revision>
  <dcterms:created xsi:type="dcterms:W3CDTF">2017-09-16T13:52:17Z</dcterms:created>
  <dcterms:modified xsi:type="dcterms:W3CDTF">2018-09-18T11:38:42Z</dcterms:modified>
</cp:coreProperties>
</file>