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536" r:id="rId3"/>
    <p:sldId id="493" r:id="rId4"/>
    <p:sldId id="540" r:id="rId5"/>
    <p:sldId id="500" r:id="rId6"/>
    <p:sldId id="541" r:id="rId7"/>
    <p:sldId id="542" r:id="rId8"/>
    <p:sldId id="535" r:id="rId9"/>
    <p:sldId id="537" r:id="rId10"/>
    <p:sldId id="528" r:id="rId11"/>
    <p:sldId id="518" r:id="rId12"/>
    <p:sldId id="539" r:id="rId13"/>
    <p:sldId id="479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99"/>
    <a:srgbClr val="FF66FF"/>
    <a:srgbClr val="EC12CD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2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18" y="-48"/>
      </p:cViewPr>
      <p:guideLst>
        <p:guide orient="horz" pos="1632"/>
        <p:guide pos="5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115562" y="-20800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469913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عِلْمُ المساحة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8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56" y="3605770"/>
            <a:ext cx="772583" cy="546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13563" y="325688"/>
            <a:ext cx="1110517" cy="2390770"/>
            <a:chOff x="1043554" y="386988"/>
            <a:chExt cx="1110517" cy="2390770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43554" y="386988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61628" y="4117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3586427" y="753435"/>
            <a:ext cx="7206410" cy="1566630"/>
            <a:chOff x="236376" y="2497026"/>
            <a:chExt cx="7206410" cy="1566630"/>
          </a:xfrm>
        </p:grpSpPr>
        <p:sp>
          <p:nvSpPr>
            <p:cNvPr id="30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4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المساحة الأرضية 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فيها تُجمع المعلومات المساحية بالقياس المباشر على سطح الأرض , و يُطلق عليها المساحة التقليدية.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5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مجموعة 35"/>
          <p:cNvGrpSpPr/>
          <p:nvPr/>
        </p:nvGrpSpPr>
        <p:grpSpPr>
          <a:xfrm>
            <a:off x="2751960" y="2180883"/>
            <a:ext cx="8133558" cy="1971489"/>
            <a:chOff x="236376" y="2495217"/>
            <a:chExt cx="7206410" cy="1568439"/>
          </a:xfrm>
        </p:grpSpPr>
        <p:sp>
          <p:nvSpPr>
            <p:cNvPr id="37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32952" y="2495217"/>
              <a:ext cx="6295584" cy="1270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المساحة المِلاحية: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تتناول القياس و الوصف للخصائص الطبيعية للأجزاء القابلة للملاحة البحرية, مثل: المحيطات و البحار و السواحل و البحيرات و الأنهار , إضافة إلى دراسة التغيرات المتوقعة على مدار الزمن , على أن يكون الغرض الأساس من ذلك هو سلامة الملاحة البحرية , و دعم التنمية الاقتصادية و الأمن و البحث العلمي و حماية البيئة.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2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3619627" y="4152373"/>
            <a:ext cx="7206410" cy="1566630"/>
            <a:chOff x="236376" y="2497026"/>
            <a:chExt cx="7206410" cy="1566630"/>
          </a:xfrm>
        </p:grpSpPr>
        <p:sp>
          <p:nvSpPr>
            <p:cNvPr id="27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المساحة الفَلَكيّة: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تكون لمعرفة الحسابات الفلكية , لتحديد الزمن و المواقع على سطح الكرة الأرضية , مثل: معرفة الشّهور , و أوقات الصلاة , و تحديد القِبْلة.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6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58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969674" y="308955"/>
            <a:ext cx="872406" cy="3157434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1765" y="281458"/>
            <a:ext cx="1151224" cy="2565526"/>
            <a:chOff x="1066346" y="181057"/>
            <a:chExt cx="1151224" cy="256552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7251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33916" y="396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4384894" y="1524278"/>
            <a:ext cx="6403619" cy="677698"/>
            <a:chOff x="6819482" y="2432396"/>
            <a:chExt cx="6403616" cy="677698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917286" y="-195718"/>
              <a:ext cx="677697" cy="593392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513470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6" y="2463763"/>
              <a:ext cx="54012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ما مهام المسح البحري الذي تُجريه الهيئة العامة للمساحة من خلال زيارة موقعها الالكتروني؟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592597" y="3274668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604923" y="326867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*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96" name="Group 40">
            <a:extLst>
              <a:ext uri="{FF2B5EF4-FFF2-40B4-BE49-F238E27FC236}">
                <a16:creationId xmlns="" xmlns:a16="http://schemas.microsoft.com/office/drawing/2014/main" id="{F578329C-F7B7-4B66-8AD7-39DE15291513}"/>
              </a:ext>
            </a:extLst>
          </p:cNvPr>
          <p:cNvGrpSpPr/>
          <p:nvPr/>
        </p:nvGrpSpPr>
        <p:grpSpPr>
          <a:xfrm>
            <a:off x="3543301" y="3050895"/>
            <a:ext cx="6653078" cy="923330"/>
            <a:chOff x="2236673" y="56335"/>
            <a:chExt cx="6842256" cy="923330"/>
          </a:xfrm>
        </p:grpSpPr>
        <p:sp>
          <p:nvSpPr>
            <p:cNvPr id="97" name="TextBox 38">
              <a:extLst>
                <a:ext uri="{FF2B5EF4-FFF2-40B4-BE49-F238E27FC236}">
                  <a16:creationId xmlns="" xmlns:a16="http://schemas.microsoft.com/office/drawing/2014/main" id="{C56BD813-7639-438F-997F-783D4436C62E}"/>
                </a:ext>
              </a:extLst>
            </p:cNvPr>
            <p:cNvSpPr txBox="1"/>
            <p:nvPr/>
          </p:nvSpPr>
          <p:spPr>
            <a:xfrm>
              <a:off x="2236673" y="56335"/>
              <a:ext cx="6842256" cy="923330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إنتاج ونشر الخرائط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الملاحية الورقية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و الإلكترونية ذات مقاييس رسم مطابقة لمواصفات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ومعايير</a:t>
              </a:r>
              <a:r>
                <a:rPr lang="ar-SY" b="1" dirty="0" smtClean="0">
                  <a:solidFill>
                    <a:srgbClr val="000080"/>
                  </a:solidFill>
                  <a:latin typeface="Dubai-Bold"/>
                </a:rPr>
                <a:t>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المنظمة </a:t>
              </a:r>
              <a:r>
                <a:rPr lang="ar-SY" b="1" dirty="0">
                  <a:solidFill>
                    <a:schemeClr val="bg1"/>
                  </a:solidFill>
                  <a:latin typeface="Dubai-Bold"/>
                </a:rPr>
                <a:t>الدولية للمسح البحري وإصدار جداول المد والجزر وجمع بيئات علمية بحرية لغرض تدعيم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ar-SY" b="1" dirty="0">
                  <a:solidFill>
                    <a:schemeClr val="bg1"/>
                  </a:solidFill>
                  <a:latin typeface="Dubai-Bold"/>
                </a:rPr>
                <a:t>معلومات عن نظام الملاحة الإلكترونية والبحوث </a:t>
              </a:r>
              <a:r>
                <a:rPr lang="ar-SY" b="1" dirty="0" smtClean="0">
                  <a:solidFill>
                    <a:schemeClr val="bg1"/>
                  </a:solidFill>
                  <a:latin typeface="Dubai-Bold"/>
                </a:rPr>
                <a:t>العلمية</a:t>
              </a:r>
              <a:endParaRPr lang="ar-SY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39">
              <a:extLst>
                <a:ext uri="{FF2B5EF4-FFF2-40B4-BE49-F238E27FC236}">
                  <a16:creationId xmlns="" xmlns:a16="http://schemas.microsoft.com/office/drawing/2014/main" id="{7BCE94D0-C881-4B4F-AADC-6E671255A0FD}"/>
                </a:ext>
              </a:extLst>
            </p:cNvPr>
            <p:cNvSpPr txBox="1"/>
            <p:nvPr/>
          </p:nvSpPr>
          <p:spPr>
            <a:xfrm>
              <a:off x="7502500" y="518054"/>
              <a:ext cx="1445785" cy="7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2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3" grpId="0" animBg="1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02579" y="336861"/>
            <a:ext cx="1137327" cy="2443213"/>
            <a:chOff x="1067543" y="258346"/>
            <a:chExt cx="1137327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067543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24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8445500" y="908072"/>
            <a:ext cx="2249582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8445500" y="970065"/>
            <a:ext cx="2129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</a:rPr>
              <a:t>من أجهزة المساحة ؟</a:t>
            </a:r>
            <a:endParaRPr lang="ar-SY" sz="2000" b="1" dirty="0">
              <a:solidFill>
                <a:srgbClr val="FFFF00"/>
              </a:solidFill>
            </a:endParaRPr>
          </a:p>
        </p:txBody>
      </p:sp>
      <p:pic>
        <p:nvPicPr>
          <p:cNvPr id="33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30" b="98519" l="3890" r="954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541" y="2022640"/>
            <a:ext cx="3822700" cy="1180926"/>
          </a:xfrm>
          <a:prstGeom prst="roundRect">
            <a:avLst>
              <a:gd name="adj" fmla="val 1935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63" b="96875" l="2143" r="97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16" y="3548305"/>
            <a:ext cx="3822700" cy="1165012"/>
          </a:xfrm>
          <a:prstGeom prst="roundRect">
            <a:avLst>
              <a:gd name="adj" fmla="val 1731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154" l="2387" r="988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534" y="5058056"/>
            <a:ext cx="3806214" cy="1180926"/>
          </a:xfrm>
          <a:prstGeom prst="roundRect">
            <a:avLst>
              <a:gd name="adj" fmla="val 2042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622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="" xmlns:a16="http://schemas.microsoft.com/office/drawing/2014/main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="" xmlns:a16="http://schemas.microsoft.com/office/drawing/2014/main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="" xmlns:a16="http://schemas.microsoft.com/office/drawing/2014/main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="" xmlns:a16="http://schemas.microsoft.com/office/drawing/2014/main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="" xmlns:a16="http://schemas.microsoft.com/office/drawing/2014/main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="" xmlns:a16="http://schemas.microsoft.com/office/drawing/2014/main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="" xmlns:a16="http://schemas.microsoft.com/office/drawing/2014/main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="" xmlns:a16="http://schemas.microsoft.com/office/drawing/2014/main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="" xmlns:a16="http://schemas.microsoft.com/office/drawing/2014/main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019" y="368301"/>
            <a:ext cx="1074446" cy="2443213"/>
            <a:chOff x="1130424" y="258346"/>
            <a:chExt cx="1074446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24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3754968" y="1514059"/>
            <a:ext cx="7206410" cy="1566630"/>
            <a:chOff x="236376" y="2497026"/>
            <a:chExt cx="7206410" cy="1566630"/>
          </a:xfrm>
        </p:grpSpPr>
        <p:sp>
          <p:nvSpPr>
            <p:cNvPr id="24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chemeClr val="accent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8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32952" y="2522811"/>
              <a:ext cx="60717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عِلْمُ المساحة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هو العلم الذي يبحث في الطرائق المختلفة لتمثيل سطح الأرض , و ما عليه من مظاهر طبيعية أو بشرية , و توقيعها على خرائط بمقياس رسم محدّد يُوافق الغرض الذي أُنشئت الخريطة من أجله.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9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092526" y="272386"/>
            <a:ext cx="3242429" cy="651759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78412" y="413240"/>
              <a:ext cx="1656522" cy="622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عِلْمُ المساحة</a:t>
              </a:r>
            </a:p>
          </p:txBody>
        </p:sp>
      </p:grpSp>
      <p:sp>
        <p:nvSpPr>
          <p:cNvPr id="36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5167987" y="3214608"/>
            <a:ext cx="5686744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5309652" y="3246298"/>
            <a:ext cx="541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>
                <a:solidFill>
                  <a:srgbClr val="FFFF00"/>
                </a:solidFill>
              </a:rPr>
              <a:t>ما أبرز المعالم التي تساعد المساحة على تمثيلها على الخرائط</a:t>
            </a:r>
          </a:p>
        </p:txBody>
      </p:sp>
      <p:grpSp>
        <p:nvGrpSpPr>
          <p:cNvPr id="61" name="Group 40">
            <a:extLst>
              <a:ext uri="{FF2B5EF4-FFF2-40B4-BE49-F238E27FC236}">
                <a16:creationId xmlns="" xmlns:a16="http://schemas.microsoft.com/office/drawing/2014/main" id="{F578329C-F7B7-4B66-8AD7-39DE15291513}"/>
              </a:ext>
            </a:extLst>
          </p:cNvPr>
          <p:cNvGrpSpPr/>
          <p:nvPr/>
        </p:nvGrpSpPr>
        <p:grpSpPr>
          <a:xfrm>
            <a:off x="4953150" y="4132702"/>
            <a:ext cx="5610995" cy="369332"/>
            <a:chOff x="2694788" y="202267"/>
            <a:chExt cx="5610995" cy="369332"/>
          </a:xfrm>
        </p:grpSpPr>
        <p:sp>
          <p:nvSpPr>
            <p:cNvPr id="62" name="TextBox 38">
              <a:extLst>
                <a:ext uri="{FF2B5EF4-FFF2-40B4-BE49-F238E27FC236}">
                  <a16:creationId xmlns="" xmlns:a16="http://schemas.microsoft.com/office/drawing/2014/main" id="{C56BD813-7639-438F-997F-783D4436C62E}"/>
                </a:ext>
              </a:extLst>
            </p:cNvPr>
            <p:cNvSpPr txBox="1"/>
            <p:nvPr/>
          </p:nvSpPr>
          <p:spPr>
            <a:xfrm>
              <a:off x="2694788" y="202267"/>
              <a:ext cx="5610995" cy="369332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المعالم الطبيعية , مثل: الأنهار و الهضاب و الجبال و البحار و القارات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39">
              <a:extLst>
                <a:ext uri="{FF2B5EF4-FFF2-40B4-BE49-F238E27FC236}">
                  <a16:creationId xmlns="" xmlns:a16="http://schemas.microsoft.com/office/drawing/2014/main" id="{7BCE94D0-C881-4B4F-AADC-6E671255A0FD}"/>
                </a:ext>
              </a:extLst>
            </p:cNvPr>
            <p:cNvSpPr txBox="1"/>
            <p:nvPr/>
          </p:nvSpPr>
          <p:spPr>
            <a:xfrm>
              <a:off x="6179286" y="344146"/>
              <a:ext cx="2037097" cy="185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="" xmlns:a16="http://schemas.microsoft.com/office/drawing/2014/main" id="{1695F0D6-9AB7-48FF-98CE-2DA4D06C4DEB}"/>
              </a:ext>
            </a:extLst>
          </p:cNvPr>
          <p:cNvGrpSpPr/>
          <p:nvPr/>
        </p:nvGrpSpPr>
        <p:grpSpPr>
          <a:xfrm>
            <a:off x="2033052" y="4945332"/>
            <a:ext cx="8518410" cy="445398"/>
            <a:chOff x="1875793" y="300172"/>
            <a:chExt cx="6852053" cy="445398"/>
          </a:xfrm>
        </p:grpSpPr>
        <p:sp>
          <p:nvSpPr>
            <p:cNvPr id="65" name="TextBox 42">
              <a:extLst>
                <a:ext uri="{FF2B5EF4-FFF2-40B4-BE49-F238E27FC236}">
                  <a16:creationId xmlns="" xmlns:a16="http://schemas.microsoft.com/office/drawing/2014/main" id="{A3BA94AE-04AE-4354-9DAE-DACB7FAEDE81}"/>
                </a:ext>
              </a:extLst>
            </p:cNvPr>
            <p:cNvSpPr txBox="1"/>
            <p:nvPr/>
          </p:nvSpPr>
          <p:spPr>
            <a:xfrm>
              <a:off x="1875793" y="300172"/>
              <a:ext cx="6852053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المعالم الصناعية , مثل : المباني و القرى و الطرق و السكك الحديدية و حدود الدول و الملكيات الخاصة و العام  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="" xmlns:a16="http://schemas.microsoft.com/office/drawing/2014/main" id="{A76A3181-492E-40DD-9A53-7FF2069842AD}"/>
                </a:ext>
              </a:extLst>
            </p:cNvPr>
            <p:cNvSpPr txBox="1"/>
            <p:nvPr/>
          </p:nvSpPr>
          <p:spPr>
            <a:xfrm flipV="1">
              <a:off x="6579246" y="699851"/>
              <a:ext cx="1345769" cy="45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7" name="Group 1">
            <a:extLst>
              <a:ext uri="{FF2B5EF4-FFF2-40B4-BE49-F238E27FC236}">
                <a16:creationId xmlns="" xmlns:a16="http://schemas.microsoft.com/office/drawing/2014/main" id="{2F1A6BED-5C13-45DC-A834-9E3632D5F485}"/>
              </a:ext>
            </a:extLst>
          </p:cNvPr>
          <p:cNvGrpSpPr/>
          <p:nvPr/>
        </p:nvGrpSpPr>
        <p:grpSpPr>
          <a:xfrm rot="4145781">
            <a:off x="10576305" y="4118188"/>
            <a:ext cx="515768" cy="562875"/>
            <a:chOff x="5087224" y="694918"/>
            <a:chExt cx="515768" cy="1464078"/>
          </a:xfrm>
        </p:grpSpPr>
        <p:sp>
          <p:nvSpPr>
            <p:cNvPr id="68" name="Rectangle 30">
              <a:extLst>
                <a:ext uri="{FF2B5EF4-FFF2-40B4-BE49-F238E27FC236}">
                  <a16:creationId xmlns="" xmlns:a16="http://schemas.microsoft.com/office/drawing/2014/main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9" name="Freeform: Shape 19">
              <a:extLst>
                <a:ext uri="{FF2B5EF4-FFF2-40B4-BE49-F238E27FC236}">
                  <a16:creationId xmlns="" xmlns:a16="http://schemas.microsoft.com/office/drawing/2014/main" id="{9EF1777E-846B-4631-AD00-7C65BA0D8EA0}"/>
                </a:ext>
              </a:extLst>
            </p:cNvPr>
            <p:cNvSpPr/>
            <p:nvPr/>
          </p:nvSpPr>
          <p:spPr>
            <a:xfrm rot="12076858">
              <a:off x="5087224" y="694918"/>
              <a:ext cx="436098" cy="1018542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TextBox 70">
              <a:extLst>
                <a:ext uri="{FF2B5EF4-FFF2-40B4-BE49-F238E27FC236}">
                  <a16:creationId xmlns="" xmlns:a16="http://schemas.microsoft.com/office/drawing/2014/main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*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1" name="Group 1">
            <a:extLst>
              <a:ext uri="{FF2B5EF4-FFF2-40B4-BE49-F238E27FC236}">
                <a16:creationId xmlns="" xmlns:a16="http://schemas.microsoft.com/office/drawing/2014/main" id="{2F1A6BED-5C13-45DC-A834-9E3632D5F485}"/>
              </a:ext>
            </a:extLst>
          </p:cNvPr>
          <p:cNvGrpSpPr/>
          <p:nvPr/>
        </p:nvGrpSpPr>
        <p:grpSpPr>
          <a:xfrm rot="4145781">
            <a:off x="10549388" y="4911270"/>
            <a:ext cx="503205" cy="561967"/>
            <a:chOff x="5099787" y="697279"/>
            <a:chExt cx="503205" cy="1461717"/>
          </a:xfrm>
        </p:grpSpPr>
        <p:sp>
          <p:nvSpPr>
            <p:cNvPr id="72" name="Rectangle 30">
              <a:extLst>
                <a:ext uri="{FF2B5EF4-FFF2-40B4-BE49-F238E27FC236}">
                  <a16:creationId xmlns="" xmlns:a16="http://schemas.microsoft.com/office/drawing/2014/main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Freeform: Shape 19">
              <a:extLst>
                <a:ext uri="{FF2B5EF4-FFF2-40B4-BE49-F238E27FC236}">
                  <a16:creationId xmlns="" xmlns:a16="http://schemas.microsoft.com/office/drawing/2014/main" id="{9EF1777E-846B-4631-AD00-7C65BA0D8EA0}"/>
                </a:ext>
              </a:extLst>
            </p:cNvPr>
            <p:cNvSpPr/>
            <p:nvPr/>
          </p:nvSpPr>
          <p:spPr>
            <a:xfrm rot="12076858">
              <a:off x="5099787" y="697279"/>
              <a:ext cx="436098" cy="949313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E8D5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TextBox 70">
              <a:extLst>
                <a:ext uri="{FF2B5EF4-FFF2-40B4-BE49-F238E27FC236}">
                  <a16:creationId xmlns="" xmlns:a16="http://schemas.microsoft.com/office/drawing/2014/main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*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5" name="Group 44">
            <a:extLst>
              <a:ext uri="{FF2B5EF4-FFF2-40B4-BE49-F238E27FC236}">
                <a16:creationId xmlns="" xmlns:a16="http://schemas.microsoft.com/office/drawing/2014/main" id="{6CAEE3DF-B2DB-422A-B23C-B687DA7716A9}"/>
              </a:ext>
            </a:extLst>
          </p:cNvPr>
          <p:cNvGrpSpPr/>
          <p:nvPr/>
        </p:nvGrpSpPr>
        <p:grpSpPr>
          <a:xfrm>
            <a:off x="4953150" y="5791135"/>
            <a:ext cx="5598318" cy="398265"/>
            <a:chOff x="2788639" y="386615"/>
            <a:chExt cx="5598318" cy="398265"/>
          </a:xfrm>
        </p:grpSpPr>
        <p:sp>
          <p:nvSpPr>
            <p:cNvPr id="76" name="TextBox 45">
              <a:extLst>
                <a:ext uri="{FF2B5EF4-FFF2-40B4-BE49-F238E27FC236}">
                  <a16:creationId xmlns="" xmlns:a16="http://schemas.microsoft.com/office/drawing/2014/main" id="{D1753B27-D49D-499D-871E-5B846982531A}"/>
                </a:ext>
              </a:extLst>
            </p:cNvPr>
            <p:cNvSpPr txBox="1"/>
            <p:nvPr/>
          </p:nvSpPr>
          <p:spPr>
            <a:xfrm>
              <a:off x="2788639" y="386615"/>
              <a:ext cx="5598318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المنشآت الهندسية , مثل : السدود و استصلاح الأراضي و الأنفاق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7" name="TextBox 46">
              <a:extLst>
                <a:ext uri="{FF2B5EF4-FFF2-40B4-BE49-F238E27FC236}">
                  <a16:creationId xmlns="" xmlns:a16="http://schemas.microsoft.com/office/drawing/2014/main" id="{0CD80FCD-DAF5-4794-85B8-8FECD58F735E}"/>
                </a:ext>
              </a:extLst>
            </p:cNvPr>
            <p:cNvSpPr txBox="1"/>
            <p:nvPr/>
          </p:nvSpPr>
          <p:spPr>
            <a:xfrm>
              <a:off x="7188472" y="654075"/>
              <a:ext cx="831147" cy="13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8" name="Group 1">
            <a:extLst>
              <a:ext uri="{FF2B5EF4-FFF2-40B4-BE49-F238E27FC236}">
                <a16:creationId xmlns="" xmlns:a16="http://schemas.microsoft.com/office/drawing/2014/main" id="{2F1A6BED-5C13-45DC-A834-9E3632D5F485}"/>
              </a:ext>
            </a:extLst>
          </p:cNvPr>
          <p:cNvGrpSpPr/>
          <p:nvPr/>
        </p:nvGrpSpPr>
        <p:grpSpPr>
          <a:xfrm rot="4145781">
            <a:off x="10589816" y="5730777"/>
            <a:ext cx="504024" cy="562027"/>
            <a:chOff x="5098968" y="697125"/>
            <a:chExt cx="504024" cy="1461871"/>
          </a:xfrm>
        </p:grpSpPr>
        <p:sp>
          <p:nvSpPr>
            <p:cNvPr id="79" name="Rectangle 30">
              <a:extLst>
                <a:ext uri="{FF2B5EF4-FFF2-40B4-BE49-F238E27FC236}">
                  <a16:creationId xmlns="" xmlns:a16="http://schemas.microsoft.com/office/drawing/2014/main" id="{C51246EA-CF83-48BE-9AAA-6A91EDB17CB2}"/>
                </a:ext>
              </a:extLst>
            </p:cNvPr>
            <p:cNvSpPr/>
            <p:nvPr/>
          </p:nvSpPr>
          <p:spPr>
            <a:xfrm rot="18507334">
              <a:off x="4789101" y="1345105"/>
              <a:ext cx="1149057" cy="478725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46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" name="Freeform: Shape 19">
              <a:extLst>
                <a:ext uri="{FF2B5EF4-FFF2-40B4-BE49-F238E27FC236}">
                  <a16:creationId xmlns="" xmlns:a16="http://schemas.microsoft.com/office/drawing/2014/main" id="{9EF1777E-846B-4631-AD00-7C65BA0D8EA0}"/>
                </a:ext>
              </a:extLst>
            </p:cNvPr>
            <p:cNvSpPr/>
            <p:nvPr/>
          </p:nvSpPr>
          <p:spPr>
            <a:xfrm rot="12076858">
              <a:off x="5098968" y="697125"/>
              <a:ext cx="436098" cy="953821"/>
            </a:xfrm>
            <a:custGeom>
              <a:avLst/>
              <a:gdLst>
                <a:gd name="connsiteX0" fmla="*/ 436098 w 436098"/>
                <a:gd name="connsiteY0" fmla="*/ 1628683 h 1628683"/>
                <a:gd name="connsiteX1" fmla="*/ 218049 w 436098"/>
                <a:gd name="connsiteY1" fmla="*/ 1413507 h 1628683"/>
                <a:gd name="connsiteX2" fmla="*/ 0 w 436098"/>
                <a:gd name="connsiteY2" fmla="*/ 1628683 h 1628683"/>
                <a:gd name="connsiteX3" fmla="*/ 0 w 436098"/>
                <a:gd name="connsiteY3" fmla="*/ 86234 h 1628683"/>
                <a:gd name="connsiteX4" fmla="*/ 436098 w 436098"/>
                <a:gd name="connsiteY4" fmla="*/ 0 h 162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6098" h="1628683">
                  <a:moveTo>
                    <a:pt x="436098" y="1628683"/>
                  </a:moveTo>
                  <a:lnTo>
                    <a:pt x="218049" y="1413507"/>
                  </a:lnTo>
                  <a:lnTo>
                    <a:pt x="0" y="1628683"/>
                  </a:lnTo>
                  <a:lnTo>
                    <a:pt x="0" y="86234"/>
                  </a:lnTo>
                  <a:lnTo>
                    <a:pt x="436098" y="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TextBox 70">
              <a:extLst>
                <a:ext uri="{FF2B5EF4-FFF2-40B4-BE49-F238E27FC236}">
                  <a16:creationId xmlns="" xmlns:a16="http://schemas.microsoft.com/office/drawing/2014/main" id="{047CC7A8-6945-4E00-BB8C-EF33061E8196}"/>
                </a:ext>
              </a:extLst>
            </p:cNvPr>
            <p:cNvSpPr txBox="1"/>
            <p:nvPr/>
          </p:nvSpPr>
          <p:spPr>
            <a:xfrm rot="17520167">
              <a:off x="5062498" y="991893"/>
              <a:ext cx="52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entury Gothic" panose="020B0502020202020204" pitchFamily="34" charset="0"/>
                </a:rPr>
                <a:t>*</a:t>
              </a:r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9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250"/>
                            </p:stCondLst>
                            <p:childTnLst>
                              <p:par>
                                <p:cTn id="5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750"/>
                            </p:stCondLst>
                            <p:childTnLst>
                              <p:par>
                                <p:cTn id="7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6" grpId="0" animBg="1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019" y="368301"/>
            <a:ext cx="1074446" cy="2443213"/>
            <a:chOff x="1130424" y="258346"/>
            <a:chExt cx="1074446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24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7053038" y="908072"/>
            <a:ext cx="3642044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6926038" y="960393"/>
            <a:ext cx="3630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</a:rPr>
              <a:t>ينقسم العمل المساحة إلى قسمين : </a:t>
            </a:r>
            <a:endParaRPr lang="ar-SY" sz="2000" b="1" dirty="0">
              <a:solidFill>
                <a:srgbClr val="FFFF00"/>
              </a:solidFill>
            </a:endParaRPr>
          </a:p>
        </p:txBody>
      </p:sp>
      <p:sp>
        <p:nvSpPr>
          <p:cNvPr id="40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78895" y="2852102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847114" y="2863869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42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0776579" y="1873365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0841648" y="1901255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44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5219704" y="1845212"/>
            <a:ext cx="5340290" cy="457200"/>
            <a:chOff x="-231324" y="2646425"/>
            <a:chExt cx="5340290" cy="457200"/>
          </a:xfrm>
        </p:grpSpPr>
        <p:sp>
          <p:nvSpPr>
            <p:cNvPr id="45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162207" y="252894"/>
              <a:ext cx="457200" cy="524426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46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7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-231324" y="2694746"/>
              <a:ext cx="5150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الأول:  الرفع , و هو نقل المعالم التي في الطبيعة إلى الخريطة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5219704" y="2854370"/>
            <a:ext cx="5342604" cy="457200"/>
            <a:chOff x="-2226932" y="3373091"/>
            <a:chExt cx="7335897" cy="457200"/>
          </a:xfrm>
        </p:grpSpPr>
        <p:sp>
          <p:nvSpPr>
            <p:cNvPr id="49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1164405" y="-18246"/>
              <a:ext cx="457200" cy="7239873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0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1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-2011447" y="3428237"/>
              <a:ext cx="69276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الثاني: التوقيع , و هو نقل المعلومات من الخريطة إلى الطبيعة </a:t>
              </a:r>
              <a:endParaRPr lang="ar-SY" b="1" dirty="0"/>
            </a:p>
          </p:txBody>
        </p:sp>
      </p:grpSp>
      <p:pic>
        <p:nvPicPr>
          <p:cNvPr id="80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7716" y1="26173" x2="87716" y2="75556"/>
                        <a14:foregroundMark x1="88147" y1="73086" x2="87716" y2="77284"/>
                        <a14:foregroundMark x1="86638" y1="77778" x2="86638" y2="77778"/>
                        <a14:foregroundMark x1="85345" y1="77778" x2="85345" y2="77778"/>
                        <a14:foregroundMark x1="83836" y1="78272" x2="83836" y2="78272"/>
                        <a14:foregroundMark x1="80819" y1="80000" x2="80819" y2="80000"/>
                        <a14:foregroundMark x1="80388" y1="78272" x2="80388" y2="78272"/>
                        <a14:foregroundMark x1="79310" y1="82222" x2="79310" y2="82222"/>
                        <a14:foregroundMark x1="79957" y1="82222" x2="79957" y2="82222"/>
                        <a14:foregroundMark x1="81466" y1="82222" x2="81466" y2="82222"/>
                        <a14:foregroundMark x1="88147" y1="44938" x2="79957" y2="46667"/>
                        <a14:foregroundMark x1="24138" y1="47160" x2="24138" y2="47160"/>
                        <a14:foregroundMark x1="21983" y1="48148" x2="21983" y2="48148"/>
                        <a14:foregroundMark x1="24569" y1="48148" x2="24569" y2="48148"/>
                        <a14:foregroundMark x1="22198" y1="45926" x2="22198" y2="45926"/>
                        <a14:foregroundMark x1="23491" y1="46667" x2="15733" y2="45432"/>
                        <a14:foregroundMark x1="15302" y1="26173" x2="15733" y2="75556"/>
                        <a14:foregroundMark x1="16164" y1="45926" x2="16164" y2="45926"/>
                        <a14:foregroundMark x1="15302" y1="74321" x2="15302" y2="74321"/>
                        <a14:foregroundMark x1="16164" y1="77037" x2="16164" y2="77037"/>
                        <a14:foregroundMark x1="17241" y1="78765" x2="17241" y2="78765"/>
                        <a14:foregroundMark x1="20474" y1="78765" x2="20474" y2="78765"/>
                        <a14:foregroundMark x1="23491" y1="80494" x2="23491" y2="80494"/>
                        <a14:foregroundMark x1="21552" y1="78272" x2="26509" y2="78765"/>
                        <a14:foregroundMark x1="79741" y1="16543" x2="17026" y2="20000"/>
                        <a14:foregroundMark x1="81897" y1="12593" x2="23922" y2="11358"/>
                        <a14:foregroundMark x1="80388" y1="12099" x2="40733" y2="8642"/>
                        <a14:foregroundMark x1="88147" y1="9877" x2="78879" y2="22222"/>
                        <a14:foregroundMark x1="79310" y1="22222" x2="13147" y2="20000"/>
                        <a14:foregroundMark x1="28879" y1="10370" x2="16164" y2="12593"/>
                        <a14:foregroundMark x1="86207" y1="14321" x2="86853" y2="22222"/>
                        <a14:foregroundMark x1="22629" y1="77284" x2="15733" y2="78765"/>
                        <a14:foregroundMark x1="19181" y1="78272" x2="22198" y2="78272"/>
                        <a14:foregroundMark x1="17026" y1="78272" x2="17026" y2="78272"/>
                        <a14:foregroundMark x1="83405" y1="78272" x2="83405" y2="78272"/>
                        <a14:foregroundMark x1="85345" y1="77037" x2="85345" y2="77037"/>
                        <a14:foregroundMark x1="82328" y1="79259" x2="82328" y2="79259"/>
                        <a14:foregroundMark x1="84267" y1="78765" x2="81466" y2="79259"/>
                        <a14:foregroundMark x1="86638" y1="78272" x2="80388" y2="78765"/>
                        <a14:foregroundMark x1="80819" y1="80000" x2="80819" y2="80000"/>
                        <a14:foregroundMark x1="81681" y1="77531" x2="81681" y2="77531"/>
                        <a14:backgroundMark x1="93319" y1="3704" x2="92241" y2="94074"/>
                        <a14:backgroundMark x1="90733" y1="3457" x2="6897" y2="2469"/>
                        <a14:backgroundMark x1="21552" y1="64691" x2="83836" y2="63457"/>
                        <a14:backgroundMark x1="83836" y1="32346" x2="18750" y2="29630"/>
                        <a14:backgroundMark x1="17026" y1="31358" x2="17026" y2="31358"/>
                        <a14:backgroundMark x1="16595" y1="27407" x2="16595" y2="41481"/>
                        <a14:backgroundMark x1="20043" y1="49383" x2="19612" y2="75309"/>
                        <a14:backgroundMark x1="17026" y1="48148" x2="17672" y2="71605"/>
                        <a14:backgroundMark x1="16595" y1="54568" x2="16164" y2="70864"/>
                        <a14:backgroundMark x1="17026" y1="53333" x2="18103" y2="62469"/>
                        <a14:backgroundMark x1="16595" y1="54568" x2="16595" y2="54568"/>
                        <a14:backgroundMark x1="84914" y1="77284" x2="84914" y2="77284"/>
                        <a14:backgroundMark x1="86207" y1="75556" x2="86207" y2="75556"/>
                        <a14:backgroundMark x1="86638" y1="77284" x2="86638" y2="77284"/>
                        <a14:backgroundMark x1="84698" y1="77778" x2="84698" y2="77778"/>
                        <a14:backgroundMark x1="85776" y1="77284" x2="82328" y2="78272"/>
                        <a14:backgroundMark x1="86422" y1="75556" x2="83836" y2="76296"/>
                        <a14:backgroundMark x1="86207" y1="76790" x2="84483" y2="77778"/>
                        <a14:backgroundMark x1="85129" y1="77778" x2="80819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55" t="3183" r="6574" b="5512"/>
          <a:stretch/>
        </p:blipFill>
        <p:spPr>
          <a:xfrm>
            <a:off x="6591300" y="3488802"/>
            <a:ext cx="3368675" cy="3220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948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  <p:bldP spid="40" grpId="0" animBg="1"/>
      <p:bldP spid="41" grpId="0"/>
      <p:bldP spid="42" grpId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8342" y="2445484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11210" y="2445484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62489" y="455059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9821" y="2571036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08" y="3549106"/>
            <a:ext cx="855352" cy="60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7760" y="350114"/>
            <a:ext cx="1074310" cy="2417359"/>
            <a:chOff x="1067061" y="284200"/>
            <a:chExt cx="1074310" cy="241735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67061" y="284200"/>
              <a:ext cx="461665" cy="228054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575527"/>
              <a:ext cx="492443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6293158" y="193116"/>
            <a:ext cx="3651161" cy="467072"/>
            <a:chOff x="5166610" y="157026"/>
            <a:chExt cx="1858780" cy="895505"/>
          </a:xfrm>
        </p:grpSpPr>
        <p:sp>
          <p:nvSpPr>
            <p:cNvPr id="29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206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4"/>
              <a:ext cx="165652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ماذا نستفيد من علم المساحة ؟</a:t>
              </a:r>
            </a:p>
          </p:txBody>
        </p:sp>
      </p:grpSp>
      <p:sp>
        <p:nvSpPr>
          <p:cNvPr id="113" name="Freeform: Shape 74">
            <a:extLst>
              <a:ext uri="{FF2B5EF4-FFF2-40B4-BE49-F238E27FC236}">
                <a16:creationId xmlns:a16="http://schemas.microsoft.com/office/drawing/2014/main" xmlns="" id="{20BE70BB-6A8D-4546-BC66-F972759B3BA9}"/>
              </a:ext>
            </a:extLst>
          </p:cNvPr>
          <p:cNvSpPr/>
          <p:nvPr/>
        </p:nvSpPr>
        <p:spPr>
          <a:xfrm>
            <a:off x="9885963" y="320102"/>
            <a:ext cx="979424" cy="6537898"/>
          </a:xfrm>
          <a:custGeom>
            <a:avLst/>
            <a:gdLst>
              <a:gd name="connsiteX0" fmla="*/ 849572 w 1699144"/>
              <a:gd name="connsiteY0" fmla="*/ 0 h 6131305"/>
              <a:gd name="connsiteX1" fmla="*/ 1699144 w 1699144"/>
              <a:gd name="connsiteY1" fmla="*/ 666594 h 6131305"/>
              <a:gd name="connsiteX2" fmla="*/ 1464540 w 1699144"/>
              <a:gd name="connsiteY2" fmla="*/ 666594 h 6131305"/>
              <a:gd name="connsiteX3" fmla="*/ 1469618 w 1699144"/>
              <a:gd name="connsiteY3" fmla="*/ 691746 h 6131305"/>
              <a:gd name="connsiteX4" fmla="*/ 1469618 w 1699144"/>
              <a:gd name="connsiteY4" fmla="*/ 6018761 h 6131305"/>
              <a:gd name="connsiteX5" fmla="*/ 1357074 w 1699144"/>
              <a:gd name="connsiteY5" fmla="*/ 6131305 h 6131305"/>
              <a:gd name="connsiteX6" fmla="*/ 400476 w 1699144"/>
              <a:gd name="connsiteY6" fmla="*/ 6131305 h 6131305"/>
              <a:gd name="connsiteX7" fmla="*/ 287932 w 1699144"/>
              <a:gd name="connsiteY7" fmla="*/ 6018761 h 6131305"/>
              <a:gd name="connsiteX8" fmla="*/ 287932 w 1699144"/>
              <a:gd name="connsiteY8" fmla="*/ 691746 h 6131305"/>
              <a:gd name="connsiteX9" fmla="*/ 293010 w 1699144"/>
              <a:gd name="connsiteY9" fmla="*/ 666594 h 6131305"/>
              <a:gd name="connsiteX10" fmla="*/ 0 w 1699144"/>
              <a:gd name="connsiteY10" fmla="*/ 666594 h 6131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9144" h="6131305">
                <a:moveTo>
                  <a:pt x="849572" y="0"/>
                </a:moveTo>
                <a:lnTo>
                  <a:pt x="1699144" y="666594"/>
                </a:lnTo>
                <a:lnTo>
                  <a:pt x="1464540" y="666594"/>
                </a:lnTo>
                <a:lnTo>
                  <a:pt x="1469618" y="691746"/>
                </a:lnTo>
                <a:lnTo>
                  <a:pt x="1469618" y="6018761"/>
                </a:lnTo>
                <a:cubicBezTo>
                  <a:pt x="1469618" y="6080917"/>
                  <a:pt x="1419230" y="6131305"/>
                  <a:pt x="1357074" y="6131305"/>
                </a:cubicBezTo>
                <a:lnTo>
                  <a:pt x="400476" y="6131305"/>
                </a:lnTo>
                <a:cubicBezTo>
                  <a:pt x="338320" y="6131305"/>
                  <a:pt x="287932" y="6080917"/>
                  <a:pt x="287932" y="6018761"/>
                </a:cubicBezTo>
                <a:lnTo>
                  <a:pt x="287932" y="691746"/>
                </a:lnTo>
                <a:lnTo>
                  <a:pt x="293010" y="666594"/>
                </a:lnTo>
                <a:lnTo>
                  <a:pt x="0" y="666594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19">
            <a:extLst>
              <a:ext uri="{FF2B5EF4-FFF2-40B4-BE49-F238E27FC236}">
                <a16:creationId xmlns:a16="http://schemas.microsoft.com/office/drawing/2014/main" xmlns="" id="{2B7B9B3C-D453-41BB-A10D-CC1A3244A7D9}"/>
              </a:ext>
            </a:extLst>
          </p:cNvPr>
          <p:cNvGrpSpPr/>
          <p:nvPr/>
        </p:nvGrpSpPr>
        <p:grpSpPr>
          <a:xfrm flipH="1">
            <a:off x="5257800" y="2403051"/>
            <a:ext cx="4964923" cy="971131"/>
            <a:chOff x="6742832" y="4243976"/>
            <a:chExt cx="4964923" cy="971131"/>
          </a:xfrm>
        </p:grpSpPr>
        <p:sp>
          <p:nvSpPr>
            <p:cNvPr id="115" name="Rectangle: Top Corners Rounded 40">
              <a:extLst>
                <a:ext uri="{FF2B5EF4-FFF2-40B4-BE49-F238E27FC236}">
                  <a16:creationId xmlns:a16="http://schemas.microsoft.com/office/drawing/2014/main" xmlns="" id="{1FFF9E84-26B8-45D6-913A-15D61845D170}"/>
                </a:ext>
              </a:extLst>
            </p:cNvPr>
            <p:cNvSpPr/>
            <p:nvPr/>
          </p:nvSpPr>
          <p:spPr>
            <a:xfrm rot="5400000" flipH="1">
              <a:off x="8784443" y="2264092"/>
              <a:ext cx="943428" cy="4903196"/>
            </a:xfrm>
            <a:prstGeom prst="round2SameRect">
              <a:avLst/>
            </a:prstGeom>
            <a:gradFill flip="none" rotWithShape="1">
              <a:gsLst>
                <a:gs pos="10000">
                  <a:srgbClr val="C33019"/>
                </a:gs>
                <a:gs pos="52000">
                  <a:srgbClr val="FA921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54">
              <a:extLst>
                <a:ext uri="{FF2B5EF4-FFF2-40B4-BE49-F238E27FC236}">
                  <a16:creationId xmlns:a16="http://schemas.microsoft.com/office/drawing/2014/main" xmlns="" id="{8D097A79-0A86-439E-A56F-D4F7DD06BC87}"/>
                </a:ext>
              </a:extLst>
            </p:cNvPr>
            <p:cNvSpPr/>
            <p:nvPr/>
          </p:nvSpPr>
          <p:spPr>
            <a:xfrm>
              <a:off x="11237472" y="4313897"/>
              <a:ext cx="348497" cy="425219"/>
            </a:xfrm>
            <a:prstGeom prst="roundRect">
              <a:avLst/>
            </a:prstGeom>
            <a:solidFill>
              <a:srgbClr val="E46A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63">
              <a:extLst>
                <a:ext uri="{FF2B5EF4-FFF2-40B4-BE49-F238E27FC236}">
                  <a16:creationId xmlns:a16="http://schemas.microsoft.com/office/drawing/2014/main" xmlns="" id="{5A98EBFC-CEE5-46DE-980A-4CFC1B76F02A}"/>
                </a:ext>
              </a:extLst>
            </p:cNvPr>
            <p:cNvSpPr/>
            <p:nvPr/>
          </p:nvSpPr>
          <p:spPr>
            <a:xfrm rot="5400000">
              <a:off x="6371963" y="463399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F99120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72">
              <a:extLst>
                <a:ext uri="{FF2B5EF4-FFF2-40B4-BE49-F238E27FC236}">
                  <a16:creationId xmlns:a16="http://schemas.microsoft.com/office/drawing/2014/main" xmlns="" id="{E9840A7D-FE87-44BF-81EE-69CEA35336BF}"/>
                </a:ext>
              </a:extLst>
            </p:cNvPr>
            <p:cNvSpPr txBox="1"/>
            <p:nvPr/>
          </p:nvSpPr>
          <p:spPr>
            <a:xfrm>
              <a:off x="11220638" y="4263124"/>
              <a:ext cx="3989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9" name="TextBox 88">
              <a:extLst>
                <a:ext uri="{FF2B5EF4-FFF2-40B4-BE49-F238E27FC236}">
                  <a16:creationId xmlns:a16="http://schemas.microsoft.com/office/drawing/2014/main" xmlns="" id="{AFD3D9AB-C2A4-4819-AB7C-4AD7FB41A433}"/>
                </a:ext>
              </a:extLst>
            </p:cNvPr>
            <p:cNvSpPr txBox="1"/>
            <p:nvPr/>
          </p:nvSpPr>
          <p:spPr>
            <a:xfrm>
              <a:off x="7661801" y="432965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0" name="TextBox 89">
              <a:extLst>
                <a:ext uri="{FF2B5EF4-FFF2-40B4-BE49-F238E27FC236}">
                  <a16:creationId xmlns:a16="http://schemas.microsoft.com/office/drawing/2014/main" xmlns="" id="{DA7C9ADE-C5FA-4FED-91D5-6B6E891B155F}"/>
                </a:ext>
              </a:extLst>
            </p:cNvPr>
            <p:cNvSpPr txBox="1"/>
            <p:nvPr/>
          </p:nvSpPr>
          <p:spPr>
            <a:xfrm>
              <a:off x="7019705" y="4273658"/>
              <a:ext cx="4129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حساب مسطحات الأراضي أيّاً كانت أشكالها بهدف استثمارها أو تحديد الملكيات فيها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21" name="Rectangle 9">
            <a:extLst>
              <a:ext uri="{FF2B5EF4-FFF2-40B4-BE49-F238E27FC236}">
                <a16:creationId xmlns:a16="http://schemas.microsoft.com/office/drawing/2014/main" xmlns="" id="{44447ED7-28E9-4C89-A163-97DF28EF3A8C}"/>
              </a:ext>
            </a:extLst>
          </p:cNvPr>
          <p:cNvSpPr/>
          <p:nvPr/>
        </p:nvSpPr>
        <p:spPr>
          <a:xfrm flipH="1">
            <a:off x="10393094" y="1289844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1">
            <a:extLst>
              <a:ext uri="{FF2B5EF4-FFF2-40B4-BE49-F238E27FC236}">
                <a16:creationId xmlns:a16="http://schemas.microsoft.com/office/drawing/2014/main" xmlns="" id="{950D55B2-F2CC-495E-8555-42688E13FE63}"/>
              </a:ext>
            </a:extLst>
          </p:cNvPr>
          <p:cNvSpPr/>
          <p:nvPr/>
        </p:nvSpPr>
        <p:spPr>
          <a:xfrm>
            <a:off x="10393094" y="2403052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">
            <a:extLst>
              <a:ext uri="{FF2B5EF4-FFF2-40B4-BE49-F238E27FC236}">
                <a16:creationId xmlns:a16="http://schemas.microsoft.com/office/drawing/2014/main" xmlns="" id="{035D62BF-59E2-4E99-BB63-065D3519A7B2}"/>
              </a:ext>
            </a:extLst>
          </p:cNvPr>
          <p:cNvSpPr/>
          <p:nvPr/>
        </p:nvSpPr>
        <p:spPr>
          <a:xfrm>
            <a:off x="10393094" y="3565030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42">
            <a:extLst>
              <a:ext uri="{FF2B5EF4-FFF2-40B4-BE49-F238E27FC236}">
                <a16:creationId xmlns:a16="http://schemas.microsoft.com/office/drawing/2014/main" xmlns="" id="{1EF3275E-2597-4FAA-B807-2815154E5A44}"/>
              </a:ext>
            </a:extLst>
          </p:cNvPr>
          <p:cNvSpPr/>
          <p:nvPr/>
        </p:nvSpPr>
        <p:spPr>
          <a:xfrm flipH="1">
            <a:off x="10092953" y="2472020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E0641C"/>
              </a:gs>
              <a:gs pos="91000">
                <a:srgbClr val="982714"/>
              </a:gs>
              <a:gs pos="885">
                <a:srgbClr val="982714"/>
              </a:gs>
              <a:gs pos="16000">
                <a:srgbClr val="F1821D"/>
              </a:gs>
              <a:gs pos="52000">
                <a:srgbClr val="F5A359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23">
            <a:extLst>
              <a:ext uri="{FF2B5EF4-FFF2-40B4-BE49-F238E27FC236}">
                <a16:creationId xmlns:a16="http://schemas.microsoft.com/office/drawing/2014/main" xmlns="" id="{B943D7ED-774D-4FB2-B02A-0BF921018419}"/>
              </a:ext>
            </a:extLst>
          </p:cNvPr>
          <p:cNvGrpSpPr/>
          <p:nvPr/>
        </p:nvGrpSpPr>
        <p:grpSpPr>
          <a:xfrm flipH="1">
            <a:off x="5257802" y="1303835"/>
            <a:ext cx="4958994" cy="952982"/>
            <a:chOff x="6736934" y="1996105"/>
            <a:chExt cx="5379640" cy="952982"/>
          </a:xfrm>
        </p:grpSpPr>
        <p:sp>
          <p:nvSpPr>
            <p:cNvPr id="126" name="Rectangle: Top Corners Rounded 30">
              <a:extLst>
                <a:ext uri="{FF2B5EF4-FFF2-40B4-BE49-F238E27FC236}">
                  <a16:creationId xmlns:a16="http://schemas.microsoft.com/office/drawing/2014/main" xmlns="" id="{4A77AC64-AAE0-4184-8AE1-F4EDC01DED4B}"/>
                </a:ext>
              </a:extLst>
            </p:cNvPr>
            <p:cNvSpPr/>
            <p:nvPr/>
          </p:nvSpPr>
          <p:spPr>
            <a:xfrm rot="5400000" flipH="1">
              <a:off x="8988852" y="-188189"/>
              <a:ext cx="943428" cy="5312016"/>
            </a:xfrm>
            <a:prstGeom prst="round2SameRect">
              <a:avLst/>
            </a:prstGeom>
            <a:gradFill flip="none" rotWithShape="1">
              <a:gsLst>
                <a:gs pos="10000">
                  <a:srgbClr val="0066CC">
                    <a:alpha val="86667"/>
                  </a:srgbClr>
                </a:gs>
                <a:gs pos="52000">
                  <a:srgbClr val="33CCFF">
                    <a:alpha val="62745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56">
              <a:extLst>
                <a:ext uri="{FF2B5EF4-FFF2-40B4-BE49-F238E27FC236}">
                  <a16:creationId xmlns:a16="http://schemas.microsoft.com/office/drawing/2014/main" xmlns="" id="{F098E177-3007-4595-81CB-8446D66EFA7D}"/>
                </a:ext>
              </a:extLst>
            </p:cNvPr>
            <p:cNvSpPr/>
            <p:nvPr/>
          </p:nvSpPr>
          <p:spPr>
            <a:xfrm>
              <a:off x="11630295" y="2091175"/>
              <a:ext cx="348496" cy="464733"/>
            </a:xfrm>
            <a:prstGeom prst="roundRect">
              <a:avLst/>
            </a:prstGeom>
            <a:solidFill>
              <a:srgbClr val="4FB1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5">
              <a:extLst>
                <a:ext uri="{FF2B5EF4-FFF2-40B4-BE49-F238E27FC236}">
                  <a16:creationId xmlns:a16="http://schemas.microsoft.com/office/drawing/2014/main" xmlns="" id="{21DDEB3E-4EAC-463A-8995-96BAE6B3B22A}"/>
                </a:ext>
              </a:extLst>
            </p:cNvPr>
            <p:cNvSpPr/>
            <p:nvPr/>
          </p:nvSpPr>
          <p:spPr>
            <a:xfrm rot="5400000">
              <a:off x="6366065" y="2367973"/>
              <a:ext cx="951983" cy="210246"/>
            </a:xfrm>
            <a:prstGeom prst="rect">
              <a:avLst/>
            </a:prstGeom>
            <a:gradFill>
              <a:gsLst>
                <a:gs pos="87000">
                  <a:srgbClr val="73D5F6"/>
                </a:gs>
                <a:gs pos="11000">
                  <a:schemeClr val="tx1">
                    <a:alpha val="42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70">
              <a:extLst>
                <a:ext uri="{FF2B5EF4-FFF2-40B4-BE49-F238E27FC236}">
                  <a16:creationId xmlns:a16="http://schemas.microsoft.com/office/drawing/2014/main" xmlns="" id="{93C01709-FBF6-4C4B-B7B2-3F3B11A7EA9F}"/>
                </a:ext>
              </a:extLst>
            </p:cNvPr>
            <p:cNvSpPr txBox="1"/>
            <p:nvPr/>
          </p:nvSpPr>
          <p:spPr>
            <a:xfrm>
              <a:off x="11630295" y="2072465"/>
              <a:ext cx="3706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TextBox 84">
              <a:extLst>
                <a:ext uri="{FF2B5EF4-FFF2-40B4-BE49-F238E27FC236}">
                  <a16:creationId xmlns:a16="http://schemas.microsoft.com/office/drawing/2014/main" xmlns="" id="{3F3123AB-4077-46FE-A045-EF10F02A7DC1}"/>
                </a:ext>
              </a:extLst>
            </p:cNvPr>
            <p:cNvSpPr txBox="1"/>
            <p:nvPr/>
          </p:nvSpPr>
          <p:spPr>
            <a:xfrm>
              <a:off x="7639911" y="2115653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1" name="TextBox 85">
              <a:extLst>
                <a:ext uri="{FF2B5EF4-FFF2-40B4-BE49-F238E27FC236}">
                  <a16:creationId xmlns:a16="http://schemas.microsoft.com/office/drawing/2014/main" xmlns="" id="{EBC60BA0-AAF1-4AB9-89CD-2F262EBE2882}"/>
                </a:ext>
              </a:extLst>
            </p:cNvPr>
            <p:cNvSpPr txBox="1"/>
            <p:nvPr/>
          </p:nvSpPr>
          <p:spPr>
            <a:xfrm>
              <a:off x="7030863" y="2123405"/>
              <a:ext cx="420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دراسة شكل الأرض العام , و تحديد تفاصيلها الداخلية و حدودها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32" name="Rectangle 32">
            <a:extLst>
              <a:ext uri="{FF2B5EF4-FFF2-40B4-BE49-F238E27FC236}">
                <a16:creationId xmlns:a16="http://schemas.microsoft.com/office/drawing/2014/main" xmlns="" id="{B03CA60C-D579-432E-A5ED-A63933E84C75}"/>
              </a:ext>
            </a:extLst>
          </p:cNvPr>
          <p:cNvSpPr/>
          <p:nvPr/>
        </p:nvSpPr>
        <p:spPr>
          <a:xfrm rot="10800000">
            <a:off x="10092840" y="1355819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1960A7"/>
              </a:gs>
              <a:gs pos="91000">
                <a:srgbClr val="0D3257"/>
              </a:gs>
              <a:gs pos="885">
                <a:srgbClr val="0D3257"/>
              </a:gs>
              <a:gs pos="16000">
                <a:srgbClr val="1F77D1"/>
              </a:gs>
              <a:gs pos="52000">
                <a:srgbClr val="00CCF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" name="Group 17">
            <a:extLst>
              <a:ext uri="{FF2B5EF4-FFF2-40B4-BE49-F238E27FC236}">
                <a16:creationId xmlns:a16="http://schemas.microsoft.com/office/drawing/2014/main" xmlns="" id="{433DA1F0-AB20-4733-A45B-74451C2AAF8F}"/>
              </a:ext>
            </a:extLst>
          </p:cNvPr>
          <p:cNvGrpSpPr/>
          <p:nvPr/>
        </p:nvGrpSpPr>
        <p:grpSpPr>
          <a:xfrm flipH="1">
            <a:off x="5257803" y="3501154"/>
            <a:ext cx="4955166" cy="958548"/>
            <a:chOff x="6728467" y="5352793"/>
            <a:chExt cx="4955166" cy="958548"/>
          </a:xfrm>
          <a:solidFill>
            <a:srgbClr val="D60093"/>
          </a:solidFill>
        </p:grpSpPr>
        <p:sp>
          <p:nvSpPr>
            <p:cNvPr id="134" name="Rectangle: Top Corners Rounded 45">
              <a:extLst>
                <a:ext uri="{FF2B5EF4-FFF2-40B4-BE49-F238E27FC236}">
                  <a16:creationId xmlns:a16="http://schemas.microsoft.com/office/drawing/2014/main" xmlns="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772382" y="3400089"/>
              <a:ext cx="943428" cy="4879075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53">
              <a:extLst>
                <a:ext uri="{FF2B5EF4-FFF2-40B4-BE49-F238E27FC236}">
                  <a16:creationId xmlns:a16="http://schemas.microsoft.com/office/drawing/2014/main" xmlns="" id="{0378AE8E-AE96-4A0C-98C5-46765DF4C9C5}"/>
                </a:ext>
              </a:extLst>
            </p:cNvPr>
            <p:cNvSpPr/>
            <p:nvPr/>
          </p:nvSpPr>
          <p:spPr>
            <a:xfrm>
              <a:off x="11190175" y="5600768"/>
              <a:ext cx="335347" cy="387877"/>
            </a:xfrm>
            <a:prstGeom prst="roundRect">
              <a:avLst/>
            </a:prstGeom>
            <a:gradFill flip="none" rotWithShape="1">
              <a:gsLst>
                <a:gs pos="0">
                  <a:srgbClr val="F7C1E0">
                    <a:shade val="30000"/>
                    <a:satMod val="115000"/>
                  </a:srgbClr>
                </a:gs>
                <a:gs pos="50000">
                  <a:srgbClr val="F7C1E0">
                    <a:shade val="67500"/>
                    <a:satMod val="115000"/>
                  </a:srgbClr>
                </a:gs>
                <a:gs pos="100000">
                  <a:srgbClr val="F7C1E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rgbClr val="DF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2">
              <a:extLst>
                <a:ext uri="{FF2B5EF4-FFF2-40B4-BE49-F238E27FC236}">
                  <a16:creationId xmlns:a16="http://schemas.microsoft.com/office/drawing/2014/main" xmlns="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grpFill/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73">
              <a:extLst>
                <a:ext uri="{FF2B5EF4-FFF2-40B4-BE49-F238E27FC236}">
                  <a16:creationId xmlns:a16="http://schemas.microsoft.com/office/drawing/2014/main" xmlns="" id="{1875F9C1-AE54-4D0A-AB90-434107D6E285}"/>
                </a:ext>
              </a:extLst>
            </p:cNvPr>
            <p:cNvSpPr txBox="1"/>
            <p:nvPr/>
          </p:nvSpPr>
          <p:spPr>
            <a:xfrm flipH="1">
              <a:off x="11249682" y="5611633"/>
              <a:ext cx="27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8" name="TextBox 90">
              <a:extLst>
                <a:ext uri="{FF2B5EF4-FFF2-40B4-BE49-F238E27FC236}">
                  <a16:creationId xmlns:a16="http://schemas.microsoft.com/office/drawing/2014/main" xmlns="" id="{95D7A072-338A-494E-915E-D2769E73E3B2}"/>
                </a:ext>
              </a:extLst>
            </p:cNvPr>
            <p:cNvSpPr txBox="1"/>
            <p:nvPr/>
          </p:nvSpPr>
          <p:spPr>
            <a:xfrm>
              <a:off x="7686351" y="5457745"/>
              <a:ext cx="18515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9" name="TextBox 91">
              <a:extLst>
                <a:ext uri="{FF2B5EF4-FFF2-40B4-BE49-F238E27FC236}">
                  <a16:creationId xmlns:a16="http://schemas.microsoft.com/office/drawing/2014/main" xmlns="" id="{1077D0F6-3DC3-4424-BEE2-6E6E553AF180}"/>
                </a:ext>
              </a:extLst>
            </p:cNvPr>
            <p:cNvSpPr txBox="1"/>
            <p:nvPr/>
          </p:nvSpPr>
          <p:spPr>
            <a:xfrm>
              <a:off x="6895643" y="5445352"/>
              <a:ext cx="42037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معرفة ارتفاعات النُّقط المختلفة على سطح الأرض و انخفاضاتها مقارنة ببعض أو بأي مستوى أفقي معلوم 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40" name="Rectangle 47">
            <a:extLst>
              <a:ext uri="{FF2B5EF4-FFF2-40B4-BE49-F238E27FC236}">
                <a16:creationId xmlns:a16="http://schemas.microsoft.com/office/drawing/2014/main" xmlns="" id="{877BA44B-C7EF-430D-AE19-1994A1493424}"/>
              </a:ext>
            </a:extLst>
          </p:cNvPr>
          <p:cNvSpPr/>
          <p:nvPr/>
        </p:nvSpPr>
        <p:spPr>
          <a:xfrm flipH="1">
            <a:off x="10071610" y="3593713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2">
            <a:extLst>
              <a:ext uri="{FF2B5EF4-FFF2-40B4-BE49-F238E27FC236}">
                <a16:creationId xmlns:a16="http://schemas.microsoft.com/office/drawing/2014/main" xmlns="" id="{035D62BF-59E2-4E99-BB63-065D3519A7B2}"/>
              </a:ext>
            </a:extLst>
          </p:cNvPr>
          <p:cNvSpPr/>
          <p:nvPr/>
        </p:nvSpPr>
        <p:spPr>
          <a:xfrm>
            <a:off x="10367277" y="4681765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17">
            <a:extLst>
              <a:ext uri="{FF2B5EF4-FFF2-40B4-BE49-F238E27FC236}">
                <a16:creationId xmlns:a16="http://schemas.microsoft.com/office/drawing/2014/main" xmlns="" id="{433DA1F0-AB20-4733-A45B-74451C2AAF8F}"/>
              </a:ext>
            </a:extLst>
          </p:cNvPr>
          <p:cNvGrpSpPr/>
          <p:nvPr/>
        </p:nvGrpSpPr>
        <p:grpSpPr>
          <a:xfrm flipH="1">
            <a:off x="5257805" y="4617889"/>
            <a:ext cx="4929347" cy="977789"/>
            <a:chOff x="6728467" y="5352793"/>
            <a:chExt cx="4929347" cy="977789"/>
          </a:xfrm>
          <a:solidFill>
            <a:srgbClr val="D60093"/>
          </a:solidFill>
        </p:grpSpPr>
        <p:sp>
          <p:nvSpPr>
            <p:cNvPr id="45" name="Rectangle: Top Corners Rounded 45">
              <a:extLst>
                <a:ext uri="{FF2B5EF4-FFF2-40B4-BE49-F238E27FC236}">
                  <a16:creationId xmlns:a16="http://schemas.microsoft.com/office/drawing/2014/main" xmlns="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759472" y="3412999"/>
              <a:ext cx="943428" cy="4853256"/>
            </a:xfrm>
            <a:prstGeom prst="round2Same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53">
              <a:extLst>
                <a:ext uri="{FF2B5EF4-FFF2-40B4-BE49-F238E27FC236}">
                  <a16:creationId xmlns:a16="http://schemas.microsoft.com/office/drawing/2014/main" xmlns="" id="{0378AE8E-AE96-4A0C-98C5-46765DF4C9C5}"/>
                </a:ext>
              </a:extLst>
            </p:cNvPr>
            <p:cNvSpPr/>
            <p:nvPr/>
          </p:nvSpPr>
          <p:spPr>
            <a:xfrm>
              <a:off x="11202513" y="5568767"/>
              <a:ext cx="335347" cy="387877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DF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2">
              <a:extLst>
                <a:ext uri="{FF2B5EF4-FFF2-40B4-BE49-F238E27FC236}">
                  <a16:creationId xmlns:a16="http://schemas.microsoft.com/office/drawing/2014/main" xmlns="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73">
              <a:extLst>
                <a:ext uri="{FF2B5EF4-FFF2-40B4-BE49-F238E27FC236}">
                  <a16:creationId xmlns:a16="http://schemas.microsoft.com/office/drawing/2014/main" xmlns="" id="{1875F9C1-AE54-4D0A-AB90-434107D6E285}"/>
                </a:ext>
              </a:extLst>
            </p:cNvPr>
            <p:cNvSpPr txBox="1"/>
            <p:nvPr/>
          </p:nvSpPr>
          <p:spPr>
            <a:xfrm flipH="1">
              <a:off x="11257480" y="5581462"/>
              <a:ext cx="27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TextBox 90">
              <a:extLst>
                <a:ext uri="{FF2B5EF4-FFF2-40B4-BE49-F238E27FC236}">
                  <a16:creationId xmlns:a16="http://schemas.microsoft.com/office/drawing/2014/main" xmlns="" id="{95D7A072-338A-494E-915E-D2769E73E3B2}"/>
                </a:ext>
              </a:extLst>
            </p:cNvPr>
            <p:cNvSpPr txBox="1"/>
            <p:nvPr/>
          </p:nvSpPr>
          <p:spPr>
            <a:xfrm>
              <a:off x="7686351" y="545774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91">
              <a:extLst>
                <a:ext uri="{FF2B5EF4-FFF2-40B4-BE49-F238E27FC236}">
                  <a16:creationId xmlns:a16="http://schemas.microsoft.com/office/drawing/2014/main" xmlns="" id="{1077D0F6-3DC3-4424-BEE2-6E6E553AF180}"/>
                </a:ext>
              </a:extLst>
            </p:cNvPr>
            <p:cNvSpPr txBox="1"/>
            <p:nvPr/>
          </p:nvSpPr>
          <p:spPr>
            <a:xfrm>
              <a:off x="6969769" y="5407252"/>
              <a:ext cx="41038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تمثيل سطح الأرض و ما عليه من ظواهر طبيعية و بشرية , و تعيين مواقع المشروعات الهندسية المختلفة على الخرائط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" name="Rectangle 47">
            <a:extLst>
              <a:ext uri="{FF2B5EF4-FFF2-40B4-BE49-F238E27FC236}">
                <a16:creationId xmlns:a16="http://schemas.microsoft.com/office/drawing/2014/main" xmlns="" id="{877BA44B-C7EF-430D-AE19-1994A1493424}"/>
              </a:ext>
            </a:extLst>
          </p:cNvPr>
          <p:cNvSpPr/>
          <p:nvPr/>
        </p:nvSpPr>
        <p:spPr>
          <a:xfrm flipH="1">
            <a:off x="10045793" y="4710448"/>
            <a:ext cx="347472" cy="809562"/>
          </a:xfrm>
          <a:prstGeom prst="rect">
            <a:avLst/>
          </a:prstGeom>
          <a:gradFill flip="none" rotWithShape="1">
            <a:gsLst>
              <a:gs pos="76000">
                <a:srgbClr val="966BB0"/>
              </a:gs>
              <a:gs pos="91000">
                <a:srgbClr val="28214B"/>
              </a:gs>
              <a:gs pos="885">
                <a:srgbClr val="28214B"/>
              </a:gs>
              <a:gs pos="16000">
                <a:srgbClr val="966BB0"/>
              </a:gs>
              <a:gs pos="52000">
                <a:srgbClr val="B698C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12">
            <a:extLst>
              <a:ext uri="{FF2B5EF4-FFF2-40B4-BE49-F238E27FC236}">
                <a16:creationId xmlns:a16="http://schemas.microsoft.com/office/drawing/2014/main" xmlns="" id="{035D62BF-59E2-4E99-BB63-065D3519A7B2}"/>
              </a:ext>
            </a:extLst>
          </p:cNvPr>
          <p:cNvSpPr/>
          <p:nvPr/>
        </p:nvSpPr>
        <p:spPr>
          <a:xfrm>
            <a:off x="10365746" y="5826955"/>
            <a:ext cx="186305" cy="928914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17">
            <a:extLst>
              <a:ext uri="{FF2B5EF4-FFF2-40B4-BE49-F238E27FC236}">
                <a16:creationId xmlns:a16="http://schemas.microsoft.com/office/drawing/2014/main" xmlns="" id="{433DA1F0-AB20-4733-A45B-74451C2AAF8F}"/>
              </a:ext>
            </a:extLst>
          </p:cNvPr>
          <p:cNvGrpSpPr/>
          <p:nvPr/>
        </p:nvGrpSpPr>
        <p:grpSpPr>
          <a:xfrm flipH="1">
            <a:off x="5256274" y="5763079"/>
            <a:ext cx="4929347" cy="958548"/>
            <a:chOff x="6728467" y="5352793"/>
            <a:chExt cx="4929347" cy="958548"/>
          </a:xfrm>
          <a:solidFill>
            <a:srgbClr val="D60093"/>
          </a:solidFill>
        </p:grpSpPr>
        <p:sp>
          <p:nvSpPr>
            <p:cNvPr id="54" name="Rectangle: Top Corners Rounded 45">
              <a:extLst>
                <a:ext uri="{FF2B5EF4-FFF2-40B4-BE49-F238E27FC236}">
                  <a16:creationId xmlns:a16="http://schemas.microsoft.com/office/drawing/2014/main" xmlns="" id="{08C4E914-E0AA-4103-8609-C9AC553C156D}"/>
                </a:ext>
              </a:extLst>
            </p:cNvPr>
            <p:cNvSpPr/>
            <p:nvPr/>
          </p:nvSpPr>
          <p:spPr>
            <a:xfrm rot="5400000" flipH="1">
              <a:off x="8759472" y="3412999"/>
              <a:ext cx="943428" cy="4853256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: Rounded Corners 53">
              <a:extLst>
                <a:ext uri="{FF2B5EF4-FFF2-40B4-BE49-F238E27FC236}">
                  <a16:creationId xmlns:a16="http://schemas.microsoft.com/office/drawing/2014/main" xmlns="" id="{0378AE8E-AE96-4A0C-98C5-46765DF4C9C5}"/>
                </a:ext>
              </a:extLst>
            </p:cNvPr>
            <p:cNvSpPr/>
            <p:nvPr/>
          </p:nvSpPr>
          <p:spPr>
            <a:xfrm>
              <a:off x="11202513" y="5568767"/>
              <a:ext cx="335347" cy="387877"/>
            </a:xfrm>
            <a:prstGeom prst="round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DFC9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xmlns="" id="{22CC2298-EF26-4AFA-BB77-27E178151D31}"/>
                </a:ext>
              </a:extLst>
            </p:cNvPr>
            <p:cNvSpPr/>
            <p:nvPr/>
          </p:nvSpPr>
          <p:spPr>
            <a:xfrm rot="5400000">
              <a:off x="6357598" y="5723662"/>
              <a:ext cx="951983" cy="21024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3">
              <a:extLst>
                <a:ext uri="{FF2B5EF4-FFF2-40B4-BE49-F238E27FC236}">
                  <a16:creationId xmlns:a16="http://schemas.microsoft.com/office/drawing/2014/main" xmlns="" id="{1875F9C1-AE54-4D0A-AB90-434107D6E285}"/>
                </a:ext>
              </a:extLst>
            </p:cNvPr>
            <p:cNvSpPr txBox="1"/>
            <p:nvPr/>
          </p:nvSpPr>
          <p:spPr>
            <a:xfrm flipH="1">
              <a:off x="11257480" y="5581462"/>
              <a:ext cx="275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8" name="TextBox 90">
              <a:extLst>
                <a:ext uri="{FF2B5EF4-FFF2-40B4-BE49-F238E27FC236}">
                  <a16:creationId xmlns:a16="http://schemas.microsoft.com/office/drawing/2014/main" xmlns="" id="{95D7A072-338A-494E-915E-D2769E73E3B2}"/>
                </a:ext>
              </a:extLst>
            </p:cNvPr>
            <p:cNvSpPr txBox="1"/>
            <p:nvPr/>
          </p:nvSpPr>
          <p:spPr>
            <a:xfrm>
              <a:off x="7686351" y="5457745"/>
              <a:ext cx="18515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 dirty="0">
                <a:solidFill>
                  <a:schemeClr val="bg1">
                    <a:alpha val="86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TextBox 91">
              <a:extLst>
                <a:ext uri="{FF2B5EF4-FFF2-40B4-BE49-F238E27FC236}">
                  <a16:creationId xmlns:a16="http://schemas.microsoft.com/office/drawing/2014/main" xmlns="" id="{1077D0F6-3DC3-4424-BEE2-6E6E553AF180}"/>
                </a:ext>
              </a:extLst>
            </p:cNvPr>
            <p:cNvSpPr txBox="1"/>
            <p:nvPr/>
          </p:nvSpPr>
          <p:spPr>
            <a:xfrm>
              <a:off x="6969769" y="5445352"/>
              <a:ext cx="41038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>
                      <a:alpha val="80000"/>
                    </a:schemeClr>
                  </a:solidFill>
                  <a:latin typeface="Century Gothic" panose="020B0502020202020204" pitchFamily="34" charset="0"/>
                </a:rPr>
                <a:t>توقيع المشروعات الهندسية و تنفيذها , أي تنفيذ رسومات المشروعات ( الخرائط ) على الطبيعة</a:t>
              </a:r>
              <a:endParaRPr lang="en-US" b="1" dirty="0">
                <a:solidFill>
                  <a:schemeClr val="bg1">
                    <a:alpha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0" name="Rectangle 47">
            <a:extLst>
              <a:ext uri="{FF2B5EF4-FFF2-40B4-BE49-F238E27FC236}">
                <a16:creationId xmlns:a16="http://schemas.microsoft.com/office/drawing/2014/main" xmlns="" id="{877BA44B-C7EF-430D-AE19-1994A1493424}"/>
              </a:ext>
            </a:extLst>
          </p:cNvPr>
          <p:cNvSpPr/>
          <p:nvPr/>
        </p:nvSpPr>
        <p:spPr>
          <a:xfrm flipH="1">
            <a:off x="10044262" y="5855638"/>
            <a:ext cx="347472" cy="809562"/>
          </a:xfrm>
          <a:prstGeom prst="rect">
            <a:avLst/>
          </a:prstGeom>
          <a:gradFill flip="none" rotWithShape="1">
            <a:gsLst>
              <a:gs pos="76000">
                <a:schemeClr val="accent4">
                  <a:lumMod val="60000"/>
                  <a:lumOff val="40000"/>
                </a:schemeClr>
              </a:gs>
              <a:gs pos="91000">
                <a:schemeClr val="accent4">
                  <a:lumMod val="75000"/>
                </a:schemeClr>
              </a:gs>
              <a:gs pos="885">
                <a:schemeClr val="accent4">
                  <a:lumMod val="75000"/>
                </a:schemeClr>
              </a:gs>
              <a:gs pos="16000">
                <a:schemeClr val="accent4">
                  <a:lumMod val="60000"/>
                  <a:lumOff val="40000"/>
                </a:schemeClr>
              </a:gs>
              <a:gs pos="52000">
                <a:schemeClr val="accent4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662" r="96399">
                        <a14:foregroundMark x1="68421" y1="9440" x2="74792" y2="1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97" y="1608070"/>
            <a:ext cx="2174915" cy="2042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97" y="4562522"/>
            <a:ext cx="2174915" cy="163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2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4" grpId="0" animBg="1"/>
      <p:bldP spid="132" grpId="0" animBg="1"/>
      <p:bldP spid="140" grpId="0" animBg="1"/>
      <p:bldP spid="51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55208" y="323421"/>
            <a:ext cx="861360" cy="3117458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92" y="3558730"/>
            <a:ext cx="769478" cy="544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05007" y="383199"/>
            <a:ext cx="1055245" cy="2365989"/>
            <a:chOff x="1116311" y="335570"/>
            <a:chExt cx="1055245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6311" y="335571"/>
              <a:ext cx="461665" cy="212603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79113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pic>
        <p:nvPicPr>
          <p:cNvPr id="53" name="Graphic 71">
            <a:extLst>
              <a:ext uri="{FF2B5EF4-FFF2-40B4-BE49-F238E27FC236}">
                <a16:creationId xmlns="" xmlns:a16="http://schemas.microsoft.com/office/drawing/2014/main" id="{5AAA282A-9CAD-4E62-AB9B-42CF3CC02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4078" y1="11012" x2="83715" y2="19183"/>
                        <a14:foregroundMark x1="88694" y1="73890" x2="88291" y2="94849"/>
                        <a14:foregroundMark x1="95693" y1="75488" x2="82638" y2="94316"/>
                        <a14:foregroundMark x1="84118" y1="76732" x2="82503" y2="87922"/>
                        <a14:foregroundMark x1="92194" y1="82416" x2="92732" y2="90764"/>
                        <a14:foregroundMark x1="6729" y1="62167" x2="6326" y2="96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801" y="1283518"/>
            <a:ext cx="6173362" cy="5208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863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46719" y="355601"/>
            <a:ext cx="1049046" cy="2443213"/>
            <a:chOff x="1130424" y="258346"/>
            <a:chExt cx="1049046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870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8483600" y="908072"/>
            <a:ext cx="2211482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8166100" y="960393"/>
            <a:ext cx="2390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</a:rPr>
              <a:t>أقسام المساحة : </a:t>
            </a:r>
            <a:endParaRPr lang="ar-SY" sz="2000" b="1" dirty="0">
              <a:solidFill>
                <a:srgbClr val="FFFF00"/>
              </a:solidFill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790862" y="2078568"/>
            <a:ext cx="7206410" cy="1566630"/>
            <a:chOff x="236376" y="2497026"/>
            <a:chExt cx="7206410" cy="1566630"/>
          </a:xfrm>
        </p:grpSpPr>
        <p:sp>
          <p:nvSpPr>
            <p:cNvPr id="28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أولاً: المساحة الجيوديسية 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تعني تحديد نُقَط على سطح الأرض للمساحات الشاسعة , مع الأخذ في الحسبان كروية الأرض , و هو الأعلى دقة من حيث القياسات و الأجهزة المستعملة</a:t>
              </a:r>
            </a:p>
          </p:txBody>
        </p:sp>
        <p:sp>
          <p:nvSpPr>
            <p:cNvPr id="33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3822412" y="3518421"/>
            <a:ext cx="7206410" cy="1566630"/>
            <a:chOff x="236376" y="2497026"/>
            <a:chExt cx="7206410" cy="1566630"/>
          </a:xfrm>
        </p:grpSpPr>
        <p:sp>
          <p:nvSpPr>
            <p:cNvPr id="35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32952" y="2522811"/>
              <a:ext cx="6071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ثانياً: المساحة المستوية: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تعني الأعمال المساحية التي تغطي جزءاً صغيراً من سطح الأرض دون الاهتمام بكروية الأرض , و ذلك لمحدودية المساحات المغطاة بالعمل المساحي 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1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019" y="368301"/>
            <a:ext cx="1074446" cy="2443213"/>
            <a:chOff x="1130424" y="258346"/>
            <a:chExt cx="1074446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24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sp>
        <p:nvSpPr>
          <p:cNvPr id="60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6159500" y="908072"/>
            <a:ext cx="4535582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6883400" y="960393"/>
            <a:ext cx="3672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</a:rPr>
              <a:t>و تنقسم المساحة المستوية إلى قسمين : </a:t>
            </a:r>
            <a:endParaRPr lang="ar-SY" sz="2000" b="1" dirty="0">
              <a:solidFill>
                <a:srgbClr val="FFFF00"/>
              </a:solidFill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3790862" y="2078568"/>
            <a:ext cx="7206410" cy="1566630"/>
            <a:chOff x="236376" y="2497026"/>
            <a:chExt cx="7206410" cy="1566630"/>
          </a:xfrm>
        </p:grpSpPr>
        <p:sp>
          <p:nvSpPr>
            <p:cNvPr id="28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4</a:t>
              </a:r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2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14912" y="2507326"/>
              <a:ext cx="6345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المساحة الطبوغرافية :</a:t>
              </a:r>
              <a:endParaRPr lang="ar-SY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الغرض منها رسم الخرائط التفصيلية من أجل بيان ما تحويه الأرض من معالم طبيعية و بشرية , و كذلك إنشاء خرائط تمثل الارتفاعات و الانخفاضات في الأرض مرفوعة على هيئة خطوط كنتور , و تستعمل في الإنشاءات المختلفة.</a:t>
              </a:r>
            </a:p>
          </p:txBody>
        </p:sp>
        <p:sp>
          <p:nvSpPr>
            <p:cNvPr id="33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3822412" y="3518421"/>
            <a:ext cx="7206410" cy="1566630"/>
            <a:chOff x="236376" y="2497026"/>
            <a:chExt cx="7206410" cy="1566630"/>
          </a:xfrm>
        </p:grpSpPr>
        <p:sp>
          <p:nvSpPr>
            <p:cNvPr id="35" name="Rectangle: Rounded Corners 55">
              <a:extLst>
                <a:ext uri="{FF2B5EF4-FFF2-40B4-BE49-F238E27FC236}">
                  <a16:creationId xmlns="" xmlns:a16="http://schemas.microsoft.com/office/drawing/2014/main" id="{F93BDE63-397B-4F88-A038-B4DB5D29D1E3}"/>
                </a:ext>
              </a:extLst>
            </p:cNvPr>
            <p:cNvSpPr/>
            <p:nvPr/>
          </p:nvSpPr>
          <p:spPr>
            <a:xfrm rot="21206600">
              <a:off x="236376" y="3065495"/>
              <a:ext cx="7111548" cy="998161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11">
              <a:extLst>
                <a:ext uri="{FF2B5EF4-FFF2-40B4-BE49-F238E27FC236}">
                  <a16:creationId xmlns="" xmlns:a16="http://schemas.microsoft.com/office/drawing/2014/main" id="{C5314C39-718F-4EF4-B899-81AD4E67B794}"/>
                </a:ext>
              </a:extLst>
            </p:cNvPr>
            <p:cNvSpPr/>
            <p:nvPr/>
          </p:nvSpPr>
          <p:spPr>
            <a:xfrm>
              <a:off x="340109" y="2497026"/>
              <a:ext cx="7102677" cy="120205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12">
              <a:extLst>
                <a:ext uri="{FF2B5EF4-FFF2-40B4-BE49-F238E27FC236}">
                  <a16:creationId xmlns="" xmlns:a16="http://schemas.microsoft.com/office/drawing/2014/main" id="{D9BB8FBE-3A15-41DF-A971-C6B1344CC41E}"/>
                </a:ext>
              </a:extLst>
            </p:cNvPr>
            <p:cNvSpPr/>
            <p:nvPr/>
          </p:nvSpPr>
          <p:spPr>
            <a:xfrm>
              <a:off x="414606" y="2684562"/>
              <a:ext cx="773723" cy="773723"/>
            </a:xfrm>
            <a:prstGeom prst="ellipse">
              <a:avLst/>
            </a:prstGeom>
            <a:solidFill>
              <a:srgbClr val="7030A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13">
              <a:extLst>
                <a:ext uri="{FF2B5EF4-FFF2-40B4-BE49-F238E27FC236}">
                  <a16:creationId xmlns="" xmlns:a16="http://schemas.microsoft.com/office/drawing/2014/main" id="{9B50B0E4-3874-4315-B52D-97FE28F90C35}"/>
                </a:ext>
              </a:extLst>
            </p:cNvPr>
            <p:cNvSpPr txBox="1"/>
            <p:nvPr/>
          </p:nvSpPr>
          <p:spPr>
            <a:xfrm>
              <a:off x="414606" y="2840590"/>
              <a:ext cx="717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9" name="TextBox 14">
              <a:extLst>
                <a:ext uri="{FF2B5EF4-FFF2-40B4-BE49-F238E27FC236}">
                  <a16:creationId xmlns="" xmlns:a16="http://schemas.microsoft.com/office/drawing/2014/main" id="{40C65480-F523-4700-9DA6-2EFE74DF157B}"/>
                </a:ext>
              </a:extLst>
            </p:cNvPr>
            <p:cNvSpPr txBox="1"/>
            <p:nvPr/>
          </p:nvSpPr>
          <p:spPr>
            <a:xfrm>
              <a:off x="932952" y="2522811"/>
              <a:ext cx="60717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المساحة التفصيلية:</a:t>
              </a:r>
            </a:p>
            <a:p>
              <a:pPr algn="r"/>
              <a:r>
                <a:rPr lang="ar-SY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و الغرض منها إنشاء خرائط تفصيلية , و بيان المعالم و بعض التفاصيل , مثل: تحديد ملكيات الأراضي , سواء أكانت مباني أم أراضي زراعية.</a:t>
              </a:r>
              <a:endParaRPr lang="en-US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2" name="Oval 66">
              <a:extLst>
                <a:ext uri="{FF2B5EF4-FFF2-40B4-BE49-F238E27FC236}">
                  <a16:creationId xmlns="" xmlns:a16="http://schemas.microsoft.com/office/drawing/2014/main" id="{6F135369-9300-4DA5-9E3A-B78384EBAA86}"/>
                </a:ext>
              </a:extLst>
            </p:cNvPr>
            <p:cNvSpPr/>
            <p:nvPr/>
          </p:nvSpPr>
          <p:spPr>
            <a:xfrm>
              <a:off x="7260086" y="2879747"/>
              <a:ext cx="95582" cy="955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81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52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0" grpId="0" animBg="1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8" y="3543300"/>
            <a:ext cx="905800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49864" y="243358"/>
            <a:ext cx="1075025" cy="2565526"/>
            <a:chOff x="1066346" y="181057"/>
            <a:chExt cx="1075025" cy="256552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066346" y="181057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519166" y="1458395"/>
            <a:ext cx="7251466" cy="438804"/>
            <a:chOff x="6819482" y="2432399"/>
            <a:chExt cx="7251463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460655" y="-739087"/>
              <a:ext cx="438804" cy="6781775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5" y="2463763"/>
              <a:ext cx="66805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يزور الطلبة الموقع الالكتروني للهيئة العامة للمساحة ثم يجيبون عن الآتي: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385890" y="4682720"/>
            <a:ext cx="457025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445925" y="4695988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53" name="Rectangle: Rounded Corners 40">
            <a:extLst>
              <a:ext uri="{FF2B5EF4-FFF2-40B4-BE49-F238E27FC236}">
                <a16:creationId xmlns="" xmlns:a16="http://schemas.microsoft.com/office/drawing/2014/main" id="{9C006904-9BF0-43D1-8AD4-B5C52CE3A6CB}"/>
              </a:ext>
            </a:extLst>
          </p:cNvPr>
          <p:cNvSpPr/>
          <p:nvPr/>
        </p:nvSpPr>
        <p:spPr>
          <a:xfrm>
            <a:off x="11291523" y="2263321"/>
            <a:ext cx="457024" cy="40024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41">
            <a:extLst>
              <a:ext uri="{FF2B5EF4-FFF2-40B4-BE49-F238E27FC236}">
                <a16:creationId xmlns="" xmlns:a16="http://schemas.microsoft.com/office/drawing/2014/main" id="{D77AD07B-92C3-4D10-AA4E-4B9370461E59}"/>
              </a:ext>
            </a:extLst>
          </p:cNvPr>
          <p:cNvSpPr txBox="1"/>
          <p:nvPr/>
        </p:nvSpPr>
        <p:spPr>
          <a:xfrm>
            <a:off x="11356592" y="2291211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59" name="Group 3">
            <a:extLst>
              <a:ext uri="{FF2B5EF4-FFF2-40B4-BE49-F238E27FC236}">
                <a16:creationId xmlns="" xmlns:a16="http://schemas.microsoft.com/office/drawing/2014/main" id="{CD8D4281-B2E6-49D5-B221-5FADED31DA96}"/>
              </a:ext>
            </a:extLst>
          </p:cNvPr>
          <p:cNvGrpSpPr/>
          <p:nvPr/>
        </p:nvGrpSpPr>
        <p:grpSpPr>
          <a:xfrm>
            <a:off x="7251699" y="2235168"/>
            <a:ext cx="3912139" cy="457200"/>
            <a:chOff x="1196827" y="2646425"/>
            <a:chExt cx="3912139" cy="457200"/>
          </a:xfrm>
        </p:grpSpPr>
        <p:sp>
          <p:nvSpPr>
            <p:cNvPr id="60" name="Rectangle: Top Corners Rounded 31">
              <a:extLst>
                <a:ext uri="{FF2B5EF4-FFF2-40B4-BE49-F238E27FC236}">
                  <a16:creationId xmlns="" xmlns:a16="http://schemas.microsoft.com/office/drawing/2014/main" id="{DC88F022-56F2-4D1E-811C-DAFB868B2DBF}"/>
                </a:ext>
              </a:extLst>
            </p:cNvPr>
            <p:cNvSpPr/>
            <p:nvPr/>
          </p:nvSpPr>
          <p:spPr>
            <a:xfrm rot="5400000">
              <a:off x="2876282" y="966970"/>
              <a:ext cx="457200" cy="381611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61" name="Isosceles Triangle 32">
              <a:extLst>
                <a:ext uri="{FF2B5EF4-FFF2-40B4-BE49-F238E27FC236}">
                  <a16:creationId xmlns="" xmlns:a16="http://schemas.microsoft.com/office/drawing/2014/main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2" name="TextBox 72">
              <a:extLst>
                <a:ext uri="{FF2B5EF4-FFF2-40B4-BE49-F238E27FC236}">
                  <a16:creationId xmlns="" xmlns:a16="http://schemas.microsoft.com/office/drawing/2014/main" id="{C4E3C3CF-F623-489E-8FF9-232F563DEE61}"/>
                </a:ext>
              </a:extLst>
            </p:cNvPr>
            <p:cNvSpPr txBox="1"/>
            <p:nvPr/>
          </p:nvSpPr>
          <p:spPr>
            <a:xfrm>
              <a:off x="1387327" y="2681982"/>
              <a:ext cx="3531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ما أبرز الخدمات  التي تُقدّمها الهيئة؟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3" name="Group 11">
            <a:extLst>
              <a:ext uri="{FF2B5EF4-FFF2-40B4-BE49-F238E27FC236}">
                <a16:creationId xmlns="" xmlns:a16="http://schemas.microsoft.com/office/drawing/2014/main" id="{CD037CFC-817D-4D32-BD60-D0F26F214287}"/>
              </a:ext>
            </a:extLst>
          </p:cNvPr>
          <p:cNvGrpSpPr/>
          <p:nvPr/>
        </p:nvGrpSpPr>
        <p:grpSpPr>
          <a:xfrm>
            <a:off x="7150099" y="4724590"/>
            <a:ext cx="4125319" cy="457200"/>
            <a:chOff x="588708" y="3373092"/>
            <a:chExt cx="4520257" cy="457200"/>
          </a:xfrm>
        </p:grpSpPr>
        <p:sp>
          <p:nvSpPr>
            <p:cNvPr id="64" name="Rectangle: Top Corners Rounded 35">
              <a:extLst>
                <a:ext uri="{FF2B5EF4-FFF2-40B4-BE49-F238E27FC236}">
                  <a16:creationId xmlns="" xmlns:a16="http://schemas.microsoft.com/office/drawing/2014/main" id="{99CEBF00-8713-444D-A6DF-CB25F44016E7}"/>
                </a:ext>
              </a:extLst>
            </p:cNvPr>
            <p:cNvSpPr/>
            <p:nvPr/>
          </p:nvSpPr>
          <p:spPr>
            <a:xfrm rot="5400000">
              <a:off x="2572224" y="1389576"/>
              <a:ext cx="457200" cy="442423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5" name="Isosceles Triangle 36">
              <a:extLst>
                <a:ext uri="{FF2B5EF4-FFF2-40B4-BE49-F238E27FC236}">
                  <a16:creationId xmlns="" xmlns:a16="http://schemas.microsoft.com/office/drawing/2014/main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6" name="TextBox 73">
              <a:extLst>
                <a:ext uri="{FF2B5EF4-FFF2-40B4-BE49-F238E27FC236}">
                  <a16:creationId xmlns="" xmlns:a16="http://schemas.microsoft.com/office/drawing/2014/main" id="{1ED73ACD-83A4-4DFC-945B-C81D5C698724}"/>
                </a:ext>
              </a:extLst>
            </p:cNvPr>
            <p:cNvSpPr txBox="1"/>
            <p:nvPr/>
          </p:nvSpPr>
          <p:spPr>
            <a:xfrm>
              <a:off x="908772" y="3428237"/>
              <a:ext cx="4007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يذكر الطلبة أبرز المنتجات التي تصدرها الهيئة.</a:t>
              </a:r>
              <a:endParaRPr lang="ar-SY" b="1" dirty="0"/>
            </a:p>
          </p:txBody>
        </p:sp>
      </p:grpSp>
      <p:sp>
        <p:nvSpPr>
          <p:cNvPr id="87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8811728" y="2849146"/>
            <a:ext cx="225608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الصور الجوية الرّقمية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8908017" y="5363338"/>
            <a:ext cx="221729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1-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الخرائط العامة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8806318" y="3402362"/>
            <a:ext cx="2299597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نماذج التضاريس الرّقمية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6781928" y="3967017"/>
            <a:ext cx="434381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المسح البحري و تصاريح و تدريب المسح البحري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1" b="96900" l="9867" r="89985">
                        <a14:foregroundMark x1="68041" y1="57259" x2="48748" y2="71452"/>
                        <a14:foregroundMark x1="28130" y1="59217" x2="64359" y2="77814"/>
                        <a14:foregroundMark x1="71281" y1="60033" x2="46686" y2="72757"/>
                        <a14:foregroundMark x1="69661" y1="62316" x2="52430" y2="74225"/>
                        <a14:foregroundMark x1="69661" y1="63295" x2="41679" y2="84176"/>
                        <a14:foregroundMark x1="75847" y1="77814" x2="40501" y2="84176"/>
                        <a14:foregroundMark x1="23270" y1="68679" x2="41237" y2="86460"/>
                        <a14:foregroundMark x1="60972" y1="49592" x2="45066" y2="78630"/>
                        <a14:foregroundMark x1="45066" y1="58728" x2="43299" y2="80587"/>
                        <a14:foregroundMark x1="35199" y1="63295" x2="43299" y2="85155"/>
                        <a14:foregroundMark x1="34757" y1="60522" x2="46244" y2="85155"/>
                        <a14:foregroundMark x1="39617" y1="66395" x2="46981" y2="85155"/>
                        <a14:foregroundMark x1="33873" y1="59543" x2="40501" y2="78630"/>
                        <a14:foregroundMark x1="29013" y1="59543" x2="38881" y2="78303"/>
                        <a14:foregroundMark x1="30633" y1="59217" x2="37261" y2="74225"/>
                        <a14:foregroundMark x1="29013" y1="57749" x2="37261" y2="75041"/>
                        <a14:foregroundMark x1="27688" y1="55954" x2="54786" y2="85971"/>
                        <a14:foregroundMark x1="69219" y1="65905" x2="51988" y2="76835"/>
                        <a14:foregroundMark x1="56112" y1="39152" x2="49043" y2="63295"/>
                        <a14:foregroundMark x1="56112" y1="20065" x2="23711" y2="34095"/>
                        <a14:foregroundMark x1="42121" y1="19086" x2="18262" y2="32790"/>
                        <a14:foregroundMark x1="37261" y1="20555" x2="22386" y2="34095"/>
                        <a14:foregroundMark x1="51105" y1="17292" x2="66716" y2="27406"/>
                        <a14:foregroundMark x1="62297" y1="22838" x2="51105" y2="18271"/>
                        <a14:foregroundMark x1="56554" y1="18271" x2="56554" y2="18271"/>
                        <a14:foregroundMark x1="60972" y1="18271" x2="60972" y2="18271"/>
                        <a14:foregroundMark x1="60972" y1="18271" x2="43741" y2="18271"/>
                        <a14:foregroundMark x1="65538" y1="22838" x2="85272" y2="44209"/>
                        <a14:foregroundMark x1="80265" y1="65905" x2="74963" y2="74551"/>
                        <a14:foregroundMark x1="68336" y1="82871" x2="49043" y2="83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8" t="10386" r="10262" b="2999"/>
          <a:stretch/>
        </p:blipFill>
        <p:spPr bwMode="auto">
          <a:xfrm>
            <a:off x="3365500" y="2315577"/>
            <a:ext cx="2463800" cy="24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8888894" y="5885070"/>
            <a:ext cx="221729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الخرائط البحرية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6041450" y="5363338"/>
            <a:ext cx="221729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3-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الخرائط المصورة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38">
            <a:extLst>
              <a:ext uri="{FF2B5EF4-FFF2-40B4-BE49-F238E27FC236}">
                <a16:creationId xmlns="" xmlns:a16="http://schemas.microsoft.com/office/drawing/2014/main" id="{C56BD813-7639-438F-997F-783D4436C62E}"/>
              </a:ext>
            </a:extLst>
          </p:cNvPr>
          <p:cNvSpPr txBox="1"/>
          <p:nvPr/>
        </p:nvSpPr>
        <p:spPr>
          <a:xfrm>
            <a:off x="5219700" y="5885070"/>
            <a:ext cx="3039048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4-</a:t>
            </a:r>
            <a:r>
              <a:rPr lang="ar-SY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نماذج الارتفاعات الرقمية</a:t>
            </a:r>
            <a:endParaRPr lang="ar-SY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2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1" grpId="0" animBg="1"/>
      <p:bldP spid="52" grpId="0"/>
      <p:bldP spid="53" grpId="0" animBg="1"/>
      <p:bldP spid="58" grpId="0"/>
      <p:bldP spid="87" grpId="0" animBg="1"/>
      <p:bldP spid="94" grpId="0" animBg="1"/>
      <p:bldP spid="47" grpId="0" animBg="1"/>
      <p:bldP spid="48" grpId="0" animBg="1"/>
      <p:bldP spid="39" grpId="0" animBg="1"/>
      <p:bldP spid="40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946662" y="331967"/>
            <a:ext cx="854835" cy="3093841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الخامسة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5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88" y="3540348"/>
            <a:ext cx="784267" cy="554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34019" y="368301"/>
            <a:ext cx="1074446" cy="2443213"/>
            <a:chOff x="1130424" y="258346"/>
            <a:chExt cx="1074446" cy="2443213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30424" y="258346"/>
              <a:ext cx="461665" cy="228054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92D050"/>
                  </a:solidFill>
                  <a:latin typeface="Oswald" panose="02000503000000000000" pitchFamily="2" charset="0"/>
                </a:rPr>
                <a:t>الخرائط و التقنيات </a:t>
              </a:r>
              <a:r>
                <a:rPr lang="ar-SY" b="1" dirty="0" smtClean="0">
                  <a:solidFill>
                    <a:srgbClr val="92D050"/>
                  </a:solidFill>
                  <a:latin typeface="Oswald" panose="02000503000000000000" pitchFamily="2" charset="0"/>
                </a:rPr>
                <a:t>الحديثة</a:t>
              </a:r>
              <a:endParaRPr lang="ar-SY" b="1" dirty="0">
                <a:solidFill>
                  <a:srgbClr val="92D05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712427" y="335570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عِلْمُ المساحة</a:t>
              </a:r>
            </a:p>
          </p:txBody>
        </p:sp>
      </p:grpSp>
      <p:grpSp>
        <p:nvGrpSpPr>
          <p:cNvPr id="52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7713367" y="272386"/>
            <a:ext cx="2803256" cy="527714"/>
            <a:chOff x="5203282" y="157026"/>
            <a:chExt cx="1822108" cy="1051709"/>
          </a:xfrm>
        </p:grpSpPr>
        <p:sp>
          <p:nvSpPr>
            <p:cNvPr id="53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1051709"/>
            </a:xfrm>
            <a:prstGeom prst="roundRect">
              <a:avLst>
                <a:gd name="adj" fmla="val 41068"/>
              </a:avLst>
            </a:prstGeom>
            <a:solidFill>
              <a:srgbClr val="0070C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78412" y="353768"/>
              <a:ext cx="1656522" cy="53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أنواع المساحة</a:t>
              </a:r>
            </a:p>
          </p:txBody>
        </p:sp>
      </p:grpSp>
      <p:pic>
        <p:nvPicPr>
          <p:cNvPr id="36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92" l="409" r="100000">
                        <a14:foregroundMark x1="64213" y1="32746" x2="64213" y2="42958"/>
                        <a14:foregroundMark x1="26994" y1="32042" x2="26994" y2="41901"/>
                        <a14:foregroundMark x1="45399" y1="32042" x2="45399" y2="65141"/>
                        <a14:foregroundMark x1="75869" y1="45070" x2="53783" y2="51408"/>
                        <a14:foregroundMark x1="79959" y1="13380" x2="21472" y2="20423"/>
                        <a14:foregroundMark x1="80777" y1="25704" x2="15133" y2="30282"/>
                        <a14:foregroundMark x1="84049" y1="17254" x2="4908" y2="14085"/>
                        <a14:foregroundMark x1="78119" y1="52113" x2="48875" y2="53873"/>
                        <a14:foregroundMark x1="70552" y1="45775" x2="52965" y2="45070"/>
                        <a14:foregroundMark x1="43149" y1="46831" x2="13906" y2="46831"/>
                        <a14:foregroundMark x1="39468" y1="55282" x2="14724" y2="55282"/>
                        <a14:foregroundMark x1="60736" y1="82394" x2="28834" y2="79225"/>
                        <a14:foregroundMark x1="54806" y1="73944" x2="33129" y2="77817"/>
                        <a14:foregroundMark x1="57464" y1="72183" x2="30061" y2="72183"/>
                        <a14:backgroundMark x1="46830" y1="37324" x2="46830" y2="63028"/>
                        <a14:backgroundMark x1="44376" y1="40493" x2="43558" y2="61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7" r="10314" b="10465"/>
          <a:stretch/>
        </p:blipFill>
        <p:spPr>
          <a:xfrm>
            <a:off x="7798438" y="2545796"/>
            <a:ext cx="4097582" cy="233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: Rounded Corners 5">
            <a:extLst>
              <a:ext uri="{FF2B5EF4-FFF2-40B4-BE49-F238E27FC236}">
                <a16:creationId xmlns="" xmlns:a16="http://schemas.microsoft.com/office/drawing/2014/main" id="{AC896EFE-4A9E-43AC-B16E-73A23D735A69}"/>
              </a:ext>
            </a:extLst>
          </p:cNvPr>
          <p:cNvSpPr/>
          <p:nvPr/>
        </p:nvSpPr>
        <p:spPr>
          <a:xfrm>
            <a:off x="4445000" y="1354790"/>
            <a:ext cx="6131196" cy="524097"/>
          </a:xfrm>
          <a:prstGeom prst="roundRect">
            <a:avLst>
              <a:gd name="adj" fmla="val 5000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8">
            <a:extLst>
              <a:ext uri="{FF2B5EF4-FFF2-40B4-BE49-F238E27FC236}">
                <a16:creationId xmlns="" xmlns:a16="http://schemas.microsoft.com/office/drawing/2014/main" id="{E8A79AC4-22C0-4005-8459-89D25376CB68}"/>
              </a:ext>
            </a:extLst>
          </p:cNvPr>
          <p:cNvSpPr txBox="1"/>
          <p:nvPr/>
        </p:nvSpPr>
        <p:spPr>
          <a:xfrm>
            <a:off x="4229100" y="1407111"/>
            <a:ext cx="6208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000" b="1" dirty="0" smtClean="0">
                <a:solidFill>
                  <a:srgbClr val="FFFF00"/>
                </a:solidFill>
              </a:rPr>
              <a:t>تتنوع أعمال المساحة حسب طبيعة العمل و الهدف , و ذلك وفق الآتي: </a:t>
            </a:r>
            <a:endParaRPr lang="ar-SY" sz="2000" b="1" dirty="0">
              <a:solidFill>
                <a:srgbClr val="FFFF00"/>
              </a:solidFill>
            </a:endParaRPr>
          </a:p>
        </p:txBody>
      </p:sp>
      <p:pic>
        <p:nvPicPr>
          <p:cNvPr id="34" name="Graphic 71">
            <a:extLst>
              <a:ext uri="{FF2B5EF4-FFF2-40B4-BE49-F238E27FC236}">
                <a16:creationId xmlns:a16="http://schemas.microsoft.com/office/drawing/2014/main" xmlns="" id="{5AAA282A-9CAD-4E62-AB9B-42CF3CC020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" b="99074" l="1684" r="96632">
                        <a14:foregroundMark x1="50105" y1="29012" x2="49263" y2="85494"/>
                        <a14:foregroundMark x1="30526" y1="27160" x2="30526" y2="36420"/>
                        <a14:foregroundMark x1="69895" y1="27160" x2="68842" y2="41667"/>
                        <a14:foregroundMark x1="92211" y1="30247" x2="92632" y2="60802"/>
                        <a14:foregroundMark x1="92632" y1="60802" x2="92632" y2="60802"/>
                        <a14:foregroundMark x1="91158" y1="63580" x2="91158" y2="63580"/>
                        <a14:foregroundMark x1="88421" y1="63889" x2="88421" y2="63889"/>
                        <a14:foregroundMark x1="6947" y1="25926" x2="7789" y2="63580"/>
                        <a14:foregroundMark x1="7789" y1="64506" x2="7789" y2="64506"/>
                        <a14:foregroundMark x1="8842" y1="65123" x2="8842" y2="65123"/>
                        <a14:foregroundMark x1="10526" y1="65741" x2="10526" y2="65741"/>
                        <a14:foregroundMark x1="13053" y1="66667" x2="42947" y2="69753"/>
                        <a14:foregroundMark x1="42105" y1="64506" x2="23789" y2="60494"/>
                        <a14:foregroundMark x1="47158" y1="35802" x2="18737" y2="42284"/>
                        <a14:foregroundMark x1="35158" y1="46914" x2="16211" y2="44753"/>
                        <a14:foregroundMark x1="45684" y1="46914" x2="36211" y2="45679"/>
                        <a14:foregroundMark x1="83158" y1="42593" x2="57895" y2="43827"/>
                        <a14:foregroundMark x1="81684" y1="38580" x2="55368" y2="35802"/>
                        <a14:foregroundMark x1="83158" y1="49383" x2="56000" y2="49074"/>
                        <a14:foregroundMark x1="84211" y1="68210" x2="55368" y2="67284"/>
                        <a14:foregroundMark x1="75158" y1="63889" x2="58947" y2="63889"/>
                        <a14:foregroundMark x1="84421" y1="66049" x2="78526" y2="62963"/>
                        <a14:foregroundMark x1="63579" y1="88580" x2="38316" y2="87963"/>
                        <a14:foregroundMark x1="61053" y1="84259" x2="37263" y2="81790"/>
                        <a14:foregroundMark x1="63158" y1="91667" x2="35368" y2="91049"/>
                        <a14:foregroundMark x1="86526" y1="17284" x2="14105" y2="12346"/>
                        <a14:foregroundMark x1="85474" y1="21296" x2="11158" y2="19136"/>
                        <a14:foregroundMark x1="90947" y1="7099" x2="90105" y2="22222"/>
                        <a14:foregroundMark x1="92000" y1="62346" x2="92000" y2="62346"/>
                        <a14:foregroundMark x1="89895" y1="64506" x2="89895" y2="64506"/>
                        <a14:foregroundMark x1="9053" y1="66049" x2="9053" y2="66049"/>
                        <a14:backgroundMark x1="49263" y1="32099" x2="32632" y2="31790"/>
                        <a14:backgroundMark x1="50737" y1="34259" x2="50316" y2="50617"/>
                        <a14:backgroundMark x1="48211" y1="35802" x2="48211" y2="54630"/>
                        <a14:backgroundMark x1="51368" y1="57716" x2="51158" y2="74074"/>
                        <a14:backgroundMark x1="48211" y1="58333" x2="47789" y2="77469"/>
                        <a14:backgroundMark x1="48632" y1="64506" x2="48211" y2="74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3" r="4982"/>
          <a:stretch/>
        </p:blipFill>
        <p:spPr>
          <a:xfrm>
            <a:off x="3162300" y="2439843"/>
            <a:ext cx="3822700" cy="289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3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714</Words>
  <Application>Microsoft Office PowerPoint</Application>
  <PresentationFormat>مخصص</PresentationFormat>
  <Paragraphs>111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2494</cp:revision>
  <dcterms:created xsi:type="dcterms:W3CDTF">2020-10-10T04:32:51Z</dcterms:created>
  <dcterms:modified xsi:type="dcterms:W3CDTF">2021-08-25T06:10:55Z</dcterms:modified>
</cp:coreProperties>
</file>