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92" r:id="rId3"/>
    <p:sldId id="337" r:id="rId4"/>
    <p:sldId id="276" r:id="rId5"/>
    <p:sldId id="338" r:id="rId6"/>
    <p:sldId id="339" r:id="rId7"/>
    <p:sldId id="336" r:id="rId8"/>
    <p:sldId id="259" r:id="rId9"/>
    <p:sldId id="300" r:id="rId10"/>
    <p:sldId id="340" r:id="rId11"/>
    <p:sldId id="310" r:id="rId12"/>
    <p:sldId id="342" r:id="rId13"/>
    <p:sldId id="277" r:id="rId14"/>
    <p:sldId id="341" r:id="rId15"/>
    <p:sldId id="275" r:id="rId16"/>
    <p:sldId id="319" r:id="rId17"/>
    <p:sldId id="296" r:id="rId18"/>
    <p:sldId id="343" r:id="rId19"/>
    <p:sldId id="284" r:id="rId20"/>
    <p:sldId id="260" r:id="rId21"/>
    <p:sldId id="261" r:id="rId22"/>
    <p:sldId id="322" r:id="rId23"/>
    <p:sldId id="315" r:id="rId24"/>
    <p:sldId id="332" r:id="rId25"/>
    <p:sldId id="266" r:id="rId26"/>
    <p:sldId id="345" r:id="rId27"/>
    <p:sldId id="344" r:id="rId28"/>
    <p:sldId id="265" r:id="rId29"/>
    <p:sldId id="263" r:id="rId30"/>
    <p:sldId id="346" r:id="rId31"/>
    <p:sldId id="347" r:id="rId32"/>
    <p:sldId id="270" r:id="rId3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50" d="100"/>
          <a:sy n="50" d="100"/>
        </p:scale>
        <p:origin x="-1253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D66F7-75FA-4DA5-A0C5-FB998F0BA471}" type="datetimeFigureOut">
              <a:rPr lang="ar-SA" smtClean="0"/>
              <a:pPr/>
              <a:t>21/02/41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85F3A-98AD-4B60-BDCD-ED5A0594872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D66F7-75FA-4DA5-A0C5-FB998F0BA471}" type="datetimeFigureOut">
              <a:rPr lang="ar-SA" smtClean="0"/>
              <a:pPr/>
              <a:t>21/02/41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85F3A-98AD-4B60-BDCD-ED5A0594872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D66F7-75FA-4DA5-A0C5-FB998F0BA471}" type="datetimeFigureOut">
              <a:rPr lang="ar-SA" smtClean="0"/>
              <a:pPr/>
              <a:t>21/02/41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85F3A-98AD-4B60-BDCD-ED5A0594872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D66F7-75FA-4DA5-A0C5-FB998F0BA471}" type="datetimeFigureOut">
              <a:rPr lang="ar-SA" smtClean="0"/>
              <a:pPr/>
              <a:t>21/02/41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85F3A-98AD-4B60-BDCD-ED5A0594872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D66F7-75FA-4DA5-A0C5-FB998F0BA471}" type="datetimeFigureOut">
              <a:rPr lang="ar-SA" smtClean="0"/>
              <a:pPr/>
              <a:t>21/02/41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85F3A-98AD-4B60-BDCD-ED5A0594872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D66F7-75FA-4DA5-A0C5-FB998F0BA471}" type="datetimeFigureOut">
              <a:rPr lang="ar-SA" smtClean="0"/>
              <a:pPr/>
              <a:t>21/02/41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85F3A-98AD-4B60-BDCD-ED5A0594872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D66F7-75FA-4DA5-A0C5-FB998F0BA471}" type="datetimeFigureOut">
              <a:rPr lang="ar-SA" smtClean="0"/>
              <a:pPr/>
              <a:t>21/02/41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85F3A-98AD-4B60-BDCD-ED5A0594872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D66F7-75FA-4DA5-A0C5-FB998F0BA471}" type="datetimeFigureOut">
              <a:rPr lang="ar-SA" smtClean="0"/>
              <a:pPr/>
              <a:t>21/02/41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85F3A-98AD-4B60-BDCD-ED5A0594872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D66F7-75FA-4DA5-A0C5-FB998F0BA471}" type="datetimeFigureOut">
              <a:rPr lang="ar-SA" smtClean="0"/>
              <a:pPr/>
              <a:t>21/02/41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85F3A-98AD-4B60-BDCD-ED5A0594872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D66F7-75FA-4DA5-A0C5-FB998F0BA471}" type="datetimeFigureOut">
              <a:rPr lang="ar-SA" smtClean="0"/>
              <a:pPr/>
              <a:t>21/02/41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85F3A-98AD-4B60-BDCD-ED5A0594872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D66F7-75FA-4DA5-A0C5-FB998F0BA471}" type="datetimeFigureOut">
              <a:rPr lang="ar-SA" smtClean="0"/>
              <a:pPr/>
              <a:t>21/02/41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85F3A-98AD-4B60-BDCD-ED5A0594872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D66F7-75FA-4DA5-A0C5-FB998F0BA471}" type="datetimeFigureOut">
              <a:rPr lang="ar-SA" smtClean="0"/>
              <a:pPr/>
              <a:t>21/02/41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85F3A-98AD-4B60-BDCD-ED5A0594872A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gif"/><Relationship Id="rId4" Type="http://schemas.openxmlformats.org/officeDocument/2006/relationships/image" Target="../media/image36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شكل بيضاوي 1"/>
          <p:cNvSpPr/>
          <p:nvPr/>
        </p:nvSpPr>
        <p:spPr>
          <a:xfrm>
            <a:off x="4429124" y="642918"/>
            <a:ext cx="4500594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مادة الدراسات الاجتماعية والتربية الوطنية</a:t>
            </a:r>
            <a:endParaRPr lang="ar-SA" b="1" dirty="0"/>
          </a:p>
        </p:txBody>
      </p:sp>
      <p:sp>
        <p:nvSpPr>
          <p:cNvPr id="3" name="مستطيل 2"/>
          <p:cNvSpPr/>
          <p:nvPr/>
        </p:nvSpPr>
        <p:spPr>
          <a:xfrm>
            <a:off x="1785918" y="6396335"/>
            <a:ext cx="517641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ar-SA" sz="2400" b="1" cap="all" spc="0" dirty="0" smtClean="0">
                <a:ln/>
                <a:solidFill>
                  <a:schemeClr val="accent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المعلمة : عائشة حامد </a:t>
            </a:r>
            <a:r>
              <a:rPr lang="ar-SA" sz="2400" b="1" cap="all" spc="0" dirty="0" err="1" smtClean="0">
                <a:ln/>
                <a:solidFill>
                  <a:schemeClr val="accent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الحارثي</a:t>
            </a:r>
            <a:r>
              <a:rPr lang="ar-SA" sz="2400" b="1" cap="all" spc="0" dirty="0" smtClean="0">
                <a:ln/>
                <a:solidFill>
                  <a:schemeClr val="accent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/ متوسطة الخيزران</a:t>
            </a:r>
            <a:endParaRPr lang="ar-SA" sz="2400" b="1" cap="all" spc="0" dirty="0">
              <a:ln/>
              <a:solidFill>
                <a:schemeClr val="accent2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نتيجة بحث الصور عن شخص يفك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3491880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1934458" y="836712"/>
            <a:ext cx="104387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التعلم</a:t>
            </a:r>
          </a:p>
          <a:p>
            <a:pPr algn="ctr"/>
            <a:r>
              <a:rPr lang="ar-SA" sz="2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بالحذف</a:t>
            </a:r>
            <a:endParaRPr lang="ar-SA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331745" y="544324"/>
            <a:ext cx="548098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لتحصلي على تعريف الرياح </a:t>
            </a:r>
            <a:r>
              <a:rPr lang="ar-SA" sz="2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أحذفي</a:t>
            </a:r>
            <a:r>
              <a:rPr lang="ar-SA" sz="2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احرف ( الميم ) من بداية كل </a:t>
            </a:r>
          </a:p>
          <a:p>
            <a:pPr algn="ctr"/>
            <a:r>
              <a:rPr lang="ar-SA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كلمة ونهاية وستحصلين عليه</a:t>
            </a:r>
            <a:endParaRPr lang="ar-SA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805" y="1245354"/>
            <a:ext cx="6601811" cy="5085184"/>
          </a:xfrm>
          <a:prstGeom prst="rect">
            <a:avLst/>
          </a:prstGeom>
        </p:spPr>
      </p:pic>
      <p:sp>
        <p:nvSpPr>
          <p:cNvPr id="5" name="شكل بيضاوي 4"/>
          <p:cNvSpPr/>
          <p:nvPr/>
        </p:nvSpPr>
        <p:spPr>
          <a:xfrm>
            <a:off x="3331746" y="2708920"/>
            <a:ext cx="4336598" cy="316835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err="1" smtClean="0">
                <a:solidFill>
                  <a:schemeClr val="tx1"/>
                </a:solidFill>
              </a:rPr>
              <a:t>تياراتم</a:t>
            </a:r>
            <a:r>
              <a:rPr lang="ar-SA" sz="2400" dirty="0" smtClean="0">
                <a:solidFill>
                  <a:schemeClr val="tx1"/>
                </a:solidFill>
              </a:rPr>
              <a:t> </a:t>
            </a:r>
            <a:r>
              <a:rPr lang="ar-SA" sz="2400" dirty="0" err="1" smtClean="0">
                <a:solidFill>
                  <a:schemeClr val="tx1"/>
                </a:solidFill>
              </a:rPr>
              <a:t>مهوائية</a:t>
            </a:r>
            <a:r>
              <a:rPr lang="ar-SA" sz="2400" dirty="0" smtClean="0">
                <a:solidFill>
                  <a:schemeClr val="tx1"/>
                </a:solidFill>
              </a:rPr>
              <a:t> </a:t>
            </a:r>
            <a:r>
              <a:rPr lang="ar-SA" sz="2400" dirty="0" err="1" smtClean="0">
                <a:solidFill>
                  <a:schemeClr val="tx1"/>
                </a:solidFill>
              </a:rPr>
              <a:t>تنتقلم</a:t>
            </a:r>
            <a:r>
              <a:rPr lang="ar-SA" sz="2400" dirty="0" smtClean="0">
                <a:solidFill>
                  <a:schemeClr val="tx1"/>
                </a:solidFill>
              </a:rPr>
              <a:t> منم </a:t>
            </a:r>
            <a:r>
              <a:rPr lang="ar-SA" sz="2400" dirty="0" err="1" smtClean="0">
                <a:solidFill>
                  <a:schemeClr val="tx1"/>
                </a:solidFill>
              </a:rPr>
              <a:t>ممناطق</a:t>
            </a:r>
            <a:r>
              <a:rPr lang="ar-SA" sz="2400" dirty="0" smtClean="0">
                <a:solidFill>
                  <a:schemeClr val="tx1"/>
                </a:solidFill>
              </a:rPr>
              <a:t> </a:t>
            </a:r>
            <a:r>
              <a:rPr lang="ar-SA" sz="2400" dirty="0" err="1" smtClean="0">
                <a:solidFill>
                  <a:schemeClr val="tx1"/>
                </a:solidFill>
              </a:rPr>
              <a:t>الضغطم</a:t>
            </a:r>
            <a:r>
              <a:rPr lang="ar-SA" sz="2400" dirty="0" smtClean="0">
                <a:solidFill>
                  <a:schemeClr val="tx1"/>
                </a:solidFill>
              </a:rPr>
              <a:t> </a:t>
            </a:r>
            <a:r>
              <a:rPr lang="ar-SA" sz="2400" dirty="0" err="1" smtClean="0">
                <a:solidFill>
                  <a:schemeClr val="tx1"/>
                </a:solidFill>
              </a:rPr>
              <a:t>المرتفعم</a:t>
            </a:r>
            <a:r>
              <a:rPr lang="ar-SA" sz="2400" dirty="0" smtClean="0">
                <a:solidFill>
                  <a:schemeClr val="tx1"/>
                </a:solidFill>
              </a:rPr>
              <a:t> إلى </a:t>
            </a:r>
            <a:r>
              <a:rPr lang="ar-SA" sz="2400" dirty="0" err="1" smtClean="0">
                <a:solidFill>
                  <a:schemeClr val="tx1"/>
                </a:solidFill>
              </a:rPr>
              <a:t>مناطقم</a:t>
            </a:r>
            <a:r>
              <a:rPr lang="ar-SA" sz="2400" dirty="0" smtClean="0">
                <a:solidFill>
                  <a:schemeClr val="tx1"/>
                </a:solidFill>
              </a:rPr>
              <a:t> </a:t>
            </a:r>
            <a:r>
              <a:rPr lang="ar-SA" sz="2400" dirty="0" err="1" smtClean="0">
                <a:solidFill>
                  <a:schemeClr val="tx1"/>
                </a:solidFill>
              </a:rPr>
              <a:t>الضغطم</a:t>
            </a:r>
            <a:r>
              <a:rPr lang="ar-SA" sz="2400" dirty="0" smtClean="0">
                <a:solidFill>
                  <a:schemeClr val="tx1"/>
                </a:solidFill>
              </a:rPr>
              <a:t> </a:t>
            </a:r>
            <a:r>
              <a:rPr lang="ar-SA" sz="2400" dirty="0" err="1" smtClean="0">
                <a:solidFill>
                  <a:schemeClr val="tx1"/>
                </a:solidFill>
              </a:rPr>
              <a:t>المنخفضم</a:t>
            </a:r>
            <a:r>
              <a:rPr lang="ar-SA" sz="2400" dirty="0" smtClean="0">
                <a:solidFill>
                  <a:schemeClr val="tx1"/>
                </a:solidFill>
              </a:rPr>
              <a:t> </a:t>
            </a:r>
            <a:r>
              <a:rPr lang="ar-SA" sz="2400" dirty="0" err="1" smtClean="0">
                <a:solidFill>
                  <a:schemeClr val="tx1"/>
                </a:solidFill>
              </a:rPr>
              <a:t>مبشكل</a:t>
            </a:r>
            <a:r>
              <a:rPr lang="ar-SA" sz="2400" dirty="0" smtClean="0">
                <a:solidFill>
                  <a:schemeClr val="tx1"/>
                </a:solidFill>
              </a:rPr>
              <a:t> </a:t>
            </a:r>
            <a:r>
              <a:rPr lang="ar-SA" sz="2400" dirty="0" err="1" smtClean="0">
                <a:solidFill>
                  <a:schemeClr val="tx1"/>
                </a:solidFill>
              </a:rPr>
              <a:t>أفقيم</a:t>
            </a:r>
            <a:r>
              <a:rPr lang="ar-SA" sz="2400" dirty="0" smtClean="0">
                <a:solidFill>
                  <a:schemeClr val="tx1"/>
                </a:solidFill>
              </a:rPr>
              <a:t> </a:t>
            </a:r>
            <a:endParaRPr lang="ar-SA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110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1214414" y="785794"/>
            <a:ext cx="6715172" cy="164307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762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C00000"/>
                </a:solidFill>
              </a:rPr>
              <a:t>افتحي كتاب الطالب ص </a:t>
            </a:r>
            <a:r>
              <a:rPr lang="ar-SA" b="1" dirty="0" smtClean="0">
                <a:solidFill>
                  <a:srgbClr val="C00000"/>
                </a:solidFill>
              </a:rPr>
              <a:t>102</a:t>
            </a:r>
            <a:r>
              <a:rPr lang="ar-SA" b="1" dirty="0" smtClean="0">
                <a:solidFill>
                  <a:srgbClr val="C00000"/>
                </a:solidFill>
              </a:rPr>
              <a:t>واستنتجي </a:t>
            </a:r>
            <a:r>
              <a:rPr lang="ar-SA" b="1" dirty="0" smtClean="0">
                <a:solidFill>
                  <a:srgbClr val="C00000"/>
                </a:solidFill>
              </a:rPr>
              <a:t>من فقرة الرياح</a:t>
            </a:r>
            <a:endParaRPr lang="ar-SA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CEAD4"/>
              </a:clrFrom>
              <a:clrTo>
                <a:srgbClr val="FCEAD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9" t="13970" r="3176" b="20133"/>
          <a:stretch/>
        </p:blipFill>
        <p:spPr bwMode="auto">
          <a:xfrm rot="21307091">
            <a:off x="1029266" y="2928508"/>
            <a:ext cx="7432813" cy="2796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5292080" y="332656"/>
            <a:ext cx="379699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ارسمي اتجاه الرياح في النصف الشمالي والجنوبي من الكرة الأرضية </a:t>
            </a:r>
            <a:endParaRPr lang="ar-SA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35535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307" y="1393645"/>
            <a:ext cx="4654693" cy="4699651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16" y="1609858"/>
            <a:ext cx="4369619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1707006" y="188640"/>
            <a:ext cx="652774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ابحثي في الكتاب عن أسماء الأجهزة التالية</a:t>
            </a:r>
          </a:p>
          <a:p>
            <a:pPr algn="ctr"/>
            <a:r>
              <a:rPr lang="ar-SA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وفائدة كل جهاز </a:t>
            </a:r>
            <a:r>
              <a:rPr lang="ar-SA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365"/>
            <a:ext cx="1224136" cy="1205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631926"/>
            <a:ext cx="2583631" cy="2453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7200">
            <a:off x="439724" y="2973676"/>
            <a:ext cx="3506965" cy="2539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58342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سهم للأسفل 2"/>
          <p:cNvSpPr/>
          <p:nvPr/>
        </p:nvSpPr>
        <p:spPr>
          <a:xfrm>
            <a:off x="3000364" y="3500438"/>
            <a:ext cx="3556466" cy="3357562"/>
          </a:xfrm>
          <a:prstGeom prst="downArrow">
            <a:avLst>
              <a:gd name="adj1" fmla="val 50000"/>
              <a:gd name="adj2" fmla="val 372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نحفظ إبداعك</a:t>
            </a:r>
          </a:p>
          <a:p>
            <a:pPr algn="ctr"/>
            <a:r>
              <a:rPr lang="ar-SA" sz="3600" b="1" dirty="0" smtClean="0"/>
              <a:t>في سجل منجزات</a:t>
            </a:r>
          </a:p>
          <a:p>
            <a:pPr algn="ctr"/>
            <a:r>
              <a:rPr lang="ar-SA" sz="3600" b="1" dirty="0" smtClean="0"/>
              <a:t>الفصل</a:t>
            </a:r>
            <a:endParaRPr lang="ar-SA" sz="3600" b="1" dirty="0"/>
          </a:p>
        </p:txBody>
      </p:sp>
      <p:sp>
        <p:nvSpPr>
          <p:cNvPr id="4" name="مخطط انسيابي: شريط مثقب 3"/>
          <p:cNvSpPr/>
          <p:nvPr/>
        </p:nvSpPr>
        <p:spPr>
          <a:xfrm>
            <a:off x="1571604" y="0"/>
            <a:ext cx="5857916" cy="3429000"/>
          </a:xfrm>
          <a:prstGeom prst="flowChartPunchedTap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solidFill>
                  <a:srgbClr val="FF0000"/>
                </a:solidFill>
              </a:rPr>
              <a:t>صممي </a:t>
            </a:r>
            <a:r>
              <a:rPr lang="ar-SA" sz="3600" b="1" dirty="0" smtClean="0">
                <a:solidFill>
                  <a:srgbClr val="FF0000"/>
                </a:solidFill>
              </a:rPr>
              <a:t>خارطة </a:t>
            </a:r>
            <a:r>
              <a:rPr lang="ar-SA" sz="3600" b="1" dirty="0" smtClean="0">
                <a:solidFill>
                  <a:srgbClr val="FF0000"/>
                </a:solidFill>
              </a:rPr>
              <a:t>مفاهيم </a:t>
            </a:r>
            <a:r>
              <a:rPr lang="ar-SA" sz="3600" b="1" dirty="0" smtClean="0">
                <a:solidFill>
                  <a:srgbClr val="FF0000"/>
                </a:solidFill>
              </a:rPr>
              <a:t>لأنواع الرياح</a:t>
            </a:r>
            <a:endParaRPr lang="ar-SA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652120" y="3356992"/>
            <a:ext cx="314324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صفي ما ترينه أمامك</a:t>
            </a:r>
            <a:endParaRPr lang="ar-SA" sz="5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543178" y="1196752"/>
            <a:ext cx="434926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استخرجي من فقرة الإعصار ما يلي </a:t>
            </a:r>
            <a:endParaRPr lang="ar-SA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0098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819763" y="5661248"/>
            <a:ext cx="491512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1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استعيدي شريط ذكرياتك عن الدرس السابق , ودوني النقاط الرئيسية فيه</a:t>
            </a:r>
            <a:endParaRPr lang="ar-SA" sz="1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286380" y="2357430"/>
            <a:ext cx="159210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صفحة</a:t>
            </a:r>
          </a:p>
          <a:p>
            <a:pPr algn="ctr"/>
            <a:r>
              <a:rPr lang="ar-SA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104</a:t>
            </a:r>
            <a:endParaRPr lang="ar-SA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714744" y="2357430"/>
            <a:ext cx="131798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نشاط</a:t>
            </a:r>
          </a:p>
          <a:p>
            <a:pPr algn="ctr"/>
            <a:r>
              <a:rPr lang="ar-SA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</a:t>
            </a:r>
            <a:endParaRPr lang="ar-SA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583824" y="4929198"/>
            <a:ext cx="19463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الرطوبة</a:t>
            </a:r>
            <a:endParaRPr lang="ar-SA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51520" y="25142"/>
            <a:ext cx="42546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طالبتي يا </a:t>
            </a:r>
          </a:p>
          <a:p>
            <a:pPr algn="ctr"/>
            <a:r>
              <a:rPr lang="ar-SA" sz="20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أمل المستقبل تعاوني</a:t>
            </a:r>
            <a:r>
              <a:rPr lang="ar-SA" sz="20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مع مجموعتك وطبقي ما يلي</a:t>
            </a:r>
            <a:endParaRPr lang="ar-SA" sz="20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7578934" y="3086328"/>
            <a:ext cx="105509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ماذا </a:t>
            </a:r>
          </a:p>
          <a:p>
            <a:pPr algn="ctr"/>
            <a:r>
              <a:rPr lang="ar-SA" sz="24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تعرفين </a:t>
            </a:r>
          </a:p>
          <a:p>
            <a:pPr algn="ctr"/>
            <a:r>
              <a:rPr lang="ar-SA" sz="2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عن</a:t>
            </a:r>
          </a:p>
          <a:p>
            <a:pPr algn="ctr"/>
            <a:r>
              <a:rPr lang="ar-SA" sz="24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الرطوبة </a:t>
            </a:r>
            <a:endParaRPr lang="ar-SA" sz="2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5462713" y="3299500"/>
            <a:ext cx="172194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نظمي معلوماتك</a:t>
            </a:r>
          </a:p>
          <a:p>
            <a:pPr algn="ctr"/>
            <a:r>
              <a:rPr lang="ar-SA" sz="24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أنت وفريقك</a:t>
            </a:r>
          </a:p>
          <a:p>
            <a:pPr algn="ctr"/>
            <a:r>
              <a:rPr lang="ar-SA" sz="2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في خارطة </a:t>
            </a:r>
          </a:p>
          <a:p>
            <a:pPr algn="ctr"/>
            <a:r>
              <a:rPr lang="ar-SA" sz="2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مفاهيم </a:t>
            </a:r>
            <a:endParaRPr lang="ar-SA" sz="2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4027244" y="3284984"/>
            <a:ext cx="1120820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ابحثي في</a:t>
            </a:r>
          </a:p>
          <a:p>
            <a:pPr algn="ctr"/>
            <a:r>
              <a:rPr lang="ar-SA" sz="24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الكتاب</a:t>
            </a:r>
          </a:p>
          <a:p>
            <a:pPr algn="ctr"/>
            <a:r>
              <a:rPr lang="ar-SA" sz="2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عن</a:t>
            </a:r>
          </a:p>
          <a:p>
            <a:pPr algn="ctr"/>
            <a:r>
              <a:rPr lang="ar-SA" sz="2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معلومات </a:t>
            </a:r>
          </a:p>
          <a:p>
            <a:pPr algn="ctr"/>
            <a:r>
              <a:rPr lang="ar-SA" sz="2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حول</a:t>
            </a:r>
          </a:p>
          <a:p>
            <a:pPr algn="ctr"/>
            <a:r>
              <a:rPr lang="ar-SA" sz="24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الرطوبة </a:t>
            </a:r>
            <a:endParaRPr lang="ar-SA" sz="2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1794186" y="3356992"/>
            <a:ext cx="1858201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لخصي ما</a:t>
            </a:r>
          </a:p>
          <a:p>
            <a:pPr algn="ctr"/>
            <a:r>
              <a:rPr lang="ar-SA" sz="20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جمعته من معلومات </a:t>
            </a:r>
          </a:p>
          <a:p>
            <a:pPr algn="ctr"/>
            <a:r>
              <a:rPr lang="ar-SA" sz="20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من خلال</a:t>
            </a:r>
          </a:p>
          <a:p>
            <a:pPr algn="ctr"/>
            <a:r>
              <a:rPr lang="ar-SA" sz="20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تصفحك للكتاب</a:t>
            </a:r>
          </a:p>
          <a:p>
            <a:pPr algn="ctr"/>
            <a:r>
              <a:rPr lang="ar-SA" sz="20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في </a:t>
            </a:r>
          </a:p>
          <a:p>
            <a:pPr algn="ctr"/>
            <a:r>
              <a:rPr lang="ar-SA" sz="20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خارطة مفاهيم </a:t>
            </a:r>
            <a:endParaRPr lang="ar-SA" sz="20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-54229" y="3356992"/>
            <a:ext cx="209865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قيمي </a:t>
            </a:r>
          </a:p>
          <a:p>
            <a:pPr algn="ctr"/>
            <a:r>
              <a:rPr lang="ar-SA" sz="24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الخارطة الأولى </a:t>
            </a:r>
          </a:p>
          <a:p>
            <a:pPr algn="ctr"/>
            <a:r>
              <a:rPr lang="ar-SA" sz="2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مع الخارطة الثانية </a:t>
            </a:r>
            <a:endParaRPr lang="ar-SA" sz="2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شكل بيضاوي 1"/>
          <p:cNvSpPr/>
          <p:nvPr/>
        </p:nvSpPr>
        <p:spPr>
          <a:xfrm>
            <a:off x="1714480" y="500042"/>
            <a:ext cx="6500858" cy="914400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accent2">
                    <a:lumMod val="75000"/>
                  </a:schemeClr>
                </a:solidFill>
              </a:rPr>
              <a:t>أعيدي ترتيب الكلمات الموجودة أمامك لتحصلي على معنى الرطوبة </a:t>
            </a:r>
            <a:endParaRPr lang="ar-SA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شكل بيضاوي 2"/>
          <p:cNvSpPr/>
          <p:nvPr/>
        </p:nvSpPr>
        <p:spPr>
          <a:xfrm>
            <a:off x="6858016" y="2000240"/>
            <a:ext cx="1843094" cy="71438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chemeClr val="accent2">
                    <a:lumMod val="75000"/>
                  </a:schemeClr>
                </a:solidFill>
              </a:rPr>
              <a:t>الهواء</a:t>
            </a:r>
            <a:endParaRPr lang="ar-SA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4714876" y="2000240"/>
            <a:ext cx="1843094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بخار</a:t>
            </a:r>
            <a:endParaRPr lang="ar-SA" b="1" dirty="0"/>
          </a:p>
        </p:txBody>
      </p:sp>
      <p:sp>
        <p:nvSpPr>
          <p:cNvPr id="6" name="شكل بيضاوي 5"/>
          <p:cNvSpPr/>
          <p:nvPr/>
        </p:nvSpPr>
        <p:spPr>
          <a:xfrm>
            <a:off x="2500298" y="2000240"/>
            <a:ext cx="1843094" cy="71438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في</a:t>
            </a:r>
            <a:endParaRPr lang="ar-SA" b="1" dirty="0"/>
          </a:p>
        </p:txBody>
      </p:sp>
      <p:sp>
        <p:nvSpPr>
          <p:cNvPr id="7" name="شكل بيضاوي 6"/>
          <p:cNvSpPr/>
          <p:nvPr/>
        </p:nvSpPr>
        <p:spPr>
          <a:xfrm>
            <a:off x="6929454" y="3214686"/>
            <a:ext cx="1843094" cy="78581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الماء</a:t>
            </a:r>
            <a:endParaRPr lang="ar-SA" sz="2400" b="1" dirty="0"/>
          </a:p>
        </p:txBody>
      </p:sp>
      <p:sp>
        <p:nvSpPr>
          <p:cNvPr id="9" name="شكل بيضاوي 8"/>
          <p:cNvSpPr/>
          <p:nvPr/>
        </p:nvSpPr>
        <p:spPr>
          <a:xfrm>
            <a:off x="2500298" y="3214686"/>
            <a:ext cx="1843094" cy="85725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الموجود</a:t>
            </a:r>
            <a:endParaRPr lang="ar-SA" b="1" dirty="0"/>
          </a:p>
        </p:txBody>
      </p:sp>
      <p:sp>
        <p:nvSpPr>
          <p:cNvPr id="10" name="شكل بيضاوي 9"/>
          <p:cNvSpPr/>
          <p:nvPr/>
        </p:nvSpPr>
        <p:spPr>
          <a:xfrm>
            <a:off x="4786314" y="3214686"/>
            <a:ext cx="1843094" cy="78581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كمية</a:t>
            </a:r>
            <a:endParaRPr lang="ar-SA" sz="24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-180528" y="476672"/>
            <a:ext cx="90476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مثلي لمدن في وطني تزيد فيها الرطوبة </a:t>
            </a:r>
            <a:endParaRPr lang="ar-SA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389830" y="3143248"/>
            <a:ext cx="46538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effectLst/>
              </a:rPr>
              <a:t>عللي حدوث </a:t>
            </a:r>
            <a:r>
              <a:rPr lang="ar-SA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effectLst/>
              </a:rPr>
              <a:t>التكاثف</a:t>
            </a:r>
            <a:endParaRPr lang="ar-SA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654654" y="2967335"/>
            <a:ext cx="3834703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ضعي اسم تحت</a:t>
            </a:r>
          </a:p>
          <a:p>
            <a:pPr algn="ctr"/>
            <a:r>
              <a:rPr lang="ar-SA" sz="32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كل صورة من صور التكاثف</a:t>
            </a:r>
            <a:endParaRPr lang="ar-SA" sz="32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38195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1420">
            <a:off x="5885451" y="480688"/>
            <a:ext cx="2756863" cy="2952328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556792"/>
            <a:ext cx="3175000" cy="2880320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2756">
            <a:off x="380300" y="497426"/>
            <a:ext cx="2754891" cy="3006080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8501">
            <a:off x="453880" y="3983064"/>
            <a:ext cx="3899518" cy="2323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456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539234" y="548680"/>
            <a:ext cx="40655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اهم صور التكاثف</a:t>
            </a:r>
            <a:endParaRPr lang="ar-SA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07504" y="5720508"/>
            <a:ext cx="8955240" cy="113749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 smtClean="0"/>
              <a:t>اربطي بين الصورة والدرس</a:t>
            </a:r>
            <a:endParaRPr lang="ar-SA" sz="4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15260" y="5661248"/>
            <a:ext cx="83134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صممي خارطة مفاهيم لعناصر المناخ</a:t>
            </a:r>
            <a:endParaRPr lang="ar-SA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79633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016440" y="2420888"/>
            <a:ext cx="508825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استخرجي من الكتاب اسماء أجهزة قياس الرطوبة</a:t>
            </a:r>
          </a:p>
          <a:p>
            <a:pPr algn="ctr"/>
            <a:r>
              <a:rPr lang="ar-SA" sz="2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واسبقي البقية</a:t>
            </a:r>
            <a:r>
              <a:rPr lang="ar-SA" sz="24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ar-SA" sz="2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755576" y="332656"/>
            <a:ext cx="26228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من الأسرع</a:t>
            </a:r>
            <a:endParaRPr lang="ar-SA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717032"/>
            <a:ext cx="3744416" cy="1813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3435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7848872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2625348" y="404664"/>
            <a:ext cx="43973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اكملي جدول التعلم </a:t>
            </a:r>
            <a:endParaRPr lang="ar-SA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5957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3117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620688"/>
            <a:ext cx="2376264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16632"/>
            <a:ext cx="7308304" cy="6624736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3902440" y="1916832"/>
            <a:ext cx="3174816" cy="3024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FF0000"/>
                </a:solidFill>
              </a:rPr>
              <a:t>يتوقع من الطالبة بنهاية الدرس أن </a:t>
            </a:r>
          </a:p>
          <a:p>
            <a:pPr marL="342900" indent="-342900" algn="ctr">
              <a:buAutoNum type="arabicParenR"/>
            </a:pPr>
            <a:r>
              <a:rPr lang="ar-SA" b="1" dirty="0" smtClean="0">
                <a:solidFill>
                  <a:srgbClr val="FF0000"/>
                </a:solidFill>
              </a:rPr>
              <a:t>تعرف الحرارة</a:t>
            </a:r>
          </a:p>
          <a:p>
            <a:pPr marL="342900" indent="-342900" algn="ctr">
              <a:buAutoNum type="arabicParenR"/>
            </a:pPr>
            <a:r>
              <a:rPr lang="ar-SA" b="1" dirty="0" smtClean="0">
                <a:solidFill>
                  <a:srgbClr val="FF0000"/>
                </a:solidFill>
              </a:rPr>
              <a:t>ترسم اتجاه الرياح في نصفي الكرة الأرضية الشمالي والجنوبي</a:t>
            </a:r>
          </a:p>
          <a:p>
            <a:pPr marL="342900" indent="-342900" algn="ctr">
              <a:buAutoNum type="arabicParenR"/>
            </a:pPr>
            <a:r>
              <a:rPr lang="ar-SA" b="1" dirty="0" smtClean="0">
                <a:solidFill>
                  <a:srgbClr val="FF0000"/>
                </a:solidFill>
              </a:rPr>
              <a:t>تذكر أجهزة قياس الرياح</a:t>
            </a:r>
          </a:p>
          <a:p>
            <a:pPr marL="342900" indent="-342900" algn="ctr">
              <a:buAutoNum type="arabicParenR"/>
            </a:pPr>
            <a:r>
              <a:rPr lang="ar-SA" b="1" dirty="0" smtClean="0">
                <a:solidFill>
                  <a:srgbClr val="FF0000"/>
                </a:solidFill>
              </a:rPr>
              <a:t>تصمم خارطة مفاهيم لأنواع الرياح</a:t>
            </a:r>
          </a:p>
          <a:p>
            <a:pPr marL="342900" indent="-342900" algn="ctr">
              <a:buAutoNum type="arabicParenR"/>
            </a:pPr>
            <a:r>
              <a:rPr lang="ar-SA" b="1" dirty="0" smtClean="0">
                <a:solidFill>
                  <a:srgbClr val="FF0000"/>
                </a:solidFill>
              </a:rPr>
              <a:t>تصف الإعصار</a:t>
            </a:r>
          </a:p>
          <a:p>
            <a:pPr marL="342900" indent="-342900" algn="ctr">
              <a:buAutoNum type="arabicParenR"/>
            </a:pPr>
            <a:r>
              <a:rPr lang="ar-SA" b="1" dirty="0" smtClean="0">
                <a:solidFill>
                  <a:srgbClr val="FF0000"/>
                </a:solidFill>
              </a:rPr>
              <a:t>تعرف الرطوبة</a:t>
            </a:r>
          </a:p>
          <a:p>
            <a:pPr marL="342900" indent="-342900" algn="ctr">
              <a:buAutoNum type="arabicParenR"/>
            </a:pPr>
            <a:r>
              <a:rPr lang="ar-SA" b="1" dirty="0" smtClean="0">
                <a:solidFill>
                  <a:srgbClr val="FF0000"/>
                </a:solidFill>
              </a:rPr>
              <a:t>تمثل على أشكال الرطوبة</a:t>
            </a:r>
          </a:p>
          <a:p>
            <a:pPr marL="342900" indent="-342900" algn="ctr">
              <a:buAutoNum type="arabicParenR"/>
            </a:pPr>
            <a:r>
              <a:rPr lang="ar-SA" b="1" dirty="0" smtClean="0">
                <a:solidFill>
                  <a:srgbClr val="FF0000"/>
                </a:solidFill>
              </a:rPr>
              <a:t>تعدد أجهزة قياس الرطوبة </a:t>
            </a:r>
          </a:p>
          <a:p>
            <a:pPr marL="342900" indent="-342900" algn="ctr">
              <a:buAutoNum type="arabicParenR"/>
            </a:pPr>
            <a:r>
              <a:rPr lang="ar-SA" b="1" dirty="0" smtClean="0">
                <a:solidFill>
                  <a:srgbClr val="FF0000"/>
                </a:solidFill>
              </a:rPr>
              <a:t>أن تدرك أن الرياح من جند الله </a:t>
            </a:r>
            <a:endParaRPr lang="ar-SA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059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0127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00034" y="500042"/>
            <a:ext cx="614366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استخرجي الكلمات التي لا تعرفين معناها من الدرس</a:t>
            </a:r>
            <a:endParaRPr lang="ar-SA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7308304" y="2636912"/>
            <a:ext cx="1140056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الرياح</a:t>
            </a:r>
          </a:p>
          <a:p>
            <a:pPr algn="ctr"/>
            <a:r>
              <a:rPr lang="ar-SA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تيارات</a:t>
            </a:r>
          </a:p>
          <a:p>
            <a:pPr algn="ctr"/>
            <a:r>
              <a:rPr lang="ar-SA" sz="1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الأنيمومتر</a:t>
            </a:r>
            <a:endParaRPr lang="ar-SA" sz="1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ar-SA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دوارة الرياح</a:t>
            </a:r>
          </a:p>
          <a:p>
            <a:pPr algn="ctr"/>
            <a:r>
              <a:rPr lang="ar-SA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رياح تجارية</a:t>
            </a:r>
          </a:p>
          <a:p>
            <a:pPr algn="ctr"/>
            <a:r>
              <a:rPr lang="ar-SA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رياح عكسية</a:t>
            </a:r>
          </a:p>
          <a:p>
            <a:pPr algn="ctr"/>
            <a:r>
              <a:rPr lang="ar-SA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رياح موسمية </a:t>
            </a:r>
          </a:p>
          <a:p>
            <a:pPr algn="ctr"/>
            <a:r>
              <a:rPr lang="ar-SA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الاعصار</a:t>
            </a:r>
          </a:p>
          <a:p>
            <a:pPr algn="ctr"/>
            <a:r>
              <a:rPr lang="ar-SA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الرطوبة </a:t>
            </a:r>
          </a:p>
          <a:p>
            <a:pPr algn="ctr"/>
            <a:r>
              <a:rPr lang="ar-SA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تكثف</a:t>
            </a:r>
            <a:endParaRPr lang="ar-SA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509450" y="428604"/>
            <a:ext cx="15456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الرياح</a:t>
            </a:r>
            <a:endParaRPr lang="ar-SA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283</Words>
  <Application>Microsoft Office PowerPoint</Application>
  <PresentationFormat>عرض على الشاشة (3:4)‏</PresentationFormat>
  <Paragraphs>88</Paragraphs>
  <Slides>32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32</vt:i4>
      </vt:variant>
    </vt:vector>
  </HeadingPairs>
  <TitlesOfParts>
    <vt:vector size="33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الوعد للحاسبات</dc:creator>
  <cp:lastModifiedBy>acer</cp:lastModifiedBy>
  <cp:revision>36</cp:revision>
  <dcterms:created xsi:type="dcterms:W3CDTF">2016-10-18T16:06:04Z</dcterms:created>
  <dcterms:modified xsi:type="dcterms:W3CDTF">2019-10-20T17:30:00Z</dcterms:modified>
</cp:coreProperties>
</file>