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82" r:id="rId19"/>
    <p:sldId id="283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4" r:id="rId28"/>
    <p:sldId id="280" r:id="rId29"/>
    <p:sldId id="281" r:id="rId30"/>
  </p:sldIdLst>
  <p:sldSz cx="9144000" cy="6858000" type="screen4x3"/>
  <p:notesSz cx="6858000" cy="9144000"/>
  <p:defaultTextStyle>
    <a:defPPr>
      <a:defRPr lang="ar-EG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4660"/>
  </p:normalViewPr>
  <p:slideViewPr>
    <p:cSldViewPr snapToGrid="0">
      <p:cViewPr varScale="1">
        <p:scale>
          <a:sx n="51" d="100"/>
          <a:sy n="51" d="100"/>
        </p:scale>
        <p:origin x="-96" y="-30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04E3D-DEDA-497F-BD19-D4BE1CA9E274}" type="datetimeFigureOut">
              <a:rPr lang="ar-EG" smtClean="0"/>
              <a:t>04/07/1437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A595D-E87F-4713-AE92-56582A56B507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40443638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04E3D-DEDA-497F-BD19-D4BE1CA9E274}" type="datetimeFigureOut">
              <a:rPr lang="ar-EG" smtClean="0"/>
              <a:t>04/07/1437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A595D-E87F-4713-AE92-56582A56B507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23169066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04E3D-DEDA-497F-BD19-D4BE1CA9E274}" type="datetimeFigureOut">
              <a:rPr lang="ar-EG" smtClean="0"/>
              <a:t>04/07/1437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A595D-E87F-4713-AE92-56582A56B507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17577216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04E3D-DEDA-497F-BD19-D4BE1CA9E274}" type="datetimeFigureOut">
              <a:rPr lang="ar-EG" smtClean="0"/>
              <a:t>04/07/1437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A595D-E87F-4713-AE92-56582A56B507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976456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04E3D-DEDA-497F-BD19-D4BE1CA9E274}" type="datetimeFigureOut">
              <a:rPr lang="ar-EG" smtClean="0"/>
              <a:t>04/07/1437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A595D-E87F-4713-AE92-56582A56B507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31959690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04E3D-DEDA-497F-BD19-D4BE1CA9E274}" type="datetimeFigureOut">
              <a:rPr lang="ar-EG" smtClean="0"/>
              <a:t>04/07/1437</a:t>
            </a:fld>
            <a:endParaRPr lang="ar-E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A595D-E87F-4713-AE92-56582A56B507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38126179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04E3D-DEDA-497F-BD19-D4BE1CA9E274}" type="datetimeFigureOut">
              <a:rPr lang="ar-EG" smtClean="0"/>
              <a:t>04/07/1437</a:t>
            </a:fld>
            <a:endParaRPr lang="ar-EG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A595D-E87F-4713-AE92-56582A56B507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3039285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04E3D-DEDA-497F-BD19-D4BE1CA9E274}" type="datetimeFigureOut">
              <a:rPr lang="ar-EG" smtClean="0"/>
              <a:t>04/07/1437</a:t>
            </a:fld>
            <a:endParaRPr lang="ar-E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A595D-E87F-4713-AE92-56582A56B507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41008805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04E3D-DEDA-497F-BD19-D4BE1CA9E274}" type="datetimeFigureOut">
              <a:rPr lang="ar-EG" smtClean="0"/>
              <a:t>04/07/1437</a:t>
            </a:fld>
            <a:endParaRPr lang="ar-EG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A595D-E87F-4713-AE92-56582A56B507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40878857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04E3D-DEDA-497F-BD19-D4BE1CA9E274}" type="datetimeFigureOut">
              <a:rPr lang="ar-EG" smtClean="0"/>
              <a:t>04/07/1437</a:t>
            </a:fld>
            <a:endParaRPr lang="ar-E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A595D-E87F-4713-AE92-56582A56B507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3051308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04E3D-DEDA-497F-BD19-D4BE1CA9E274}" type="datetimeFigureOut">
              <a:rPr lang="ar-EG" smtClean="0"/>
              <a:t>04/07/1437</a:t>
            </a:fld>
            <a:endParaRPr lang="ar-E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A595D-E87F-4713-AE92-56582A56B507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1078458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104E3D-DEDA-497F-BD19-D4BE1CA9E274}" type="datetimeFigureOut">
              <a:rPr lang="ar-EG" smtClean="0"/>
              <a:t>04/07/1437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BA595D-E87F-4713-AE92-56582A56B507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2677953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emf"/><Relationship Id="rId4" Type="http://schemas.openxmlformats.org/officeDocument/2006/relationships/image" Target="../media/image18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em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emf"/><Relationship Id="rId3" Type="http://schemas.openxmlformats.org/officeDocument/2006/relationships/image" Target="../media/image24.emf"/><Relationship Id="rId7" Type="http://schemas.openxmlformats.org/officeDocument/2006/relationships/image" Target="../media/image28.emf"/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emf"/><Relationship Id="rId5" Type="http://schemas.openxmlformats.org/officeDocument/2006/relationships/image" Target="../media/image26.emf"/><Relationship Id="rId4" Type="http://schemas.openxmlformats.org/officeDocument/2006/relationships/image" Target="../media/image25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emf"/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2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emf"/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emf"/><Relationship Id="rId5" Type="http://schemas.openxmlformats.org/officeDocument/2006/relationships/image" Target="../media/image36.emf"/><Relationship Id="rId4" Type="http://schemas.openxmlformats.org/officeDocument/2006/relationships/image" Target="../media/image35.emf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emf"/><Relationship Id="rId2" Type="http://schemas.openxmlformats.org/officeDocument/2006/relationships/image" Target="../media/image38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emf"/><Relationship Id="rId2" Type="http://schemas.openxmlformats.org/officeDocument/2006/relationships/image" Target="../media/image40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3.emf"/><Relationship Id="rId4" Type="http://schemas.openxmlformats.org/officeDocument/2006/relationships/image" Target="../media/image42.emf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emf"/><Relationship Id="rId2" Type="http://schemas.openxmlformats.org/officeDocument/2006/relationships/image" Target="../media/image44.e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emf"/><Relationship Id="rId2" Type="http://schemas.openxmlformats.org/officeDocument/2006/relationships/image" Target="../media/image46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emf"/><Relationship Id="rId5" Type="http://schemas.openxmlformats.org/officeDocument/2006/relationships/image" Target="../media/image49.emf"/><Relationship Id="rId4" Type="http://schemas.openxmlformats.org/officeDocument/2006/relationships/image" Target="../media/image48.e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emf"/><Relationship Id="rId2" Type="http://schemas.openxmlformats.org/officeDocument/2006/relationships/image" Target="../media/image51.em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emf"/><Relationship Id="rId2" Type="http://schemas.openxmlformats.org/officeDocument/2006/relationships/image" Target="../media/image53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6.emf"/><Relationship Id="rId4" Type="http://schemas.openxmlformats.org/officeDocument/2006/relationships/image" Target="../media/image55.e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emf"/><Relationship Id="rId2" Type="http://schemas.openxmlformats.org/officeDocument/2006/relationships/image" Target="../media/image57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9.emf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em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emf"/><Relationship Id="rId2" Type="http://schemas.openxmlformats.org/officeDocument/2006/relationships/image" Target="../media/image61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3.emf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emf"/><Relationship Id="rId2" Type="http://schemas.openxmlformats.org/officeDocument/2006/relationships/image" Target="../media/image64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7.emf"/><Relationship Id="rId4" Type="http://schemas.openxmlformats.org/officeDocument/2006/relationships/image" Target="../media/image66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emf"/><Relationship Id="rId4" Type="http://schemas.openxmlformats.org/officeDocument/2006/relationships/image" Target="../media/image8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emf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loud 7"/>
          <p:cNvSpPr/>
          <p:nvPr/>
        </p:nvSpPr>
        <p:spPr>
          <a:xfrm>
            <a:off x="814387" y="942975"/>
            <a:ext cx="2528888" cy="2000250"/>
          </a:xfrm>
          <a:prstGeom prst="cloud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36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Unit 1 </a:t>
            </a:r>
            <a:endParaRPr lang="ar-EG" sz="36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9" name="Cloud 8"/>
          <p:cNvSpPr/>
          <p:nvPr/>
        </p:nvSpPr>
        <p:spPr>
          <a:xfrm>
            <a:off x="777240" y="3281362"/>
            <a:ext cx="8001001" cy="2000250"/>
          </a:xfrm>
          <a:prstGeom prst="cloud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36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A website and a magazine </a:t>
            </a:r>
            <a:endParaRPr lang="ar-EG" sz="36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574336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" y="460854"/>
            <a:ext cx="6944043" cy="4002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931" y="995357"/>
            <a:ext cx="5817869" cy="7616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362"/>
          <a:stretch/>
        </p:blipFill>
        <p:spPr bwMode="auto">
          <a:xfrm>
            <a:off x="229253" y="2670950"/>
            <a:ext cx="7842549" cy="34402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7645" y="861060"/>
            <a:ext cx="2571115" cy="20080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58343" y="4583858"/>
            <a:ext cx="1525720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b="1" dirty="0" smtClean="0">
                <a:solidFill>
                  <a:srgbClr val="FF0000"/>
                </a:solidFill>
              </a:rPr>
              <a:t>students</a:t>
            </a:r>
            <a:endParaRPr lang="ar-EG" sz="2000" b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56924" y="5498258"/>
            <a:ext cx="1525720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b="1" dirty="0" smtClean="0">
                <a:solidFill>
                  <a:srgbClr val="FF0000"/>
                </a:solidFill>
              </a:rPr>
              <a:t>month</a:t>
            </a:r>
            <a:endParaRPr lang="ar-EG" sz="2000" b="1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057222" y="4347902"/>
            <a:ext cx="1525720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b="1" dirty="0" smtClean="0">
                <a:solidFill>
                  <a:srgbClr val="FF0000"/>
                </a:solidFill>
              </a:rPr>
              <a:t>newsletter</a:t>
            </a:r>
            <a:endParaRPr lang="ar-EG" sz="2000" b="1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508760" y="4337302"/>
            <a:ext cx="1525720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b="1" dirty="0" smtClean="0">
                <a:solidFill>
                  <a:srgbClr val="FF0000"/>
                </a:solidFill>
              </a:rPr>
              <a:t>learn</a:t>
            </a:r>
            <a:endParaRPr lang="ar-EG" sz="2000" b="1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907834" y="4574679"/>
            <a:ext cx="1525720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b="1" dirty="0" smtClean="0">
                <a:solidFill>
                  <a:srgbClr val="FF0000"/>
                </a:solidFill>
              </a:rPr>
              <a:t>write</a:t>
            </a:r>
            <a:endParaRPr lang="ar-EG" sz="2000" b="1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382114" y="5098148"/>
            <a:ext cx="1525720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b="1" dirty="0" smtClean="0">
                <a:solidFill>
                  <a:srgbClr val="FF0000"/>
                </a:solidFill>
              </a:rPr>
              <a:t>hope</a:t>
            </a:r>
            <a:endParaRPr lang="ar-EG" sz="2000" b="1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057222" y="5549025"/>
            <a:ext cx="1525720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b="1" dirty="0" smtClean="0">
                <a:solidFill>
                  <a:srgbClr val="FF0000"/>
                </a:solidFill>
              </a:rPr>
              <a:t>too</a:t>
            </a:r>
            <a:endParaRPr lang="ar-EG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67236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350" y="480060"/>
            <a:ext cx="8548370" cy="5105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329" y="1175832"/>
            <a:ext cx="7290751" cy="4439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026" y="1769763"/>
            <a:ext cx="8990014" cy="38718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7770805" y="3376449"/>
            <a:ext cx="477313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b="1" dirty="0" smtClean="0">
                <a:solidFill>
                  <a:srgbClr val="FF0000"/>
                </a:solidFill>
              </a:rPr>
              <a:t>1</a:t>
            </a:r>
            <a:endParaRPr lang="ar-EG" sz="2000" b="1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770805" y="4088126"/>
            <a:ext cx="477313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b="1" dirty="0" smtClean="0">
                <a:solidFill>
                  <a:srgbClr val="FF0000"/>
                </a:solidFill>
              </a:rPr>
              <a:t>2</a:t>
            </a:r>
            <a:endParaRPr lang="ar-EG" sz="2000" b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770662" y="4469575"/>
            <a:ext cx="477313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b="1" dirty="0" smtClean="0">
                <a:solidFill>
                  <a:srgbClr val="FF0000"/>
                </a:solidFill>
              </a:rPr>
              <a:t>3</a:t>
            </a:r>
            <a:endParaRPr lang="ar-EG" sz="2000" b="1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789323" y="2318344"/>
            <a:ext cx="477313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b="1" dirty="0" smtClean="0">
                <a:solidFill>
                  <a:srgbClr val="FF0000"/>
                </a:solidFill>
              </a:rPr>
              <a:t>4</a:t>
            </a:r>
            <a:endParaRPr lang="ar-EG" sz="2000" b="1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789323" y="3027106"/>
            <a:ext cx="477313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b="1" dirty="0" smtClean="0">
                <a:solidFill>
                  <a:srgbClr val="FF0000"/>
                </a:solidFill>
              </a:rPr>
              <a:t>5</a:t>
            </a:r>
            <a:endParaRPr lang="ar-EG" sz="2000" b="1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789323" y="4782568"/>
            <a:ext cx="477313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b="1" dirty="0" smtClean="0">
                <a:solidFill>
                  <a:srgbClr val="FF0000"/>
                </a:solidFill>
              </a:rPr>
              <a:t>6</a:t>
            </a:r>
            <a:endParaRPr lang="ar-EG" sz="2000" b="1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770662" y="2660694"/>
            <a:ext cx="477313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b="1" dirty="0" smtClean="0">
                <a:solidFill>
                  <a:srgbClr val="FF0000"/>
                </a:solidFill>
              </a:rPr>
              <a:t>7</a:t>
            </a:r>
            <a:endParaRPr lang="ar-EG" sz="2000" b="1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789323" y="3744453"/>
            <a:ext cx="477313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b="1" dirty="0" smtClean="0">
                <a:solidFill>
                  <a:srgbClr val="FF0000"/>
                </a:solidFill>
              </a:rPr>
              <a:t>8</a:t>
            </a:r>
            <a:endParaRPr lang="ar-EG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33146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749" y="464740"/>
            <a:ext cx="7024052" cy="4229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" y="1013143"/>
            <a:ext cx="8864283" cy="1233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" y="2307590"/>
            <a:ext cx="4150995" cy="403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935" y="2829560"/>
            <a:ext cx="8876508" cy="86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2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935" y="4315432"/>
            <a:ext cx="5073331" cy="6972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3" name="Picture 7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23"/>
          <a:stretch/>
        </p:blipFill>
        <p:spPr bwMode="auto">
          <a:xfrm>
            <a:off x="2791555" y="5152073"/>
            <a:ext cx="4813422" cy="12030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4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69" y="3832490"/>
            <a:ext cx="3697605" cy="3597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3" name="Straight Connector 2"/>
          <p:cNvCxnSpPr/>
          <p:nvPr/>
        </p:nvCxnSpPr>
        <p:spPr>
          <a:xfrm>
            <a:off x="6004560" y="1325880"/>
            <a:ext cx="1158241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6583115" y="2216150"/>
            <a:ext cx="2257085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2791555" y="5553521"/>
            <a:ext cx="1525720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b="1" dirty="0" smtClean="0">
                <a:solidFill>
                  <a:srgbClr val="FF0000"/>
                </a:solidFill>
              </a:rPr>
              <a:t>Arranged </a:t>
            </a:r>
            <a:endParaRPr lang="ar-EG" sz="2000" b="1" dirty="0">
              <a:solidFill>
                <a:srgbClr val="FF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791555" y="5954970"/>
            <a:ext cx="1525720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b="1" dirty="0" smtClean="0">
                <a:solidFill>
                  <a:srgbClr val="FF0000"/>
                </a:solidFill>
              </a:rPr>
              <a:t>agreed</a:t>
            </a:r>
            <a:endParaRPr lang="ar-EG" sz="2000" b="1" dirty="0">
              <a:solidFill>
                <a:srgbClr val="FF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284451" y="5516199"/>
            <a:ext cx="1525720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b="1" dirty="0" smtClean="0">
                <a:solidFill>
                  <a:srgbClr val="FF0000"/>
                </a:solidFill>
              </a:rPr>
              <a:t>asked</a:t>
            </a:r>
            <a:endParaRPr lang="ar-EG" sz="2000" b="1" dirty="0">
              <a:solidFill>
                <a:srgbClr val="FF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284451" y="5917648"/>
            <a:ext cx="1525720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b="1" dirty="0" smtClean="0">
                <a:solidFill>
                  <a:srgbClr val="FF0000"/>
                </a:solidFill>
              </a:rPr>
              <a:t>discussed</a:t>
            </a:r>
            <a:endParaRPr lang="ar-EG" sz="2000" b="1" dirty="0">
              <a:solidFill>
                <a:srgbClr val="FF00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913496" y="5503456"/>
            <a:ext cx="1525720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b="1" dirty="0" smtClean="0">
                <a:solidFill>
                  <a:srgbClr val="FF0000"/>
                </a:solidFill>
              </a:rPr>
              <a:t>sounded</a:t>
            </a:r>
            <a:endParaRPr lang="ar-EG" sz="2000" b="1" dirty="0">
              <a:solidFill>
                <a:srgbClr val="FF000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913496" y="5904905"/>
            <a:ext cx="1525720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b="1" dirty="0" smtClean="0">
                <a:solidFill>
                  <a:srgbClr val="FF0000"/>
                </a:solidFill>
              </a:rPr>
              <a:t>started</a:t>
            </a:r>
            <a:endParaRPr lang="ar-EG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69640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9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9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9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  <p:bldP spid="15" grpId="0"/>
      <p:bldP spid="16" grpId="0"/>
      <p:bldP spid="1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" y="468398"/>
            <a:ext cx="4967605" cy="4358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64818">
            <a:off x="254602" y="1248184"/>
            <a:ext cx="1902251" cy="279304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282" y="1439443"/>
            <a:ext cx="6493669" cy="45222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5" name="Straight Connector 4"/>
          <p:cNvCxnSpPr/>
          <p:nvPr/>
        </p:nvCxnSpPr>
        <p:spPr>
          <a:xfrm>
            <a:off x="2848762" y="3858337"/>
            <a:ext cx="870204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3865140" y="3872462"/>
            <a:ext cx="1052946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6495304" y="4144083"/>
            <a:ext cx="719177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5571945" y="4554630"/>
            <a:ext cx="1274068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5510753" y="4815887"/>
            <a:ext cx="1274068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6380852" y="5077145"/>
            <a:ext cx="957226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7335068" y="5375725"/>
            <a:ext cx="491207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93885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078" y="466306"/>
            <a:ext cx="5892481" cy="389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295" y="1158399"/>
            <a:ext cx="6851650" cy="2452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968" y="3611086"/>
            <a:ext cx="3515995" cy="11336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2520" y="3961748"/>
            <a:ext cx="3429000" cy="11830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71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591" y="5304122"/>
            <a:ext cx="8787289" cy="4813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4124131" y="903764"/>
            <a:ext cx="4889242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b="1" dirty="0" smtClean="0">
                <a:solidFill>
                  <a:srgbClr val="FF0000"/>
                </a:solidFill>
              </a:rPr>
              <a:t>How long did Julie’s dad work in Malaysia ?</a:t>
            </a:r>
            <a:endParaRPr lang="ar-EG" b="1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532818" y="1656290"/>
            <a:ext cx="4889242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b="1" dirty="0" smtClean="0">
                <a:solidFill>
                  <a:srgbClr val="FF0000"/>
                </a:solidFill>
              </a:rPr>
              <a:t>When did the school close ? </a:t>
            </a:r>
            <a:endParaRPr lang="ar-EG" b="1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262465" y="2116982"/>
            <a:ext cx="3918841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b="1" dirty="0" smtClean="0">
                <a:solidFill>
                  <a:srgbClr val="FF0000"/>
                </a:solidFill>
              </a:rPr>
              <a:t>When did Julie’s dad start his new job?</a:t>
            </a:r>
            <a:endParaRPr lang="ar-EG" b="1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225159" y="2542297"/>
            <a:ext cx="3918841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b="1" dirty="0" smtClean="0">
                <a:solidFill>
                  <a:srgbClr val="FF0000"/>
                </a:solidFill>
              </a:rPr>
              <a:t>How long did Julie stay in London ? </a:t>
            </a:r>
            <a:endParaRPr lang="ar-EG" b="1" dirty="0">
              <a:solidFill>
                <a:srgbClr val="FF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974841" y="3316877"/>
            <a:ext cx="4971039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b="1" dirty="0" smtClean="0">
                <a:solidFill>
                  <a:srgbClr val="FF0000"/>
                </a:solidFill>
              </a:rPr>
              <a:t>When did Julie and her mum arrive in Riyadh ?</a:t>
            </a:r>
            <a:endParaRPr lang="ar-EG" b="1" dirty="0">
              <a:solidFill>
                <a:srgbClr val="FF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82968" y="5966771"/>
            <a:ext cx="4971039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b="1" dirty="0" smtClean="0">
                <a:solidFill>
                  <a:srgbClr val="FF0000"/>
                </a:solidFill>
              </a:rPr>
              <a:t>(for) four years </a:t>
            </a:r>
            <a:endParaRPr lang="ar-EG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67546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1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1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1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  <p:bldP spid="13" grpId="0"/>
      <p:bldP spid="1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loud 3"/>
          <p:cNvSpPr/>
          <p:nvPr/>
        </p:nvSpPr>
        <p:spPr>
          <a:xfrm>
            <a:off x="814386" y="942975"/>
            <a:ext cx="2858453" cy="2000250"/>
          </a:xfrm>
          <a:prstGeom prst="cloud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36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Lesson 3 </a:t>
            </a:r>
            <a:endParaRPr lang="ar-EG" sz="36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5" name="Cloud 4"/>
          <p:cNvSpPr/>
          <p:nvPr/>
        </p:nvSpPr>
        <p:spPr>
          <a:xfrm>
            <a:off x="1584960" y="3281362"/>
            <a:ext cx="7056120" cy="2000250"/>
          </a:xfrm>
          <a:prstGeom prst="cloud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36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Getting ready</a:t>
            </a:r>
            <a:endParaRPr lang="ar-EG" sz="36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8535326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07" y="452418"/>
            <a:ext cx="8565833" cy="3578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" y="901700"/>
            <a:ext cx="9041130" cy="55600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64794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" y="536892"/>
            <a:ext cx="8620125" cy="3406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" y="4089460"/>
            <a:ext cx="3776345" cy="439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" y="4633536"/>
            <a:ext cx="4900295" cy="11138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0762" y="5220930"/>
            <a:ext cx="4075598" cy="12207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8080818" y="480909"/>
            <a:ext cx="477313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800" b="1" dirty="0" smtClean="0">
                <a:solidFill>
                  <a:srgbClr val="FF0000"/>
                </a:solidFill>
                <a:latin typeface="Calibri"/>
              </a:rPr>
              <a:t>√</a:t>
            </a:r>
            <a:endParaRPr lang="ar-EG" sz="2800" b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662582" y="888231"/>
            <a:ext cx="477313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800" b="1" dirty="0" smtClean="0">
                <a:solidFill>
                  <a:srgbClr val="FF0000"/>
                </a:solidFill>
                <a:latin typeface="Calibri"/>
              </a:rPr>
              <a:t>√</a:t>
            </a:r>
            <a:endParaRPr lang="ar-EG" sz="2800" b="1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662581" y="1329651"/>
            <a:ext cx="477313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800" b="1" dirty="0" smtClean="0">
                <a:solidFill>
                  <a:srgbClr val="FF0000"/>
                </a:solidFill>
                <a:latin typeface="Calibri"/>
              </a:rPr>
              <a:t>√</a:t>
            </a:r>
            <a:endParaRPr lang="ar-EG" sz="2800" b="1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054803" y="1722114"/>
            <a:ext cx="477313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800" b="1" dirty="0" smtClean="0">
                <a:solidFill>
                  <a:srgbClr val="FF0000"/>
                </a:solidFill>
                <a:latin typeface="Calibri"/>
              </a:rPr>
              <a:t>√</a:t>
            </a:r>
            <a:endParaRPr lang="ar-EG" sz="2800" b="1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666518" y="2109652"/>
            <a:ext cx="477313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800" b="1" dirty="0" smtClean="0">
                <a:solidFill>
                  <a:srgbClr val="FF0000"/>
                </a:solidFill>
                <a:latin typeface="Calibri"/>
              </a:rPr>
              <a:t>√</a:t>
            </a:r>
            <a:endParaRPr lang="ar-EG" sz="2800" b="1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080817" y="2595550"/>
            <a:ext cx="477313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800" b="1" dirty="0" smtClean="0">
                <a:solidFill>
                  <a:srgbClr val="FF0000"/>
                </a:solidFill>
                <a:latin typeface="Calibri"/>
              </a:rPr>
              <a:t>√</a:t>
            </a:r>
            <a:endParaRPr lang="ar-EG" sz="2800" b="1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080818" y="2971473"/>
            <a:ext cx="477313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800" b="1" dirty="0" smtClean="0">
                <a:solidFill>
                  <a:srgbClr val="FF0000"/>
                </a:solidFill>
                <a:latin typeface="Calibri"/>
              </a:rPr>
              <a:t>√</a:t>
            </a:r>
            <a:endParaRPr lang="ar-EG" sz="2800" b="1" dirty="0">
              <a:solidFill>
                <a:srgbClr val="FF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681746" y="3420447"/>
            <a:ext cx="477313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800" b="1" dirty="0" smtClean="0">
                <a:solidFill>
                  <a:srgbClr val="FF0000"/>
                </a:solidFill>
                <a:latin typeface="Calibri"/>
              </a:rPr>
              <a:t>√</a:t>
            </a:r>
            <a:endParaRPr lang="ar-EG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82616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3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3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3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291734" y="527443"/>
            <a:ext cx="8572348" cy="95410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800" b="1" dirty="0" smtClean="0">
                <a:solidFill>
                  <a:srgbClr val="FF0000"/>
                </a:solidFill>
                <a:latin typeface="Calibri"/>
              </a:rPr>
              <a:t>1. </a:t>
            </a:r>
            <a:r>
              <a:rPr lang="en-US" sz="2800" b="1" dirty="0" smtClean="0">
                <a:solidFill>
                  <a:srgbClr val="FF0000"/>
                </a:solidFill>
                <a:latin typeface="Calibri"/>
              </a:rPr>
              <a:t>Sami , </a:t>
            </a:r>
            <a:r>
              <a:rPr lang="en-US" sz="2800" b="1" dirty="0" err="1" smtClean="0">
                <a:solidFill>
                  <a:srgbClr val="FF0000"/>
                </a:solidFill>
                <a:latin typeface="Calibri"/>
              </a:rPr>
              <a:t>Yazeed</a:t>
            </a:r>
            <a:r>
              <a:rPr lang="en-US" sz="2800" b="1" dirty="0" smtClean="0">
                <a:solidFill>
                  <a:srgbClr val="FF0000"/>
                </a:solidFill>
                <a:latin typeface="Calibri"/>
              </a:rPr>
              <a:t> and Adel are working in a room at Sami’s father’s house . </a:t>
            </a:r>
            <a:endParaRPr lang="ar-EG" sz="2800" b="1" dirty="0">
              <a:solidFill>
                <a:srgbClr val="FF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91734" y="1740416"/>
            <a:ext cx="8572348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800" b="1" dirty="0" smtClean="0">
                <a:solidFill>
                  <a:srgbClr val="FF0000"/>
                </a:solidFill>
                <a:latin typeface="Calibri"/>
              </a:rPr>
              <a:t>4. Sami is taking the picture </a:t>
            </a:r>
            <a:endParaRPr lang="ar-EG" sz="2800" b="1" dirty="0">
              <a:solidFill>
                <a:srgbClr val="FF00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91734" y="2580171"/>
            <a:ext cx="8572348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800" b="1" dirty="0" smtClean="0">
                <a:solidFill>
                  <a:srgbClr val="FF0000"/>
                </a:solidFill>
                <a:latin typeface="Calibri"/>
              </a:rPr>
              <a:t>6. </a:t>
            </a:r>
            <a:r>
              <a:rPr lang="en-US" sz="2800" b="1" dirty="0" err="1" smtClean="0">
                <a:solidFill>
                  <a:srgbClr val="FF0000"/>
                </a:solidFill>
                <a:latin typeface="Calibri"/>
              </a:rPr>
              <a:t>Yazeed</a:t>
            </a:r>
            <a:r>
              <a:rPr lang="en-US" sz="2800" b="1" dirty="0" smtClean="0">
                <a:solidFill>
                  <a:srgbClr val="FF0000"/>
                </a:solidFill>
                <a:latin typeface="Calibri"/>
              </a:rPr>
              <a:t> is checking spelling in an article . </a:t>
            </a:r>
            <a:endParaRPr lang="ar-EG" sz="2800" b="1" dirty="0">
              <a:solidFill>
                <a:srgbClr val="FF000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91734" y="3531894"/>
            <a:ext cx="8572348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800" b="1" dirty="0" smtClean="0">
                <a:solidFill>
                  <a:srgbClr val="FF0000"/>
                </a:solidFill>
                <a:latin typeface="Calibri"/>
              </a:rPr>
              <a:t>7. Adel is designing a new page for the website . </a:t>
            </a:r>
            <a:endParaRPr lang="ar-EG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60664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  <p:bldP spid="1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291734" y="527443"/>
            <a:ext cx="8852266" cy="95410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800" b="1" dirty="0" smtClean="0">
                <a:solidFill>
                  <a:srgbClr val="FF0000"/>
                </a:solidFill>
                <a:latin typeface="Calibri"/>
              </a:rPr>
              <a:t>1. </a:t>
            </a:r>
            <a:r>
              <a:rPr lang="en-US" sz="2800" b="1" dirty="0" smtClean="0">
                <a:solidFill>
                  <a:srgbClr val="FF0000"/>
                </a:solidFill>
                <a:latin typeface="Calibri"/>
              </a:rPr>
              <a:t>Sami , </a:t>
            </a:r>
            <a:r>
              <a:rPr lang="en-US" sz="2800" b="1" dirty="0" err="1" smtClean="0">
                <a:solidFill>
                  <a:srgbClr val="FF0000"/>
                </a:solidFill>
                <a:latin typeface="Calibri"/>
              </a:rPr>
              <a:t>Yazeed</a:t>
            </a:r>
            <a:r>
              <a:rPr lang="en-US" sz="2800" b="1" dirty="0" smtClean="0">
                <a:solidFill>
                  <a:srgbClr val="FF0000"/>
                </a:solidFill>
                <a:latin typeface="Calibri"/>
              </a:rPr>
              <a:t> and Adel are looking at ( the “ </a:t>
            </a:r>
            <a:r>
              <a:rPr lang="en-US" sz="2800" b="1" dirty="0" err="1" smtClean="0">
                <a:solidFill>
                  <a:srgbClr val="FF0000"/>
                </a:solidFill>
                <a:latin typeface="Calibri"/>
              </a:rPr>
              <a:t>Marhaba</a:t>
            </a:r>
            <a:r>
              <a:rPr lang="en-US" sz="2800" b="1" dirty="0" smtClean="0">
                <a:solidFill>
                  <a:srgbClr val="FF0000"/>
                </a:solidFill>
                <a:latin typeface="Calibri"/>
              </a:rPr>
              <a:t> “ website on ) a computer . </a:t>
            </a:r>
            <a:endParaRPr lang="ar-EG" sz="2800" b="1" dirty="0">
              <a:solidFill>
                <a:srgbClr val="FF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91734" y="1609789"/>
            <a:ext cx="8572348" cy="138499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800" b="1" dirty="0" smtClean="0">
                <a:solidFill>
                  <a:srgbClr val="FF0000"/>
                </a:solidFill>
                <a:latin typeface="Calibri"/>
              </a:rPr>
              <a:t>2. Adel and </a:t>
            </a:r>
            <a:r>
              <a:rPr lang="en-US" sz="2800" b="1" dirty="0" err="1" smtClean="0">
                <a:solidFill>
                  <a:srgbClr val="FF0000"/>
                </a:solidFill>
                <a:latin typeface="Calibri"/>
              </a:rPr>
              <a:t>Yazeed</a:t>
            </a:r>
            <a:r>
              <a:rPr lang="en-US" sz="2800" b="1" dirty="0" smtClean="0">
                <a:solidFill>
                  <a:srgbClr val="FF0000"/>
                </a:solidFill>
                <a:latin typeface="Calibri"/>
              </a:rPr>
              <a:t> are working at computers . Adel isn’t looking at the camera , </a:t>
            </a:r>
            <a:r>
              <a:rPr lang="en-US" sz="2800" b="1" dirty="0" err="1" smtClean="0">
                <a:solidFill>
                  <a:srgbClr val="FF0000"/>
                </a:solidFill>
                <a:latin typeface="Calibri"/>
              </a:rPr>
              <a:t>Yazeed</a:t>
            </a:r>
            <a:r>
              <a:rPr lang="en-US" sz="2800" b="1" dirty="0" smtClean="0">
                <a:solidFill>
                  <a:srgbClr val="FF0000"/>
                </a:solidFill>
                <a:latin typeface="Calibri"/>
              </a:rPr>
              <a:t> is looking at the camera but he isn’t smiling.</a:t>
            </a:r>
            <a:endParaRPr lang="ar-EG" sz="2800" b="1" dirty="0">
              <a:solidFill>
                <a:srgbClr val="FF00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91734" y="3195984"/>
            <a:ext cx="8572348" cy="95410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800" b="1" dirty="0" smtClean="0">
                <a:solidFill>
                  <a:srgbClr val="FF0000"/>
                </a:solidFill>
                <a:latin typeface="Calibri"/>
              </a:rPr>
              <a:t>3. </a:t>
            </a:r>
            <a:r>
              <a:rPr lang="en-US" sz="2800" b="1" dirty="0" err="1" smtClean="0">
                <a:solidFill>
                  <a:srgbClr val="FF0000"/>
                </a:solidFill>
                <a:latin typeface="Calibri"/>
              </a:rPr>
              <a:t>Yazeed</a:t>
            </a:r>
            <a:r>
              <a:rPr lang="en-US" sz="2800" b="1" dirty="0" smtClean="0">
                <a:solidFill>
                  <a:srgbClr val="FF0000"/>
                </a:solidFill>
                <a:latin typeface="Calibri"/>
              </a:rPr>
              <a:t> is editing / proofreading an article , </a:t>
            </a:r>
            <a:r>
              <a:rPr lang="en-US" sz="2800" b="1" dirty="0" err="1" smtClean="0">
                <a:solidFill>
                  <a:srgbClr val="FF0000"/>
                </a:solidFill>
                <a:latin typeface="Calibri"/>
              </a:rPr>
              <a:t>Yazeed</a:t>
            </a:r>
            <a:r>
              <a:rPr lang="en-US" sz="2800" b="1" dirty="0" smtClean="0">
                <a:solidFill>
                  <a:srgbClr val="FF0000"/>
                </a:solidFill>
                <a:latin typeface="Calibri"/>
              </a:rPr>
              <a:t> is checking that the information in an article is correct . </a:t>
            </a:r>
            <a:endParaRPr lang="ar-EG" sz="2800" b="1" dirty="0">
              <a:solidFill>
                <a:srgbClr val="FF000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91734" y="4446283"/>
            <a:ext cx="8572348" cy="95410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800" b="1" dirty="0" smtClean="0">
                <a:solidFill>
                  <a:srgbClr val="FF0000"/>
                </a:solidFill>
                <a:latin typeface="Calibri"/>
              </a:rPr>
              <a:t>4. Adel is designing a page for the website . Adel is choosing a photograph for an article.</a:t>
            </a:r>
            <a:endParaRPr lang="ar-EG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5776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  <p:bldP spid="1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loud 3"/>
          <p:cNvSpPr/>
          <p:nvPr/>
        </p:nvSpPr>
        <p:spPr>
          <a:xfrm>
            <a:off x="814386" y="942975"/>
            <a:ext cx="2858453" cy="2000250"/>
          </a:xfrm>
          <a:prstGeom prst="cloud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36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Lesson 1 </a:t>
            </a:r>
            <a:endParaRPr lang="ar-EG" sz="36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5" name="Cloud 4"/>
          <p:cNvSpPr/>
          <p:nvPr/>
        </p:nvSpPr>
        <p:spPr>
          <a:xfrm>
            <a:off x="1584960" y="3281362"/>
            <a:ext cx="7056120" cy="2000250"/>
          </a:xfrm>
          <a:prstGeom prst="cloud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36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Introducing </a:t>
            </a:r>
            <a:r>
              <a:rPr lang="en-US" sz="3600" b="1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Marhaba</a:t>
            </a:r>
            <a:r>
              <a:rPr lang="en-US" sz="36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endParaRPr lang="ar-EG" sz="36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062975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095" y="490352"/>
            <a:ext cx="5864225" cy="4557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40" r="4875"/>
          <a:stretch/>
        </p:blipFill>
        <p:spPr bwMode="auto">
          <a:xfrm>
            <a:off x="243840" y="1022351"/>
            <a:ext cx="8595360" cy="54383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197922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4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47" y="450290"/>
            <a:ext cx="8151813" cy="4869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027" y="1051560"/>
            <a:ext cx="7831773" cy="3848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6" name="Picture 6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250"/>
          <a:stretch/>
        </p:blipFill>
        <p:spPr bwMode="auto">
          <a:xfrm>
            <a:off x="388937" y="1512569"/>
            <a:ext cx="8389303" cy="6515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7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5205" y="2474330"/>
            <a:ext cx="3013075" cy="25843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8" name="Picture 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027" y="2590422"/>
            <a:ext cx="5824538" cy="23921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3580843" y="2559719"/>
            <a:ext cx="1525720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b="1" dirty="0" smtClean="0">
                <a:solidFill>
                  <a:srgbClr val="FF0000"/>
                </a:solidFill>
              </a:rPr>
              <a:t>‘m sitting</a:t>
            </a:r>
            <a:endParaRPr lang="ar-EG" sz="2000" b="1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30951" y="2952524"/>
            <a:ext cx="1525720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b="1" dirty="0" smtClean="0">
                <a:solidFill>
                  <a:srgbClr val="FF0000"/>
                </a:solidFill>
              </a:rPr>
              <a:t>‘m watching</a:t>
            </a:r>
            <a:endParaRPr lang="ar-EG" sz="2000" b="1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375593" y="2952524"/>
            <a:ext cx="1525720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b="1" dirty="0" smtClean="0">
                <a:solidFill>
                  <a:srgbClr val="FF0000"/>
                </a:solidFill>
              </a:rPr>
              <a:t>listening</a:t>
            </a:r>
            <a:endParaRPr lang="ar-EG" sz="2000" b="1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14293" y="3322710"/>
            <a:ext cx="1525720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b="1" dirty="0" smtClean="0">
                <a:solidFill>
                  <a:srgbClr val="FF0000"/>
                </a:solidFill>
              </a:rPr>
              <a:t>‘s blowing</a:t>
            </a:r>
            <a:endParaRPr lang="ar-EG" sz="2000" b="1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820728" y="3319672"/>
            <a:ext cx="1525720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b="1" dirty="0" smtClean="0">
                <a:solidFill>
                  <a:srgbClr val="FF0000"/>
                </a:solidFill>
              </a:rPr>
              <a:t>Is shining</a:t>
            </a:r>
            <a:endParaRPr lang="ar-EG" sz="2000" b="1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60287" y="3738443"/>
            <a:ext cx="1525720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b="1" dirty="0" smtClean="0">
                <a:solidFill>
                  <a:srgbClr val="FF0000"/>
                </a:solidFill>
              </a:rPr>
              <a:t>Is sailing</a:t>
            </a:r>
            <a:endParaRPr lang="ar-EG" sz="2000" b="1" dirty="0">
              <a:solidFill>
                <a:srgbClr val="FF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68091" y="4134314"/>
            <a:ext cx="1525720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b="1" dirty="0" smtClean="0">
                <a:solidFill>
                  <a:srgbClr val="FF0000"/>
                </a:solidFill>
              </a:rPr>
              <a:t>Is waving</a:t>
            </a:r>
            <a:endParaRPr lang="ar-EG" sz="2000" b="1" dirty="0">
              <a:solidFill>
                <a:srgbClr val="FF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68091" y="4515509"/>
            <a:ext cx="1525720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b="1" dirty="0" smtClean="0">
                <a:solidFill>
                  <a:srgbClr val="FF0000"/>
                </a:solidFill>
              </a:rPr>
              <a:t>Are flying</a:t>
            </a:r>
            <a:endParaRPr lang="ar-EG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61160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5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53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53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985" y="562558"/>
            <a:ext cx="6271895" cy="490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1" y="2344103"/>
            <a:ext cx="8793480" cy="1436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77883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6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loud 3"/>
          <p:cNvSpPr/>
          <p:nvPr/>
        </p:nvSpPr>
        <p:spPr>
          <a:xfrm>
            <a:off x="2392680" y="2101214"/>
            <a:ext cx="4556759" cy="2394585"/>
          </a:xfrm>
          <a:prstGeom prst="cloud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48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Review</a:t>
            </a:r>
            <a:endParaRPr lang="ar-EG" sz="48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54323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215" y="460000"/>
            <a:ext cx="4568825" cy="3502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215" y="852170"/>
            <a:ext cx="8559483" cy="4432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41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9508" y="1645919"/>
            <a:ext cx="2189248" cy="47809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414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665756"/>
            <a:ext cx="6583680" cy="4817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660988" y="3526462"/>
            <a:ext cx="466391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b="1" dirty="0" smtClean="0">
                <a:solidFill>
                  <a:srgbClr val="FF0000"/>
                </a:solidFill>
              </a:rPr>
              <a:t>1</a:t>
            </a:r>
            <a:endParaRPr lang="ar-EG" sz="2000" b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931294" y="3507801"/>
            <a:ext cx="466391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b="1" dirty="0" smtClean="0">
                <a:solidFill>
                  <a:srgbClr val="FF0000"/>
                </a:solidFill>
              </a:rPr>
              <a:t>5</a:t>
            </a:r>
            <a:endParaRPr lang="ar-EG" sz="2000" b="1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189301" y="3502073"/>
            <a:ext cx="466391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b="1" dirty="0" smtClean="0">
                <a:solidFill>
                  <a:srgbClr val="FF0000"/>
                </a:solidFill>
              </a:rPr>
              <a:t>3</a:t>
            </a:r>
            <a:endParaRPr lang="ar-EG" sz="2000" b="1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660987" y="6026724"/>
            <a:ext cx="466391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b="1" dirty="0" smtClean="0">
                <a:solidFill>
                  <a:srgbClr val="FF0000"/>
                </a:solidFill>
              </a:rPr>
              <a:t>6</a:t>
            </a:r>
            <a:endParaRPr lang="ar-EG" sz="2000" b="1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931294" y="6001993"/>
            <a:ext cx="466391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b="1" dirty="0" smtClean="0">
                <a:solidFill>
                  <a:srgbClr val="FF0000"/>
                </a:solidFill>
              </a:rPr>
              <a:t>4</a:t>
            </a:r>
            <a:endParaRPr lang="ar-EG" sz="2000" b="1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164276" y="5977262"/>
            <a:ext cx="466391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b="1" dirty="0" smtClean="0">
                <a:solidFill>
                  <a:srgbClr val="FF0000"/>
                </a:solidFill>
              </a:rPr>
              <a:t>2</a:t>
            </a:r>
            <a:endParaRPr lang="ar-EG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38013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7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4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7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D9EDEE"/>
              </a:clrFrom>
              <a:clrTo>
                <a:srgbClr val="D9EDE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000"/>
          <a:stretch/>
        </p:blipFill>
        <p:spPr bwMode="auto">
          <a:xfrm>
            <a:off x="109537" y="492760"/>
            <a:ext cx="8211503" cy="4103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37" y="1079183"/>
            <a:ext cx="8836343" cy="2655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57" y="3887375"/>
            <a:ext cx="8970486" cy="23471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7521490" y="1003430"/>
            <a:ext cx="477313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800" b="1" dirty="0" smtClean="0">
                <a:solidFill>
                  <a:srgbClr val="FF0000"/>
                </a:solidFill>
                <a:latin typeface="Calibri"/>
              </a:rPr>
              <a:t>√</a:t>
            </a:r>
            <a:endParaRPr lang="ar-EG" sz="2800" b="1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431245" y="1429419"/>
            <a:ext cx="477313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800" b="1" dirty="0" smtClean="0">
                <a:solidFill>
                  <a:srgbClr val="FF0000"/>
                </a:solidFill>
                <a:latin typeface="Calibri"/>
              </a:rPr>
              <a:t>√</a:t>
            </a:r>
            <a:endParaRPr lang="ar-EG" sz="2800" b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521490" y="1902567"/>
            <a:ext cx="477313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800" b="1" dirty="0" smtClean="0">
                <a:solidFill>
                  <a:srgbClr val="FF0000"/>
                </a:solidFill>
                <a:latin typeface="Calibri"/>
              </a:rPr>
              <a:t>√</a:t>
            </a:r>
            <a:endParaRPr lang="ar-EG" sz="2800" b="1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521490" y="2295160"/>
            <a:ext cx="477313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800" b="1" dirty="0" smtClean="0">
                <a:solidFill>
                  <a:srgbClr val="FF0000"/>
                </a:solidFill>
                <a:latin typeface="Calibri"/>
              </a:rPr>
              <a:t>√</a:t>
            </a:r>
            <a:endParaRPr lang="ar-EG" sz="2800" b="1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426145" y="2687932"/>
            <a:ext cx="477313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800" b="1" dirty="0" smtClean="0">
                <a:solidFill>
                  <a:srgbClr val="FF0000"/>
                </a:solidFill>
                <a:latin typeface="Calibri"/>
              </a:rPr>
              <a:t>√</a:t>
            </a:r>
            <a:endParaRPr lang="ar-EG" sz="2800" b="1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509983" y="3081590"/>
            <a:ext cx="477313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800" b="1" dirty="0" smtClean="0">
                <a:solidFill>
                  <a:srgbClr val="FF0000"/>
                </a:solidFill>
                <a:latin typeface="Calibri"/>
              </a:rPr>
              <a:t>√</a:t>
            </a:r>
            <a:endParaRPr lang="ar-EG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67646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8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8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70" y="594360"/>
            <a:ext cx="8944610" cy="47043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95272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879" y="475250"/>
            <a:ext cx="6420802" cy="4810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879" y="1305243"/>
            <a:ext cx="5594350" cy="293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485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3636" y="4592638"/>
            <a:ext cx="4866006" cy="15818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22122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0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04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91734" y="527443"/>
            <a:ext cx="8852266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800" b="1" dirty="0" smtClean="0">
                <a:solidFill>
                  <a:srgbClr val="FF0000"/>
                </a:solidFill>
                <a:latin typeface="Calibri"/>
              </a:rPr>
              <a:t>2. </a:t>
            </a:r>
            <a:r>
              <a:rPr lang="en-US" sz="2800" b="1" dirty="0" smtClean="0">
                <a:solidFill>
                  <a:srgbClr val="FF0000"/>
                </a:solidFill>
                <a:latin typeface="Calibri"/>
              </a:rPr>
              <a:t>Dalal is talking to her English friend.</a:t>
            </a:r>
            <a:endParaRPr lang="ar-EG" sz="2800" b="1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91734" y="1093620"/>
            <a:ext cx="8852266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800" b="1" dirty="0" smtClean="0">
                <a:solidFill>
                  <a:srgbClr val="FF0000"/>
                </a:solidFill>
                <a:latin typeface="Calibri"/>
              </a:rPr>
              <a:t>3. </a:t>
            </a:r>
            <a:r>
              <a:rPr lang="en-US" sz="2800" b="1" dirty="0" err="1" smtClean="0">
                <a:solidFill>
                  <a:srgbClr val="FF0000"/>
                </a:solidFill>
                <a:latin typeface="Calibri"/>
              </a:rPr>
              <a:t>Leena</a:t>
            </a:r>
            <a:r>
              <a:rPr lang="en-US" sz="2800" b="1" dirty="0">
                <a:solidFill>
                  <a:srgbClr val="FF0000"/>
                </a:solidFill>
                <a:latin typeface="Calibri"/>
              </a:rPr>
              <a:t> </a:t>
            </a:r>
            <a:r>
              <a:rPr lang="en-US" sz="2800" b="1" dirty="0" smtClean="0">
                <a:solidFill>
                  <a:srgbClr val="FF0000"/>
                </a:solidFill>
                <a:latin typeface="Calibri"/>
              </a:rPr>
              <a:t>is choosing photos for the newsletter .</a:t>
            </a:r>
            <a:endParaRPr lang="ar-EG" sz="2800" b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91734" y="1647475"/>
            <a:ext cx="8852266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800" b="1" dirty="0" smtClean="0">
                <a:solidFill>
                  <a:srgbClr val="FF0000"/>
                </a:solidFill>
                <a:latin typeface="Calibri"/>
              </a:rPr>
              <a:t>4. </a:t>
            </a:r>
            <a:r>
              <a:rPr lang="en-US" sz="2800" b="1" dirty="0" smtClean="0">
                <a:solidFill>
                  <a:srgbClr val="FF0000"/>
                </a:solidFill>
                <a:latin typeface="Calibri"/>
              </a:rPr>
              <a:t>We are checking the spelling in the articles .</a:t>
            </a:r>
            <a:endParaRPr lang="ar-EG" sz="2800" b="1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91734" y="2232672"/>
            <a:ext cx="8852266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800" b="1" dirty="0" smtClean="0">
                <a:solidFill>
                  <a:srgbClr val="FF0000"/>
                </a:solidFill>
                <a:latin typeface="Calibri"/>
              </a:rPr>
              <a:t>5. </a:t>
            </a:r>
            <a:r>
              <a:rPr lang="en-US" sz="2800" b="1" dirty="0" smtClean="0">
                <a:solidFill>
                  <a:srgbClr val="FF0000"/>
                </a:solidFill>
                <a:latin typeface="Calibri"/>
              </a:rPr>
              <a:t>Adel isn’t looking at the camera .</a:t>
            </a:r>
            <a:endParaRPr lang="ar-EG" sz="2800" b="1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17237" y="2830536"/>
            <a:ext cx="8852266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800" b="1" dirty="0" smtClean="0">
                <a:solidFill>
                  <a:srgbClr val="FF0000"/>
                </a:solidFill>
                <a:latin typeface="Calibri"/>
              </a:rPr>
              <a:t>6. I am dreaming of a beautiful place </a:t>
            </a:r>
            <a:r>
              <a:rPr lang="en-US" sz="2800" b="1" dirty="0" smtClean="0">
                <a:solidFill>
                  <a:srgbClr val="FF0000"/>
                </a:solidFill>
                <a:latin typeface="Calibri"/>
              </a:rPr>
              <a:t>.</a:t>
            </a:r>
            <a:endParaRPr lang="ar-EG" sz="2800" b="1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17237" y="3447061"/>
            <a:ext cx="8852266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800" b="1" dirty="0" smtClean="0">
                <a:solidFill>
                  <a:srgbClr val="FF0000"/>
                </a:solidFill>
                <a:latin typeface="Calibri"/>
              </a:rPr>
              <a:t>7. The girls are sitting in the shade </a:t>
            </a:r>
            <a:r>
              <a:rPr lang="en-US" sz="2800" b="1" dirty="0" smtClean="0">
                <a:solidFill>
                  <a:srgbClr val="FF0000"/>
                </a:solidFill>
                <a:latin typeface="Calibri"/>
              </a:rPr>
              <a:t>.</a:t>
            </a:r>
            <a:endParaRPr lang="ar-EG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94757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85538"/>
            <a:ext cx="7452043" cy="4215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365" y="1167118"/>
            <a:ext cx="4577715" cy="11188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50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1025" y="1075678"/>
            <a:ext cx="3345815" cy="23087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50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2532540"/>
            <a:ext cx="5582578" cy="3426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59145" y="2840557"/>
            <a:ext cx="152572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website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59145" y="3246947"/>
            <a:ext cx="152572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design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517153" y="3571084"/>
            <a:ext cx="152572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topics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71765" y="4014857"/>
            <a:ext cx="152572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profiles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317335" y="4336824"/>
            <a:ext cx="152572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articles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726021" y="4782382"/>
            <a:ext cx="152572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checking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520750" y="5125423"/>
            <a:ext cx="152572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choosing</a:t>
            </a:r>
            <a:endParaRPr lang="ar-EG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38009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1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1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15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15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1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765" y="436846"/>
            <a:ext cx="4298315" cy="3327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670" y="754380"/>
            <a:ext cx="8101330" cy="57927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370744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255" y="660082"/>
            <a:ext cx="6191250" cy="1665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355" y="2368865"/>
            <a:ext cx="6115050" cy="1436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0484" y="3744592"/>
            <a:ext cx="9113996" cy="267765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400" b="1" dirty="0" smtClean="0">
                <a:solidFill>
                  <a:srgbClr val="FF0000"/>
                </a:solidFill>
              </a:rPr>
              <a:t>1. </a:t>
            </a:r>
            <a:r>
              <a:rPr lang="en-US" sz="2400" b="1" dirty="0" smtClean="0">
                <a:solidFill>
                  <a:srgbClr val="FF0000"/>
                </a:solidFill>
              </a:rPr>
              <a:t>Sami , </a:t>
            </a:r>
            <a:r>
              <a:rPr lang="en-US" sz="2400" b="1" dirty="0" err="1" smtClean="0">
                <a:solidFill>
                  <a:srgbClr val="FF0000"/>
                </a:solidFill>
              </a:rPr>
              <a:t>Yazeed</a:t>
            </a:r>
            <a:r>
              <a:rPr lang="en-US" sz="2400" b="1" dirty="0" smtClean="0">
                <a:solidFill>
                  <a:srgbClr val="FF0000"/>
                </a:solidFill>
              </a:rPr>
              <a:t> ,and Adel ( in any order ). </a:t>
            </a:r>
          </a:p>
          <a:p>
            <a:pPr algn="l"/>
            <a:r>
              <a:rPr lang="en-US" sz="2400" b="1" dirty="0" smtClean="0">
                <a:solidFill>
                  <a:srgbClr val="FF0000"/>
                </a:solidFill>
              </a:rPr>
              <a:t>2. King  Faisal  intermediate school  ( in </a:t>
            </a:r>
            <a:r>
              <a:rPr lang="en-US" sz="2400" b="1" dirty="0" err="1" smtClean="0">
                <a:solidFill>
                  <a:srgbClr val="FF0000"/>
                </a:solidFill>
              </a:rPr>
              <a:t>Jubail</a:t>
            </a:r>
            <a:r>
              <a:rPr lang="en-US" sz="2400" b="1" dirty="0" smtClean="0">
                <a:solidFill>
                  <a:srgbClr val="FF0000"/>
                </a:solidFill>
              </a:rPr>
              <a:t> )</a:t>
            </a:r>
          </a:p>
          <a:p>
            <a:pPr algn="l"/>
            <a:r>
              <a:rPr lang="en-US" sz="2400" b="1" dirty="0" smtClean="0">
                <a:solidFill>
                  <a:srgbClr val="FF0000"/>
                </a:solidFill>
              </a:rPr>
              <a:t>3. A new website ( in English for young people ) </a:t>
            </a:r>
          </a:p>
          <a:p>
            <a:pPr algn="l"/>
            <a:r>
              <a:rPr lang="en-US" sz="2400" b="1" dirty="0" smtClean="0">
                <a:solidFill>
                  <a:srgbClr val="FF0000"/>
                </a:solidFill>
              </a:rPr>
              <a:t>4. News , topics , facts and information  about life here and around the world. </a:t>
            </a:r>
          </a:p>
          <a:p>
            <a:pPr algn="l"/>
            <a:r>
              <a:rPr lang="en-US" sz="2400" b="1" dirty="0" smtClean="0">
                <a:solidFill>
                  <a:srgbClr val="FF0000"/>
                </a:solidFill>
              </a:rPr>
              <a:t>5. To make “ </a:t>
            </a:r>
            <a:r>
              <a:rPr lang="en-US" sz="2400" b="1" dirty="0" err="1" smtClean="0">
                <a:solidFill>
                  <a:srgbClr val="FF0000"/>
                </a:solidFill>
              </a:rPr>
              <a:t>Marhaba</a:t>
            </a:r>
            <a:r>
              <a:rPr lang="en-US" sz="2400" b="1" dirty="0" smtClean="0">
                <a:solidFill>
                  <a:srgbClr val="FF0000"/>
                </a:solidFill>
              </a:rPr>
              <a:t> “ interesting and enjoyable .</a:t>
            </a:r>
          </a:p>
          <a:p>
            <a:pPr algn="l"/>
            <a:r>
              <a:rPr lang="en-US" sz="2400" b="1" dirty="0" smtClean="0">
                <a:solidFill>
                  <a:srgbClr val="FF0000"/>
                </a:solidFill>
              </a:rPr>
              <a:t>6. To publish on the website / because the website starts next week . </a:t>
            </a:r>
            <a:endParaRPr lang="ar-EG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5497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475182"/>
            <a:ext cx="6447472" cy="3947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235" y="1470343"/>
            <a:ext cx="5607050" cy="2452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2603" y="1133861"/>
            <a:ext cx="3047364" cy="6729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2843" y="1806825"/>
            <a:ext cx="2754313" cy="6837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97806" y="3974748"/>
            <a:ext cx="9102177" cy="255454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000" b="1" dirty="0" smtClean="0">
                <a:solidFill>
                  <a:srgbClr val="FF0000"/>
                </a:solidFill>
              </a:rPr>
              <a:t>1. </a:t>
            </a:r>
            <a:r>
              <a:rPr lang="en-US" sz="2000" b="1" dirty="0" smtClean="0">
                <a:solidFill>
                  <a:srgbClr val="FF0000"/>
                </a:solidFill>
              </a:rPr>
              <a:t>they’re going to have stories and poems , No , they’re not .they’re going to have news , topics , facts and information. </a:t>
            </a:r>
          </a:p>
          <a:p>
            <a:pPr algn="l"/>
            <a:r>
              <a:rPr lang="en-US" sz="2000" b="1" dirty="0" smtClean="0">
                <a:solidFill>
                  <a:srgbClr val="FF0000"/>
                </a:solidFill>
              </a:rPr>
              <a:t>2. Sami is going to edit the stories , No, he’s not </a:t>
            </a:r>
            <a:r>
              <a:rPr lang="en-US" sz="2000" b="1" dirty="0" err="1" smtClean="0">
                <a:solidFill>
                  <a:srgbClr val="FF0000"/>
                </a:solidFill>
              </a:rPr>
              <a:t>Yazeed</a:t>
            </a:r>
            <a:r>
              <a:rPr lang="en-US" sz="2000" b="1" dirty="0" smtClean="0">
                <a:solidFill>
                  <a:srgbClr val="FF0000"/>
                </a:solidFill>
              </a:rPr>
              <a:t>  is going  to edit the stories.</a:t>
            </a:r>
          </a:p>
          <a:p>
            <a:pPr algn="l"/>
            <a:r>
              <a:rPr lang="en-US" sz="2000" b="1" dirty="0" smtClean="0">
                <a:solidFill>
                  <a:srgbClr val="FF0000"/>
                </a:solidFill>
              </a:rPr>
              <a:t>3. Adel’s going  to run it . No , he’s not . Adel’s going to design it . </a:t>
            </a:r>
          </a:p>
          <a:p>
            <a:pPr algn="l"/>
            <a:r>
              <a:rPr lang="en-US" sz="2000" b="1" dirty="0" smtClean="0">
                <a:solidFill>
                  <a:srgbClr val="FF0000"/>
                </a:solidFill>
              </a:rPr>
              <a:t>4. </a:t>
            </a:r>
            <a:r>
              <a:rPr lang="en-US" sz="2000" b="1" dirty="0" err="1" smtClean="0">
                <a:solidFill>
                  <a:srgbClr val="FF0000"/>
                </a:solidFill>
              </a:rPr>
              <a:t>Yazeed’s</a:t>
            </a:r>
            <a:r>
              <a:rPr lang="en-US" sz="2000" b="1" dirty="0" smtClean="0">
                <a:solidFill>
                  <a:srgbClr val="FF0000"/>
                </a:solidFill>
              </a:rPr>
              <a:t> dad is going to help . No . He’s not , Sami dad is going to help.</a:t>
            </a:r>
          </a:p>
          <a:p>
            <a:pPr algn="l"/>
            <a:r>
              <a:rPr lang="en-US" sz="2000" b="1" dirty="0" smtClean="0">
                <a:solidFill>
                  <a:srgbClr val="FF0000"/>
                </a:solidFill>
              </a:rPr>
              <a:t>5. it’s going to be easy to run a website . No it’s not , it’s going to be hard wor</a:t>
            </a:r>
            <a:r>
              <a:rPr lang="en-US" sz="2000" b="1" dirty="0">
                <a:solidFill>
                  <a:srgbClr val="FF0000"/>
                </a:solidFill>
              </a:rPr>
              <a:t>k</a:t>
            </a:r>
            <a:r>
              <a:rPr lang="en-US" sz="2000" b="1" dirty="0" smtClean="0">
                <a:solidFill>
                  <a:srgbClr val="FF0000"/>
                </a:solidFill>
              </a:rPr>
              <a:t>.</a:t>
            </a:r>
          </a:p>
          <a:p>
            <a:pPr algn="l"/>
            <a:r>
              <a:rPr lang="en-US" sz="2000" b="1" dirty="0" smtClean="0">
                <a:solidFill>
                  <a:srgbClr val="FF0000"/>
                </a:solidFill>
              </a:rPr>
              <a:t>6. They’re going to do it at school . No they’re not . They’re going to do  it after school. </a:t>
            </a:r>
            <a:endParaRPr lang="ar-EG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94364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907" y="472015"/>
            <a:ext cx="6008053" cy="3632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4" y="835264"/>
            <a:ext cx="8590915" cy="57430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385431" y="5722682"/>
            <a:ext cx="152572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err="1" smtClean="0">
                <a:solidFill>
                  <a:srgbClr val="FF0000"/>
                </a:solidFill>
              </a:rPr>
              <a:t>leeds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613099" y="3151810"/>
            <a:ext cx="152572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12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613099" y="3706780"/>
            <a:ext cx="152572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policeman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887561" y="4733147"/>
            <a:ext cx="152572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700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518793" y="4989632"/>
            <a:ext cx="152572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err="1" smtClean="0">
                <a:solidFill>
                  <a:srgbClr val="FF0000"/>
                </a:solidFill>
              </a:rPr>
              <a:t>maths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295862" y="5585154"/>
            <a:ext cx="152572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skating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668081" y="5853891"/>
            <a:ext cx="2102694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Other </a:t>
            </a:r>
            <a:r>
              <a:rPr lang="en-US" sz="2400" b="1" dirty="0" err="1" smtClean="0">
                <a:solidFill>
                  <a:srgbClr val="FF0000"/>
                </a:solidFill>
              </a:rPr>
              <a:t>contries</a:t>
            </a:r>
            <a:endParaRPr lang="ar-EG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3456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" y="528488"/>
            <a:ext cx="5181600" cy="3830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905" y="1387476"/>
            <a:ext cx="4119563" cy="1360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105" y="2880043"/>
            <a:ext cx="3559175" cy="1309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3612608" y="1387476"/>
            <a:ext cx="152572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Green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081178" y="2805399"/>
            <a:ext cx="152572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err="1" smtClean="0">
                <a:solidFill>
                  <a:srgbClr val="FF0000"/>
                </a:solidFill>
              </a:rPr>
              <a:t>leeds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239388" y="1799564"/>
            <a:ext cx="152572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nine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684829" y="3229742"/>
            <a:ext cx="2902584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He’s a policeman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438949" y="2205246"/>
            <a:ext cx="4163878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English , geography and math's</a:t>
            </a:r>
            <a:endParaRPr lang="ar-EG" sz="2400" b="1" dirty="0">
              <a:solidFill>
                <a:srgbClr val="FF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30250" y="4188086"/>
            <a:ext cx="8633831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Footbal</a:t>
            </a:r>
            <a:r>
              <a:rPr lang="en-US" sz="2400" b="1" dirty="0" smtClean="0">
                <a:solidFill>
                  <a:srgbClr val="FF0000"/>
                </a:solidFill>
              </a:rPr>
              <a:t>l , skating , using computers and the internet , learning about young people in other countries. </a:t>
            </a:r>
            <a:endParaRPr lang="ar-EG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65399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  <p:bldP spid="14" grpId="0"/>
      <p:bldP spid="1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30" y="519113"/>
            <a:ext cx="8980170" cy="33061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83525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loud 2"/>
          <p:cNvSpPr/>
          <p:nvPr/>
        </p:nvSpPr>
        <p:spPr>
          <a:xfrm>
            <a:off x="814386" y="942975"/>
            <a:ext cx="2858453" cy="2000250"/>
          </a:xfrm>
          <a:prstGeom prst="cloud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36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Lesson 2 </a:t>
            </a:r>
            <a:endParaRPr lang="ar-EG" sz="36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4" name="Cloud 3"/>
          <p:cNvSpPr/>
          <p:nvPr/>
        </p:nvSpPr>
        <p:spPr>
          <a:xfrm>
            <a:off x="1584960" y="3281362"/>
            <a:ext cx="7056120" cy="2000250"/>
          </a:xfrm>
          <a:prstGeom prst="cloud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36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Introducing Saudi stars </a:t>
            </a:r>
            <a:endParaRPr lang="ar-EG" sz="36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35033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210</TotalTime>
  <Words>580</Words>
  <Application>Microsoft Office PowerPoint</Application>
  <PresentationFormat>On-screen Show (4:3)</PresentationFormat>
  <Paragraphs>110</Paragraphs>
  <Slides>29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0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hozaifa1</dc:creator>
  <cp:lastModifiedBy>hozaifa1</cp:lastModifiedBy>
  <cp:revision>23</cp:revision>
  <dcterms:created xsi:type="dcterms:W3CDTF">2016-03-26T15:08:03Z</dcterms:created>
  <dcterms:modified xsi:type="dcterms:W3CDTF">2016-04-11T16:56:16Z</dcterms:modified>
</cp:coreProperties>
</file>