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272"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4" r:id="rId17"/>
    <p:sldId id="275" r:id="rId18"/>
    <p:sldId id="277" r:id="rId19"/>
    <p:sldId id="276" r:id="rId20"/>
    <p:sldId id="278" r:id="rId21"/>
    <p:sldId id="279" r:id="rId22"/>
    <p:sldId id="281" r:id="rId23"/>
    <p:sldId id="282" r:id="rId24"/>
    <p:sldId id="280" r:id="rId25"/>
    <p:sldId id="283" r:id="rId26"/>
    <p:sldId id="284" r:id="rId27"/>
    <p:sldId id="285" r:id="rId28"/>
    <p:sldId id="303" r:id="rId29"/>
    <p:sldId id="304" r:id="rId30"/>
    <p:sldId id="305" r:id="rId31"/>
    <p:sldId id="306" r:id="rId32"/>
    <p:sldId id="307" r:id="rId33"/>
    <p:sldId id="308" r:id="rId34"/>
    <p:sldId id="309" r:id="rId35"/>
    <p:sldId id="314" r:id="rId36"/>
    <p:sldId id="310" r:id="rId37"/>
    <p:sldId id="311" r:id="rId38"/>
    <p:sldId id="312" r:id="rId39"/>
    <p:sldId id="313" r:id="rId40"/>
    <p:sldId id="315" r:id="rId41"/>
    <p:sldId id="316" r:id="rId42"/>
    <p:sldId id="317" r:id="rId43"/>
    <p:sldId id="318" r:id="rId44"/>
    <p:sldId id="319" r:id="rId45"/>
    <p:sldId id="321" r:id="rId46"/>
    <p:sldId id="322" r:id="rId47"/>
    <p:sldId id="323" r:id="rId48"/>
    <p:sldId id="320" r:id="rId49"/>
    <p:sldId id="287" r:id="rId50"/>
    <p:sldId id="288" r:id="rId51"/>
    <p:sldId id="289" r:id="rId52"/>
    <p:sldId id="290" r:id="rId53"/>
    <p:sldId id="291" r:id="rId54"/>
    <p:sldId id="292" r:id="rId55"/>
    <p:sldId id="293" r:id="rId56"/>
    <p:sldId id="294" r:id="rId57"/>
    <p:sldId id="295" r:id="rId58"/>
    <p:sldId id="296" r:id="rId59"/>
    <p:sldId id="297" r:id="rId60"/>
    <p:sldId id="298" r:id="rId61"/>
    <p:sldId id="299" r:id="rId62"/>
    <p:sldId id="300" r:id="rId63"/>
    <p:sldId id="301" r:id="rId64"/>
    <p:sldId id="302"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359" r:id="rId10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88397-BD2D-455F-96B4-5129EB271243}" type="datetimeFigureOut">
              <a:rPr lang="en-US" smtClean="0"/>
              <a:t>10/23/2018</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83CE2-A40A-405E-893C-2363636CA952}" type="slidenum">
              <a:rPr lang="en-US" smtClean="0"/>
              <a:t>‹#›</a:t>
            </a:fld>
            <a:endParaRPr lang="en-US"/>
          </a:p>
        </p:txBody>
      </p:sp>
    </p:spTree>
    <p:extLst>
      <p:ext uri="{BB962C8B-B14F-4D97-AF65-F5344CB8AC3E}">
        <p14:creationId xmlns:p14="http://schemas.microsoft.com/office/powerpoint/2010/main" val="156254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BD8C5F-CB66-DA4A-90CA-9DF02A5897A6}" type="slidenum">
              <a:rPr lang="en-US" smtClean="0"/>
              <a:t>1</a:t>
            </a:fld>
            <a:endParaRPr lang="en-US"/>
          </a:p>
        </p:txBody>
      </p:sp>
    </p:spTree>
    <p:extLst>
      <p:ext uri="{BB962C8B-B14F-4D97-AF65-F5344CB8AC3E}">
        <p14:creationId xmlns:p14="http://schemas.microsoft.com/office/powerpoint/2010/main" val="2598571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9DE83CE2-A40A-405E-893C-2363636CA952}" type="slidenum">
              <a:rPr lang="en-US" smtClean="0"/>
              <a:t>2</a:t>
            </a:fld>
            <a:endParaRPr lang="en-US"/>
          </a:p>
        </p:txBody>
      </p:sp>
    </p:spTree>
    <p:extLst>
      <p:ext uri="{BB962C8B-B14F-4D97-AF65-F5344CB8AC3E}">
        <p14:creationId xmlns:p14="http://schemas.microsoft.com/office/powerpoint/2010/main" val="207140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4F9F5FA4-722A-48A2-A06D-B8400DF4B7A3}" type="slidenum">
              <a:rPr lang="en-US" smtClean="0"/>
              <a:t>67</a:t>
            </a:fld>
            <a:endParaRPr lang="en-US"/>
          </a:p>
        </p:txBody>
      </p:sp>
    </p:spTree>
    <p:extLst>
      <p:ext uri="{BB962C8B-B14F-4D97-AF65-F5344CB8AC3E}">
        <p14:creationId xmlns:p14="http://schemas.microsoft.com/office/powerpoint/2010/main" val="4000724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4F9F5FA4-722A-48A2-A06D-B8400DF4B7A3}" type="slidenum">
              <a:rPr lang="en-US" smtClean="0"/>
              <a:t>89</a:t>
            </a:fld>
            <a:endParaRPr lang="en-US"/>
          </a:p>
        </p:txBody>
      </p:sp>
    </p:spTree>
    <p:extLst>
      <p:ext uri="{BB962C8B-B14F-4D97-AF65-F5344CB8AC3E}">
        <p14:creationId xmlns:p14="http://schemas.microsoft.com/office/powerpoint/2010/main" val="1179928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4F9F5FA4-722A-48A2-A06D-B8400DF4B7A3}" type="slidenum">
              <a:rPr lang="en-US" smtClean="0"/>
              <a:t>91</a:t>
            </a:fld>
            <a:endParaRPr lang="en-US"/>
          </a:p>
        </p:txBody>
      </p:sp>
    </p:spTree>
    <p:extLst>
      <p:ext uri="{BB962C8B-B14F-4D97-AF65-F5344CB8AC3E}">
        <p14:creationId xmlns:p14="http://schemas.microsoft.com/office/powerpoint/2010/main" val="191203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4F9F5FA4-722A-48A2-A06D-B8400DF4B7A3}" type="slidenum">
              <a:rPr lang="en-US" smtClean="0"/>
              <a:t>98</a:t>
            </a:fld>
            <a:endParaRPr lang="en-US"/>
          </a:p>
        </p:txBody>
      </p:sp>
    </p:spTree>
    <p:extLst>
      <p:ext uri="{BB962C8B-B14F-4D97-AF65-F5344CB8AC3E}">
        <p14:creationId xmlns:p14="http://schemas.microsoft.com/office/powerpoint/2010/main" val="1674278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r>
              <a:rPr lang="ar-SA" smtClean="0"/>
              <a:t>CPIT100</a:t>
            </a:r>
            <a:endParaRPr lang="en-US" dirty="0"/>
          </a:p>
        </p:txBody>
      </p:sp>
      <p:sp>
        <p:nvSpPr>
          <p:cNvPr id="5" name="عنصر نائب للتذييل 4"/>
          <p:cNvSpPr>
            <a:spLocks noGrp="1"/>
          </p:cNvSpPr>
          <p:nvPr>
            <p:ph type="ftr" sz="quarter" idx="11"/>
          </p:nvPr>
        </p:nvSpPr>
        <p:spPr/>
        <p:txBody>
          <a:bodyPr/>
          <a:lstStyle/>
          <a:p>
            <a:r>
              <a:rPr lang="ar-SA" smtClean="0"/>
              <a:t>إعداد شطر الطالبات فرع (الشرفية والسلامة)</a:t>
            </a:r>
            <a:endParaRPr lang="en-US" dirty="0"/>
          </a:p>
        </p:txBody>
      </p:sp>
      <p:sp>
        <p:nvSpPr>
          <p:cNvPr id="6" name="عنصر نائب لرقم الشريحة 5"/>
          <p:cNvSpPr>
            <a:spLocks noGrp="1"/>
          </p:cNvSpPr>
          <p:nvPr>
            <p:ph type="sldNum" sz="quarter" idx="12"/>
          </p:nvPr>
        </p:nvSpPr>
        <p:spPr/>
        <p:txBody>
          <a:bodyPr/>
          <a:lstStyle>
            <a:lvl1pPr algn="ctr">
              <a:defRPr/>
            </a:lvl1pPr>
          </a:lstStyle>
          <a:p>
            <a:r>
              <a:rPr lang="en-US" dirty="0" smtClean="0"/>
              <a:t> </a:t>
            </a:r>
            <a:r>
              <a:rPr lang="ar-SA" dirty="0" smtClean="0"/>
              <a:t>مهارات الحاسب الالي</a:t>
            </a:r>
            <a:endParaRPr lang="en-US" dirty="0" smtClean="0"/>
          </a:p>
        </p:txBody>
      </p:sp>
    </p:spTree>
    <p:extLst>
      <p:ext uri="{BB962C8B-B14F-4D97-AF65-F5344CB8AC3E}">
        <p14:creationId xmlns:p14="http://schemas.microsoft.com/office/powerpoint/2010/main" val="463831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r>
              <a:rPr lang="ar-SA" smtClean="0"/>
              <a:t>CPIT100</a:t>
            </a:r>
            <a:endParaRPr lang="en-US"/>
          </a:p>
        </p:txBody>
      </p:sp>
      <p:sp>
        <p:nvSpPr>
          <p:cNvPr id="5" name="عنصر نائب للتذييل 4"/>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6" name="عنصر نائب لرقم الشريحة 5"/>
          <p:cNvSpPr>
            <a:spLocks noGrp="1"/>
          </p:cNvSpPr>
          <p:nvPr>
            <p:ph type="sldNum" sz="quarter" idx="12"/>
          </p:nvPr>
        </p:nvSpPr>
        <p:spPr/>
        <p:txBody>
          <a:bodyPr/>
          <a:lstStyle/>
          <a:p>
            <a:fld id="{71C56BB4-51E4-4C61-98FC-972CACCF2C5A}" type="slidenum">
              <a:rPr lang="en-US" smtClean="0"/>
              <a:t>‹#›</a:t>
            </a:fld>
            <a:endParaRPr lang="en-US"/>
          </a:p>
        </p:txBody>
      </p:sp>
    </p:spTree>
    <p:extLst>
      <p:ext uri="{BB962C8B-B14F-4D97-AF65-F5344CB8AC3E}">
        <p14:creationId xmlns:p14="http://schemas.microsoft.com/office/powerpoint/2010/main" val="2238251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r>
              <a:rPr lang="ar-SA" smtClean="0"/>
              <a:t>CPIT100</a:t>
            </a:r>
            <a:endParaRPr lang="en-US"/>
          </a:p>
        </p:txBody>
      </p:sp>
      <p:sp>
        <p:nvSpPr>
          <p:cNvPr id="5" name="عنصر نائب للتذييل 4"/>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6" name="عنصر نائب لرقم الشريحة 5"/>
          <p:cNvSpPr>
            <a:spLocks noGrp="1"/>
          </p:cNvSpPr>
          <p:nvPr>
            <p:ph type="sldNum" sz="quarter" idx="12"/>
          </p:nvPr>
        </p:nvSpPr>
        <p:spPr/>
        <p:txBody>
          <a:bodyPr/>
          <a:lstStyle/>
          <a:p>
            <a:fld id="{71C56BB4-51E4-4C61-98FC-972CACCF2C5A}" type="slidenum">
              <a:rPr lang="en-US" smtClean="0"/>
              <a:t>‹#›</a:t>
            </a:fld>
            <a:endParaRPr lang="en-US"/>
          </a:p>
        </p:txBody>
      </p:sp>
    </p:spTree>
    <p:extLst>
      <p:ext uri="{BB962C8B-B14F-4D97-AF65-F5344CB8AC3E}">
        <p14:creationId xmlns:p14="http://schemas.microsoft.com/office/powerpoint/2010/main" val="601198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lvl1pPr>
              <a:defRPr sz="1400"/>
            </a:lvl1pPr>
          </a:lstStyle>
          <a:p>
            <a:r>
              <a:rPr lang="ar-SA" smtClean="0"/>
              <a:t>CPIT100</a:t>
            </a:r>
            <a:endParaRPr lang="en-US" dirty="0"/>
          </a:p>
        </p:txBody>
      </p:sp>
      <p:sp>
        <p:nvSpPr>
          <p:cNvPr id="5" name="عنصر نائب للتذييل 4"/>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
        <p:nvSpPr>
          <p:cNvPr id="6" name="عنصر نائب لرقم الشريحة 5"/>
          <p:cNvSpPr>
            <a:spLocks noGrp="1"/>
          </p:cNvSpPr>
          <p:nvPr>
            <p:ph type="sldNum" sz="quarter" idx="12"/>
          </p:nvPr>
        </p:nvSpPr>
        <p:spPr/>
        <p:txBody>
          <a:bodyPr/>
          <a:lstStyle>
            <a:lvl1pPr>
              <a:defRPr sz="1400"/>
            </a:lvl1pPr>
          </a:lstStyle>
          <a:p>
            <a:pPr algn="ctr"/>
            <a:r>
              <a:rPr lang="ar-SA" dirty="0" smtClean="0"/>
              <a:t>مهارات الحاسب الالي</a:t>
            </a:r>
            <a:endParaRPr lang="en-US" dirty="0"/>
          </a:p>
        </p:txBody>
      </p:sp>
    </p:spTree>
    <p:extLst>
      <p:ext uri="{BB962C8B-B14F-4D97-AF65-F5344CB8AC3E}">
        <p14:creationId xmlns:p14="http://schemas.microsoft.com/office/powerpoint/2010/main" val="4140305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r>
              <a:rPr lang="ar-SA" smtClean="0"/>
              <a:t>CPIT100</a:t>
            </a:r>
            <a:endParaRPr lang="en-US" dirty="0"/>
          </a:p>
        </p:txBody>
      </p:sp>
      <p:sp>
        <p:nvSpPr>
          <p:cNvPr id="5" name="عنصر نائب للتذييل 4"/>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6" name="عنصر نائب لرقم الشريحة 5"/>
          <p:cNvSpPr>
            <a:spLocks noGrp="1"/>
          </p:cNvSpPr>
          <p:nvPr>
            <p:ph type="sldNum" sz="quarter" idx="12"/>
          </p:nvPr>
        </p:nvSpPr>
        <p:spPr/>
        <p:txBody>
          <a:bodyPr/>
          <a:lstStyle/>
          <a:p>
            <a:pPr algn="ctr"/>
            <a:r>
              <a:rPr lang="ar-SA" dirty="0" smtClean="0"/>
              <a:t>مهارات الحاسب الالي</a:t>
            </a:r>
            <a:endParaRPr lang="en-US" dirty="0"/>
          </a:p>
        </p:txBody>
      </p:sp>
    </p:spTree>
    <p:extLst>
      <p:ext uri="{BB962C8B-B14F-4D97-AF65-F5344CB8AC3E}">
        <p14:creationId xmlns:p14="http://schemas.microsoft.com/office/powerpoint/2010/main" val="201755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r>
              <a:rPr lang="ar-SA" smtClean="0"/>
              <a:t>CPIT100</a:t>
            </a:r>
            <a:endParaRPr lang="en-US"/>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t>‹#›</a:t>
            </a:fld>
            <a:endParaRPr lang="en-US"/>
          </a:p>
        </p:txBody>
      </p:sp>
    </p:spTree>
    <p:extLst>
      <p:ext uri="{BB962C8B-B14F-4D97-AF65-F5344CB8AC3E}">
        <p14:creationId xmlns:p14="http://schemas.microsoft.com/office/powerpoint/2010/main" val="231259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r>
              <a:rPr lang="ar-SA" smtClean="0"/>
              <a:t>CPIT100</a:t>
            </a:r>
            <a:endParaRPr lang="en-US"/>
          </a:p>
        </p:txBody>
      </p:sp>
      <p:sp>
        <p:nvSpPr>
          <p:cNvPr id="8" name="عنصر نائب للتذييل 7"/>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9" name="عنصر نائب لرقم الشريحة 8"/>
          <p:cNvSpPr>
            <a:spLocks noGrp="1"/>
          </p:cNvSpPr>
          <p:nvPr>
            <p:ph type="sldNum" sz="quarter" idx="12"/>
          </p:nvPr>
        </p:nvSpPr>
        <p:spPr/>
        <p:txBody>
          <a:bodyPr/>
          <a:lstStyle/>
          <a:p>
            <a:fld id="{71C56BB4-51E4-4C61-98FC-972CACCF2C5A}" type="slidenum">
              <a:rPr lang="en-US" smtClean="0"/>
              <a:t>‹#›</a:t>
            </a:fld>
            <a:endParaRPr lang="en-US"/>
          </a:p>
        </p:txBody>
      </p:sp>
    </p:spTree>
    <p:extLst>
      <p:ext uri="{BB962C8B-B14F-4D97-AF65-F5344CB8AC3E}">
        <p14:creationId xmlns:p14="http://schemas.microsoft.com/office/powerpoint/2010/main" val="2527216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r>
              <a:rPr lang="ar-SA" smtClean="0"/>
              <a:t>CPIT100</a:t>
            </a:r>
            <a:endParaRPr lang="en-US" dirty="0"/>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5" name="عنصر نائب لرقم الشريحة 4"/>
          <p:cNvSpPr>
            <a:spLocks noGrp="1"/>
          </p:cNvSpPr>
          <p:nvPr>
            <p:ph type="sldNum" sz="quarter" idx="12"/>
          </p:nvPr>
        </p:nvSpPr>
        <p:spPr/>
        <p:txBody>
          <a:bodyPr/>
          <a:lstStyle>
            <a:lvl1pPr algn="ctr">
              <a:defRPr/>
            </a:lvl1pPr>
          </a:lstStyle>
          <a:p>
            <a:r>
              <a:rPr lang="ar-SA" dirty="0" smtClean="0"/>
              <a:t>مهارات الحاسب الالي</a:t>
            </a:r>
            <a:endParaRPr lang="en-US" dirty="0"/>
          </a:p>
        </p:txBody>
      </p:sp>
    </p:spTree>
    <p:extLst>
      <p:ext uri="{BB962C8B-B14F-4D97-AF65-F5344CB8AC3E}">
        <p14:creationId xmlns:p14="http://schemas.microsoft.com/office/powerpoint/2010/main" val="3786568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ar-SA" smtClean="0"/>
              <a:t>CPIT100</a:t>
            </a:r>
            <a:endParaRPr lang="en-US"/>
          </a:p>
        </p:txBody>
      </p:sp>
      <p:sp>
        <p:nvSpPr>
          <p:cNvPr id="3" name="عنصر نائب للتذييل 2"/>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4" name="عنصر نائب لرقم الشريحة 3"/>
          <p:cNvSpPr>
            <a:spLocks noGrp="1"/>
          </p:cNvSpPr>
          <p:nvPr>
            <p:ph type="sldNum" sz="quarter" idx="12"/>
          </p:nvPr>
        </p:nvSpPr>
        <p:spPr/>
        <p:txBody>
          <a:bodyPr/>
          <a:lstStyle/>
          <a:p>
            <a:fld id="{71C56BB4-51E4-4C61-98FC-972CACCF2C5A}" type="slidenum">
              <a:rPr lang="en-US" smtClean="0"/>
              <a:t>‹#›</a:t>
            </a:fld>
            <a:endParaRPr lang="en-US"/>
          </a:p>
        </p:txBody>
      </p:sp>
    </p:spTree>
    <p:extLst>
      <p:ext uri="{BB962C8B-B14F-4D97-AF65-F5344CB8AC3E}">
        <p14:creationId xmlns:p14="http://schemas.microsoft.com/office/powerpoint/2010/main" val="3325511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r>
              <a:rPr lang="ar-SA" smtClean="0"/>
              <a:t>CPIT100</a:t>
            </a:r>
            <a:endParaRPr lang="en-US"/>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t>‹#›</a:t>
            </a:fld>
            <a:endParaRPr lang="en-US"/>
          </a:p>
        </p:txBody>
      </p:sp>
    </p:spTree>
    <p:extLst>
      <p:ext uri="{BB962C8B-B14F-4D97-AF65-F5344CB8AC3E}">
        <p14:creationId xmlns:p14="http://schemas.microsoft.com/office/powerpoint/2010/main" val="3816266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r>
              <a:rPr lang="ar-SA" smtClean="0"/>
              <a:t>CPIT100</a:t>
            </a:r>
            <a:endParaRPr lang="en-US"/>
          </a:p>
        </p:txBody>
      </p:sp>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a:p>
        </p:txBody>
      </p:sp>
      <p:sp>
        <p:nvSpPr>
          <p:cNvPr id="7" name="عنصر نائب لرقم الشريحة 6"/>
          <p:cNvSpPr>
            <a:spLocks noGrp="1"/>
          </p:cNvSpPr>
          <p:nvPr>
            <p:ph type="sldNum" sz="quarter" idx="12"/>
          </p:nvPr>
        </p:nvSpPr>
        <p:spPr/>
        <p:txBody>
          <a:bodyPr/>
          <a:lstStyle/>
          <a:p>
            <a:fld id="{71C56BB4-51E4-4C61-98FC-972CACCF2C5A}" type="slidenum">
              <a:rPr lang="en-US" smtClean="0"/>
              <a:t>‹#›</a:t>
            </a:fld>
            <a:endParaRPr lang="en-US"/>
          </a:p>
        </p:txBody>
      </p:sp>
    </p:spTree>
    <p:extLst>
      <p:ext uri="{BB962C8B-B14F-4D97-AF65-F5344CB8AC3E}">
        <p14:creationId xmlns:p14="http://schemas.microsoft.com/office/powerpoint/2010/main" val="2380558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dirty="0" smtClean="0"/>
              <a:t>انقر لتحرير أنماط النص الرئيسي</a:t>
            </a:r>
          </a:p>
          <a:p>
            <a:pPr lvl="1"/>
            <a:r>
              <a:rPr lang="ar-SA" dirty="0" smtClean="0"/>
              <a:t>المستوى الثاني</a:t>
            </a:r>
          </a:p>
          <a:p>
            <a:pPr lvl="2"/>
            <a:r>
              <a:rPr lang="ar-SA" dirty="0" smtClean="0"/>
              <a:t>المستوى الثالث</a:t>
            </a:r>
          </a:p>
          <a:p>
            <a:pPr lvl="3"/>
            <a:r>
              <a:rPr lang="ar-SA" dirty="0" smtClean="0"/>
              <a:t>المستوى الرابع</a:t>
            </a:r>
          </a:p>
          <a:p>
            <a:pPr lvl="4"/>
            <a:r>
              <a:rPr lang="ar-SA" dirty="0" smtClean="0"/>
              <a:t>المستوى الخامس</a:t>
            </a:r>
            <a:endParaRPr lang="en-US" dirty="0"/>
          </a:p>
        </p:txBody>
      </p:sp>
      <p:sp>
        <p:nvSpPr>
          <p:cNvPr id="4" name="عنصر نائب للتاريخ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ctr">
              <a:defRPr sz="1400">
                <a:solidFill>
                  <a:schemeClr val="tx1">
                    <a:tint val="75000"/>
                  </a:schemeClr>
                </a:solidFill>
              </a:defRPr>
            </a:lvl1pPr>
          </a:lstStyle>
          <a:p>
            <a:r>
              <a:rPr lang="ar-SA" smtClean="0"/>
              <a:t>CPIT100</a:t>
            </a:r>
            <a:endParaRPr lang="en-US" dirty="0"/>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chemeClr val="tx1">
                    <a:tint val="75000"/>
                  </a:schemeClr>
                </a:solidFill>
              </a:defRPr>
            </a:lvl1pPr>
          </a:lstStyle>
          <a:p>
            <a:r>
              <a:rPr lang="ar-SA" dirty="0" smtClean="0"/>
              <a:t>إعداد شطر الطالبات فرع (الشرفية والسلامة)</a:t>
            </a:r>
            <a:endParaRPr lang="en-US" dirty="0" smtClean="0"/>
          </a:p>
        </p:txBody>
      </p:sp>
      <p:sp>
        <p:nvSpPr>
          <p:cNvPr id="6" name="عنصر نائب لرقم الشريحة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tx1">
                    <a:tint val="75000"/>
                  </a:schemeClr>
                </a:solidFill>
              </a:defRPr>
            </a:lvl1pPr>
          </a:lstStyle>
          <a:p>
            <a:pPr algn="ctr"/>
            <a:r>
              <a:rPr lang="ar-SA" dirty="0" smtClean="0"/>
              <a:t>مهارات الحاسب الالي</a:t>
            </a:r>
            <a:endParaRPr lang="en-US" dirty="0"/>
          </a:p>
        </p:txBody>
      </p:sp>
      <p:pic>
        <p:nvPicPr>
          <p:cNvPr id="7" name="Picture 4" descr="340647.jpg"/>
          <p:cNvPicPr>
            <a:picLocks noChangeAspect="1"/>
          </p:cNvPicPr>
          <p:nvPr userDrawn="1"/>
        </p:nvPicPr>
        <p:blipFill>
          <a:blip r:embed="rId13" cstate="print">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7546"/>
            <a:ext cx="1588658" cy="1270927"/>
          </a:xfrm>
          <a:prstGeom prst="rect">
            <a:avLst/>
          </a:prstGeom>
        </p:spPr>
      </p:pic>
      <p:pic>
        <p:nvPicPr>
          <p:cNvPr id="8" name="Picture 3" descr="Unknown.jpg"/>
          <p:cNvPicPr>
            <a:picLocks noChangeAspect="1"/>
          </p:cNvPicPr>
          <p:nvPr userDrawn="1"/>
        </p:nvPicPr>
        <p:blipFill rotWithShape="1">
          <a:blip r:embed="rId15" cstate="print">
            <a:extLst>
              <a:ext uri="{BEBA8EAE-BF5A-486C-A8C5-ECC9F3942E4B}">
                <a14:imgProps xmlns:a14="http://schemas.microsoft.com/office/drawing/2010/main">
                  <a14:imgLayer r:embed="rId1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34935" y="203580"/>
            <a:ext cx="1217083" cy="1206500"/>
          </a:xfrm>
          <a:prstGeom prst="rect">
            <a:avLst/>
          </a:prstGeom>
        </p:spPr>
      </p:pic>
    </p:spTree>
    <p:extLst>
      <p:ext uri="{BB962C8B-B14F-4D97-AF65-F5344CB8AC3E}">
        <p14:creationId xmlns:p14="http://schemas.microsoft.com/office/powerpoint/2010/main" val="3625182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ctrTitle"/>
          </p:nvPr>
        </p:nvSpPr>
        <p:spPr>
          <a:xfrm>
            <a:off x="1011219" y="2054711"/>
            <a:ext cx="9880926" cy="2836644"/>
          </a:xfrm>
        </p:spPr>
        <p:txBody>
          <a:bodyPr>
            <a:noAutofit/>
          </a:bodyPr>
          <a:lstStyle/>
          <a:p>
            <a:r>
              <a:rPr lang="en-US" sz="4400" b="1" dirty="0" smtClean="0"/>
              <a:t>الفصل 2</a:t>
            </a:r>
            <a:br>
              <a:rPr lang="en-US" sz="4400" b="1" dirty="0" smtClean="0"/>
            </a:br>
            <a:r>
              <a:rPr lang="en-US" sz="4400" b="1" dirty="0" smtClean="0"/>
              <a:t/>
            </a:r>
            <a:br>
              <a:rPr lang="en-US" sz="4400" b="1" dirty="0" smtClean="0"/>
            </a:br>
            <a:r>
              <a:rPr lang="en-US" sz="4400" b="1" dirty="0">
                <a:ea typeface="ＭＳ Ｐゴシック" pitchFamily="34" charset="-128"/>
              </a:rPr>
              <a:t>تعمل أساسيات النظام</a:t>
            </a:r>
            <a:br>
              <a:rPr lang="en-US" sz="4400" b="1" dirty="0">
                <a:ea typeface="ＭＳ Ｐゴシック" pitchFamily="34" charset="-128"/>
              </a:rPr>
            </a:br>
            <a:r>
              <a:rPr lang="en-US" sz="4400" b="1" dirty="0" smtClean="0"/>
              <a:t/>
            </a:r>
            <a:br>
              <a:rPr lang="en-US" sz="4400" b="1" dirty="0" smtClean="0"/>
            </a:br>
            <a:endParaRPr lang="en-US" sz="4400" b="1" dirty="0"/>
          </a:p>
        </p:txBody>
      </p:sp>
      <p:sp>
        <p:nvSpPr>
          <p:cNvPr id="2" name="عنصر نائب للتذييل 1"/>
          <p:cNvSpPr>
            <a:spLocks noGrp="1"/>
          </p:cNvSpPr>
          <p:nvPr>
            <p:ph type="ftr" sz="quarter" idx="11"/>
          </p:nvPr>
        </p:nvSpPr>
        <p:spPr/>
        <p:txBody>
          <a:bodyPr/>
          <a:lstStyle/>
          <a:p>
            <a:r>
              <a:rPr lang="ar-SA" dirty="0" smtClean="0"/>
              <a:t>إعداد شطر الطالبات فرع (الشرفية والسلامة)</a:t>
            </a:r>
            <a:endParaRPr lang="en-US" dirty="0"/>
          </a:p>
        </p:txBody>
      </p:sp>
      <p:sp>
        <p:nvSpPr>
          <p:cNvPr id="5" name="عنصر نائب للتاريخ 1"/>
          <p:cNvSpPr txBox="1">
            <a:spLocks/>
          </p:cNvSpPr>
          <p:nvPr/>
        </p:nvSpPr>
        <p:spPr>
          <a:xfrm>
            <a:off x="253701"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CPIT100</a:t>
            </a:r>
            <a:endParaRPr lang="ar-SA" dirty="0"/>
          </a:p>
        </p:txBody>
      </p:sp>
    </p:spTree>
    <p:extLst>
      <p:ext uri="{BB962C8B-B14F-4D97-AF65-F5344CB8AC3E}">
        <p14:creationId xmlns:p14="http://schemas.microsoft.com/office/powerpoint/2010/main" val="282160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199" y="1266148"/>
            <a:ext cx="10515600" cy="4351338"/>
          </a:xfrm>
        </p:spPr>
        <p:txBody>
          <a:bodyPr/>
          <a:lstStyle/>
          <a:p>
            <a:endParaRPr lang="en-US" dirty="0" smtClean="0"/>
          </a:p>
          <a:p>
            <a:r>
              <a:rPr lang="en-US" dirty="0" smtClean="0"/>
              <a:t>أنت </a:t>
            </a:r>
            <a:r>
              <a:rPr lang="en-US" dirty="0"/>
              <a:t>تواجه أيضا </a:t>
            </a:r>
            <a:r>
              <a:rPr lang="en-US" b="1" dirty="0"/>
              <a:t>RTOSs</a:t>
            </a:r>
            <a:r>
              <a:rPr lang="en-US" dirty="0"/>
              <a:t> كل يوم في أجهزة هذه </a:t>
            </a:r>
            <a:r>
              <a:rPr lang="en-US" dirty="0" smtClean="0"/>
              <a:t>كما نظام حقن الوقود في محركات السيارات، والسيارات '' والإعلام '' النظم، و </a:t>
            </a:r>
            <a:r>
              <a:rPr lang="en-US" dirty="0"/>
              <a:t>بعض الأجهزة المشتركة. </a:t>
            </a:r>
            <a:endParaRPr lang="ar-SA" dirty="0" smtClean="0"/>
          </a:p>
          <a:p>
            <a:r>
              <a:rPr lang="en-US" b="1" dirty="0" smtClean="0"/>
              <a:t>RTOSs</a:t>
            </a:r>
            <a:r>
              <a:rPr lang="en-US" dirty="0" smtClean="0"/>
              <a:t> وتوجد في العديد من أنواع </a:t>
            </a:r>
            <a:r>
              <a:rPr lang="en-US" dirty="0"/>
              <a:t>الروبوتية </a:t>
            </a:r>
            <a:r>
              <a:rPr lang="en-US" dirty="0" smtClean="0"/>
              <a:t>الرجعية.</a:t>
            </a:r>
          </a:p>
          <a:p>
            <a:r>
              <a:rPr lang="en-US" dirty="0" smtClean="0"/>
              <a:t>محطات تلفزيونية تستخدم كاميرات روبوتية </a:t>
            </a:r>
            <a:r>
              <a:rPr lang="en-US" dirty="0"/>
              <a:t>مع </a:t>
            </a:r>
            <a:r>
              <a:rPr lang="en-US" b="1" dirty="0"/>
              <a:t>RTOSs</a:t>
            </a:r>
            <a:r>
              <a:rPr lang="en-US" dirty="0"/>
              <a:t> أن أنسل عبر نظام الكابل مع وقف التنفيذ لتسجيل الأحداث الرياضية من العديد </a:t>
            </a:r>
            <a:r>
              <a:rPr lang="en-US" dirty="0" smtClean="0"/>
              <a:t>الزوايا.</a:t>
            </a:r>
            <a:endParaRPr lang="en-US" dirty="0"/>
          </a:p>
        </p:txBody>
      </p:sp>
      <p:sp>
        <p:nvSpPr>
          <p:cNvPr id="4" name="عنوان 1"/>
          <p:cNvSpPr txBox="1">
            <a:spLocks/>
          </p:cNvSpPr>
          <p:nvPr/>
        </p:nvSpPr>
        <p:spPr bwMode="auto">
          <a:xfrm>
            <a:off x="237163" y="250830"/>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نظام التشغيل للماكينات والشبكات والأعمال</a:t>
            </a:r>
            <a:endParaRPr lang="en-US" sz="3200" kern="0" dirty="0">
              <a:solidFill>
                <a:schemeClr val="tx1"/>
              </a:solidFill>
            </a:endParaRPr>
          </a:p>
        </p:txBody>
      </p:sp>
      <p:pic>
        <p:nvPicPr>
          <p:cNvPr id="5" name="Picture 3" descr="Unknown.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745258" y="134942"/>
            <a:ext cx="1217083" cy="1206500"/>
          </a:xfrm>
          <a:prstGeom prst="rect">
            <a:avLst/>
          </a:prstGeom>
        </p:spPr>
      </p:pic>
      <p:pic>
        <p:nvPicPr>
          <p:cNvPr id="6" name="Picture 4" descr="340647.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3871" y="-4779"/>
            <a:ext cx="1588658" cy="1270927"/>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576314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69198" y="1825285"/>
            <a:ext cx="10363200" cy="4114800"/>
          </a:xfrm>
        </p:spPr>
        <p:txBody>
          <a:bodyPr/>
          <a:lstStyle/>
          <a:p>
            <a:r>
              <a:rPr lang="en-US" b="1" dirty="0" smtClean="0"/>
              <a:t>ماذا </a:t>
            </a:r>
            <a:r>
              <a:rPr lang="en-US" b="1" dirty="0"/>
              <a:t>نوع من أنظمة التشغيل تفعل استخدام الشبكات</a:t>
            </a:r>
            <a:r>
              <a:rPr lang="en-US" b="1" dirty="0" smtClean="0"/>
              <a:t>؟</a:t>
            </a:r>
          </a:p>
          <a:p>
            <a:pPr lvl="1"/>
            <a:r>
              <a:rPr lang="en-US" dirty="0"/>
              <a:t> </a:t>
            </a:r>
            <a:r>
              <a:rPr lang="en-US" b="1" dirty="0"/>
              <a:t>نظام التشغيل متعددة </a:t>
            </a:r>
            <a:r>
              <a:rPr lang="en-US" dirty="0"/>
              <a:t>(أو تشغيل الشبكات </a:t>
            </a:r>
            <a:r>
              <a:rPr lang="en-US" dirty="0" smtClean="0"/>
              <a:t>النظام</a:t>
            </a:r>
            <a:r>
              <a:rPr lang="en-US" dirty="0"/>
              <a:t>) يتيح وصول أكثر من مستخدم واحد </a:t>
            </a:r>
            <a:r>
              <a:rPr lang="en-US" dirty="0" smtClean="0"/>
              <a:t>الحاسوب </a:t>
            </a:r>
            <a:r>
              <a:rPr lang="en-US" dirty="0"/>
              <a:t>نظام في وقت واحد عن طريق المناولة وتحديد أولويات الطلبات من العديد من المستخدمين. </a:t>
            </a:r>
            <a:endParaRPr lang="en-US" dirty="0" smtClean="0"/>
          </a:p>
          <a:p>
            <a:pPr lvl="1"/>
            <a:r>
              <a:rPr lang="en-US" b="1" dirty="0" smtClean="0"/>
              <a:t>الشبكات</a:t>
            </a:r>
            <a:r>
              <a:rPr lang="en-US" dirty="0" smtClean="0"/>
              <a:t>: مجموعة </a:t>
            </a:r>
            <a:r>
              <a:rPr lang="en-US" dirty="0"/>
              <a:t>أجهزة الكمبيوتر متصلة مع بعضها البعض حتى يتمكنوا من التواصل وتبادل </a:t>
            </a:r>
            <a:r>
              <a:rPr lang="en-US" dirty="0" smtClean="0"/>
              <a:t>مصادر.</a:t>
            </a:r>
          </a:p>
          <a:p>
            <a:pPr lvl="2"/>
            <a:r>
              <a:rPr lang="en-US" dirty="0"/>
              <a:t>N</a:t>
            </a:r>
            <a:r>
              <a:rPr lang="en-US" dirty="0" smtClean="0"/>
              <a:t>عيد </a:t>
            </a:r>
            <a:r>
              <a:rPr lang="en-US" dirty="0"/>
              <a:t>نظام تشغيل متعددة لأن العديد من المستخدمين </a:t>
            </a:r>
            <a:r>
              <a:rPr lang="en-US" dirty="0" smtClean="0"/>
              <a:t>الوقت ذاته </a:t>
            </a:r>
            <a:r>
              <a:rPr lang="en-US" dirty="0"/>
              <a:t>الوصول إلى </a:t>
            </a:r>
            <a:r>
              <a:rPr lang="en-US" b="1" dirty="0" smtClean="0"/>
              <a:t>الخادم:</a:t>
            </a:r>
            <a:r>
              <a:rPr lang="en-US" dirty="0" smtClean="0"/>
              <a:t> ال </a:t>
            </a:r>
            <a:r>
              <a:rPr lang="en-US" dirty="0"/>
              <a:t>الكمبيوتر التي تدير موارد الشبكة مثل الطباعة و </a:t>
            </a:r>
            <a:r>
              <a:rPr lang="en-US" dirty="0" smtClean="0"/>
              <a:t>مجال الاتصالات.</a:t>
            </a:r>
            <a:r>
              <a:rPr lang="en-US" dirty="0"/>
              <a:t> </a:t>
            </a:r>
            <a:endParaRPr lang="en-US" dirty="0" smtClean="0"/>
          </a:p>
          <a:p>
            <a:pPr marL="914400" lvl="2" indent="0">
              <a:buNone/>
            </a:pPr>
            <a:endParaRPr lang="en-US" dirty="0"/>
          </a:p>
        </p:txBody>
      </p:sp>
      <p:sp>
        <p:nvSpPr>
          <p:cNvPr id="4" name="عنوان 1"/>
          <p:cNvSpPr txBox="1">
            <a:spLocks/>
          </p:cNvSpPr>
          <p:nvPr/>
        </p:nvSpPr>
        <p:spPr bwMode="auto">
          <a:xfrm>
            <a:off x="384856" y="36744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نظام التشغيل للماكينات والشبكات والأعمال</a:t>
            </a:r>
            <a:endParaRPr lang="en-US" sz="3200" kern="0" dirty="0">
              <a:solidFill>
                <a:schemeClr val="tx1"/>
              </a:solidFill>
            </a:endParaRPr>
          </a:p>
        </p:txBody>
      </p:sp>
      <p:pic>
        <p:nvPicPr>
          <p:cNvPr id="5" name="Picture 3" descr="Unknown.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723857" y="184835"/>
            <a:ext cx="1217083" cy="1206500"/>
          </a:xfrm>
          <a:prstGeom prst="rect">
            <a:avLst/>
          </a:prstGeom>
        </p:spPr>
      </p:pic>
      <p:pic>
        <p:nvPicPr>
          <p:cNvPr id="6" name="Picture 4" descr="340647.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74870" y="120408"/>
            <a:ext cx="1588658" cy="1270927"/>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827911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69819" y="1288473"/>
            <a:ext cx="10363200" cy="4114800"/>
          </a:xfrm>
        </p:spPr>
        <p:txBody>
          <a:bodyPr/>
          <a:lstStyle/>
          <a:p>
            <a:r>
              <a:rPr lang="en-US" dirty="0"/>
              <a:t>أحدث إصدارات نظام التشغيل ويندوز X يمكن اعتبار تشغيل الشبكات </a:t>
            </a:r>
            <a:r>
              <a:rPr lang="en-US" dirty="0" smtClean="0"/>
              <a:t>أنظمة</a:t>
            </a:r>
            <a:r>
              <a:rPr lang="en-US" dirty="0"/>
              <a:t>: وهي تمكن المستخدمين من انشاء الشبكة الأساسية في منازلهم والصغيرة </a:t>
            </a:r>
            <a:r>
              <a:rPr lang="en-US" dirty="0" smtClean="0"/>
              <a:t>الأعمال.</a:t>
            </a:r>
          </a:p>
          <a:p>
            <a:r>
              <a:rPr lang="en-US" dirty="0" smtClean="0"/>
              <a:t>في </a:t>
            </a:r>
            <a:r>
              <a:rPr lang="en-US" dirty="0"/>
              <a:t>أكبر الشبكات، يتم تثبيت OS شبكة أكثر قوة على خوادم وإدارة جميع طلبات المستخدمين. </a:t>
            </a:r>
            <a:endParaRPr lang="en-US" dirty="0" smtClean="0"/>
          </a:p>
          <a:p>
            <a:r>
              <a:rPr lang="en-US" dirty="0"/>
              <a:t> على سبيل المثال، على شبكة حيث يشارك المستخدمين طابعة، وOS شبكة يضمن أن تقوم الطابعة بطباعة وثيقة واحدة فقط في المرة الواحدة في الترتيب كانت طلبات </a:t>
            </a:r>
            <a:r>
              <a:rPr lang="en-US" dirty="0" smtClean="0"/>
              <a:t>مصنوع. </a:t>
            </a:r>
            <a:r>
              <a:rPr lang="en-US" b="1" dirty="0" smtClean="0"/>
              <a:t>أمثلة: ويندوز سيرفر، LINUX، UNI</a:t>
            </a:r>
            <a:r>
              <a:rPr lang="en-US" b="1" dirty="0"/>
              <a:t>X</a:t>
            </a:r>
            <a:r>
              <a:rPr lang="en-US" dirty="0" smtClean="0"/>
              <a:t>).</a:t>
            </a:r>
            <a:endParaRPr lang="en-US" dirty="0"/>
          </a:p>
        </p:txBody>
      </p:sp>
      <p:sp>
        <p:nvSpPr>
          <p:cNvPr id="4"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نظام التشغيل للماكينات والشبكات والأعمال</a:t>
            </a:r>
            <a:endParaRPr lang="en-US" sz="3200" kern="0" dirty="0">
              <a:solidFill>
                <a:schemeClr val="tx1"/>
              </a:solidFill>
            </a:endParaRPr>
          </a:p>
        </p:txBody>
      </p:sp>
      <p:pic>
        <p:nvPicPr>
          <p:cNvPr id="5" name="Picture 3" descr="Unknown.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795866" y="139917"/>
            <a:ext cx="1217083" cy="1206500"/>
          </a:xfrm>
          <a:prstGeom prst="rect">
            <a:avLst/>
          </a:prstGeom>
        </p:spPr>
      </p:pic>
      <p:pic>
        <p:nvPicPr>
          <p:cNvPr id="6" name="Picture 4" descr="340647.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75490" y="0"/>
            <a:ext cx="1588658" cy="1270927"/>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956960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42109" y="1288473"/>
            <a:ext cx="10363200" cy="4114800"/>
          </a:xfrm>
        </p:spPr>
        <p:txBody>
          <a:bodyPr/>
          <a:lstStyle/>
          <a:p>
            <a:r>
              <a:rPr lang="en-US" b="1" dirty="0"/>
              <a:t>ما هو UNIX</a:t>
            </a:r>
            <a:r>
              <a:rPr lang="en-US" b="1" dirty="0" smtClean="0"/>
              <a:t>؟</a:t>
            </a:r>
          </a:p>
          <a:p>
            <a:r>
              <a:rPr lang="en-US" dirty="0"/>
              <a:t>هو متعددة، </a:t>
            </a:r>
            <a:r>
              <a:rPr lang="en-US" dirty="0" smtClean="0"/>
              <a:t>تعدد المهام </a:t>
            </a:r>
            <a:r>
              <a:rPr lang="en-US" dirty="0"/>
              <a:t>نظام التشغيل الذي يستخدم كأساس OS الشبكة، على الرغم من أنه يمكن أيضا أن تكون موجودة على أجهزة الكمبيوتر. </a:t>
            </a:r>
            <a:endParaRPr lang="en-US" dirty="0" smtClean="0"/>
          </a:p>
          <a:p>
            <a:r>
              <a:rPr lang="en-US" dirty="0" smtClean="0"/>
              <a:t>المتقدمة </a:t>
            </a:r>
            <a:r>
              <a:rPr lang="en-US" dirty="0"/>
              <a:t>في عام 1969 من قبل كين طومسون ودنيس ريتشي من AT &amp; T لبيل </a:t>
            </a:r>
            <a:r>
              <a:rPr lang="en-US" dirty="0" smtClean="0"/>
              <a:t>مختبرات.</a:t>
            </a:r>
          </a:p>
          <a:p>
            <a:r>
              <a:rPr lang="en-US" dirty="0"/>
              <a:t>تي</a:t>
            </a:r>
            <a:r>
              <a:rPr lang="en-US" dirty="0" smtClean="0"/>
              <a:t>هو </a:t>
            </a:r>
            <a:r>
              <a:rPr lang="en-US" dirty="0"/>
              <a:t>كان كود UNIX في البداية لا </a:t>
            </a:r>
            <a:r>
              <a:rPr lang="en-US" dirty="0" smtClean="0"/>
              <a:t>امتلاكي (</a:t>
            </a:r>
            <a:r>
              <a:rPr lang="en-US" b="1" dirty="0" smtClean="0"/>
              <a:t>لا </a:t>
            </a:r>
            <a:r>
              <a:rPr lang="en-US" b="1" dirty="0"/>
              <a:t>تملكها شركة </a:t>
            </a:r>
            <a:r>
              <a:rPr lang="en-US" b="1" dirty="0" smtClean="0"/>
              <a:t>هذا</a:t>
            </a:r>
            <a:r>
              <a:rPr lang="en-US" dirty="0" smtClean="0"/>
              <a:t>).</a:t>
            </a:r>
          </a:p>
          <a:p>
            <a:r>
              <a:rPr lang="en-US" dirty="0"/>
              <a:t>ا</a:t>
            </a:r>
            <a:r>
              <a:rPr lang="en-US" dirty="0" smtClean="0"/>
              <a:t>نيويورك </a:t>
            </a:r>
            <a:r>
              <a:rPr lang="en-US" dirty="0"/>
              <a:t>سمح مبرمج لاستخدام رمز وتعديله لتلبية احتياجاته.</a:t>
            </a:r>
            <a:endParaRPr lang="en-US" b="1" dirty="0"/>
          </a:p>
        </p:txBody>
      </p:sp>
      <p:sp>
        <p:nvSpPr>
          <p:cNvPr id="4"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نظام التشغيل للماكينات والشبكات والأعمال</a:t>
            </a:r>
            <a:endParaRPr lang="en-US" sz="3200" kern="0" dirty="0">
              <a:solidFill>
                <a:schemeClr val="tx1"/>
              </a:solidFill>
            </a:endParaRPr>
          </a:p>
        </p:txBody>
      </p:sp>
      <p:pic>
        <p:nvPicPr>
          <p:cNvPr id="5" name="Picture 3" descr="Unknown.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82555" y="142752"/>
            <a:ext cx="1217083" cy="1206500"/>
          </a:xfrm>
          <a:prstGeom prst="rect">
            <a:avLst/>
          </a:prstGeom>
        </p:spPr>
      </p:pic>
      <p:pic>
        <p:nvPicPr>
          <p:cNvPr id="6" name="Picture 4" descr="340647.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47780" y="17546"/>
            <a:ext cx="1588658" cy="1270927"/>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113392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en-US" dirty="0"/>
              <a:t> UNIX هو الآن العلامة التجارية التي تنتمي إلى شركة المجموعة المفتوحة، ولكن أي بائع الذي يلبي متطلبات الاختبار ويدفع رسوم يمكن استخدام اسم UNIX. </a:t>
            </a:r>
            <a:endParaRPr lang="en-US" dirty="0" smtClean="0"/>
          </a:p>
          <a:p>
            <a:r>
              <a:rPr lang="en-US" dirty="0"/>
              <a:t>الباعة الفردية ثم تعديل التعليمات البرمجية UNIX لتشغيل تحديدا على الأجهزة الخاصة بهم.</a:t>
            </a:r>
          </a:p>
        </p:txBody>
      </p:sp>
      <p:sp>
        <p:nvSpPr>
          <p:cNvPr id="4"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نظام التشغيل للماكينات والشبكات والأعمال</a:t>
            </a:r>
            <a:endParaRPr lang="en-US" sz="3200" kern="0" dirty="0">
              <a:solidFill>
                <a:schemeClr val="tx1"/>
              </a:solidFill>
            </a:endParaRPr>
          </a:p>
        </p:txBody>
      </p:sp>
      <p:pic>
        <p:nvPicPr>
          <p:cNvPr id="5" name="Picture 3" descr="Unknown.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75878" y="197861"/>
            <a:ext cx="1217083" cy="1206500"/>
          </a:xfrm>
          <a:prstGeom prst="rect">
            <a:avLst/>
          </a:prstGeom>
        </p:spPr>
      </p:pic>
      <p:pic>
        <p:nvPicPr>
          <p:cNvPr id="6" name="Picture 4" descr="340647.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18713" y="107703"/>
            <a:ext cx="1588658" cy="1270927"/>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463009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45127" y="1482436"/>
            <a:ext cx="10972800" cy="4073236"/>
          </a:xfrm>
        </p:spPr>
        <p:txBody>
          <a:bodyPr/>
          <a:lstStyle/>
          <a:p>
            <a:r>
              <a:rPr lang="en-US" b="1" dirty="0"/>
              <a:t>W</a:t>
            </a:r>
            <a:r>
              <a:rPr lang="en-US" b="1" dirty="0" smtClean="0"/>
              <a:t>قبعة </a:t>
            </a:r>
            <a:r>
              <a:rPr lang="en-US" b="1" dirty="0"/>
              <a:t>تتطلب أنواع أخرى من أجهزة الكمبيوتر نظام التشغيل متعددة</a:t>
            </a:r>
            <a:r>
              <a:rPr lang="en-US" b="1" dirty="0" smtClean="0"/>
              <a:t>؟</a:t>
            </a:r>
          </a:p>
          <a:p>
            <a:r>
              <a:rPr lang="en-US" dirty="0"/>
              <a:t> تتطلب كبيرة وأجهزة الكمبيوتر فائقة أيضا تشغيل متعددة </a:t>
            </a:r>
            <a:r>
              <a:rPr lang="en-US" dirty="0" smtClean="0"/>
              <a:t>سي</a:t>
            </a:r>
            <a:r>
              <a:rPr lang="en-US" dirty="0"/>
              <a:t>الصورة</a:t>
            </a:r>
            <a:r>
              <a:rPr lang="en-US" dirty="0" smtClean="0"/>
              <a:t>إحساس الغانيين.</a:t>
            </a:r>
          </a:p>
          <a:p>
            <a:r>
              <a:rPr lang="en-US" dirty="0"/>
              <a:t>كبيرة تدعم بشكل روتيني مئات </a:t>
            </a:r>
            <a:r>
              <a:rPr lang="en-US" dirty="0" smtClean="0"/>
              <a:t>الآلاف </a:t>
            </a:r>
            <a:r>
              <a:rPr lang="en-US" dirty="0"/>
              <a:t>من المستخدمين في وقت و، وأجهزة الكمبيوتر العملاقة في كثير من الأحيان </a:t>
            </a:r>
            <a:r>
              <a:rPr lang="en-US" dirty="0" smtClean="0"/>
              <a:t>الوصول </a:t>
            </a:r>
            <a:r>
              <a:rPr lang="en-US" dirty="0"/>
              <a:t>بواسطة عدة أشخاص يعملون في العمليات الحسابية المعقدة</a:t>
            </a:r>
            <a:r>
              <a:rPr lang="en-US" dirty="0" smtClean="0"/>
              <a:t>.</a:t>
            </a:r>
          </a:p>
          <a:p>
            <a:pPr marL="0" indent="0">
              <a:buNone/>
            </a:pPr>
            <a:endParaRPr lang="en-US" b="1" dirty="0"/>
          </a:p>
        </p:txBody>
      </p:sp>
      <p:sp>
        <p:nvSpPr>
          <p:cNvPr id="4"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نظام التشغيل للماكينات والشبكات والأعمال</a:t>
            </a:r>
            <a:endParaRPr lang="en-US" sz="3200" kern="0" dirty="0">
              <a:solidFill>
                <a:schemeClr val="tx1"/>
              </a:solidFill>
            </a:endParaRPr>
          </a:p>
        </p:txBody>
      </p:sp>
      <p:pic>
        <p:nvPicPr>
          <p:cNvPr id="5" name="Picture 3" descr="Unknown.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34935" y="203580"/>
            <a:ext cx="1217083" cy="1206500"/>
          </a:xfrm>
          <a:prstGeom prst="rect">
            <a:avLst/>
          </a:prstGeom>
        </p:spPr>
      </p:pic>
      <p:pic>
        <p:nvPicPr>
          <p:cNvPr id="6" name="Picture 4" descr="340647.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7546"/>
            <a:ext cx="1588658" cy="1270927"/>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636252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45127" y="1482436"/>
            <a:ext cx="10972800" cy="4073236"/>
          </a:xfrm>
        </p:spPr>
        <p:txBody>
          <a:bodyPr>
            <a:normAutofit lnSpcReduction="10000"/>
          </a:bodyPr>
          <a:lstStyle/>
          <a:p>
            <a:r>
              <a:rPr lang="en-US" b="1" dirty="0"/>
              <a:t>W</a:t>
            </a:r>
            <a:r>
              <a:rPr lang="en-US" b="1" dirty="0" smtClean="0"/>
              <a:t>نوع قبعة OS جرعة استخدام الهاتف الذكي؟</a:t>
            </a:r>
          </a:p>
          <a:p>
            <a:r>
              <a:rPr lang="en-US" dirty="0"/>
              <a:t> أنظمة التشغيل الذكي اليوم تقدم المساعدين الشخصيين مع البحث التنبؤي </a:t>
            </a:r>
            <a:r>
              <a:rPr lang="en-US" dirty="0" smtClean="0"/>
              <a:t>قدرات.</a:t>
            </a:r>
          </a:p>
          <a:p>
            <a:r>
              <a:rPr lang="en-US" dirty="0"/>
              <a:t> ال </a:t>
            </a:r>
            <a:r>
              <a:rPr lang="en-US" dirty="0" smtClean="0"/>
              <a:t>القدرة </a:t>
            </a:r>
            <a:r>
              <a:rPr lang="en-US" dirty="0"/>
              <a:t>استخدام مجموعة واسعة من التطبيقات، محرك بحث، وكاميرا، وبالطبع الهاتف، وكذلك الرسائل النصية والبريد الإلكتروني </a:t>
            </a:r>
            <a:r>
              <a:rPr lang="en-US" dirty="0" smtClean="0"/>
              <a:t>قدرات.</a:t>
            </a:r>
          </a:p>
          <a:p>
            <a:r>
              <a:rPr lang="en-US" dirty="0"/>
              <a:t>حتى بعض تمكين تدوين الملاحظات على الشاشة التي تعمل باللمس الخاصة بهم </a:t>
            </a:r>
            <a:r>
              <a:rPr lang="en-US" dirty="0" smtClean="0"/>
              <a:t>يعرض.</a:t>
            </a:r>
          </a:p>
          <a:p>
            <a:r>
              <a:rPr lang="en-US" dirty="0"/>
              <a:t>معظم بلوتوث الهواتف الذكية والدعم </a:t>
            </a:r>
            <a:r>
              <a:rPr lang="en-US" dirty="0" err="1"/>
              <a:t>واي فاي</a:t>
            </a:r>
            <a:r>
              <a:rPr lang="en-US" dirty="0"/>
              <a:t> مثل </a:t>
            </a:r>
            <a:r>
              <a:rPr lang="en-US" dirty="0" smtClean="0"/>
              <a:t>اساسي</a:t>
            </a:r>
            <a:r>
              <a:rPr lang="en-US" dirty="0"/>
              <a:t>، </a:t>
            </a:r>
          </a:p>
          <a:p>
            <a:r>
              <a:rPr lang="en-US" dirty="0" smtClean="0"/>
              <a:t> مقدمة </a:t>
            </a:r>
            <a:r>
              <a:rPr lang="en-US" dirty="0"/>
              <a:t>بالقرب من ميدان الاتصالات </a:t>
            </a:r>
            <a:r>
              <a:rPr lang="en-US" b="1" dirty="0" smtClean="0"/>
              <a:t>(NFC) </a:t>
            </a:r>
            <a:r>
              <a:rPr lang="en-US" dirty="0"/>
              <a:t>لنقل اللاسلكية والدفع عبر الهاتف المتحرك.</a:t>
            </a:r>
            <a:endParaRPr lang="en-US" b="1" dirty="0"/>
          </a:p>
        </p:txBody>
      </p:sp>
      <p:sp>
        <p:nvSpPr>
          <p:cNvPr id="4"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نظام التشغيل للاستخدام الشخصي</a:t>
            </a:r>
            <a:endParaRPr lang="en-US" sz="3200" kern="0" dirty="0">
              <a:solidFill>
                <a:schemeClr val="tx1"/>
              </a:solidFill>
            </a:endParaRPr>
          </a:p>
        </p:txBody>
      </p:sp>
      <p:pic>
        <p:nvPicPr>
          <p:cNvPr id="5" name="Picture 3" descr="Unknown.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34935" y="203580"/>
            <a:ext cx="1217083" cy="1206500"/>
          </a:xfrm>
          <a:prstGeom prst="rect">
            <a:avLst/>
          </a:prstGeom>
        </p:spPr>
      </p:pic>
      <p:pic>
        <p:nvPicPr>
          <p:cNvPr id="6" name="Picture 4" descr="340647.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7546"/>
            <a:ext cx="1588658" cy="1270927"/>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580042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en-US" b="1" dirty="0"/>
              <a:t>ماذا </a:t>
            </a:r>
            <a:r>
              <a:rPr lang="en-US" b="1" dirty="0" smtClean="0"/>
              <a:t>OS </a:t>
            </a:r>
            <a:r>
              <a:rPr lang="en-US" b="1" dirty="0"/>
              <a:t>لا تستخدم أقراص؟</a:t>
            </a:r>
            <a:r>
              <a:rPr lang="en-US" dirty="0"/>
              <a:t> </a:t>
            </a:r>
            <a:endParaRPr lang="en-US" dirty="0" smtClean="0"/>
          </a:p>
          <a:p>
            <a:r>
              <a:rPr lang="en-US" dirty="0"/>
              <a:t>تشغيل قرص شعبية </a:t>
            </a:r>
            <a:r>
              <a:rPr lang="en-US" dirty="0" smtClean="0"/>
              <a:t>يتضمن نظام </a:t>
            </a:r>
            <a:r>
              <a:rPr lang="en-US" b="1" dirty="0" smtClean="0"/>
              <a:t>IOS</a:t>
            </a:r>
            <a:r>
              <a:rPr lang="en-US" dirty="0" smtClean="0"/>
              <a:t>، </a:t>
            </a:r>
            <a:r>
              <a:rPr lang="en-US" b="1" dirty="0" smtClean="0"/>
              <a:t>ذكري المظهر</a:t>
            </a:r>
            <a:r>
              <a:rPr lang="en-US" dirty="0" smtClean="0"/>
              <a:t> و </a:t>
            </a:r>
            <a:r>
              <a:rPr lang="en-US" b="1" dirty="0" smtClean="0"/>
              <a:t>شبابيك</a:t>
            </a:r>
            <a:r>
              <a:rPr lang="en-US" dirty="0" smtClean="0"/>
              <a:t>.</a:t>
            </a:r>
          </a:p>
          <a:p>
            <a:r>
              <a:rPr lang="en-US" dirty="0" smtClean="0"/>
              <a:t>باد استخدام IOS،</a:t>
            </a:r>
            <a:r>
              <a:rPr lang="en-US" dirty="0"/>
              <a:t> في حين أن عددا من أقراص مختلفة (مثل </a:t>
            </a:r>
            <a:r>
              <a:rPr lang="en-US" dirty="0" smtClean="0"/>
              <a:t>سامسونج غالاكسي </a:t>
            </a:r>
            <a:r>
              <a:rPr lang="en-US" dirty="0"/>
              <a:t>التبويب وجوجل نيكزس) استخدام إصدارات أندرويد</a:t>
            </a:r>
            <a:r>
              <a:rPr lang="en-US" dirty="0" smtClean="0"/>
              <a:t>.</a:t>
            </a:r>
          </a:p>
          <a:p>
            <a:r>
              <a:rPr lang="en-US" dirty="0"/>
              <a:t>كما تدير أوقد النار نسخة مخصصة من الروبوت</a:t>
            </a:r>
            <a:r>
              <a:rPr lang="en-US" dirty="0" smtClean="0"/>
              <a:t>.</a:t>
            </a:r>
          </a:p>
          <a:p>
            <a:r>
              <a:rPr lang="en-US" dirty="0"/>
              <a:t> حتى إطلاق ويندوز 8 في عام 2012، لم مايكروسوفت يكن لديك قرص شعبية </a:t>
            </a:r>
            <a:r>
              <a:rPr lang="en-US" dirty="0" smtClean="0"/>
              <a:t>OS.</a:t>
            </a:r>
            <a:endParaRPr lang="en-US" dirty="0"/>
          </a:p>
        </p:txBody>
      </p:sp>
      <p:sp>
        <p:nvSpPr>
          <p:cNvPr id="4"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نظام التشغيل للاستخدام الشخصي</a:t>
            </a:r>
            <a:endParaRPr lang="en-US" sz="3200" kern="0" dirty="0">
              <a:solidFill>
                <a:schemeClr val="tx1"/>
              </a:solidFill>
            </a:endParaRPr>
          </a:p>
        </p:txBody>
      </p:sp>
      <p:pic>
        <p:nvPicPr>
          <p:cNvPr id="5" name="Picture 4" descr="340647.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7546"/>
            <a:ext cx="1588658" cy="1270927"/>
          </a:xfrm>
          <a:prstGeom prst="rect">
            <a:avLst/>
          </a:prstGeom>
        </p:spPr>
      </p:pic>
      <p:pic>
        <p:nvPicPr>
          <p:cNvPr id="6" name="Picture 3" descr="Unknown.jpg"/>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34935" y="203580"/>
            <a:ext cx="1217083" cy="1206500"/>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9086841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r>
              <a:rPr lang="en-US" b="1" dirty="0"/>
              <a:t>هل لعب لوحات المفاتيح وأجهزة آي بود تستخدم نظام التشغيل</a:t>
            </a:r>
            <a:r>
              <a:rPr lang="en-US" b="1" dirty="0" smtClean="0"/>
              <a:t>؟</a:t>
            </a:r>
          </a:p>
          <a:p>
            <a:r>
              <a:rPr lang="en-US" dirty="0"/>
              <a:t>أنظمة الألعاب مثل مايكروسوفت </a:t>
            </a:r>
            <a:r>
              <a:rPr lang="en-US" b="1" dirty="0"/>
              <a:t>أجهزة إكس بوكس ​​360</a:t>
            </a:r>
            <a:r>
              <a:rPr lang="en-US" dirty="0"/>
              <a:t>، نينتندو </a:t>
            </a:r>
            <a:r>
              <a:rPr lang="en-US" b="1" dirty="0"/>
              <a:t>وي</a:t>
            </a:r>
            <a:r>
              <a:rPr lang="en-US" dirty="0"/>
              <a:t>، وسوني </a:t>
            </a:r>
            <a:r>
              <a:rPr lang="en-US" b="1" dirty="0"/>
              <a:t>بلاي ستيشن</a:t>
            </a:r>
            <a:r>
              <a:rPr lang="en-US" dirty="0"/>
              <a:t>وكذلك مشغلات الوسائط الشخصية مثل </a:t>
            </a:r>
            <a:r>
              <a:rPr lang="en-US" b="1" dirty="0"/>
              <a:t>بود</a:t>
            </a:r>
            <a:r>
              <a:rPr lang="en-US" dirty="0"/>
              <a:t>، كل تتطلب برامج نظام تم تطويره خصيصا لجهاز معين</a:t>
            </a:r>
            <a:r>
              <a:rPr lang="en-US" dirty="0" smtClean="0"/>
              <a:t>.</a:t>
            </a:r>
          </a:p>
          <a:p>
            <a:r>
              <a:rPr lang="en-US" dirty="0"/>
              <a:t>برنامج نظام يتحكم في الجوانب المادية للجهاز (مثل التحكم في الألعاب)، وكذلك برامج التطبيقات الأخرى التي تأتي مع الجهاز</a:t>
            </a:r>
            <a:r>
              <a:rPr lang="en-US" dirty="0" smtClean="0"/>
              <a:t>.</a:t>
            </a:r>
          </a:p>
          <a:p>
            <a:pPr lvl="1"/>
            <a:r>
              <a:rPr lang="en-US" dirty="0"/>
              <a:t>على سبيل المثال، وأنظمة التشغيل على أجهزة الألعاب </a:t>
            </a:r>
            <a:r>
              <a:rPr lang="en-US" dirty="0" smtClean="0"/>
              <a:t>مراقبة </a:t>
            </a:r>
            <a:r>
              <a:rPr lang="en-US" dirty="0"/>
              <a:t>تصفح الإنترنت وتخزين الملفات من وسائل الاعلام والصور وكذلك اللعب من أقراص الفيديو الرقمية والألعاب.</a:t>
            </a:r>
            <a:endParaRPr lang="en-US" b="1" dirty="0"/>
          </a:p>
        </p:txBody>
      </p:sp>
      <p:sp>
        <p:nvSpPr>
          <p:cNvPr id="4"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نظام التشغيل للاستخدام الشخصي</a:t>
            </a:r>
            <a:endParaRPr lang="en-US" sz="3200" kern="0" dirty="0">
              <a:solidFill>
                <a:schemeClr val="tx1"/>
              </a:solidFill>
            </a:endParaRPr>
          </a:p>
        </p:txBody>
      </p:sp>
      <p:pic>
        <p:nvPicPr>
          <p:cNvPr id="5" name="Picture 4" descr="340647.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7546"/>
            <a:ext cx="1588658" cy="1270927"/>
          </a:xfrm>
          <a:prstGeom prst="rect">
            <a:avLst/>
          </a:prstGeom>
        </p:spPr>
      </p:pic>
      <p:pic>
        <p:nvPicPr>
          <p:cNvPr id="6" name="Picture 3" descr="Unknown.jpg"/>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34935" y="203580"/>
            <a:ext cx="1217083" cy="1206500"/>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957823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en-US" b="1" dirty="0"/>
              <a:t>ما هي أنظمة التشغيل الأكثر شعبية لأجهزة الكمبيوتر الشخصية؟</a:t>
            </a:r>
            <a:r>
              <a:rPr lang="en-US" dirty="0"/>
              <a:t> </a:t>
            </a:r>
            <a:endParaRPr lang="en-US" dirty="0" smtClean="0"/>
          </a:p>
          <a:p>
            <a:r>
              <a:rPr lang="en-US" dirty="0"/>
              <a:t>مايكروسوفت </a:t>
            </a:r>
            <a:r>
              <a:rPr lang="en-US" b="1" dirty="0"/>
              <a:t>شبابيك</a:t>
            </a:r>
            <a:r>
              <a:rPr lang="en-US" dirty="0"/>
              <a:t>، تفاحة </a:t>
            </a:r>
            <a:r>
              <a:rPr lang="en-US" b="1" dirty="0"/>
              <a:t>OS X</a:t>
            </a:r>
            <a:r>
              <a:rPr lang="en-US" dirty="0"/>
              <a:t>و </a:t>
            </a:r>
            <a:r>
              <a:rPr lang="en-US" b="1" dirty="0"/>
              <a:t>لينكس </a:t>
            </a:r>
            <a:r>
              <a:rPr lang="en-US" dirty="0"/>
              <a:t>(نظام التشغيل مفتوح المصدر) هي </a:t>
            </a:r>
            <a:r>
              <a:rPr lang="en-US" b="1" dirty="0"/>
              <a:t>المراكز الثلاثة </a:t>
            </a:r>
            <a:r>
              <a:rPr lang="en-US" dirty="0"/>
              <a:t>أنظمة التشغيل لأجهزة الكمبيوتر الشخصية. </a:t>
            </a:r>
            <a:endParaRPr lang="en-US" dirty="0" smtClean="0"/>
          </a:p>
          <a:p>
            <a:r>
              <a:rPr lang="en-US" dirty="0" smtClean="0"/>
              <a:t>برغم من </a:t>
            </a:r>
            <a:r>
              <a:rPr lang="en-US" dirty="0"/>
              <a:t>إلا أنهما يشتركان ميزات مشابهة، كل واحدة فريدة من نوعها.</a:t>
            </a:r>
          </a:p>
        </p:txBody>
      </p:sp>
      <p:sp>
        <p:nvSpPr>
          <p:cNvPr id="4"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نظام التشغيل للاستخدام الشخصي</a:t>
            </a:r>
            <a:endParaRPr lang="en-US" sz="3200" kern="0" dirty="0">
              <a:solidFill>
                <a:schemeClr val="tx1"/>
              </a:solidFill>
            </a:endParaRPr>
          </a:p>
        </p:txBody>
      </p:sp>
      <p:pic>
        <p:nvPicPr>
          <p:cNvPr id="5" name="Picture 4" descr="340647.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7546"/>
            <a:ext cx="1588658" cy="1270927"/>
          </a:xfrm>
          <a:prstGeom prst="rect">
            <a:avLst/>
          </a:prstGeom>
        </p:spPr>
      </p:pic>
      <p:pic>
        <p:nvPicPr>
          <p:cNvPr id="6" name="Picture 3" descr="Unknown.jpg"/>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34935" y="203580"/>
            <a:ext cx="1217083" cy="1206500"/>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691041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4B332EC-AC43-417C-B188-4C049EC1A21C}"/>
              </a:ext>
            </a:extLst>
          </p:cNvPr>
          <p:cNvSpPr>
            <a:spLocks noGrp="1"/>
          </p:cNvSpPr>
          <p:nvPr>
            <p:ph type="title"/>
          </p:nvPr>
        </p:nvSpPr>
        <p:spPr/>
        <p:txBody>
          <a:bodyPr>
            <a:normAutofit/>
          </a:bodyPr>
          <a:lstStyle/>
          <a:p>
            <a:pPr algn="ctr"/>
            <a:r>
              <a:rPr lang="en-US" dirty="0" smtClean="0"/>
              <a:t>نظام التشغيل الأساسي</a:t>
            </a:r>
            <a:endParaRPr lang="ar-SA" dirty="0"/>
          </a:p>
        </p:txBody>
      </p:sp>
      <p:sp>
        <p:nvSpPr>
          <p:cNvPr id="3" name="عنصر نائب للمحتوى 2">
            <a:extLst>
              <a:ext uri="{FF2B5EF4-FFF2-40B4-BE49-F238E27FC236}">
                <a16:creationId xmlns:a16="http://schemas.microsoft.com/office/drawing/2014/main" id="{58387C7B-D936-4D3D-9407-525C6CDAD767}"/>
              </a:ext>
            </a:extLst>
          </p:cNvPr>
          <p:cNvSpPr>
            <a:spLocks noGrp="1"/>
          </p:cNvSpPr>
          <p:nvPr>
            <p:ph idx="1"/>
          </p:nvPr>
        </p:nvSpPr>
        <p:spPr>
          <a:xfrm>
            <a:off x="903817" y="1260764"/>
            <a:ext cx="10363200" cy="4114800"/>
          </a:xfrm>
        </p:spPr>
        <p:txBody>
          <a:bodyPr/>
          <a:lstStyle/>
          <a:p>
            <a:pPr marL="0" indent="0">
              <a:buNone/>
            </a:pPr>
            <a:endParaRPr lang="en-US" sz="2800" dirty="0"/>
          </a:p>
          <a:p>
            <a:r>
              <a:rPr lang="en-US" sz="2800" dirty="0" smtClean="0"/>
              <a:t>كل </a:t>
            </a:r>
            <a:r>
              <a:rPr lang="en-US" sz="2800" dirty="0"/>
              <a:t>الكمبيوتر، من أصغر كمبيوتر محمول لأكبر العملاق، يحتوي على نظام التشغيل. حتى الهواتف المحمولة، وأجهزة الألعاب، والسيارات، وبعض الأجهزة لديها نظم التشغيل.</a:t>
            </a:r>
            <a:endParaRPr lang="en-US" sz="2800" dirty="0" smtClean="0"/>
          </a:p>
          <a:p>
            <a:endParaRPr lang="en-US" sz="2800" dirty="0" smtClean="0"/>
          </a:p>
          <a:p>
            <a:r>
              <a:rPr lang="en-US" sz="2800" dirty="0" smtClean="0"/>
              <a:t>ال </a:t>
            </a:r>
            <a:r>
              <a:rPr lang="en-US" sz="2800" dirty="0"/>
              <a:t>دور نظام التشغيل </a:t>
            </a:r>
            <a:r>
              <a:rPr lang="en-US" sz="2800" dirty="0" smtClean="0"/>
              <a:t>حرج.</a:t>
            </a:r>
          </a:p>
          <a:p>
            <a:pPr marL="0" indent="0">
              <a:buNone/>
            </a:pPr>
            <a:endParaRPr lang="en-US" sz="2800" dirty="0" smtClean="0"/>
          </a:p>
          <a:p>
            <a:r>
              <a:rPr lang="en-US" sz="2800" dirty="0"/>
              <a:t>ا</a:t>
            </a:r>
            <a:r>
              <a:rPr lang="en-US" sz="2800" dirty="0" smtClean="0"/>
              <a:t> </a:t>
            </a:r>
            <a:r>
              <a:rPr lang="en-US" sz="2800" dirty="0"/>
              <a:t>الكمبيوتر لا يمكن أن تعمل دون </a:t>
            </a:r>
            <a:r>
              <a:rPr lang="en-US" sz="2800" dirty="0" smtClean="0"/>
              <a:t>ذلك.</a:t>
            </a:r>
            <a:endParaRPr lang="en-US" sz="2800" b="1" dirty="0" smtClean="0"/>
          </a:p>
          <a:p>
            <a:pPr marL="0" indent="0">
              <a:buNone/>
            </a:pPr>
            <a:endParaRPr lang="en-US" sz="2400" b="1" dirty="0" smtClean="0"/>
          </a:p>
          <a:p>
            <a:endParaRPr lang="en-US" sz="2400" b="1" dirty="0" smtClean="0"/>
          </a:p>
          <a:p>
            <a:endParaRPr lang="en-US" sz="2400" b="1" dirty="0" smtClean="0"/>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3074064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74326" y="1468788"/>
            <a:ext cx="10824883" cy="5054842"/>
          </a:xfrm>
        </p:spPr>
        <p:txBody>
          <a:bodyPr>
            <a:normAutofit fontScale="92500" lnSpcReduction="10000"/>
          </a:bodyPr>
          <a:lstStyle/>
          <a:p>
            <a:r>
              <a:rPr lang="en-US" b="1" dirty="0"/>
              <a:t>ما هو خاص حول ويندوز؟</a:t>
            </a:r>
            <a:r>
              <a:rPr lang="en-US" dirty="0"/>
              <a:t> </a:t>
            </a:r>
            <a:endParaRPr lang="en-US" dirty="0" smtClean="0"/>
          </a:p>
          <a:p>
            <a:r>
              <a:rPr lang="en-US" dirty="0"/>
              <a:t>مايكروسوفت ويندوز هي بيئة التشغيل الذي يشتمل على </a:t>
            </a:r>
            <a:r>
              <a:rPr lang="en-US" b="1" dirty="0" smtClean="0"/>
              <a:t>سهل الاستخدام</a:t>
            </a:r>
            <a:r>
              <a:rPr lang="en-US" dirty="0"/>
              <a:t>، </a:t>
            </a:r>
            <a:r>
              <a:rPr lang="en-US" b="1" dirty="0"/>
              <a:t>واجهة بصرية </a:t>
            </a:r>
            <a:r>
              <a:rPr lang="en-US" dirty="0"/>
              <a:t>مثل تلك التي تم تقديمها لأول مرة مع نظام التشغيل أبل</a:t>
            </a:r>
            <a:r>
              <a:rPr lang="en-US" dirty="0" smtClean="0"/>
              <a:t>.</a:t>
            </a:r>
          </a:p>
          <a:p>
            <a:r>
              <a:rPr lang="en-US" dirty="0"/>
              <a:t>تحسينات في نظام التشغيل Windows </a:t>
            </a:r>
            <a:r>
              <a:rPr lang="en-US" dirty="0" smtClean="0"/>
              <a:t>وركزت على</a:t>
            </a:r>
          </a:p>
          <a:p>
            <a:pPr lvl="1"/>
            <a:r>
              <a:rPr lang="en-US" b="1" dirty="0" smtClean="0"/>
              <a:t> </a:t>
            </a:r>
            <a:r>
              <a:rPr lang="en-US" dirty="0"/>
              <a:t>أنا</a:t>
            </a:r>
            <a:r>
              <a:rPr lang="en-US" dirty="0" smtClean="0"/>
              <a:t>ncreasing </a:t>
            </a:r>
            <a:r>
              <a:rPr lang="en-US" dirty="0"/>
              <a:t>وظائف المستخدم </a:t>
            </a:r>
            <a:endParaRPr lang="en-US" dirty="0" smtClean="0"/>
          </a:p>
          <a:p>
            <a:pPr lvl="1"/>
            <a:r>
              <a:rPr lang="en-US" dirty="0" smtClean="0"/>
              <a:t> صداقة </a:t>
            </a:r>
          </a:p>
          <a:p>
            <a:pPr lvl="1"/>
            <a:r>
              <a:rPr lang="en-US" dirty="0"/>
              <a:t>أنا</a:t>
            </a:r>
            <a:r>
              <a:rPr lang="en-US" dirty="0" smtClean="0"/>
              <a:t>mproving </a:t>
            </a:r>
            <a:r>
              <a:rPr lang="en-US" dirty="0"/>
              <a:t>الإنترنت </a:t>
            </a:r>
            <a:r>
              <a:rPr lang="en-US" dirty="0" smtClean="0"/>
              <a:t>قدرات</a:t>
            </a:r>
          </a:p>
          <a:p>
            <a:pPr lvl="1"/>
            <a:r>
              <a:rPr lang="en-US" dirty="0"/>
              <a:t>S</a:t>
            </a:r>
            <a:r>
              <a:rPr lang="en-US" dirty="0" smtClean="0"/>
              <a:t>upporting </a:t>
            </a:r>
            <a:r>
              <a:rPr lang="en-US" dirty="0"/>
              <a:t>الصفحة الرئيسية </a:t>
            </a:r>
            <a:r>
              <a:rPr lang="en-US" dirty="0" smtClean="0"/>
              <a:t>الشبكات</a:t>
            </a:r>
          </a:p>
          <a:p>
            <a:pPr lvl="1"/>
            <a:r>
              <a:rPr lang="en-US" dirty="0"/>
              <a:t>E</a:t>
            </a:r>
            <a:r>
              <a:rPr lang="en-US" dirty="0" smtClean="0"/>
              <a:t>nhancing </a:t>
            </a:r>
            <a:r>
              <a:rPr lang="en-US" dirty="0"/>
              <a:t>ملف الخصوصية والأمن</a:t>
            </a:r>
            <a:r>
              <a:rPr lang="en-US" dirty="0" smtClean="0"/>
              <a:t>.</a:t>
            </a:r>
          </a:p>
          <a:p>
            <a:pPr lvl="1"/>
            <a:endParaRPr lang="en-US" dirty="0" smtClean="0"/>
          </a:p>
          <a:p>
            <a:r>
              <a:rPr lang="en-US" dirty="0"/>
              <a:t> أحدث نظام التشغيل مايكروسوفت، </a:t>
            </a:r>
            <a:r>
              <a:rPr lang="en-US" b="1" dirty="0"/>
              <a:t>ويندوز 10</a:t>
            </a:r>
            <a:r>
              <a:rPr lang="en-US" dirty="0"/>
              <a:t>، يوفر واجهة الأمثل ل </a:t>
            </a:r>
            <a:r>
              <a:rPr lang="en-US" dirty="0" smtClean="0"/>
              <a:t>شاشة لمسية </a:t>
            </a:r>
            <a:r>
              <a:rPr lang="en-US" dirty="0"/>
              <a:t>تم تصميم الأجهزة ولتشغيل عبر جميع الأجهزة: الهواتف والأجهزة اللوحية وأجهزة الكمبيوتر المحمولة، وأجهزة الكمبيوتر المكتبية</a:t>
            </a:r>
            <a:r>
              <a:rPr lang="en-US" dirty="0" smtClean="0"/>
              <a:t>.</a:t>
            </a:r>
            <a:endParaRPr lang="en-US" dirty="0"/>
          </a:p>
        </p:txBody>
      </p:sp>
      <p:sp>
        <p:nvSpPr>
          <p:cNvPr id="4"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نظام التشغيل للاستخدام الشخصي</a:t>
            </a:r>
            <a:endParaRPr lang="en-US" sz="3200" kern="0" dirty="0">
              <a:solidFill>
                <a:schemeClr val="tx1"/>
              </a:solidFill>
            </a:endParaRPr>
          </a:p>
        </p:txBody>
      </p:sp>
      <p:pic>
        <p:nvPicPr>
          <p:cNvPr id="5" name="Picture 4" descr="340647.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7546"/>
            <a:ext cx="1588658" cy="1270927"/>
          </a:xfrm>
          <a:prstGeom prst="rect">
            <a:avLst/>
          </a:prstGeom>
        </p:spPr>
      </p:pic>
      <p:pic>
        <p:nvPicPr>
          <p:cNvPr id="6" name="Picture 3" descr="Unknown.jpg"/>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34935" y="203580"/>
            <a:ext cx="1217083" cy="1206500"/>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501017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74326" y="1468787"/>
            <a:ext cx="10783940" cy="5123081"/>
          </a:xfrm>
        </p:spPr>
        <p:txBody>
          <a:bodyPr>
            <a:normAutofit fontScale="92500"/>
          </a:bodyPr>
          <a:lstStyle/>
          <a:p>
            <a:r>
              <a:rPr lang="en-US" b="1" dirty="0"/>
              <a:t>ما هو خاص حول </a:t>
            </a:r>
            <a:r>
              <a:rPr lang="en-US" b="1" dirty="0" smtClean="0"/>
              <a:t>ماك OS؟</a:t>
            </a:r>
            <a:r>
              <a:rPr lang="en-US" dirty="0"/>
              <a:t> </a:t>
            </a:r>
            <a:endParaRPr lang="en-US" dirty="0" smtClean="0"/>
          </a:p>
          <a:p>
            <a:r>
              <a:rPr lang="en-US" dirty="0"/>
              <a:t>في عام 1984، أصبح ماك أنظمة التشغيل </a:t>
            </a:r>
            <a:r>
              <a:rPr lang="en-US" b="1" dirty="0"/>
              <a:t>الأول </a:t>
            </a:r>
            <a:r>
              <a:rPr lang="en-US" dirty="0"/>
              <a:t>المتاحة تجاريا OS لدمج القدرة على التفاعل مع الكمبيوتر مع صديقة للمستخدم </a:t>
            </a:r>
            <a:r>
              <a:rPr lang="en-US" b="1" dirty="0"/>
              <a:t>أشر وقم بالنقر</a:t>
            </a:r>
            <a:r>
              <a:rPr lang="en-US" dirty="0"/>
              <a:t> تقنية</a:t>
            </a:r>
            <a:r>
              <a:rPr lang="en-US" dirty="0" smtClean="0"/>
              <a:t>.</a:t>
            </a:r>
          </a:p>
          <a:p>
            <a:r>
              <a:rPr lang="en-US" dirty="0"/>
              <a:t>مع الافراج عن </a:t>
            </a:r>
            <a:r>
              <a:rPr lang="en-US" dirty="0" smtClean="0"/>
              <a:t>جبل </a:t>
            </a:r>
            <a:r>
              <a:rPr lang="en-US" dirty="0"/>
              <a:t>الأسد نسخة، وأضاف أبل كثير </a:t>
            </a:r>
            <a:r>
              <a:rPr lang="en-US" dirty="0" smtClean="0"/>
              <a:t> ميزات مثل </a:t>
            </a:r>
            <a:r>
              <a:rPr lang="en-US" dirty="0"/>
              <a:t>كرسائل تذكير والملاحظات وإشعار </a:t>
            </a:r>
            <a:r>
              <a:rPr lang="en-US" dirty="0" smtClean="0"/>
              <a:t>مركز.</a:t>
            </a:r>
            <a:endParaRPr lang="en-US" dirty="0"/>
          </a:p>
          <a:p>
            <a:r>
              <a:rPr lang="en-US" dirty="0"/>
              <a:t>الأخيرة </a:t>
            </a:r>
            <a:r>
              <a:rPr lang="en-US" dirty="0" smtClean="0"/>
              <a:t>الإصدار</a:t>
            </a:r>
            <a:r>
              <a:rPr lang="en-US" dirty="0"/>
              <a:t>، كابيتان، الذي صدر في خريف عام 2015، ويقدم ميزات جديدة مثل سبليت عرض (على غرار المفاجئة في ويندوز)، تعمل باللمس وظيفة، واللغة الطبيعية قدرات لأضواء، ميزة البحث OS X ل</a:t>
            </a:r>
            <a:r>
              <a:rPr lang="en-US" dirty="0" smtClean="0"/>
              <a:t>.</a:t>
            </a:r>
          </a:p>
          <a:p>
            <a:r>
              <a:rPr lang="en-US" dirty="0"/>
              <a:t>يستخدم OS X نفس الاستعارات سطح المكتب كما </a:t>
            </a:r>
            <a:r>
              <a:rPr lang="en-US" dirty="0" smtClean="0"/>
              <a:t>شبابيك.</a:t>
            </a:r>
          </a:p>
          <a:p>
            <a:r>
              <a:rPr lang="en-US" dirty="0"/>
              <a:t>ويستند OS X على نظام التشغيل UNIX، وهو استثنائي </a:t>
            </a:r>
            <a:r>
              <a:rPr lang="en-US" b="1" dirty="0"/>
              <a:t>مستقرة وموثوق بها</a:t>
            </a:r>
            <a:r>
              <a:rPr lang="en-US" dirty="0"/>
              <a:t>. </a:t>
            </a:r>
            <a:r>
              <a:rPr lang="en-US" dirty="0" smtClean="0"/>
              <a:t>لكنك </a:t>
            </a:r>
            <a:r>
              <a:rPr lang="en-US" dirty="0"/>
              <a:t>لا تزال هناك حاجة لتثبيت التحديثات.</a:t>
            </a:r>
          </a:p>
          <a:p>
            <a:endParaRPr lang="en-US" dirty="0" smtClean="0"/>
          </a:p>
          <a:p>
            <a:endParaRPr lang="en-US" dirty="0"/>
          </a:p>
        </p:txBody>
      </p:sp>
      <p:sp>
        <p:nvSpPr>
          <p:cNvPr id="4"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نظام التشغيل للاستخدام الشخصي</a:t>
            </a:r>
            <a:endParaRPr lang="en-US" sz="3200" kern="0" dirty="0">
              <a:solidFill>
                <a:schemeClr val="tx1"/>
              </a:solidFill>
            </a:endParaRPr>
          </a:p>
        </p:txBody>
      </p:sp>
      <p:pic>
        <p:nvPicPr>
          <p:cNvPr id="5" name="Picture 4" descr="340647.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7546"/>
            <a:ext cx="1588658" cy="1270927"/>
          </a:xfrm>
          <a:prstGeom prst="rect">
            <a:avLst/>
          </a:prstGeom>
        </p:spPr>
      </p:pic>
      <p:pic>
        <p:nvPicPr>
          <p:cNvPr id="6" name="Picture 3" descr="Unknown.jpg"/>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34935" y="203580"/>
            <a:ext cx="1217083" cy="1206500"/>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952920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74326" y="1468787"/>
            <a:ext cx="10783940" cy="5123081"/>
          </a:xfrm>
        </p:spPr>
        <p:txBody>
          <a:bodyPr/>
          <a:lstStyle/>
          <a:p>
            <a:r>
              <a:rPr lang="en-US" b="1" dirty="0"/>
              <a:t>ما هو لينكس</a:t>
            </a:r>
            <a:r>
              <a:rPr lang="en-US" b="1" dirty="0" smtClean="0"/>
              <a:t>؟</a:t>
            </a:r>
          </a:p>
          <a:p>
            <a:r>
              <a:rPr lang="en-US" dirty="0"/>
              <a:t>لينكس هو نظام تشغيل مفتوح المصدر مصممة للاستخدام على أجهزة الكمبيوتر الشخصية ونتيجة لOS الشبكة</a:t>
            </a:r>
            <a:r>
              <a:rPr lang="en-US" dirty="0" smtClean="0"/>
              <a:t>.</a:t>
            </a:r>
          </a:p>
          <a:p>
            <a:r>
              <a:rPr lang="en-US" dirty="0"/>
              <a:t>بدأ لينكس في عام 1991، لجزء من الوقت </a:t>
            </a:r>
            <a:r>
              <a:rPr lang="en-US" dirty="0" smtClean="0"/>
              <a:t>مشروع.</a:t>
            </a:r>
          </a:p>
          <a:p>
            <a:r>
              <a:rPr lang="en-US" dirty="0"/>
              <a:t>ومنذ ذلك الحين أنب من قبل العشرات من المبرمجين كجزء من مؤسسة البرمجيات الحرة </a:t>
            </a:r>
            <a:r>
              <a:rPr lang="en-US" b="1" dirty="0"/>
              <a:t>GNU</a:t>
            </a:r>
            <a:r>
              <a:rPr lang="en-US" dirty="0"/>
              <a:t> </a:t>
            </a:r>
            <a:r>
              <a:rPr lang="en-US" dirty="0" smtClean="0"/>
              <a:t>مشروع.</a:t>
            </a:r>
          </a:p>
          <a:p>
            <a:r>
              <a:rPr lang="en-US" dirty="0"/>
              <a:t>لينكس لديه سمعة باعتبارها OS مستقر لا يخضع لحوادث أو أعطال</a:t>
            </a:r>
            <a:r>
              <a:rPr lang="en-US" dirty="0" smtClean="0"/>
              <a:t>.</a:t>
            </a:r>
          </a:p>
          <a:p>
            <a:r>
              <a:rPr lang="en-US" dirty="0" smtClean="0"/>
              <a:t>لينكس </a:t>
            </a:r>
            <a:r>
              <a:rPr lang="en-US" dirty="0"/>
              <a:t>يمكن تعديلها أو تحديثها بسرعة </a:t>
            </a:r>
            <a:r>
              <a:rPr lang="en-US" dirty="0" smtClean="0"/>
              <a:t>المئات </a:t>
            </a:r>
            <a:r>
              <a:rPr lang="en-US" dirty="0"/>
              <a:t>من المبرمجين حول </a:t>
            </a:r>
            <a:r>
              <a:rPr lang="en-US" dirty="0" smtClean="0"/>
              <a:t>العالمية.</a:t>
            </a:r>
            <a:endParaRPr lang="en-US" b="1" dirty="0" smtClean="0"/>
          </a:p>
        </p:txBody>
      </p:sp>
      <p:sp>
        <p:nvSpPr>
          <p:cNvPr id="4"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نظام التشغيل للاستخدام الشخصي</a:t>
            </a:r>
            <a:endParaRPr lang="en-US" sz="3200" kern="0" dirty="0">
              <a:solidFill>
                <a:schemeClr val="tx1"/>
              </a:solidFill>
            </a:endParaRPr>
          </a:p>
        </p:txBody>
      </p:sp>
      <p:pic>
        <p:nvPicPr>
          <p:cNvPr id="5" name="Picture 4" descr="340647.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7546"/>
            <a:ext cx="1588658" cy="1270927"/>
          </a:xfrm>
          <a:prstGeom prst="rect">
            <a:avLst/>
          </a:prstGeom>
        </p:spPr>
      </p:pic>
      <p:pic>
        <p:nvPicPr>
          <p:cNvPr id="6" name="Picture 3" descr="Unknown.jpg"/>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34935" y="203580"/>
            <a:ext cx="1217083" cy="1206500"/>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407668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74326" y="1468787"/>
            <a:ext cx="10783940" cy="5123081"/>
          </a:xfrm>
        </p:spPr>
        <p:txBody>
          <a:bodyPr/>
          <a:lstStyle/>
          <a:p>
            <a:r>
              <a:rPr lang="en-US" b="1" dirty="0"/>
              <a:t>ما هو لينكس</a:t>
            </a:r>
            <a:r>
              <a:rPr lang="en-US" b="1" dirty="0" smtClean="0"/>
              <a:t>؟</a:t>
            </a:r>
          </a:p>
          <a:p>
            <a:endParaRPr lang="en-US" b="1" dirty="0" smtClean="0"/>
          </a:p>
        </p:txBody>
      </p:sp>
      <p:sp>
        <p:nvSpPr>
          <p:cNvPr id="4"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نظام التشغيل للاستخدام الشخصي</a:t>
            </a:r>
            <a:endParaRPr lang="en-US" sz="3200" kern="0" dirty="0">
              <a:solidFill>
                <a:schemeClr val="tx1"/>
              </a:solidFill>
            </a:endParaRPr>
          </a:p>
        </p:txBody>
      </p:sp>
      <p:pic>
        <p:nvPicPr>
          <p:cNvPr id="5" name="Picture 4" descr="340647.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7546"/>
            <a:ext cx="1588658" cy="1270927"/>
          </a:xfrm>
          <a:prstGeom prst="rect">
            <a:avLst/>
          </a:prstGeom>
        </p:spPr>
      </p:pic>
      <p:pic>
        <p:nvPicPr>
          <p:cNvPr id="6" name="Picture 3" descr="Unknown.jpg"/>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34935" y="203580"/>
            <a:ext cx="1217083" cy="1206500"/>
          </a:xfrm>
          <a:prstGeom prst="rect">
            <a:avLst/>
          </a:prstGeom>
        </p:spPr>
      </p:pic>
      <p:sp>
        <p:nvSpPr>
          <p:cNvPr id="7" name="عنصر نائب للمحتوى 2"/>
          <p:cNvSpPr txBox="1">
            <a:spLocks/>
          </p:cNvSpPr>
          <p:nvPr/>
        </p:nvSpPr>
        <p:spPr>
          <a:xfrm>
            <a:off x="474326" y="1975750"/>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 لينكس هو متاح للتحميل في مختلف حزم المعروفة باسم </a:t>
            </a:r>
            <a:r>
              <a:rPr lang="en-US" b="1" dirty="0" smtClean="0"/>
              <a:t>التوزيعات</a:t>
            </a:r>
            <a:r>
              <a:rPr lang="en-US" dirty="0" smtClean="0"/>
              <a:t> أو </a:t>
            </a:r>
            <a:r>
              <a:rPr lang="en-US" b="1" dirty="0" smtClean="0"/>
              <a:t>التوزيعات.</a:t>
            </a:r>
          </a:p>
          <a:p>
            <a:r>
              <a:rPr lang="en-US" b="1" dirty="0" smtClean="0"/>
              <a:t>توزيعات</a:t>
            </a:r>
            <a:r>
              <a:rPr lang="en-US" dirty="0" smtClean="0"/>
              <a:t> تشمل نواة لينكس الأساسية (الرمز الذي يوفر وظائف لينكس الأساسية) وتعديلات خاصة لنظام التشغيل، وربما تشمل أيضا برمجيات المصدر المفتوح إضافية (مثل أوبن أوفيس).</a:t>
            </a:r>
          </a:p>
          <a:p>
            <a:r>
              <a:rPr lang="en-US" b="1" dirty="0" smtClean="0"/>
              <a:t>Distorswatch.com</a:t>
            </a:r>
            <a:r>
              <a:rPr lang="en-US" dirty="0" smtClean="0"/>
              <a:t> هذا الموقع مسارات توزيعات لينكس، ويقدم نصائح مفيدة للمبتدئين</a:t>
            </a:r>
          </a:p>
          <a:p>
            <a:endParaRPr lang="en-US" b="1" dirty="0"/>
          </a:p>
        </p:txBody>
      </p:sp>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197871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818866" y="1468787"/>
            <a:ext cx="10521286" cy="5095785"/>
          </a:xfrm>
        </p:spPr>
        <p:txBody>
          <a:bodyPr>
            <a:normAutofit fontScale="92500" lnSpcReduction="10000"/>
          </a:bodyPr>
          <a:lstStyle/>
          <a:p>
            <a:r>
              <a:rPr lang="en-US" b="1" dirty="0"/>
              <a:t> لا يهم ما هو نظام التشغيل على جهاز الكمبيوتر الخاص بي</a:t>
            </a:r>
            <a:r>
              <a:rPr lang="en-US" b="1" dirty="0" smtClean="0"/>
              <a:t>؟</a:t>
            </a:r>
          </a:p>
          <a:p>
            <a:r>
              <a:rPr lang="en-US" dirty="0"/>
              <a:t> تم تصميم نظام التشغيل لتشغيل على وحدات المعالجة المركزية محددة</a:t>
            </a:r>
            <a:r>
              <a:rPr lang="en-US" dirty="0" smtClean="0"/>
              <a:t>.</a:t>
            </a:r>
          </a:p>
          <a:p>
            <a:r>
              <a:rPr lang="en-US" dirty="0" smtClean="0"/>
              <a:t> </a:t>
            </a:r>
            <a:r>
              <a:rPr lang="en-US" dirty="0"/>
              <a:t>وحدات المعالجة المركزية وتصاميم مختلفة، والتي يمكن أن تتطلب تعديل البرامج OS لتمكينه من التواصل بشكل صحيح مع كل وحدة المعالجة المركزية</a:t>
            </a:r>
            <a:r>
              <a:rPr lang="en-US" dirty="0" smtClean="0"/>
              <a:t>.</a:t>
            </a:r>
          </a:p>
          <a:p>
            <a:r>
              <a:rPr lang="en-US" dirty="0" smtClean="0"/>
              <a:t> </a:t>
            </a:r>
            <a:r>
              <a:rPr lang="en-US" b="1" dirty="0" smtClean="0"/>
              <a:t>منصة الكمبيوتر </a:t>
            </a:r>
            <a:r>
              <a:rPr lang="en-US" dirty="0" smtClean="0"/>
              <a:t>هو مزيج </a:t>
            </a:r>
            <a:r>
              <a:rPr lang="en-US" dirty="0"/>
              <a:t>من نظام التشغيل ومحددة </a:t>
            </a:r>
            <a:r>
              <a:rPr lang="en-US" dirty="0" smtClean="0"/>
              <a:t>المعالج.</a:t>
            </a:r>
          </a:p>
          <a:p>
            <a:r>
              <a:rPr lang="en-US" dirty="0"/>
              <a:t>لراحة المستخدم وأجهزة الكمبيوتر وغيرها من الأجهزة وعادة ما تأتي مع نظام التشغيل المثبت مسبقا. ويندوز ولينكس يمكن تشغيلها على معظم الأجهزة التي تباع اليوم</a:t>
            </a:r>
            <a:r>
              <a:rPr lang="en-US" dirty="0" smtClean="0"/>
              <a:t>.</a:t>
            </a:r>
          </a:p>
          <a:p>
            <a:r>
              <a:rPr lang="en-US" dirty="0"/>
              <a:t>اختيارك من نظام التشغيل في هذه الحالة هو الغالب مسألة </a:t>
            </a:r>
            <a:r>
              <a:rPr lang="en-US" b="1" dirty="0"/>
              <a:t>سعر والشخصية </a:t>
            </a:r>
            <a:r>
              <a:rPr lang="en-US" b="1" dirty="0" smtClean="0"/>
              <a:t>تفضيل.</a:t>
            </a:r>
          </a:p>
          <a:p>
            <a:r>
              <a:rPr lang="en-US" dirty="0"/>
              <a:t>معظم برامج التطبيق OS التابع. كنت بحاجة للتأكد من أنك حصلت على الإصدار الصحيح من تطبيق ل</a:t>
            </a:r>
            <a:r>
              <a:rPr lang="en-US"/>
              <a:t>ك </a:t>
            </a:r>
            <a:r>
              <a:rPr lang="en-US" smtClean="0"/>
              <a:t>OS.</a:t>
            </a:r>
            <a:endParaRPr lang="en-US" dirty="0"/>
          </a:p>
        </p:txBody>
      </p:sp>
      <p:sp>
        <p:nvSpPr>
          <p:cNvPr id="5"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نظام التشغيل للاستخدام الشخصي</a:t>
            </a:r>
            <a:endParaRPr lang="en-US" sz="3200" kern="0" dirty="0">
              <a:solidFill>
                <a:schemeClr val="tx1"/>
              </a:solidFill>
            </a:endParaRPr>
          </a:p>
        </p:txBody>
      </p:sp>
      <p:pic>
        <p:nvPicPr>
          <p:cNvPr id="6" name="Picture 4" descr="340647.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7546"/>
            <a:ext cx="1588658" cy="1270927"/>
          </a:xfrm>
          <a:prstGeom prst="rect">
            <a:avLst/>
          </a:prstGeom>
        </p:spPr>
      </p:pic>
      <p:pic>
        <p:nvPicPr>
          <p:cNvPr id="7" name="Picture 3" descr="Unknown.jpg"/>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34935" y="203580"/>
            <a:ext cx="1217083" cy="1206500"/>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212485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en-US" b="1" dirty="0"/>
              <a:t>هل يمكنني الحصول على أكثر من نظام تشغيل واحد على جهاز الكمبيوتر الخاص بي</a:t>
            </a:r>
            <a:r>
              <a:rPr lang="en-US" b="1" dirty="0" smtClean="0"/>
              <a:t>؟</a:t>
            </a:r>
          </a:p>
          <a:p>
            <a:r>
              <a:rPr lang="en-US" dirty="0"/>
              <a:t>د</a:t>
            </a:r>
            <a:r>
              <a:rPr lang="en-US" dirty="0" smtClean="0"/>
              <a:t>ifferent </a:t>
            </a:r>
            <a:r>
              <a:rPr lang="en-US" dirty="0"/>
              <a:t>أنظمة التشغيل توفر ميزات مختلفة. </a:t>
            </a:r>
            <a:endParaRPr lang="en-US" dirty="0" smtClean="0"/>
          </a:p>
          <a:p>
            <a:r>
              <a:rPr lang="en-US" dirty="0" smtClean="0"/>
              <a:t>في MAC، إذا </a:t>
            </a:r>
            <a:r>
              <a:rPr lang="en-US" dirty="0"/>
              <a:t>كنت ترغب في تشغيل </a:t>
            </a:r>
            <a:r>
              <a:rPr lang="en-US" dirty="0" smtClean="0"/>
              <a:t>النوافذ أو OS X على حد سواء في نفس الوقت، يمكنك إنشاء </a:t>
            </a:r>
            <a:r>
              <a:rPr lang="en-US" b="1" dirty="0" smtClean="0"/>
              <a:t>"محرك أقراص وهمي" </a:t>
            </a:r>
            <a:r>
              <a:rPr lang="en-US" dirty="0"/>
              <a:t>باستخدام البرمجيات الافتراضية مثل المتوازيات أو VMware فيوجن</a:t>
            </a:r>
            <a:r>
              <a:rPr lang="en-US" dirty="0" smtClean="0"/>
              <a:t>.</a:t>
            </a:r>
          </a:p>
          <a:p>
            <a:r>
              <a:rPr lang="en-US" dirty="0" smtClean="0"/>
              <a:t>في نظام التشغيل Windows</a:t>
            </a:r>
            <a:r>
              <a:rPr lang="en-US" dirty="0"/>
              <a:t>، يمكنك إنشاء قسم منفصل من القرص الصلب الخاص بك (وتسمى قسم) وتثبيت نظام تشغيل آخر على أنه في حين </a:t>
            </a:r>
            <a:r>
              <a:rPr lang="en-US" dirty="0" smtClean="0"/>
              <a:t>مغادرة </a:t>
            </a:r>
            <a:r>
              <a:rPr lang="en-US" dirty="0"/>
              <a:t>يمسها تثبيت Windows الأصلي. بعد</a:t>
            </a:r>
            <a:r>
              <a:rPr lang="en-US" dirty="0" smtClean="0"/>
              <a:t>تركيب </a:t>
            </a:r>
            <a:r>
              <a:rPr lang="en-US" dirty="0"/>
              <a:t>نظام التشغيل الثاني، عندما يبدأ جهاز الكمبيوتر الخاص بك، وكنت عرضت اختيار نظام التشغيل الذي لاستخدام.</a:t>
            </a:r>
            <a:endParaRPr lang="en-US" b="1" dirty="0"/>
          </a:p>
        </p:txBody>
      </p:sp>
      <p:sp>
        <p:nvSpPr>
          <p:cNvPr id="4"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نظام التشغيل للاستخدام الشخصي</a:t>
            </a:r>
            <a:endParaRPr lang="en-US" sz="3200" kern="0" dirty="0">
              <a:solidFill>
                <a:schemeClr val="tx1"/>
              </a:solidFill>
            </a:endParaRPr>
          </a:p>
        </p:txBody>
      </p:sp>
      <p:pic>
        <p:nvPicPr>
          <p:cNvPr id="5" name="Picture 4" descr="340647.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7546"/>
            <a:ext cx="1588658" cy="1270927"/>
          </a:xfrm>
          <a:prstGeom prst="rect">
            <a:avLst/>
          </a:prstGeom>
        </p:spPr>
      </p:pic>
      <p:pic>
        <p:nvPicPr>
          <p:cNvPr id="6" name="Picture 3" descr="Unknown.jpg"/>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34935" y="203580"/>
            <a:ext cx="1217083" cy="1206500"/>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3849568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96036" y="1410081"/>
            <a:ext cx="10747440" cy="5031662"/>
          </a:xfrm>
        </p:spPr>
        <p:txBody>
          <a:bodyPr>
            <a:normAutofit fontScale="40000" lnSpcReduction="20000"/>
          </a:bodyPr>
          <a:lstStyle/>
          <a:p>
            <a:r>
              <a:rPr lang="en-US" sz="5900" b="1" dirty="0"/>
              <a:t>كيف تعمل أنظمة استخدام "سحابة"؟</a:t>
            </a:r>
          </a:p>
          <a:p>
            <a:pPr marL="685800" lvl="2">
              <a:lnSpc>
                <a:spcPct val="110000"/>
              </a:lnSpc>
              <a:spcBef>
                <a:spcPts val="1000"/>
              </a:spcBef>
            </a:pPr>
            <a:r>
              <a:rPr lang="en-US" sz="5500" dirty="0"/>
              <a:t>أنظمة التشغيل لديهم الميزات التي ترتبط الحوسبة السحابية.</a:t>
            </a:r>
          </a:p>
          <a:p>
            <a:r>
              <a:rPr lang="en-US" sz="5900" b="1" dirty="0"/>
              <a:t>ويندوز 10:</a:t>
            </a:r>
          </a:p>
          <a:p>
            <a:pPr marL="685800" lvl="2">
              <a:lnSpc>
                <a:spcPct val="110000"/>
              </a:lnSpc>
              <a:spcBef>
                <a:spcPts val="1000"/>
              </a:spcBef>
            </a:pPr>
            <a:r>
              <a:rPr lang="en-US" sz="5100" dirty="0"/>
              <a:t> </a:t>
            </a:r>
            <a:r>
              <a:rPr lang="en-US" sz="5500" dirty="0"/>
              <a:t>ويتميز تشديد التكامل مع السحابة. </a:t>
            </a:r>
          </a:p>
          <a:p>
            <a:pPr marL="685800" lvl="2">
              <a:lnSpc>
                <a:spcPct val="110000"/>
              </a:lnSpc>
              <a:spcBef>
                <a:spcPts val="1000"/>
              </a:spcBef>
            </a:pPr>
            <a:r>
              <a:rPr lang="en-US" sz="5500" dirty="0"/>
              <a:t>استخدام حساب Microsoft الخاص بك. ويندوز 10 مخازن الإعدادات ويتتبع التطبيقات التي اشتريتها من متجر ويندوز على الانترنت.</a:t>
            </a:r>
          </a:p>
          <a:p>
            <a:pPr marL="685800" lvl="2">
              <a:lnSpc>
                <a:spcPct val="110000"/>
              </a:lnSpc>
              <a:spcBef>
                <a:spcPts val="1000"/>
              </a:spcBef>
            </a:pPr>
            <a:r>
              <a:rPr lang="en-US" sz="5500" dirty="0"/>
              <a:t> يمكنك الوصول بسهولة وتخزين الملفات على الانترنت في حساب ون درايف الخاص بك. </a:t>
            </a:r>
          </a:p>
          <a:p>
            <a:pPr marL="685800" lvl="2">
              <a:lnSpc>
                <a:spcPct val="110000"/>
              </a:lnSpc>
              <a:spcBef>
                <a:spcPts val="1000"/>
              </a:spcBef>
            </a:pPr>
            <a:r>
              <a:rPr lang="en-US" sz="5500" dirty="0"/>
              <a:t>يمكنك أيضا تسجيل الدخول إلى حساب ويندوز الخاص بك من أي جهاز المستندة إلى Windows ويكون قادرا على رؤية سطح المكتب الخاص مألوفة والتطبيق.</a:t>
            </a:r>
          </a:p>
          <a:p>
            <a:r>
              <a:rPr lang="en-US" sz="5900" b="1" dirty="0"/>
              <a:t>OS X:</a:t>
            </a:r>
          </a:p>
          <a:p>
            <a:pPr marL="685800" lvl="2">
              <a:lnSpc>
                <a:spcPct val="110000"/>
              </a:lnSpc>
              <a:spcBef>
                <a:spcPts val="1000"/>
              </a:spcBef>
            </a:pPr>
            <a:r>
              <a:rPr lang="en-US" sz="5500" dirty="0"/>
              <a:t>يسمح لك لتسجيل الدخول مع أبل الخاص بك </a:t>
            </a:r>
            <a:r>
              <a:rPr lang="en-US" sz="5500" dirty="0" err="1"/>
              <a:t>ID، التي</a:t>
            </a:r>
            <a:r>
              <a:rPr lang="en-US" sz="5500" dirty="0"/>
              <a:t>يوفر الوصول إلى نظام على iCloud أبل. على iCloud يخزن المحتوى الخاص بك على الانترنت وتلقائيا يدفع بها إلى جميع أجهزة أبل الخاص بك.</a:t>
            </a:r>
          </a:p>
        </p:txBody>
      </p:sp>
      <p:sp>
        <p:nvSpPr>
          <p:cNvPr id="4"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نظام التشغيل للاستخدام الشخصي</a:t>
            </a:r>
            <a:endParaRPr lang="en-US" sz="3200" kern="0" dirty="0">
              <a:solidFill>
                <a:schemeClr val="tx1"/>
              </a:solidFill>
            </a:endParaRPr>
          </a:p>
        </p:txBody>
      </p:sp>
      <p:pic>
        <p:nvPicPr>
          <p:cNvPr id="5" name="Picture 4" descr="340647.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7546"/>
            <a:ext cx="1588658" cy="1270927"/>
          </a:xfrm>
          <a:prstGeom prst="rect">
            <a:avLst/>
          </a:prstGeom>
        </p:spPr>
      </p:pic>
      <p:pic>
        <p:nvPicPr>
          <p:cNvPr id="6" name="Picture 3" descr="Unknown.jpg"/>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34935" y="203580"/>
            <a:ext cx="1217083" cy="1206500"/>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3386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62500" lnSpcReduction="20000"/>
          </a:bodyPr>
          <a:lstStyle/>
          <a:p>
            <a:r>
              <a:rPr lang="en-US" sz="4500" b="1" dirty="0"/>
              <a:t>جوجل كروم OS:</a:t>
            </a:r>
          </a:p>
          <a:p>
            <a:pPr marL="685800" lvl="2">
              <a:lnSpc>
                <a:spcPct val="110000"/>
              </a:lnSpc>
              <a:spcBef>
                <a:spcPts val="1000"/>
              </a:spcBef>
            </a:pPr>
            <a:r>
              <a:rPr lang="en-US" sz="4100" dirty="0"/>
              <a:t>W</a:t>
            </a:r>
            <a:r>
              <a:rPr lang="en-US" sz="4100" dirty="0" smtClean="0"/>
              <a:t>هيك </a:t>
            </a:r>
            <a:r>
              <a:rPr lang="en-US" sz="4100" dirty="0"/>
              <a:t>هو نظام التشغيل على شبكة الإنترنت. </a:t>
            </a:r>
          </a:p>
          <a:p>
            <a:pPr marL="685800" lvl="2">
              <a:lnSpc>
                <a:spcPct val="110000"/>
              </a:lnSpc>
              <a:spcBef>
                <a:spcPts val="1000"/>
              </a:spcBef>
            </a:pPr>
            <a:r>
              <a:rPr lang="en-US" sz="4100" dirty="0"/>
              <a:t>الخامس</a:t>
            </a:r>
            <a:r>
              <a:rPr lang="en-US" sz="4100" dirty="0" smtClean="0"/>
              <a:t>irtually </a:t>
            </a:r>
            <a:r>
              <a:rPr lang="en-US" sz="4100" dirty="0"/>
              <a:t>يتم تثبيت أية ملفات على جهاز الكمبيوتر الخاص بك. وبدلا من ذلك، يتم توفير وظائف رئيسية من نظام التشغيل عن طريق الوصول إلى شبكة الإنترنت من خلال متصفح الويب.</a:t>
            </a:r>
          </a:p>
          <a:p>
            <a:pPr marL="685800" lvl="2">
              <a:lnSpc>
                <a:spcPct val="110000"/>
              </a:lnSpc>
              <a:spcBef>
                <a:spcPts val="1000"/>
              </a:spcBef>
            </a:pPr>
            <a:r>
              <a:rPr lang="en-US" sz="4100" dirty="0"/>
              <a:t>الكروم OS يتوفر فقط على بعض الأجهزة من شركاء تصنيع جوجل، وتسمى هذه الأجهزة لأجهزة Chromebook. </a:t>
            </a:r>
          </a:p>
          <a:p>
            <a:pPr marL="685800" lvl="2">
              <a:lnSpc>
                <a:spcPct val="110000"/>
              </a:lnSpc>
              <a:spcBef>
                <a:spcPts val="1000"/>
              </a:spcBef>
            </a:pPr>
            <a:r>
              <a:rPr lang="en-US" sz="4100" dirty="0"/>
              <a:t>نظام التشغيل كروم لا ينبغي الخلط مع متصفح جوجل كروم. المتصفح هو تطبيق البرمجيات التي يمكن تشغيلها في العديد من أنظمة التشغيل المختلفة.</a:t>
            </a:r>
          </a:p>
          <a:p>
            <a:pPr lvl="1"/>
            <a:endParaRPr lang="en-US" sz="5000" dirty="0"/>
          </a:p>
          <a:p>
            <a:endParaRPr lang="en-US" dirty="0"/>
          </a:p>
        </p:txBody>
      </p:sp>
      <p:sp>
        <p:nvSpPr>
          <p:cNvPr id="4" name="عنوان 1"/>
          <p:cNvSpPr txBox="1">
            <a:spLocks/>
          </p:cNvSpPr>
          <p:nvPr/>
        </p:nvSpPr>
        <p:spPr bwMode="auto">
          <a:xfrm>
            <a:off x="474326" y="197861"/>
            <a:ext cx="11717674" cy="1090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0E3DFF"/>
                </a:solidFill>
                <a:latin typeface="+mj-lt"/>
                <a:ea typeface="ＭＳ Ｐゴシック" pitchFamily="16" charset="-128"/>
                <a:cs typeface="ＭＳ Ｐゴシック" pitchFamily="16" charset="-128"/>
              </a:defRPr>
            </a:lvl1pPr>
            <a:lvl2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2pPr>
            <a:lvl3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3pPr>
            <a:lvl4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4pPr>
            <a:lvl5pPr algn="ctr" rtl="0" eaLnBrk="0" fontAlgn="base" hangingPunct="0">
              <a:spcBef>
                <a:spcPct val="0"/>
              </a:spcBef>
              <a:spcAft>
                <a:spcPct val="0"/>
              </a:spcAft>
              <a:defRPr sz="4400" b="1">
                <a:solidFill>
                  <a:srgbClr val="0E3DFF"/>
                </a:solidFill>
                <a:latin typeface="Arial" charset="0"/>
                <a:ea typeface="ＭＳ Ｐゴシック" pitchFamily="16" charset="-128"/>
                <a:cs typeface="ＭＳ Ｐゴシック" pitchFamily="16" charset="-128"/>
              </a:defRPr>
            </a:lvl5pPr>
            <a:lvl6pPr marL="457200" algn="ctr" rtl="0" fontAlgn="base">
              <a:spcBef>
                <a:spcPct val="0"/>
              </a:spcBef>
              <a:spcAft>
                <a:spcPct val="0"/>
              </a:spcAft>
              <a:defRPr sz="4400" b="1">
                <a:solidFill>
                  <a:srgbClr val="008000"/>
                </a:solidFill>
                <a:latin typeface="Arial" charset="0"/>
              </a:defRPr>
            </a:lvl6pPr>
            <a:lvl7pPr marL="914400" algn="ctr" rtl="0" fontAlgn="base">
              <a:spcBef>
                <a:spcPct val="0"/>
              </a:spcBef>
              <a:spcAft>
                <a:spcPct val="0"/>
              </a:spcAft>
              <a:defRPr sz="4400" b="1">
                <a:solidFill>
                  <a:srgbClr val="008000"/>
                </a:solidFill>
                <a:latin typeface="Arial" charset="0"/>
              </a:defRPr>
            </a:lvl7pPr>
            <a:lvl8pPr marL="1371600" algn="ctr" rtl="0" fontAlgn="base">
              <a:spcBef>
                <a:spcPct val="0"/>
              </a:spcBef>
              <a:spcAft>
                <a:spcPct val="0"/>
              </a:spcAft>
              <a:defRPr sz="4400" b="1">
                <a:solidFill>
                  <a:srgbClr val="008000"/>
                </a:solidFill>
                <a:latin typeface="Arial" charset="0"/>
              </a:defRPr>
            </a:lvl8pPr>
            <a:lvl9pPr marL="1828800" algn="ctr" rtl="0" fontAlgn="base">
              <a:spcBef>
                <a:spcPct val="0"/>
              </a:spcBef>
              <a:spcAft>
                <a:spcPct val="0"/>
              </a:spcAft>
              <a:defRPr sz="4400" b="1">
                <a:solidFill>
                  <a:srgbClr val="008000"/>
                </a:solidFill>
                <a:latin typeface="Arial" charset="0"/>
              </a:defRPr>
            </a:lvl9pPr>
          </a:lstStyle>
          <a:p>
            <a:r>
              <a:rPr lang="en-US" sz="3200" kern="0" dirty="0" smtClean="0">
                <a:solidFill>
                  <a:schemeClr val="tx1"/>
                </a:solidFill>
              </a:rPr>
              <a:t>نظام التشغيل للاستخدام الشخصي</a:t>
            </a:r>
            <a:endParaRPr lang="en-US" sz="3200" kern="0" dirty="0">
              <a:solidFill>
                <a:schemeClr val="tx1"/>
              </a:solidFill>
            </a:endParaRPr>
          </a:p>
        </p:txBody>
      </p:sp>
      <p:pic>
        <p:nvPicPr>
          <p:cNvPr id="5" name="Picture 4" descr="340647.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7546"/>
            <a:ext cx="1588658" cy="1270927"/>
          </a:xfrm>
          <a:prstGeom prst="rect">
            <a:avLst/>
          </a:prstGeom>
        </p:spPr>
      </p:pic>
      <p:pic>
        <p:nvPicPr>
          <p:cNvPr id="6" name="Picture 3" descr="Unknown.jpg"/>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834935" y="203580"/>
            <a:ext cx="1217083" cy="1206500"/>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503164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ماذا نظام التشغيل</a:t>
            </a:r>
            <a:r>
              <a:rPr lang="en-US" b="1" dirty="0" smtClean="0"/>
              <a:t/>
            </a:r>
            <a:br>
              <a:rPr lang="en-US" b="1" dirty="0" smtClean="0"/>
            </a:br>
            <a:r>
              <a:rPr lang="en-US" b="1" dirty="0" smtClean="0"/>
              <a:t>ال </a:t>
            </a:r>
            <a:r>
              <a:rPr lang="en-US" b="1" dirty="0"/>
              <a:t>U</a:t>
            </a:r>
            <a:r>
              <a:rPr lang="en-US" b="1" dirty="0" smtClean="0"/>
              <a:t>واجهة سر</a:t>
            </a:r>
            <a:endParaRPr lang="en-US" b="1" dirty="0"/>
          </a:p>
        </p:txBody>
      </p:sp>
      <p:sp>
        <p:nvSpPr>
          <p:cNvPr id="3" name="عنصر نائب للمحتوى 2"/>
          <p:cNvSpPr>
            <a:spLocks noGrp="1"/>
          </p:cNvSpPr>
          <p:nvPr>
            <p:ph idx="1"/>
          </p:nvPr>
        </p:nvSpPr>
        <p:spPr/>
        <p:txBody>
          <a:bodyPr/>
          <a:lstStyle/>
          <a:p>
            <a:r>
              <a:rPr lang="en-US" b="1" dirty="0" smtClean="0"/>
              <a:t>كيف جرعة OS السيطرة كيف تتفاعل مع جهاز الكمبيوتر الخاص بي؟</a:t>
            </a:r>
          </a:p>
          <a:p>
            <a:r>
              <a:rPr lang="en-US" dirty="0" smtClean="0"/>
              <a:t>تستخدم أجهزة الكمبيوتر الشخصية أول قرص نظام التشغيل مايكروسوفت</a:t>
            </a:r>
            <a:r>
              <a:rPr lang="ar-SA" dirty="0" smtClean="0"/>
              <a:t>)</a:t>
            </a:r>
            <a:r>
              <a:rPr lang="en-US" dirty="0" smtClean="0"/>
              <a:t>MS-DOS أو مجرد DOS) الذي يحتوي على واجهة قيادة مدفوعة.</a:t>
            </a:r>
          </a:p>
          <a:p>
            <a:r>
              <a:rPr lang="en-US" b="1" dirty="0" smtClean="0"/>
              <a:t>القيادة واجهة مدفوعة: </a:t>
            </a:r>
            <a:r>
              <a:rPr lang="en-US" dirty="0" smtClean="0"/>
              <a:t>هي واحدة التي قمت بإدخال أوامر إلى التواصل مع نظام الكمبيوتر.</a:t>
            </a:r>
          </a:p>
          <a:p>
            <a:pPr lvl="1"/>
            <a:r>
              <a:rPr lang="en-US" dirty="0" smtClean="0"/>
              <a:t>كانت الأوامر DOS ليس من السهل أن نفهم.</a:t>
            </a:r>
          </a:p>
          <a:p>
            <a:pPr lvl="1"/>
            <a:r>
              <a:rPr lang="en-US" dirty="0" smtClean="0"/>
              <a:t>واجهة معقدة جدا بالنسبة للمستخدم العادي.</a:t>
            </a:r>
          </a:p>
          <a:p>
            <a:pPr lvl="1"/>
            <a:r>
              <a:rPr lang="en-US" dirty="0" smtClean="0"/>
              <a:t>المستخدمة في الأعمال التجارية من خلال شركات متخصصة في المعلوماتية.</a:t>
            </a:r>
          </a:p>
          <a:p>
            <a:endParaRPr lang="en-US" b="1"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6318" y="4208087"/>
            <a:ext cx="3550431" cy="1968876"/>
          </a:xfrm>
          <a:prstGeom prst="rect">
            <a:avLst/>
          </a:prstGeom>
        </p:spPr>
      </p:pic>
      <p:sp>
        <p:nvSpPr>
          <p:cNvPr id="5" name="عنصر نائب للتذييل 4"/>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3231206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واجهة المستخدم</a:t>
            </a:r>
            <a:endParaRPr lang="en-US" dirty="0"/>
          </a:p>
        </p:txBody>
      </p:sp>
      <p:sp>
        <p:nvSpPr>
          <p:cNvPr id="3" name="عنصر نائب للمحتوى 2"/>
          <p:cNvSpPr>
            <a:spLocks noGrp="1"/>
          </p:cNvSpPr>
          <p:nvPr>
            <p:ph idx="1"/>
          </p:nvPr>
        </p:nvSpPr>
        <p:spPr/>
        <p:txBody>
          <a:bodyPr/>
          <a:lstStyle/>
          <a:p>
            <a:r>
              <a:rPr lang="en-US" dirty="0"/>
              <a:t>تم تحسين الأمر مدفوعة في وقت لاحق من خلال دمج </a:t>
            </a:r>
            <a:r>
              <a:rPr lang="en-US" b="1" dirty="0"/>
              <a:t>القائمة واجهة مدفوعة</a:t>
            </a:r>
            <a:r>
              <a:rPr lang="en-US" b="1" dirty="0" smtClean="0"/>
              <a:t>.</a:t>
            </a:r>
          </a:p>
          <a:p>
            <a:r>
              <a:rPr lang="en-US" b="1" dirty="0" smtClean="0"/>
              <a:t>قائمة طعام </a:t>
            </a:r>
            <a:r>
              <a:rPr lang="en-US" b="1" dirty="0"/>
              <a:t>تحركها </a:t>
            </a:r>
            <a:r>
              <a:rPr lang="en-US" b="1" dirty="0" smtClean="0"/>
              <a:t>جهة تعامل: </a:t>
            </a:r>
            <a:r>
              <a:rPr lang="en-US" dirty="0" smtClean="0"/>
              <a:t>الذي اخترت أمر من القوائم المعروضة على الشاشة. </a:t>
            </a:r>
          </a:p>
          <a:p>
            <a:pPr lvl="1"/>
            <a:r>
              <a:rPr lang="en-US" dirty="0" smtClean="0"/>
              <a:t>خرج الحاجة للمستخدم أن يعرف كل أمر.</a:t>
            </a:r>
          </a:p>
          <a:p>
            <a:pPr lvl="1"/>
            <a:r>
              <a:rPr lang="en-US" dirty="0" smtClean="0"/>
              <a:t>كانوا لا يزال ليس من السهل بما فيه الكفاية بالنسبة لمعظم الناس على استخدام.</a:t>
            </a:r>
            <a:endParaRPr lang="en-US"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410" y="4665745"/>
            <a:ext cx="3861179" cy="1809928"/>
          </a:xfrm>
          <a:prstGeom prst="rect">
            <a:avLst/>
          </a:prstGeom>
        </p:spPr>
      </p:pic>
      <p:sp>
        <p:nvSpPr>
          <p:cNvPr id="5" name="عنصر نائب للتذييل 4"/>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075270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44B332EC-AC43-417C-B188-4C049EC1A21C}"/>
              </a:ext>
            </a:extLst>
          </p:cNvPr>
          <p:cNvSpPr>
            <a:spLocks noGrp="1"/>
          </p:cNvSpPr>
          <p:nvPr>
            <p:ph type="title"/>
          </p:nvPr>
        </p:nvSpPr>
        <p:spPr/>
        <p:txBody>
          <a:bodyPr>
            <a:normAutofit/>
          </a:bodyPr>
          <a:lstStyle/>
          <a:p>
            <a:pPr algn="ctr"/>
            <a:r>
              <a:rPr lang="en-US" dirty="0" smtClean="0"/>
              <a:t>نظام التشغيل الأساسي</a:t>
            </a:r>
            <a:endParaRPr lang="ar-SA" dirty="0"/>
          </a:p>
        </p:txBody>
      </p:sp>
      <p:sp>
        <p:nvSpPr>
          <p:cNvPr id="3" name="عنصر نائب للمحتوى 2"/>
          <p:cNvSpPr>
            <a:spLocks noGrp="1"/>
          </p:cNvSpPr>
          <p:nvPr>
            <p:ph idx="1"/>
          </p:nvPr>
        </p:nvSpPr>
        <p:spPr/>
        <p:txBody>
          <a:bodyPr/>
          <a:lstStyle/>
          <a:p>
            <a:r>
              <a:rPr lang="en-US" dirty="0"/>
              <a:t> </a:t>
            </a:r>
            <a:r>
              <a:rPr lang="en-US" b="1" dirty="0"/>
              <a:t>ماذا يفعل نظام التشغيل</a:t>
            </a:r>
            <a:r>
              <a:rPr lang="en-US" b="1" dirty="0" smtClean="0"/>
              <a:t>؟</a:t>
            </a:r>
          </a:p>
          <a:p>
            <a:r>
              <a:rPr lang="en-US" dirty="0" smtClean="0"/>
              <a:t>برنامج النظام </a:t>
            </a:r>
            <a:r>
              <a:rPr lang="en-US" dirty="0"/>
              <a:t>يتكون من نوعين الأولية من البرامج: </a:t>
            </a:r>
            <a:endParaRPr lang="en-US" dirty="0" smtClean="0"/>
          </a:p>
          <a:p>
            <a:pPr lvl="1"/>
            <a:r>
              <a:rPr lang="en-US" dirty="0"/>
              <a:t>تي</a:t>
            </a:r>
            <a:r>
              <a:rPr lang="en-US" dirty="0" smtClean="0"/>
              <a:t>هو </a:t>
            </a:r>
            <a:r>
              <a:rPr lang="en-US" dirty="0"/>
              <a:t>نظام التشغيل </a:t>
            </a:r>
          </a:p>
          <a:p>
            <a:pPr lvl="1"/>
            <a:r>
              <a:rPr lang="en-US" dirty="0" smtClean="0"/>
              <a:t> </a:t>
            </a:r>
            <a:r>
              <a:rPr lang="en-US" dirty="0"/>
              <a:t>U</a:t>
            </a:r>
            <a:r>
              <a:rPr lang="en-US" dirty="0" smtClean="0"/>
              <a:t>tility </a:t>
            </a:r>
            <a:r>
              <a:rPr lang="en-US" dirty="0"/>
              <a:t>البرامج. </a:t>
            </a:r>
            <a:endParaRPr lang="en-US" dirty="0" smtClean="0"/>
          </a:p>
          <a:p>
            <a:r>
              <a:rPr lang="en-US" b="1" dirty="0" smtClean="0"/>
              <a:t>ال </a:t>
            </a:r>
            <a:r>
              <a:rPr lang="en-US" b="1" dirty="0"/>
              <a:t>نظام التشغيل (OS)</a:t>
            </a:r>
            <a:r>
              <a:rPr lang="en-US" dirty="0"/>
              <a:t> هي مجموعة من البرامج التي تتحكم في كيفية وظائف جهاز الكمبيوتر الخاص بك.</a:t>
            </a:r>
          </a:p>
        </p:txBody>
      </p:sp>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95316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واجهة المستخدم</a:t>
            </a:r>
            <a:endParaRPr lang="en-US" dirty="0"/>
          </a:p>
        </p:txBody>
      </p:sp>
      <p:sp>
        <p:nvSpPr>
          <p:cNvPr id="3" name="عنصر نائب للمحتوى 2"/>
          <p:cNvSpPr>
            <a:spLocks noGrp="1"/>
          </p:cNvSpPr>
          <p:nvPr>
            <p:ph idx="1"/>
          </p:nvPr>
        </p:nvSpPr>
        <p:spPr/>
        <p:txBody>
          <a:bodyPr/>
          <a:lstStyle/>
          <a:p>
            <a:r>
              <a:rPr lang="en-US" b="1" dirty="0" smtClean="0"/>
              <a:t>أي نوع من واجهة نظام التشغيل المستخدمة اليوم؟</a:t>
            </a:r>
          </a:p>
          <a:p>
            <a:r>
              <a:rPr lang="en-US" dirty="0" smtClean="0"/>
              <a:t>الكمبيوتر الحالي ونظام تشغيل الهواتف المحمولة، مثل مايكروسوفت وOS X استخدام واجهة المستخدم الرسومية </a:t>
            </a:r>
            <a:r>
              <a:rPr lang="en-US" b="1" dirty="0" smtClean="0"/>
              <a:t>(GUI)</a:t>
            </a:r>
            <a:r>
              <a:rPr lang="en-US" dirty="0" smtClean="0"/>
              <a:t>.</a:t>
            </a:r>
          </a:p>
          <a:p>
            <a:pPr lvl="1"/>
            <a:r>
              <a:rPr lang="en-US" dirty="0" smtClean="0"/>
              <a:t>واجهة المستخدم الرسومية عرض الرسم واستخدام نقطة وانقر تكنولوجيا من الفأرة.</a:t>
            </a:r>
          </a:p>
          <a:p>
            <a:pPr lvl="1"/>
            <a:r>
              <a:rPr lang="en-US" dirty="0"/>
              <a:t>U</a:t>
            </a:r>
            <a:r>
              <a:rPr lang="en-US" dirty="0" smtClean="0"/>
              <a:t>سهل سر.</a:t>
            </a:r>
          </a:p>
          <a:p>
            <a:r>
              <a:rPr lang="en-US" dirty="0" smtClean="0"/>
              <a:t>نظام التشغيل لينكس على أساس لم يكن لديك واجهة المستخدم الرسومية الافتراضية واحد. بدلا من ذلك، المستخدم تتردد في اختيار من بين العديد من واجهة المتاحة تجاريا والحرة، مثل</a:t>
            </a:r>
            <a:r>
              <a:rPr lang="en-US" b="1" dirty="0" smtClean="0"/>
              <a:t>GNOME</a:t>
            </a:r>
            <a:r>
              <a:rPr lang="en-US" dirty="0" smtClean="0"/>
              <a:t> و </a:t>
            </a:r>
            <a:r>
              <a:rPr lang="en-US" b="1" dirty="0" smtClean="0"/>
              <a:t>KDE</a:t>
            </a:r>
            <a:r>
              <a:rPr lang="en-US" dirty="0" smtClean="0"/>
              <a:t>، كل تقديم نظرة مختلفة والمظهر.</a:t>
            </a:r>
          </a:p>
          <a:p>
            <a:endParaRPr lang="en-US" b="1" dirty="0" smtClean="0"/>
          </a:p>
          <a:p>
            <a:endParaRPr lang="en-US" b="1" dirty="0" smtClean="0"/>
          </a:p>
          <a:p>
            <a:endParaRPr lang="en-US" b="1" dirty="0"/>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821599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t>تنسيق الأجهزة</a:t>
            </a:r>
            <a:endParaRPr lang="en-US" b="1" dirty="0"/>
          </a:p>
        </p:txBody>
      </p:sp>
      <p:sp>
        <p:nvSpPr>
          <p:cNvPr id="3" name="عنصر نائب للمحتوى 2"/>
          <p:cNvSpPr>
            <a:spLocks noGrp="1"/>
          </p:cNvSpPr>
          <p:nvPr>
            <p:ph idx="1"/>
          </p:nvPr>
        </p:nvSpPr>
        <p:spPr/>
        <p:txBody>
          <a:bodyPr/>
          <a:lstStyle/>
          <a:p>
            <a:r>
              <a:rPr lang="en-US" b="1" dirty="0" smtClean="0"/>
              <a:t>لماذا د</a:t>
            </a:r>
            <a:r>
              <a:rPr lang="en-US" b="1" dirty="0"/>
              <a:t>التضامن الإماراتي لOS تحتاج لإدارة المعالج</a:t>
            </a:r>
            <a:r>
              <a:rPr lang="en-US" b="1" dirty="0" smtClean="0"/>
              <a:t>؟</a:t>
            </a:r>
          </a:p>
          <a:p>
            <a:r>
              <a:rPr lang="en-US" dirty="0"/>
              <a:t>على الرغم من أن وحدة المعالجة المركزية قوية، فإنه لا يزال يحتاج نظام التشغيل لترتيب تنفيذ جميع هذه </a:t>
            </a:r>
            <a:r>
              <a:rPr lang="en-US" dirty="0" smtClean="0"/>
              <a:t>أنشطة </a:t>
            </a:r>
            <a:r>
              <a:rPr lang="en-US" dirty="0"/>
              <a:t>في منهجية </a:t>
            </a:r>
            <a:r>
              <a:rPr lang="en-US" dirty="0" smtClean="0"/>
              <a:t>الطريقة.</a:t>
            </a:r>
          </a:p>
          <a:p>
            <a:r>
              <a:rPr lang="en-US" dirty="0" smtClean="0"/>
              <a:t> </a:t>
            </a:r>
            <a:r>
              <a:rPr lang="en-US" dirty="0"/>
              <a:t>للقيام بذلك، وOS يعين شريحة من وقته لكل نشاط يتطلب انتباه المعالج. </a:t>
            </a:r>
            <a:endParaRPr lang="en-US" dirty="0" smtClean="0"/>
          </a:p>
          <a:p>
            <a:r>
              <a:rPr lang="en-US" dirty="0"/>
              <a:t>يجب على نظام التشغيل ثم التبديل بين العمليات المختلفة بلايين المرات في الثانية لجعله يبدو أن كل شيء يحدث بسلاسة.</a:t>
            </a:r>
            <a:endParaRPr lang="en-US" b="1" dirty="0"/>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728019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تنسيق الأجهزة</a:t>
            </a:r>
            <a:endParaRPr lang="en-US" dirty="0"/>
          </a:p>
        </p:txBody>
      </p:sp>
      <p:sp>
        <p:nvSpPr>
          <p:cNvPr id="3" name="عنصر نائب للمحتوى 2"/>
          <p:cNvSpPr>
            <a:spLocks noGrp="1"/>
          </p:cNvSpPr>
          <p:nvPr>
            <p:ph idx="1"/>
          </p:nvPr>
        </p:nvSpPr>
        <p:spPr/>
        <p:txBody>
          <a:bodyPr>
            <a:normAutofit lnSpcReduction="10000"/>
          </a:bodyPr>
          <a:lstStyle/>
          <a:p>
            <a:r>
              <a:rPr lang="en-US" b="1" dirty="0"/>
              <a:t> كيف بالضبط هل نظام التشغيل تنسيق جميع </a:t>
            </a:r>
            <a:r>
              <a:rPr lang="en-US" b="1" dirty="0" smtClean="0"/>
              <a:t>أنشطة</a:t>
            </a:r>
            <a:r>
              <a:rPr lang="en-US" b="1" dirty="0"/>
              <a:t>؟ </a:t>
            </a:r>
            <a:endParaRPr lang="en-US" b="1" dirty="0" smtClean="0"/>
          </a:p>
          <a:p>
            <a:r>
              <a:rPr lang="en-US" dirty="0"/>
              <a:t>كل ضغطة، كل زر الماوس (أو لمسة على الشاشة)، وكل إشارة إلى الطابعة ومن محرك الأقراص بلو راي يخلق </a:t>
            </a:r>
            <a:r>
              <a:rPr lang="en-US" b="1" dirty="0"/>
              <a:t>إجراء أو الحدث</a:t>
            </a:r>
            <a:r>
              <a:rPr lang="en-US" dirty="0"/>
              <a:t>، </a:t>
            </a:r>
            <a:r>
              <a:rPr lang="en-US" dirty="0" smtClean="0"/>
              <a:t>في </a:t>
            </a:r>
            <a:r>
              <a:rPr lang="en-US" dirty="0"/>
              <a:t>الجهاز المعني (لوحة المفاتيح، والماوس، محرك الأقراص بلو راي، أو الطابعة) التي تكون OS </a:t>
            </a:r>
            <a:r>
              <a:rPr lang="en-US" dirty="0" smtClean="0"/>
              <a:t>يستجيب.</a:t>
            </a:r>
          </a:p>
          <a:p>
            <a:r>
              <a:rPr lang="en-US" dirty="0"/>
              <a:t>أحيانا تحدث هذه الأحداث </a:t>
            </a:r>
            <a:r>
              <a:rPr lang="en-US" b="1" dirty="0"/>
              <a:t>بالتعاقب</a:t>
            </a:r>
            <a:r>
              <a:rPr lang="en-US" dirty="0"/>
              <a:t> (مثل </a:t>
            </a:r>
            <a:r>
              <a:rPr lang="en-US" dirty="0" smtClean="0"/>
              <a:t>متى</a:t>
            </a:r>
            <a:r>
              <a:rPr lang="en-US" dirty="0"/>
              <a:t> قمت بكتابة حرف واحد في وقت واحد </a:t>
            </a:r>
            <a:r>
              <a:rPr lang="en-US" dirty="0" smtClean="0"/>
              <a:t>) </a:t>
            </a:r>
            <a:r>
              <a:rPr lang="en-US" dirty="0"/>
              <a:t> لكن أحداث أخرى تنطوي </a:t>
            </a:r>
            <a:r>
              <a:rPr lang="en-US" dirty="0" smtClean="0"/>
              <a:t>اثنان </a:t>
            </a:r>
            <a:r>
              <a:rPr lang="en-US" dirty="0"/>
              <a:t>أو أكثر من الأجهزة تعمل في وقت واحد (مثل </a:t>
            </a:r>
            <a:r>
              <a:rPr lang="en-US" dirty="0" smtClean="0"/>
              <a:t>طابعة</a:t>
            </a:r>
            <a:r>
              <a:rPr lang="en-US" dirty="0"/>
              <a:t> الطباعة أثناء الكتابة ومشاهدة فيلم</a:t>
            </a:r>
            <a:r>
              <a:rPr lang="en-US" dirty="0" smtClean="0"/>
              <a:t>).</a:t>
            </a:r>
            <a:endParaRPr lang="en-US" dirty="0"/>
          </a:p>
          <a:p>
            <a:r>
              <a:rPr lang="en-US" dirty="0"/>
              <a:t>تي</a:t>
            </a:r>
            <a:r>
              <a:rPr lang="en-US" dirty="0" smtClean="0"/>
              <a:t>انه OS </a:t>
            </a:r>
            <a:r>
              <a:rPr lang="en-US" dirty="0"/>
              <a:t>في الواقع التبديل ذهابا وإيابا بين العمليات، والسيطرة على توقيت الأحداث التي يعمل المعالج</a:t>
            </a:r>
            <a:endParaRPr lang="en-US" b="1" dirty="0"/>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855071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تنسيق الأجهزة</a:t>
            </a:r>
            <a:endParaRPr lang="en-US" dirty="0"/>
          </a:p>
        </p:txBody>
      </p:sp>
      <p:sp>
        <p:nvSpPr>
          <p:cNvPr id="3" name="عنصر نائب للمحتوى 2"/>
          <p:cNvSpPr>
            <a:spLocks noGrp="1"/>
          </p:cNvSpPr>
          <p:nvPr>
            <p:ph idx="1"/>
          </p:nvPr>
        </p:nvSpPr>
        <p:spPr/>
        <p:txBody>
          <a:bodyPr/>
          <a:lstStyle/>
          <a:p>
            <a:r>
              <a:rPr lang="en-US" b="1" dirty="0"/>
              <a:t>ا</a:t>
            </a:r>
            <a:r>
              <a:rPr lang="en-US" b="1" dirty="0" smtClean="0"/>
              <a:t>ن المقاطعة: </a:t>
            </a:r>
            <a:r>
              <a:rPr lang="en-US" dirty="0"/>
              <a:t>إشارة فريدة من نوعها</a:t>
            </a:r>
            <a:r>
              <a:rPr lang="en-US" dirty="0" smtClean="0"/>
              <a:t> يقول </a:t>
            </a:r>
            <a:r>
              <a:rPr lang="en-US" dirty="0"/>
              <a:t>وOS أنه في حاجة إلى اهتمام فوري. </a:t>
            </a:r>
            <a:endParaRPr lang="en-US" dirty="0" smtClean="0"/>
          </a:p>
          <a:p>
            <a:pPr lvl="1"/>
            <a:r>
              <a:rPr lang="en-US" dirty="0"/>
              <a:t>على سبيل المثال، افترض كنت تكتب وتريد طباعة مستند. عندما كنت اقول جهاز الكمبيوتر الخاص بك لطباعة الخاصة بك</a:t>
            </a:r>
            <a:r>
              <a:rPr lang="en-US" dirty="0" smtClean="0"/>
              <a:t>وثيقة.</a:t>
            </a:r>
            <a:r>
              <a:rPr lang="en-US" dirty="0"/>
              <a:t> يولد الطابعة </a:t>
            </a:r>
            <a:r>
              <a:rPr lang="en-US" dirty="0" smtClean="0"/>
              <a:t>إشارة المقاطعة.</a:t>
            </a:r>
          </a:p>
          <a:p>
            <a:r>
              <a:rPr lang="en-US" dirty="0"/>
              <a:t>كل جهاز له نوعا خاصا به من </a:t>
            </a:r>
            <a:r>
              <a:rPr lang="en-US" dirty="0" smtClean="0"/>
              <a:t>يقطع، الذي </a:t>
            </a:r>
            <a:r>
              <a:rPr lang="en-US" dirty="0"/>
              <a:t>ويرتبط مع </a:t>
            </a:r>
            <a:r>
              <a:rPr lang="en-US" b="1" dirty="0"/>
              <a:t>ل</a:t>
            </a:r>
            <a:r>
              <a:rPr lang="en-US" dirty="0"/>
              <a:t> </a:t>
            </a:r>
            <a:r>
              <a:rPr lang="en-US" b="1" dirty="0"/>
              <a:t>قطع </a:t>
            </a:r>
            <a:r>
              <a:rPr lang="en-US" b="1" dirty="0" smtClean="0"/>
              <a:t>معالج،</a:t>
            </a:r>
            <a:r>
              <a:rPr lang="en-US" dirty="0"/>
              <a:t> رمز رقمي خاص </a:t>
            </a:r>
            <a:r>
              <a:rPr lang="en-US" dirty="0" smtClean="0"/>
              <a:t>تعطي الأولوية لل </a:t>
            </a:r>
            <a:r>
              <a:rPr lang="en-US" dirty="0"/>
              <a:t>طلبات</a:t>
            </a:r>
            <a:r>
              <a:rPr lang="en-US" dirty="0" smtClean="0"/>
              <a:t>.</a:t>
            </a:r>
          </a:p>
          <a:p>
            <a:r>
              <a:rPr lang="en-US" dirty="0"/>
              <a:t>توضع هذه الطلبات في </a:t>
            </a:r>
            <a:r>
              <a:rPr lang="en-US" b="1" dirty="0"/>
              <a:t>الجدول المقاطعة </a:t>
            </a:r>
            <a:r>
              <a:rPr lang="en-US" dirty="0"/>
              <a:t>في الذاكرة الرئيسية للكمبيوتر (RAM). </a:t>
            </a:r>
            <a:endParaRPr lang="en-US" b="1" dirty="0" smtClean="0"/>
          </a:p>
          <a:p>
            <a:pPr lvl="1"/>
            <a:endParaRPr lang="en-US" b="1" dirty="0"/>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302331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تنسيق الأجهزة</a:t>
            </a:r>
            <a:endParaRPr lang="en-US" dirty="0"/>
          </a:p>
        </p:txBody>
      </p:sp>
      <p:sp>
        <p:nvSpPr>
          <p:cNvPr id="3" name="عنصر نائب للمحتوى 2"/>
          <p:cNvSpPr>
            <a:spLocks noGrp="1"/>
          </p:cNvSpPr>
          <p:nvPr>
            <p:ph idx="1"/>
          </p:nvPr>
        </p:nvSpPr>
        <p:spPr/>
        <p:txBody>
          <a:bodyPr>
            <a:normAutofit/>
          </a:bodyPr>
          <a:lstStyle/>
          <a:p>
            <a:r>
              <a:rPr lang="en-US" b="1" dirty="0"/>
              <a:t>استباقية </a:t>
            </a:r>
            <a:r>
              <a:rPr lang="en-US" b="1" dirty="0" smtClean="0"/>
              <a:t>تعدد المهام: </a:t>
            </a:r>
            <a:r>
              <a:rPr lang="en-US" dirty="0"/>
              <a:t>وOS </a:t>
            </a:r>
            <a:r>
              <a:rPr lang="en-US" dirty="0" smtClean="0"/>
              <a:t>العمليات </a:t>
            </a:r>
            <a:r>
              <a:rPr lang="en-US" dirty="0"/>
              <a:t>أوكلت مهمة أولوية أعلى قبل معالجة </a:t>
            </a:r>
            <a:r>
              <a:rPr lang="en-US" dirty="0" smtClean="0"/>
              <a:t>مهمة </a:t>
            </a:r>
            <a:r>
              <a:rPr lang="en-US" dirty="0"/>
              <a:t>تعيين أقل </a:t>
            </a:r>
            <a:r>
              <a:rPr lang="en-US" dirty="0" smtClean="0"/>
              <a:t>أفضلية.</a:t>
            </a:r>
          </a:p>
          <a:p>
            <a:pPr lvl="1"/>
            <a:r>
              <a:rPr lang="en-US" b="1" dirty="0" smtClean="0"/>
              <a:t>فمثلا: </a:t>
            </a:r>
            <a:r>
              <a:rPr lang="en-US" dirty="0" smtClean="0"/>
              <a:t>متى </a:t>
            </a:r>
            <a:r>
              <a:rPr lang="en-US" dirty="0"/>
              <a:t>يتلقى OS المقاطعة </a:t>
            </a:r>
            <a:r>
              <a:rPr lang="en-US" dirty="0" smtClean="0"/>
              <a:t>من عند </a:t>
            </a:r>
            <a:r>
              <a:rPr lang="en-US" dirty="0"/>
              <a:t>الطابعة، فإنه يوقف النشاط الكتابة و Blu-ray نشاط وحدة المعالجة المركزية، ويضع "مذكرة" في موقع مميز في RAM تسمى كومة. المذكرة هو تذكير بما كان يقوم به وحدة المعالجة المركزية قبل أن تبدأ العمل على طلب الطابعة. وحدة المعالجة المركزية ثم باسترداد طلب الطابعة من الجدول المقاطعة ويبدأ في معالجة ذلك. عند الانتهاء من طلب الطابعة، وحدة المعالجة المركزية تعود إلى المكدس، استرداد مذكرة أنها وضعت حول النشاط المفاتيح أو بلو راي، والعودة إلى تلك المهمة حتى يتم توقف مرة أخرى، في سريعة جدا وسلس</a:t>
            </a:r>
            <a:r>
              <a:rPr lang="en-US" dirty="0" smtClean="0"/>
              <a:t>موضه.</a:t>
            </a:r>
            <a:endParaRPr lang="en-US" b="1" dirty="0"/>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34112703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smtClean="0"/>
              <a:t>كيف استباقية تعدد المهام</a:t>
            </a:r>
            <a:r>
              <a:rPr lang="ar-SA" b="1" dirty="0" smtClean="0"/>
              <a:t> </a:t>
            </a:r>
            <a:r>
              <a:rPr lang="en-US" b="1" dirty="0" smtClean="0"/>
              <a:t>أعمال</a:t>
            </a:r>
            <a:endParaRPr lang="en-US" dirty="0"/>
          </a:p>
        </p:txBody>
      </p:sp>
      <p:pic>
        <p:nvPicPr>
          <p:cNvPr id="6" name="عنصر نائب للمحتوى 3"/>
          <p:cNvPicPr>
            <a:picLocks noChangeAspect="1"/>
          </p:cNvPicPr>
          <p:nvPr/>
        </p:nvPicPr>
        <p:blipFill rotWithShape="1">
          <a:blip r:embed="rId2"/>
          <a:srcRect t="2000"/>
          <a:stretch/>
        </p:blipFill>
        <p:spPr>
          <a:xfrm>
            <a:off x="2584875" y="1466222"/>
            <a:ext cx="7022250" cy="5015552"/>
          </a:xfrm>
          <a:prstGeom prst="rect">
            <a:avLst/>
          </a:prstGeom>
        </p:spPr>
      </p:pic>
      <p:sp>
        <p:nvSpPr>
          <p:cNvPr id="3" name="عنصر نائب للتذييل 2"/>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175857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تنسيق الأجهزة</a:t>
            </a:r>
            <a:endParaRPr lang="en-US" dirty="0"/>
          </a:p>
        </p:txBody>
      </p:sp>
      <p:sp>
        <p:nvSpPr>
          <p:cNvPr id="3" name="عنصر نائب للمحتوى 2"/>
          <p:cNvSpPr>
            <a:spLocks noGrp="1"/>
          </p:cNvSpPr>
          <p:nvPr>
            <p:ph idx="1"/>
          </p:nvPr>
        </p:nvSpPr>
        <p:spPr/>
        <p:txBody>
          <a:bodyPr/>
          <a:lstStyle/>
          <a:p>
            <a:r>
              <a:rPr lang="en-US" b="1" dirty="0"/>
              <a:t>ماذا </a:t>
            </a:r>
            <a:r>
              <a:rPr lang="en-US" b="1" dirty="0" smtClean="0"/>
              <a:t>يحدث </a:t>
            </a:r>
            <a:r>
              <a:rPr lang="en-US" b="1" dirty="0"/>
              <a:t>إذا كان المستند أكثر من واحد ينتظر المراد طباعتها</a:t>
            </a:r>
            <a:r>
              <a:rPr lang="en-US" b="1" dirty="0" smtClean="0"/>
              <a:t>؟</a:t>
            </a:r>
          </a:p>
          <a:p>
            <a:r>
              <a:rPr lang="en-US" dirty="0"/>
              <a:t>متى </a:t>
            </a:r>
            <a:r>
              <a:rPr lang="en-US" dirty="0" smtClean="0"/>
              <a:t>وحدة المعالجة المركزية </a:t>
            </a:r>
            <a:r>
              <a:rPr lang="en-US" dirty="0"/>
              <a:t>يتلقى طلبا لإرسال معلومات إلى الطابعة، فإنه أولا يتحقق مع نظام التشغيل للتأكد من أن الطابعة ليست قيد الاستخدام. إذا كان كذلك، يضع OS الطلب في منطقة تخزين مؤقتة أخرى في RAM، ودعا</a:t>
            </a:r>
            <a:r>
              <a:rPr lang="en-US" b="1" dirty="0"/>
              <a:t>المخزن المؤقت</a:t>
            </a:r>
            <a:r>
              <a:rPr lang="en-US" dirty="0"/>
              <a:t>. ثم ينتظر طلب في المخزن المؤقت حتى</a:t>
            </a:r>
            <a:r>
              <a:rPr lang="en-US" b="1" dirty="0"/>
              <a:t>التخزين المؤقت</a:t>
            </a:r>
            <a:r>
              <a:rPr lang="en-US" dirty="0"/>
              <a:t>، وهو البرنامج الذي يساعد </a:t>
            </a:r>
            <a:r>
              <a:rPr lang="en-US" dirty="0" smtClean="0"/>
              <a:t>تنسيق </a:t>
            </a:r>
            <a:r>
              <a:rPr lang="en-US" dirty="0"/>
              <a:t>كافة مهام الطباعة </a:t>
            </a:r>
            <a:r>
              <a:rPr lang="en-US" dirty="0" smtClean="0"/>
              <a:t>يتم إرسالها حاليا </a:t>
            </a:r>
            <a:r>
              <a:rPr lang="en-US" dirty="0"/>
              <a:t>إلى الطابعة، </a:t>
            </a:r>
            <a:r>
              <a:rPr lang="en-US" dirty="0" smtClean="0"/>
              <a:t>يشير </a:t>
            </a:r>
            <a:r>
              <a:rPr lang="en-US" dirty="0"/>
              <a:t>تتوفر الطابعة. إذا كان أكثر من وظيفة واحدة الطباعة</a:t>
            </a:r>
            <a:r>
              <a:rPr lang="en-US" dirty="0" smtClean="0"/>
              <a:t>انتظار</a:t>
            </a:r>
            <a:r>
              <a:rPr lang="en-US" dirty="0"/>
              <a:t>، ا </a:t>
            </a:r>
            <a:r>
              <a:rPr lang="en-US" dirty="0" smtClean="0"/>
              <a:t>خط </a:t>
            </a:r>
            <a:r>
              <a:rPr lang="en-US" dirty="0"/>
              <a:t>يتم تشكيل (أو الطابور) بحيث الطابعة يمكن معالجة الطلبات في </a:t>
            </a:r>
            <a:r>
              <a:rPr lang="en-US" dirty="0" smtClean="0"/>
              <a:t>طلب.</a:t>
            </a:r>
            <a:r>
              <a:rPr lang="en-US" dirty="0"/>
              <a:t>  </a:t>
            </a:r>
            <a:endParaRPr lang="en-US" b="1" dirty="0"/>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453619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الذاكرة وإدارة التخزين </a:t>
            </a:r>
          </a:p>
        </p:txBody>
      </p:sp>
      <p:sp>
        <p:nvSpPr>
          <p:cNvPr id="5" name="عنصر نائب للمحتوى 4"/>
          <p:cNvSpPr>
            <a:spLocks noGrp="1"/>
          </p:cNvSpPr>
          <p:nvPr>
            <p:ph idx="1"/>
          </p:nvPr>
        </p:nvSpPr>
        <p:spPr/>
        <p:txBody>
          <a:bodyPr>
            <a:normAutofit lnSpcReduction="10000"/>
          </a:bodyPr>
          <a:lstStyle/>
          <a:p>
            <a:r>
              <a:rPr lang="en-US" b="1" dirty="0"/>
              <a:t>ماذا يفعل </a:t>
            </a:r>
            <a:r>
              <a:rPr lang="en-US" b="1" dirty="0" smtClean="0"/>
              <a:t>OS </a:t>
            </a:r>
            <a:r>
              <a:rPr lang="en-US" b="1" dirty="0"/>
              <a:t>يجب أن إدارة ذاكرة الكمبيوتر</a:t>
            </a:r>
            <a:r>
              <a:rPr lang="en-US" b="1" dirty="0" smtClean="0"/>
              <a:t>؟</a:t>
            </a:r>
          </a:p>
          <a:p>
            <a:r>
              <a:rPr lang="en-US" dirty="0"/>
              <a:t> كما ينسق OS أنشطة </a:t>
            </a:r>
            <a:r>
              <a:rPr lang="en-US" dirty="0" smtClean="0"/>
              <a:t>معالج</a:t>
            </a:r>
            <a:r>
              <a:rPr lang="en-US" dirty="0"/>
              <a:t>، ويستخدم ذاكرة الوصول العشوائي كمنطقة تخزين مؤقتة للتعليمات والبيانات احتياجات المعالج</a:t>
            </a:r>
            <a:r>
              <a:rPr lang="en-US" dirty="0" smtClean="0"/>
              <a:t>.</a:t>
            </a:r>
          </a:p>
          <a:p>
            <a:r>
              <a:rPr lang="en-US" dirty="0" smtClean="0"/>
              <a:t> </a:t>
            </a:r>
            <a:r>
              <a:rPr lang="en-US" dirty="0"/>
              <a:t>المعالج ثم يصل إلى هذه التعليمات والبيانات من ذاكرة الوصول العشوائي عندما يكون جاهزا ل </a:t>
            </a:r>
            <a:r>
              <a:rPr lang="en-US" dirty="0" smtClean="0"/>
              <a:t>معالجة </a:t>
            </a:r>
            <a:r>
              <a:rPr lang="en-US" dirty="0"/>
              <a:t>معهم. </a:t>
            </a:r>
            <a:endParaRPr lang="en-US" dirty="0" smtClean="0"/>
          </a:p>
          <a:p>
            <a:r>
              <a:rPr lang="en-US" dirty="0" smtClean="0"/>
              <a:t>ال </a:t>
            </a:r>
            <a:r>
              <a:rPr lang="en-US" dirty="0"/>
              <a:t>نظام التشغيل هو، بالتالي، المسؤولة عن تنسيق تخصيص مساحة في RAM لضمان وجود مساحة كافية لجميع التعليمات والبيانات المعلقة. </a:t>
            </a:r>
            <a:endParaRPr lang="en-US" dirty="0" smtClean="0"/>
          </a:p>
          <a:p>
            <a:r>
              <a:rPr lang="en-US" dirty="0" smtClean="0"/>
              <a:t>ال </a:t>
            </a:r>
            <a:r>
              <a:rPr lang="en-US" dirty="0"/>
              <a:t>OS ثم مسح العناصر من ذاكرة الوصول العشوائي عند المعالج لم يعد بحاجة لهم.</a:t>
            </a:r>
            <a:r>
              <a:rPr lang="en-US" b="1" dirty="0"/>
              <a:t> </a:t>
            </a:r>
          </a:p>
        </p:txBody>
      </p:sp>
      <p:sp>
        <p:nvSpPr>
          <p:cNvPr id="3" name="عنصر نائب للتذييل 2"/>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969107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الذاكرة وإدارة التخزين </a:t>
            </a:r>
            <a:endParaRPr lang="en-US" dirty="0"/>
          </a:p>
        </p:txBody>
      </p:sp>
      <p:sp>
        <p:nvSpPr>
          <p:cNvPr id="3" name="عنصر نائب للمحتوى 2"/>
          <p:cNvSpPr>
            <a:spLocks noGrp="1"/>
          </p:cNvSpPr>
          <p:nvPr>
            <p:ph idx="1"/>
          </p:nvPr>
        </p:nvSpPr>
        <p:spPr/>
        <p:txBody>
          <a:bodyPr/>
          <a:lstStyle/>
          <a:p>
            <a:r>
              <a:rPr lang="en-US" b="1" dirty="0"/>
              <a:t>يمكن تشغيل جهاز الكمبيوتر الخاص بي في أي وقت من ذاكرة الوصول العشوائي</a:t>
            </a:r>
            <a:r>
              <a:rPr lang="en-US" b="1" dirty="0" smtClean="0"/>
              <a:t>؟</a:t>
            </a:r>
          </a:p>
          <a:p>
            <a:r>
              <a:rPr lang="en-US" dirty="0"/>
              <a:t>RAM لديها </a:t>
            </a:r>
            <a:r>
              <a:rPr lang="en-US" dirty="0" smtClean="0"/>
              <a:t>قدرة محدودة.</a:t>
            </a:r>
          </a:p>
          <a:p>
            <a:r>
              <a:rPr lang="en-US" dirty="0"/>
              <a:t>معظم أجهزة الكمبيوتر بيعها للاستخدام المنزلي يكون بين 4 </a:t>
            </a:r>
            <a:r>
              <a:rPr lang="en-US" dirty="0" smtClean="0"/>
              <a:t>و16 </a:t>
            </a:r>
            <a:r>
              <a:rPr lang="en-US" dirty="0"/>
              <a:t>GB من </a:t>
            </a:r>
            <a:r>
              <a:rPr lang="en-US" dirty="0" smtClean="0"/>
              <a:t>الرامات "الذاكرة العشوائية في الهواتف والحواسيب.</a:t>
            </a:r>
          </a:p>
          <a:p>
            <a:r>
              <a:rPr lang="en-US" dirty="0"/>
              <a:t>إذا كان لديك نظام أجهزة كمبيوتر قديمة مع أقل RAM، قد يكون الوقت قد حان للنظر في شراء جهاز كمبيوتر جديد </a:t>
            </a:r>
            <a:r>
              <a:rPr lang="en-US" dirty="0" smtClean="0"/>
              <a:t>أو إضافة المزيد من ذاكرة الوصول العشوائي.</a:t>
            </a:r>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3318383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الذاكرة وإدارة التخزين </a:t>
            </a:r>
            <a:endParaRPr lang="en-US" dirty="0"/>
          </a:p>
        </p:txBody>
      </p:sp>
      <p:sp>
        <p:nvSpPr>
          <p:cNvPr id="3" name="عنصر نائب للمحتوى 2"/>
          <p:cNvSpPr>
            <a:spLocks noGrp="1"/>
          </p:cNvSpPr>
          <p:nvPr>
            <p:ph idx="1"/>
          </p:nvPr>
        </p:nvSpPr>
        <p:spPr/>
        <p:txBody>
          <a:bodyPr>
            <a:normAutofit fontScale="92500" lnSpcReduction="20000"/>
          </a:bodyPr>
          <a:lstStyle/>
          <a:p>
            <a:r>
              <a:rPr lang="en-US" b="1" dirty="0"/>
              <a:t>ماذا يحدث في حالة تشغيل جهاز الكمبيوتر الخاص بي من ذاكرة الوصول العشوائي؟</a:t>
            </a:r>
          </a:p>
          <a:p>
            <a:r>
              <a:rPr lang="en-US" dirty="0"/>
              <a:t> </a:t>
            </a:r>
            <a:r>
              <a:rPr lang="en-US" dirty="0" smtClean="0"/>
              <a:t>ال </a:t>
            </a:r>
            <a:r>
              <a:rPr lang="en-US" dirty="0"/>
              <a:t>OS تقترض من القرص الصلب أكثر اتساعا. </a:t>
            </a:r>
            <a:endParaRPr lang="en-US" dirty="0" smtClean="0"/>
          </a:p>
          <a:p>
            <a:r>
              <a:rPr lang="en-US" dirty="0" smtClean="0"/>
              <a:t>هذه </a:t>
            </a:r>
            <a:r>
              <a:rPr lang="en-US" dirty="0"/>
              <a:t>عملية تحسين تخزين ذاكرة الوصول العشوائي عن طريق الاقتراض من مساحة القرص الصلب </a:t>
            </a:r>
            <a:r>
              <a:rPr lang="en-US" dirty="0" smtClean="0"/>
              <a:t>هو </a:t>
            </a:r>
            <a:r>
              <a:rPr lang="en-US" dirty="0"/>
              <a:t>مسمي </a:t>
            </a:r>
            <a:r>
              <a:rPr lang="en-US" b="1" dirty="0"/>
              <a:t>ذاكرة افتراضية.</a:t>
            </a:r>
            <a:r>
              <a:rPr lang="en-US" dirty="0"/>
              <a:t> </a:t>
            </a:r>
            <a:endParaRPr lang="en-US" dirty="0" smtClean="0"/>
          </a:p>
          <a:p>
            <a:r>
              <a:rPr lang="en-US" dirty="0"/>
              <a:t>W</a:t>
            </a:r>
            <a:r>
              <a:rPr lang="en-US" dirty="0" smtClean="0"/>
              <a:t>دجاجة </a:t>
            </a:r>
            <a:r>
              <a:rPr lang="en-US" dirty="0"/>
              <a:t>هناك حاجة إلى مزيد من ذاكرة الوصول العشوائي، وOS مبادلة للخروج من </a:t>
            </a:r>
            <a:r>
              <a:rPr lang="en-US" dirty="0" smtClean="0"/>
              <a:t>الرامات "الذاكرة العشوائية في الهواتف والحواسيب </a:t>
            </a:r>
            <a:r>
              <a:rPr lang="en-US" dirty="0"/>
              <a:t>البيانات أو التعليمات التي لم </a:t>
            </a:r>
            <a:r>
              <a:rPr lang="en-US" dirty="0" smtClean="0"/>
              <a:t>مؤخرا </a:t>
            </a:r>
            <a:r>
              <a:rPr lang="en-US" dirty="0"/>
              <a:t>استخدمت وينقلهم </a:t>
            </a:r>
            <a:r>
              <a:rPr lang="en-US" dirty="0" smtClean="0"/>
              <a:t>إلى </a:t>
            </a:r>
            <a:r>
              <a:rPr lang="en-US" dirty="0"/>
              <a:t>منطقة تخزين مؤقتة على القرص الصلب تسمى </a:t>
            </a:r>
            <a:r>
              <a:rPr lang="en-US" b="1" dirty="0"/>
              <a:t>ملف المبادلة</a:t>
            </a:r>
            <a:r>
              <a:rPr lang="en-US" dirty="0"/>
              <a:t> (أو </a:t>
            </a:r>
            <a:r>
              <a:rPr lang="en-US" b="1" dirty="0"/>
              <a:t>ملف الصفحة</a:t>
            </a:r>
            <a:r>
              <a:rPr lang="en-US" dirty="0" smtClean="0"/>
              <a:t>).</a:t>
            </a:r>
          </a:p>
          <a:p>
            <a:r>
              <a:rPr lang="en-US" dirty="0"/>
              <a:t>إذا كانت هناك حاجة البيانات أو التعليمات في ملف المبادلة </a:t>
            </a:r>
            <a:r>
              <a:rPr lang="en-US" dirty="0" smtClean="0"/>
              <a:t>في وقت لاحق </a:t>
            </a:r>
            <a:r>
              <a:rPr lang="en-US" dirty="0"/>
              <a:t>وOS </a:t>
            </a:r>
            <a:r>
              <a:rPr lang="en-US" dirty="0" smtClean="0"/>
              <a:t>مقايضة لهم </a:t>
            </a:r>
            <a:r>
              <a:rPr lang="en-US" dirty="0"/>
              <a:t>العودة إلى RAM نشطة ويحل محل لهم في </a:t>
            </a:r>
            <a:r>
              <a:rPr lang="en-US" dirty="0" smtClean="0"/>
              <a:t>القرص الصلب </a:t>
            </a:r>
            <a:r>
              <a:rPr lang="en-US" dirty="0"/>
              <a:t>ملف المبادلة مع أقل نشاطا </a:t>
            </a:r>
            <a:r>
              <a:rPr lang="en-US" dirty="0" smtClean="0"/>
              <a:t> البيانات أو التعليمات</a:t>
            </a:r>
            <a:r>
              <a:rPr lang="en-US" dirty="0"/>
              <a:t>. </a:t>
            </a:r>
            <a:endParaRPr lang="en-US" dirty="0" smtClean="0"/>
          </a:p>
          <a:p>
            <a:r>
              <a:rPr lang="en-US" dirty="0"/>
              <a:t>وتعرف هذه العملية من مبادلة كما </a:t>
            </a:r>
            <a:r>
              <a:rPr lang="en-US" b="1" dirty="0" smtClean="0"/>
              <a:t>pagin</a:t>
            </a:r>
            <a:r>
              <a:rPr lang="en-US" b="1" dirty="0"/>
              <a:t>ز</a:t>
            </a:r>
          </a:p>
          <a:p>
            <a:endParaRPr lang="en-US" dirty="0"/>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345872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44B332EC-AC43-417C-B188-4C049EC1A21C}"/>
              </a:ext>
            </a:extLst>
          </p:cNvPr>
          <p:cNvSpPr>
            <a:spLocks noGrp="1"/>
          </p:cNvSpPr>
          <p:nvPr>
            <p:ph type="title"/>
          </p:nvPr>
        </p:nvSpPr>
        <p:spPr/>
        <p:txBody>
          <a:bodyPr>
            <a:normAutofit/>
          </a:bodyPr>
          <a:lstStyle/>
          <a:p>
            <a:pPr algn="ctr"/>
            <a:r>
              <a:rPr lang="en-US" dirty="0" smtClean="0"/>
              <a:t>نظام التشغيل الأساسي</a:t>
            </a:r>
            <a:endParaRPr lang="ar-SA" dirty="0"/>
          </a:p>
        </p:txBody>
      </p:sp>
      <p:sp>
        <p:nvSpPr>
          <p:cNvPr id="3" name="عنصر نائب للمحتوى 2"/>
          <p:cNvSpPr>
            <a:spLocks noGrp="1"/>
          </p:cNvSpPr>
          <p:nvPr>
            <p:ph idx="1"/>
          </p:nvPr>
        </p:nvSpPr>
        <p:spPr>
          <a:xfrm>
            <a:off x="1066800" y="1423988"/>
            <a:ext cx="10363200" cy="4114800"/>
          </a:xfrm>
        </p:spPr>
        <p:txBody>
          <a:bodyPr>
            <a:normAutofit lnSpcReduction="10000"/>
          </a:bodyPr>
          <a:lstStyle/>
          <a:p>
            <a:r>
              <a:rPr lang="en-US" dirty="0"/>
              <a:t>نظام التشغيل له ثلاث وظائف أساسية</a:t>
            </a:r>
            <a:r>
              <a:rPr lang="en-US" dirty="0" smtClean="0"/>
              <a:t>:</a:t>
            </a:r>
          </a:p>
          <a:p>
            <a:pPr marL="0" indent="0">
              <a:buNone/>
            </a:pPr>
            <a:endParaRPr lang="en-US" dirty="0" smtClean="0"/>
          </a:p>
          <a:p>
            <a:pPr lvl="2"/>
            <a:r>
              <a:rPr lang="en-US" sz="2600" dirty="0" smtClean="0"/>
              <a:t>هذا </a:t>
            </a:r>
            <a:r>
              <a:rPr lang="en-US" sz="2600" dirty="0"/>
              <a:t>تدير أجهزة الكمبيوتر، بما في ذلك </a:t>
            </a:r>
            <a:r>
              <a:rPr lang="en-US" sz="2600" dirty="0" smtClean="0"/>
              <a:t>وحدة المعالجة المركزية، </a:t>
            </a:r>
            <a:r>
              <a:rPr lang="en-US" sz="2600" dirty="0"/>
              <a:t>الذاكرة، وأجهزة التخزين، وكذلك الطرفية </a:t>
            </a:r>
            <a:r>
              <a:rPr lang="en-US" sz="2600" dirty="0" smtClean="0"/>
              <a:t>الأجهزة.</a:t>
            </a:r>
          </a:p>
          <a:p>
            <a:pPr marL="914400" lvl="2" indent="0">
              <a:buNone/>
            </a:pPr>
            <a:r>
              <a:rPr lang="en-US" sz="2600" dirty="0" smtClean="0"/>
              <a:t> </a:t>
            </a:r>
          </a:p>
          <a:p>
            <a:pPr lvl="2"/>
            <a:r>
              <a:rPr lang="en-US" sz="2600" dirty="0" smtClean="0"/>
              <a:t>ويوفر وسيلة متسقة لتطبيق البرمجيات للعمل مع </a:t>
            </a:r>
            <a:r>
              <a:rPr lang="en-US" sz="2600" dirty="0"/>
              <a:t>(وحدة المعالجة المركزية</a:t>
            </a:r>
            <a:r>
              <a:rPr lang="en-US" sz="2600" dirty="0" smtClean="0"/>
              <a:t>).</a:t>
            </a:r>
          </a:p>
          <a:p>
            <a:pPr marL="914400" lvl="2" indent="0">
              <a:buNone/>
            </a:pPr>
            <a:endParaRPr lang="en-US" sz="2600" dirty="0" smtClean="0"/>
          </a:p>
          <a:p>
            <a:pPr lvl="2"/>
            <a:r>
              <a:rPr lang="en-US" sz="2600" dirty="0" smtClean="0"/>
              <a:t>ومن المسؤول عن </a:t>
            </a:r>
            <a:r>
              <a:rPr lang="en-US" sz="2600" dirty="0"/>
              <a:t>إدارة وجدولة، و </a:t>
            </a:r>
            <a:r>
              <a:rPr lang="en-US" sz="2600" dirty="0" smtClean="0"/>
              <a:t>تنسيق المهام.</a:t>
            </a:r>
          </a:p>
        </p:txBody>
      </p:sp>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552619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p:txBody>
          <a:bodyPr/>
          <a:lstStyle/>
          <a:p>
            <a:pPr algn="ctr"/>
            <a:r>
              <a:rPr lang="en-US" b="1" dirty="0"/>
              <a:t>الذاكرة وإدارة التخزين </a:t>
            </a:r>
            <a:endParaRPr lang="en-US" dirty="0"/>
          </a:p>
        </p:txBody>
      </p:sp>
      <p:pic>
        <p:nvPicPr>
          <p:cNvPr id="5" name="صورة 4"/>
          <p:cNvPicPr>
            <a:picLocks noChangeAspect="1"/>
          </p:cNvPicPr>
          <p:nvPr/>
        </p:nvPicPr>
        <p:blipFill>
          <a:blip r:embed="rId2"/>
          <a:stretch>
            <a:fillRect/>
          </a:stretch>
        </p:blipFill>
        <p:spPr>
          <a:xfrm>
            <a:off x="2564885" y="2566987"/>
            <a:ext cx="6495949" cy="2660106"/>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049545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en-US" b="1" dirty="0" smtClean="0"/>
              <a:t>يمكنني أبدا نفاد الذاكرة الظاهرية؟</a:t>
            </a:r>
          </a:p>
          <a:p>
            <a:r>
              <a:rPr lang="en-US" dirty="0" smtClean="0"/>
              <a:t>فقط يتم تخصيص جزء من القرص الصلب إلى الذاكرة الظاهرية.</a:t>
            </a:r>
          </a:p>
          <a:p>
            <a:r>
              <a:rPr lang="en-US" dirty="0" smtClean="0"/>
              <a:t>يمكنك زيادة مقدار مساحة القرص الصلب المخصصة.</a:t>
            </a:r>
          </a:p>
          <a:p>
            <a:r>
              <a:rPr lang="en-US" dirty="0" smtClean="0"/>
              <a:t>سوف يصبح الكمبيوتر بطيئا كما اضطرت إلى الصفحة في أكثر الأحيان.</a:t>
            </a:r>
          </a:p>
          <a:p>
            <a:r>
              <a:rPr lang="en-US" b="1" dirty="0" smtClean="0"/>
              <a:t>سحق:</a:t>
            </a:r>
            <a:r>
              <a:rPr lang="en-US" dirty="0" smtClean="0"/>
              <a:t> حالة الترحيل المفرط.</a:t>
            </a:r>
          </a:p>
          <a:p>
            <a:r>
              <a:rPr lang="en-US" dirty="0" smtClean="0"/>
              <a:t>الحل هو زيادة RAM أو شراء جهاز كمبيوتر جديد.</a:t>
            </a:r>
          </a:p>
        </p:txBody>
      </p:sp>
      <p:sp>
        <p:nvSpPr>
          <p:cNvPr id="4" name="عنوان 1"/>
          <p:cNvSpPr>
            <a:spLocks noGrp="1"/>
          </p:cNvSpPr>
          <p:nvPr>
            <p:ph type="title"/>
          </p:nvPr>
        </p:nvSpPr>
        <p:spPr/>
        <p:txBody>
          <a:bodyPr/>
          <a:lstStyle/>
          <a:p>
            <a:pPr algn="ctr"/>
            <a:r>
              <a:rPr lang="en-US" b="1" dirty="0"/>
              <a:t>الذاكرة وإدارة التخزين </a:t>
            </a:r>
            <a:endParaRPr lang="en-US" dirty="0"/>
          </a:p>
        </p:txBody>
      </p:sp>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4241450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en-US" b="1" dirty="0"/>
              <a:t> كيف يمكن للOS إدارة التخزين</a:t>
            </a:r>
            <a:r>
              <a:rPr lang="en-US" b="1" dirty="0" smtClean="0"/>
              <a:t>؟</a:t>
            </a:r>
          </a:p>
          <a:p>
            <a:r>
              <a:rPr lang="en-US" dirty="0"/>
              <a:t> </a:t>
            </a:r>
            <a:r>
              <a:rPr lang="en-US" b="1" dirty="0"/>
              <a:t>F</a:t>
            </a:r>
            <a:r>
              <a:rPr lang="en-US" b="1" dirty="0" smtClean="0"/>
              <a:t>إدارة إيل </a:t>
            </a:r>
            <a:r>
              <a:rPr lang="en-US" b="1" dirty="0"/>
              <a:t>النظام </a:t>
            </a:r>
            <a:r>
              <a:rPr lang="en-US" dirty="0"/>
              <a:t>أن يتتبع اسم وموقع كل ملف تقوم بحفظ والبرامج التي </a:t>
            </a:r>
            <a:r>
              <a:rPr lang="en-US" dirty="0" smtClean="0"/>
              <a:t>التثبت.</a:t>
            </a:r>
            <a:endParaRPr lang="en-US" b="1" dirty="0"/>
          </a:p>
        </p:txBody>
      </p:sp>
      <p:sp>
        <p:nvSpPr>
          <p:cNvPr id="4" name="عنوان 1"/>
          <p:cNvSpPr>
            <a:spLocks noGrp="1"/>
          </p:cNvSpPr>
          <p:nvPr>
            <p:ph type="title"/>
          </p:nvPr>
        </p:nvSpPr>
        <p:spPr/>
        <p:txBody>
          <a:bodyPr/>
          <a:lstStyle/>
          <a:p>
            <a:pPr algn="ctr"/>
            <a:r>
              <a:rPr lang="en-US" b="1" dirty="0"/>
              <a:t>الذاكرة وإدارة التخزين </a:t>
            </a:r>
            <a:endParaRPr lang="en-US" dirty="0"/>
          </a:p>
        </p:txBody>
      </p:sp>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164173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الأجهزة وإدارة الأجهزة الطرفية</a:t>
            </a:r>
          </a:p>
        </p:txBody>
      </p:sp>
      <p:sp>
        <p:nvSpPr>
          <p:cNvPr id="3" name="عنصر نائب للمحتوى 2"/>
          <p:cNvSpPr>
            <a:spLocks noGrp="1"/>
          </p:cNvSpPr>
          <p:nvPr>
            <p:ph idx="1"/>
          </p:nvPr>
        </p:nvSpPr>
        <p:spPr/>
        <p:txBody>
          <a:bodyPr/>
          <a:lstStyle/>
          <a:p>
            <a:r>
              <a:rPr lang="en-US" b="1" dirty="0"/>
              <a:t>كيف يمكن للOS إدارة الأجهزة و </a:t>
            </a:r>
            <a:r>
              <a:rPr lang="en-US" b="1" dirty="0" smtClean="0"/>
              <a:t>محيطي </a:t>
            </a:r>
            <a:r>
              <a:rPr lang="en-US" b="1" dirty="0"/>
              <a:t>الأجهزة</a:t>
            </a:r>
            <a:r>
              <a:rPr lang="en-US" b="1" dirty="0" smtClean="0"/>
              <a:t>؟</a:t>
            </a:r>
          </a:p>
          <a:p>
            <a:r>
              <a:rPr lang="en-US" dirty="0"/>
              <a:t>ويأتي كل جهاز متصل بالكمبيوتر مع برنامج خاص يسمى </a:t>
            </a:r>
            <a:r>
              <a:rPr lang="en-US" b="1" dirty="0"/>
              <a:t>برنامج تشغيل الجهاز </a:t>
            </a:r>
            <a:r>
              <a:rPr lang="en-US" dirty="0"/>
              <a:t>أن </a:t>
            </a:r>
            <a:r>
              <a:rPr lang="en-US" dirty="0" smtClean="0"/>
              <a:t>يسهل </a:t>
            </a:r>
            <a:r>
              <a:rPr lang="en-US" dirty="0"/>
              <a:t>الاتصال بين الجهاز ونظام التشغيل</a:t>
            </a:r>
            <a:r>
              <a:rPr lang="en-US" dirty="0" smtClean="0"/>
              <a:t>.</a:t>
            </a:r>
          </a:p>
          <a:p>
            <a:r>
              <a:rPr lang="en-US" dirty="0" smtClean="0"/>
              <a:t>د</a:t>
            </a:r>
            <a:r>
              <a:rPr lang="en-US" dirty="0"/>
              <a:t>سوف evices لا تعمل من دون جهاز السليم </a:t>
            </a:r>
            <a:r>
              <a:rPr lang="en-US" dirty="0" smtClean="0"/>
              <a:t>السائقين.</a:t>
            </a:r>
          </a:p>
          <a:p>
            <a:endParaRPr lang="en-US" b="1" dirty="0" smtClean="0"/>
          </a:p>
          <a:p>
            <a:endParaRPr lang="en-US" b="1" dirty="0"/>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729939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en-US" b="1" dirty="0" smtClean="0"/>
              <a:t>فعل </a:t>
            </a:r>
            <a:r>
              <a:rPr lang="en-US" b="1" dirty="0"/>
              <a:t>أنا دائما تحتاج إلى تثبيت برامج التشغيل</a:t>
            </a:r>
            <a:r>
              <a:rPr lang="en-US" b="1" dirty="0" smtClean="0"/>
              <a:t>؟</a:t>
            </a:r>
          </a:p>
          <a:p>
            <a:r>
              <a:rPr lang="en-US" dirty="0"/>
              <a:t>M</a:t>
            </a:r>
            <a:r>
              <a:rPr lang="en-US" dirty="0" smtClean="0"/>
              <a:t>الأجهزة معاهدة الفضاء الخارجي مثل </a:t>
            </a:r>
            <a:r>
              <a:rPr lang="en-US" dirty="0"/>
              <a:t>كما محركات أقراص فلاش، الفئران، ولوحات المفاتيح</a:t>
            </a:r>
            <a:r>
              <a:rPr lang="en-US" dirty="0" smtClean="0"/>
              <a:t>، الكاميرات الرقمية</a:t>
            </a:r>
            <a:r>
              <a:rPr lang="en-US" dirty="0"/>
              <a:t>، وتأتي مع برنامج التشغيل المثبت مسبقا في نظام التشغيل Windows</a:t>
            </a:r>
            <a:r>
              <a:rPr lang="en-US" dirty="0" smtClean="0"/>
              <a:t>.</a:t>
            </a:r>
          </a:p>
          <a:p>
            <a:r>
              <a:rPr lang="en-US" dirty="0" smtClean="0"/>
              <a:t>مسمي</a:t>
            </a:r>
            <a:r>
              <a:rPr lang="en-US" b="1" dirty="0" smtClean="0"/>
              <a:t> التوصيل والتشغيل </a:t>
            </a:r>
            <a:r>
              <a:rPr lang="en-US" dirty="0" smtClean="0"/>
              <a:t>الأجهزة.</a:t>
            </a:r>
          </a:p>
          <a:p>
            <a:r>
              <a:rPr lang="en-US" b="1" dirty="0" smtClean="0"/>
              <a:t>التوصيل والتشغيل:</a:t>
            </a:r>
            <a:r>
              <a:rPr lang="en-US" dirty="0"/>
              <a:t> هو برنامج </a:t>
            </a:r>
            <a:r>
              <a:rPr lang="en-US" dirty="0" smtClean="0"/>
              <a:t>والأجهزة </a:t>
            </a:r>
            <a:r>
              <a:rPr lang="en-US" dirty="0"/>
              <a:t>معيار تهدف إلى تسهيل </a:t>
            </a:r>
            <a:r>
              <a:rPr lang="en-US" dirty="0" smtClean="0"/>
              <a:t>تركيب جديدة </a:t>
            </a:r>
            <a:r>
              <a:rPr lang="en-US" dirty="0"/>
              <a:t>الأجهزة في أجهزة الكمبيوتر التي بما في ذلك نظام التشغيل ل </a:t>
            </a:r>
            <a:r>
              <a:rPr lang="en-US" dirty="0" smtClean="0"/>
              <a:t>سائقي هذه الأجهزة تحتاج من أجل تشغيل.</a:t>
            </a:r>
          </a:p>
          <a:p>
            <a:r>
              <a:rPr lang="en-US" b="1" dirty="0" smtClean="0"/>
              <a:t>PNP </a:t>
            </a:r>
            <a:r>
              <a:rPr lang="en-US" dirty="0" smtClean="0"/>
              <a:t>تتيح لك توصيل جهاز جديد في جهاز الكمبيوتر الخاص بك، وتشغيله وعلى الفور لعب (استخدام) عليه.</a:t>
            </a:r>
            <a:endParaRPr lang="en-US" dirty="0"/>
          </a:p>
        </p:txBody>
      </p:sp>
      <p:sp>
        <p:nvSpPr>
          <p:cNvPr id="4" name="عنوان 1"/>
          <p:cNvSpPr>
            <a:spLocks noGrp="1"/>
          </p:cNvSpPr>
          <p:nvPr>
            <p:ph type="title"/>
          </p:nvPr>
        </p:nvSpPr>
        <p:spPr/>
        <p:txBody>
          <a:bodyPr/>
          <a:lstStyle/>
          <a:p>
            <a:pPr algn="ctr"/>
            <a:r>
              <a:rPr lang="en-US" dirty="0"/>
              <a:t>الأجهزة وإدارة الأجهزة الطرفية</a:t>
            </a:r>
          </a:p>
        </p:txBody>
      </p:sp>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58583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199" y="1825625"/>
            <a:ext cx="10871579" cy="4351338"/>
          </a:xfrm>
        </p:spPr>
        <p:txBody>
          <a:bodyPr/>
          <a:lstStyle/>
          <a:p>
            <a:r>
              <a:rPr lang="en-US" b="1" dirty="0"/>
              <a:t> ماذا يحدث إذا لم يتم PNP الجهاز؟ </a:t>
            </a:r>
            <a:endParaRPr lang="en-US" b="1" dirty="0" smtClean="0"/>
          </a:p>
          <a:p>
            <a:r>
              <a:rPr lang="en-US" dirty="0" smtClean="0"/>
              <a:t>عليك </a:t>
            </a:r>
            <a:r>
              <a:rPr lang="en-US" dirty="0"/>
              <a:t>يطلب منك تثبيت أو تحميل من </a:t>
            </a:r>
            <a:r>
              <a:rPr lang="en-US" dirty="0" smtClean="0"/>
              <a:t>الإنترنت </a:t>
            </a:r>
            <a:r>
              <a:rPr lang="en-US" dirty="0"/>
              <a:t>برنامج التشغيل الذي كان </a:t>
            </a:r>
            <a:r>
              <a:rPr lang="en-US" dirty="0" smtClean="0"/>
              <a:t>قدمت </a:t>
            </a:r>
            <a:r>
              <a:rPr lang="en-US" dirty="0"/>
              <a:t>مع ال </a:t>
            </a:r>
            <a:r>
              <a:rPr lang="en-US" dirty="0" smtClean="0"/>
              <a:t>جهاز.</a:t>
            </a:r>
          </a:p>
          <a:p>
            <a:r>
              <a:rPr lang="en-US" dirty="0"/>
              <a:t>يمكنك في كثير من الأحيان تحميل برنامج التشغيل الضرورية من </a:t>
            </a:r>
            <a:r>
              <a:rPr lang="en-US" dirty="0" smtClean="0"/>
              <a:t>موقع الشركة المصنعة أو </a:t>
            </a:r>
            <a:r>
              <a:rPr lang="en-US" b="1" dirty="0" smtClean="0"/>
              <a:t>Driverzone.com</a:t>
            </a:r>
            <a:endParaRPr lang="en-US" b="1" dirty="0"/>
          </a:p>
        </p:txBody>
      </p:sp>
      <p:sp>
        <p:nvSpPr>
          <p:cNvPr id="4" name="عنوان 1"/>
          <p:cNvSpPr>
            <a:spLocks noGrp="1"/>
          </p:cNvSpPr>
          <p:nvPr>
            <p:ph type="title"/>
          </p:nvPr>
        </p:nvSpPr>
        <p:spPr/>
        <p:txBody>
          <a:bodyPr/>
          <a:lstStyle/>
          <a:p>
            <a:pPr algn="ctr"/>
            <a:r>
              <a:rPr lang="en-US" dirty="0"/>
              <a:t>الأجهزة وإدارة الأجهزة الطرفية</a:t>
            </a:r>
          </a:p>
        </p:txBody>
      </p:sp>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2782186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1690688"/>
            <a:ext cx="10515600" cy="4351338"/>
          </a:xfrm>
        </p:spPr>
        <p:txBody>
          <a:bodyPr/>
          <a:lstStyle/>
          <a:p>
            <a:r>
              <a:rPr lang="en-US" b="1" dirty="0"/>
              <a:t>يمكنني تضر النظام الخاص بي عن طريق تثبيت برنامج تشغيل الجهاز؟ </a:t>
            </a:r>
            <a:endParaRPr lang="en-US" b="1" dirty="0" smtClean="0"/>
          </a:p>
          <a:p>
            <a:r>
              <a:rPr lang="en-US" dirty="0"/>
              <a:t> من حين اخر</a:t>
            </a:r>
            <a:r>
              <a:rPr lang="en-US" dirty="0" smtClean="0"/>
              <a:t>، متى </a:t>
            </a:r>
            <a:r>
              <a:rPr lang="en-US" dirty="0"/>
              <a:t>تثبيت برنامج تشغيل، قد يصبح النظام غير </a:t>
            </a:r>
            <a:r>
              <a:rPr lang="en-US" dirty="0" smtClean="0"/>
              <a:t>غير مستقر.</a:t>
            </a:r>
          </a:p>
          <a:p>
            <a:r>
              <a:rPr lang="en-US" dirty="0"/>
              <a:t>لمعالجة المشكلة، ويندوز لديه </a:t>
            </a:r>
            <a:r>
              <a:rPr lang="en-US" b="1" dirty="0"/>
              <a:t>دحر سائق </a:t>
            </a:r>
            <a:r>
              <a:rPr lang="en-US" dirty="0"/>
              <a:t>الميزة التي تزيل برنامج التشغيل المثبت حديثا ويستبدلها مع واحد آخر أن </a:t>
            </a:r>
            <a:r>
              <a:rPr lang="en-US" dirty="0" smtClean="0"/>
              <a:t>عمل.</a:t>
            </a:r>
            <a:endParaRPr lang="en-US" b="1" dirty="0"/>
          </a:p>
        </p:txBody>
      </p:sp>
      <p:sp>
        <p:nvSpPr>
          <p:cNvPr id="4" name="عنوان 1"/>
          <p:cNvSpPr>
            <a:spLocks noGrp="1"/>
          </p:cNvSpPr>
          <p:nvPr>
            <p:ph type="title"/>
          </p:nvPr>
        </p:nvSpPr>
        <p:spPr/>
        <p:txBody>
          <a:bodyPr/>
          <a:lstStyle/>
          <a:p>
            <a:pPr algn="ctr"/>
            <a:r>
              <a:rPr lang="en-US" dirty="0"/>
              <a:t>الأجهزة وإدارة الأجهزة الطرفية</a:t>
            </a:r>
          </a:p>
        </p:txBody>
      </p:sp>
      <p:pic>
        <p:nvPicPr>
          <p:cNvPr id="5" name="صورة 4"/>
          <p:cNvPicPr>
            <a:picLocks noChangeAspect="1"/>
          </p:cNvPicPr>
          <p:nvPr/>
        </p:nvPicPr>
        <p:blipFill>
          <a:blip r:embed="rId2"/>
          <a:stretch>
            <a:fillRect/>
          </a:stretch>
        </p:blipFill>
        <p:spPr>
          <a:xfrm>
            <a:off x="4180953" y="3866357"/>
            <a:ext cx="4660880" cy="2736186"/>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40765151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10000"/>
          </a:bodyPr>
          <a:lstStyle/>
          <a:p>
            <a:r>
              <a:rPr lang="en-US" b="1" dirty="0"/>
              <a:t>كيف يمكن تشغيل البرنامج OS مساعدة التطبيق على الكمبيوتر</a:t>
            </a:r>
            <a:r>
              <a:rPr lang="en-US" b="1" dirty="0" smtClean="0"/>
              <a:t>؟</a:t>
            </a:r>
          </a:p>
          <a:p>
            <a:r>
              <a:rPr lang="en-US" dirty="0"/>
              <a:t>كل جهاز كمبيوتر </a:t>
            </a:r>
            <a:r>
              <a:rPr lang="en-US" dirty="0" smtClean="0"/>
              <a:t>احتياجات البرنامج </a:t>
            </a:r>
            <a:r>
              <a:rPr lang="en-US" dirty="0"/>
              <a:t>للتفاعل مع وحدة المعالجة المركزية باستخدام تعليمات برمجية الكمبيوتر. </a:t>
            </a:r>
            <a:endParaRPr lang="en-US" dirty="0" smtClean="0"/>
          </a:p>
          <a:p>
            <a:r>
              <a:rPr lang="en-US" dirty="0"/>
              <a:t>لبرامج للعمل مع وحدة المعالجة المركزية يجب أن تحتوي على شفرة تعترف CPU</a:t>
            </a:r>
            <a:r>
              <a:rPr lang="en-US" dirty="0" smtClean="0"/>
              <a:t>.</a:t>
            </a:r>
          </a:p>
          <a:p>
            <a:r>
              <a:rPr lang="en-US" dirty="0"/>
              <a:t>بدلا من الاضطرار نفس كتل من التعليمات البرمجية لإجراءات مماثلة في كل </a:t>
            </a:r>
            <a:r>
              <a:rPr lang="en-US" dirty="0" smtClean="0"/>
              <a:t>البرنامج، </a:t>
            </a:r>
            <a:r>
              <a:rPr lang="en-US" dirty="0"/>
              <a:t>يتضمن OS الكتل رمز لكل طالب </a:t>
            </a:r>
            <a:r>
              <a:rPr lang="en-US" b="1" dirty="0"/>
              <a:t>واجهة برمجة التطبيقات (API)</a:t>
            </a:r>
            <a:r>
              <a:rPr lang="en-US" dirty="0"/>
              <a:t>يحتاج تطبيق البرمجيات المفتى من أجل التفاعل مع وحدة المعالجة المركزية</a:t>
            </a:r>
            <a:r>
              <a:rPr lang="en-US" dirty="0" smtClean="0"/>
              <a:t>.</a:t>
            </a:r>
          </a:p>
          <a:p>
            <a:pPr lvl="1"/>
            <a:r>
              <a:rPr lang="en-US" b="1" dirty="0" smtClean="0"/>
              <a:t>دايركت مايكروسوفت</a:t>
            </a:r>
            <a:r>
              <a:rPr lang="en-US" dirty="0" smtClean="0"/>
              <a:t> هو مجموعة من الألغام المضادة للأفراد الوسائط المتعددة في صلب </a:t>
            </a:r>
            <a:r>
              <a:rPr lang="en-US" dirty="0"/>
              <a:t>نظام التشغيل ويندوز التي تعمل على تحسين الرسومات والأصوات عندما كنت تلعب الألعاب أو مشاهدة أشرطة الفيديو على هاتفك </a:t>
            </a:r>
            <a:r>
              <a:rPr lang="en-US" dirty="0" smtClean="0"/>
              <a:t>جهاز الكمبيوتر.</a:t>
            </a:r>
            <a:endParaRPr lang="en-US" b="1" dirty="0"/>
          </a:p>
        </p:txBody>
      </p:sp>
      <p:sp>
        <p:nvSpPr>
          <p:cNvPr id="4" name="عنوان 1"/>
          <p:cNvSpPr>
            <a:spLocks noGrp="1"/>
          </p:cNvSpPr>
          <p:nvPr>
            <p:ph type="title"/>
          </p:nvPr>
        </p:nvSpPr>
        <p:spPr/>
        <p:txBody>
          <a:bodyPr/>
          <a:lstStyle/>
          <a:p>
            <a:pPr algn="ctr"/>
            <a:r>
              <a:rPr lang="en-US" dirty="0"/>
              <a:t>تطبيقات برمجية </a:t>
            </a:r>
            <a:r>
              <a:rPr lang="en-US" dirty="0" smtClean="0"/>
              <a:t>تنسيق</a:t>
            </a:r>
            <a:endParaRPr lang="en-US" dirty="0"/>
          </a:p>
        </p:txBody>
      </p:sp>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526293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en-US" b="1" dirty="0"/>
              <a:t>ما هي مزايا استخدام واجهات برمجة التطبيقات؟ </a:t>
            </a:r>
            <a:endParaRPr lang="en-US" b="1" dirty="0" smtClean="0"/>
          </a:p>
          <a:p>
            <a:r>
              <a:rPr lang="en-US" dirty="0"/>
              <a:t>الألغام المضادة للأفراد لا يمنع التكرار في شفرة برمجية فقط، فإنها تجعل من الأسهل للبرمجيات </a:t>
            </a:r>
            <a:r>
              <a:rPr lang="en-US" dirty="0" smtClean="0"/>
              <a:t>المطورين </a:t>
            </a:r>
            <a:r>
              <a:rPr lang="en-US" dirty="0"/>
              <a:t>على الاستجابة للتغيرات في نظام التشغيل. </a:t>
            </a:r>
            <a:endParaRPr lang="en-US" dirty="0" smtClean="0"/>
          </a:p>
          <a:p>
            <a:r>
              <a:rPr lang="en-US" dirty="0"/>
              <a:t>شركات البرمجيات </a:t>
            </a:r>
            <a:r>
              <a:rPr lang="en-US" dirty="0" smtClean="0"/>
              <a:t>يصنع </a:t>
            </a:r>
            <a:r>
              <a:rPr lang="en-US" dirty="0"/>
              <a:t>التطبيقات في مجموعات البرامج (مثل Microsoft Office) التي تحتوي على واجهة مماثلة والأداء الوظيفي. ومنذ هذه التطبيقات تتقاسم الألغام المضادة للأفراد المشتركة، مما يسهل تبادل البيانات بين برنامجين، مثل إدراج مخطط من Excel إلى مستند Word.</a:t>
            </a:r>
            <a:endParaRPr lang="en-US" b="1" dirty="0"/>
          </a:p>
        </p:txBody>
      </p:sp>
      <p:sp>
        <p:nvSpPr>
          <p:cNvPr id="4" name="عنوان 1"/>
          <p:cNvSpPr>
            <a:spLocks noGrp="1"/>
          </p:cNvSpPr>
          <p:nvPr>
            <p:ph type="title"/>
          </p:nvPr>
        </p:nvSpPr>
        <p:spPr/>
        <p:txBody>
          <a:bodyPr/>
          <a:lstStyle/>
          <a:p>
            <a:pPr algn="ctr"/>
            <a:r>
              <a:rPr lang="en-US" dirty="0"/>
              <a:t>تطبيقات برمجية </a:t>
            </a:r>
            <a:r>
              <a:rPr lang="en-US" dirty="0" smtClean="0"/>
              <a:t>تنسيق</a:t>
            </a:r>
            <a:endParaRPr lang="en-US" dirty="0"/>
          </a:p>
        </p:txBody>
      </p:sp>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9936867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ما هي الخطوات المتبعة في عملية التمهيد؟</a:t>
            </a:r>
          </a:p>
        </p:txBody>
      </p:sp>
      <p:sp>
        <p:nvSpPr>
          <p:cNvPr id="3" name="عنصر نائب للمحتوى 2"/>
          <p:cNvSpPr>
            <a:spLocks noGrp="1"/>
          </p:cNvSpPr>
          <p:nvPr>
            <p:ph idx="1"/>
          </p:nvPr>
        </p:nvSpPr>
        <p:spPr/>
        <p:txBody>
          <a:bodyPr>
            <a:normAutofit lnSpcReduction="10000"/>
          </a:bodyPr>
          <a:lstStyle/>
          <a:p>
            <a:pPr>
              <a:lnSpc>
                <a:spcPct val="150000"/>
              </a:lnSpc>
            </a:pPr>
            <a:r>
              <a:rPr lang="en-US" dirty="0"/>
              <a:t>تتكون عملية التمهيد أربع خطوات أساسية.</a:t>
            </a:r>
          </a:p>
          <a:p>
            <a:pPr lvl="1">
              <a:lnSpc>
                <a:spcPct val="150000"/>
              </a:lnSpc>
            </a:pPr>
            <a:r>
              <a:rPr lang="en-US" dirty="0"/>
              <a:t>الخطوة 1: تفعيل BIOS.</a:t>
            </a:r>
          </a:p>
          <a:p>
            <a:pPr lvl="1">
              <a:lnSpc>
                <a:spcPct val="150000"/>
              </a:lnSpc>
            </a:pPr>
            <a:r>
              <a:rPr lang="en-US" dirty="0"/>
              <a:t>الخطوة 2: المسرحية في الطاقة على اختبار ذاتي.</a:t>
            </a:r>
          </a:p>
          <a:p>
            <a:pPr lvl="1">
              <a:lnSpc>
                <a:spcPct val="150000"/>
              </a:lnSpc>
            </a:pPr>
            <a:r>
              <a:rPr lang="en-US" dirty="0"/>
              <a:t>الخطوة 3: تحميل نظام التشغيل.</a:t>
            </a:r>
          </a:p>
          <a:p>
            <a:pPr lvl="1">
              <a:lnSpc>
                <a:spcPct val="150000"/>
              </a:lnSpc>
            </a:pPr>
            <a:r>
              <a:rPr lang="en-US" dirty="0"/>
              <a:t>الخطوة 4: التحقق من تكوينات أخرى والتخصيصات.</a:t>
            </a:r>
          </a:p>
          <a:p>
            <a:pPr>
              <a:lnSpc>
                <a:spcPct val="150000"/>
              </a:lnSpc>
            </a:pPr>
            <a:r>
              <a:rPr lang="en-US" dirty="0"/>
              <a:t>التمهيد المدى، من محمل التمهيد (برنامج صغير يستخدم لبدء برنامج أكبر).</a:t>
            </a:r>
          </a:p>
          <a:p>
            <a:pPr marL="0" indent="0">
              <a:lnSpc>
                <a:spcPct val="150000"/>
              </a:lnSpc>
              <a:buNone/>
            </a:pPr>
            <a:endParaRPr lang="en-US" dirty="0"/>
          </a:p>
        </p:txBody>
      </p:sp>
      <p:sp>
        <p:nvSpPr>
          <p:cNvPr id="4" name="عنصر نائب للتذييل 3"/>
          <p:cNvSpPr>
            <a:spLocks noGrp="1"/>
          </p:cNvSpPr>
          <p:nvPr>
            <p:ph type="ftr" sz="quarter" idx="11"/>
          </p:nvPr>
        </p:nvSpPr>
        <p:spPr/>
        <p:txBody>
          <a:bodyPr/>
          <a:lstStyle/>
          <a:p>
            <a:r>
              <a:rPr lang="ar-SA" dirty="0" smtClean="0"/>
              <a:t>إعداد شطر الطالبات فرع (الشرفية والسلامة)</a:t>
            </a:r>
            <a:endParaRPr lang="en-US" dirty="0" smtClean="0"/>
          </a:p>
        </p:txBody>
      </p:sp>
    </p:spTree>
    <p:extLst>
      <p:ext uri="{BB962C8B-B14F-4D97-AF65-F5344CB8AC3E}">
        <p14:creationId xmlns:p14="http://schemas.microsoft.com/office/powerpoint/2010/main" val="286073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44B332EC-AC43-417C-B188-4C049EC1A21C}"/>
              </a:ext>
            </a:extLst>
          </p:cNvPr>
          <p:cNvSpPr>
            <a:spLocks noGrp="1"/>
          </p:cNvSpPr>
          <p:nvPr>
            <p:ph type="title"/>
          </p:nvPr>
        </p:nvSpPr>
        <p:spPr/>
        <p:txBody>
          <a:bodyPr>
            <a:normAutofit/>
          </a:bodyPr>
          <a:lstStyle/>
          <a:p>
            <a:pPr algn="ctr"/>
            <a:r>
              <a:rPr lang="en-US" dirty="0" smtClean="0"/>
              <a:t>نظام التشغيل الأساسي</a:t>
            </a:r>
            <a:endParaRPr lang="ar-SA" dirty="0"/>
          </a:p>
        </p:txBody>
      </p:sp>
      <p:sp>
        <p:nvSpPr>
          <p:cNvPr id="3" name="عنصر نائب للمحتوى 2"/>
          <p:cNvSpPr>
            <a:spLocks noGrp="1"/>
          </p:cNvSpPr>
          <p:nvPr>
            <p:ph idx="1"/>
          </p:nvPr>
        </p:nvSpPr>
        <p:spPr>
          <a:xfrm>
            <a:off x="903817" y="1579419"/>
            <a:ext cx="10363200" cy="4114800"/>
          </a:xfrm>
        </p:spPr>
        <p:txBody>
          <a:bodyPr/>
          <a:lstStyle/>
          <a:p>
            <a:r>
              <a:rPr lang="en-US" dirty="0">
                <a:solidFill>
                  <a:srgbClr val="FF0000"/>
                </a:solidFill>
              </a:rPr>
              <a:t> </a:t>
            </a:r>
            <a:r>
              <a:rPr lang="en-US" dirty="0"/>
              <a:t>أنت تتفاعل مع نظام التشغيل الخاص بك من خلال المستخدم </a:t>
            </a:r>
            <a:r>
              <a:rPr lang="en-US" dirty="0" smtClean="0"/>
              <a:t>جهة تعامل.</a:t>
            </a:r>
          </a:p>
          <a:p>
            <a:r>
              <a:rPr lang="en-US" b="1" dirty="0" smtClean="0"/>
              <a:t>واجهة المستخدم: </a:t>
            </a:r>
            <a:r>
              <a:rPr lang="en-US" dirty="0" smtClean="0"/>
              <a:t>سطح المكتب</a:t>
            </a:r>
            <a:r>
              <a:rPr lang="en-US" dirty="0"/>
              <a:t>والأيقونات والقوائم التي تتيح لك التواصل مع </a:t>
            </a:r>
            <a:r>
              <a:rPr lang="en-US" dirty="0" smtClean="0"/>
              <a:t>الحاسوب.</a:t>
            </a:r>
            <a:endParaRPr lang="en-US" dirty="0"/>
          </a:p>
          <a:p>
            <a:r>
              <a:rPr lang="en-US" b="1" dirty="0"/>
              <a:t>وهناك فائدة </a:t>
            </a:r>
            <a:r>
              <a:rPr lang="en-US" b="1" dirty="0" smtClean="0"/>
              <a:t>برنامج: </a:t>
            </a:r>
            <a:r>
              <a:rPr lang="en-US" dirty="0"/>
              <a:t>هو برنامج صغير أن يؤدي العديد من المهام التدبير المنزلي العامة لجهاز الكمبيوتر الخاص بك، مثل صيانة النظام وضغط الملفات</a:t>
            </a:r>
            <a:r>
              <a:rPr lang="en-US" dirty="0" smtClean="0"/>
              <a:t>.</a:t>
            </a:r>
          </a:p>
          <a:p>
            <a:r>
              <a:rPr lang="en-US" dirty="0"/>
              <a:t>مجموعه من </a:t>
            </a:r>
            <a:r>
              <a:rPr lang="en-US" dirty="0" smtClean="0"/>
              <a:t>الأداة المساعدة </a:t>
            </a:r>
            <a:r>
              <a:rPr lang="en-US" dirty="0"/>
              <a:t>واحدة مع كل نظام التشغيل، ولكن يمكنك أيضا شراء </a:t>
            </a:r>
            <a:r>
              <a:rPr lang="en-US" dirty="0" smtClean="0"/>
              <a:t>مستقل </a:t>
            </a:r>
            <a:r>
              <a:rPr lang="en-US" dirty="0"/>
              <a:t>برامج الأداة التي غالبا ما توفر أكثر </a:t>
            </a:r>
            <a:r>
              <a:rPr lang="en-US" dirty="0" smtClean="0"/>
              <a:t>المميزات.</a:t>
            </a:r>
          </a:p>
          <a:p>
            <a:endParaRPr lang="en-US" dirty="0"/>
          </a:p>
        </p:txBody>
      </p:sp>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41235546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ما هي الخطوات المتبعة في عملية التمهيد؟</a:t>
            </a:r>
            <a:endParaRPr lang="en-US" sz="2800" dirty="0"/>
          </a:p>
        </p:txBody>
      </p:sp>
      <p:sp>
        <p:nvSpPr>
          <p:cNvPr id="3" name="عنصر نائب للمحتوى 2"/>
          <p:cNvSpPr>
            <a:spLocks noGrp="1"/>
          </p:cNvSpPr>
          <p:nvPr>
            <p:ph idx="1"/>
          </p:nvPr>
        </p:nvSpPr>
        <p:spPr/>
        <p:txBody>
          <a:bodyPr>
            <a:normAutofit/>
          </a:bodyPr>
          <a:lstStyle/>
          <a:p>
            <a:pPr>
              <a:lnSpc>
                <a:spcPct val="150000"/>
              </a:lnSpc>
            </a:pPr>
            <a:r>
              <a:rPr lang="en-US" dirty="0"/>
              <a:t>الخطوة 1: تفعيل BIOS</a:t>
            </a:r>
          </a:p>
          <a:p>
            <a:pPr>
              <a:lnSpc>
                <a:spcPct val="70000"/>
              </a:lnSpc>
            </a:pPr>
            <a:r>
              <a:rPr lang="en-US" sz="2400" b="1" dirty="0"/>
              <a:t>ما هو أول شيء أن يحدث بعد تشغيل جهاز الكمبيوتر الخاص بي؟ </a:t>
            </a:r>
          </a:p>
          <a:p>
            <a:pPr lvl="1">
              <a:lnSpc>
                <a:spcPct val="150000"/>
              </a:lnSpc>
            </a:pPr>
            <a:r>
              <a:rPr lang="en-US" dirty="0"/>
              <a:t>في الخطوة الأولى من عملية التمهيد، وحدة المعالجة المركزية ينشط نظام الإدخال / الإخراج الأساسي (BIOS). </a:t>
            </a:r>
          </a:p>
          <a:p>
            <a:pPr lvl="1">
              <a:lnSpc>
                <a:spcPct val="150000"/>
              </a:lnSpc>
            </a:pPr>
            <a:r>
              <a:rPr lang="en-US" dirty="0"/>
              <a:t>BIOS هو البرنامج الذي يدير تبادل البيانات بين نظام التشغيل وجميع المدخلات والمخرجات الأجهزة موصولة إلى النظام. </a:t>
            </a:r>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40253919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ما هي الخطوات المتبعة في عملية التمهيد؟</a:t>
            </a:r>
          </a:p>
        </p:txBody>
      </p:sp>
      <p:sp>
        <p:nvSpPr>
          <p:cNvPr id="3" name="عنصر نائب للمحتوى 2"/>
          <p:cNvSpPr>
            <a:spLocks noGrp="1"/>
          </p:cNvSpPr>
          <p:nvPr>
            <p:ph idx="1"/>
          </p:nvPr>
        </p:nvSpPr>
        <p:spPr>
          <a:xfrm>
            <a:off x="763171" y="2233588"/>
            <a:ext cx="10515600" cy="3435692"/>
          </a:xfrm>
        </p:spPr>
        <p:txBody>
          <a:bodyPr>
            <a:normAutofit/>
          </a:bodyPr>
          <a:lstStyle/>
          <a:p>
            <a:pPr lvl="1">
              <a:lnSpc>
                <a:spcPct val="150000"/>
              </a:lnSpc>
            </a:pPr>
            <a:r>
              <a:rPr lang="en-US" dirty="0"/>
              <a:t>BIOS مسؤولة أيضا عن تحميل نظام التشغيل إلى ذاكرة الوصول العشوائي من موقعه الدائم على القرص الصلب. </a:t>
            </a:r>
          </a:p>
          <a:p>
            <a:pPr lvl="1">
              <a:lnSpc>
                <a:spcPct val="150000"/>
              </a:lnSpc>
            </a:pPr>
            <a:r>
              <a:rPr lang="en-US" dirty="0"/>
              <a:t>يتم تخزين BIOS نفسها على (ROM) رقاقة ذاكرة القراءة فقط على اللوحة الأم. على عكس البيانات المخزنة في ذاكرة الوصول العشوائي، البيانات المخزنة في ROM دائمة ولا تمحى عندما يتم تشغيل التيار الكهربائي.</a:t>
            </a:r>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464136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ما هي الخطوات المتبعة في عملية التمهيد؟</a:t>
            </a:r>
          </a:p>
        </p:txBody>
      </p:sp>
      <p:sp>
        <p:nvSpPr>
          <p:cNvPr id="3" name="عنصر نائب للمحتوى 2"/>
          <p:cNvSpPr>
            <a:spLocks noGrp="1"/>
          </p:cNvSpPr>
          <p:nvPr>
            <p:ph idx="1"/>
          </p:nvPr>
        </p:nvSpPr>
        <p:spPr>
          <a:xfrm>
            <a:off x="763171" y="1586474"/>
            <a:ext cx="10515600" cy="4701783"/>
          </a:xfrm>
        </p:spPr>
        <p:txBody>
          <a:bodyPr>
            <a:normAutofit/>
          </a:bodyPr>
          <a:lstStyle/>
          <a:p>
            <a:pPr>
              <a:lnSpc>
                <a:spcPct val="150000"/>
              </a:lnSpc>
            </a:pPr>
            <a:r>
              <a:rPr lang="en-US" dirty="0"/>
              <a:t>الخطوة 2: المسرحية في الطاقة على اختبار ذاتي كيف يحدد الكمبيوتر ما إذا كان يعمل الجهاز بشكل صحيح؟ </a:t>
            </a:r>
          </a:p>
          <a:p>
            <a:pPr lvl="1">
              <a:lnSpc>
                <a:spcPct val="150000"/>
              </a:lnSpc>
            </a:pPr>
            <a:r>
              <a:rPr lang="en-US" dirty="0"/>
              <a:t>وBIOS العمل الأول يقوم هو التأكد من أن الأجهزة الطرفية الأساسية هي التي تعلق والتشغيلية، وهذه العملية تسمى اختبار التشغيل الذاتي (POST).</a:t>
            </a:r>
          </a:p>
          <a:p>
            <a:pPr lvl="1">
              <a:lnSpc>
                <a:spcPct val="150000"/>
              </a:lnSpc>
            </a:pPr>
            <a:r>
              <a:rPr lang="en-US" dirty="0"/>
              <a:t> وBIOS يقارن نتائج POST مع مختلف تكوينات الأجهزة المخزنة بشكل دائم في CMOS (وضوحا "انظر من الطحلب"). </a:t>
            </a:r>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38689025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ما هي الخطوات المتبعة في عملية التمهيد؟</a:t>
            </a:r>
          </a:p>
        </p:txBody>
      </p:sp>
      <p:sp>
        <p:nvSpPr>
          <p:cNvPr id="3" name="عنصر نائب للمحتوى 2"/>
          <p:cNvSpPr>
            <a:spLocks noGrp="1"/>
          </p:cNvSpPr>
          <p:nvPr>
            <p:ph idx="1"/>
          </p:nvPr>
        </p:nvSpPr>
        <p:spPr>
          <a:xfrm>
            <a:off x="763171" y="1586474"/>
            <a:ext cx="10515600" cy="4701783"/>
          </a:xfrm>
        </p:spPr>
        <p:txBody>
          <a:bodyPr>
            <a:normAutofit/>
          </a:bodyPr>
          <a:lstStyle/>
          <a:p>
            <a:pPr lvl="1">
              <a:lnSpc>
                <a:spcPct val="150000"/>
              </a:lnSpc>
            </a:pPr>
            <a:r>
              <a:rPr lang="en-US" dirty="0"/>
              <a:t>CMOS، والتي تقف على مكملة أشباه الموصلات أكسيد المعادن، هو نوع خاص من الذاكرة يستخدم القوة لا تقريبا. </a:t>
            </a:r>
          </a:p>
          <a:p>
            <a:pPr lvl="1">
              <a:lnSpc>
                <a:spcPct val="150000"/>
              </a:lnSpc>
            </a:pPr>
            <a:r>
              <a:rPr lang="en-US" dirty="0"/>
              <a:t>بطارية صغيرة الموالية فيديس ما يكفي من القوة بحيث لم تفقد محتويات CMOS بعد إيقاف تشغيل الكمبيوتر. </a:t>
            </a:r>
          </a:p>
          <a:p>
            <a:pPr lvl="1">
              <a:lnSpc>
                <a:spcPct val="150000"/>
              </a:lnSpc>
            </a:pPr>
            <a:r>
              <a:rPr lang="en-US" dirty="0"/>
              <a:t>CMOS يحتوي على معلومات حول الذاكرة للنظام، وأنواع من الأقراص، وغيرها من المكونات المدخلات والمخرجات الأجهزة الأساسية. </a:t>
            </a:r>
          </a:p>
          <a:p>
            <a:pPr lvl="1">
              <a:lnSpc>
                <a:spcPct val="150000"/>
              </a:lnSpc>
            </a:pPr>
            <a:r>
              <a:rPr lang="en-US" dirty="0"/>
              <a:t>إذا كانت نتائج ما بعد مقارنة إيجابيا مع تكوينات الأجهزة المخزنة في CMOS، وتستمر عملية التمهيد.</a:t>
            </a:r>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39765572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ما هي الخطوات المتبعة في عملية التمهيد؟</a:t>
            </a:r>
          </a:p>
        </p:txBody>
      </p:sp>
      <p:sp>
        <p:nvSpPr>
          <p:cNvPr id="3" name="عنصر نائب للمحتوى 2"/>
          <p:cNvSpPr>
            <a:spLocks noGrp="1"/>
          </p:cNvSpPr>
          <p:nvPr>
            <p:ph idx="1"/>
          </p:nvPr>
        </p:nvSpPr>
        <p:spPr>
          <a:xfrm>
            <a:off x="763171" y="1586474"/>
            <a:ext cx="10515600" cy="4701783"/>
          </a:xfrm>
        </p:spPr>
        <p:txBody>
          <a:bodyPr>
            <a:normAutofit fontScale="92500" lnSpcReduction="20000"/>
          </a:bodyPr>
          <a:lstStyle/>
          <a:p>
            <a:pPr>
              <a:lnSpc>
                <a:spcPct val="150000"/>
              </a:lnSpc>
            </a:pPr>
            <a:r>
              <a:rPr lang="en-US" dirty="0"/>
              <a:t>الخطوة 3: تحميل نظام التشغيل</a:t>
            </a:r>
          </a:p>
          <a:p>
            <a:pPr>
              <a:lnSpc>
                <a:spcPct val="150000"/>
              </a:lnSpc>
            </a:pPr>
            <a:r>
              <a:rPr lang="en-US" dirty="0"/>
              <a:t>كيف يمكن للOS الحصول على تحميلها في ذاكرة الوصول العشوائي؟ بعد ذلك، BIOS يذهب من خلال قائمة مسبقا من الأجهزة في بحثها عن محرك الأقراص الذي يحتوي على ملفات النظام والملفات الرئيسية لنظام التشغيل.</a:t>
            </a:r>
          </a:p>
          <a:p>
            <a:pPr lvl="1">
              <a:lnSpc>
                <a:spcPct val="150000"/>
              </a:lnSpc>
            </a:pPr>
            <a:r>
              <a:rPr lang="en-US" dirty="0"/>
              <a:t>عندما يقع ذلك، يحمل نظام التشغيل إلى ذاكرة الوصول العشوائي من perma- لها </a:t>
            </a:r>
            <a:r>
              <a:rPr lang="en-US" dirty="0" err="1"/>
              <a:t>nent</a:t>
            </a:r>
            <a:r>
              <a:rPr lang="en-US" dirty="0"/>
              <a:t> موقع تخزين على القرص الصلب.</a:t>
            </a:r>
          </a:p>
          <a:p>
            <a:pPr lvl="1">
              <a:lnSpc>
                <a:spcPct val="150000"/>
              </a:lnSpc>
            </a:pPr>
            <a:r>
              <a:rPr lang="en-US" dirty="0"/>
              <a:t>مرة واحدة يتم تحميل ملفات النظام إلى RAM، نواة أو برنامج المشرف) هي المحملة. </a:t>
            </a:r>
          </a:p>
          <a:p>
            <a:pPr lvl="1">
              <a:lnSpc>
                <a:spcPct val="150000"/>
              </a:lnSpc>
            </a:pPr>
            <a:r>
              <a:rPr lang="en-US" dirty="0"/>
              <a:t>النواة هي عنصر أساسي من نظام التشغيل. </a:t>
            </a:r>
          </a:p>
          <a:p>
            <a:pPr lvl="1">
              <a:lnSpc>
                <a:spcPct val="150000"/>
              </a:lnSpc>
            </a:pPr>
            <a:endParaRPr lang="en-US" dirty="0"/>
          </a:p>
          <a:p>
            <a:pPr lvl="1">
              <a:lnSpc>
                <a:spcPct val="150000"/>
              </a:lnSpc>
            </a:pPr>
            <a:endParaRPr lang="en-US" dirty="0"/>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7475139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ما هي الخطوات المتبعة في عملية التمهيد؟</a:t>
            </a:r>
          </a:p>
        </p:txBody>
      </p:sp>
      <p:sp>
        <p:nvSpPr>
          <p:cNvPr id="3" name="عنصر نائب للمحتوى 2"/>
          <p:cNvSpPr>
            <a:spLocks noGrp="1"/>
          </p:cNvSpPr>
          <p:nvPr>
            <p:ph idx="1"/>
          </p:nvPr>
        </p:nvSpPr>
        <p:spPr>
          <a:xfrm>
            <a:off x="763171" y="1586474"/>
            <a:ext cx="10515600" cy="4701783"/>
          </a:xfrm>
        </p:spPr>
        <p:txBody>
          <a:bodyPr>
            <a:normAutofit/>
          </a:bodyPr>
          <a:lstStyle/>
          <a:p>
            <a:pPr lvl="1">
              <a:lnSpc>
                <a:spcPct val="150000"/>
              </a:lnSpc>
            </a:pPr>
            <a:r>
              <a:rPr lang="en-US" dirty="0"/>
              <a:t>انها المسؤولة عن إدارة المعالج وجميع المكونات الأخرى للنظام الكمبيوتر.</a:t>
            </a:r>
          </a:p>
          <a:p>
            <a:pPr lvl="1">
              <a:lnSpc>
                <a:spcPct val="150000"/>
              </a:lnSpc>
            </a:pPr>
            <a:r>
              <a:rPr lang="en-US" dirty="0"/>
              <a:t> لأنه يبقى في ذاكرة الوصول العشوائي طوال الوقت هو مدعوم من جهاز الكمبيوتر الخاص بك، ويقال إن نواة ليكون مقيما الذاكرة.</a:t>
            </a:r>
          </a:p>
          <a:p>
            <a:pPr lvl="1">
              <a:lnSpc>
                <a:spcPct val="150000"/>
              </a:lnSpc>
            </a:pPr>
            <a:r>
              <a:rPr lang="en-US" dirty="0"/>
              <a:t>أخرى، أقل أهمية، وأجزاء من OS البقاء على القرص الصلب، ويتم نسخ أكثر من ذاكرة الوصول العشوائي على أساس ما هو مطلوب لذلك يدار أن RAM بشكل أكثر كفاءة. </a:t>
            </a:r>
          </a:p>
          <a:p>
            <a:pPr lvl="1">
              <a:lnSpc>
                <a:spcPct val="150000"/>
              </a:lnSpc>
            </a:pPr>
            <a:r>
              <a:rPr lang="en-US" dirty="0"/>
              <a:t>ويشار إلى هذه البرامج لغير مقيم كما. مرة واحدة يتم تحميل النواة، يأخذ OS السيطرة على وظائف جهاز الكمبيوتر.</a:t>
            </a:r>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341579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ما هي الخطوات المتبعة في عملية التمهيد؟</a:t>
            </a:r>
          </a:p>
        </p:txBody>
      </p:sp>
      <p:sp>
        <p:nvSpPr>
          <p:cNvPr id="3" name="عنصر نائب للمحتوى 2"/>
          <p:cNvSpPr>
            <a:spLocks noGrp="1"/>
          </p:cNvSpPr>
          <p:nvPr>
            <p:ph idx="1"/>
          </p:nvPr>
        </p:nvSpPr>
        <p:spPr>
          <a:xfrm>
            <a:off x="763171" y="1966302"/>
            <a:ext cx="10515600" cy="4054669"/>
          </a:xfrm>
        </p:spPr>
        <p:txBody>
          <a:bodyPr>
            <a:normAutofit lnSpcReduction="10000"/>
          </a:bodyPr>
          <a:lstStyle/>
          <a:p>
            <a:pPr>
              <a:lnSpc>
                <a:spcPct val="150000"/>
              </a:lnSpc>
            </a:pPr>
            <a:r>
              <a:rPr lang="en-US" dirty="0"/>
              <a:t>الخطوة 4: التحقق من تكوينات أخرى والتخصيصات.</a:t>
            </a:r>
          </a:p>
          <a:p>
            <a:pPr lvl="1">
              <a:lnSpc>
                <a:spcPct val="150000"/>
              </a:lnSpc>
            </a:pPr>
            <a:r>
              <a:rPr lang="en-US" dirty="0"/>
              <a:t>هل هاذا هو؟ وأخيرا، فإن OS يتحقق التسجيل لتكوين مكونات النظام الأخرى.</a:t>
            </a:r>
          </a:p>
          <a:p>
            <a:pPr lvl="1">
              <a:lnSpc>
                <a:spcPct val="150000"/>
              </a:lnSpc>
            </a:pPr>
            <a:r>
              <a:rPr lang="en-US" dirty="0"/>
              <a:t>التسجيل يحتوي على كافة تكوينات مختلفة (إعدادات) المستخدمة من قبل نظام التشغيل والتطبيقات الأخرى. </a:t>
            </a:r>
          </a:p>
          <a:p>
            <a:pPr lvl="1">
              <a:lnSpc>
                <a:spcPct val="150000"/>
              </a:lnSpc>
            </a:pPr>
            <a:r>
              <a:rPr lang="en-US" dirty="0"/>
              <a:t>أنه يحتوي على الإعدادات المخصصة كنت وضعت في مكان، مثل سرعة الماوس، فضلا عن تعليمات على النحو الذي يجب أن يتم تحميل البرامج أولا. </a:t>
            </a:r>
          </a:p>
          <a:p>
            <a:pPr lvl="1">
              <a:lnSpc>
                <a:spcPct val="150000"/>
              </a:lnSpc>
            </a:pPr>
            <a:endParaRPr lang="en-US" dirty="0"/>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41091808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ما هي الخطوات المتبعة في عملية التمهيد؟</a:t>
            </a:r>
          </a:p>
        </p:txBody>
      </p:sp>
      <p:sp>
        <p:nvSpPr>
          <p:cNvPr id="3" name="عنصر نائب للمحتوى 2"/>
          <p:cNvSpPr>
            <a:spLocks noGrp="1"/>
          </p:cNvSpPr>
          <p:nvPr>
            <p:ph idx="1"/>
          </p:nvPr>
        </p:nvSpPr>
        <p:spPr>
          <a:xfrm>
            <a:off x="763171" y="1505242"/>
            <a:ext cx="10515600" cy="4712677"/>
          </a:xfrm>
        </p:spPr>
        <p:txBody>
          <a:bodyPr>
            <a:normAutofit lnSpcReduction="10000"/>
          </a:bodyPr>
          <a:lstStyle/>
          <a:p>
            <a:pPr>
              <a:lnSpc>
                <a:spcPct val="150000"/>
              </a:lnSpc>
            </a:pPr>
            <a:r>
              <a:rPr lang="en-US" b="1" dirty="0"/>
              <a:t>لماذا أنا في بعض الأحيان تحتاج إلى إدخال اسم المستخدم وكلمة السر في نهاية عملية التمهيد؟ </a:t>
            </a:r>
          </a:p>
          <a:p>
            <a:pPr lvl="1">
              <a:lnSpc>
                <a:spcPct val="150000"/>
              </a:lnSpc>
            </a:pPr>
            <a:r>
              <a:rPr lang="en-US" dirty="0"/>
              <a:t>ويطلق على التحقق من اسم تسجيل الدخول وكلمة المرور المصادقة. </a:t>
            </a:r>
          </a:p>
          <a:p>
            <a:pPr lvl="1">
              <a:lnSpc>
                <a:spcPct val="150000"/>
              </a:lnSpc>
            </a:pPr>
            <a:r>
              <a:rPr lang="en-US" dirty="0"/>
              <a:t>الكتل عملية مصادقة المستخدمين غير المخولين من دخول النظام. </a:t>
            </a:r>
          </a:p>
          <a:p>
            <a:pPr lvl="1">
              <a:lnSpc>
                <a:spcPct val="150000"/>
              </a:lnSpc>
            </a:pPr>
            <a:r>
              <a:rPr lang="en-US" dirty="0"/>
              <a:t>قد يكون لديك مجموعة الكمبيوتر المنزلي الخاص بك للمصادقة، وخاصة إذا كان لديك العديد من المستخدمين الوصول إليه. جميع بيئات كبيرة، مثل كليتك، تتطلب مصادقة المستخدم للوصول.</a:t>
            </a:r>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4095763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ما هي الخطوات المتبعة في عملية التمهيد؟</a:t>
            </a:r>
          </a:p>
        </p:txBody>
      </p:sp>
      <p:sp>
        <p:nvSpPr>
          <p:cNvPr id="3" name="عنصر نائب للمحتوى 2"/>
          <p:cNvSpPr>
            <a:spLocks noGrp="1"/>
          </p:cNvSpPr>
          <p:nvPr>
            <p:ph idx="1"/>
          </p:nvPr>
        </p:nvSpPr>
        <p:spPr>
          <a:xfrm>
            <a:off x="763171" y="1505242"/>
            <a:ext cx="10515600" cy="4712677"/>
          </a:xfrm>
        </p:spPr>
        <p:txBody>
          <a:bodyPr>
            <a:normAutofit fontScale="92500" lnSpcReduction="10000"/>
          </a:bodyPr>
          <a:lstStyle/>
          <a:p>
            <a:pPr>
              <a:lnSpc>
                <a:spcPct val="150000"/>
              </a:lnSpc>
            </a:pPr>
            <a:r>
              <a:rPr lang="en-US" dirty="0"/>
              <a:t>على جهاز كمبيوتر ويندوز 10، بعد تمهيد جهاز الكمبيوتر الخاص بك تماما حتى، وجلبت لكم إلى شاشة قفل أين أنت لتسجيل الدخول إلى حساب Microsoft الخاص بك. </a:t>
            </a:r>
          </a:p>
          <a:p>
            <a:pPr>
              <a:lnSpc>
                <a:spcPct val="150000"/>
              </a:lnSpc>
            </a:pPr>
            <a:r>
              <a:rPr lang="en-US" dirty="0"/>
              <a:t>حساب Microsoft الخاص بك هو مزيج من عنوان البريد الإلكتروني وكلمة مرور. لأنه يتم تخزين إعدادات التكوين على الانترنت وما يرتبط بها مع حساب Microsoft معين، فمن السهل لعدة أشخاص لتبادل أي جهاز كمبيوتر ويندوز 10 والوصول إلى الإعدادات والتفضيلات الفردية.</a:t>
            </a:r>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5588580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ما هي الخطوات المتبعة في عملية التمهيد؟</a:t>
            </a:r>
          </a:p>
        </p:txBody>
      </p:sp>
      <p:sp>
        <p:nvSpPr>
          <p:cNvPr id="3" name="عنصر نائب للمحتوى 2"/>
          <p:cNvSpPr>
            <a:spLocks noGrp="1"/>
          </p:cNvSpPr>
          <p:nvPr>
            <p:ph idx="1"/>
          </p:nvPr>
        </p:nvSpPr>
        <p:spPr>
          <a:xfrm>
            <a:off x="763171" y="1505242"/>
            <a:ext cx="10515600" cy="4712677"/>
          </a:xfrm>
        </p:spPr>
        <p:txBody>
          <a:bodyPr>
            <a:normAutofit/>
          </a:bodyPr>
          <a:lstStyle/>
          <a:p>
            <a:pPr>
              <a:lnSpc>
                <a:spcPct val="150000"/>
              </a:lnSpc>
            </a:pPr>
            <a:r>
              <a:rPr lang="en-US" dirty="0"/>
              <a:t>كيف يمكنني معرفة ما إذا كانت عملية التمهيد ناجحة؟ وتستغرق عملية التمهيد بأكملها سوى بضع دقائق لإكمال.</a:t>
            </a:r>
          </a:p>
          <a:p>
            <a:pPr>
              <a:lnSpc>
                <a:spcPct val="150000"/>
              </a:lnSpc>
            </a:pPr>
            <a:r>
              <a:rPr lang="en-US" dirty="0"/>
              <a:t>إذا تم فحص النظام بأكمله خارج وتحميلها بشكل صحيح، اكتمال عملية عن طريق عرض شاشة القفل. </a:t>
            </a:r>
          </a:p>
          <a:p>
            <a:pPr>
              <a:lnSpc>
                <a:spcPct val="150000"/>
              </a:lnSpc>
            </a:pPr>
            <a:r>
              <a:rPr lang="en-US" dirty="0"/>
              <a:t>بعد تسجيل الدخول، نظام الكمبيوتر هو الآن على استعداد لقبول الأمر الأول الخاص بك.</a:t>
            </a:r>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543142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44B332EC-AC43-417C-B188-4C049EC1A21C}"/>
              </a:ext>
            </a:extLst>
          </p:cNvPr>
          <p:cNvSpPr>
            <a:spLocks noGrp="1"/>
          </p:cNvSpPr>
          <p:nvPr>
            <p:ph type="title"/>
          </p:nvPr>
        </p:nvSpPr>
        <p:spPr/>
        <p:txBody>
          <a:bodyPr>
            <a:normAutofit/>
          </a:bodyPr>
          <a:lstStyle/>
          <a:p>
            <a:pPr algn="ctr"/>
            <a:r>
              <a:rPr lang="en-US" dirty="0" smtClean="0"/>
              <a:t>نظام التشغيل الأساسي</a:t>
            </a:r>
            <a:endParaRPr lang="ar-SA" dirty="0"/>
          </a:p>
        </p:txBody>
      </p:sp>
      <p:sp>
        <p:nvSpPr>
          <p:cNvPr id="3" name="عنصر نائب للمحتوى 2"/>
          <p:cNvSpPr>
            <a:spLocks noGrp="1"/>
          </p:cNvSpPr>
          <p:nvPr>
            <p:ph idx="1"/>
          </p:nvPr>
        </p:nvSpPr>
        <p:spPr/>
        <p:txBody>
          <a:bodyPr/>
          <a:lstStyle/>
          <a:p>
            <a:r>
              <a:rPr lang="en-US" b="1" dirty="0" smtClean="0"/>
              <a:t>وكل نظام التشغيل على حد سواء؟</a:t>
            </a:r>
          </a:p>
          <a:p>
            <a:pPr lvl="1"/>
            <a:r>
              <a:rPr lang="en-US" dirty="0"/>
              <a:t> أجهزة الكمبيوتر المحمولة وأجهزة الكمبيوتر اللوحي، والهواتف الذكية مع أنظمة التشغيل مايكروسوفت ويندوز مصممة على اتخاذ </a:t>
            </a:r>
            <a:r>
              <a:rPr lang="en-US" dirty="0" smtClean="0"/>
              <a:t>الاستفادة من خصائصها الفريدة. </a:t>
            </a:r>
            <a:endParaRPr lang="en-US" dirty="0"/>
          </a:p>
          <a:p>
            <a:r>
              <a:rPr lang="en-US" dirty="0"/>
              <a:t>المطورين مثل </a:t>
            </a:r>
            <a:r>
              <a:rPr lang="en-US" dirty="0" smtClean="0"/>
              <a:t>مايكروسوفت </a:t>
            </a:r>
            <a:r>
              <a:rPr lang="en-US" dirty="0"/>
              <a:t>وأبل يبذلون أنظمة التشغيل التي لديها وظائف مماثلة (مثل OS X ودائرة الرقابة الداخلية) أو أنظمة التشغيل واحد (مثل ويندوز 10) التي يمكن تشغيلها على مجموعة متنوعة من الأجهزة.</a:t>
            </a:r>
            <a:endParaRPr lang="en-US" b="1" dirty="0"/>
          </a:p>
        </p:txBody>
      </p:sp>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3290517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ما هي الخطوات المتبعة في عملية التمهيد؟</a:t>
            </a:r>
          </a:p>
        </p:txBody>
      </p:sp>
      <p:sp>
        <p:nvSpPr>
          <p:cNvPr id="3" name="عنصر نائب للمحتوى 2"/>
          <p:cNvSpPr>
            <a:spLocks noGrp="1"/>
          </p:cNvSpPr>
          <p:nvPr>
            <p:ph idx="1"/>
          </p:nvPr>
        </p:nvSpPr>
        <p:spPr>
          <a:xfrm>
            <a:off x="763171" y="1505242"/>
            <a:ext cx="10515600" cy="4712677"/>
          </a:xfrm>
        </p:spPr>
        <p:txBody>
          <a:bodyPr>
            <a:normAutofit/>
          </a:bodyPr>
          <a:lstStyle/>
          <a:p>
            <a:pPr>
              <a:lnSpc>
                <a:spcPct val="150000"/>
              </a:lnSpc>
            </a:pPr>
            <a:r>
              <a:rPr lang="en-US" b="1" dirty="0"/>
              <a:t>ماذا علي أن أفعل إذا كان جهاز الكمبيوتر الخاص بي لا التمهيد بشكل صحيح؟ </a:t>
            </a:r>
          </a:p>
          <a:p>
            <a:pPr>
              <a:lnSpc>
                <a:spcPct val="150000"/>
              </a:lnSpc>
            </a:pPr>
            <a:r>
              <a:rPr lang="en-US" dirty="0"/>
              <a:t>أحيانا تحدث مشاكل أثناء عملية التمهيد. وهنا بعض الاقتراحات لحل مشكلة التمهيد</a:t>
            </a:r>
          </a:p>
          <a:p>
            <a:pPr lvl="1">
              <a:lnSpc>
                <a:spcPct val="150000"/>
              </a:lnSpc>
            </a:pPr>
            <a:r>
              <a:rPr lang="en-US" dirty="0"/>
              <a:t>إذا كنت قد قمت بتثبيت مؤخرا برنامج جديد أو الأجهزة، ومحاولة إلغاء ذلك. (تأكد من إلغاء تثبيت من خلال التطبيقات والميزات في إعدادات النظام لإزالة البرنامج.) في حالة عدم حدوث المشكلة عند إعادة التشغيل، يمكنك إعادة تثبيت الجهاز أو البرنامج</a:t>
            </a:r>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15257397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ما هي الخطوات المتبعة في عملية التمهيد؟</a:t>
            </a:r>
          </a:p>
        </p:txBody>
      </p:sp>
      <p:sp>
        <p:nvSpPr>
          <p:cNvPr id="3" name="عنصر نائب للمحتوى 2"/>
          <p:cNvSpPr>
            <a:spLocks noGrp="1"/>
          </p:cNvSpPr>
          <p:nvPr>
            <p:ph idx="1"/>
          </p:nvPr>
        </p:nvSpPr>
        <p:spPr>
          <a:xfrm>
            <a:off x="763171" y="1505242"/>
            <a:ext cx="10515600" cy="4712677"/>
          </a:xfrm>
        </p:spPr>
        <p:txBody>
          <a:bodyPr>
            <a:normAutofit/>
          </a:bodyPr>
          <a:lstStyle/>
          <a:p>
            <a:pPr lvl="1">
              <a:lnSpc>
                <a:spcPct val="150000"/>
              </a:lnSpc>
            </a:pPr>
            <a:r>
              <a:rPr lang="en-US" dirty="0"/>
              <a:t>محاولة الوصول إلى قائمة خيارات متقدمة ويندوز (يمكن الوصول إليها عن طريق الضغط على مفتاح F8 أثناء عملية التمهيد). إذا اكتشف Windows مشكلة في عملية التمهيد، فإنه سيضيف آخر تكوين صحيح معروف إلى خيارات Windows المتقدمة القائمة. في كل مرة الأحذية جهاز الكمبيوتر الخاص بك بنجاح، يتم حفظ التكوين من عملية التمهيد عند اختيار الحذاء مع تكوين جيد آخر معروف، ونظام التشغيل بدء تشغيل الكمبيوتر باستخدام معلومات التسجيل التي تم حفظها خلال اغلاق الماضي إلى أسفل.</a:t>
            </a:r>
          </a:p>
          <a:p>
            <a:pPr lvl="1">
              <a:lnSpc>
                <a:spcPct val="150000"/>
              </a:lnSpc>
            </a:pPr>
            <a:r>
              <a:rPr lang="en-US" dirty="0"/>
              <a:t>حاول إعادة جهاز الكمبيوتر الخاص بك (في إعدادات التحديث والأمن).</a:t>
            </a:r>
          </a:p>
          <a:p>
            <a:pPr>
              <a:lnSpc>
                <a:spcPct val="150000"/>
              </a:lnSpc>
            </a:pPr>
            <a:endParaRPr lang="en-US" dirty="0"/>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33773895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ما هي الخطوات المتبعة في عملية التمهيد؟</a:t>
            </a:r>
          </a:p>
        </p:txBody>
      </p:sp>
      <p:sp>
        <p:nvSpPr>
          <p:cNvPr id="3" name="عنصر نائب للمحتوى 2"/>
          <p:cNvSpPr>
            <a:spLocks noGrp="1"/>
          </p:cNvSpPr>
          <p:nvPr>
            <p:ph idx="1"/>
          </p:nvPr>
        </p:nvSpPr>
        <p:spPr>
          <a:xfrm>
            <a:off x="763171" y="1505242"/>
            <a:ext cx="10515600" cy="4712677"/>
          </a:xfrm>
        </p:spPr>
        <p:txBody>
          <a:bodyPr>
            <a:normAutofit lnSpcReduction="10000"/>
          </a:bodyPr>
          <a:lstStyle/>
          <a:p>
            <a:pPr>
              <a:lnSpc>
                <a:spcPct val="150000"/>
              </a:lnSpc>
            </a:pPr>
            <a:r>
              <a:rPr lang="en-US" dirty="0"/>
              <a:t>ماذا يحدث عندما PC هو "إعادة تعيين"؟</a:t>
            </a:r>
          </a:p>
          <a:p>
            <a:pPr>
              <a:lnSpc>
                <a:spcPct val="150000"/>
              </a:lnSpc>
            </a:pPr>
            <a:r>
              <a:rPr lang="en-US" dirty="0"/>
              <a:t>في بعض الأحيان ويندوز لا التمهيد بشكل صحيح أو نظام لا يستجيب بشكل صحيح. </a:t>
            </a:r>
          </a:p>
          <a:p>
            <a:pPr>
              <a:lnSpc>
                <a:spcPct val="150000"/>
              </a:lnSpc>
            </a:pPr>
            <a:r>
              <a:rPr lang="en-US" dirty="0"/>
              <a:t>قد ترى حتى الرسائل المتعلقة استثناءات قاتلة. "إعادة تعيين هذا الكمبيوتر هو برنامج الأداة المساعدة في ويندوز 10 الذي يحاول تشخيص وإصلاح الأخطاء في ملفات نظام ويندوز الخاص بك التي تتسبب في جهاز الكمبيوتر الخاص بك لتتصرف بشكل غير صحيح. </a:t>
            </a:r>
          </a:p>
          <a:p>
            <a:pPr>
              <a:lnSpc>
                <a:spcPct val="150000"/>
              </a:lnSpc>
            </a:pPr>
            <a:endParaRPr lang="en-US" dirty="0"/>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549973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ما هي الخطوات المتبعة في عملية التمهيد؟</a:t>
            </a:r>
          </a:p>
        </p:txBody>
      </p:sp>
      <p:sp>
        <p:nvSpPr>
          <p:cNvPr id="3" name="عنصر نائب للمحتوى 2"/>
          <p:cNvSpPr>
            <a:spLocks noGrp="1"/>
          </p:cNvSpPr>
          <p:nvPr>
            <p:ph idx="1"/>
          </p:nvPr>
        </p:nvSpPr>
        <p:spPr>
          <a:xfrm>
            <a:off x="763171" y="1505242"/>
            <a:ext cx="10515600" cy="4712677"/>
          </a:xfrm>
        </p:spPr>
        <p:txBody>
          <a:bodyPr>
            <a:normAutofit fontScale="85000" lnSpcReduction="20000"/>
          </a:bodyPr>
          <a:lstStyle/>
          <a:p>
            <a:pPr>
              <a:lnSpc>
                <a:spcPct val="150000"/>
              </a:lnSpc>
            </a:pPr>
            <a:r>
              <a:rPr lang="en-US" dirty="0"/>
              <a:t>عندما تتم إعادة تعيين جهاز كمبيوتر، يحدث ما يلي</a:t>
            </a:r>
          </a:p>
          <a:p>
            <a:pPr>
              <a:lnSpc>
                <a:spcPct val="150000"/>
              </a:lnSpc>
            </a:pPr>
            <a:r>
              <a:rPr lang="en-US" dirty="0"/>
              <a:t>لا تتم إزالة ملفات البيانات الخاصة بك (وثائق والموسيقى والفيديو، الخ)، وإعدادات التخصيص أو تغييرها. </a:t>
            </a:r>
          </a:p>
          <a:p>
            <a:pPr>
              <a:lnSpc>
                <a:spcPct val="150000"/>
              </a:lnSpc>
            </a:pPr>
            <a:r>
              <a:rPr lang="en-US" dirty="0"/>
              <a:t>يتم الاحتفاظ التطبيقات التي قمت بتنزيلها من متجر ويندوز سليمة. </a:t>
            </a:r>
          </a:p>
          <a:p>
            <a:pPr>
              <a:lnSpc>
                <a:spcPct val="150000"/>
              </a:lnSpc>
            </a:pPr>
            <a:r>
              <a:rPr lang="en-US" dirty="0"/>
              <a:t>التطبيقات التي قمت بتنزيلها من الإنترنت أو تثبيت من أقراص الفيديو الرقمية سوء إزالتها من جهاز الكمبيوتر الخاص بك. هناك- الصدارة، ستحتاج إلى إعادة تثبيتها بعد إعادة تعيين</a:t>
            </a:r>
          </a:p>
          <a:p>
            <a:pPr lvl="1">
              <a:lnSpc>
                <a:spcPct val="150000"/>
              </a:lnSpc>
            </a:pPr>
            <a:r>
              <a:rPr lang="en-US" dirty="0"/>
              <a:t>من المستحسن أن تقوم بعمل نسخة احتياطية جهاز الكمبيوتر الخاص بك قبل إعادة ذلك كإجراء وقائي.</a:t>
            </a:r>
          </a:p>
          <a:p>
            <a:pPr lvl="1">
              <a:lnSpc>
                <a:spcPct val="150000"/>
              </a:lnSpc>
            </a:pPr>
            <a:r>
              <a:rPr lang="en-US" dirty="0"/>
              <a:t>وإذا كان كل محاولات أخرى لإصلاح فشل جهاز الكمبيوتر الخاص بك، حاول العودة إلى بناء سابق للعودة إلى التكوين الماضي. </a:t>
            </a:r>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9585856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1" y="365125"/>
            <a:ext cx="11451101" cy="1325563"/>
          </a:xfrm>
        </p:spPr>
        <p:txBody>
          <a:bodyPr>
            <a:normAutofit/>
          </a:bodyPr>
          <a:lstStyle/>
          <a:p>
            <a:pPr algn="ctr"/>
            <a:r>
              <a:rPr lang="en-US" sz="2800" b="1" dirty="0"/>
              <a:t>ما هي الخطوات المتبعة في عملية التمهيد؟</a:t>
            </a:r>
          </a:p>
        </p:txBody>
      </p:sp>
      <p:sp>
        <p:nvSpPr>
          <p:cNvPr id="3" name="عنصر نائب للمحتوى 2"/>
          <p:cNvSpPr>
            <a:spLocks noGrp="1"/>
          </p:cNvSpPr>
          <p:nvPr>
            <p:ph idx="1"/>
          </p:nvPr>
        </p:nvSpPr>
        <p:spPr>
          <a:xfrm>
            <a:off x="763171" y="1505242"/>
            <a:ext cx="10515600" cy="4712677"/>
          </a:xfrm>
        </p:spPr>
        <p:txBody>
          <a:bodyPr>
            <a:normAutofit fontScale="85000" lnSpcReduction="20000"/>
          </a:bodyPr>
          <a:lstStyle/>
          <a:p>
            <a:pPr>
              <a:lnSpc>
                <a:spcPct val="150000"/>
              </a:lnSpc>
            </a:pPr>
            <a:r>
              <a:rPr lang="en-US" dirty="0"/>
              <a:t>ماذا علي أن أفعل إذا لم ينجح بلدي لوحة المفاتيح أو جهاز آخر بعد أن التمهيد جهاز الكمبيوتر الخاص بي؟ </a:t>
            </a:r>
          </a:p>
          <a:p>
            <a:pPr lvl="1">
              <a:lnSpc>
                <a:spcPct val="150000"/>
              </a:lnSpc>
            </a:pPr>
            <a:r>
              <a:rPr lang="en-US" dirty="0"/>
              <a:t>أحيانا أثناء عملية التشغيل، BIOS يتخطى جهاز (مثل لوحة المفاتيح) أو يحدد بشكل غير صحيح. </a:t>
            </a:r>
          </a:p>
          <a:p>
            <a:pPr lvl="1">
              <a:lnSpc>
                <a:spcPct val="150000"/>
              </a:lnSpc>
            </a:pPr>
            <a:r>
              <a:rPr lang="en-US" dirty="0"/>
              <a:t>لديك المؤشر الوحيد الذي حدث هذه المشكلة هو أن الجهاز لن يستجيب بعد أن تم تمهيد النظام. وعندما يحدث ذلك، حاول إعادة تشغيل الكمبيوتر.</a:t>
            </a:r>
          </a:p>
          <a:p>
            <a:pPr lvl="1">
              <a:lnSpc>
                <a:spcPct val="150000"/>
              </a:lnSpc>
            </a:pPr>
            <a:r>
              <a:rPr lang="en-US" dirty="0"/>
              <a:t>إذا استمرت المشكلة، تحقق من موقع OS لأية تصحيحات (أو إصلاحات البرامج) التي قد حل المشكلة. </a:t>
            </a:r>
          </a:p>
          <a:p>
            <a:pPr lvl="1">
              <a:lnSpc>
                <a:spcPct val="150000"/>
              </a:lnSpc>
            </a:pPr>
            <a:r>
              <a:rPr lang="en-US" dirty="0"/>
              <a:t>إذا لم تكن هناك بقع أو استمرت المشكلة، قد ترغب في محاولة لتحديث برنامج تشغيل الجهاز أو الحصول على المساعدة التقنية.</a:t>
            </a:r>
          </a:p>
          <a:p>
            <a:pPr lvl="1">
              <a:lnSpc>
                <a:spcPct val="150000"/>
              </a:lnSpc>
            </a:pPr>
            <a:endParaRPr lang="en-US" dirty="0"/>
          </a:p>
          <a:p>
            <a:pPr>
              <a:lnSpc>
                <a:spcPct val="150000"/>
              </a:lnSpc>
            </a:pPr>
            <a:endParaRPr lang="en-US" dirty="0"/>
          </a:p>
        </p:txBody>
      </p:sp>
      <p:sp>
        <p:nvSpPr>
          <p:cNvPr id="4" name="عنصر نائب للتذييل 3"/>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38213855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تسمية الملفات</a:t>
            </a:r>
          </a:p>
        </p:txBody>
      </p:sp>
      <p:sp>
        <p:nvSpPr>
          <p:cNvPr id="3" name="عنصر نائب للمحتوى 2"/>
          <p:cNvSpPr>
            <a:spLocks noGrp="1"/>
          </p:cNvSpPr>
          <p:nvPr>
            <p:ph idx="1"/>
          </p:nvPr>
        </p:nvSpPr>
        <p:spPr/>
        <p:txBody>
          <a:bodyPr>
            <a:normAutofit lnSpcReduction="10000"/>
          </a:bodyPr>
          <a:lstStyle/>
          <a:p>
            <a:r>
              <a:rPr lang="en-US" b="1" dirty="0"/>
              <a:t> هل هناك قواعد خاصة لدي لمتابعة عندما كنت تسمية الملفات؟ </a:t>
            </a:r>
          </a:p>
          <a:p>
            <a:r>
              <a:rPr lang="en-US" dirty="0"/>
              <a:t>الجزء الأول من ملف، أو </a:t>
            </a:r>
            <a:r>
              <a:rPr lang="en-US" b="1" dirty="0"/>
              <a:t>اسم الملف</a:t>
            </a:r>
            <a:r>
              <a:rPr lang="en-US" dirty="0"/>
              <a:t>، بشكل عام، هي الاسم الذي يسند إلى الملف عند حفظه.</a:t>
            </a:r>
          </a:p>
          <a:p>
            <a:pPr lvl="1"/>
            <a:r>
              <a:rPr lang="en-US" dirty="0"/>
              <a:t> فمثلا، "</a:t>
            </a:r>
            <a:r>
              <a:rPr lang="en-US" b="1" dirty="0"/>
              <a:t>bioreport</a:t>
            </a:r>
            <a:r>
              <a:rPr lang="en-US" dirty="0"/>
              <a:t>"قد يكون الاسم الذي تعيين التقرير الذي أنهوا لفئة علم الأحياء.</a:t>
            </a:r>
          </a:p>
          <a:p>
            <a:r>
              <a:rPr lang="en-US" dirty="0"/>
              <a:t> في تطبيق Windows، </a:t>
            </a:r>
            <a:r>
              <a:rPr lang="en-US" b="1" dirty="0"/>
              <a:t>امتدادا أو نوع الملف</a:t>
            </a:r>
            <a:r>
              <a:rPr lang="en-US" dirty="0"/>
              <a:t>، يتبع اسم الملف ومدة أو نقطة (). مثل اسم العائلة، وهذا التمديد يحدد أي نوع من عائلة ملفات ينتمي الملف إلى، أو التطبيق الذي ينبغي أن تستخدم لقراءة الملف.</a:t>
            </a:r>
          </a:p>
          <a:p>
            <a:pPr lvl="1"/>
            <a:r>
              <a:rPr lang="en-US" dirty="0"/>
              <a:t>على سبيل المثال، إذا "</a:t>
            </a:r>
            <a:r>
              <a:rPr lang="en-US" b="1" dirty="0"/>
              <a:t>bioreport</a:t>
            </a:r>
            <a:r>
              <a:rPr lang="en-US" dirty="0"/>
              <a:t>"هو جدول تم إنشاؤها في Microsoft Excel 2016، ولديه تمديد. XLSX واسمها"</a:t>
            </a:r>
            <a:r>
              <a:rPr lang="en-US" b="1" dirty="0"/>
              <a:t>bioreport.xlsx</a:t>
            </a:r>
            <a:r>
              <a:rPr lang="en-US" dirty="0"/>
              <a:t>".</a:t>
            </a:r>
          </a:p>
          <a:p>
            <a:endParaRPr lang="en-US" dirty="0"/>
          </a:p>
          <a:p>
            <a:endParaRPr lang="en-US" b="1" dirty="0"/>
          </a:p>
        </p:txBody>
      </p:sp>
      <p:sp>
        <p:nvSpPr>
          <p:cNvPr id="4" name="عنصر نائب للتذييل 3">
            <a:extLst>
              <a:ext uri="{FF2B5EF4-FFF2-40B4-BE49-F238E27FC236}">
                <a16:creationId xmlns:a16="http://schemas.microsoft.com/office/drawing/2014/main" id="{141A4A72-3507-4EF5-8E56-BE8010D45224}"/>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13293815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تسمية الملفات</a:t>
            </a:r>
          </a:p>
        </p:txBody>
      </p:sp>
      <p:sp>
        <p:nvSpPr>
          <p:cNvPr id="3" name="عنصر نائب للمحتوى 2"/>
          <p:cNvSpPr>
            <a:spLocks noGrp="1"/>
          </p:cNvSpPr>
          <p:nvPr>
            <p:ph idx="1"/>
          </p:nvPr>
        </p:nvSpPr>
        <p:spPr>
          <a:xfrm>
            <a:off x="838200" y="1457135"/>
            <a:ext cx="10515600" cy="4351338"/>
          </a:xfrm>
        </p:spPr>
        <p:txBody>
          <a:bodyPr/>
          <a:lstStyle/>
          <a:p>
            <a:r>
              <a:rPr lang="en-US" dirty="0"/>
              <a:t>يمكنك اختيار عرض ملحقات الملفات عن طريق فحص أو إلغاء تحديد المربع ملحقات أسماء الملفات في المجموعة إظهار إخفاء على علامة التبويب عرض في مستكشف ملف.</a:t>
            </a:r>
          </a:p>
          <a:p>
            <a:endParaRPr lang="en-US" dirty="0"/>
          </a:p>
        </p:txBody>
      </p:sp>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b="28626"/>
          <a:stretch/>
        </p:blipFill>
        <p:spPr>
          <a:xfrm>
            <a:off x="3507475" y="2782698"/>
            <a:ext cx="5947640" cy="3185504"/>
          </a:xfrm>
          <a:prstGeom prst="rect">
            <a:avLst/>
          </a:prstGeom>
        </p:spPr>
      </p:pic>
      <p:sp>
        <p:nvSpPr>
          <p:cNvPr id="4" name="عنصر نائب للتذييل 3">
            <a:extLst>
              <a:ext uri="{FF2B5EF4-FFF2-40B4-BE49-F238E27FC236}">
                <a16:creationId xmlns:a16="http://schemas.microsoft.com/office/drawing/2014/main" id="{78892977-C27A-47F5-8B36-73127706E20F}"/>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37373730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تسمية الملفات</a:t>
            </a:r>
          </a:p>
        </p:txBody>
      </p:sp>
      <p:sp>
        <p:nvSpPr>
          <p:cNvPr id="3" name="عنصر نائب للمحتوى 2"/>
          <p:cNvSpPr>
            <a:spLocks noGrp="1"/>
          </p:cNvSpPr>
          <p:nvPr>
            <p:ph idx="1"/>
          </p:nvPr>
        </p:nvSpPr>
        <p:spPr/>
        <p:txBody>
          <a:bodyPr/>
          <a:lstStyle/>
          <a:p>
            <a:r>
              <a:rPr lang="en-US" dirty="0"/>
              <a:t> يسرد بعض ملحقات الملفات المشتركة وأنواع من الوثائق التي تشير.</a:t>
            </a:r>
            <a:endParaRPr lang="ar-SA" dirty="0"/>
          </a:p>
          <a:p>
            <a:endParaRPr lang="en-US" dirty="0"/>
          </a:p>
        </p:txBody>
      </p:sp>
      <p:pic>
        <p:nvPicPr>
          <p:cNvPr id="4" name="صورة 3"/>
          <p:cNvPicPr>
            <a:picLocks noChangeAspect="1"/>
          </p:cNvPicPr>
          <p:nvPr/>
        </p:nvPicPr>
        <p:blipFill>
          <a:blip r:embed="rId3"/>
          <a:stretch>
            <a:fillRect/>
          </a:stretch>
        </p:blipFill>
        <p:spPr>
          <a:xfrm>
            <a:off x="1870085" y="3009687"/>
            <a:ext cx="7859205" cy="2607718"/>
          </a:xfrm>
          <a:prstGeom prst="rect">
            <a:avLst/>
          </a:prstGeom>
        </p:spPr>
      </p:pic>
      <p:sp>
        <p:nvSpPr>
          <p:cNvPr id="5" name="عنصر نائب للتذييل 4">
            <a:extLst>
              <a:ext uri="{FF2B5EF4-FFF2-40B4-BE49-F238E27FC236}">
                <a16:creationId xmlns:a16="http://schemas.microsoft.com/office/drawing/2014/main" id="{81BD3F64-9EFF-41E2-B88F-E8E569DDF84C}"/>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36950885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تسمية الملفات</a:t>
            </a:r>
          </a:p>
        </p:txBody>
      </p:sp>
      <p:sp>
        <p:nvSpPr>
          <p:cNvPr id="3" name="عنصر نائب للمحتوى 2"/>
          <p:cNvSpPr>
            <a:spLocks noGrp="1"/>
          </p:cNvSpPr>
          <p:nvPr>
            <p:ph idx="1"/>
          </p:nvPr>
        </p:nvSpPr>
        <p:spPr/>
        <p:txBody>
          <a:bodyPr>
            <a:normAutofit/>
          </a:bodyPr>
          <a:lstStyle/>
          <a:p>
            <a:r>
              <a:rPr lang="en-US" b="1" dirty="0"/>
              <a:t> لماذا من المهم أن تعرف ملحق الملف؟</a:t>
            </a:r>
            <a:endParaRPr lang="ar-SA" b="1" dirty="0"/>
          </a:p>
          <a:p>
            <a:r>
              <a:rPr lang="en-US" dirty="0"/>
              <a:t>عند حفظ الملف الذي تم إنشاؤه في معظم التطبيقات التي تعمل تحت نظام التشغيل ويندوز، لا تحتاج إلى إضافة ملحق</a:t>
            </a:r>
            <a:r>
              <a:rPr lang="ar-SA" dirty="0"/>
              <a:t> </a:t>
            </a:r>
            <a:r>
              <a:rPr lang="en-US" dirty="0"/>
              <a:t>إلى اسم الملف. يتم إضافته تلقائيا بالنسبة لك.</a:t>
            </a:r>
          </a:p>
          <a:p>
            <a:r>
              <a:rPr lang="en-US" dirty="0"/>
              <a:t>لا تتطلب أنظمة التشغيل لينكس وماك ملحقات الملفات. هذا هو لأنه يتم تخزين المعلومات لنوع التطبيق يجب استخدام الكمبيوتر لفتح ملف داخل الملف نفسه.</a:t>
            </a:r>
          </a:p>
          <a:p>
            <a:r>
              <a:rPr lang="en-US" dirty="0"/>
              <a:t>ومع ذلك، إذا كنت تستخدم Mac أو Linux OS وسيتم إرسال الملفات إلى مستخدمي ويندوز، يجب عليك إضافة ملحق لاسم الملف بحيث يمكن ل Windows أكثر سهولة فتح الملفات.</a:t>
            </a:r>
          </a:p>
          <a:p>
            <a:endParaRPr lang="en-US" b="1" dirty="0"/>
          </a:p>
        </p:txBody>
      </p:sp>
      <p:sp>
        <p:nvSpPr>
          <p:cNvPr id="4" name="عنصر نائب للتذييل 3">
            <a:extLst>
              <a:ext uri="{FF2B5EF4-FFF2-40B4-BE49-F238E27FC236}">
                <a16:creationId xmlns:a16="http://schemas.microsoft.com/office/drawing/2014/main" id="{5DCE293A-1665-411E-AA13-15EE323FD86D}"/>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22459192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تسمية الملفات</a:t>
            </a:r>
          </a:p>
        </p:txBody>
      </p:sp>
      <p:sp>
        <p:nvSpPr>
          <p:cNvPr id="3" name="عنصر نائب للمحتوى 2"/>
          <p:cNvSpPr>
            <a:spLocks noGrp="1"/>
          </p:cNvSpPr>
          <p:nvPr>
            <p:ph idx="1"/>
          </p:nvPr>
        </p:nvSpPr>
        <p:spPr>
          <a:xfrm>
            <a:off x="838200" y="2141537"/>
            <a:ext cx="10515600" cy="4351338"/>
          </a:xfrm>
        </p:spPr>
        <p:txBody>
          <a:bodyPr/>
          <a:lstStyle/>
          <a:p>
            <a:r>
              <a:rPr lang="en-US" b="1" dirty="0"/>
              <a:t>هل سبق لك أن أرسلت ملف عن طريق البريد الإلكتروني ولا يمكن فتحه؟</a:t>
            </a:r>
          </a:p>
          <a:p>
            <a:r>
              <a:rPr lang="en-US" dirty="0"/>
              <a:t>على الأرجح، كان ذلك بسبب جهاز الكمبيوتر الخاص بك لم يكن لديك البرنامج المطلوب لفتح الملف. </a:t>
            </a:r>
          </a:p>
          <a:p>
            <a:r>
              <a:rPr lang="en-US" dirty="0"/>
              <a:t>في بعض الأحيان، والبرامج المماثلة التي كنت بالفعل قد قمت بتثبيت يمكن استخدامها لفتح الملف، لذلك فمن المفيد أن نعرف ما هو امتداد الملف.</a:t>
            </a:r>
          </a:p>
          <a:p>
            <a:r>
              <a:rPr lang="en-US" dirty="0"/>
              <a:t>مواقع مثل FILExt (</a:t>
            </a:r>
            <a:r>
              <a:rPr lang="en-US" dirty="0">
                <a:solidFill>
                  <a:schemeClr val="accent1">
                    <a:lumMod val="75000"/>
                  </a:schemeClr>
                </a:solidFill>
              </a:rPr>
              <a:t>filext.com</a:t>
            </a:r>
            <a:r>
              <a:rPr lang="en-US" dirty="0"/>
              <a:t>) يمكن أن تساعدك على تحديد البرنامج المصدر. </a:t>
            </a:r>
            <a:endParaRPr lang="en-US" b="1" dirty="0"/>
          </a:p>
        </p:txBody>
      </p:sp>
      <p:sp>
        <p:nvSpPr>
          <p:cNvPr id="4" name="عنصر نائب للتذييل 3">
            <a:extLst>
              <a:ext uri="{FF2B5EF4-FFF2-40B4-BE49-F238E27FC236}">
                <a16:creationId xmlns:a16="http://schemas.microsoft.com/office/drawing/2014/main" id="{966AE1DF-EC4A-4495-867C-9C7FF37ED182}"/>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913247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44B332EC-AC43-417C-B188-4C049EC1A21C}"/>
              </a:ext>
            </a:extLst>
          </p:cNvPr>
          <p:cNvSpPr>
            <a:spLocks noGrp="1"/>
          </p:cNvSpPr>
          <p:nvPr>
            <p:ph type="title"/>
          </p:nvPr>
        </p:nvSpPr>
        <p:spPr/>
        <p:txBody>
          <a:bodyPr>
            <a:normAutofit/>
          </a:bodyPr>
          <a:lstStyle/>
          <a:p>
            <a:pPr algn="ctr"/>
            <a:r>
              <a:rPr lang="en-US" dirty="0" smtClean="0"/>
              <a:t>نظام التشغيل الأساسي</a:t>
            </a:r>
            <a:endParaRPr lang="ar-SA" dirty="0"/>
          </a:p>
        </p:txBody>
      </p:sp>
      <p:sp>
        <p:nvSpPr>
          <p:cNvPr id="3" name="عنصر نائب للمحتوى 2"/>
          <p:cNvSpPr>
            <a:spLocks noGrp="1"/>
          </p:cNvSpPr>
          <p:nvPr>
            <p:ph idx="1"/>
          </p:nvPr>
        </p:nvSpPr>
        <p:spPr>
          <a:xfrm>
            <a:off x="903817" y="1423988"/>
            <a:ext cx="10363200" cy="4114800"/>
          </a:xfrm>
        </p:spPr>
        <p:txBody>
          <a:bodyPr/>
          <a:lstStyle/>
          <a:p>
            <a:r>
              <a:rPr lang="en-US" dirty="0"/>
              <a:t>عندما وضعت أنظمة التشغيل أصلا، </a:t>
            </a:r>
            <a:r>
              <a:rPr lang="en-US" dirty="0" smtClean="0"/>
              <a:t>هم </a:t>
            </a:r>
            <a:r>
              <a:rPr lang="en-US" dirty="0"/>
              <a:t>كان المستخدم المفرد، التشغيل وحيدة مهمة </a:t>
            </a:r>
            <a:r>
              <a:rPr lang="en-US" dirty="0" smtClean="0"/>
              <a:t>الأنظمة.</a:t>
            </a:r>
          </a:p>
          <a:p>
            <a:r>
              <a:rPr lang="en-US" dirty="0"/>
              <a:t>M</a:t>
            </a:r>
            <a:r>
              <a:rPr lang="en-US" dirty="0" smtClean="0"/>
              <a:t>odern </a:t>
            </a:r>
            <a:r>
              <a:rPr lang="en-US" dirty="0"/>
              <a:t>أنظمة التشغيل تسمح لمستخدم واحد ل </a:t>
            </a:r>
            <a:r>
              <a:rPr lang="en-US" b="1" dirty="0" smtClean="0"/>
              <a:t>تعدد المهام</a:t>
            </a:r>
            <a:r>
              <a:rPr lang="en-US" dirty="0" smtClean="0"/>
              <a:t>: إلى </a:t>
            </a:r>
            <a:r>
              <a:rPr lang="en-US" dirty="0"/>
              <a:t>أداء عملية أكثر من واحد في وقت واحد. </a:t>
            </a:r>
          </a:p>
          <a:p>
            <a:r>
              <a:rPr lang="en-US" dirty="0"/>
              <a:t>O</a:t>
            </a:r>
            <a:r>
              <a:rPr lang="en-US" dirty="0" smtClean="0"/>
              <a:t>perating </a:t>
            </a:r>
            <a:r>
              <a:rPr lang="en-US" dirty="0"/>
              <a:t>أنظمة مثل نظام التشغيل ويندوز X توفر </a:t>
            </a:r>
            <a:r>
              <a:rPr lang="en-US" dirty="0" smtClean="0"/>
              <a:t>الشبكات </a:t>
            </a:r>
            <a:r>
              <a:rPr lang="en-US" dirty="0"/>
              <a:t>كما قدرات </a:t>
            </a:r>
            <a:r>
              <a:rPr lang="en-US" dirty="0" smtClean="0"/>
              <a:t>حسنا.</a:t>
            </a:r>
          </a:p>
          <a:p>
            <a:r>
              <a:rPr lang="en-US" dirty="0"/>
              <a:t>أنظمة التشغيل يمكن تصنيفها حسب نوع الجهاز الذي هم </a:t>
            </a:r>
            <a:r>
              <a:rPr lang="en-US" dirty="0" smtClean="0"/>
              <a:t>المثبتة.</a:t>
            </a:r>
            <a:endParaRPr lang="en-US" dirty="0"/>
          </a:p>
        </p:txBody>
      </p:sp>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28006660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3081" y="1569493"/>
            <a:ext cx="11604796" cy="4981432"/>
          </a:xfrm>
        </p:spPr>
        <p:txBody>
          <a:bodyPr>
            <a:normAutofit/>
          </a:bodyPr>
          <a:lstStyle/>
          <a:p>
            <a:r>
              <a:rPr lang="en-US" sz="2400" b="1" dirty="0"/>
              <a:t>هل هناك أشياء لا ينبغي القيام به عند تسمية الملفات؟</a:t>
            </a:r>
          </a:p>
          <a:p>
            <a:r>
              <a:rPr lang="en-US" sz="2400" dirty="0"/>
              <a:t>كل OS له اصطلاحات التسمية الخاصة بها، أو قواعد.</a:t>
            </a:r>
          </a:p>
          <a:p>
            <a:r>
              <a:rPr lang="en-US" sz="2400" dirty="0"/>
              <a:t>من المهم أن تقوم بتسمية الملفات بحيث يمكنك التعرف عليها بسهولة. </a:t>
            </a:r>
          </a:p>
          <a:p>
            <a:r>
              <a:rPr lang="en-US" sz="2400" dirty="0"/>
              <a:t> اسم الملف مثل "BIO 101 بحث ورقة Draft.docx أولا" يجعل من الواضح جدا ما يحتوي هذا الملف.</a:t>
            </a:r>
          </a:p>
          <a:p>
            <a:r>
              <a:rPr lang="en-US" sz="2400" dirty="0"/>
              <a:t>يجب تحديد جميع الملفات بشكل فريد،</a:t>
            </a:r>
          </a:p>
          <a:p>
            <a:pPr marL="0" indent="0">
              <a:buNone/>
            </a:pPr>
            <a:r>
              <a:rPr lang="en-US" sz="2400" dirty="0"/>
              <a:t> إلا إذا كنت حفظها في مختلف </a:t>
            </a:r>
          </a:p>
          <a:p>
            <a:pPr marL="0" indent="0">
              <a:buNone/>
            </a:pPr>
            <a:r>
              <a:rPr lang="en-US" sz="2400" dirty="0"/>
              <a:t>المجلدات أو في مواقع مختلفة. </a:t>
            </a:r>
          </a:p>
          <a:p>
            <a:r>
              <a:rPr lang="en-US" sz="2400" dirty="0"/>
              <a:t>أي اثنين الملفات المخزنة في نفس المجلد يمكن</a:t>
            </a:r>
          </a:p>
          <a:p>
            <a:pPr marL="0" indent="0">
              <a:buNone/>
            </a:pPr>
            <a:r>
              <a:rPr lang="en-US" sz="2400" dirty="0"/>
              <a:t> حصة كل نفس اسم الملف و </a:t>
            </a:r>
          </a:p>
          <a:p>
            <a:pPr marL="0" indent="0">
              <a:buNone/>
            </a:pPr>
            <a:r>
              <a:rPr lang="en-US" sz="2400" dirty="0"/>
              <a:t>ملحق الملف نفسه.</a:t>
            </a:r>
          </a:p>
          <a:p>
            <a:pPr lvl="1"/>
            <a:endParaRPr lang="en-US" dirty="0"/>
          </a:p>
          <a:p>
            <a:endParaRPr lang="en-US" sz="2400" b="1" dirty="0"/>
          </a:p>
        </p:txBody>
      </p:sp>
      <p:sp>
        <p:nvSpPr>
          <p:cNvPr id="4" name="عنوان 1"/>
          <p:cNvSpPr>
            <a:spLocks noGrp="1"/>
          </p:cNvSpPr>
          <p:nvPr>
            <p:ph type="title"/>
          </p:nvPr>
        </p:nvSpPr>
        <p:spPr/>
        <p:txBody>
          <a:bodyPr/>
          <a:lstStyle/>
          <a:p>
            <a:pPr algn="ctr"/>
            <a:r>
              <a:rPr lang="en-US" dirty="0"/>
              <a:t>تسمية الملفات</a:t>
            </a:r>
          </a:p>
        </p:txBody>
      </p:sp>
      <p:pic>
        <p:nvPicPr>
          <p:cNvPr id="5" name="صورة 4"/>
          <p:cNvPicPr>
            <a:picLocks noChangeAspect="1"/>
          </p:cNvPicPr>
          <p:nvPr/>
        </p:nvPicPr>
        <p:blipFill>
          <a:blip r:embed="rId2"/>
          <a:stretch>
            <a:fillRect/>
          </a:stretch>
        </p:blipFill>
        <p:spPr>
          <a:xfrm>
            <a:off x="6401842" y="3967173"/>
            <a:ext cx="5298838" cy="2224585"/>
          </a:xfrm>
          <a:prstGeom prst="rect">
            <a:avLst/>
          </a:prstGeom>
        </p:spPr>
      </p:pic>
      <p:sp>
        <p:nvSpPr>
          <p:cNvPr id="2" name="عنصر نائب للتذييل 1">
            <a:extLst>
              <a:ext uri="{FF2B5EF4-FFF2-40B4-BE49-F238E27FC236}">
                <a16:creationId xmlns:a16="http://schemas.microsoft.com/office/drawing/2014/main" id="{206A3158-7C8C-4421-A523-AC42C1FA5BBC}"/>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37352546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نسخ، نقل، وحذف الملفات</a:t>
            </a:r>
          </a:p>
        </p:txBody>
      </p:sp>
      <p:sp>
        <p:nvSpPr>
          <p:cNvPr id="3" name="عنصر نائب للمحتوى 2"/>
          <p:cNvSpPr>
            <a:spLocks noGrp="1"/>
          </p:cNvSpPr>
          <p:nvPr>
            <p:ph idx="1"/>
          </p:nvPr>
        </p:nvSpPr>
        <p:spPr>
          <a:xfrm>
            <a:off x="112542" y="1555844"/>
            <a:ext cx="12079457" cy="5302155"/>
          </a:xfrm>
        </p:spPr>
        <p:txBody>
          <a:bodyPr>
            <a:noAutofit/>
          </a:bodyPr>
          <a:lstStyle/>
          <a:p>
            <a:r>
              <a:rPr lang="en-US" sz="2000" b="1" dirty="0"/>
              <a:t>كيف يمكنني نقل ونسخ الملفات؟</a:t>
            </a:r>
          </a:p>
          <a:p>
            <a:pPr>
              <a:lnSpc>
                <a:spcPct val="150000"/>
              </a:lnSpc>
            </a:pPr>
            <a:r>
              <a:rPr lang="en-US" sz="2000" dirty="0"/>
              <a:t>بمجرد أن يقع الملف مع مستكشف ملف، يمكنك تنفيذ العديد من الإجراءات الأخرى لإدارة الملفات مثل فتح، نسخ، نقل، إعادة تسمية، وحذف الملفات. </a:t>
            </a:r>
          </a:p>
          <a:p>
            <a:pPr>
              <a:lnSpc>
                <a:spcPct val="150000"/>
              </a:lnSpc>
            </a:pPr>
            <a:r>
              <a:rPr lang="en-US" sz="2000" b="1" dirty="0"/>
              <a:t> أين تذهب الملفات المحذوفة؟</a:t>
            </a:r>
          </a:p>
          <a:p>
            <a:r>
              <a:rPr lang="en-US" sz="2000" b="1" dirty="0"/>
              <a:t>سلة</a:t>
            </a:r>
            <a:r>
              <a:rPr lang="en-US" sz="2000" dirty="0"/>
              <a:t> </a:t>
            </a:r>
            <a:r>
              <a:rPr lang="en-US" sz="2000" b="1" dirty="0"/>
              <a:t>بن </a:t>
            </a:r>
            <a:r>
              <a:rPr lang="en-US" sz="2000" dirty="0"/>
              <a:t>هو مجلد على سطح المكتب، ويمثلها رمز يشبه بن لإعادة التدوير حيث الملفات المحذوفة من القرص الصلب يقيمون حتى يصفيهم نهائيا من النظام الخاص بك.</a:t>
            </a:r>
          </a:p>
          <a:p>
            <a:r>
              <a:rPr lang="en-US" sz="2000" dirty="0"/>
              <a:t> حذف الملفات من محركات أقراص أخرى لا تذهب إلى سلة المهملات ولكن يتم حذف من النظام فورا.</a:t>
            </a:r>
          </a:p>
          <a:p>
            <a:r>
              <a:rPr lang="en-US" sz="2000" dirty="0"/>
              <a:t>لا يتم تدوير الملفات المخزنة في السحابة من خلال </a:t>
            </a:r>
            <a:r>
              <a:rPr lang="en-US" sz="2000" b="1" dirty="0"/>
              <a:t>سلة المهملات</a:t>
            </a:r>
            <a:r>
              <a:rPr lang="en-US" sz="2000" dirty="0"/>
              <a:t>. </a:t>
            </a:r>
          </a:p>
          <a:p>
            <a:r>
              <a:rPr lang="en-US" sz="2000" dirty="0"/>
              <a:t>عند حذف ملف من محرك أقراص الإبهام أو محرك أقراص الشبكة، تنظر فيه ذهب الى غير رجعة!</a:t>
            </a:r>
          </a:p>
          <a:p>
            <a:r>
              <a:rPr lang="en-US" sz="2000" dirty="0"/>
              <a:t> أنظمة ماك لديهم شيئا من هذا القبيل إلى سلة المحذوفات، ودعا </a:t>
            </a:r>
            <a:r>
              <a:rPr lang="en-US" sz="2000" b="1" dirty="0"/>
              <a:t>قمامة، يدمر، يهدم</a:t>
            </a:r>
            <a:r>
              <a:rPr lang="en-US" sz="2000" dirty="0"/>
              <a:t>، الذي يمثله رمز سلة المهملات لحذف الملفات على جهاز ماكنتوش، اسحب الملفات إلى أيقونة سلة المهملات</a:t>
            </a:r>
            <a:endParaRPr lang="en-US" sz="2000" b="1" dirty="0"/>
          </a:p>
        </p:txBody>
      </p:sp>
      <p:sp>
        <p:nvSpPr>
          <p:cNvPr id="4" name="عنصر نائب للتذييل 3">
            <a:extLst>
              <a:ext uri="{FF2B5EF4-FFF2-40B4-BE49-F238E27FC236}">
                <a16:creationId xmlns:a16="http://schemas.microsoft.com/office/drawing/2014/main" id="{DF1D15A9-782C-42E8-82CA-5CA3C86310CD}"/>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14014823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نسخ، نقل، وحذف الملفات</a:t>
            </a:r>
            <a:endParaRPr lang="en-US" dirty="0"/>
          </a:p>
        </p:txBody>
      </p:sp>
      <p:sp>
        <p:nvSpPr>
          <p:cNvPr id="3" name="عنصر نائب للمحتوى 2"/>
          <p:cNvSpPr>
            <a:spLocks noGrp="1"/>
          </p:cNvSpPr>
          <p:nvPr>
            <p:ph idx="1"/>
          </p:nvPr>
        </p:nvSpPr>
        <p:spPr>
          <a:xfrm>
            <a:off x="375139" y="2360198"/>
            <a:ext cx="11816861" cy="3252812"/>
          </a:xfrm>
        </p:spPr>
        <p:txBody>
          <a:bodyPr>
            <a:normAutofit/>
          </a:bodyPr>
          <a:lstStyle/>
          <a:p>
            <a:r>
              <a:rPr lang="en-US" sz="2400" b="1" dirty="0"/>
              <a:t>كيف يمكنني بشكل دائم حذف الملفات من نظام بلدي؟</a:t>
            </a:r>
          </a:p>
          <a:p>
            <a:r>
              <a:rPr lang="en-US" sz="2400" dirty="0"/>
              <a:t>تبقى الملفات وضعها في سلة المهملات أو سلة المهملات في النظام حتى يتم حذفهم بشكل دائم.</a:t>
            </a:r>
          </a:p>
          <a:p>
            <a:r>
              <a:rPr lang="en-US" sz="2400" dirty="0"/>
              <a:t> لحذف الملفات من سلة المهملات بشكل دائم، حدد إفراغ سلة المحذوفات بعد بزر الماوس الأيمن فوق أيقونة سطح المكتب. </a:t>
            </a:r>
          </a:p>
          <a:p>
            <a:r>
              <a:rPr lang="en-US" sz="2400" dirty="0"/>
              <a:t>على أجهزة ماكينتوش، حدد المهملات فارغة من القائمة Finder في نظام التشغيل.</a:t>
            </a:r>
            <a:endParaRPr lang="en-US" sz="2400" b="1" dirty="0"/>
          </a:p>
        </p:txBody>
      </p:sp>
      <p:sp>
        <p:nvSpPr>
          <p:cNvPr id="4" name="عنصر نائب للتذييل 3">
            <a:extLst>
              <a:ext uri="{FF2B5EF4-FFF2-40B4-BE49-F238E27FC236}">
                <a16:creationId xmlns:a16="http://schemas.microsoft.com/office/drawing/2014/main" id="{C6AC646C-6E71-4FE3-902A-86D98C8BC156}"/>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11981952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t>نسخ، نقل، وحذف الملفات</a:t>
            </a:r>
            <a:endParaRPr lang="en-US" dirty="0"/>
          </a:p>
        </p:txBody>
      </p:sp>
      <p:sp>
        <p:nvSpPr>
          <p:cNvPr id="3" name="عنصر نائب للمحتوى 2"/>
          <p:cNvSpPr>
            <a:spLocks noGrp="1"/>
          </p:cNvSpPr>
          <p:nvPr>
            <p:ph idx="1"/>
          </p:nvPr>
        </p:nvSpPr>
        <p:spPr>
          <a:xfrm>
            <a:off x="689317" y="1914183"/>
            <a:ext cx="10813366" cy="4442167"/>
          </a:xfrm>
        </p:spPr>
        <p:txBody>
          <a:bodyPr>
            <a:normAutofit/>
          </a:bodyPr>
          <a:lstStyle/>
          <a:p>
            <a:r>
              <a:rPr lang="en-US" b="1" dirty="0"/>
              <a:t>ماذا يحدث إذا كنت بحاجة لاستعادة الملفات المحذوفة؟ </a:t>
            </a:r>
          </a:p>
          <a:p>
            <a:r>
              <a:rPr lang="en-US" dirty="0"/>
              <a:t>باستخدام واحدة من طريقتين:</a:t>
            </a:r>
          </a:p>
          <a:p>
            <a:pPr marL="971550" lvl="1" indent="-514350">
              <a:lnSpc>
                <a:spcPct val="100000"/>
              </a:lnSpc>
              <a:buFont typeface="+mj-lt"/>
              <a:buAutoNum type="arabicPeriod"/>
            </a:pPr>
            <a:r>
              <a:rPr lang="en-US" b="1" dirty="0"/>
              <a:t>ملف</a:t>
            </a:r>
            <a:r>
              <a:rPr lang="en-US" dirty="0"/>
              <a:t> </a:t>
            </a:r>
            <a:r>
              <a:rPr lang="en-US" b="1" dirty="0"/>
              <a:t>التاريخ</a:t>
            </a:r>
            <a:r>
              <a:rPr lang="en-US" dirty="0"/>
              <a:t> هو أداة ويندوز 10 الذي يدعم تلقائيا الملفات وحفظ الإصدارات السابقة من الملفات إلى محرك أقراص معين (مثل قرص صلب خارجي)، إذا كنت تستخدم تاريخ الملف.</a:t>
            </a:r>
          </a:p>
          <a:p>
            <a:pPr marL="971550" lvl="1" indent="-514350">
              <a:lnSpc>
                <a:spcPct val="100000"/>
              </a:lnSpc>
              <a:buFont typeface="+mj-lt"/>
              <a:buAutoNum type="arabicPeriod"/>
            </a:pPr>
            <a:r>
              <a:rPr lang="en-US" b="1" dirty="0"/>
              <a:t> RestorelT FarStone ل </a:t>
            </a:r>
            <a:r>
              <a:rPr lang="en-US" dirty="0"/>
              <a:t>أو</a:t>
            </a:r>
            <a:r>
              <a:rPr lang="en-US" b="1" dirty="0"/>
              <a:t> نورتون النسخ الاحتياطي عبر الإنترنت، </a:t>
            </a:r>
            <a:r>
              <a:rPr lang="en-US" dirty="0"/>
              <a:t>عندما يتم إفراغ سلة المحذوفات، يتم حذف فقط الإشارة إلى ملف بشكل دائم، وبالتالي فإن نظام التشغيل لا يوجد لديه طريقة سهلة للعثور على الملف. يبقى ملف البيانات في الواقع على القرص الصلب حتى مكتوب عليها من قبل ملف آخر. قد تكون قادرا على استخدام هذه البرامج لاستعادة الملفات الخاصة بك.</a:t>
            </a:r>
            <a:br>
              <a:rPr lang="en-US" dirty="0"/>
            </a:br>
            <a:endParaRPr lang="en-US" b="1" dirty="0"/>
          </a:p>
        </p:txBody>
      </p:sp>
      <p:sp>
        <p:nvSpPr>
          <p:cNvPr id="4" name="عنصر نائب للتذييل 3">
            <a:extLst>
              <a:ext uri="{FF2B5EF4-FFF2-40B4-BE49-F238E27FC236}">
                <a16:creationId xmlns:a16="http://schemas.microsoft.com/office/drawing/2014/main" id="{4098C0DB-706E-4FC4-A11B-A78B0501CF5E}"/>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22501081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 ضغط الملفات</a:t>
            </a:r>
          </a:p>
        </p:txBody>
      </p:sp>
      <p:sp>
        <p:nvSpPr>
          <p:cNvPr id="3" name="عنصر نائب للمحتوى 2"/>
          <p:cNvSpPr>
            <a:spLocks noGrp="1"/>
          </p:cNvSpPr>
          <p:nvPr>
            <p:ph idx="1"/>
          </p:nvPr>
        </p:nvSpPr>
        <p:spPr/>
        <p:txBody>
          <a:bodyPr>
            <a:normAutofit lnSpcReduction="10000"/>
          </a:bodyPr>
          <a:lstStyle/>
          <a:p>
            <a:r>
              <a:rPr lang="en-US" b="1" dirty="0"/>
              <a:t>لماذا أريد أن ضغط ملف؟</a:t>
            </a:r>
          </a:p>
          <a:p>
            <a:r>
              <a:rPr lang="en-US" b="1" dirty="0"/>
              <a:t>ضغط الملفات </a:t>
            </a:r>
            <a:r>
              <a:rPr lang="en-US" dirty="0"/>
              <a:t>يجعل ملف كبير أكثر إحكاما</a:t>
            </a:r>
          </a:p>
          <a:p>
            <a:r>
              <a:rPr lang="en-US" dirty="0"/>
              <a:t>مما يجعلها أسهل وأسرع بالنسبة لك لإرسال المرفقات كبيرة عن طريق البريد الإلكتروني. تحميلها على شبكة الإنترنت، وحفظ لهم على محرك أقراص محمول أو غيرها من وسائط التخزين.</a:t>
            </a:r>
          </a:p>
          <a:p>
            <a:r>
              <a:rPr lang="en-US" b="1" dirty="0"/>
              <a:t>أداة ضغط ملف </a:t>
            </a:r>
            <a:r>
              <a:rPr lang="en-US" dirty="0"/>
              <a:t>يأخذ من التكرار في ملف (الكود البريديه ذلك) لتقليل حجم الملف.</a:t>
            </a:r>
          </a:p>
          <a:p>
            <a:r>
              <a:rPr lang="en-US" dirty="0"/>
              <a:t>يمكنك أيضا الحصول على العديد من البرامج مجانية وبرنامج كومبيوتري قائمة بذاتها، مثل </a:t>
            </a:r>
            <a:r>
              <a:rPr lang="en-US" b="1" dirty="0"/>
              <a:t>برنامج لضغط الملفات</a:t>
            </a:r>
            <a:r>
              <a:rPr lang="en-US" dirty="0"/>
              <a:t> (ويندوز) و </a:t>
            </a:r>
            <a:r>
              <a:rPr lang="en-US" b="1" dirty="0"/>
              <a:t>افعل ما بدا لك</a:t>
            </a:r>
            <a:r>
              <a:rPr lang="en-US" dirty="0"/>
              <a:t> (ويندوز أو ماك) لضغط الملفات.</a:t>
            </a:r>
            <a:endParaRPr lang="en-US" b="1" dirty="0"/>
          </a:p>
        </p:txBody>
      </p:sp>
      <p:sp>
        <p:nvSpPr>
          <p:cNvPr id="4" name="عنصر نائب للتذييل 3">
            <a:extLst>
              <a:ext uri="{FF2B5EF4-FFF2-40B4-BE49-F238E27FC236}">
                <a16:creationId xmlns:a16="http://schemas.microsoft.com/office/drawing/2014/main" id="{58BFCC84-6481-4CA6-94D1-F9DAAAB0D35E}"/>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3169584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 ضغط الملفات</a:t>
            </a:r>
          </a:p>
        </p:txBody>
      </p:sp>
      <p:sp>
        <p:nvSpPr>
          <p:cNvPr id="3" name="عنصر نائب للمحتوى 2"/>
          <p:cNvSpPr>
            <a:spLocks noGrp="1"/>
          </p:cNvSpPr>
          <p:nvPr>
            <p:ph idx="1"/>
          </p:nvPr>
        </p:nvSpPr>
        <p:spPr>
          <a:xfrm>
            <a:off x="341194" y="1825624"/>
            <a:ext cx="11012606" cy="5032375"/>
          </a:xfrm>
        </p:spPr>
        <p:txBody>
          <a:bodyPr>
            <a:normAutofit fontScale="92500" lnSpcReduction="20000"/>
          </a:bodyPr>
          <a:lstStyle/>
          <a:p>
            <a:r>
              <a:rPr lang="en-US" b="1" dirty="0"/>
              <a:t>كيف يعمل ضغط الملفات؟</a:t>
            </a:r>
          </a:p>
          <a:p>
            <a:r>
              <a:rPr lang="en-US" dirty="0"/>
              <a:t>معظم برامج ضغط للبحث عن أنماط متكررة من الحروف واستبدال هذه الأنماط مع نائب أقصر.</a:t>
            </a:r>
          </a:p>
          <a:p>
            <a:r>
              <a:rPr lang="en-US" dirty="0"/>
              <a:t> وفهرسة الأنماط المتكررة ونائب المرتبطة بها وتخزينها مؤقتا في ملف منفصل يسمى </a:t>
            </a:r>
            <a:r>
              <a:rPr lang="en-US" b="1" dirty="0"/>
              <a:t>القاموس.</a:t>
            </a:r>
          </a:p>
          <a:p>
            <a:r>
              <a:rPr lang="en-US" b="1" dirty="0"/>
              <a:t>فمثلا</a:t>
            </a:r>
            <a:r>
              <a:rPr lang="en-US" dirty="0"/>
              <a:t>في الجملة التالية، يمكنك ان ترى بسهولة أنماط متكررة من الحروف. </a:t>
            </a:r>
          </a:p>
          <a:p>
            <a:pPr marL="0" indent="0" algn="ctr">
              <a:buNone/>
            </a:pPr>
            <a:r>
              <a:rPr lang="en-US" dirty="0">
                <a:solidFill>
                  <a:schemeClr val="accent6">
                    <a:lumMod val="75000"/>
                  </a:schemeClr>
                </a:solidFill>
              </a:rPr>
              <a:t>ال</a:t>
            </a:r>
            <a:r>
              <a:rPr lang="en-US" dirty="0"/>
              <a:t> ص</a:t>
            </a:r>
            <a:r>
              <a:rPr lang="en-US" dirty="0">
                <a:solidFill>
                  <a:srgbClr val="FF0000"/>
                </a:solidFill>
              </a:rPr>
              <a:t>عين</a:t>
            </a:r>
            <a:r>
              <a:rPr lang="en-US" dirty="0"/>
              <a:t> في يرة سورية</a:t>
            </a:r>
            <a:r>
              <a:rPr lang="en-US" dirty="0">
                <a:solidFill>
                  <a:srgbClr val="FF0000"/>
                </a:solidFill>
              </a:rPr>
              <a:t>عين</a:t>
            </a:r>
            <a:r>
              <a:rPr lang="en-US" dirty="0"/>
              <a:t> السقوط م</a:t>
            </a:r>
            <a:r>
              <a:rPr lang="en-US" dirty="0">
                <a:solidFill>
                  <a:srgbClr val="FF0000"/>
                </a:solidFill>
              </a:rPr>
              <a:t>عين</a:t>
            </a:r>
            <a:r>
              <a:rPr lang="en-US" dirty="0"/>
              <a:t>لاي على </a:t>
            </a:r>
            <a:r>
              <a:rPr lang="en-US" dirty="0">
                <a:solidFill>
                  <a:schemeClr val="accent6">
                    <a:lumMod val="75000"/>
                  </a:schemeClr>
                </a:solidFill>
              </a:rPr>
              <a:t>ال</a:t>
            </a:r>
            <a:r>
              <a:rPr lang="en-US" dirty="0"/>
              <a:t> رر</a:t>
            </a:r>
            <a:r>
              <a:rPr lang="en-US" dirty="0">
                <a:solidFill>
                  <a:srgbClr val="FF0000"/>
                </a:solidFill>
              </a:rPr>
              <a:t>عين</a:t>
            </a:r>
            <a:r>
              <a:rPr lang="en-US" dirty="0"/>
              <a:t>.</a:t>
            </a:r>
          </a:p>
          <a:p>
            <a:pPr marL="0" indent="0">
              <a:buNone/>
            </a:pPr>
            <a:r>
              <a:rPr lang="en-US" dirty="0"/>
              <a:t> على الرغم من أن هذا المثال يحتوي على أنماط واضحة المتكررة (عين و) في وثيقة كبيرة، قد تكون أنماط متكررة أكثر تعقيدا. </a:t>
            </a:r>
          </a:p>
          <a:p>
            <a:pPr marL="0" indent="0">
              <a:buNone/>
            </a:pPr>
            <a:r>
              <a:rPr lang="en-US" b="1" dirty="0"/>
              <a:t>خوارزمية ضغط البرنامج ل </a:t>
            </a:r>
            <a:r>
              <a:rPr lang="en-US" dirty="0"/>
              <a:t>(مجموعة من التعليمات تهدف إلى استكمال حل بطريقة خطوة بخطوة)، لذلك، يمر عبر الملف عدة مرات لتحديد الحاجة إلى الحصول على أكبر ضغط الأمثل المتكررة الأنماط. </a:t>
            </a:r>
            <a:endParaRPr lang="en-US" b="1" dirty="0"/>
          </a:p>
        </p:txBody>
      </p:sp>
      <p:sp>
        <p:nvSpPr>
          <p:cNvPr id="4" name="عنصر نائب للتذييل 3">
            <a:extLst>
              <a:ext uri="{FF2B5EF4-FFF2-40B4-BE49-F238E27FC236}">
                <a16:creationId xmlns:a16="http://schemas.microsoft.com/office/drawing/2014/main" id="{08AB534D-F79D-403D-A755-E8BE97611A6F}"/>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25324103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 ضغط الملفات</a:t>
            </a:r>
          </a:p>
        </p:txBody>
      </p:sp>
      <p:sp>
        <p:nvSpPr>
          <p:cNvPr id="3" name="عنصر نائب للمحتوى 2"/>
          <p:cNvSpPr>
            <a:spLocks noGrp="1"/>
          </p:cNvSpPr>
          <p:nvPr>
            <p:ph idx="1"/>
          </p:nvPr>
        </p:nvSpPr>
        <p:spPr/>
        <p:txBody>
          <a:bodyPr/>
          <a:lstStyle/>
          <a:p>
            <a:r>
              <a:rPr lang="en-US" b="1" dirty="0"/>
              <a:t> ما مدى فعالية برامج ضغط الملفات؟</a:t>
            </a:r>
          </a:p>
          <a:p>
            <a:r>
              <a:rPr lang="en-US" dirty="0"/>
              <a:t>ويمكن لبرامج ضغط الملفات الحالية تقلل النص بنسبة 50٪ أو أكثر اعتمادا على الملف. </a:t>
            </a:r>
          </a:p>
          <a:p>
            <a:r>
              <a:rPr lang="en-US" dirty="0"/>
              <a:t>ومع ذلك، بعض الملفات، مثل ملفات PDF تحتوي بالفعل على شكل من أشكال الضغط، حتى أنها لا تحتاج إلى مزيد من مضغوط.</a:t>
            </a:r>
          </a:p>
          <a:p>
            <a:r>
              <a:rPr lang="en-US" dirty="0"/>
              <a:t>ملفات الصور مثل ملفات JPEG، GIF، PNG وتجاهل الاختلافات الصغيرة في اللون أن العين البشرية قد لا تلتقط. وبالمثل، ملفات MP3 الأصوات بشكل دائم تجاهل أن الأذن البشرية لا يمكن أن يسمع. هذه ملفات الرسومات والصوت لا تحتاج إلى مزيد من الضغط.</a:t>
            </a:r>
          </a:p>
          <a:p>
            <a:endParaRPr lang="en-US" dirty="0"/>
          </a:p>
        </p:txBody>
      </p:sp>
      <p:sp>
        <p:nvSpPr>
          <p:cNvPr id="4" name="عنصر نائب للتذييل 3">
            <a:extLst>
              <a:ext uri="{FF2B5EF4-FFF2-40B4-BE49-F238E27FC236}">
                <a16:creationId xmlns:a16="http://schemas.microsoft.com/office/drawing/2014/main" id="{F63822D3-CAB6-4C65-A4F8-6F9888AC89E2}"/>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19481533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 ضغط الملفات</a:t>
            </a:r>
          </a:p>
        </p:txBody>
      </p:sp>
      <p:sp>
        <p:nvSpPr>
          <p:cNvPr id="3" name="عنصر نائب للمحتوى 2"/>
          <p:cNvSpPr>
            <a:spLocks noGrp="1"/>
          </p:cNvSpPr>
          <p:nvPr>
            <p:ph idx="1"/>
          </p:nvPr>
        </p:nvSpPr>
        <p:spPr/>
        <p:txBody>
          <a:bodyPr/>
          <a:lstStyle/>
          <a:p>
            <a:r>
              <a:rPr lang="en-US" b="1" dirty="0"/>
              <a:t>كيف يمكنني إلغاء ضغط ملف مضغوط لقد؟ </a:t>
            </a:r>
          </a:p>
          <a:p>
            <a:r>
              <a:rPr lang="en-US" dirty="0"/>
              <a:t> في مستكشف ملف، عند النقر على المضغوطة (أو مضغوط) مجلد، ومجلدات أدوات المضغوطة تعرض علامة التبويب.</a:t>
            </a:r>
          </a:p>
          <a:p>
            <a:r>
              <a:rPr lang="en-US" dirty="0"/>
              <a:t>انقر فوق استخراج كل لفتح استخراج مضغوط مربع الحوار (مضغوط) مجلدات. تصفح لتحديد المكان الذي تريد حفظ الملفات التي تم استخراجها، أو فقط اضغط استخراج لقبول الموقع الافتراضي (والذي هو عادة موقع المجلد مضغوط).</a:t>
            </a:r>
            <a:endParaRPr lang="en-US" b="1" dirty="0"/>
          </a:p>
        </p:txBody>
      </p:sp>
      <p:sp>
        <p:nvSpPr>
          <p:cNvPr id="4" name="عنصر نائب للتذييل 3">
            <a:extLst>
              <a:ext uri="{FF2B5EF4-FFF2-40B4-BE49-F238E27FC236}">
                <a16:creationId xmlns:a16="http://schemas.microsoft.com/office/drawing/2014/main" id="{708930E1-7EFA-498F-BCB9-DB02BA4CD0B0}"/>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29113342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برنامج خدمي</a:t>
            </a:r>
          </a:p>
        </p:txBody>
      </p:sp>
      <p:sp>
        <p:nvSpPr>
          <p:cNvPr id="3" name="عنصر نائب للمحتوى 2"/>
          <p:cNvSpPr>
            <a:spLocks noGrp="1"/>
          </p:cNvSpPr>
          <p:nvPr>
            <p:ph idx="1"/>
          </p:nvPr>
        </p:nvSpPr>
        <p:spPr>
          <a:xfrm>
            <a:off x="763171" y="1505242"/>
            <a:ext cx="10983350" cy="5064370"/>
          </a:xfrm>
        </p:spPr>
        <p:txBody>
          <a:bodyPr>
            <a:normAutofit fontScale="92500"/>
          </a:bodyPr>
          <a:lstStyle/>
          <a:p>
            <a:pPr>
              <a:lnSpc>
                <a:spcPct val="150000"/>
              </a:lnSpc>
            </a:pPr>
            <a:r>
              <a:rPr lang="en-US" dirty="0"/>
              <a:t>المكون الرئيسي لبرنامج النظام هو نظام التشغيل. ومع ذلك، برامج صغيرة فائدة التطبيقات التي تؤدي وظائف خاصة على الكمبيوتر هي أيضا جزء أساسي من برنامج النظام.</a:t>
            </a:r>
            <a:r>
              <a:rPr lang="en-US" b="1" dirty="0"/>
              <a:t>البرامج المساعدة تأتي في ثلاث نكهات: </a:t>
            </a:r>
          </a:p>
          <a:p>
            <a:pPr marL="457200" lvl="1" indent="0">
              <a:lnSpc>
                <a:spcPct val="150000"/>
              </a:lnSpc>
              <a:buNone/>
            </a:pPr>
            <a:r>
              <a:rPr lang="en-US" dirty="0"/>
              <a:t>1. تلك التي تم تضمينها في نظام التشغيل (مثل استعادة النظام).</a:t>
            </a:r>
          </a:p>
          <a:p>
            <a:pPr marL="457200" lvl="1" indent="0">
              <a:lnSpc>
                <a:spcPct val="150000"/>
              </a:lnSpc>
              <a:buNone/>
            </a:pPr>
            <a:r>
              <a:rPr lang="en-US" dirty="0"/>
              <a:t>2. تلك التي تباع على أنها برامج مستقل (مثل نورتون مكافحة الفيروسات).</a:t>
            </a:r>
          </a:p>
          <a:p>
            <a:pPr marL="457200" lvl="1" indent="0">
              <a:lnSpc>
                <a:spcPct val="150000"/>
              </a:lnSpc>
              <a:buNone/>
            </a:pPr>
            <a:r>
              <a:rPr lang="en-US" dirty="0"/>
              <a:t>3. هذه كما عرضت مجانية (مثل برامج مكافحة البرامج الضارة مثل الإعلان، وإدراكا من فسفت). الرقم 5.28 قوائم بعض من أنواع مختلفة من البرامج المساعدة المتاحة في نظام التشغيل ويندوز وكذلك بعض البدائل المتاحة وبرامج قائمة بذاتها</a:t>
            </a:r>
            <a:r>
              <a:rPr lang="en-US" sz="2000" dirty="0"/>
              <a:t>. </a:t>
            </a:r>
          </a:p>
        </p:txBody>
      </p:sp>
      <p:sp>
        <p:nvSpPr>
          <p:cNvPr id="4" name="عنصر نائب للتذييل 3">
            <a:extLst>
              <a:ext uri="{FF2B5EF4-FFF2-40B4-BE49-F238E27FC236}">
                <a16:creationId xmlns:a16="http://schemas.microsoft.com/office/drawing/2014/main" id="{F7A734E3-FEC1-448E-80E8-47D5E3AF715D}"/>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2620993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18" y="618479"/>
            <a:ext cx="11451101" cy="1325563"/>
          </a:xfrm>
        </p:spPr>
        <p:txBody>
          <a:bodyPr>
            <a:normAutofit/>
          </a:bodyPr>
          <a:lstStyle/>
          <a:p>
            <a:pPr algn="ctr"/>
            <a:r>
              <a:rPr lang="en-US" sz="4000" b="1" dirty="0"/>
              <a:t>برنامج خدمي</a:t>
            </a:r>
          </a:p>
        </p:txBody>
      </p:sp>
      <p:pic>
        <p:nvPicPr>
          <p:cNvPr id="5" name="صورة 4">
            <a:extLst>
              <a:ext uri="{FF2B5EF4-FFF2-40B4-BE49-F238E27FC236}">
                <a16:creationId xmlns:a16="http://schemas.microsoft.com/office/drawing/2014/main" id="{79B7FA88-77E3-4223-8B6C-B17E61CC68BB}"/>
              </a:ext>
            </a:extLst>
          </p:cNvPr>
          <p:cNvPicPr>
            <a:picLocks noChangeAspect="1"/>
          </p:cNvPicPr>
          <p:nvPr/>
        </p:nvPicPr>
        <p:blipFill>
          <a:blip r:embed="rId2"/>
          <a:stretch>
            <a:fillRect/>
          </a:stretch>
        </p:blipFill>
        <p:spPr>
          <a:xfrm>
            <a:off x="663157" y="2519214"/>
            <a:ext cx="10715625" cy="3057525"/>
          </a:xfrm>
          <a:prstGeom prst="rect">
            <a:avLst/>
          </a:prstGeom>
        </p:spPr>
      </p:pic>
      <p:sp>
        <p:nvSpPr>
          <p:cNvPr id="3" name="عنصر نائب للتذييل 2">
            <a:extLst>
              <a:ext uri="{FF2B5EF4-FFF2-40B4-BE49-F238E27FC236}">
                <a16:creationId xmlns:a16="http://schemas.microsoft.com/office/drawing/2014/main" id="{8D6C5470-4615-4AAF-81E0-2C93DD393AE5}"/>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2747028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74326" y="197861"/>
            <a:ext cx="11717674" cy="1090612"/>
          </a:xfrm>
        </p:spPr>
        <p:txBody>
          <a:bodyPr>
            <a:normAutofit fontScale="90000"/>
          </a:bodyPr>
          <a:lstStyle/>
          <a:p>
            <a:pPr algn="ct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a:t/>
            </a:r>
            <a:br>
              <a:rPr lang="en-US" sz="3200" b="1" dirty="0"/>
            </a:br>
            <a:r>
              <a:rPr lang="en-US" sz="3200" b="1" dirty="0" smtClean="0"/>
              <a:t>نظام التشغيل للماكينات والشبكات والأعمال</a:t>
            </a:r>
            <a:endParaRPr lang="en-US" sz="3200" b="1" dirty="0"/>
          </a:p>
        </p:txBody>
      </p:sp>
      <p:sp>
        <p:nvSpPr>
          <p:cNvPr id="3" name="عنصر نائب للمحتوى 2"/>
          <p:cNvSpPr>
            <a:spLocks noGrp="1"/>
          </p:cNvSpPr>
          <p:nvPr>
            <p:ph idx="1"/>
          </p:nvPr>
        </p:nvSpPr>
        <p:spPr>
          <a:xfrm>
            <a:off x="997527" y="1288473"/>
            <a:ext cx="10363200" cy="4114800"/>
          </a:xfrm>
        </p:spPr>
        <p:txBody>
          <a:bodyPr/>
          <a:lstStyle/>
          <a:p>
            <a:pPr algn="ctr"/>
            <a:endParaRPr lang="en-US" b="1" dirty="0" smtClean="0"/>
          </a:p>
          <a:p>
            <a:endParaRPr lang="en-US" b="1" dirty="0" smtClean="0"/>
          </a:p>
          <a:p>
            <a:r>
              <a:rPr lang="en-US" b="1" dirty="0" smtClean="0"/>
              <a:t>لماذا ا </a:t>
            </a:r>
            <a:r>
              <a:rPr lang="en-US" b="1" dirty="0"/>
              <a:t>قيام الأجهزة مع المدمج في أجهزة الكمبيوتر بحاجة إلى OS</a:t>
            </a:r>
            <a:r>
              <a:rPr lang="en-US" b="1" dirty="0" smtClean="0"/>
              <a:t>؟</a:t>
            </a:r>
          </a:p>
          <a:p>
            <a:r>
              <a:rPr lang="en-US" dirty="0"/>
              <a:t> الآلات التي تنفذ سلسلة متكررة من </a:t>
            </a:r>
            <a:r>
              <a:rPr lang="en-US" dirty="0" smtClean="0"/>
              <a:t>محدد</a:t>
            </a:r>
            <a:r>
              <a:rPr lang="ar-SA" dirty="0" smtClean="0"/>
              <a:t> </a:t>
            </a:r>
            <a:r>
              <a:rPr lang="en-US" dirty="0"/>
              <a:t>المهام في المبلغ المحدد من الوقت يتطلب في الوقت الحقيقي </a:t>
            </a:r>
            <a:r>
              <a:rPr lang="en-US" dirty="0" smtClean="0"/>
              <a:t>التشغيل </a:t>
            </a:r>
            <a:r>
              <a:rPr lang="en-US" dirty="0"/>
              <a:t>النظام </a:t>
            </a:r>
            <a:r>
              <a:rPr lang="en-US" b="1" dirty="0"/>
              <a:t>(RTOS</a:t>
            </a:r>
            <a:r>
              <a:rPr lang="en-US" b="1" dirty="0" smtClean="0"/>
              <a:t>)</a:t>
            </a:r>
            <a:r>
              <a:rPr lang="en-US" dirty="0" smtClean="0"/>
              <a:t>.</a:t>
            </a:r>
          </a:p>
          <a:p>
            <a:r>
              <a:rPr lang="en-US" dirty="0"/>
              <a:t>كما يشار إلى تتطلب أنظمة المدمجة الحد الأدنى المستخدم </a:t>
            </a:r>
            <a:r>
              <a:rPr lang="en-US" dirty="0" smtClean="0"/>
              <a:t>التفاعل.</a:t>
            </a:r>
          </a:p>
        </p:txBody>
      </p:sp>
      <p:pic>
        <p:nvPicPr>
          <p:cNvPr id="4" name="Picture 3" descr="Unknown.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604311" y="194027"/>
            <a:ext cx="1587690" cy="1573884"/>
          </a:xfrm>
          <a:prstGeom prst="rect">
            <a:avLst/>
          </a:prstGeom>
        </p:spPr>
      </p:pic>
      <p:pic>
        <p:nvPicPr>
          <p:cNvPr id="5" name="Picture 4" descr="340647.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03198" y="194027"/>
            <a:ext cx="1748432" cy="1398747"/>
          </a:xfrm>
          <a:prstGeom prst="rect">
            <a:avLst/>
          </a:prstGeom>
        </p:spPr>
      </p:pic>
      <p:sp>
        <p:nvSpPr>
          <p:cNvPr id="6" name="عنصر نائب للتذييل 5"/>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31070196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برنامج خدمي</a:t>
            </a:r>
          </a:p>
        </p:txBody>
      </p:sp>
      <p:sp>
        <p:nvSpPr>
          <p:cNvPr id="3" name="عنصر نائب للمحتوى 2"/>
          <p:cNvSpPr>
            <a:spLocks noGrp="1"/>
          </p:cNvSpPr>
          <p:nvPr>
            <p:ph idx="1"/>
          </p:nvPr>
        </p:nvSpPr>
        <p:spPr>
          <a:xfrm>
            <a:off x="763171" y="1505242"/>
            <a:ext cx="10515600" cy="4712677"/>
          </a:xfrm>
        </p:spPr>
        <p:txBody>
          <a:bodyPr>
            <a:normAutofit/>
          </a:bodyPr>
          <a:lstStyle/>
          <a:p>
            <a:pPr>
              <a:lnSpc>
                <a:spcPct val="150000"/>
              </a:lnSpc>
            </a:pPr>
            <a:r>
              <a:rPr lang="en-US" dirty="0"/>
              <a:t>بشكل عام، والمرافق الأساسية مصممة لإدارة وضبط وأدرجت جهاز الكمبيوتر الخاص بك إلى نظام التشغيل. برامج أداة مستقل عادة تقديم المزيد من الميزات أو واجهة المستخدم أسهل للوظائف النسخ الاحتياطي، والأمن، أو الانتعاش. بالنسبة لبعض برامج ويندوز، مثل إدارة المهام ومراقبة الموارد، لا توجد بدائل بذاتها جيدة.</a:t>
            </a:r>
          </a:p>
          <a:p>
            <a:pPr>
              <a:lnSpc>
                <a:spcPct val="150000"/>
              </a:lnSpc>
            </a:pPr>
            <a:endParaRPr lang="en-US" dirty="0"/>
          </a:p>
        </p:txBody>
      </p:sp>
      <p:sp>
        <p:nvSpPr>
          <p:cNvPr id="4" name="عنصر نائب للتذييل 3">
            <a:extLst>
              <a:ext uri="{FF2B5EF4-FFF2-40B4-BE49-F238E27FC236}">
                <a16:creationId xmlns:a16="http://schemas.microsoft.com/office/drawing/2014/main" id="{2FD8388E-C1E4-4F94-B79B-30CE9891E745}"/>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33410081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برنامج خدمي</a:t>
            </a:r>
          </a:p>
        </p:txBody>
      </p:sp>
      <p:sp>
        <p:nvSpPr>
          <p:cNvPr id="3" name="عنصر نائب للمحتوى 2"/>
          <p:cNvSpPr>
            <a:spLocks noGrp="1"/>
          </p:cNvSpPr>
          <p:nvPr>
            <p:ph idx="1"/>
          </p:nvPr>
        </p:nvSpPr>
        <p:spPr>
          <a:xfrm>
            <a:off x="763171" y="1505242"/>
            <a:ext cx="10515600" cy="4712677"/>
          </a:xfrm>
        </p:spPr>
        <p:txBody>
          <a:bodyPr>
            <a:normAutofit/>
          </a:bodyPr>
          <a:lstStyle/>
          <a:p>
            <a:pPr>
              <a:lnSpc>
                <a:spcPct val="150000"/>
              </a:lnSpc>
            </a:pPr>
            <a:r>
              <a:rPr lang="en-US" sz="3200" dirty="0"/>
              <a:t>المرافق الإدارية ويندوز </a:t>
            </a:r>
          </a:p>
          <a:p>
            <a:pPr lvl="1">
              <a:lnSpc>
                <a:spcPct val="150000"/>
              </a:lnSpc>
            </a:pPr>
            <a:r>
              <a:rPr lang="en-US" sz="2800" dirty="0"/>
              <a:t> </a:t>
            </a:r>
            <a:r>
              <a:rPr lang="en-US" sz="2800" b="1" dirty="0"/>
              <a:t>ما المرافق يمكن أن تجعل نظام بلدي العمل بشكل أسرع؟</a:t>
            </a:r>
          </a:p>
          <a:p>
            <a:pPr lvl="2">
              <a:lnSpc>
                <a:spcPct val="150000"/>
              </a:lnSpc>
            </a:pPr>
            <a:r>
              <a:rPr lang="en-US" sz="2400" b="1" dirty="0"/>
              <a:t> تنظيف القرص </a:t>
            </a:r>
            <a:r>
              <a:rPr lang="en-US" sz="2400" dirty="0"/>
              <a:t>هو أداة ويندوز الذي يزيل الملفات غير الضرورية من القرص الصلب الخاص بك. </a:t>
            </a:r>
          </a:p>
          <a:p>
            <a:pPr lvl="2">
              <a:lnSpc>
                <a:spcPct val="150000"/>
              </a:lnSpc>
            </a:pPr>
            <a:r>
              <a:rPr lang="en-US" sz="2400" dirty="0"/>
              <a:t>تشمل هذه الملفات التي تراكمت في سلة المحذوفات وكذلك الملفات الملفات المؤقتة التي أنشأتها ويندوز لتخزين البيانات مؤقتا في حين أن البرنامج قيد التشغيل. </a:t>
            </a:r>
          </a:p>
          <a:p>
            <a:pPr lvl="1">
              <a:lnSpc>
                <a:spcPct val="150000"/>
              </a:lnSpc>
            </a:pPr>
            <a:endParaRPr lang="en-US" sz="2800" b="1" dirty="0"/>
          </a:p>
        </p:txBody>
      </p:sp>
      <p:sp>
        <p:nvSpPr>
          <p:cNvPr id="4" name="عنصر نائب للتذييل 3">
            <a:extLst>
              <a:ext uri="{FF2B5EF4-FFF2-40B4-BE49-F238E27FC236}">
                <a16:creationId xmlns:a16="http://schemas.microsoft.com/office/drawing/2014/main" id="{E487F2D5-EEB4-44C9-A141-EAA67BD7A7FE}"/>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27917686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برنامج خدمي</a:t>
            </a:r>
          </a:p>
        </p:txBody>
      </p:sp>
      <p:sp>
        <p:nvSpPr>
          <p:cNvPr id="3" name="عنصر نائب للمحتوى 2"/>
          <p:cNvSpPr>
            <a:spLocks noGrp="1"/>
          </p:cNvSpPr>
          <p:nvPr>
            <p:ph idx="1"/>
          </p:nvPr>
        </p:nvSpPr>
        <p:spPr>
          <a:xfrm>
            <a:off x="763171" y="1505243"/>
            <a:ext cx="10515600" cy="4698610"/>
          </a:xfrm>
        </p:spPr>
        <p:txBody>
          <a:bodyPr>
            <a:noAutofit/>
          </a:bodyPr>
          <a:lstStyle/>
          <a:p>
            <a:pPr lvl="1" algn="just">
              <a:lnSpc>
                <a:spcPct val="150000"/>
              </a:lnSpc>
            </a:pPr>
            <a:r>
              <a:rPr lang="en-US" sz="2300" dirty="0"/>
              <a:t>عادة حذف ويندوز هذه الملفات المؤقتة عند الخروج من البرنامج، ولكن في بعض الأحيان ينسى للقيام بذلك أو لم يكن لديك الوقت لنظامك يتجمد أو يتحمل مشكلة يمنعك من الخروج من البرنامج بشكل صحيح. </a:t>
            </a:r>
          </a:p>
          <a:p>
            <a:pPr lvl="1" algn="just">
              <a:lnSpc>
                <a:spcPct val="150000"/>
              </a:lnSpc>
            </a:pPr>
            <a:r>
              <a:rPr lang="en-US" sz="2300" b="1" dirty="0"/>
              <a:t>تنظيف القرص </a:t>
            </a:r>
            <a:r>
              <a:rPr lang="en-US" sz="2300" dirty="0"/>
              <a:t>كما يزيل ملفات الإنترنت المؤقتة (صفحات الويب المخزنة على القرص الثابت للعرض السريع)، فضلا عن صفحات الويب حاليا (الصفحات المخزنة على جهاز الكمبيوتر الخاص بك حتى تتمكن من عرضها دون اتصال بالإنترنت).</a:t>
            </a:r>
          </a:p>
          <a:p>
            <a:pPr lvl="1" algn="just">
              <a:lnSpc>
                <a:spcPct val="150000"/>
              </a:lnSpc>
            </a:pPr>
            <a:r>
              <a:rPr lang="en-US" sz="2300" dirty="0"/>
              <a:t> إذا لم يتم حذف بشكل دوري، يمكن لهذه الملفات غير الضرورية تبطئ جهاز الكمبيوتر الخاص بك. </a:t>
            </a:r>
          </a:p>
          <a:p>
            <a:pPr algn="just">
              <a:lnSpc>
                <a:spcPct val="150000"/>
              </a:lnSpc>
            </a:pPr>
            <a:endParaRPr lang="en-US" sz="2300" dirty="0"/>
          </a:p>
        </p:txBody>
      </p:sp>
      <p:sp>
        <p:nvSpPr>
          <p:cNvPr id="4" name="عنصر نائب للتذييل 3">
            <a:extLst>
              <a:ext uri="{FF2B5EF4-FFF2-40B4-BE49-F238E27FC236}">
                <a16:creationId xmlns:a16="http://schemas.microsoft.com/office/drawing/2014/main" id="{2336C0A1-0C2F-48E1-9F44-1E062EE48F7F}"/>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34886421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برنامج خدمي</a:t>
            </a:r>
          </a:p>
        </p:txBody>
      </p:sp>
      <p:sp>
        <p:nvSpPr>
          <p:cNvPr id="3" name="عنصر نائب للمحتوى 2"/>
          <p:cNvSpPr>
            <a:spLocks noGrp="1"/>
          </p:cNvSpPr>
          <p:nvPr>
            <p:ph idx="1"/>
          </p:nvPr>
        </p:nvSpPr>
        <p:spPr>
          <a:xfrm>
            <a:off x="838200" y="2099602"/>
            <a:ext cx="10515600" cy="3330527"/>
          </a:xfrm>
        </p:spPr>
        <p:txBody>
          <a:bodyPr>
            <a:normAutofit/>
          </a:bodyPr>
          <a:lstStyle/>
          <a:p>
            <a:pPr>
              <a:lnSpc>
                <a:spcPct val="150000"/>
              </a:lnSpc>
            </a:pPr>
            <a:r>
              <a:rPr lang="en-US" b="1" dirty="0"/>
              <a:t>كيف يمكنني التحكم في ملفات تنظيف القرص حذف؟</a:t>
            </a:r>
          </a:p>
          <a:p>
            <a:pPr lvl="1">
              <a:lnSpc>
                <a:spcPct val="150000"/>
              </a:lnSpc>
            </a:pPr>
            <a:r>
              <a:rPr lang="en-US" dirty="0"/>
              <a:t>عند تشغيل تنظيف القرص، بفحص برنامج القرص الصلب الخاص بك لتحديد المجلدات التي تحتوي على ملفات التي يمكن حذفها ويحسب مقدار مساحة القرص الصلب الذي سيتم حررت بذلك. يمكنك التحقق من خارج أي نوع من الملفات التي ترغب في حذفها.</a:t>
            </a:r>
          </a:p>
        </p:txBody>
      </p:sp>
      <p:sp>
        <p:nvSpPr>
          <p:cNvPr id="4" name="عنصر نائب للتذييل 3">
            <a:extLst>
              <a:ext uri="{FF2B5EF4-FFF2-40B4-BE49-F238E27FC236}">
                <a16:creationId xmlns:a16="http://schemas.microsoft.com/office/drawing/2014/main" id="{AC3EEAF7-901F-415B-8DF3-03CABB692BE0}"/>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29527309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برنامج خدمي</a:t>
            </a:r>
          </a:p>
        </p:txBody>
      </p:sp>
      <p:pic>
        <p:nvPicPr>
          <p:cNvPr id="6" name="صورة 5">
            <a:extLst>
              <a:ext uri="{FF2B5EF4-FFF2-40B4-BE49-F238E27FC236}">
                <a16:creationId xmlns:a16="http://schemas.microsoft.com/office/drawing/2014/main" id="{BC58052B-042B-488F-B034-E035D6D66E66}"/>
              </a:ext>
            </a:extLst>
          </p:cNvPr>
          <p:cNvPicPr>
            <a:picLocks noChangeAspect="1"/>
          </p:cNvPicPr>
          <p:nvPr/>
        </p:nvPicPr>
        <p:blipFill>
          <a:blip r:embed="rId2"/>
          <a:stretch>
            <a:fillRect/>
          </a:stretch>
        </p:blipFill>
        <p:spPr>
          <a:xfrm>
            <a:off x="3943350" y="1319504"/>
            <a:ext cx="4089229" cy="5014299"/>
          </a:xfrm>
          <a:prstGeom prst="rect">
            <a:avLst/>
          </a:prstGeom>
        </p:spPr>
      </p:pic>
      <p:sp>
        <p:nvSpPr>
          <p:cNvPr id="3" name="عنصر نائب للتذييل 2">
            <a:extLst>
              <a:ext uri="{FF2B5EF4-FFF2-40B4-BE49-F238E27FC236}">
                <a16:creationId xmlns:a16="http://schemas.microsoft.com/office/drawing/2014/main" id="{BE4012F3-5244-43DB-8C65-01A6E07DF252}"/>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15568490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برنامج خدمي</a:t>
            </a:r>
          </a:p>
        </p:txBody>
      </p:sp>
      <p:sp>
        <p:nvSpPr>
          <p:cNvPr id="3" name="عنصر نائب للمحتوى 2"/>
          <p:cNvSpPr>
            <a:spLocks noGrp="1"/>
          </p:cNvSpPr>
          <p:nvPr>
            <p:ph idx="1"/>
          </p:nvPr>
        </p:nvSpPr>
        <p:spPr>
          <a:xfrm>
            <a:off x="763171" y="1505242"/>
            <a:ext cx="10515600" cy="4712677"/>
          </a:xfrm>
        </p:spPr>
        <p:txBody>
          <a:bodyPr>
            <a:normAutofit/>
          </a:bodyPr>
          <a:lstStyle/>
          <a:p>
            <a:pPr>
              <a:lnSpc>
                <a:spcPct val="150000"/>
              </a:lnSpc>
            </a:pPr>
            <a:r>
              <a:rPr lang="en-US" b="1" dirty="0"/>
              <a:t>كيف يمكنني التحقق من البرنامج الذي توقف عن تشغيل؟ </a:t>
            </a:r>
          </a:p>
          <a:p>
            <a:pPr lvl="1">
              <a:lnSpc>
                <a:spcPct val="150000"/>
              </a:lnSpc>
            </a:pPr>
            <a:r>
              <a:rPr lang="en-US" dirty="0"/>
              <a:t>إذا توقف برنامج العمل، يمكنك استخدام أداة إدارة مهام Windows للتحقق من البرنامج أو للخروج من برنامج متجاوب. في تبويب العمليات من إدارة المهام يسرد كافة البرامج التي تستخدمها ويشير إلى وضعهم. "لا يستجيب" سيتم عرض بجانب البرنامج الذي توقف بشكل غير صحيح. إذا قسم حالة فارغ، ثم البرنامج يعمل بشكل طبيعي. يمكنك إنهاء البرامج التي لا تستجيب بالنقر بزر الفأرة الأيمن على اسم التطبيق واختيار إنهاء المهمة من القائمة المختصرة</a:t>
            </a:r>
          </a:p>
        </p:txBody>
      </p:sp>
      <p:sp>
        <p:nvSpPr>
          <p:cNvPr id="4" name="عنصر نائب للتذييل 3">
            <a:extLst>
              <a:ext uri="{FF2B5EF4-FFF2-40B4-BE49-F238E27FC236}">
                <a16:creationId xmlns:a16="http://schemas.microsoft.com/office/drawing/2014/main" id="{AF2F54BA-440B-4246-A29D-87AE8CB8F889}"/>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305573835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برنامج خدمي</a:t>
            </a:r>
          </a:p>
        </p:txBody>
      </p:sp>
      <p:pic>
        <p:nvPicPr>
          <p:cNvPr id="4" name="صورة 3">
            <a:extLst>
              <a:ext uri="{FF2B5EF4-FFF2-40B4-BE49-F238E27FC236}">
                <a16:creationId xmlns:a16="http://schemas.microsoft.com/office/drawing/2014/main" id="{0B6FE960-5C2A-4966-BEF3-9691F7A5CC20}"/>
              </a:ext>
            </a:extLst>
          </p:cNvPr>
          <p:cNvPicPr>
            <a:picLocks noChangeAspect="1"/>
          </p:cNvPicPr>
          <p:nvPr/>
        </p:nvPicPr>
        <p:blipFill rotWithShape="1">
          <a:blip r:embed="rId2"/>
          <a:srcRect l="48510" t="34166" r="15020" b="17500"/>
          <a:stretch/>
        </p:blipFill>
        <p:spPr>
          <a:xfrm>
            <a:off x="2869810" y="1259938"/>
            <a:ext cx="6770956" cy="5067296"/>
          </a:xfrm>
          <a:prstGeom prst="rect">
            <a:avLst/>
          </a:prstGeom>
        </p:spPr>
      </p:pic>
      <p:sp>
        <p:nvSpPr>
          <p:cNvPr id="3" name="عنصر نائب للتذييل 2">
            <a:extLst>
              <a:ext uri="{FF2B5EF4-FFF2-40B4-BE49-F238E27FC236}">
                <a16:creationId xmlns:a16="http://schemas.microsoft.com/office/drawing/2014/main" id="{19C7255C-16B4-486C-BD39-83AD0E88A457}"/>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21358154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برنامج خدمي</a:t>
            </a:r>
          </a:p>
        </p:txBody>
      </p:sp>
      <p:sp>
        <p:nvSpPr>
          <p:cNvPr id="3" name="عنصر نائب للمحتوى 2"/>
          <p:cNvSpPr>
            <a:spLocks noGrp="1"/>
          </p:cNvSpPr>
          <p:nvPr>
            <p:ph idx="1"/>
          </p:nvPr>
        </p:nvSpPr>
        <p:spPr>
          <a:xfrm>
            <a:off x="838200" y="2138289"/>
            <a:ext cx="10515600" cy="3995226"/>
          </a:xfrm>
        </p:spPr>
        <p:txBody>
          <a:bodyPr>
            <a:normAutofit/>
          </a:bodyPr>
          <a:lstStyle/>
          <a:p>
            <a:pPr>
              <a:lnSpc>
                <a:spcPct val="150000"/>
              </a:lnSpc>
            </a:pPr>
            <a:r>
              <a:rPr lang="en-US" b="1" dirty="0"/>
              <a:t>كيف يمكنني تحسين أداء جهاز الكمبيوتر الخاص بي؟ </a:t>
            </a:r>
          </a:p>
          <a:p>
            <a:pPr lvl="1">
              <a:lnSpc>
                <a:spcPct val="150000"/>
              </a:lnSpc>
            </a:pPr>
            <a:r>
              <a:rPr lang="en-US" dirty="0"/>
              <a:t>بعد أن كنت قد تستخدم جهاز الكمبيوتر الخاص بك لفترة من الوقت، تحميل، وخلق تغيير، وحذف المحتوى، والقرص الصلب يصبح تجزئة: أجزاء من ملفات الحصول على مبعثره (مجزأة) حول القرص الصلب مما يجعل القرص الثابت تفعل العمل الاضافي الذي يمكن أن تبطئ جهاز الكمبيوتر الخاص بك . </a:t>
            </a:r>
          </a:p>
        </p:txBody>
      </p:sp>
      <p:sp>
        <p:nvSpPr>
          <p:cNvPr id="4" name="عنصر نائب للتذييل 3">
            <a:extLst>
              <a:ext uri="{FF2B5EF4-FFF2-40B4-BE49-F238E27FC236}">
                <a16:creationId xmlns:a16="http://schemas.microsoft.com/office/drawing/2014/main" id="{96311A98-34D1-46BD-A5D4-275CFDC1CE37}"/>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18733365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برنامج خدمي</a:t>
            </a:r>
          </a:p>
        </p:txBody>
      </p:sp>
      <p:sp>
        <p:nvSpPr>
          <p:cNvPr id="3" name="عنصر نائب للمحتوى 2"/>
          <p:cNvSpPr>
            <a:spLocks noGrp="1"/>
          </p:cNvSpPr>
          <p:nvPr>
            <p:ph idx="1"/>
          </p:nvPr>
        </p:nvSpPr>
        <p:spPr>
          <a:xfrm>
            <a:off x="473615" y="1671807"/>
            <a:ext cx="10833292" cy="4712677"/>
          </a:xfrm>
        </p:spPr>
        <p:txBody>
          <a:bodyPr>
            <a:normAutofit/>
          </a:bodyPr>
          <a:lstStyle/>
          <a:p>
            <a:pPr>
              <a:lnSpc>
                <a:spcPct val="150000"/>
              </a:lnSpc>
            </a:pPr>
            <a:r>
              <a:rPr lang="en-US" dirty="0"/>
              <a:t>إلغاء تجزئة القرص تعيد ترتيب البيانات المجزأة بحيث يتم توحيد القطع ملف ذات الصلة. تم العثور على أداة إلغاء تجزئة القرص في المجلد أدوات إدارية ويندوز في جميع التطبيقات. قبل إلغاء تجزئة القرص الصلب الخاص بك، يجب أولا تحديد إذا كان القرص يحتاج إلى إلغاء تجزئتها من خلال اختيار تحليل القرص. إذا كان القرص الخاص بك هو أكثر من 10٪ مجزأة، يجب تشغيل الأداة المساعدة إلغاء تجزئة القرص.</a:t>
            </a:r>
          </a:p>
          <a:p>
            <a:pPr>
              <a:lnSpc>
                <a:spcPct val="150000"/>
              </a:lnSpc>
            </a:pPr>
            <a:endParaRPr lang="en-US" dirty="0"/>
          </a:p>
        </p:txBody>
      </p:sp>
      <p:sp>
        <p:nvSpPr>
          <p:cNvPr id="4" name="عنصر نائب للتذييل 3">
            <a:extLst>
              <a:ext uri="{FF2B5EF4-FFF2-40B4-BE49-F238E27FC236}">
                <a16:creationId xmlns:a16="http://schemas.microsoft.com/office/drawing/2014/main" id="{799EAD7B-B5DF-46E8-AEBE-5C0E1DFC7047}"/>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11146352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برنامج خدمي</a:t>
            </a:r>
          </a:p>
        </p:txBody>
      </p:sp>
      <p:pic>
        <p:nvPicPr>
          <p:cNvPr id="9" name="صورة 8">
            <a:extLst>
              <a:ext uri="{FF2B5EF4-FFF2-40B4-BE49-F238E27FC236}">
                <a16:creationId xmlns:a16="http://schemas.microsoft.com/office/drawing/2014/main" id="{630E0D7A-D5D9-4973-9867-BC085EA8A2E9}"/>
              </a:ext>
            </a:extLst>
          </p:cNvPr>
          <p:cNvPicPr>
            <a:picLocks noChangeAspect="1"/>
          </p:cNvPicPr>
          <p:nvPr/>
        </p:nvPicPr>
        <p:blipFill>
          <a:blip r:embed="rId3"/>
          <a:stretch>
            <a:fillRect/>
          </a:stretch>
        </p:blipFill>
        <p:spPr>
          <a:xfrm>
            <a:off x="5913119" y="1586893"/>
            <a:ext cx="5195668" cy="4335135"/>
          </a:xfrm>
          <a:prstGeom prst="rect">
            <a:avLst/>
          </a:prstGeom>
        </p:spPr>
      </p:pic>
      <p:pic>
        <p:nvPicPr>
          <p:cNvPr id="12" name="صورة 11">
            <a:extLst>
              <a:ext uri="{FF2B5EF4-FFF2-40B4-BE49-F238E27FC236}">
                <a16:creationId xmlns:a16="http://schemas.microsoft.com/office/drawing/2014/main" id="{8FD56385-760C-49B7-BFDC-060A3F99309E}"/>
              </a:ext>
            </a:extLst>
          </p:cNvPr>
          <p:cNvPicPr>
            <a:picLocks noChangeAspect="1"/>
          </p:cNvPicPr>
          <p:nvPr/>
        </p:nvPicPr>
        <p:blipFill>
          <a:blip r:embed="rId4"/>
          <a:stretch>
            <a:fillRect/>
          </a:stretch>
        </p:blipFill>
        <p:spPr>
          <a:xfrm>
            <a:off x="1083213" y="1586893"/>
            <a:ext cx="4118378" cy="4335135"/>
          </a:xfrm>
          <a:prstGeom prst="rect">
            <a:avLst/>
          </a:prstGeom>
        </p:spPr>
      </p:pic>
      <p:sp>
        <p:nvSpPr>
          <p:cNvPr id="3" name="عنصر نائب للتذييل 2">
            <a:extLst>
              <a:ext uri="{FF2B5EF4-FFF2-40B4-BE49-F238E27FC236}">
                <a16:creationId xmlns:a16="http://schemas.microsoft.com/office/drawing/2014/main" id="{FC9CFFE5-E4A1-46A0-9159-BE66439EC853}"/>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212570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474326" y="197861"/>
            <a:ext cx="11717674" cy="1090612"/>
          </a:xfrm>
        </p:spPr>
        <p:txBody>
          <a:bodyPr>
            <a:normAutofit fontScale="90000"/>
          </a:bodyPr>
          <a:lstStyle/>
          <a:p>
            <a:pPr algn="ctr"/>
            <a:r>
              <a:rPr lang="en-US" sz="3200" b="1" dirty="0" smtClean="0"/>
              <a:t/>
            </a:r>
            <a:br>
              <a:rPr lang="en-US" sz="3200" b="1" dirty="0" smtClean="0"/>
            </a:br>
            <a:r>
              <a:rPr lang="en-US" sz="3200" b="1" dirty="0"/>
              <a:t/>
            </a:r>
            <a:br>
              <a:rPr lang="en-US" sz="3200" b="1" dirty="0"/>
            </a:br>
            <a:r>
              <a:rPr lang="en-US" sz="3200" b="1" dirty="0" smtClean="0"/>
              <a:t/>
            </a:r>
            <a:br>
              <a:rPr lang="en-US" sz="3200" b="1" dirty="0" smtClean="0"/>
            </a:br>
            <a:r>
              <a:rPr lang="en-US" sz="3200" b="1" dirty="0" smtClean="0"/>
              <a:t>نظام التشغيل للماكينات والشبكات والأعمال</a:t>
            </a:r>
            <a:endParaRPr lang="en-US" sz="3200" b="1" dirty="0"/>
          </a:p>
        </p:txBody>
      </p:sp>
      <p:sp>
        <p:nvSpPr>
          <p:cNvPr id="3" name="عنصر نائب للمحتوى 2"/>
          <p:cNvSpPr>
            <a:spLocks noGrp="1"/>
          </p:cNvSpPr>
          <p:nvPr>
            <p:ph idx="1"/>
          </p:nvPr>
        </p:nvSpPr>
        <p:spPr>
          <a:xfrm>
            <a:off x="801713" y="2052747"/>
            <a:ext cx="10363200" cy="4114800"/>
          </a:xfrm>
        </p:spPr>
        <p:txBody>
          <a:bodyPr/>
          <a:lstStyle/>
          <a:p>
            <a:r>
              <a:rPr lang="en-US" b="1" dirty="0"/>
              <a:t>RTOS</a:t>
            </a:r>
            <a:r>
              <a:rPr lang="en-US" b="1" dirty="0" smtClean="0"/>
              <a:t>: </a:t>
            </a:r>
            <a:r>
              <a:rPr lang="en-US" dirty="0" smtClean="0"/>
              <a:t>ا </a:t>
            </a:r>
            <a:r>
              <a:rPr lang="en-US" dirty="0"/>
              <a:t>البرنامج غرض معين، ويجب أن يضمن استجابة معينة </a:t>
            </a:r>
            <a:r>
              <a:rPr lang="en-US" dirty="0" smtClean="0"/>
              <a:t>مرات </a:t>
            </a:r>
            <a:r>
              <a:rPr lang="en-US" dirty="0"/>
              <a:t>لبعينها مهام الحوسبة. وإلا فإن</a:t>
            </a:r>
            <a:r>
              <a:rPr lang="en-US" dirty="0" smtClean="0"/>
              <a:t>آلات عديمة الفائدة </a:t>
            </a:r>
            <a:r>
              <a:rPr lang="en-US" dirty="0"/>
              <a:t>ووظائفها. </a:t>
            </a:r>
            <a:endParaRPr lang="en-US" b="1" dirty="0"/>
          </a:p>
          <a:p>
            <a:r>
              <a:rPr lang="en-US" dirty="0" smtClean="0"/>
              <a:t>هناك </a:t>
            </a:r>
            <a:r>
              <a:rPr lang="en-US" dirty="0"/>
              <a:t>لا توجد المتاحة تجاريا </a:t>
            </a:r>
            <a:r>
              <a:rPr lang="en-US" dirty="0" smtClean="0"/>
              <a:t>اساسي </a:t>
            </a:r>
            <a:r>
              <a:rPr lang="en-US" b="1" dirty="0"/>
              <a:t>RTOS</a:t>
            </a:r>
            <a:r>
              <a:rPr lang="en-US" dirty="0"/>
              <a:t> البرمجيات </a:t>
            </a:r>
            <a:r>
              <a:rPr lang="en-US" dirty="0" smtClean="0"/>
              <a:t>البرامج. </a:t>
            </a:r>
            <a:r>
              <a:rPr lang="en-US" dirty="0"/>
              <a:t> </a:t>
            </a:r>
            <a:endParaRPr lang="en-US" dirty="0" smtClean="0"/>
          </a:p>
          <a:p>
            <a:r>
              <a:rPr lang="en-US" dirty="0"/>
              <a:t>تتم كتابة البرامج خصيصا لتلبية احتياجات ل </a:t>
            </a:r>
            <a:r>
              <a:rPr lang="en-US" dirty="0" smtClean="0"/>
              <a:t>جهاز </a:t>
            </a:r>
            <a:r>
              <a:rPr lang="en-US" dirty="0"/>
              <a:t>المهام منظم أو سجل دقيق </a:t>
            </a:r>
            <a:r>
              <a:rPr lang="en-US" dirty="0" smtClean="0"/>
              <a:t>النتائج مثل </a:t>
            </a:r>
            <a:r>
              <a:rPr lang="en-US" dirty="0"/>
              <a:t>مثل </a:t>
            </a:r>
            <a:r>
              <a:rPr lang="en-US" dirty="0" smtClean="0"/>
              <a:t>قياس </a:t>
            </a:r>
            <a:r>
              <a:rPr lang="en-US" dirty="0"/>
              <a:t>أدوات وجدت في العلمية، </a:t>
            </a:r>
            <a:r>
              <a:rPr lang="en-US" dirty="0" smtClean="0"/>
              <a:t>الدفاع والطيران الصناعات -</a:t>
            </a:r>
            <a:r>
              <a:rPr lang="en-US" b="1" dirty="0" smtClean="0"/>
              <a:t>مطلوب RTOS.</a:t>
            </a:r>
            <a:endParaRPr lang="en-US" b="1" dirty="0"/>
          </a:p>
        </p:txBody>
      </p:sp>
      <p:pic>
        <p:nvPicPr>
          <p:cNvPr id="5" name="Picture 3" descr="Unknown.jp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13350" t="9369" r="9881" b="14530"/>
          <a:stretch/>
        </p:blipFill>
        <p:spPr>
          <a:xfrm>
            <a:off x="10780343" y="226240"/>
            <a:ext cx="1217083" cy="1206500"/>
          </a:xfrm>
          <a:prstGeom prst="rect">
            <a:avLst/>
          </a:prstGeom>
        </p:spPr>
      </p:pic>
      <p:pic>
        <p:nvPicPr>
          <p:cNvPr id="6" name="Picture 4" descr="340647.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4939" y="194027"/>
            <a:ext cx="1588658" cy="1270927"/>
          </a:xfrm>
          <a:prstGeom prst="rect">
            <a:avLst/>
          </a:prstGeom>
        </p:spPr>
      </p:pic>
      <p:sp>
        <p:nvSpPr>
          <p:cNvPr id="2" name="عنصر نائب للتذييل 1"/>
          <p:cNvSpPr>
            <a:spLocks noGrp="1"/>
          </p:cNvSpPr>
          <p:nvPr>
            <p:ph type="ftr" sz="quarter" idx="11"/>
          </p:nvPr>
        </p:nvSpPr>
        <p:spPr/>
        <p:txBody>
          <a:bodyPr/>
          <a:lstStyle/>
          <a:p>
            <a:r>
              <a:rPr lang="ar-SA" smtClean="0"/>
              <a:t>إعداد شطر الطالبات فرع (الشرفية والسلامة)</a:t>
            </a:r>
            <a:endParaRPr lang="en-US" dirty="0" smtClean="0"/>
          </a:p>
        </p:txBody>
      </p:sp>
    </p:spTree>
    <p:extLst>
      <p:ext uri="{BB962C8B-B14F-4D97-AF65-F5344CB8AC3E}">
        <p14:creationId xmlns:p14="http://schemas.microsoft.com/office/powerpoint/2010/main" val="37911834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برنامج خدمي</a:t>
            </a:r>
          </a:p>
        </p:txBody>
      </p:sp>
      <p:sp>
        <p:nvSpPr>
          <p:cNvPr id="3" name="عنصر نائب للمحتوى 2"/>
          <p:cNvSpPr>
            <a:spLocks noGrp="1"/>
          </p:cNvSpPr>
          <p:nvPr>
            <p:ph idx="1"/>
          </p:nvPr>
        </p:nvSpPr>
        <p:spPr>
          <a:xfrm>
            <a:off x="763171" y="1505242"/>
            <a:ext cx="10515600" cy="4712677"/>
          </a:xfrm>
        </p:spPr>
        <p:txBody>
          <a:bodyPr>
            <a:normAutofit fontScale="92500" lnSpcReduction="10000"/>
          </a:bodyPr>
          <a:lstStyle/>
          <a:p>
            <a:pPr>
              <a:lnSpc>
                <a:spcPct val="150000"/>
              </a:lnSpc>
            </a:pPr>
            <a:r>
              <a:rPr lang="en-US" dirty="0"/>
              <a:t>ملف والنسخ الاحتياطي نظام المرافق الهدف </a:t>
            </a:r>
          </a:p>
          <a:p>
            <a:pPr>
              <a:lnSpc>
                <a:spcPct val="150000"/>
              </a:lnSpc>
            </a:pPr>
            <a:r>
              <a:rPr lang="en-US" b="1" dirty="0"/>
              <a:t>كيف يمكنني حماية البيانات الخاصة بي في الأعطال شيء حدث في نظام بلدي؟ </a:t>
            </a:r>
            <a:r>
              <a:rPr lang="en-US" dirty="0"/>
              <a:t>وكما أشرنا سابقا، عند استخدام الأداة المساعدة التاريخ ملف، يمكن أن يكون لديك Windows تلقائيا بإنشاء نسخة مكررة من مكتبات الخاصة بك، سطح المكتب، والاتصالات، والمفضلة ونسخها إلى جهاز تخزين آخر، مثل قرص صلب خارجي. نسخة احتياطية تحمي البيانات الخاصة بك في حالة فشل القرص الصلب أو يتم مسح الملفات عن طريق الخطأ. كما يحتفظ التاريخ ملف نسخ من إصدارات مختلفة من الملفات.</a:t>
            </a:r>
          </a:p>
        </p:txBody>
      </p:sp>
      <p:sp>
        <p:nvSpPr>
          <p:cNvPr id="4" name="عنصر نائب للتذييل 3">
            <a:extLst>
              <a:ext uri="{FF2B5EF4-FFF2-40B4-BE49-F238E27FC236}">
                <a16:creationId xmlns:a16="http://schemas.microsoft.com/office/drawing/2014/main" id="{74732BF0-3EA8-4979-9C77-70DD34889AA1}"/>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28861589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برنامج خدمي</a:t>
            </a:r>
          </a:p>
        </p:txBody>
      </p:sp>
      <p:pic>
        <p:nvPicPr>
          <p:cNvPr id="4104" name="Picture 8" descr="ÙØªÙØ¬Ø© Ø¨Ø­Ø« Ø§ÙØµÙØ± Ø¹Ù âªfile history backup windows 10â¬â">
            <a:extLst>
              <a:ext uri="{FF2B5EF4-FFF2-40B4-BE49-F238E27FC236}">
                <a16:creationId xmlns:a16="http://schemas.microsoft.com/office/drawing/2014/main" id="{151B6F02-1DFF-40C9-831A-E9E6DAA98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302" y="1505242"/>
            <a:ext cx="5871576" cy="3956539"/>
          </a:xfrm>
          <a:prstGeom prst="rect">
            <a:avLst/>
          </a:prstGeom>
          <a:noFill/>
          <a:extLst>
            <a:ext uri="{909E8E84-426E-40DD-AFC4-6F175D3DCCD1}">
              <a14:hiddenFill xmlns:a14="http://schemas.microsoft.com/office/drawing/2010/main">
                <a:solidFill>
                  <a:srgbClr val="FFFFFF"/>
                </a:solidFill>
              </a14:hiddenFill>
            </a:ext>
          </a:extLst>
        </p:spPr>
      </p:pic>
      <p:sp>
        <p:nvSpPr>
          <p:cNvPr id="9" name="سهم: منحني 8">
            <a:extLst>
              <a:ext uri="{FF2B5EF4-FFF2-40B4-BE49-F238E27FC236}">
                <a16:creationId xmlns:a16="http://schemas.microsoft.com/office/drawing/2014/main" id="{DD77BB60-210A-42DA-980F-47F63E94E454}"/>
              </a:ext>
            </a:extLst>
          </p:cNvPr>
          <p:cNvSpPr/>
          <p:nvPr/>
        </p:nvSpPr>
        <p:spPr>
          <a:xfrm>
            <a:off x="3348110" y="3671667"/>
            <a:ext cx="661182" cy="195541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مربع نص 9">
            <a:extLst>
              <a:ext uri="{FF2B5EF4-FFF2-40B4-BE49-F238E27FC236}">
                <a16:creationId xmlns:a16="http://schemas.microsoft.com/office/drawing/2014/main" id="{AA7737AE-7AD6-41E1-8960-EA3FE8269E8E}"/>
              </a:ext>
            </a:extLst>
          </p:cNvPr>
          <p:cNvSpPr txBox="1"/>
          <p:nvPr/>
        </p:nvSpPr>
        <p:spPr>
          <a:xfrm>
            <a:off x="1842904" y="5627077"/>
            <a:ext cx="3010411" cy="646331"/>
          </a:xfrm>
          <a:prstGeom prst="rect">
            <a:avLst/>
          </a:prstGeom>
          <a:noFill/>
          <a:ln>
            <a:solidFill>
              <a:schemeClr val="tx1"/>
            </a:solidFill>
          </a:ln>
        </p:spPr>
        <p:txBody>
          <a:bodyPr wrap="square" rtlCol="0">
            <a:spAutoFit/>
          </a:bodyPr>
          <a:lstStyle/>
          <a:p>
            <a:pPr algn="ctr"/>
            <a:r>
              <a:rPr lang="en-US" dirty="0"/>
              <a:t>لتعديل نسخة احتياطية الإعداد، انقر فوق الخيار المزيد</a:t>
            </a:r>
          </a:p>
        </p:txBody>
      </p:sp>
      <p:sp>
        <p:nvSpPr>
          <p:cNvPr id="13" name="مخطط انسيابي: معالجة 12">
            <a:extLst>
              <a:ext uri="{FF2B5EF4-FFF2-40B4-BE49-F238E27FC236}">
                <a16:creationId xmlns:a16="http://schemas.microsoft.com/office/drawing/2014/main" id="{BFA7C99F-E933-4307-9254-3875ECB423DD}"/>
              </a:ext>
            </a:extLst>
          </p:cNvPr>
          <p:cNvSpPr/>
          <p:nvPr/>
        </p:nvSpPr>
        <p:spPr>
          <a:xfrm>
            <a:off x="4033216" y="3727939"/>
            <a:ext cx="806031" cy="253219"/>
          </a:xfrm>
          <a:prstGeom prst="flowChartProcess">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dirty="0"/>
          </a:p>
        </p:txBody>
      </p:sp>
      <p:pic>
        <p:nvPicPr>
          <p:cNvPr id="4106" name="Picture 10" descr="ÙØªÙØ¬Ø© Ø¨Ø­Ø« Ø§ÙØµÙØ± Ø¹Ù âªfile history backup optionâ¬â">
            <a:extLst>
              <a:ext uri="{FF2B5EF4-FFF2-40B4-BE49-F238E27FC236}">
                <a16:creationId xmlns:a16="http://schemas.microsoft.com/office/drawing/2014/main" id="{30F92A5C-04A6-4201-9D83-838F039D25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4043" y="3483511"/>
            <a:ext cx="4813316" cy="3206409"/>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لتذييل 2">
            <a:extLst>
              <a:ext uri="{FF2B5EF4-FFF2-40B4-BE49-F238E27FC236}">
                <a16:creationId xmlns:a16="http://schemas.microsoft.com/office/drawing/2014/main" id="{80AFB359-3D83-477D-B1B5-52B245A35EFE}"/>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294943081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برنامج خدمي</a:t>
            </a:r>
          </a:p>
        </p:txBody>
      </p:sp>
      <p:sp>
        <p:nvSpPr>
          <p:cNvPr id="3" name="عنصر نائب للمحتوى 2"/>
          <p:cNvSpPr>
            <a:spLocks noGrp="1"/>
          </p:cNvSpPr>
          <p:nvPr>
            <p:ph idx="1"/>
          </p:nvPr>
        </p:nvSpPr>
        <p:spPr>
          <a:xfrm>
            <a:off x="763171" y="1505242"/>
            <a:ext cx="10515600" cy="4712677"/>
          </a:xfrm>
        </p:spPr>
        <p:txBody>
          <a:bodyPr>
            <a:normAutofit fontScale="85000" lnSpcReduction="10000"/>
          </a:bodyPr>
          <a:lstStyle/>
          <a:p>
            <a:pPr>
              <a:lnSpc>
                <a:spcPct val="150000"/>
              </a:lnSpc>
            </a:pPr>
            <a:r>
              <a:rPr lang="en-US" dirty="0"/>
              <a:t>وهذا يعني أنه إذا كنت بحاجة إلى العودة إلى مشروع الثاني من ورقة التاريخ ولايتك، حتى ولو كنت الآن على مشروع الخامس الخاص بك، تاريخ الملف يجب أن تسمح لك لاستردادها. يحتاج التاريخ الملف المراد تشغيله من قبل المستخدم ويتطلب القرص الصلب (أو محرك أقراص الشبكة) الخارجي الذي يرتبط دائما إلى جهاز الكمبيوتر في العمل. يمكنك اختيار احتياطية لجميع المجلدات على C: محرك الأقراص، أو حدد بعض تلك التي تستخدم في معظم الأحيان أو تحتوي على ملفات الأكثر حساسية للنسخ الاحتياطي. يتضمن نظام التشغيل Windows 10 أيضا أدوات استعادة التي تسمح لك لاستكمال نسخ احتياطية من النظام بأكمله (صورة النظام) التي يمكنك استعادة لاحقا في حال وقوع حادث كبير في القرص الصلب.</a:t>
            </a:r>
          </a:p>
        </p:txBody>
      </p:sp>
      <p:sp>
        <p:nvSpPr>
          <p:cNvPr id="4" name="عنصر نائب للتذييل 3">
            <a:extLst>
              <a:ext uri="{FF2B5EF4-FFF2-40B4-BE49-F238E27FC236}">
                <a16:creationId xmlns:a16="http://schemas.microsoft.com/office/drawing/2014/main" id="{847F2FEE-5ED7-47BB-9729-9467A768C96D}"/>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6493528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برنامج خدمي</a:t>
            </a:r>
          </a:p>
        </p:txBody>
      </p:sp>
      <p:sp>
        <p:nvSpPr>
          <p:cNvPr id="3" name="عنصر نائب للمحتوى 2"/>
          <p:cNvSpPr>
            <a:spLocks noGrp="1"/>
          </p:cNvSpPr>
          <p:nvPr>
            <p:ph idx="1"/>
          </p:nvPr>
        </p:nvSpPr>
        <p:spPr>
          <a:xfrm>
            <a:off x="763171" y="1505242"/>
            <a:ext cx="10515600" cy="4712677"/>
          </a:xfrm>
        </p:spPr>
        <p:txBody>
          <a:bodyPr>
            <a:normAutofit lnSpcReduction="10000"/>
          </a:bodyPr>
          <a:lstStyle/>
          <a:p>
            <a:pPr>
              <a:lnSpc>
                <a:spcPct val="150000"/>
              </a:lnSpc>
            </a:pPr>
            <a:r>
              <a:rPr lang="en-US" b="1" dirty="0"/>
              <a:t>كيف يمكنني استعادة النظام بأكمله؟ </a:t>
            </a:r>
          </a:p>
          <a:p>
            <a:pPr lvl="1">
              <a:lnSpc>
                <a:spcPct val="150000"/>
              </a:lnSpc>
            </a:pPr>
            <a:r>
              <a:rPr lang="en-US" dirty="0"/>
              <a:t>افترض أنك قمت فقط تركيب برنامج حاسوبي جديد وتجميد جهاز الكمبيوتر الخاص بك. بعد إعادة تشغيل الكمبيوتر، عند محاولة بدء تشغيل التطبيق، ونظام يتجمد مرة أخرى. إلغاء تثبيت برنامج جديد، ولكن لا يزال جهاز الكمبيوتر الخاص بك لتجميد بعد إعادة التشغيل.</a:t>
            </a:r>
          </a:p>
          <a:p>
            <a:pPr>
              <a:lnSpc>
                <a:spcPct val="150000"/>
              </a:lnSpc>
            </a:pPr>
            <a:r>
              <a:rPr lang="en-US" b="1" dirty="0"/>
              <a:t>ماذا تستطيع ان تفعل الان؟ </a:t>
            </a:r>
          </a:p>
          <a:p>
            <a:pPr lvl="1">
              <a:lnSpc>
                <a:spcPct val="150000"/>
              </a:lnSpc>
            </a:pPr>
            <a:r>
              <a:rPr lang="en-US" dirty="0"/>
              <a:t>ويندوز لديه أداة مساعدة تسمى استعادة النظام الذي يسمح لك لفة إعدادات النظام الخاص بك إلى تاريخ محدد عندما كان كل شيء يعمل بشكل صحيح.</a:t>
            </a:r>
          </a:p>
        </p:txBody>
      </p:sp>
      <p:sp>
        <p:nvSpPr>
          <p:cNvPr id="4" name="عنصر نائب للتذييل 3">
            <a:extLst>
              <a:ext uri="{FF2B5EF4-FFF2-40B4-BE49-F238E27FC236}">
                <a16:creationId xmlns:a16="http://schemas.microsoft.com/office/drawing/2014/main" id="{AF5AC868-8D58-4EF2-A899-165E5EE6DE59}"/>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14351553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برنامج خدمي</a:t>
            </a:r>
          </a:p>
        </p:txBody>
      </p:sp>
      <p:sp>
        <p:nvSpPr>
          <p:cNvPr id="3" name="عنصر نائب للمحتوى 2"/>
          <p:cNvSpPr>
            <a:spLocks noGrp="1"/>
          </p:cNvSpPr>
          <p:nvPr>
            <p:ph idx="1"/>
          </p:nvPr>
        </p:nvSpPr>
        <p:spPr>
          <a:xfrm>
            <a:off x="763171" y="1505242"/>
            <a:ext cx="10515600" cy="4712677"/>
          </a:xfrm>
        </p:spPr>
        <p:txBody>
          <a:bodyPr>
            <a:normAutofit fontScale="85000" lnSpcReduction="10000"/>
          </a:bodyPr>
          <a:lstStyle/>
          <a:p>
            <a:pPr>
              <a:lnSpc>
                <a:spcPct val="150000"/>
              </a:lnSpc>
            </a:pPr>
            <a:r>
              <a:rPr lang="en-US" dirty="0"/>
              <a:t>نقطة استعادة النظام، التي هي لقطة snap- من إعدادات النظام بأكمله، يتم إنشاؤها قبل أحداث معينة، مثل تثبيت برنامج أو تحديث، أو تلقائيا مرة واحدة في الأسبوع إذا تم إنشاء أي نقاط الاستعادة الأخرى في ذلك الوقت. يمكنك أيضا إنشاء نقطة استعادة يدويا في أي وقت. يجب أن تحدث مشاكل، إذا كان الكمبيوتر تم تشغيل ما يرام قبل تثبيت برنامج جديد أو جهاز، هل يمكن استعادة الكمبيوتر إلى الإعدادات التي كانت سارية المفعول قبل برنامج أو جهاز تركيب (انظر الشكل 5.34). استعادة النظام لا يؤثر الملفات البيانات الشخصية (مثل مستندات Word أو البريد الإلكتروني)، حتى أنك لن تخسر التغييرات التي أدخلت على هذه الملفات.</a:t>
            </a:r>
          </a:p>
        </p:txBody>
      </p:sp>
      <p:sp>
        <p:nvSpPr>
          <p:cNvPr id="4" name="عنصر نائب للتذييل 3">
            <a:extLst>
              <a:ext uri="{FF2B5EF4-FFF2-40B4-BE49-F238E27FC236}">
                <a16:creationId xmlns:a16="http://schemas.microsoft.com/office/drawing/2014/main" id="{C0EFFA9A-6D6C-42C4-ADE9-610F37299CFB}"/>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30349759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برنامج خدمي</a:t>
            </a:r>
          </a:p>
        </p:txBody>
      </p:sp>
      <p:pic>
        <p:nvPicPr>
          <p:cNvPr id="4" name="عنصر نائب للمحتوى 3">
            <a:extLst>
              <a:ext uri="{FF2B5EF4-FFF2-40B4-BE49-F238E27FC236}">
                <a16:creationId xmlns:a16="http://schemas.microsoft.com/office/drawing/2014/main" id="{E7CADE43-F856-4138-9C75-1D4160734B6A}"/>
              </a:ext>
            </a:extLst>
          </p:cNvPr>
          <p:cNvPicPr>
            <a:picLocks noGrp="1" noChangeAspect="1"/>
          </p:cNvPicPr>
          <p:nvPr>
            <p:ph idx="1"/>
          </p:nvPr>
        </p:nvPicPr>
        <p:blipFill>
          <a:blip r:embed="rId2"/>
          <a:stretch>
            <a:fillRect/>
          </a:stretch>
        </p:blipFill>
        <p:spPr>
          <a:xfrm>
            <a:off x="1512986" y="1505242"/>
            <a:ext cx="3924300" cy="4457700"/>
          </a:xfrm>
          <a:prstGeom prst="rect">
            <a:avLst/>
          </a:prstGeom>
        </p:spPr>
      </p:pic>
      <p:pic>
        <p:nvPicPr>
          <p:cNvPr id="3074" name="Picture 2" descr="ÙØªÙØ¬Ø© Ø¨Ø­Ø« Ø§ÙØµÙØ± Ø¹Ù âªsystem restoreâ¬â">
            <a:extLst>
              <a:ext uri="{FF2B5EF4-FFF2-40B4-BE49-F238E27FC236}">
                <a16:creationId xmlns:a16="http://schemas.microsoft.com/office/drawing/2014/main" id="{01E9B8BD-1A1F-4DAA-9279-7874FCC4AE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66" t="8434" r="4708" b="3105"/>
          <a:stretch/>
        </p:blipFill>
        <p:spPr bwMode="auto">
          <a:xfrm>
            <a:off x="5887451" y="1631852"/>
            <a:ext cx="5099416" cy="4204480"/>
          </a:xfrm>
          <a:prstGeom prst="rect">
            <a:avLst/>
          </a:prstGeom>
          <a:noFill/>
          <a:extLst>
            <a:ext uri="{909E8E84-426E-40DD-AFC4-6F175D3DCCD1}">
              <a14:hiddenFill xmlns:a14="http://schemas.microsoft.com/office/drawing/2010/main">
                <a:solidFill>
                  <a:srgbClr val="FFFFFF"/>
                </a:solidFill>
              </a14:hiddenFill>
            </a:ext>
          </a:extLst>
        </p:spPr>
      </p:pic>
      <p:sp>
        <p:nvSpPr>
          <p:cNvPr id="3" name="عنصر نائب للتذييل 2">
            <a:extLst>
              <a:ext uri="{FF2B5EF4-FFF2-40B4-BE49-F238E27FC236}">
                <a16:creationId xmlns:a16="http://schemas.microsoft.com/office/drawing/2014/main" id="{DA714B42-B833-4C48-A415-8A06235E9702}"/>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23284659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برنامج خدمي</a:t>
            </a:r>
          </a:p>
        </p:txBody>
      </p:sp>
      <p:sp>
        <p:nvSpPr>
          <p:cNvPr id="3" name="عنصر نائب للمحتوى 2"/>
          <p:cNvSpPr>
            <a:spLocks noGrp="1"/>
          </p:cNvSpPr>
          <p:nvPr>
            <p:ph idx="1"/>
          </p:nvPr>
        </p:nvSpPr>
        <p:spPr>
          <a:xfrm>
            <a:off x="763170" y="1702190"/>
            <a:ext cx="10515600" cy="4712677"/>
          </a:xfrm>
        </p:spPr>
        <p:txBody>
          <a:bodyPr>
            <a:normAutofit/>
          </a:bodyPr>
          <a:lstStyle/>
          <a:p>
            <a:pPr>
              <a:lnSpc>
                <a:spcPct val="150000"/>
              </a:lnSpc>
            </a:pPr>
            <a:r>
              <a:rPr lang="en-US" dirty="0"/>
              <a:t>يتضمن OS X أداة النسخ الاحتياطي يسمى آلة الزمن التي تدعم تلقائيا الملفات إلى موقع معين. كما يقدم أبل أجهزة النسخ الاحتياطي دعا الوقت كبسولات، والتي هي محركات الأقراص الصلبة مع الاتصال اللاسلكي، مصمم للعمل مع آلة الزمن وتسجيل بيانات النسخ الاحتياطي. لأن آلة الزمن يجعل نسخة صورة كاملة من النظام الخاص بك، فإنه يمكن أن تستخدم أيضا لاستعادة النظام في حالة وجود خطأ فادح.</a:t>
            </a:r>
          </a:p>
        </p:txBody>
      </p:sp>
      <p:sp>
        <p:nvSpPr>
          <p:cNvPr id="4" name="عنصر نائب للتذييل 3">
            <a:extLst>
              <a:ext uri="{FF2B5EF4-FFF2-40B4-BE49-F238E27FC236}">
                <a16:creationId xmlns:a16="http://schemas.microsoft.com/office/drawing/2014/main" id="{4B6ECCC5-743A-43A1-96E5-A96ACD3F7F88}"/>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999347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برنامج خدمي</a:t>
            </a:r>
          </a:p>
        </p:txBody>
      </p:sp>
      <p:sp>
        <p:nvSpPr>
          <p:cNvPr id="3" name="عنصر نائب للمحتوى 2"/>
          <p:cNvSpPr>
            <a:spLocks noGrp="1"/>
          </p:cNvSpPr>
          <p:nvPr>
            <p:ph idx="1"/>
          </p:nvPr>
        </p:nvSpPr>
        <p:spPr>
          <a:xfrm>
            <a:off x="763170" y="1702190"/>
            <a:ext cx="10515600" cy="4712677"/>
          </a:xfrm>
        </p:spPr>
        <p:txBody>
          <a:bodyPr>
            <a:normAutofit/>
          </a:bodyPr>
          <a:lstStyle/>
          <a:p>
            <a:pPr>
              <a:lnSpc>
                <a:spcPct val="150000"/>
              </a:lnSpc>
            </a:pPr>
            <a:r>
              <a:rPr lang="en-US" dirty="0"/>
              <a:t>الوصول المرافق الهدف </a:t>
            </a:r>
          </a:p>
          <a:p>
            <a:pPr lvl="1">
              <a:lnSpc>
                <a:spcPct val="150000"/>
              </a:lnSpc>
            </a:pPr>
            <a:r>
              <a:rPr lang="en-US" b="1" dirty="0"/>
              <a:t> ما المرافق مصممة للمستخدمين من ذوي الاحتياجات الخاصة؟ </a:t>
            </a:r>
            <a:r>
              <a:rPr lang="en-US" dirty="0"/>
              <a:t>تشمل مايكروسوفت ويندوز ومركز سهولة الوصول، وهو موقع مركزي للتكنولوجيا وأدوات لضبط إعدادات الوصول المساعدة. في مركز سهولة الوصول، والتي يمكن الوصول إليها من الإعدادات، يمكنك العثور على الأدوات اللازمة لمساعدة المستخدمين ذوي الإعاقة، كما هو موضح في الشكل 5.35. الأدوات هو مبين في الشكل هي مجرد عينة من الأدوات المتاحة. إذا لم تكن متأكدا من أين تبدأ أو ما الإعدادات قد تساعد، استبيان يسألك عن الروتين</a:t>
            </a:r>
          </a:p>
        </p:txBody>
      </p:sp>
      <p:sp>
        <p:nvSpPr>
          <p:cNvPr id="4" name="عنصر نائب للتذييل 3">
            <a:extLst>
              <a:ext uri="{FF2B5EF4-FFF2-40B4-BE49-F238E27FC236}">
                <a16:creationId xmlns:a16="http://schemas.microsoft.com/office/drawing/2014/main" id="{F461BF11-9862-43DF-BB7E-E3DBE377B671}"/>
              </a:ext>
            </a:extLst>
          </p:cNvPr>
          <p:cNvSpPr>
            <a:spLocks noGrp="1"/>
          </p:cNvSpPr>
          <p:nvPr>
            <p:ph type="ftr" sz="quarter" idx="11"/>
          </p:nvPr>
        </p:nvSpPr>
        <p:spPr/>
        <p:txBody>
          <a:bodyPr/>
          <a:lstStyle/>
          <a:p>
            <a:r>
              <a:rPr lang="ar-SA"/>
              <a:t>إعداد شطر الطالبات فرع (الشرفية والسلامة)</a:t>
            </a:r>
            <a:endParaRPr lang="en-US"/>
          </a:p>
        </p:txBody>
      </p:sp>
    </p:spTree>
    <p:extLst>
      <p:ext uri="{BB962C8B-B14F-4D97-AF65-F5344CB8AC3E}">
        <p14:creationId xmlns:p14="http://schemas.microsoft.com/office/powerpoint/2010/main" val="24647507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برنامج خدمي</a:t>
            </a:r>
          </a:p>
        </p:txBody>
      </p:sp>
      <p:pic>
        <p:nvPicPr>
          <p:cNvPr id="4" name="صورة 3">
            <a:extLst>
              <a:ext uri="{FF2B5EF4-FFF2-40B4-BE49-F238E27FC236}">
                <a16:creationId xmlns:a16="http://schemas.microsoft.com/office/drawing/2014/main" id="{3BA777A8-E3CB-4B88-AA50-35304A5CABCA}"/>
              </a:ext>
            </a:extLst>
          </p:cNvPr>
          <p:cNvPicPr>
            <a:picLocks noChangeAspect="1"/>
          </p:cNvPicPr>
          <p:nvPr/>
        </p:nvPicPr>
        <p:blipFill rotWithShape="1">
          <a:blip r:embed="rId3"/>
          <a:srcRect l="28879" t="19898" r="27103" b="29026"/>
          <a:stretch/>
        </p:blipFill>
        <p:spPr>
          <a:xfrm>
            <a:off x="2521561" y="1659987"/>
            <a:ext cx="6998817" cy="4586068"/>
          </a:xfrm>
          <a:prstGeom prst="rect">
            <a:avLst/>
          </a:prstGeom>
        </p:spPr>
      </p:pic>
      <p:sp>
        <p:nvSpPr>
          <p:cNvPr id="3" name="عنصر نائب للتذييل 2">
            <a:extLst>
              <a:ext uri="{FF2B5EF4-FFF2-40B4-BE49-F238E27FC236}">
                <a16:creationId xmlns:a16="http://schemas.microsoft.com/office/drawing/2014/main" id="{EC6AAD3A-E481-4F23-AE14-E175A3459756}"/>
              </a:ext>
            </a:extLst>
          </p:cNvPr>
          <p:cNvSpPr>
            <a:spLocks noGrp="1"/>
          </p:cNvSpPr>
          <p:nvPr>
            <p:ph type="ftr" sz="quarter" idx="11"/>
          </p:nvPr>
        </p:nvSpPr>
        <p:spPr/>
        <p:txBody>
          <a:bodyPr/>
          <a:lstStyle/>
          <a:p>
            <a:r>
              <a:rPr lang="ar-SA" dirty="0"/>
              <a:t>إعداد شطر الطالبات فرع (الشرفية والسلامة)</a:t>
            </a:r>
            <a:endParaRPr lang="en-US" dirty="0"/>
          </a:p>
        </p:txBody>
      </p:sp>
    </p:spTree>
    <p:extLst>
      <p:ext uri="{BB962C8B-B14F-4D97-AF65-F5344CB8AC3E}">
        <p14:creationId xmlns:p14="http://schemas.microsoft.com/office/powerpoint/2010/main" val="39118568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5420" y="179679"/>
            <a:ext cx="11451101" cy="1325563"/>
          </a:xfrm>
        </p:spPr>
        <p:txBody>
          <a:bodyPr>
            <a:normAutofit/>
          </a:bodyPr>
          <a:lstStyle/>
          <a:p>
            <a:pPr algn="ctr"/>
            <a:r>
              <a:rPr lang="en-US" sz="4000" b="1" dirty="0"/>
              <a:t>برنامج خدمي</a:t>
            </a:r>
          </a:p>
        </p:txBody>
      </p:sp>
      <p:sp>
        <p:nvSpPr>
          <p:cNvPr id="3" name="عنصر نائب للمحتوى 2"/>
          <p:cNvSpPr>
            <a:spLocks noGrp="1"/>
          </p:cNvSpPr>
          <p:nvPr>
            <p:ph idx="1"/>
          </p:nvPr>
        </p:nvSpPr>
        <p:spPr>
          <a:xfrm>
            <a:off x="763170" y="1702190"/>
            <a:ext cx="10515600" cy="4712677"/>
          </a:xfrm>
        </p:spPr>
        <p:txBody>
          <a:bodyPr>
            <a:normAutofit/>
          </a:bodyPr>
          <a:lstStyle/>
          <a:p>
            <a:pPr>
              <a:lnSpc>
                <a:spcPct val="150000"/>
              </a:lnSpc>
            </a:pPr>
            <a:r>
              <a:rPr lang="en-US" dirty="0"/>
              <a:t>المهمات، وتوصية شخصية للإعدادات التي سوف تساعدك على استخدام أفضل جهاز الكمبيوتر الخاص بك سواء كنت تستخدم نظام التشغيل Windows، OS X، لينكس أو نظام تشغيل آخر، وهو OS متميز تماما متوفرا لتلبية الاحتياجات الخاصة بك. طالما كنت حفاظ على تحديث نظام التشغيل وبانتظام استخدام الأدوات المساعدة المتاحة لصقل النظام الخاص بك، يجب اجهت صعوبة تذكر من نظام التشغيل الخاص بك.</a:t>
            </a:r>
          </a:p>
          <a:p>
            <a:pPr>
              <a:lnSpc>
                <a:spcPct val="150000"/>
              </a:lnSpc>
            </a:pPr>
            <a:endParaRPr lang="en-US" dirty="0"/>
          </a:p>
          <a:p>
            <a:pPr>
              <a:lnSpc>
                <a:spcPct val="150000"/>
              </a:lnSpc>
            </a:pPr>
            <a:endParaRPr lang="en-US" dirty="0"/>
          </a:p>
        </p:txBody>
      </p:sp>
      <p:sp>
        <p:nvSpPr>
          <p:cNvPr id="4" name="عنصر نائب للتذييل 3">
            <a:extLst>
              <a:ext uri="{FF2B5EF4-FFF2-40B4-BE49-F238E27FC236}">
                <a16:creationId xmlns:a16="http://schemas.microsoft.com/office/drawing/2014/main" id="{4F82F986-E19B-4291-A8B4-7F4109563346}"/>
              </a:ext>
            </a:extLst>
          </p:cNvPr>
          <p:cNvSpPr>
            <a:spLocks noGrp="1"/>
          </p:cNvSpPr>
          <p:nvPr>
            <p:ph type="ftr" sz="quarter" idx="11"/>
          </p:nvPr>
        </p:nvSpPr>
        <p:spPr/>
        <p:txBody>
          <a:bodyPr/>
          <a:lstStyle/>
          <a:p>
            <a:r>
              <a:rPr lang="ar-SA" smtClean="0"/>
              <a:t>إعداد شطر الطالبات فرع (الشرفية والسلامة)</a:t>
            </a:r>
            <a:endParaRPr lang="en-US" dirty="0"/>
          </a:p>
        </p:txBody>
      </p:sp>
    </p:spTree>
    <p:extLst>
      <p:ext uri="{BB962C8B-B14F-4D97-AF65-F5344CB8AC3E}">
        <p14:creationId xmlns:p14="http://schemas.microsoft.com/office/powerpoint/2010/main" val="2449929625"/>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TotalTime>
  <Words>8137</Words>
  <Application>Microsoft Office PowerPoint</Application>
  <PresentationFormat>شاشة عريضة</PresentationFormat>
  <Paragraphs>562</Paragraphs>
  <Slides>99</Slides>
  <Notes>6</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99</vt:i4>
      </vt:variant>
    </vt:vector>
  </HeadingPairs>
  <TitlesOfParts>
    <vt:vector size="105" baseType="lpstr">
      <vt:lpstr>ＭＳ Ｐゴシック</vt:lpstr>
      <vt:lpstr>Arial</vt:lpstr>
      <vt:lpstr>Calibri</vt:lpstr>
      <vt:lpstr>Calibri Light</vt:lpstr>
      <vt:lpstr>Times New Roman</vt:lpstr>
      <vt:lpstr>نسق Office</vt:lpstr>
      <vt:lpstr>الفصل 2  تعمل أساسيات النظام  </vt:lpstr>
      <vt:lpstr>نظام التشغيل الأساسي</vt:lpstr>
      <vt:lpstr>نظام التشغيل الأساسي</vt:lpstr>
      <vt:lpstr>نظام التشغيل الأساسي</vt:lpstr>
      <vt:lpstr>نظام التشغيل الأساسي</vt:lpstr>
      <vt:lpstr>نظام التشغيل الأساسي</vt:lpstr>
      <vt:lpstr>نظام التشغيل الأساسي</vt:lpstr>
      <vt:lpstr>    نظام التشغيل للماكينات والشبكات والأعمال</vt:lpstr>
      <vt:lpstr>   نظام التشغيل للماكينات والشبكات والأعمال</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ماذا نظام التشغيل ال Uواجهة سر</vt:lpstr>
      <vt:lpstr>واجهة المستخدم</vt:lpstr>
      <vt:lpstr>واجهة المستخدم</vt:lpstr>
      <vt:lpstr>تنسيق الأجهزة</vt:lpstr>
      <vt:lpstr>تنسيق الأجهزة</vt:lpstr>
      <vt:lpstr>تنسيق الأجهزة</vt:lpstr>
      <vt:lpstr>تنسيق الأجهزة</vt:lpstr>
      <vt:lpstr>كيف استباقية تعدد المهام أعمال</vt:lpstr>
      <vt:lpstr>تنسيق الأجهزة</vt:lpstr>
      <vt:lpstr>الذاكرة وإدارة التخزين </vt:lpstr>
      <vt:lpstr>الذاكرة وإدارة التخزين </vt:lpstr>
      <vt:lpstr>الذاكرة وإدارة التخزين </vt:lpstr>
      <vt:lpstr>الذاكرة وإدارة التخزين </vt:lpstr>
      <vt:lpstr>الذاكرة وإدارة التخزين </vt:lpstr>
      <vt:lpstr>الذاكرة وإدارة التخزين </vt:lpstr>
      <vt:lpstr>الأجهزة وإدارة الأجهزة الطرفية</vt:lpstr>
      <vt:lpstr>الأجهزة وإدارة الأجهزة الطرفية</vt:lpstr>
      <vt:lpstr>الأجهزة وإدارة الأجهزة الطرفية</vt:lpstr>
      <vt:lpstr>الأجهزة وإدارة الأجهزة الطرفية</vt:lpstr>
      <vt:lpstr>تطبيقات برمجية تنسيق</vt:lpstr>
      <vt:lpstr>تطبيقات برمجية تنسيق</vt:lpstr>
      <vt:lpstr>ما هي الخطوات المتبعة في عملية التمهيد؟</vt:lpstr>
      <vt:lpstr>ما هي الخطوات المتبعة في عملية التمهيد؟</vt:lpstr>
      <vt:lpstr>ما هي الخطوات المتبعة في عملية التمهيد؟</vt:lpstr>
      <vt:lpstr>ما هي الخطوات المتبعة في عملية التمهيد؟</vt:lpstr>
      <vt:lpstr>ما هي الخطوات المتبعة في عملية التمهيد؟</vt:lpstr>
      <vt:lpstr>ما هي الخطوات المتبعة في عملية التمهيد؟</vt:lpstr>
      <vt:lpstr>ما هي الخطوات المتبعة في عملية التمهيد؟</vt:lpstr>
      <vt:lpstr>ما هي الخطوات المتبعة في عملية التمهيد؟</vt:lpstr>
      <vt:lpstr>ما هي الخطوات المتبعة في عملية التمهيد؟</vt:lpstr>
      <vt:lpstr>ما هي الخطوات المتبعة في عملية التمهيد؟</vt:lpstr>
      <vt:lpstr>ما هي الخطوات المتبعة في عملية التمهيد؟</vt:lpstr>
      <vt:lpstr>ما هي الخطوات المتبعة في عملية التمهيد؟</vt:lpstr>
      <vt:lpstr>ما هي الخطوات المتبعة في عملية التمهيد؟</vt:lpstr>
      <vt:lpstr>ما هي الخطوات المتبعة في عملية التمهيد؟</vt:lpstr>
      <vt:lpstr>ما هي الخطوات المتبعة في عملية التمهيد؟</vt:lpstr>
      <vt:lpstr>ما هي الخطوات المتبعة في عملية التمهيد؟</vt:lpstr>
      <vt:lpstr>تسمية الملفات</vt:lpstr>
      <vt:lpstr>تسمية الملفات</vt:lpstr>
      <vt:lpstr>تسمية الملفات</vt:lpstr>
      <vt:lpstr>تسمية الملفات</vt:lpstr>
      <vt:lpstr>تسمية الملفات</vt:lpstr>
      <vt:lpstr>تسمية الملفات</vt:lpstr>
      <vt:lpstr>نسخ، نقل، وحذف الملفات</vt:lpstr>
      <vt:lpstr>نسخ، نقل، وحذف الملفات</vt:lpstr>
      <vt:lpstr>نسخ، نقل، وحذف الملفات</vt:lpstr>
      <vt:lpstr> ضغط الملفات</vt:lpstr>
      <vt:lpstr> ضغط الملفات</vt:lpstr>
      <vt:lpstr> ضغط الملفات</vt:lpstr>
      <vt:lpstr> ضغط الملفات</vt:lpstr>
      <vt:lpstr>برنامج خدمي</vt:lpstr>
      <vt:lpstr>برنامج خدمي</vt:lpstr>
      <vt:lpstr>برنامج خدمي</vt:lpstr>
      <vt:lpstr>برنامج خدمي</vt:lpstr>
      <vt:lpstr>برنامج خدمي</vt:lpstr>
      <vt:lpstr>برنامج خدمي</vt:lpstr>
      <vt:lpstr>برنامج خدمي</vt:lpstr>
      <vt:lpstr>برنامج خدمي</vt:lpstr>
      <vt:lpstr>برنامج خدمي</vt:lpstr>
      <vt:lpstr>برنامج خدمي</vt:lpstr>
      <vt:lpstr>برنامج خدمي</vt:lpstr>
      <vt:lpstr>برنامج خدمي</vt:lpstr>
      <vt:lpstr>برنامج خدمي</vt:lpstr>
      <vt:lpstr>برنامج خدمي</vt:lpstr>
      <vt:lpstr>برنامج خدمي</vt:lpstr>
      <vt:lpstr>برنامج خدمي</vt:lpstr>
      <vt:lpstr>برنامج خدمي</vt:lpstr>
      <vt:lpstr>برنامج خدمي</vt:lpstr>
      <vt:lpstr>برنامج خدمي</vt:lpstr>
      <vt:lpstr>برنامج خدمي</vt:lpstr>
      <vt:lpstr>برنامج خدمي</vt:lpstr>
      <vt:lpstr>برنامج خدمي</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bader badro</dc:creator>
  <cp:lastModifiedBy>USERZ</cp:lastModifiedBy>
  <cp:revision>82</cp:revision>
  <dcterms:created xsi:type="dcterms:W3CDTF">2018-09-22T07:02:54Z</dcterms:created>
  <dcterms:modified xsi:type="dcterms:W3CDTF">2018-10-22T21:20:23Z</dcterms:modified>
</cp:coreProperties>
</file>