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330" r:id="rId3"/>
    <p:sldId id="288" r:id="rId4"/>
    <p:sldId id="331" r:id="rId5"/>
    <p:sldId id="338" r:id="rId6"/>
    <p:sldId id="339" r:id="rId7"/>
    <p:sldId id="33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3519" autoAdjust="0"/>
  </p:normalViewPr>
  <p:slideViewPr>
    <p:cSldViewPr snapToGrid="0">
      <p:cViewPr varScale="1">
        <p:scale>
          <a:sx n="67" d="100"/>
          <a:sy n="67" d="100"/>
        </p:scale>
        <p:origin x="858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934D5A0E-1A3A-44A9-96A6-D1435E390A07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E5E760F1-CB40-40A7-877D-CBCECFDE9B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80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64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943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703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666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552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193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736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7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601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95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46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844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438400" y="381000"/>
            <a:ext cx="7162800" cy="1182210"/>
          </a:xfrm>
          <a:prstGeom prst="rect">
            <a:avLst/>
          </a:prstGeom>
        </p:spPr>
      </p:pic>
      <p:sp>
        <p:nvSpPr>
          <p:cNvPr id="7" name="Subtitle 4">
            <a:extLst>
              <a:ext uri="{FF2B5EF4-FFF2-40B4-BE49-F238E27FC236}">
                <a16:creationId xmlns:a16="http://schemas.microsoft.com/office/drawing/2014/main" id="{7578CFFA-8B0A-47AC-8502-1083DB0F6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9781" y="5244477"/>
            <a:ext cx="6990735" cy="2080259"/>
          </a:xfrm>
        </p:spPr>
        <p:txBody>
          <a:bodyPr>
            <a:normAutofit/>
          </a:bodyPr>
          <a:lstStyle/>
          <a:p>
            <a:pPr algn="ctr"/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لِلصَّفّ الرَّابِعِ الابتدائيّ</a:t>
            </a:r>
          </a:p>
          <a:p>
            <a:pPr algn="ctr"/>
            <a:r>
              <a:rPr lang="en-US" sz="40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endParaRPr lang="ar-BH" sz="40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87810D1B-8D09-4C9D-BF61-C7EF09A9C0EB}"/>
              </a:ext>
            </a:extLst>
          </p:cNvPr>
          <p:cNvSpPr txBox="1"/>
          <p:nvPr/>
        </p:nvSpPr>
        <p:spPr>
          <a:xfrm>
            <a:off x="2699781" y="1613523"/>
            <a:ext cx="664003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</a:t>
            </a:r>
            <a:r>
              <a:rPr lang="ar-SA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رسٌ في مادَّةِ اللُّغةِ العربيَّةِ</a:t>
            </a:r>
            <a:b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</a:t>
            </a:r>
            <a:r>
              <a:rPr lang="ar-SA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ّ</a:t>
            </a:r>
            <a:r>
              <a:rPr lang="ar-BH" sz="36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عبيرُ الكتابيُّ – الفصل الدراسي الأوّل</a:t>
            </a:r>
          </a:p>
          <a:p>
            <a:pPr algn="ctr"/>
            <a:endParaRPr lang="en-US" sz="36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38400" y="3512283"/>
            <a:ext cx="775209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90000"/>
              </a:lnSpc>
              <a:spcBef>
                <a:spcPct val="0"/>
              </a:spcBef>
            </a:pPr>
            <a:r>
              <a:rPr lang="ar-BH" sz="8000" dirty="0">
                <a:solidFill>
                  <a:srgbClr val="FF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تَرتيبُ فَقراتٍ لِتَكْوِينِ قصَّةٍ </a:t>
            </a:r>
            <a:endParaRPr lang="en-US" sz="8000" dirty="0">
              <a:solidFill>
                <a:srgbClr val="FF0000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ربع نص 3">
            <a:extLst>
              <a:ext uri="{FF2B5EF4-FFF2-40B4-BE49-F238E27FC236}">
                <a16:creationId xmlns:a16="http://schemas.microsoft.com/office/drawing/2014/main" id="{8D0DCBC6-A4F1-4D70-BF9A-AA69D53ABD50}"/>
              </a:ext>
            </a:extLst>
          </p:cNvPr>
          <p:cNvSpPr txBox="1"/>
          <p:nvPr/>
        </p:nvSpPr>
        <p:spPr>
          <a:xfrm>
            <a:off x="6413398" y="1705902"/>
            <a:ext cx="38635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5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أَهْدَافُ الدَّرْسِ:</a:t>
            </a:r>
            <a:endParaRPr lang="en-US" sz="54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ربع نص 3">
            <a:extLst>
              <a:ext uri="{FF2B5EF4-FFF2-40B4-BE49-F238E27FC236}">
                <a16:creationId xmlns:a16="http://schemas.microsoft.com/office/drawing/2014/main" id="{8D0DCBC6-A4F1-4D70-BF9A-AA69D53ABD50}"/>
              </a:ext>
            </a:extLst>
          </p:cNvPr>
          <p:cNvSpPr txBox="1"/>
          <p:nvPr/>
        </p:nvSpPr>
        <p:spPr>
          <a:xfrm>
            <a:off x="1741666" y="3926253"/>
            <a:ext cx="93434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ترتيبُ أحداثِ القصَّةِ ترتيبًا متسلسلًا.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مربع نص 3">
            <a:extLst>
              <a:ext uri="{FF2B5EF4-FFF2-40B4-BE49-F238E27FC236}">
                <a16:creationId xmlns:a16="http://schemas.microsoft.com/office/drawing/2014/main" id="{8D0DCBC6-A4F1-4D70-BF9A-AA69D53ABD50}"/>
              </a:ext>
            </a:extLst>
          </p:cNvPr>
          <p:cNvSpPr txBox="1"/>
          <p:nvPr/>
        </p:nvSpPr>
        <p:spPr>
          <a:xfrm>
            <a:off x="1143000" y="4942946"/>
            <a:ext cx="9942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>
                <a:latin typeface="Sakkal Majalla" panose="02000000000000000000" pitchFamily="2" charset="-78"/>
                <a:cs typeface="Sakkal Majalla" panose="02000000000000000000" pitchFamily="2" charset="-78"/>
              </a:rPr>
              <a:t>3- توظيفُ الفقراتِ وعلاماتِ الترقيمِ </a:t>
            </a:r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في </a:t>
            </a:r>
            <a:r>
              <a:rPr lang="ar-BH" sz="3600" b="1">
                <a:latin typeface="Sakkal Majalla" panose="02000000000000000000" pitchFamily="2" charset="-78"/>
                <a:cs typeface="Sakkal Majalla" panose="02000000000000000000" pitchFamily="2" charset="-78"/>
              </a:rPr>
              <a:t>تكوينِ قصّةٍ كاملةٍ.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2" name="مربع نص 3">
            <a:extLst>
              <a:ext uri="{FF2B5EF4-FFF2-40B4-BE49-F238E27FC236}">
                <a16:creationId xmlns:a16="http://schemas.microsoft.com/office/drawing/2014/main" id="{8D0DCBC6-A4F1-4D70-BF9A-AA69D53ABD50}"/>
              </a:ext>
            </a:extLst>
          </p:cNvPr>
          <p:cNvSpPr txBox="1"/>
          <p:nvPr/>
        </p:nvSpPr>
        <p:spPr>
          <a:xfrm>
            <a:off x="1425389" y="2813067"/>
            <a:ext cx="96258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تمييزُ علاماتِ التَّرقيمِ ومواضعِها تمييزًا دقيقًا.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77FCC1CF-7696-4F65-BA9A-FABC2029A523}"/>
              </a:ext>
            </a:extLst>
          </p:cNvPr>
          <p:cNvSpPr/>
          <p:nvPr/>
        </p:nvSpPr>
        <p:spPr>
          <a:xfrm>
            <a:off x="0" y="139700"/>
            <a:ext cx="4757738" cy="4460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ترتيب فقرات لتكوين قصّة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اللّغةُ العربيَةُ -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</a:p>
        </p:txBody>
      </p:sp>
      <p:pic>
        <p:nvPicPr>
          <p:cNvPr id="13" name="Picture 5">
            <a:extLst>
              <a:ext uri="{FF2B5EF4-FFF2-40B4-BE49-F238E27FC236}">
                <a16:creationId xmlns:a16="http://schemas.microsoft.com/office/drawing/2014/main" id="{9E2DD81C-F14D-4BF5-BB54-49E37D2615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777" y="254000"/>
            <a:ext cx="1646183" cy="1268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770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9CC1180-42EE-4433-AD25-68DB06F7C12E}"/>
              </a:ext>
            </a:extLst>
          </p:cNvPr>
          <p:cNvSpPr txBox="1">
            <a:spLocks/>
          </p:cNvSpPr>
          <p:nvPr/>
        </p:nvSpPr>
        <p:spPr>
          <a:xfrm>
            <a:off x="1088622" y="184905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ar-BH" sz="5400" b="1" dirty="0">
              <a:solidFill>
                <a:srgbClr val="7030A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A73D69AF-4C52-4910-8A39-AF20FFF67942}"/>
              </a:ext>
            </a:extLst>
          </p:cNvPr>
          <p:cNvSpPr txBox="1"/>
          <p:nvPr/>
        </p:nvSpPr>
        <p:spPr>
          <a:xfrm>
            <a:off x="1710412" y="630993"/>
            <a:ext cx="8771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أتعرَّفُ علاماتِ الترقيمِ، ومواضِعَ استخدامِهَا</a:t>
            </a:r>
            <a:r>
              <a:rPr lang="en-US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EFE0562-B830-4B17-9C92-5F7DC8B9A49E}"/>
              </a:ext>
            </a:extLst>
          </p:cNvPr>
          <p:cNvSpPr txBox="1">
            <a:spLocks/>
          </p:cNvSpPr>
          <p:nvPr/>
        </p:nvSpPr>
        <p:spPr>
          <a:xfrm>
            <a:off x="10535478" y="0"/>
            <a:ext cx="1656522" cy="775601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أكتشِفُ</a:t>
            </a:r>
          </a:p>
        </p:txBody>
      </p:sp>
      <p:sp>
        <p:nvSpPr>
          <p:cNvPr id="10" name="مربع نص 3">
            <a:extLst>
              <a:ext uri="{FF2B5EF4-FFF2-40B4-BE49-F238E27FC236}">
                <a16:creationId xmlns:a16="http://schemas.microsoft.com/office/drawing/2014/main" id="{A73D69AF-4C52-4910-8A39-AF20FFF67942}"/>
              </a:ext>
            </a:extLst>
          </p:cNvPr>
          <p:cNvSpPr txBox="1"/>
          <p:nvPr/>
        </p:nvSpPr>
        <p:spPr>
          <a:xfrm>
            <a:off x="1088622" y="1375340"/>
            <a:ext cx="9868412" cy="507831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(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) النقطةُ، وتُكتبُ في نهايةِ جُملةِ الخبرِ، أو الفقرةِ. </a:t>
            </a:r>
          </a:p>
          <a:p>
            <a:pPr lvl="2"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مثال:    - الوطنُ نعمةٌ كبيرةٌ مِنَ اللهِ</a:t>
            </a:r>
            <a:r>
              <a:rPr lang="ar-BH" sz="5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(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) النّقطتان، وتُكتبان قبلَ القولِ، أو التفصيلِ. </a:t>
            </a:r>
          </a:p>
          <a:p>
            <a:pPr lvl="2"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مثال:    - قالَ المعلمُ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r>
              <a:rPr lang="ar-BH" sz="5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العلمُ زينةٌ للعقلِ. </a:t>
            </a: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(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،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) الفاصلةُ، وتُكتبُ بَينَ أجزاءِ الجملِ، وبَعدَ النداءِ. </a:t>
            </a:r>
          </a:p>
          <a:p>
            <a:pPr lvl="2"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مثال:    أ- إنْ تدرسْ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،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تنجحْ.    ب- مِن أنواعِ الفواكهِ: التفاحُ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،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والبرتقالُ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،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والموزُ. </a:t>
            </a: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( 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؟</a:t>
            </a:r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) علامةُ الاستفهامِ، وتُكتبُ بَعدَ جملةِ الاستفهامِ. </a:t>
            </a:r>
          </a:p>
          <a:p>
            <a:pPr lvl="2" algn="r" rtl="1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مثال:    - كم صديقًا لك</a:t>
            </a:r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؟</a:t>
            </a:r>
            <a:endParaRPr lang="ar-BH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61CD82A7-2B88-4C6D-977A-7E00B3115A76}"/>
              </a:ext>
            </a:extLst>
          </p:cNvPr>
          <p:cNvSpPr/>
          <p:nvPr/>
        </p:nvSpPr>
        <p:spPr>
          <a:xfrm>
            <a:off x="127841" y="138733"/>
            <a:ext cx="4757738" cy="4460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ترتيب فقرات لتكوين قصّة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اللّغةُ العربيَةُ -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</a:p>
        </p:txBody>
      </p:sp>
    </p:spTree>
    <p:extLst>
      <p:ext uri="{BB962C8B-B14F-4D97-AF65-F5344CB8AC3E}">
        <p14:creationId xmlns:p14="http://schemas.microsoft.com/office/powerpoint/2010/main" val="820047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A73D69AF-4C52-4910-8A39-AF20FFF67942}"/>
              </a:ext>
            </a:extLst>
          </p:cNvPr>
          <p:cNvSpPr txBox="1"/>
          <p:nvPr/>
        </p:nvSpPr>
        <p:spPr>
          <a:xfrm>
            <a:off x="500063" y="1303616"/>
            <a:ext cx="98957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4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أقرأُ، وأفهمُ، ثُمّ أضعُ علاماتِ الترقيمِ المناسبةَ: 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(3 دقائق) </a:t>
            </a:r>
            <a:endParaRPr lang="ar-BH" sz="44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6877" y="2040253"/>
            <a:ext cx="112723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شاهدَ جاسمٌ إعلانًا عَنْ مسابقةِ ترتيلِ القرآنِ الكريمِ</a:t>
            </a:r>
          </a:p>
          <a:p>
            <a:pPr algn="r" rtl="1"/>
            <a:endParaRPr lang="ar-BH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2- ذهبَ جاسمٌ لوالدهِ وقالَ لهُ  ما رأيُك أَنْ أشاركَ في هذهِ المسابقةِ يا أبي</a:t>
            </a:r>
          </a:p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3-فرحَ الأبُ وقالَ لابنهِ  نعمْ، فأنتَ  تجيدُ قراءةَ القرآنِ الكريمِ</a:t>
            </a:r>
          </a:p>
          <a:p>
            <a:pPr algn="r" rtl="1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61937" y="1883586"/>
            <a:ext cx="987406" cy="6467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4800" dirty="0">
                <a:solidFill>
                  <a:srgbClr val="FF0000"/>
                </a:solidFill>
              </a:rPr>
              <a:t>.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270203" y="3171798"/>
            <a:ext cx="520262" cy="4176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200" dirty="0">
                <a:solidFill>
                  <a:srgbClr val="FF0000"/>
                </a:solidFill>
              </a:rPr>
              <a:t>: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8" name="Rectangle 6">
            <a:extLst>
              <a:ext uri="{FF2B5EF4-FFF2-40B4-BE49-F238E27FC236}">
                <a16:creationId xmlns:a16="http://schemas.microsoft.com/office/drawing/2014/main" id="{26D929DF-B15F-46F0-90F7-205212F3AA8E}"/>
              </a:ext>
            </a:extLst>
          </p:cNvPr>
          <p:cNvSpPr/>
          <p:nvPr/>
        </p:nvSpPr>
        <p:spPr>
          <a:xfrm>
            <a:off x="127841" y="676295"/>
            <a:ext cx="2031325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0" name="Rectangle 15">
            <a:extLst>
              <a:ext uri="{FF2B5EF4-FFF2-40B4-BE49-F238E27FC236}">
                <a16:creationId xmlns:a16="http://schemas.microsoft.com/office/drawing/2014/main" id="{8B849F97-8723-476A-ADBD-45720A9F0730}"/>
              </a:ext>
            </a:extLst>
          </p:cNvPr>
          <p:cNvSpPr/>
          <p:nvPr/>
        </p:nvSpPr>
        <p:spPr>
          <a:xfrm>
            <a:off x="1805754" y="3197817"/>
            <a:ext cx="520262" cy="4176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200" dirty="0">
                <a:solidFill>
                  <a:srgbClr val="FF0000"/>
                </a:solidFill>
              </a:rPr>
              <a:t>؟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2" name="Rectangle 15">
            <a:extLst>
              <a:ext uri="{FF2B5EF4-FFF2-40B4-BE49-F238E27FC236}">
                <a16:creationId xmlns:a16="http://schemas.microsoft.com/office/drawing/2014/main" id="{C1744A7A-F0AF-4872-BF29-132CE02B8D94}"/>
              </a:ext>
            </a:extLst>
          </p:cNvPr>
          <p:cNvSpPr/>
          <p:nvPr/>
        </p:nvSpPr>
        <p:spPr>
          <a:xfrm>
            <a:off x="8323816" y="4295872"/>
            <a:ext cx="520262" cy="4176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200" dirty="0">
                <a:solidFill>
                  <a:srgbClr val="FF0000"/>
                </a:solidFill>
              </a:rPr>
              <a:t>: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3" name="Rectangle 15">
            <a:extLst>
              <a:ext uri="{FF2B5EF4-FFF2-40B4-BE49-F238E27FC236}">
                <a16:creationId xmlns:a16="http://schemas.microsoft.com/office/drawing/2014/main" id="{BA86BA0C-F081-4413-99DD-DAE9DC550D69}"/>
              </a:ext>
            </a:extLst>
          </p:cNvPr>
          <p:cNvSpPr/>
          <p:nvPr/>
        </p:nvSpPr>
        <p:spPr>
          <a:xfrm>
            <a:off x="6678127" y="4324448"/>
            <a:ext cx="520262" cy="4176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200" dirty="0">
                <a:solidFill>
                  <a:srgbClr val="FF0000"/>
                </a:solidFill>
              </a:rPr>
              <a:t>،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4" name="Rectangle 15">
            <a:extLst>
              <a:ext uri="{FF2B5EF4-FFF2-40B4-BE49-F238E27FC236}">
                <a16:creationId xmlns:a16="http://schemas.microsoft.com/office/drawing/2014/main" id="{17D38C47-A9C8-4683-BBD2-4E4E00E5E635}"/>
              </a:ext>
            </a:extLst>
          </p:cNvPr>
          <p:cNvSpPr/>
          <p:nvPr/>
        </p:nvSpPr>
        <p:spPr>
          <a:xfrm>
            <a:off x="3270235" y="4195856"/>
            <a:ext cx="520262" cy="5176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4000" dirty="0">
                <a:solidFill>
                  <a:srgbClr val="FF0000"/>
                </a:solidFill>
              </a:rPr>
              <a:t>.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E35C5782-8DA7-44AD-B31B-16F30587F48F}"/>
              </a:ext>
            </a:extLst>
          </p:cNvPr>
          <p:cNvSpPr txBox="1">
            <a:spLocks/>
          </p:cNvSpPr>
          <p:nvPr/>
        </p:nvSpPr>
        <p:spPr>
          <a:xfrm>
            <a:off x="10352117" y="142880"/>
            <a:ext cx="1689030" cy="8794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SA" sz="48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أُطَبِّقُ</a:t>
            </a:r>
            <a:endParaRPr lang="ar-BH" sz="48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D0C8A08E-08F7-4442-B277-5A0731C3B192}"/>
              </a:ext>
            </a:extLst>
          </p:cNvPr>
          <p:cNvSpPr/>
          <p:nvPr/>
        </p:nvSpPr>
        <p:spPr>
          <a:xfrm>
            <a:off x="127841" y="138733"/>
            <a:ext cx="4757738" cy="4460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ترتيب فقرات لتكوين قصّة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اللّغةُ العربيَةُ -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</a:p>
        </p:txBody>
      </p:sp>
    </p:spTree>
    <p:extLst>
      <p:ext uri="{BB962C8B-B14F-4D97-AF65-F5344CB8AC3E}">
        <p14:creationId xmlns:p14="http://schemas.microsoft.com/office/powerpoint/2010/main" val="1657577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  <p:bldP spid="28" grpId="0" animBg="1"/>
      <p:bldP spid="30" grpId="0" animBg="1"/>
      <p:bldP spid="32" grpId="0" animBg="1"/>
      <p:bldP spid="33" grpId="0" animBg="1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9CC1180-42EE-4433-AD25-68DB06F7C12E}"/>
              </a:ext>
            </a:extLst>
          </p:cNvPr>
          <p:cNvSpPr txBox="1">
            <a:spLocks/>
          </p:cNvSpPr>
          <p:nvPr/>
        </p:nvSpPr>
        <p:spPr>
          <a:xfrm>
            <a:off x="659984" y="927875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ar-BH" sz="5400" b="1" dirty="0">
              <a:solidFill>
                <a:srgbClr val="7030A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A73D69AF-4C52-4910-8A39-AF20FFF67942}"/>
              </a:ext>
            </a:extLst>
          </p:cNvPr>
          <p:cNvSpPr txBox="1"/>
          <p:nvPr/>
        </p:nvSpPr>
        <p:spPr>
          <a:xfrm>
            <a:off x="1249023" y="812179"/>
            <a:ext cx="877117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أقرأُ الفقراتِ الآتيةَ، ثُمّ:</a:t>
            </a:r>
          </a:p>
          <a:p>
            <a:pPr algn="r" rtl="1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1- أَضعُ علاماتِ الترقيمَ المناسبةَ. </a:t>
            </a:r>
          </a:p>
          <a:p>
            <a:pPr algn="r" rtl="1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2- أُرتّبُ الفقراتِ لأُكوّنَ مِنها أحداثَ قصّةٍ متسلسلةٍ وكاملةٍ. 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3569" y="2364371"/>
            <a:ext cx="1135195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عندَما وَصلتْ أمينةُ البيتَ تغدَّتْ              ثُمَّ نامَتْ حتَّى المغربِ </a:t>
            </a:r>
          </a:p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بينَما كانَتْ أمينةُ تشاهدُ التَّلفازَ سألتَها أمُّها            هَلْ ذاكرتِ دُروسكِ يا أمينةُ </a:t>
            </a:r>
          </a:p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أخبرَتْ المعلِّمةُ الطَّالباتِ أنَّها بعدَ غدٍ ستقدمُ لَهُنَّ اختبارًا في الإملاءِ</a:t>
            </a:r>
          </a:p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أجابَتْ أمينةُ            لا             سأدرسُ في الغدِ</a:t>
            </a:r>
          </a:p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قالَتْ الأمُّ             لا تُؤجّلي عملَ اليومِ إلى الغدِ يا أمينةُ </a:t>
            </a:r>
          </a:p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قالَتْ أمينةُ في نفسِها              عَليَّ الدراسةُ اليومَ للاختبارِ           لأنَّني سَأكونُ مَشْغولةً في الغدِ بحفلةِ أُختِي    </a:t>
            </a:r>
          </a:p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ولمَّا استيقظَتْ قالَتْ          إنَّني أَشعرُ بالتَّعبِ          وأحتاجُ الآنَ إلى مشاهدةِ التَّلفازِ           </a:t>
            </a:r>
            <a:endParaRPr lang="en-US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32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302728" y="3834687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7" name="Rectangle 16"/>
          <p:cNvSpPr/>
          <p:nvPr/>
        </p:nvSpPr>
        <p:spPr>
          <a:xfrm>
            <a:off x="1728886" y="2890104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9" name="Rectangle 18"/>
          <p:cNvSpPr/>
          <p:nvPr/>
        </p:nvSpPr>
        <p:spPr>
          <a:xfrm>
            <a:off x="5795354" y="2890104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0" name="Rectangle 19"/>
          <p:cNvSpPr/>
          <p:nvPr/>
        </p:nvSpPr>
        <p:spPr>
          <a:xfrm>
            <a:off x="6975794" y="2411830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1" name="Rectangle 20"/>
          <p:cNvSpPr/>
          <p:nvPr/>
        </p:nvSpPr>
        <p:spPr>
          <a:xfrm>
            <a:off x="3220287" y="3408828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8" name="Rectangle 27"/>
          <p:cNvSpPr/>
          <p:nvPr/>
        </p:nvSpPr>
        <p:spPr>
          <a:xfrm>
            <a:off x="3437559" y="2384009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9" name="Rectangle 28"/>
          <p:cNvSpPr/>
          <p:nvPr/>
        </p:nvSpPr>
        <p:spPr>
          <a:xfrm>
            <a:off x="5145941" y="3826460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0" name="Rectangle 29"/>
          <p:cNvSpPr/>
          <p:nvPr/>
        </p:nvSpPr>
        <p:spPr>
          <a:xfrm>
            <a:off x="9529953" y="5305818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1" name="Rectangle 30"/>
          <p:cNvSpPr/>
          <p:nvPr/>
        </p:nvSpPr>
        <p:spPr>
          <a:xfrm>
            <a:off x="8023539" y="3878387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2" name="Rectangle 31"/>
          <p:cNvSpPr/>
          <p:nvPr/>
        </p:nvSpPr>
        <p:spPr>
          <a:xfrm>
            <a:off x="8240806" y="4815708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3" name="Rectangle 32"/>
          <p:cNvSpPr/>
          <p:nvPr/>
        </p:nvSpPr>
        <p:spPr>
          <a:xfrm>
            <a:off x="9527109" y="4337080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4" name="Rectangle 33"/>
          <p:cNvSpPr/>
          <p:nvPr/>
        </p:nvSpPr>
        <p:spPr>
          <a:xfrm>
            <a:off x="8411268" y="5740692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5" name="Rectangle 34"/>
          <p:cNvSpPr/>
          <p:nvPr/>
        </p:nvSpPr>
        <p:spPr>
          <a:xfrm>
            <a:off x="4057837" y="4801420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2" name="Rectangle 21"/>
          <p:cNvSpPr/>
          <p:nvPr/>
        </p:nvSpPr>
        <p:spPr>
          <a:xfrm>
            <a:off x="5469132" y="5800678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1600" dirty="0"/>
              <a:t>      </a:t>
            </a:r>
            <a:endParaRPr lang="en-US" sz="1600" dirty="0"/>
          </a:p>
        </p:txBody>
      </p:sp>
      <p:sp>
        <p:nvSpPr>
          <p:cNvPr id="23" name="Rectangle 22"/>
          <p:cNvSpPr/>
          <p:nvPr/>
        </p:nvSpPr>
        <p:spPr>
          <a:xfrm>
            <a:off x="1094127" y="5729313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4" name="Rectangle 23"/>
          <p:cNvSpPr/>
          <p:nvPr/>
        </p:nvSpPr>
        <p:spPr>
          <a:xfrm>
            <a:off x="4310537" y="4294216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4738BABF-2D4B-44C1-ADAF-F638C5A31BBC}"/>
              </a:ext>
            </a:extLst>
          </p:cNvPr>
          <p:cNvSpPr txBox="1">
            <a:spLocks/>
          </p:cNvSpPr>
          <p:nvPr/>
        </p:nvSpPr>
        <p:spPr>
          <a:xfrm>
            <a:off x="10342885" y="97803"/>
            <a:ext cx="1689030" cy="8794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32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ختامي</a:t>
            </a:r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CC259F54-B464-47FF-91B1-37AADD83EFC4}"/>
              </a:ext>
            </a:extLst>
          </p:cNvPr>
          <p:cNvSpPr/>
          <p:nvPr/>
        </p:nvSpPr>
        <p:spPr>
          <a:xfrm>
            <a:off x="213569" y="238764"/>
            <a:ext cx="4757738" cy="4460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ترتيب فقرات لتكوين قصّة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اللّغةُ العربيَةُ -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</a:p>
        </p:txBody>
      </p:sp>
      <p:sp>
        <p:nvSpPr>
          <p:cNvPr id="2" name="فقاعة التفكير: على شكل سحابة 1">
            <a:extLst>
              <a:ext uri="{FF2B5EF4-FFF2-40B4-BE49-F238E27FC236}">
                <a16:creationId xmlns:a16="http://schemas.microsoft.com/office/drawing/2014/main" id="{33A90B49-90E5-428E-B191-4A705F54A6E5}"/>
              </a:ext>
            </a:extLst>
          </p:cNvPr>
          <p:cNvSpPr/>
          <p:nvPr/>
        </p:nvSpPr>
        <p:spPr>
          <a:xfrm>
            <a:off x="2340888" y="749396"/>
            <a:ext cx="2468979" cy="1229821"/>
          </a:xfrm>
          <a:prstGeom prst="cloudCallout">
            <a:avLst>
              <a:gd name="adj1" fmla="val 41086"/>
              <a:gd name="adj2" fmla="val 38103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(5 دقائق)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86519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9CC1180-42EE-4433-AD25-68DB06F7C12E}"/>
              </a:ext>
            </a:extLst>
          </p:cNvPr>
          <p:cNvSpPr txBox="1">
            <a:spLocks/>
          </p:cNvSpPr>
          <p:nvPr/>
        </p:nvSpPr>
        <p:spPr>
          <a:xfrm>
            <a:off x="1088622" y="184905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ar-BH" sz="5400" b="1" dirty="0">
              <a:solidFill>
                <a:srgbClr val="7030A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A73D69AF-4C52-4910-8A39-AF20FFF67942}"/>
              </a:ext>
            </a:extLst>
          </p:cNvPr>
          <p:cNvSpPr txBox="1"/>
          <p:nvPr/>
        </p:nvSpPr>
        <p:spPr>
          <a:xfrm>
            <a:off x="1724104" y="261569"/>
            <a:ext cx="87711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أقرأُ الفقراتِ الآتيةَ، ثُمّ:</a:t>
            </a:r>
          </a:p>
          <a:p>
            <a:pPr algn="r" rtl="1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1- أَضعُ علاماتِ الترقيمَ المناسبةَ. </a:t>
            </a:r>
          </a:p>
          <a:p>
            <a:pPr algn="r" rtl="1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2- أُرتّبُ الفقراتِ لأُكوّنَ مِنها أحداثَ قصّةٍ متسلسلةٍ وكاملةٍ. 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1946646"/>
            <a:ext cx="1204990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1- أخبرَتْ المعلمةُ الطَّالباتِ أنَّها بعدَ غدٍ ستقدِّمُ لَهُنَّ اختبارًا في الإملاءِ</a:t>
            </a:r>
          </a:p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قالَتْ أمينةُ في نفسِها      عَليَّ الدراسةُ اليومَ للاختبارِ       لأنَّني سَأكونُ مَشْغولةً في الغدِ بحفلةِ أُختِي    </a:t>
            </a:r>
          </a:p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3- عندَما وَصلتْ أمينةُ البيتَ تغدَّتْ       ثُمَّ نامَتْ حتَّى المغربِ </a:t>
            </a:r>
          </a:p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ولمَّا استيقظَتْ قالَتْ          إنَّني أَشعرُ بالتَّعبِ      وأحتاجُ الآنَ إلى مشاهدةِ التَّلفازِ          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5- بينَما كانَتْ أمينةُ تشاهدُ التَّلفازَ سألتَها أمُّها       هَلْ ذاكرتِ دُروسكِ يا أمينةُ </a:t>
            </a:r>
          </a:p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6- أجابَتْ أمينةُ       لا        سأدرسُ في الغد</a:t>
            </a:r>
          </a:p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7- قالَتْ الأمُّ       لا تُؤجِّلي عملَ اليومِ إلى الغدِ يا أمينةُ </a:t>
            </a:r>
          </a:p>
          <a:p>
            <a:pPr algn="r"/>
            <a:r>
              <a:rPr lang="ar-BH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889290" y="3039944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600" dirty="0">
                <a:solidFill>
                  <a:schemeClr val="accent6"/>
                </a:solidFill>
              </a:rPr>
              <a:t>.</a:t>
            </a:r>
            <a:endParaRPr lang="en-US" sz="3600" dirty="0">
              <a:solidFill>
                <a:schemeClr val="accent6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605186" y="1946646"/>
            <a:ext cx="520262" cy="40669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600" dirty="0">
                <a:solidFill>
                  <a:schemeClr val="accent6"/>
                </a:solidFill>
              </a:rPr>
              <a:t>.</a:t>
            </a:r>
            <a:endParaRPr lang="en-US" sz="3600" dirty="0">
              <a:solidFill>
                <a:schemeClr val="accent6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719734" y="2546374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600" dirty="0">
                <a:solidFill>
                  <a:schemeClr val="accent6"/>
                </a:solidFill>
              </a:rPr>
              <a:t>،</a:t>
            </a:r>
            <a:endParaRPr lang="en-US" sz="3600" dirty="0">
              <a:solidFill>
                <a:schemeClr val="accent6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742599" y="4242183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600" dirty="0">
                <a:solidFill>
                  <a:schemeClr val="accent6"/>
                </a:solidFill>
              </a:rPr>
              <a:t>:</a:t>
            </a:r>
            <a:endParaRPr lang="en-US" sz="3600" dirty="0">
              <a:solidFill>
                <a:schemeClr val="accent6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8736251" y="2521111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600" dirty="0">
                <a:solidFill>
                  <a:schemeClr val="accent6"/>
                </a:solidFill>
              </a:rPr>
              <a:t>:</a:t>
            </a:r>
            <a:endParaRPr lang="en-US" sz="3600" dirty="0">
              <a:solidFill>
                <a:schemeClr val="accent6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856886" y="3653917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600" dirty="0">
                <a:solidFill>
                  <a:schemeClr val="accent6"/>
                </a:solidFill>
              </a:rPr>
              <a:t>،</a:t>
            </a:r>
            <a:endParaRPr lang="en-US" sz="3600" dirty="0">
              <a:solidFill>
                <a:schemeClr val="accent6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589430" y="4725371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600" dirty="0">
                <a:solidFill>
                  <a:schemeClr val="accent6"/>
                </a:solidFill>
              </a:rPr>
              <a:t>:</a:t>
            </a:r>
            <a:endParaRPr lang="en-US" sz="3600" dirty="0">
              <a:solidFill>
                <a:schemeClr val="accent6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575738" y="4163654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600" dirty="0">
                <a:solidFill>
                  <a:schemeClr val="accent6"/>
                </a:solidFill>
              </a:rPr>
              <a:t>،</a:t>
            </a:r>
            <a:endParaRPr lang="en-US" sz="3600" dirty="0">
              <a:solidFill>
                <a:schemeClr val="accent6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532820" y="3621659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600" dirty="0">
                <a:solidFill>
                  <a:schemeClr val="accent6"/>
                </a:solidFill>
              </a:rPr>
              <a:t>.</a:t>
            </a:r>
            <a:endParaRPr lang="en-US" sz="3600" dirty="0">
              <a:solidFill>
                <a:schemeClr val="accent6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901528" y="4136949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600" dirty="0">
                <a:solidFill>
                  <a:schemeClr val="accent6"/>
                </a:solidFill>
              </a:rPr>
              <a:t>.</a:t>
            </a:r>
            <a:endParaRPr lang="en-US" sz="3600" dirty="0">
              <a:solidFill>
                <a:schemeClr val="accent6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377380" y="4703012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600" dirty="0">
                <a:solidFill>
                  <a:schemeClr val="accent6"/>
                </a:solidFill>
              </a:rPr>
              <a:t>؟</a:t>
            </a:r>
            <a:endParaRPr lang="en-US" sz="3600" dirty="0">
              <a:solidFill>
                <a:schemeClr val="accent6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9395249" y="5250376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600" dirty="0">
                <a:solidFill>
                  <a:schemeClr val="accent6"/>
                </a:solidFill>
              </a:rPr>
              <a:t>:</a:t>
            </a:r>
            <a:endParaRPr lang="en-US" sz="3600" dirty="0">
              <a:solidFill>
                <a:schemeClr val="accent6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8447544" y="5248568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600" dirty="0">
                <a:solidFill>
                  <a:schemeClr val="accent6"/>
                </a:solidFill>
              </a:rPr>
              <a:t>،</a:t>
            </a:r>
            <a:endParaRPr lang="en-US" sz="3600" dirty="0">
              <a:solidFill>
                <a:schemeClr val="accent6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9769684" y="5900133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600" dirty="0">
                <a:solidFill>
                  <a:schemeClr val="accent6"/>
                </a:solidFill>
              </a:rPr>
              <a:t>:</a:t>
            </a:r>
            <a:endParaRPr lang="en-US" sz="3600" dirty="0">
              <a:solidFill>
                <a:schemeClr val="accent6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414588" y="5762757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600" dirty="0">
                <a:solidFill>
                  <a:schemeClr val="accent6"/>
                </a:solidFill>
              </a:rPr>
              <a:t>.</a:t>
            </a:r>
            <a:endParaRPr lang="en-US" sz="3600" dirty="0">
              <a:solidFill>
                <a:schemeClr val="accent6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726940" y="5230184"/>
            <a:ext cx="520262" cy="4176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600" dirty="0">
                <a:solidFill>
                  <a:schemeClr val="accent6"/>
                </a:solidFill>
              </a:rPr>
              <a:t>.</a:t>
            </a:r>
            <a:endParaRPr lang="en-US" sz="3600" dirty="0">
              <a:solidFill>
                <a:schemeClr val="accent6"/>
              </a:solidFill>
            </a:endParaRPr>
          </a:p>
        </p:txBody>
      </p:sp>
      <p:sp>
        <p:nvSpPr>
          <p:cNvPr id="55" name="Rectangle 6">
            <a:extLst>
              <a:ext uri="{FF2B5EF4-FFF2-40B4-BE49-F238E27FC236}">
                <a16:creationId xmlns:a16="http://schemas.microsoft.com/office/drawing/2014/main" id="{CADE144D-A3D8-4847-9B84-A53CE6552EDD}"/>
              </a:ext>
            </a:extLst>
          </p:cNvPr>
          <p:cNvSpPr/>
          <p:nvPr/>
        </p:nvSpPr>
        <p:spPr>
          <a:xfrm>
            <a:off x="163560" y="606638"/>
            <a:ext cx="2031325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7FF7B699-E099-4307-AFFD-42A5AF1A5713}"/>
              </a:ext>
            </a:extLst>
          </p:cNvPr>
          <p:cNvSpPr txBox="1">
            <a:spLocks/>
          </p:cNvSpPr>
          <p:nvPr/>
        </p:nvSpPr>
        <p:spPr>
          <a:xfrm>
            <a:off x="10514339" y="-30804"/>
            <a:ext cx="1689030" cy="8794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32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 ختامي</a:t>
            </a:r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A21FFFC5-E799-4034-B594-EB035913BBF2}"/>
              </a:ext>
            </a:extLst>
          </p:cNvPr>
          <p:cNvSpPr/>
          <p:nvPr/>
        </p:nvSpPr>
        <p:spPr>
          <a:xfrm>
            <a:off x="127841" y="138733"/>
            <a:ext cx="4757738" cy="4460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ترتيب فقرات لتكوين قصّة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اللّغةُ العربيَةُ -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</a:p>
        </p:txBody>
      </p:sp>
      <p:sp>
        <p:nvSpPr>
          <p:cNvPr id="26" name="فقاعة التفكير: على شكل سحابة 25">
            <a:extLst>
              <a:ext uri="{FF2B5EF4-FFF2-40B4-BE49-F238E27FC236}">
                <a16:creationId xmlns:a16="http://schemas.microsoft.com/office/drawing/2014/main" id="{0C1E7164-1FF0-48D5-B69C-AAFF9A1600AC}"/>
              </a:ext>
            </a:extLst>
          </p:cNvPr>
          <p:cNvSpPr/>
          <p:nvPr/>
        </p:nvSpPr>
        <p:spPr>
          <a:xfrm>
            <a:off x="4515665" y="541430"/>
            <a:ext cx="2147529" cy="832973"/>
          </a:xfrm>
          <a:prstGeom prst="cloudCallout">
            <a:avLst>
              <a:gd name="adj1" fmla="val 41086"/>
              <a:gd name="adj2" fmla="val 38103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(5 دقائق)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14209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1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22" grpId="0" animBg="1"/>
      <p:bldP spid="23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5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58AB8B5B-D61A-4A12-A3FE-C49D765D4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9471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ar-BH" sz="6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انتهى الدرس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816DB046-FCAB-4F9C-A705-B30A632E0FA4}"/>
              </a:ext>
            </a:extLst>
          </p:cNvPr>
          <p:cNvSpPr/>
          <p:nvPr/>
        </p:nvSpPr>
        <p:spPr>
          <a:xfrm>
            <a:off x="127841" y="138733"/>
            <a:ext cx="4757738" cy="4460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ترتيب فقرات لتكوين قصّة 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اللّغةُ العربيَةُ -</a:t>
            </a:r>
            <a:r>
              <a:rPr lang="ar-SA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2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الرابع الابتدائي</a:t>
            </a:r>
          </a:p>
        </p:txBody>
      </p:sp>
    </p:spTree>
    <p:extLst>
      <p:ext uri="{BB962C8B-B14F-4D97-AF65-F5344CB8AC3E}">
        <p14:creationId xmlns:p14="http://schemas.microsoft.com/office/powerpoint/2010/main" val="59269522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قالب الدرو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قالب الدروس</Template>
  <TotalTime>1061</TotalTime>
  <Words>513</Words>
  <Application>Microsoft Office PowerPoint</Application>
  <PresentationFormat>شاشة عريضة</PresentationFormat>
  <Paragraphs>84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Sakkal Majalla</vt:lpstr>
      <vt:lpstr>Traditional Arabic</vt:lpstr>
      <vt:lpstr>قالب الدروس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انتهى الدرس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تدريب على إنتاج نص سردي مغتنٍ بالوصف</dc:title>
  <dc:creator>Hatem bin Saleh Darwish</dc:creator>
  <cp:lastModifiedBy>Hatem bin Saleh Darwish</cp:lastModifiedBy>
  <cp:revision>150</cp:revision>
  <dcterms:created xsi:type="dcterms:W3CDTF">2020-03-04T10:19:37Z</dcterms:created>
  <dcterms:modified xsi:type="dcterms:W3CDTF">2020-11-05T05:51:53Z</dcterms:modified>
</cp:coreProperties>
</file>