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23"/>
  </p:notesMasterIdLst>
  <p:sldIdLst>
    <p:sldId id="256" r:id="rId2"/>
    <p:sldId id="257" r:id="rId3"/>
    <p:sldId id="258" r:id="rId4"/>
    <p:sldId id="259" r:id="rId5"/>
    <p:sldId id="260" r:id="rId6"/>
    <p:sldId id="261" r:id="rId7"/>
    <p:sldId id="262" r:id="rId8"/>
    <p:sldId id="263" r:id="rId9"/>
    <p:sldId id="272" r:id="rId10"/>
    <p:sldId id="264" r:id="rId11"/>
    <p:sldId id="265" r:id="rId12"/>
    <p:sldId id="266" r:id="rId13"/>
    <p:sldId id="267" r:id="rId14"/>
    <p:sldId id="268" r:id="rId15"/>
    <p:sldId id="269" r:id="rId16"/>
    <p:sldId id="270" r:id="rId17"/>
    <p:sldId id="275" r:id="rId18"/>
    <p:sldId id="271" r:id="rId19"/>
    <p:sldId id="274" r:id="rId20"/>
    <p:sldId id="276" r:id="rId21"/>
    <p:sldId id="277" r:id="rId2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11" d="100"/>
          <a:sy n="111" d="100"/>
        </p:scale>
        <p:origin x="1080" y="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D84100F8-C0A1-4EA8-AD47-4F1458B44BB0}" type="datetimeFigureOut">
              <a:rPr lang="ar-SA" smtClean="0"/>
              <a:pPr/>
              <a:t>12/01/1439</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5AAA7B6-194E-422D-AC10-079BE4C3C34F}" type="slidenum">
              <a:rPr lang="ar-SA" smtClean="0"/>
              <a:pPr/>
              <a:t>‹#›</a:t>
            </a:fld>
            <a:endParaRPr lang="ar-SA"/>
          </a:p>
        </p:txBody>
      </p:sp>
    </p:spTree>
    <p:extLst>
      <p:ext uri="{BB962C8B-B14F-4D97-AF65-F5344CB8AC3E}">
        <p14:creationId xmlns:p14="http://schemas.microsoft.com/office/powerpoint/2010/main" val="397348986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45AAA7B6-194E-422D-AC10-079BE4C3C34F}" type="slidenum">
              <a:rPr lang="ar-SA" smtClean="0"/>
              <a:pPr/>
              <a:t>2</a:t>
            </a:fld>
            <a:endParaRPr lang="ar-SA"/>
          </a:p>
        </p:txBody>
      </p:sp>
    </p:spTree>
    <p:extLst>
      <p:ext uri="{BB962C8B-B14F-4D97-AF65-F5344CB8AC3E}">
        <p14:creationId xmlns:p14="http://schemas.microsoft.com/office/powerpoint/2010/main" val="1269427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dirty="0"/>
          </a:p>
        </p:txBody>
      </p:sp>
      <p:sp>
        <p:nvSpPr>
          <p:cNvPr id="4" name="Slide Number Placeholder 3"/>
          <p:cNvSpPr>
            <a:spLocks noGrp="1"/>
          </p:cNvSpPr>
          <p:nvPr>
            <p:ph type="sldNum" sz="quarter" idx="10"/>
          </p:nvPr>
        </p:nvSpPr>
        <p:spPr/>
        <p:txBody>
          <a:bodyPr/>
          <a:lstStyle/>
          <a:p>
            <a:fld id="{45AAA7B6-194E-422D-AC10-079BE4C3C34F}" type="slidenum">
              <a:rPr lang="ar-SA" smtClean="0"/>
              <a:pPr/>
              <a:t>8</a:t>
            </a:fld>
            <a:endParaRPr lang="ar-SA"/>
          </a:p>
        </p:txBody>
      </p:sp>
    </p:spTree>
    <p:extLst>
      <p:ext uri="{BB962C8B-B14F-4D97-AF65-F5344CB8AC3E}">
        <p14:creationId xmlns:p14="http://schemas.microsoft.com/office/powerpoint/2010/main" val="3280164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1"/>
      </p:bgRef>
    </p:bg>
    <p:spTree>
      <p:nvGrpSpPr>
        <p:cNvPr id="1" name=""/>
        <p:cNvGrpSpPr/>
        <p:nvPr/>
      </p:nvGrpSpPr>
      <p:grpSpPr>
        <a:xfrm>
          <a:off x="0" y="0"/>
          <a:ext cx="0" cy="0"/>
          <a:chOff x="0" y="0"/>
          <a:chExt cx="0" cy="0"/>
        </a:xfrm>
      </p:grpSpPr>
      <p:sp>
        <p:nvSpPr>
          <p:cNvPr id="8" name="عنوان 7"/>
          <p:cNvSpPr>
            <a:spLocks noGrp="1"/>
          </p:cNvSpPr>
          <p:nvPr>
            <p:ph type="ctrTitle"/>
          </p:nvPr>
        </p:nvSpPr>
        <p:spPr>
          <a:xfrm>
            <a:off x="2286000" y="3124200"/>
            <a:ext cx="6172200" cy="1894362"/>
          </a:xfrm>
        </p:spPr>
        <p:txBody>
          <a:bodyPr/>
          <a:lstStyle>
            <a:lvl1pPr>
              <a:defRPr b="1"/>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bwMode="auto">
          <a:xfrm rot="5400000">
            <a:off x="7764621" y="1174097"/>
            <a:ext cx="2286000" cy="381000"/>
          </a:xfrm>
        </p:spPr>
        <p:txBody>
          <a:bodyPr/>
          <a:lstStyle/>
          <a:p>
            <a:fld id="{CC1F1D2B-F19E-49AB-9E55-529304416651}" type="datetimeFigureOut">
              <a:rPr lang="ar-SA" smtClean="0"/>
              <a:pPr/>
              <a:t>12/01/1439</a:t>
            </a:fld>
            <a:endParaRPr lang="ar-SA"/>
          </a:p>
        </p:txBody>
      </p:sp>
      <p:sp>
        <p:nvSpPr>
          <p:cNvPr id="17" name="عنصر نائب للتذييل 16"/>
          <p:cNvSpPr>
            <a:spLocks noGrp="1"/>
          </p:cNvSpPr>
          <p:nvPr>
            <p:ph type="ftr" sz="quarter" idx="11"/>
          </p:nvPr>
        </p:nvSpPr>
        <p:spPr bwMode="auto">
          <a:xfrm rot="5400000">
            <a:off x="7077269" y="4181669"/>
            <a:ext cx="3657600" cy="384048"/>
          </a:xfrm>
        </p:spPr>
        <p:txBody>
          <a:bodyPr/>
          <a:lstStyle/>
          <a:p>
            <a:endParaRPr lang="ar-SA"/>
          </a:p>
        </p:txBody>
      </p:sp>
      <p:sp>
        <p:nvSpPr>
          <p:cNvPr id="10" name="مستطيل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مستطيل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رابط مستقيم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رابط مستقيم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رابط مستقيم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مستطيل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شكل بيضاوي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شكل بيضاوي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شكل بيضاوي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عنصر نائب لرقم الشريحة 28"/>
          <p:cNvSpPr>
            <a:spLocks noGrp="1"/>
          </p:cNvSpPr>
          <p:nvPr>
            <p:ph type="sldNum" sz="quarter" idx="12"/>
          </p:nvPr>
        </p:nvSpPr>
        <p:spPr bwMode="auto">
          <a:xfrm>
            <a:off x="1325544" y="4928702"/>
            <a:ext cx="609600" cy="517524"/>
          </a:xfrm>
        </p:spPr>
        <p:txBody>
          <a:bodyPr/>
          <a:lstStyle/>
          <a:p>
            <a:fld id="{C1CDE1AC-EFF5-4280-B5BC-F29B8A968569}"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C1F1D2B-F19E-49AB-9E55-529304416651}" type="datetimeFigureOut">
              <a:rPr lang="ar-SA" smtClean="0"/>
              <a:pPr/>
              <a:t>12/01/1439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1CDE1AC-EFF5-4280-B5BC-F29B8A968569}"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C1F1D2B-F19E-49AB-9E55-529304416651}" type="datetimeFigureOut">
              <a:rPr lang="ar-SA" smtClean="0"/>
              <a:pPr/>
              <a:t>12/01/1439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1CDE1AC-EFF5-4280-B5BC-F29B8A968569}"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8" name="عنصر نائب للمحتوى 7"/>
          <p:cNvSpPr>
            <a:spLocks noGrp="1"/>
          </p:cNvSpPr>
          <p:nvPr>
            <p:ph sz="quarter" idx="1"/>
          </p:nvPr>
        </p:nvSpPr>
        <p:spPr>
          <a:xfrm>
            <a:off x="457200" y="1600200"/>
            <a:ext cx="7467600" cy="487375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4"/>
          </p:nvPr>
        </p:nvSpPr>
        <p:spPr/>
        <p:txBody>
          <a:bodyPr rtlCol="0"/>
          <a:lstStyle/>
          <a:p>
            <a:fld id="{CC1F1D2B-F19E-49AB-9E55-529304416651}" type="datetimeFigureOut">
              <a:rPr lang="ar-SA" smtClean="0"/>
              <a:pPr/>
              <a:t>12/01/1439</a:t>
            </a:fld>
            <a:endParaRPr lang="ar-SA"/>
          </a:p>
        </p:txBody>
      </p:sp>
      <p:sp>
        <p:nvSpPr>
          <p:cNvPr id="9" name="عنصر نائب لرقم الشريحة 8"/>
          <p:cNvSpPr>
            <a:spLocks noGrp="1"/>
          </p:cNvSpPr>
          <p:nvPr>
            <p:ph type="sldNum" sz="quarter" idx="15"/>
          </p:nvPr>
        </p:nvSpPr>
        <p:spPr/>
        <p:txBody>
          <a:bodyPr rtlCol="0"/>
          <a:lstStyle/>
          <a:p>
            <a:fld id="{C1CDE1AC-EFF5-4280-B5BC-F29B8A968569}" type="slidenum">
              <a:rPr lang="ar-SA" smtClean="0"/>
              <a:pPr/>
              <a:t>‹#›</a:t>
            </a:fld>
            <a:endParaRPr lang="ar-SA"/>
          </a:p>
        </p:txBody>
      </p:sp>
      <p:sp>
        <p:nvSpPr>
          <p:cNvPr id="10" name="عنصر نائب للتذييل 9"/>
          <p:cNvSpPr>
            <a:spLocks noGrp="1"/>
          </p:cNvSpPr>
          <p:nvPr>
            <p:ph type="ftr" sz="quarter" idx="16"/>
          </p:nvPr>
        </p:nvSpPr>
        <p:spPr/>
        <p:txBody>
          <a:bodyPr rtlCol="0"/>
          <a:lstStyle/>
          <a:p>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bwMode="auto">
          <a:xfrm rot="5400000">
            <a:off x="7763256" y="1170432"/>
            <a:ext cx="2286000" cy="381000"/>
          </a:xfrm>
        </p:spPr>
        <p:txBody>
          <a:bodyPr/>
          <a:lstStyle/>
          <a:p>
            <a:fld id="{CC1F1D2B-F19E-49AB-9E55-529304416651}" type="datetimeFigureOut">
              <a:rPr lang="ar-SA" smtClean="0"/>
              <a:pPr/>
              <a:t>12/01/1439</a:t>
            </a:fld>
            <a:endParaRPr lang="ar-SA"/>
          </a:p>
        </p:txBody>
      </p:sp>
      <p:sp>
        <p:nvSpPr>
          <p:cNvPr id="5" name="عنصر نائب للتذييل 4"/>
          <p:cNvSpPr>
            <a:spLocks noGrp="1"/>
          </p:cNvSpPr>
          <p:nvPr>
            <p:ph type="ftr" sz="quarter" idx="11"/>
          </p:nvPr>
        </p:nvSpPr>
        <p:spPr bwMode="auto">
          <a:xfrm rot="5400000">
            <a:off x="7077456" y="4178808"/>
            <a:ext cx="3657600" cy="384048"/>
          </a:xfrm>
        </p:spPr>
        <p:txBody>
          <a:bodyPr/>
          <a:lstStyle/>
          <a:p>
            <a:endParaRPr lang="ar-SA"/>
          </a:p>
        </p:txBody>
      </p:sp>
      <p:sp>
        <p:nvSpPr>
          <p:cNvPr id="9" name="مستطيل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رابط مستقيم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رابط مستقيم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مستطيل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شكل بيضاوي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شكل بيضاوي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شكل بيضاوي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رابط مستقيم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رقم الشريحة 5"/>
          <p:cNvSpPr>
            <a:spLocks noGrp="1"/>
          </p:cNvSpPr>
          <p:nvPr>
            <p:ph type="sldNum" sz="quarter" idx="12"/>
          </p:nvPr>
        </p:nvSpPr>
        <p:spPr bwMode="auto">
          <a:xfrm>
            <a:off x="1340616" y="4928702"/>
            <a:ext cx="609600" cy="517524"/>
          </a:xfrm>
        </p:spPr>
        <p:txBody>
          <a:bodyPr/>
          <a:lstStyle/>
          <a:p>
            <a:fld id="{C1CDE1AC-EFF5-4280-B5BC-F29B8A968569}"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CC1F1D2B-F19E-49AB-9E55-529304416651}" type="datetimeFigureOut">
              <a:rPr lang="ar-SA" smtClean="0"/>
              <a:pPr/>
              <a:t>12/01/1439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1CDE1AC-EFF5-4280-B5BC-F29B8A968569}" type="slidenum">
              <a:rPr lang="ar-SA" smtClean="0"/>
              <a:pPr/>
              <a:t>‹#›</a:t>
            </a:fld>
            <a:endParaRPr lang="ar-SA"/>
          </a:p>
        </p:txBody>
      </p:sp>
      <p:sp>
        <p:nvSpPr>
          <p:cNvPr id="9" name="عنصر نائب للمحتوى 8"/>
          <p:cNvSpPr>
            <a:spLocks noGrp="1"/>
          </p:cNvSpPr>
          <p:nvPr>
            <p:ph sz="quarter" idx="1"/>
          </p:nvPr>
        </p:nvSpPr>
        <p:spPr>
          <a:xfrm>
            <a:off x="457200"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270248"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nchor="b"/>
          <a:lstStyle>
            <a:lvl1pPr>
              <a:defRPr/>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CC1F1D2B-F19E-49AB-9E55-529304416651}" type="datetimeFigureOut">
              <a:rPr lang="ar-SA" smtClean="0"/>
              <a:pPr/>
              <a:t>12/01/1439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C1CDE1AC-EFF5-4280-B5BC-F29B8A968569}" type="slidenum">
              <a:rPr lang="ar-SA" smtClean="0"/>
              <a:pPr/>
              <a:t>‹#›</a:t>
            </a:fld>
            <a:endParaRPr lang="ar-SA"/>
          </a:p>
        </p:txBody>
      </p:sp>
      <p:sp>
        <p:nvSpPr>
          <p:cNvPr id="11" name="عنصر نائب للمحتوى 10"/>
          <p:cNvSpPr>
            <a:spLocks noGrp="1"/>
          </p:cNvSpPr>
          <p:nvPr>
            <p:ph sz="quarter" idx="2"/>
          </p:nvPr>
        </p:nvSpPr>
        <p:spPr>
          <a:xfrm>
            <a:off x="457200"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371975"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6" name="عنصر نائب للتاريخ 5"/>
          <p:cNvSpPr>
            <a:spLocks noGrp="1"/>
          </p:cNvSpPr>
          <p:nvPr>
            <p:ph type="dt" sz="half" idx="10"/>
          </p:nvPr>
        </p:nvSpPr>
        <p:spPr/>
        <p:txBody>
          <a:bodyPr rtlCol="0"/>
          <a:lstStyle/>
          <a:p>
            <a:fld id="{CC1F1D2B-F19E-49AB-9E55-529304416651}" type="datetimeFigureOut">
              <a:rPr lang="ar-SA" smtClean="0"/>
              <a:pPr/>
              <a:t>12/01/1439</a:t>
            </a:fld>
            <a:endParaRPr lang="ar-SA"/>
          </a:p>
        </p:txBody>
      </p:sp>
      <p:sp>
        <p:nvSpPr>
          <p:cNvPr id="7" name="عنصر نائب لرقم الشريحة 6"/>
          <p:cNvSpPr>
            <a:spLocks noGrp="1"/>
          </p:cNvSpPr>
          <p:nvPr>
            <p:ph type="sldNum" sz="quarter" idx="11"/>
          </p:nvPr>
        </p:nvSpPr>
        <p:spPr/>
        <p:txBody>
          <a:bodyPr rtlCol="0"/>
          <a:lstStyle/>
          <a:p>
            <a:fld id="{C1CDE1AC-EFF5-4280-B5BC-F29B8A968569}" type="slidenum">
              <a:rPr lang="ar-SA" smtClean="0"/>
              <a:pPr/>
              <a:t>‹#›</a:t>
            </a:fld>
            <a:endParaRPr lang="ar-SA"/>
          </a:p>
        </p:txBody>
      </p:sp>
      <p:sp>
        <p:nvSpPr>
          <p:cNvPr id="8" name="عنصر نائب للتذييل 7"/>
          <p:cNvSpPr>
            <a:spLocks noGrp="1"/>
          </p:cNvSpPr>
          <p:nvPr>
            <p:ph type="ftr" sz="quarter" idx="12"/>
          </p:nvPr>
        </p:nvSpPr>
        <p:spPr/>
        <p:txBody>
          <a:bodyPr rtlCol="0"/>
          <a:lstStyle/>
          <a:p>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C1F1D2B-F19E-49AB-9E55-529304416651}" type="datetimeFigureOut">
              <a:rPr lang="ar-SA" smtClean="0"/>
              <a:pPr/>
              <a:t>12/01/1439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C1CDE1AC-EFF5-4280-B5BC-F29B8A968569}"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عنوان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8" name="رابط مستقيم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رابط مستقيم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مستطيل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شكل بيضاوي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عنصر نائب للمحتوى 17"/>
          <p:cNvSpPr>
            <a:spLocks noGrp="1"/>
          </p:cNvSpPr>
          <p:nvPr>
            <p:ph sz="quarter" idx="1"/>
          </p:nvPr>
        </p:nvSpPr>
        <p:spPr>
          <a:xfrm>
            <a:off x="304800" y="274320"/>
            <a:ext cx="5638800" cy="6327648"/>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4"/>
          </p:nvPr>
        </p:nvSpPr>
        <p:spPr/>
        <p:txBody>
          <a:bodyPr rtlCol="0"/>
          <a:lstStyle/>
          <a:p>
            <a:fld id="{CC1F1D2B-F19E-49AB-9E55-529304416651}" type="datetimeFigureOut">
              <a:rPr lang="ar-SA" smtClean="0"/>
              <a:pPr/>
              <a:t>12/01/1439</a:t>
            </a:fld>
            <a:endParaRPr lang="ar-SA"/>
          </a:p>
        </p:txBody>
      </p:sp>
      <p:sp>
        <p:nvSpPr>
          <p:cNvPr id="22" name="عنصر نائب لرقم الشريحة 21"/>
          <p:cNvSpPr>
            <a:spLocks noGrp="1"/>
          </p:cNvSpPr>
          <p:nvPr>
            <p:ph type="sldNum" sz="quarter" idx="15"/>
          </p:nvPr>
        </p:nvSpPr>
        <p:spPr/>
        <p:txBody>
          <a:bodyPr rtlCol="0"/>
          <a:lstStyle/>
          <a:p>
            <a:fld id="{C1CDE1AC-EFF5-4280-B5BC-F29B8A968569}" type="slidenum">
              <a:rPr lang="ar-SA" smtClean="0"/>
              <a:pPr/>
              <a:t>‹#›</a:t>
            </a:fld>
            <a:endParaRPr lang="ar-SA"/>
          </a:p>
        </p:txBody>
      </p:sp>
      <p:sp>
        <p:nvSpPr>
          <p:cNvPr id="23" name="عنصر نائب للتذييل 22"/>
          <p:cNvSpPr>
            <a:spLocks noGrp="1"/>
          </p:cNvSpPr>
          <p:nvPr>
            <p:ph type="ftr" sz="quarter" idx="16"/>
          </p:nvPr>
        </p:nvSpPr>
        <p:spPr/>
        <p:txBody>
          <a:bodyPr rtlCol="0"/>
          <a:lstStyle/>
          <a:p>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رابط مستقيم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بيضاوي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rot="5400000">
            <a:off x="3350133" y="3200400"/>
            <a:ext cx="6309360" cy="457200"/>
          </a:xfrm>
        </p:spPr>
        <p:txBody>
          <a:bodyPr anchor="b"/>
          <a:lstStyle>
            <a:lvl1pPr algn="l">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10" name="رابط مستقيم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مستطيل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رابط مستقيم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رابط مستقيم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عنصر نائب للتاريخ 16"/>
          <p:cNvSpPr>
            <a:spLocks noGrp="1"/>
          </p:cNvSpPr>
          <p:nvPr>
            <p:ph type="dt" sz="half" idx="10"/>
          </p:nvPr>
        </p:nvSpPr>
        <p:spPr/>
        <p:txBody>
          <a:bodyPr rtlCol="0"/>
          <a:lstStyle/>
          <a:p>
            <a:fld id="{CC1F1D2B-F19E-49AB-9E55-529304416651}" type="datetimeFigureOut">
              <a:rPr lang="ar-SA" smtClean="0"/>
              <a:pPr/>
              <a:t>12/01/1439</a:t>
            </a:fld>
            <a:endParaRPr lang="ar-SA"/>
          </a:p>
        </p:txBody>
      </p:sp>
      <p:sp>
        <p:nvSpPr>
          <p:cNvPr id="18" name="عنصر نائب لرقم الشريحة 17"/>
          <p:cNvSpPr>
            <a:spLocks noGrp="1"/>
          </p:cNvSpPr>
          <p:nvPr>
            <p:ph type="sldNum" sz="quarter" idx="11"/>
          </p:nvPr>
        </p:nvSpPr>
        <p:spPr/>
        <p:txBody>
          <a:bodyPr rtlCol="0"/>
          <a:lstStyle/>
          <a:p>
            <a:fld id="{C1CDE1AC-EFF5-4280-B5BC-F29B8A968569}" type="slidenum">
              <a:rPr lang="ar-SA" smtClean="0"/>
              <a:pPr/>
              <a:t>‹#›</a:t>
            </a:fld>
            <a:endParaRPr lang="ar-SA"/>
          </a:p>
        </p:txBody>
      </p:sp>
      <p:sp>
        <p:nvSpPr>
          <p:cNvPr id="21" name="عنصر نائب للتذييل 20"/>
          <p:cNvSpPr>
            <a:spLocks noGrp="1"/>
          </p:cNvSpPr>
          <p:nvPr>
            <p:ph type="ftr" sz="quarter" idx="12"/>
          </p:nvPr>
        </p:nvSpPr>
        <p:spPr/>
        <p:txBody>
          <a:bodyPr rtlCol="0"/>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عنصر نائب للعنوان 21"/>
          <p:cNvSpPr>
            <a:spLocks noGrp="1"/>
          </p:cNvSpPr>
          <p:nvPr>
            <p:ph type="title"/>
          </p:nvPr>
        </p:nvSpPr>
        <p:spPr>
          <a:xfrm>
            <a:off x="457200" y="274638"/>
            <a:ext cx="7467600" cy="1143000"/>
          </a:xfrm>
          <a:prstGeom prst="rect">
            <a:avLst/>
          </a:prstGeom>
        </p:spPr>
        <p:txBody>
          <a:bodyPr vert="horz" anchor="b">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C1F1D2B-F19E-49AB-9E55-529304416651}" type="datetimeFigureOut">
              <a:rPr lang="ar-SA" smtClean="0"/>
              <a:pPr/>
              <a:t>12/01/1439</a:t>
            </a:fld>
            <a:endParaRPr lang="ar-SA"/>
          </a:p>
        </p:txBody>
      </p:sp>
      <p:sp>
        <p:nvSpPr>
          <p:cNvPr id="3" name="عنصر نائب للتذييل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ar-SA"/>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شكل بيضاوي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عنصر نائب لرقم الشريحة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1CDE1AC-EFF5-4280-B5BC-F29B8A968569}"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14546" y="357166"/>
            <a:ext cx="6172200" cy="3446950"/>
          </a:xfrm>
        </p:spPr>
        <p:txBody>
          <a:bodyPr>
            <a:normAutofit/>
          </a:bodyPr>
          <a:lstStyle/>
          <a:p>
            <a:pPr algn="ctr"/>
            <a:r>
              <a:rPr lang="ar-SA" sz="5400" dirty="0" smtClean="0">
                <a:solidFill>
                  <a:srgbClr val="7030A0"/>
                </a:solidFill>
                <a:effectLst/>
                <a:latin typeface="Arial" pitchFamily="34" charset="0"/>
                <a:cs typeface="Arial" pitchFamily="34" charset="0"/>
              </a:rPr>
              <a:t>نص من رسائل ابن حزم </a:t>
            </a:r>
            <a:br>
              <a:rPr lang="ar-SA" sz="5400" dirty="0" smtClean="0">
                <a:solidFill>
                  <a:srgbClr val="7030A0"/>
                </a:solidFill>
                <a:effectLst/>
                <a:latin typeface="Arial" pitchFamily="34" charset="0"/>
                <a:cs typeface="Arial" pitchFamily="34" charset="0"/>
              </a:rPr>
            </a:br>
            <a:r>
              <a:rPr lang="ar-SA" sz="5400" dirty="0" smtClean="0">
                <a:solidFill>
                  <a:srgbClr val="7030A0"/>
                </a:solidFill>
                <a:effectLst/>
                <a:latin typeface="Arial" pitchFamily="34" charset="0"/>
                <a:cs typeface="Arial" pitchFamily="34" charset="0"/>
              </a:rPr>
              <a:t>آفة الوشاية</a:t>
            </a:r>
            <a:endParaRPr lang="ar-SA" sz="5400" dirty="0">
              <a:solidFill>
                <a:srgbClr val="7030A0"/>
              </a:solidFill>
              <a:effectLst/>
              <a:latin typeface="Arial" pitchFamily="34" charset="0"/>
              <a:cs typeface="Arial" pitchFamily="34" charset="0"/>
            </a:endParaRPr>
          </a:p>
        </p:txBody>
      </p:sp>
      <p:sp>
        <p:nvSpPr>
          <p:cNvPr id="3" name="Subtitle 2"/>
          <p:cNvSpPr>
            <a:spLocks noGrp="1"/>
          </p:cNvSpPr>
          <p:nvPr>
            <p:ph type="subTitle" idx="1"/>
          </p:nvPr>
        </p:nvSpPr>
        <p:spPr/>
        <p:txBody>
          <a:bodyPr/>
          <a:lstStyle/>
          <a:p>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457200" y="285727"/>
          <a:ext cx="8043890" cy="6000793"/>
        </p:xfrm>
        <a:graphic>
          <a:graphicData uri="http://schemas.openxmlformats.org/drawingml/2006/table">
            <a:tbl>
              <a:tblPr rtl="1" firstRow="1" bandRow="1">
                <a:tableStyleId>{5C22544A-7EE6-4342-B048-85BDC9FD1C3A}</a:tableStyleId>
              </a:tblPr>
              <a:tblGrid>
                <a:gridCol w="2563850"/>
                <a:gridCol w="5480040"/>
              </a:tblGrid>
              <a:tr h="857256">
                <a:tc gridSpan="2">
                  <a:txBody>
                    <a:bodyPr/>
                    <a:lstStyle/>
                    <a:p>
                      <a:pPr algn="ctr" rtl="1"/>
                      <a:r>
                        <a:rPr lang="ar-SA" sz="2800" dirty="0" smtClean="0">
                          <a:latin typeface="Arial" pitchFamily="34" charset="0"/>
                          <a:cs typeface="Arial" pitchFamily="34" charset="0"/>
                        </a:rPr>
                        <a:t>معاني المفردات والجمل</a:t>
                      </a:r>
                      <a:endParaRPr lang="ar-SA" sz="2800" dirty="0">
                        <a:latin typeface="Arial" pitchFamily="34" charset="0"/>
                        <a:cs typeface="Arial" pitchFamily="34" charset="0"/>
                      </a:endParaRPr>
                    </a:p>
                  </a:txBody>
                  <a:tcPr marL="82973" marR="82973"/>
                </a:tc>
                <a:tc hMerge="1">
                  <a:txBody>
                    <a:bodyPr/>
                    <a:lstStyle/>
                    <a:p>
                      <a:pPr rtl="1"/>
                      <a:endParaRPr lang="ar-SA" dirty="0"/>
                    </a:p>
                  </a:txBody>
                  <a:tcPr marL="82973" marR="82973"/>
                </a:tc>
              </a:tr>
              <a:tr h="857256">
                <a:tc>
                  <a:txBody>
                    <a:bodyPr/>
                    <a:lstStyle/>
                    <a:p>
                      <a:pPr rtl="1"/>
                      <a:r>
                        <a:rPr kumimoji="0" lang="ar-SA" sz="2800" b="1" kern="1200" baseline="0" dirty="0" smtClean="0">
                          <a:solidFill>
                            <a:schemeClr val="dk1"/>
                          </a:solidFill>
                          <a:latin typeface="Traditional Arabic" pitchFamily="18" charset="-78"/>
                          <a:ea typeface="+mn-ea"/>
                          <a:cs typeface="Traditional Arabic" pitchFamily="18" charset="-78"/>
                        </a:rPr>
                        <a:t>ماح لكل محاسنه</a:t>
                      </a:r>
                      <a:endParaRPr kumimoji="0" lang="ar-SA" sz="2800" b="1" kern="1200" baseline="0" dirty="0">
                        <a:solidFill>
                          <a:schemeClr val="dk1"/>
                        </a:solidFill>
                        <a:latin typeface="Traditional Arabic" pitchFamily="18" charset="-78"/>
                        <a:ea typeface="+mn-ea"/>
                        <a:cs typeface="Traditional Arabic" pitchFamily="18" charset="-78"/>
                      </a:endParaRPr>
                    </a:p>
                  </a:txBody>
                  <a:tcPr marL="82973" marR="82973"/>
                </a:tc>
                <a:tc>
                  <a:txBody>
                    <a:bodyPr/>
                    <a:lstStyle/>
                    <a:p>
                      <a:pPr rtl="1"/>
                      <a:r>
                        <a:rPr kumimoji="0" lang="ar-SA" sz="2800" b="1" kern="1200" baseline="0" dirty="0" smtClean="0">
                          <a:solidFill>
                            <a:schemeClr val="dk1"/>
                          </a:solidFill>
                          <a:latin typeface="Traditional Arabic" pitchFamily="18" charset="-78"/>
                          <a:ea typeface="+mn-ea"/>
                          <a:cs typeface="Traditional Arabic" pitchFamily="18" charset="-78"/>
                        </a:rPr>
                        <a:t>يريد أن الكذب يذهب كل محاسن صاحبه ويزيلها.</a:t>
                      </a:r>
                      <a:endParaRPr kumimoji="0" lang="ar-SA" sz="2800" b="1" kern="1200" baseline="0" dirty="0">
                        <a:solidFill>
                          <a:schemeClr val="dk1"/>
                        </a:solidFill>
                        <a:latin typeface="Traditional Arabic" pitchFamily="18" charset="-78"/>
                        <a:ea typeface="+mn-ea"/>
                        <a:cs typeface="Traditional Arabic" pitchFamily="18" charset="-78"/>
                      </a:endParaRPr>
                    </a:p>
                  </a:txBody>
                  <a:tcPr marL="82973" marR="82973"/>
                </a:tc>
              </a:tr>
              <a:tr h="4286281">
                <a:tc>
                  <a:txBody>
                    <a:bodyPr/>
                    <a:lstStyle/>
                    <a:p>
                      <a:pPr rtl="1"/>
                      <a:r>
                        <a:rPr kumimoji="0" lang="ar-SA" sz="2800" b="1" kern="1200" baseline="0" dirty="0" smtClean="0">
                          <a:solidFill>
                            <a:schemeClr val="dk1"/>
                          </a:solidFill>
                          <a:latin typeface="Traditional Arabic" pitchFamily="18" charset="-78"/>
                          <a:ea typeface="+mn-ea"/>
                          <a:cs typeface="Traditional Arabic" pitchFamily="18" charset="-78"/>
                        </a:rPr>
                        <a:t>مُعْفٍ على جميع خصاله</a:t>
                      </a:r>
                      <a:endParaRPr kumimoji="0" lang="ar-SA" sz="2800" b="1" kern="1200" baseline="0" dirty="0">
                        <a:solidFill>
                          <a:schemeClr val="dk1"/>
                        </a:solidFill>
                        <a:latin typeface="Traditional Arabic" pitchFamily="18" charset="-78"/>
                        <a:ea typeface="+mn-ea"/>
                        <a:cs typeface="Traditional Arabic" pitchFamily="18" charset="-78"/>
                      </a:endParaRPr>
                    </a:p>
                  </a:txBody>
                  <a:tcPr marL="82973" marR="82973"/>
                </a:tc>
                <a:tc>
                  <a:txBody>
                    <a:bodyPr/>
                    <a:lstStyle/>
                    <a:p>
                      <a:pPr rtl="1"/>
                      <a:r>
                        <a:rPr kumimoji="0" lang="ar-SA" sz="2800" b="1" kern="1200" baseline="0" dirty="0" smtClean="0">
                          <a:solidFill>
                            <a:schemeClr val="dk1"/>
                          </a:solidFill>
                          <a:latin typeface="Traditional Arabic" pitchFamily="18" charset="-78"/>
                          <a:ea typeface="+mn-ea"/>
                          <a:cs typeface="Traditional Arabic" pitchFamily="18" charset="-78"/>
                        </a:rPr>
                        <a:t>يريد أن الكذب يغطي على خصال صاحبه ويخفيها؛ لأنه يغلب خصال الرجل، فلا تظهر مع خصلة الكذب خصلة أخرى. والمعفي اسم فاعل من الفعل أعفى بمعنى غطى الشيء وأخفاه. </a:t>
                      </a:r>
                    </a:p>
                    <a:p>
                      <a:pPr rtl="1"/>
                      <a:r>
                        <a:rPr kumimoji="0" lang="ar-SA" sz="2800" b="1" kern="1200" baseline="0" dirty="0" smtClean="0">
                          <a:solidFill>
                            <a:schemeClr val="dk1"/>
                          </a:solidFill>
                          <a:latin typeface="Traditional Arabic" pitchFamily="18" charset="-78"/>
                          <a:ea typeface="+mn-ea"/>
                          <a:cs typeface="Traditional Arabic" pitchFamily="18" charset="-78"/>
                        </a:rPr>
                        <a:t>والعفو من أسماء الله الحسنى؛ لأنه يغطي على ذنوب عباده بعفوه واحسانه.</a:t>
                      </a:r>
                      <a:endParaRPr kumimoji="0" lang="ar-SA" sz="2800" b="1" kern="1200" baseline="0" dirty="0">
                        <a:solidFill>
                          <a:schemeClr val="dk1"/>
                        </a:solidFill>
                        <a:latin typeface="Traditional Arabic" pitchFamily="18" charset="-78"/>
                        <a:ea typeface="+mn-ea"/>
                        <a:cs typeface="Traditional Arabic" pitchFamily="18" charset="-78"/>
                      </a:endParaRPr>
                    </a:p>
                  </a:txBody>
                  <a:tcPr marL="82973" marR="82973"/>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7901014" cy="857256"/>
          </a:xfrm>
          <a:solidFill>
            <a:srgbClr val="FF0000"/>
          </a:solidFill>
        </p:spPr>
        <p:txBody>
          <a:bodyPr>
            <a:normAutofit/>
          </a:bodyPr>
          <a:lstStyle/>
          <a:p>
            <a:pPr algn="ctr"/>
            <a:r>
              <a:rPr lang="ar-SA" sz="4000" b="1" dirty="0" smtClean="0">
                <a:solidFill>
                  <a:schemeClr val="bg1"/>
                </a:solidFill>
                <a:latin typeface="Arial" pitchFamily="34" charset="0"/>
                <a:cs typeface="Arial" pitchFamily="34" charset="0"/>
              </a:rPr>
              <a:t>التذوق الجمالي</a:t>
            </a:r>
            <a:endParaRPr lang="ar-SA" sz="4000" b="1" dirty="0">
              <a:solidFill>
                <a:schemeClr val="bg1"/>
              </a:solidFill>
              <a:latin typeface="Arial" pitchFamily="34" charset="0"/>
              <a:cs typeface="Arial" pitchFamily="34" charset="0"/>
            </a:endParaRPr>
          </a:p>
        </p:txBody>
      </p:sp>
      <p:sp>
        <p:nvSpPr>
          <p:cNvPr id="3" name="Content Placeholder 2"/>
          <p:cNvSpPr>
            <a:spLocks noGrp="1"/>
          </p:cNvSpPr>
          <p:nvPr>
            <p:ph sz="quarter" idx="1"/>
          </p:nvPr>
        </p:nvSpPr>
        <p:spPr>
          <a:xfrm>
            <a:off x="457200" y="1142984"/>
            <a:ext cx="7467600" cy="5330968"/>
          </a:xfrm>
        </p:spPr>
        <p:txBody>
          <a:bodyPr/>
          <a:lstStyle/>
          <a:p>
            <a:pPr>
              <a:buNone/>
            </a:pPr>
            <a:r>
              <a:rPr lang="ar-SA" sz="3200" dirty="0" smtClean="0">
                <a:latin typeface="Arial" pitchFamily="34" charset="0"/>
                <a:cs typeface="Arial" pitchFamily="34" charset="0"/>
              </a:rPr>
              <a:t>تابع السجع:</a:t>
            </a:r>
          </a:p>
          <a:p>
            <a:pPr>
              <a:buNone/>
            </a:pPr>
            <a:endParaRPr lang="ar-SA" baseline="0" dirty="0" smtClean="0"/>
          </a:p>
          <a:p>
            <a:pPr>
              <a:buNone/>
            </a:pPr>
            <a:endParaRPr lang="ar-SA" dirty="0"/>
          </a:p>
        </p:txBody>
      </p:sp>
      <p:graphicFrame>
        <p:nvGraphicFramePr>
          <p:cNvPr id="4" name="Table 3"/>
          <p:cNvGraphicFramePr>
            <a:graphicFrameLocks noGrp="1"/>
          </p:cNvGraphicFramePr>
          <p:nvPr/>
        </p:nvGraphicFramePr>
        <p:xfrm>
          <a:off x="285720" y="1857364"/>
          <a:ext cx="8429684" cy="4232323"/>
        </p:xfrm>
        <a:graphic>
          <a:graphicData uri="http://schemas.openxmlformats.org/drawingml/2006/table">
            <a:tbl>
              <a:tblPr rtl="1" firstRow="1" bandRow="1">
                <a:tableStyleId>{5C22544A-7EE6-4342-B048-85BDC9FD1C3A}</a:tableStyleId>
              </a:tblPr>
              <a:tblGrid>
                <a:gridCol w="1105927"/>
                <a:gridCol w="3596661"/>
                <a:gridCol w="3727096"/>
              </a:tblGrid>
              <a:tr h="359680">
                <a:tc>
                  <a:txBody>
                    <a:bodyPr/>
                    <a:lstStyle/>
                    <a:p>
                      <a:pPr rtl="1"/>
                      <a:endParaRPr lang="ar-SA" dirty="0"/>
                    </a:p>
                  </a:txBody>
                  <a:tcPr/>
                </a:tc>
                <a:tc>
                  <a:txBody>
                    <a:bodyPr/>
                    <a:lstStyle/>
                    <a:p>
                      <a:pPr rtl="1"/>
                      <a:endParaRPr lang="ar-SA"/>
                    </a:p>
                  </a:txBody>
                  <a:tcPr/>
                </a:tc>
                <a:tc>
                  <a:txBody>
                    <a:bodyPr/>
                    <a:lstStyle/>
                    <a:p>
                      <a:pPr rtl="1"/>
                      <a:endParaRPr lang="ar-SA"/>
                    </a:p>
                  </a:txBody>
                  <a:tcPr/>
                </a:tc>
              </a:tr>
              <a:tr h="1528641">
                <a:tc rowSpan="3">
                  <a:txBody>
                    <a:bodyPr/>
                    <a:lstStyle/>
                    <a:p>
                      <a:pPr lvl="0" algn="ctr" rtl="1"/>
                      <a:r>
                        <a:rPr lang="ar-SA" sz="2400" b="1" dirty="0" smtClean="0">
                          <a:latin typeface="Arial" pitchFamily="34" charset="0"/>
                          <a:cs typeface="Arial" pitchFamily="34" charset="0"/>
                        </a:rPr>
                        <a:t>توافقت</a:t>
                      </a:r>
                      <a:endParaRPr lang="ar-SA" sz="2400" b="1" dirty="0">
                        <a:latin typeface="Arial" pitchFamily="34" charset="0"/>
                        <a:cs typeface="Arial" pitchFamily="34" charset="0"/>
                      </a:endParaRPr>
                    </a:p>
                    <a:p>
                      <a:pPr lvl="0" algn="ctr" rtl="1"/>
                      <a:r>
                        <a:rPr lang="ar-SA" sz="2400" b="1" dirty="0" smtClean="0">
                          <a:latin typeface="Arial" pitchFamily="34" charset="0"/>
                          <a:cs typeface="Arial" pitchFamily="34" charset="0"/>
                        </a:rPr>
                        <a:t>الجملتان</a:t>
                      </a:r>
                      <a:endParaRPr lang="ar-SA" sz="2400" b="1" dirty="0">
                        <a:latin typeface="Arial" pitchFamily="34" charset="0"/>
                        <a:cs typeface="Arial" pitchFamily="34" charset="0"/>
                      </a:endParaRPr>
                    </a:p>
                  </a:txBody>
                  <a:tcPr anchor="ctr"/>
                </a:tc>
                <a:tc>
                  <a:txBody>
                    <a:bodyPr/>
                    <a:lstStyle/>
                    <a:p>
                      <a:pPr rtl="1"/>
                      <a:r>
                        <a:rPr lang="ar-SA" sz="2400" b="1" dirty="0" smtClean="0">
                          <a:latin typeface="Arial" pitchFamily="34" charset="0"/>
                          <a:cs typeface="Arial" pitchFamily="34" charset="0"/>
                        </a:rPr>
                        <a:t>قال خيرًا فغنم- أو سكت فسلم</a:t>
                      </a:r>
                      <a:endParaRPr lang="ar-SA" sz="2400" b="1" dirty="0">
                        <a:latin typeface="Arial" pitchFamily="34" charset="0"/>
                        <a:cs typeface="Arial" pitchFamily="34" charset="0"/>
                      </a:endParaRPr>
                    </a:p>
                  </a:txBody>
                  <a:tcPr/>
                </a:tc>
                <a:tc>
                  <a:txBody>
                    <a:bodyPr/>
                    <a:lstStyle/>
                    <a:p>
                      <a:pPr rtl="1"/>
                      <a:r>
                        <a:rPr lang="ar-SA" sz="2400" b="1" dirty="0" smtClean="0">
                          <a:latin typeface="Arial" pitchFamily="34" charset="0"/>
                          <a:cs typeface="Arial" pitchFamily="34" charset="0"/>
                        </a:rPr>
                        <a:t>في نهاية صوتية واحدة، فقد انتهت الجملتان بصوت الميم.</a:t>
                      </a:r>
                      <a:endParaRPr lang="ar-SA" sz="2400" b="1" dirty="0">
                        <a:latin typeface="Arial" pitchFamily="34" charset="0"/>
                        <a:cs typeface="Arial" pitchFamily="34" charset="0"/>
                      </a:endParaRPr>
                    </a:p>
                  </a:txBody>
                  <a:tcPr/>
                </a:tc>
              </a:tr>
              <a:tr h="1168961">
                <a:tc vMerge="1">
                  <a:txBody>
                    <a:bodyPr/>
                    <a:lstStyle/>
                    <a:p>
                      <a:pPr rtl="1"/>
                      <a:endParaRPr lang="ar-SA" sz="2400" dirty="0">
                        <a:latin typeface="Arial" pitchFamily="34" charset="0"/>
                        <a:cs typeface="Arial" pitchFamily="34" charset="0"/>
                      </a:endParaRPr>
                    </a:p>
                  </a:txBody>
                  <a:tcPr/>
                </a:tc>
                <a:tc>
                  <a:txBody>
                    <a:bodyPr/>
                    <a:lstStyle/>
                    <a:p>
                      <a:pPr rtl="1"/>
                      <a:r>
                        <a:rPr lang="ar-SA" sz="2400" b="1" dirty="0" smtClean="0">
                          <a:latin typeface="Arial" pitchFamily="34" charset="0"/>
                          <a:cs typeface="Arial" pitchFamily="34" charset="0"/>
                        </a:rPr>
                        <a:t>سلاحكم رث- وحديثكم غث</a:t>
                      </a:r>
                      <a:endParaRPr lang="ar-SA" sz="2400" b="1" dirty="0">
                        <a:latin typeface="Arial" pitchFamily="34" charset="0"/>
                        <a:cs typeface="Arial" pitchFamily="34" charset="0"/>
                      </a:endParaRPr>
                    </a:p>
                  </a:txBody>
                  <a:tcPr/>
                </a:tc>
                <a:tc>
                  <a:txBody>
                    <a:bodyPr/>
                    <a:lstStyle/>
                    <a:p>
                      <a:pPr rtl="1"/>
                      <a:r>
                        <a:rPr lang="ar-SA" sz="2400" b="1" dirty="0" smtClean="0">
                          <a:latin typeface="Arial" pitchFamily="34" charset="0"/>
                          <a:cs typeface="Arial" pitchFamily="34" charset="0"/>
                        </a:rPr>
                        <a:t>في نهاية صوتية واحدة،</a:t>
                      </a:r>
                      <a:r>
                        <a:rPr lang="ar-SA" sz="2400" b="1" baseline="0" dirty="0" smtClean="0">
                          <a:latin typeface="Arial" pitchFamily="34" charset="0"/>
                          <a:cs typeface="Arial" pitchFamily="34" charset="0"/>
                        </a:rPr>
                        <a:t> </a:t>
                      </a:r>
                      <a:r>
                        <a:rPr lang="ar-SA" sz="2400" b="1" dirty="0" smtClean="0">
                          <a:latin typeface="Arial" pitchFamily="34" charset="0"/>
                          <a:cs typeface="Arial" pitchFamily="34" charset="0"/>
                        </a:rPr>
                        <a:t>فقد انتهت الجملتان بصوت الثاء.</a:t>
                      </a:r>
                      <a:endParaRPr lang="ar-SA" sz="2400" b="1" dirty="0">
                        <a:latin typeface="Arial" pitchFamily="34" charset="0"/>
                        <a:cs typeface="Arial" pitchFamily="34" charset="0"/>
                      </a:endParaRPr>
                    </a:p>
                  </a:txBody>
                  <a:tcPr/>
                </a:tc>
              </a:tr>
              <a:tr h="1168961">
                <a:tc vMerge="1">
                  <a:txBody>
                    <a:bodyPr/>
                    <a:lstStyle/>
                    <a:p>
                      <a:pPr rtl="1"/>
                      <a:endParaRPr lang="ar-SA" sz="2400" dirty="0">
                        <a:latin typeface="Arial" pitchFamily="34" charset="0"/>
                        <a:cs typeface="Arial" pitchFamily="34" charset="0"/>
                      </a:endParaRPr>
                    </a:p>
                  </a:txBody>
                  <a:tcPr/>
                </a:tc>
                <a:tc>
                  <a:txBody>
                    <a:bodyPr/>
                    <a:lstStyle/>
                    <a:p>
                      <a:pPr rtl="1"/>
                      <a:r>
                        <a:rPr lang="ar-SA" sz="2400" b="1" dirty="0" smtClean="0">
                          <a:latin typeface="Arial" pitchFamily="34" charset="0"/>
                          <a:cs typeface="Arial" pitchFamily="34" charset="0"/>
                        </a:rPr>
                        <a:t>عيال في الجدب- أعداء في</a:t>
                      </a:r>
                      <a:r>
                        <a:rPr lang="ar-SA" sz="2400" b="1" baseline="0" dirty="0" smtClean="0">
                          <a:latin typeface="Arial" pitchFamily="34" charset="0"/>
                          <a:cs typeface="Arial" pitchFamily="34" charset="0"/>
                        </a:rPr>
                        <a:t> </a:t>
                      </a:r>
                      <a:r>
                        <a:rPr lang="ar-SA" sz="2400" b="1" dirty="0" smtClean="0">
                          <a:latin typeface="Arial" pitchFamily="34" charset="0"/>
                          <a:cs typeface="Arial" pitchFamily="34" charset="0"/>
                        </a:rPr>
                        <a:t>الخصب</a:t>
                      </a:r>
                      <a:endParaRPr lang="ar-SA" sz="2400" b="1" dirty="0">
                        <a:latin typeface="Arial" pitchFamily="34" charset="0"/>
                        <a:cs typeface="Arial" pitchFamily="34" charset="0"/>
                      </a:endParaRPr>
                    </a:p>
                  </a:txBody>
                  <a:tcPr/>
                </a:tc>
                <a:tc>
                  <a:txBody>
                    <a:bodyPr/>
                    <a:lstStyle/>
                    <a:p>
                      <a:pPr rtl="1"/>
                      <a:r>
                        <a:rPr lang="ar-SA" sz="2400" b="1" dirty="0" smtClean="0">
                          <a:latin typeface="Arial" pitchFamily="34" charset="0"/>
                          <a:cs typeface="Arial" pitchFamily="34" charset="0"/>
                        </a:rPr>
                        <a:t>في نهاية صوتية واحدة ،فقد انتهت الجملتان بصوت الباء.</a:t>
                      </a:r>
                      <a:endParaRPr lang="ar-SA" sz="2400" b="1" dirty="0">
                        <a:latin typeface="Arial" pitchFamily="34" charset="0"/>
                        <a:cs typeface="Arial" pitchFamily="34" charset="0"/>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14348" y="357166"/>
            <a:ext cx="7467600" cy="6000792"/>
          </a:xfrm>
          <a:solidFill>
            <a:srgbClr val="FFFF00"/>
          </a:solidFill>
        </p:spPr>
        <p:txBody>
          <a:bodyPr>
            <a:normAutofit/>
          </a:bodyPr>
          <a:lstStyle/>
          <a:p>
            <a:pPr>
              <a:lnSpc>
                <a:spcPct val="150000"/>
              </a:lnSpc>
              <a:buNone/>
            </a:pPr>
            <a:r>
              <a:rPr lang="ar-SA" sz="3200" b="1" dirty="0" smtClean="0">
                <a:latin typeface="Traditional Arabic" pitchFamily="18" charset="-78"/>
                <a:cs typeface="Traditional Arabic" pitchFamily="18" charset="-78"/>
              </a:rPr>
              <a:t>-</a:t>
            </a:r>
            <a:r>
              <a:rPr lang="ar-SA" sz="4000" b="1" dirty="0" smtClean="0">
                <a:latin typeface="Traditional Arabic" pitchFamily="18" charset="-78"/>
                <a:cs typeface="Traditional Arabic" pitchFamily="18" charset="-78"/>
              </a:rPr>
              <a:t>يسمى توافق الفواصل في النهايات الصوتية </a:t>
            </a:r>
            <a:r>
              <a:rPr lang="ar-SA" sz="4000" b="1" dirty="0" smtClean="0">
                <a:solidFill>
                  <a:srgbClr val="C00000"/>
                </a:solidFill>
                <a:latin typeface="Traditional Arabic" pitchFamily="18" charset="-78"/>
                <a:cs typeface="Traditional Arabic" pitchFamily="18" charset="-78"/>
              </a:rPr>
              <a:t>بالسجع</a:t>
            </a:r>
            <a:r>
              <a:rPr lang="ar-SA" sz="4000" b="1" dirty="0" smtClean="0">
                <a:latin typeface="Traditional Arabic" pitchFamily="18" charset="-78"/>
                <a:cs typeface="Traditional Arabic" pitchFamily="18" charset="-78"/>
              </a:rPr>
              <a:t>.</a:t>
            </a:r>
          </a:p>
          <a:p>
            <a:pPr>
              <a:lnSpc>
                <a:spcPct val="150000"/>
              </a:lnSpc>
              <a:buNone/>
            </a:pPr>
            <a:r>
              <a:rPr lang="ar-SA" sz="4000" b="1" dirty="0" smtClean="0">
                <a:latin typeface="Traditional Arabic" pitchFamily="18" charset="-78"/>
                <a:cs typeface="Traditional Arabic" pitchFamily="18" charset="-78"/>
              </a:rPr>
              <a:t>-يقابل السجع في النثر:القافية في الشعر.</a:t>
            </a:r>
          </a:p>
          <a:p>
            <a:pPr>
              <a:lnSpc>
                <a:spcPct val="150000"/>
              </a:lnSpc>
              <a:buNone/>
            </a:pPr>
            <a:r>
              <a:rPr lang="ar-SA" sz="4000" b="1" dirty="0" smtClean="0">
                <a:latin typeface="Traditional Arabic" pitchFamily="18" charset="-78"/>
                <a:cs typeface="Traditional Arabic" pitchFamily="18" charset="-78"/>
              </a:rPr>
              <a:t>-يندرج السجع والجناس في إطار </a:t>
            </a:r>
            <a:r>
              <a:rPr lang="ar-SA" sz="4000" b="1" dirty="0" smtClean="0">
                <a:solidFill>
                  <a:srgbClr val="C00000"/>
                </a:solidFill>
                <a:latin typeface="Traditional Arabic" pitchFamily="18" charset="-78"/>
                <a:cs typeface="Traditional Arabic" pitchFamily="18" charset="-78"/>
              </a:rPr>
              <a:t>علم البديع</a:t>
            </a:r>
            <a:r>
              <a:rPr lang="ar-SA" sz="4000" b="1" dirty="0" smtClean="0">
                <a:latin typeface="Traditional Arabic" pitchFamily="18" charset="-78"/>
                <a:cs typeface="Traditional Arabic" pitchFamily="18" charset="-78"/>
              </a:rPr>
              <a:t>(فرع من فروع البلاغة العربية).</a:t>
            </a:r>
          </a:p>
          <a:p>
            <a:pPr>
              <a:lnSpc>
                <a:spcPct val="150000"/>
              </a:lnSpc>
              <a:buNone/>
            </a:pPr>
            <a:r>
              <a:rPr lang="ar-SA" sz="4000" b="1" dirty="0" smtClean="0">
                <a:latin typeface="Traditional Arabic" pitchFamily="18" charset="-78"/>
                <a:cs typeface="Traditional Arabic" pitchFamily="18" charset="-78"/>
              </a:rPr>
              <a:t>-يطلق مصطلح </a:t>
            </a:r>
            <a:r>
              <a:rPr lang="ar-SA" sz="4000" b="1" dirty="0" smtClean="0">
                <a:solidFill>
                  <a:srgbClr val="C00000"/>
                </a:solidFill>
                <a:latin typeface="Traditional Arabic" pitchFamily="18" charset="-78"/>
                <a:cs typeface="Traditional Arabic" pitchFamily="18" charset="-78"/>
              </a:rPr>
              <a:t>المحسنات البديعية أو الزخارف اللفظية </a:t>
            </a:r>
            <a:r>
              <a:rPr lang="ar-SA" sz="4000" b="1" dirty="0" smtClean="0">
                <a:latin typeface="Traditional Arabic" pitchFamily="18" charset="-78"/>
                <a:cs typeface="Traditional Arabic" pitchFamily="18" charset="-78"/>
              </a:rPr>
              <a:t>على:السجع،والجناس،والطباق،والمقابلة.</a:t>
            </a:r>
          </a:p>
          <a:p>
            <a:pPr>
              <a:lnSpc>
                <a:spcPct val="150000"/>
              </a:lnSpc>
              <a:buNone/>
            </a:pPr>
            <a:endParaRPr lang="ar-SA" sz="4000" b="1" dirty="0" smtClean="0">
              <a:latin typeface="Traditional Arabic" pitchFamily="18" charset="-78"/>
              <a:cs typeface="Traditional Arabic" pitchFamily="18" charset="-78"/>
            </a:endParaRPr>
          </a:p>
          <a:p>
            <a:pPr>
              <a:buNone/>
            </a:pP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85720" y="642918"/>
            <a:ext cx="8072494" cy="5831034"/>
          </a:xfrm>
          <a:solidFill>
            <a:srgbClr val="FFFF00"/>
          </a:solidFill>
        </p:spPr>
        <p:txBody>
          <a:bodyPr>
            <a:normAutofit/>
          </a:bodyPr>
          <a:lstStyle/>
          <a:p>
            <a:pPr>
              <a:buNone/>
            </a:pPr>
            <a:r>
              <a:rPr lang="ar-SA" sz="3600" b="1" dirty="0" smtClean="0">
                <a:latin typeface="Traditional Arabic" pitchFamily="18" charset="-78"/>
                <a:cs typeface="Traditional Arabic" pitchFamily="18" charset="-78"/>
              </a:rPr>
              <a:t>-</a:t>
            </a:r>
            <a:r>
              <a:rPr lang="ar-SA" sz="4000" b="1" dirty="0" smtClean="0">
                <a:latin typeface="Traditional Arabic" pitchFamily="18" charset="-78"/>
                <a:cs typeface="Traditional Arabic" pitchFamily="18" charset="-78"/>
              </a:rPr>
              <a:t>من الأهداف الكامنة وراء إيراد السجع،أو الجناس،أو الطباق،أو المقابلة:</a:t>
            </a:r>
          </a:p>
          <a:p>
            <a:r>
              <a:rPr lang="ar-SA" sz="4000" b="1" dirty="0" smtClean="0">
                <a:latin typeface="Traditional Arabic" pitchFamily="18" charset="-78"/>
                <a:cs typeface="Traditional Arabic" pitchFamily="18" charset="-78"/>
              </a:rPr>
              <a:t>إظهار القدرات البلاغية لمنشئ النص،أو كاتبه.</a:t>
            </a:r>
          </a:p>
          <a:p>
            <a:r>
              <a:rPr lang="ar-SA" sz="4000" b="1" dirty="0" smtClean="0">
                <a:latin typeface="Traditional Arabic" pitchFamily="18" charset="-78"/>
                <a:cs typeface="Traditional Arabic" pitchFamily="18" charset="-78"/>
              </a:rPr>
              <a:t>إظهار الطاقات الصوتية الكامنة في اللغة العربية ،بهدف التأثير على المتلقي</a:t>
            </a:r>
            <a:r>
              <a:rPr lang="ar-SA" sz="3200" b="1" dirty="0" smtClean="0">
                <a:latin typeface="Traditional Arabic" pitchFamily="18" charset="-78"/>
                <a:cs typeface="Traditional Arabic" pitchFamily="18" charset="-78"/>
              </a:rPr>
              <a:t>.</a:t>
            </a:r>
            <a:endParaRPr lang="ar-SA" sz="3200"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7467600" cy="928694"/>
          </a:xfrm>
          <a:solidFill>
            <a:srgbClr val="00B0F0"/>
          </a:solidFill>
        </p:spPr>
        <p:txBody>
          <a:bodyPr>
            <a:normAutofit/>
          </a:bodyPr>
          <a:lstStyle/>
          <a:p>
            <a:pPr algn="ctr"/>
            <a:r>
              <a:rPr lang="ar-SA" sz="4800" b="1" dirty="0" smtClean="0">
                <a:solidFill>
                  <a:srgbClr val="FFFF00"/>
                </a:solidFill>
                <a:latin typeface="Monotype Koufi" pitchFamily="2" charset="-78"/>
                <a:ea typeface="Monotype Koufi" pitchFamily="2" charset="-78"/>
                <a:cs typeface="Monotype Koufi" pitchFamily="2" charset="-78"/>
              </a:rPr>
              <a:t>النحو</a:t>
            </a:r>
            <a:endParaRPr lang="ar-SA" sz="4800" b="1" dirty="0">
              <a:solidFill>
                <a:srgbClr val="FFFF00"/>
              </a:solidFill>
              <a:latin typeface="Monotype Koufi" pitchFamily="2" charset="-78"/>
              <a:ea typeface="Monotype Koufi" pitchFamily="2" charset="-78"/>
              <a:cs typeface="Monotype Koufi" pitchFamily="2" charset="-78"/>
            </a:endParaRPr>
          </a:p>
        </p:txBody>
      </p:sp>
      <p:sp>
        <p:nvSpPr>
          <p:cNvPr id="3" name="Content Placeholder 2"/>
          <p:cNvSpPr>
            <a:spLocks noGrp="1"/>
          </p:cNvSpPr>
          <p:nvPr>
            <p:ph sz="quarter" idx="1"/>
          </p:nvPr>
        </p:nvSpPr>
        <p:spPr>
          <a:xfrm>
            <a:off x="500034" y="1071546"/>
            <a:ext cx="7467600" cy="5259530"/>
          </a:xfrm>
        </p:spPr>
        <p:txBody>
          <a:bodyPr/>
          <a:lstStyle/>
          <a:p>
            <a:r>
              <a:rPr lang="ar-SA" sz="3200" b="1" dirty="0" smtClean="0">
                <a:latin typeface="Arial" pitchFamily="34" charset="0"/>
                <a:cs typeface="Arial" pitchFamily="34" charset="0"/>
              </a:rPr>
              <a:t>أسلوب النفي</a:t>
            </a:r>
          </a:p>
          <a:p>
            <a:pPr>
              <a:buNone/>
            </a:pPr>
            <a:endParaRPr lang="ar-SA" dirty="0" smtClean="0"/>
          </a:p>
          <a:p>
            <a:pPr>
              <a:buNone/>
            </a:pPr>
            <a:endParaRPr lang="ar-SA" dirty="0"/>
          </a:p>
        </p:txBody>
      </p:sp>
      <p:graphicFrame>
        <p:nvGraphicFramePr>
          <p:cNvPr id="4" name="Table 3"/>
          <p:cNvGraphicFramePr>
            <a:graphicFrameLocks noGrp="1"/>
          </p:cNvGraphicFramePr>
          <p:nvPr/>
        </p:nvGraphicFramePr>
        <p:xfrm>
          <a:off x="214281" y="1714487"/>
          <a:ext cx="8572561" cy="5210261"/>
        </p:xfrm>
        <a:graphic>
          <a:graphicData uri="http://schemas.openxmlformats.org/drawingml/2006/table">
            <a:tbl>
              <a:tblPr rtl="1" firstRow="1" bandRow="1">
                <a:tableStyleId>{5C22544A-7EE6-4342-B048-85BDC9FD1C3A}</a:tableStyleId>
              </a:tblPr>
              <a:tblGrid>
                <a:gridCol w="5761398"/>
                <a:gridCol w="1652523"/>
                <a:gridCol w="1158640"/>
              </a:tblGrid>
              <a:tr h="500067">
                <a:tc>
                  <a:txBody>
                    <a:bodyPr/>
                    <a:lstStyle/>
                    <a:p>
                      <a:pPr rtl="1"/>
                      <a:r>
                        <a:rPr lang="ar-SA" sz="2400" dirty="0" smtClean="0">
                          <a:latin typeface="Arial" pitchFamily="34" charset="0"/>
                          <a:cs typeface="Arial" pitchFamily="34" charset="0"/>
                        </a:rPr>
                        <a:t>المثال</a:t>
                      </a:r>
                      <a:endParaRPr lang="ar-SA" sz="2400" dirty="0">
                        <a:latin typeface="Arial" pitchFamily="34" charset="0"/>
                        <a:cs typeface="Arial" pitchFamily="34" charset="0"/>
                      </a:endParaRPr>
                    </a:p>
                  </a:txBody>
                  <a:tcPr/>
                </a:tc>
                <a:tc>
                  <a:txBody>
                    <a:bodyPr/>
                    <a:lstStyle/>
                    <a:p>
                      <a:pPr rtl="1"/>
                      <a:r>
                        <a:rPr lang="ar-SA" sz="2400" dirty="0" smtClean="0">
                          <a:latin typeface="Arial" pitchFamily="34" charset="0"/>
                          <a:cs typeface="Arial" pitchFamily="34" charset="0"/>
                        </a:rPr>
                        <a:t>نوع</a:t>
                      </a:r>
                      <a:r>
                        <a:rPr lang="ar-SA" sz="2400" baseline="0" dirty="0" smtClean="0">
                          <a:latin typeface="Arial" pitchFamily="34" charset="0"/>
                          <a:cs typeface="Arial" pitchFamily="34" charset="0"/>
                        </a:rPr>
                        <a:t> الجملة</a:t>
                      </a:r>
                      <a:endParaRPr lang="ar-SA" sz="2400" dirty="0">
                        <a:latin typeface="Arial" pitchFamily="34" charset="0"/>
                        <a:cs typeface="Arial" pitchFamily="34" charset="0"/>
                      </a:endParaRPr>
                    </a:p>
                  </a:txBody>
                  <a:tcPr/>
                </a:tc>
                <a:tc>
                  <a:txBody>
                    <a:bodyPr/>
                    <a:lstStyle/>
                    <a:p>
                      <a:pPr rtl="1"/>
                      <a:r>
                        <a:rPr lang="ar-SA" sz="2400" dirty="0" smtClean="0">
                          <a:latin typeface="Arial" pitchFamily="34" charset="0"/>
                          <a:cs typeface="Arial" pitchFamily="34" charset="0"/>
                        </a:rPr>
                        <a:t>أداة النفي</a:t>
                      </a:r>
                      <a:endParaRPr lang="ar-SA" sz="2400" dirty="0">
                        <a:latin typeface="Arial" pitchFamily="34" charset="0"/>
                        <a:cs typeface="Arial" pitchFamily="34" charset="0"/>
                      </a:endParaRPr>
                    </a:p>
                  </a:txBody>
                  <a:tcPr/>
                </a:tc>
              </a:tr>
              <a:tr h="505141">
                <a:tc>
                  <a:txBody>
                    <a:bodyPr/>
                    <a:lstStyle/>
                    <a:p>
                      <a:pPr rtl="1"/>
                      <a:r>
                        <a:rPr lang="ar-SA" sz="2800" b="1" dirty="0" smtClean="0">
                          <a:latin typeface="Traditional Arabic" pitchFamily="18" charset="-78"/>
                          <a:cs typeface="Traditional Arabic" pitchFamily="18" charset="-78"/>
                        </a:rPr>
                        <a:t>وما في جميع الناس</a:t>
                      </a:r>
                      <a:r>
                        <a:rPr lang="ar-SA" sz="2800" b="1" baseline="0" dirty="0" smtClean="0">
                          <a:latin typeface="Traditional Arabic" pitchFamily="18" charset="-78"/>
                          <a:cs typeface="Traditional Arabic" pitchFamily="18" charset="-78"/>
                        </a:rPr>
                        <a:t> شر من الوشاة.</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جملة اسمية</a:t>
                      </a:r>
                      <a:endParaRPr lang="ar-SA" sz="2800" b="1" dirty="0">
                        <a:latin typeface="Traditional Arabic" pitchFamily="18" charset="-78"/>
                        <a:cs typeface="Traditional Arabic" pitchFamily="18" charset="-78"/>
                      </a:endParaRPr>
                    </a:p>
                  </a:txBody>
                  <a:tcPr/>
                </a:tc>
                <a:tc rowSpan="3">
                  <a:txBody>
                    <a:bodyPr/>
                    <a:lstStyle/>
                    <a:p>
                      <a:pPr rtl="1"/>
                      <a:r>
                        <a:rPr lang="ar-SA" sz="2800" b="1" dirty="0" smtClean="0">
                          <a:latin typeface="Traditional Arabic" pitchFamily="18" charset="-78"/>
                          <a:cs typeface="Traditional Arabic" pitchFamily="18" charset="-78"/>
                        </a:rPr>
                        <a:t>ما</a:t>
                      </a:r>
                      <a:endParaRPr lang="ar-SA" sz="2800" b="1" dirty="0">
                        <a:latin typeface="Traditional Arabic" pitchFamily="18" charset="-78"/>
                        <a:cs typeface="Traditional Arabic" pitchFamily="18" charset="-78"/>
                      </a:endParaRPr>
                    </a:p>
                  </a:txBody>
                  <a:tcPr/>
                </a:tc>
              </a:tr>
              <a:tr h="505141">
                <a:tc>
                  <a:txBody>
                    <a:bodyPr/>
                    <a:lstStyle/>
                    <a:p>
                      <a:pPr rtl="1"/>
                      <a:r>
                        <a:rPr lang="ar-SA" sz="2800" b="1" dirty="0" smtClean="0">
                          <a:latin typeface="Traditional Arabic" pitchFamily="18" charset="-78"/>
                          <a:cs typeface="Traditional Arabic" pitchFamily="18" charset="-78"/>
                        </a:rPr>
                        <a:t>ما أحببت</a:t>
                      </a:r>
                      <a:r>
                        <a:rPr lang="ar-SA" sz="2800" b="1" baseline="0" dirty="0" smtClean="0">
                          <a:latin typeface="Traditional Arabic" pitchFamily="18" charset="-78"/>
                          <a:cs typeface="Traditional Arabic" pitchFamily="18" charset="-78"/>
                        </a:rPr>
                        <a:t> كذابًا قط.</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جملة فعلية</a:t>
                      </a:r>
                      <a:endParaRPr lang="ar-SA" sz="2800" b="1" dirty="0">
                        <a:latin typeface="Traditional Arabic" pitchFamily="18" charset="-78"/>
                        <a:cs typeface="Traditional Arabic" pitchFamily="18" charset="-78"/>
                      </a:endParaRPr>
                    </a:p>
                  </a:txBody>
                  <a:tcPr/>
                </a:tc>
                <a:tc vMerge="1">
                  <a:txBody>
                    <a:bodyPr/>
                    <a:lstStyle/>
                    <a:p>
                      <a:pPr rtl="1"/>
                      <a:endParaRPr lang="ar-SA" sz="2800" b="1" dirty="0">
                        <a:latin typeface="Traditional Arabic" pitchFamily="18" charset="-78"/>
                        <a:cs typeface="Traditional Arabic" pitchFamily="18" charset="-78"/>
                      </a:endParaRPr>
                    </a:p>
                  </a:txBody>
                  <a:tcPr/>
                </a:tc>
              </a:tr>
              <a:tr h="505141">
                <a:tc>
                  <a:txBody>
                    <a:bodyPr/>
                    <a:lstStyle/>
                    <a:p>
                      <a:pPr rtl="1"/>
                      <a:r>
                        <a:rPr lang="ar-SA" sz="2800" b="1" dirty="0" smtClean="0">
                          <a:latin typeface="Traditional Arabic" pitchFamily="18" charset="-78"/>
                          <a:cs typeface="Traditional Arabic" pitchFamily="18" charset="-78"/>
                        </a:rPr>
                        <a:t>فما أرجو عنده خيرًا أصلًا.</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جملة فعلية</a:t>
                      </a:r>
                      <a:endParaRPr lang="ar-SA" sz="2800" b="1" dirty="0">
                        <a:latin typeface="Traditional Arabic" pitchFamily="18" charset="-78"/>
                        <a:cs typeface="Traditional Arabic" pitchFamily="18" charset="-78"/>
                      </a:endParaRPr>
                    </a:p>
                  </a:txBody>
                  <a:tcPr/>
                </a:tc>
                <a:tc vMerge="1">
                  <a:txBody>
                    <a:bodyPr/>
                    <a:lstStyle/>
                    <a:p>
                      <a:pPr rtl="1"/>
                      <a:endParaRPr lang="ar-SA" sz="2800" b="1" dirty="0">
                        <a:latin typeface="Traditional Arabic" pitchFamily="18" charset="-78"/>
                        <a:cs typeface="Traditional Arabic" pitchFamily="18" charset="-78"/>
                      </a:endParaRPr>
                    </a:p>
                  </a:txBody>
                  <a:tcPr/>
                </a:tc>
              </a:tr>
              <a:tr h="505141">
                <a:tc>
                  <a:txBody>
                    <a:bodyPr/>
                    <a:lstStyle/>
                    <a:p>
                      <a:pPr rtl="1"/>
                      <a:r>
                        <a:rPr lang="ar-SA" sz="2800" b="1" dirty="0" smtClean="0">
                          <a:latin typeface="Traditional Arabic" pitchFamily="18" charset="-78"/>
                          <a:cs typeface="Traditional Arabic" pitchFamily="18" charset="-78"/>
                        </a:rPr>
                        <a:t>لا إله إلا الله.</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جملة اسمية </a:t>
                      </a:r>
                      <a:endParaRPr lang="ar-SA" sz="2800" b="1" dirty="0">
                        <a:latin typeface="Traditional Arabic" pitchFamily="18" charset="-78"/>
                        <a:cs typeface="Traditional Arabic" pitchFamily="18" charset="-78"/>
                      </a:endParaRPr>
                    </a:p>
                  </a:txBody>
                  <a:tcPr/>
                </a:tc>
                <a:tc rowSpan="5">
                  <a:txBody>
                    <a:bodyPr/>
                    <a:lstStyle/>
                    <a:p>
                      <a:pPr rtl="1"/>
                      <a:r>
                        <a:rPr lang="ar-SA" sz="2800" b="1" dirty="0" smtClean="0">
                          <a:latin typeface="Traditional Arabic" pitchFamily="18" charset="-78"/>
                          <a:cs typeface="Traditional Arabic" pitchFamily="18" charset="-78"/>
                        </a:rPr>
                        <a:t>لا</a:t>
                      </a:r>
                      <a:endParaRPr lang="ar-SA" sz="2800" b="1" dirty="0">
                        <a:latin typeface="Traditional Arabic" pitchFamily="18" charset="-78"/>
                        <a:cs typeface="Traditional Arabic" pitchFamily="18" charset="-78"/>
                      </a:endParaRPr>
                    </a:p>
                  </a:txBody>
                  <a:tcPr/>
                </a:tc>
              </a:tr>
              <a:tr h="505141">
                <a:tc>
                  <a:txBody>
                    <a:bodyPr/>
                    <a:lstStyle/>
                    <a:p>
                      <a:pPr rtl="1"/>
                      <a:r>
                        <a:rPr lang="ar-SA" sz="2800" b="1" dirty="0" smtClean="0">
                          <a:latin typeface="Traditional Arabic" pitchFamily="18" charset="-78"/>
                          <a:cs typeface="Traditional Arabic" pitchFamily="18" charset="-78"/>
                          <a:sym typeface="AGA Arabesque"/>
                        </a:rPr>
                        <a:t>قال تعالى </a:t>
                      </a:r>
                      <a:r>
                        <a:rPr lang="ar-SA" sz="2800" b="1" dirty="0" smtClean="0">
                          <a:latin typeface="Traditional Arabic" pitchFamily="18" charset="-78"/>
                          <a:cs typeface="Traditional Arabic" pitchFamily="18" charset="-78"/>
                        </a:rPr>
                        <a:t>لم تقولون ما لا تفعلون </a:t>
                      </a:r>
                      <a:r>
                        <a:rPr lang="ar-SA" sz="2800" b="1" dirty="0" smtClean="0">
                          <a:latin typeface="Traditional Arabic" pitchFamily="18" charset="-78"/>
                          <a:cs typeface="Traditional Arabic" pitchFamily="18" charset="-78"/>
                          <a:sym typeface="AGA Arabesque"/>
                        </a:rPr>
                        <a:t> </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جملة فعلية</a:t>
                      </a:r>
                      <a:endParaRPr lang="ar-SA" sz="2800" b="1" dirty="0">
                        <a:latin typeface="Traditional Arabic" pitchFamily="18" charset="-78"/>
                        <a:cs typeface="Traditional Arabic" pitchFamily="18" charset="-78"/>
                      </a:endParaRPr>
                    </a:p>
                  </a:txBody>
                  <a:tcPr/>
                </a:tc>
                <a:tc vMerge="1">
                  <a:txBody>
                    <a:bodyPr/>
                    <a:lstStyle/>
                    <a:p>
                      <a:pPr rtl="1"/>
                      <a:endParaRPr lang="ar-SA" sz="2800" b="1" dirty="0">
                        <a:latin typeface="Traditional Arabic" pitchFamily="18" charset="-78"/>
                        <a:cs typeface="Traditional Arabic" pitchFamily="18" charset="-78"/>
                      </a:endParaRPr>
                    </a:p>
                  </a:txBody>
                  <a:tcPr/>
                </a:tc>
              </a:tr>
              <a:tr h="505141">
                <a:tc>
                  <a:txBody>
                    <a:bodyPr/>
                    <a:lstStyle/>
                    <a:p>
                      <a:pPr rtl="1"/>
                      <a:r>
                        <a:rPr lang="ar-SA" sz="2800" b="1" dirty="0" smtClean="0">
                          <a:latin typeface="Traditional Arabic" pitchFamily="18" charset="-78"/>
                          <a:cs typeface="Traditional Arabic" pitchFamily="18" charset="-78"/>
                        </a:rPr>
                        <a:t>قال تعالى: </a:t>
                      </a:r>
                      <a:r>
                        <a:rPr lang="ar-SA" sz="2800" b="1" dirty="0" smtClean="0">
                          <a:latin typeface="Traditional Arabic" pitchFamily="18" charset="-78"/>
                          <a:cs typeface="Traditional Arabic" pitchFamily="18" charset="-78"/>
                          <a:sym typeface="AGA Arabesque"/>
                        </a:rPr>
                        <a:t></a:t>
                      </a:r>
                      <a:r>
                        <a:rPr lang="ar-SA" sz="2800" b="1" dirty="0" smtClean="0">
                          <a:latin typeface="Traditional Arabic" pitchFamily="18" charset="-78"/>
                          <a:cs typeface="Traditional Arabic" pitchFamily="18" charset="-78"/>
                        </a:rPr>
                        <a:t>لا تسمع فيها </a:t>
                      </a:r>
                      <a:r>
                        <a:rPr lang="ar-SA" sz="2800" b="1" dirty="0" err="1" smtClean="0">
                          <a:latin typeface="Traditional Arabic" pitchFamily="18" charset="-78"/>
                          <a:cs typeface="Traditional Arabic" pitchFamily="18" charset="-78"/>
                        </a:rPr>
                        <a:t>لاغية</a:t>
                      </a:r>
                      <a:r>
                        <a:rPr lang="ar-SA" sz="2800" b="1" dirty="0" smtClean="0">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sym typeface="AGA Arabesque"/>
                        </a:rPr>
                        <a:t> </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جملة فعلية</a:t>
                      </a:r>
                      <a:endParaRPr lang="ar-SA" sz="2800" b="1" dirty="0">
                        <a:latin typeface="Traditional Arabic" pitchFamily="18" charset="-78"/>
                        <a:cs typeface="Traditional Arabic" pitchFamily="18" charset="-78"/>
                      </a:endParaRPr>
                    </a:p>
                  </a:txBody>
                  <a:tcPr/>
                </a:tc>
                <a:tc vMerge="1">
                  <a:txBody>
                    <a:bodyPr/>
                    <a:lstStyle/>
                    <a:p>
                      <a:pPr rtl="1"/>
                      <a:endParaRPr lang="ar-SA" sz="2800" b="1" dirty="0">
                        <a:latin typeface="Traditional Arabic" pitchFamily="18" charset="-78"/>
                        <a:cs typeface="Traditional Arabic" pitchFamily="18" charset="-78"/>
                      </a:endParaRPr>
                    </a:p>
                  </a:txBody>
                  <a:tcPr/>
                </a:tc>
              </a:tr>
              <a:tr h="680094">
                <a:tc>
                  <a:txBody>
                    <a:bodyPr/>
                    <a:lstStyle/>
                    <a:p>
                      <a:pPr rtl="1"/>
                      <a:r>
                        <a:rPr lang="ar-SA" sz="2800" b="1" dirty="0" smtClean="0">
                          <a:latin typeface="Traditional Arabic" pitchFamily="18" charset="-78"/>
                          <a:cs typeface="Traditional Arabic" pitchFamily="18" charset="-78"/>
                        </a:rPr>
                        <a:t>قال تعالى: </a:t>
                      </a:r>
                      <a:r>
                        <a:rPr lang="ar-SA" sz="2800" b="1" dirty="0" smtClean="0">
                          <a:latin typeface="Traditional Arabic" pitchFamily="18" charset="-78"/>
                          <a:cs typeface="Traditional Arabic" pitchFamily="18" charset="-78"/>
                          <a:sym typeface="AGA Arabesque"/>
                        </a:rPr>
                        <a:t></a:t>
                      </a:r>
                      <a:r>
                        <a:rPr lang="ar-SA" sz="2800" b="1" dirty="0" smtClean="0">
                          <a:latin typeface="Traditional Arabic" pitchFamily="18" charset="-78"/>
                          <a:cs typeface="Traditional Arabic" pitchFamily="18" charset="-78"/>
                        </a:rPr>
                        <a:t>ألا إنهم هم المفسدون ولكن لا يشعرون</a:t>
                      </a:r>
                      <a:r>
                        <a:rPr lang="ar-SA" sz="2800" b="1" dirty="0" smtClean="0">
                          <a:latin typeface="Traditional Arabic" pitchFamily="18" charset="-78"/>
                          <a:cs typeface="Traditional Arabic" pitchFamily="18" charset="-78"/>
                          <a:sym typeface="AGA Arabesque"/>
                        </a:rPr>
                        <a:t></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جملة فعلية</a:t>
                      </a:r>
                      <a:endParaRPr lang="ar-SA" sz="2800" b="1" dirty="0">
                        <a:latin typeface="Traditional Arabic" pitchFamily="18" charset="-78"/>
                        <a:cs typeface="Traditional Arabic" pitchFamily="18" charset="-78"/>
                      </a:endParaRPr>
                    </a:p>
                  </a:txBody>
                  <a:tcPr/>
                </a:tc>
                <a:tc vMerge="1">
                  <a:txBody>
                    <a:bodyPr/>
                    <a:lstStyle/>
                    <a:p>
                      <a:pPr rtl="1"/>
                      <a:endParaRPr lang="ar-SA" sz="2800" b="1" dirty="0">
                        <a:latin typeface="Traditional Arabic" pitchFamily="18" charset="-78"/>
                        <a:cs typeface="Traditional Arabic" pitchFamily="18" charset="-78"/>
                      </a:endParaRPr>
                    </a:p>
                  </a:txBody>
                  <a:tcPr/>
                </a:tc>
              </a:tr>
              <a:tr h="921140">
                <a:tc>
                  <a:txBody>
                    <a:bodyPr/>
                    <a:lstStyle/>
                    <a:p>
                      <a:pPr rtl="1"/>
                      <a:r>
                        <a:rPr lang="ar-SA" sz="2400" b="1" dirty="0" smtClean="0">
                          <a:latin typeface="Traditional Arabic" pitchFamily="18" charset="-78"/>
                          <a:cs typeface="Traditional Arabic" pitchFamily="18" charset="-78"/>
                        </a:rPr>
                        <a:t>قال تعالى: </a:t>
                      </a:r>
                      <a:r>
                        <a:rPr lang="ar-SA" sz="2400" b="1" dirty="0" smtClean="0">
                          <a:latin typeface="Traditional Arabic" pitchFamily="18" charset="-78"/>
                          <a:cs typeface="Traditional Arabic" pitchFamily="18" charset="-78"/>
                          <a:sym typeface="AGA Arabesque"/>
                        </a:rPr>
                        <a:t></a:t>
                      </a:r>
                      <a:r>
                        <a:rPr lang="ar-SA" sz="2400" b="1" dirty="0" err="1" smtClean="0">
                          <a:latin typeface="Traditional Arabic" pitchFamily="18" charset="-78"/>
                          <a:cs typeface="Traditional Arabic" pitchFamily="18" charset="-78"/>
                        </a:rPr>
                        <a:t>يسبشرون</a:t>
                      </a:r>
                      <a:r>
                        <a:rPr lang="ar-SA" sz="2400" b="1" dirty="0" smtClean="0">
                          <a:latin typeface="Traditional Arabic" pitchFamily="18" charset="-78"/>
                          <a:cs typeface="Traditional Arabic" pitchFamily="18" charset="-78"/>
                        </a:rPr>
                        <a:t> بنعمة من الله وفضل وأن الله لا يضيع أجر المؤمنين</a:t>
                      </a:r>
                      <a:r>
                        <a:rPr lang="ar-SA" sz="2400" b="1" dirty="0" smtClean="0">
                          <a:latin typeface="Traditional Arabic" pitchFamily="18" charset="-78"/>
                          <a:cs typeface="Traditional Arabic" pitchFamily="18" charset="-78"/>
                          <a:sym typeface="AGA Arabesque"/>
                        </a:rPr>
                        <a:t></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جملة</a:t>
                      </a:r>
                      <a:r>
                        <a:rPr lang="ar-SA" sz="2800" b="1" baseline="0" dirty="0" smtClean="0">
                          <a:latin typeface="Traditional Arabic" pitchFamily="18" charset="-78"/>
                          <a:cs typeface="Traditional Arabic" pitchFamily="18" charset="-78"/>
                        </a:rPr>
                        <a:t> فعلية</a:t>
                      </a:r>
                      <a:endParaRPr lang="ar-SA" sz="2800" b="1" dirty="0">
                        <a:latin typeface="Traditional Arabic" pitchFamily="18" charset="-78"/>
                        <a:cs typeface="Traditional Arabic" pitchFamily="18" charset="-78"/>
                      </a:endParaRPr>
                    </a:p>
                  </a:txBody>
                  <a:tcPr/>
                </a:tc>
                <a:tc vMerge="1">
                  <a:txBody>
                    <a:bodyPr/>
                    <a:lstStyle/>
                    <a:p>
                      <a:pPr rtl="1"/>
                      <a:endParaRPr lang="ar-SA" sz="2800" b="1" dirty="0">
                        <a:latin typeface="Traditional Arabic" pitchFamily="18" charset="-78"/>
                        <a:cs typeface="Traditional Arabic" pitchFamily="18" charset="-78"/>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14282" y="357166"/>
            <a:ext cx="8215370" cy="6116786"/>
          </a:xfrm>
        </p:spPr>
        <p:txBody>
          <a:bodyPr/>
          <a:lstStyle/>
          <a:p>
            <a:r>
              <a:rPr lang="ar-SA" sz="2800" b="1" dirty="0" smtClean="0">
                <a:latin typeface="Arial" pitchFamily="34" charset="0"/>
                <a:cs typeface="Arial" pitchFamily="34" charset="0"/>
              </a:rPr>
              <a:t>أسلوب النهي</a:t>
            </a:r>
            <a:r>
              <a:rPr lang="ar-SA" dirty="0" smtClean="0"/>
              <a:t>: </a:t>
            </a:r>
            <a:r>
              <a:rPr lang="ar-SA" sz="2800" b="1" dirty="0" smtClean="0">
                <a:latin typeface="Traditional Arabic" pitchFamily="18" charset="-78"/>
                <a:cs typeface="Traditional Arabic" pitchFamily="18" charset="-78"/>
              </a:rPr>
              <a:t>النهي ضد الأمر. فهو طلب الكف عن فعل شيء. وأداته في العربية هي “لا” التي تدخل على الفعل المضارع . وفيما يلي بعض أحكامه وأمثلته:</a:t>
            </a:r>
            <a:endParaRPr lang="ar-SA" sz="2400" b="1" dirty="0" smtClean="0">
              <a:latin typeface="Traditional Arabic" pitchFamily="18" charset="-78"/>
              <a:cs typeface="Traditional Arabic" pitchFamily="18" charset="-78"/>
            </a:endParaRPr>
          </a:p>
          <a:p>
            <a:pPr>
              <a:buNone/>
            </a:pPr>
            <a:endParaRPr lang="ar-SA" dirty="0" smtClean="0"/>
          </a:p>
          <a:p>
            <a:pPr>
              <a:buNone/>
            </a:pPr>
            <a:endParaRPr lang="ar-SA" dirty="0"/>
          </a:p>
        </p:txBody>
      </p:sp>
      <p:graphicFrame>
        <p:nvGraphicFramePr>
          <p:cNvPr id="4" name="Table 3"/>
          <p:cNvGraphicFramePr>
            <a:graphicFrameLocks noGrp="1"/>
          </p:cNvGraphicFramePr>
          <p:nvPr/>
        </p:nvGraphicFramePr>
        <p:xfrm>
          <a:off x="214283" y="1857364"/>
          <a:ext cx="8358246" cy="4500594"/>
        </p:xfrm>
        <a:graphic>
          <a:graphicData uri="http://schemas.openxmlformats.org/drawingml/2006/table">
            <a:tbl>
              <a:tblPr rtl="1" firstRow="1" bandRow="1">
                <a:tableStyleId>{5C22544A-7EE6-4342-B048-85BDC9FD1C3A}</a:tableStyleId>
              </a:tblPr>
              <a:tblGrid>
                <a:gridCol w="2665451"/>
                <a:gridCol w="2098660"/>
                <a:gridCol w="2670156"/>
                <a:gridCol w="923979"/>
              </a:tblGrid>
              <a:tr h="493002">
                <a:tc>
                  <a:txBody>
                    <a:bodyPr/>
                    <a:lstStyle/>
                    <a:p>
                      <a:pPr rtl="1"/>
                      <a:r>
                        <a:rPr lang="ar-SA" sz="2400" dirty="0" smtClean="0">
                          <a:latin typeface="Arial" pitchFamily="34" charset="0"/>
                          <a:cs typeface="Arial" pitchFamily="34" charset="0"/>
                        </a:rPr>
                        <a:t>المثال</a:t>
                      </a:r>
                      <a:endParaRPr lang="ar-SA" sz="2400" dirty="0">
                        <a:latin typeface="Arial" pitchFamily="34" charset="0"/>
                        <a:cs typeface="Arial" pitchFamily="34" charset="0"/>
                      </a:endParaRPr>
                    </a:p>
                  </a:txBody>
                  <a:tcPr/>
                </a:tc>
                <a:tc>
                  <a:txBody>
                    <a:bodyPr/>
                    <a:lstStyle/>
                    <a:p>
                      <a:pPr rtl="1"/>
                      <a:r>
                        <a:rPr lang="ar-SA" sz="2400" dirty="0" smtClean="0">
                          <a:latin typeface="Arial" pitchFamily="34" charset="0"/>
                          <a:cs typeface="Arial" pitchFamily="34" charset="0"/>
                        </a:rPr>
                        <a:t>العلامة الإعرابية</a:t>
                      </a:r>
                      <a:endParaRPr lang="ar-SA" sz="2400" dirty="0">
                        <a:latin typeface="Arial" pitchFamily="34" charset="0"/>
                        <a:cs typeface="Arial" pitchFamily="34" charset="0"/>
                      </a:endParaRPr>
                    </a:p>
                  </a:txBody>
                  <a:tcPr/>
                </a:tc>
                <a:tc>
                  <a:txBody>
                    <a:bodyPr/>
                    <a:lstStyle/>
                    <a:p>
                      <a:pPr rtl="1"/>
                      <a:r>
                        <a:rPr lang="ar-SA" sz="2400" dirty="0" smtClean="0">
                          <a:latin typeface="Arial" pitchFamily="34" charset="0"/>
                          <a:cs typeface="Arial" pitchFamily="34" charset="0"/>
                        </a:rPr>
                        <a:t>الحكم</a:t>
                      </a:r>
                      <a:endParaRPr lang="ar-SA" sz="2400" dirty="0">
                        <a:latin typeface="Arial" pitchFamily="34" charset="0"/>
                        <a:cs typeface="Arial" pitchFamily="34" charset="0"/>
                      </a:endParaRPr>
                    </a:p>
                  </a:txBody>
                  <a:tcPr/>
                </a:tc>
                <a:tc>
                  <a:txBody>
                    <a:bodyPr/>
                    <a:lstStyle/>
                    <a:p>
                      <a:pPr rtl="1"/>
                      <a:r>
                        <a:rPr lang="ar-SA" sz="2400" dirty="0" smtClean="0">
                          <a:latin typeface="Arial" pitchFamily="34" charset="0"/>
                          <a:cs typeface="Arial" pitchFamily="34" charset="0"/>
                        </a:rPr>
                        <a:t>الأداة</a:t>
                      </a:r>
                      <a:endParaRPr lang="ar-SA" sz="2400" dirty="0">
                        <a:latin typeface="Arial" pitchFamily="34" charset="0"/>
                        <a:cs typeface="Arial" pitchFamily="34" charset="0"/>
                      </a:endParaRPr>
                    </a:p>
                  </a:txBody>
                  <a:tcPr/>
                </a:tc>
              </a:tr>
              <a:tr h="1108484">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2800" b="1" dirty="0" smtClean="0">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sym typeface="AGA Arabesque"/>
                        </a:rPr>
                        <a:t></a:t>
                      </a:r>
                      <a:r>
                        <a:rPr lang="ar-SA" sz="2800" b="1" dirty="0" smtClean="0">
                          <a:latin typeface="Traditional Arabic" pitchFamily="18" charset="-78"/>
                          <a:cs typeface="Traditional Arabic" pitchFamily="18" charset="-78"/>
                        </a:rPr>
                        <a:t>لا تحزن</a:t>
                      </a:r>
                      <a:r>
                        <a:rPr lang="ar-SA" sz="2800" b="1" baseline="0" dirty="0" smtClean="0">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rPr>
                        <a:t>إن الله معنا</a:t>
                      </a:r>
                      <a:r>
                        <a:rPr lang="ar-SA" sz="2800" b="1" dirty="0" smtClean="0">
                          <a:latin typeface="Traditional Arabic" pitchFamily="18" charset="-78"/>
                          <a:cs typeface="Traditional Arabic" pitchFamily="18" charset="-78"/>
                          <a:sym typeface="AGA Arabesque"/>
                        </a:rPr>
                        <a:t></a:t>
                      </a:r>
                      <a:endParaRPr lang="ar-SA" sz="2800" b="1" dirty="0" smtClean="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السكون</a:t>
                      </a:r>
                      <a:endParaRPr lang="ar-SA" sz="2800" b="1" dirty="0">
                        <a:latin typeface="Traditional Arabic" pitchFamily="18" charset="-78"/>
                        <a:cs typeface="Traditional Arabic" pitchFamily="18" charset="-78"/>
                      </a:endParaRPr>
                    </a:p>
                  </a:txBody>
                  <a:tcPr/>
                </a:tc>
                <a:tc rowSpan="3">
                  <a:txBody>
                    <a:bodyPr/>
                    <a:lstStyle/>
                    <a:p>
                      <a:pPr rtl="1"/>
                      <a:r>
                        <a:rPr lang="ar-SA" sz="2800" b="1" dirty="0" smtClean="0">
                          <a:latin typeface="Traditional Arabic" pitchFamily="18" charset="-78"/>
                          <a:cs typeface="Traditional Arabic" pitchFamily="18" charset="-78"/>
                        </a:rPr>
                        <a:t>تدخل على المضارع فتجزمه بإحدى علامات الجزم.</a:t>
                      </a:r>
                      <a:endParaRPr lang="ar-SA" sz="2800" b="1" dirty="0">
                        <a:latin typeface="Traditional Arabic" pitchFamily="18" charset="-78"/>
                        <a:cs typeface="Traditional Arabic" pitchFamily="18" charset="-78"/>
                      </a:endParaRPr>
                    </a:p>
                  </a:txBody>
                  <a:tcPr anchor="ctr"/>
                </a:tc>
                <a:tc rowSpan="3">
                  <a:txBody>
                    <a:bodyPr/>
                    <a:lstStyle/>
                    <a:p>
                      <a:pPr rtl="1"/>
                      <a:r>
                        <a:rPr lang="ar-SA" sz="2800" b="1" dirty="0" smtClean="0">
                          <a:latin typeface="Traditional Arabic" pitchFamily="18" charset="-78"/>
                          <a:cs typeface="Traditional Arabic" pitchFamily="18" charset="-78"/>
                        </a:rPr>
                        <a:t>لا الناهية</a:t>
                      </a:r>
                      <a:endParaRPr lang="ar-SA" sz="2800" b="1" dirty="0">
                        <a:latin typeface="Traditional Arabic" pitchFamily="18" charset="-78"/>
                        <a:cs typeface="Traditional Arabic" pitchFamily="18" charset="-78"/>
                      </a:endParaRPr>
                    </a:p>
                  </a:txBody>
                  <a:tcPr anchor="ctr"/>
                </a:tc>
              </a:tr>
              <a:tr h="1449554">
                <a:tc>
                  <a:txBody>
                    <a:bodyPr/>
                    <a:lstStyle/>
                    <a:p>
                      <a:pPr rtl="1"/>
                      <a:r>
                        <a:rPr lang="ar-SA" sz="2800" b="1" dirty="0" smtClean="0">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sym typeface="AGA Arabesque"/>
                        </a:rPr>
                        <a:t></a:t>
                      </a:r>
                      <a:r>
                        <a:rPr lang="ar-SA" sz="2800" b="1" dirty="0" smtClean="0">
                          <a:latin typeface="Traditional Arabic" pitchFamily="18" charset="-78"/>
                          <a:cs typeface="Traditional Arabic" pitchFamily="18" charset="-78"/>
                        </a:rPr>
                        <a:t>ولا تلبسوا الحق بالباطل</a:t>
                      </a:r>
                      <a:r>
                        <a:rPr lang="ar-SA" sz="2800" b="1" dirty="0" smtClean="0">
                          <a:latin typeface="Traditional Arabic" pitchFamily="18" charset="-78"/>
                          <a:cs typeface="Traditional Arabic" pitchFamily="18" charset="-78"/>
                          <a:sym typeface="AGA Arabesque"/>
                        </a:rPr>
                        <a:t></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حذف النون؛ لأنه من الأفعال الخمسة</a:t>
                      </a:r>
                      <a:endParaRPr lang="ar-SA" sz="2800" b="1" dirty="0">
                        <a:latin typeface="Traditional Arabic" pitchFamily="18" charset="-78"/>
                        <a:cs typeface="Traditional Arabic" pitchFamily="18" charset="-78"/>
                      </a:endParaRPr>
                    </a:p>
                  </a:txBody>
                  <a:tcPr/>
                </a:tc>
                <a:tc vMerge="1">
                  <a:txBody>
                    <a:bodyPr/>
                    <a:lstStyle/>
                    <a:p>
                      <a:pPr rtl="1"/>
                      <a:endParaRPr lang="ar-SA" sz="2400" dirty="0">
                        <a:latin typeface="Arial" pitchFamily="34" charset="0"/>
                        <a:cs typeface="Arial" pitchFamily="34" charset="0"/>
                      </a:endParaRPr>
                    </a:p>
                  </a:txBody>
                  <a:tcPr/>
                </a:tc>
                <a:tc vMerge="1">
                  <a:txBody>
                    <a:bodyPr/>
                    <a:lstStyle/>
                    <a:p>
                      <a:pPr rtl="1"/>
                      <a:endParaRPr lang="ar-SA" sz="2400" dirty="0">
                        <a:latin typeface="Arial" pitchFamily="34" charset="0"/>
                        <a:cs typeface="Arial" pitchFamily="34" charset="0"/>
                      </a:endParaRPr>
                    </a:p>
                  </a:txBody>
                  <a:tcPr/>
                </a:tc>
              </a:tr>
              <a:tr h="1449554">
                <a:tc>
                  <a:txBody>
                    <a:bodyPr/>
                    <a:lstStyle/>
                    <a:p>
                      <a:pPr rtl="1"/>
                      <a:r>
                        <a:rPr lang="ar-SA" sz="2800" b="1" dirty="0" smtClean="0">
                          <a:latin typeface="Traditional Arabic" pitchFamily="18" charset="-78"/>
                          <a:cs typeface="Traditional Arabic" pitchFamily="18" charset="-78"/>
                          <a:sym typeface="AGA Arabesque"/>
                        </a:rPr>
                        <a:t></a:t>
                      </a:r>
                      <a:r>
                        <a:rPr lang="ar-SA" sz="2800" b="1" dirty="0" smtClean="0">
                          <a:latin typeface="Traditional Arabic" pitchFamily="18" charset="-78"/>
                          <a:cs typeface="Traditional Arabic" pitchFamily="18" charset="-78"/>
                        </a:rPr>
                        <a:t>ولا تدع مع الله إلها آخر</a:t>
                      </a:r>
                      <a:r>
                        <a:rPr lang="ar-SA" sz="2800" b="1" dirty="0" smtClean="0">
                          <a:latin typeface="Traditional Arabic" pitchFamily="18" charset="-78"/>
                          <a:cs typeface="Traditional Arabic" pitchFamily="18" charset="-78"/>
                          <a:sym typeface="AGA Arabesque"/>
                        </a:rPr>
                        <a:t></a:t>
                      </a:r>
                      <a:endParaRPr lang="ar-SA" sz="2800" b="1" dirty="0">
                        <a:latin typeface="Traditional Arabic" pitchFamily="18" charset="-78"/>
                        <a:cs typeface="Traditional Arabic" pitchFamily="18" charset="-78"/>
                      </a:endParaRPr>
                    </a:p>
                  </a:txBody>
                  <a:tcPr marL="82973" marR="82973"/>
                </a:tc>
                <a:tc>
                  <a:txBody>
                    <a:bodyPr/>
                    <a:lstStyle/>
                    <a:p>
                      <a:pPr rtl="1"/>
                      <a:r>
                        <a:rPr lang="ar-SA" sz="2800" b="1" dirty="0" smtClean="0">
                          <a:latin typeface="Traditional Arabic" pitchFamily="18" charset="-78"/>
                          <a:cs typeface="Traditional Arabic" pitchFamily="18" charset="-78"/>
                        </a:rPr>
                        <a:t>حذف حرف العلة؛لأن الفعل معتل الآخر.</a:t>
                      </a:r>
                      <a:endParaRPr lang="ar-SA" sz="2800" b="1" dirty="0">
                        <a:latin typeface="Traditional Arabic" pitchFamily="18" charset="-78"/>
                        <a:cs typeface="Traditional Arabic" pitchFamily="18" charset="-78"/>
                      </a:endParaRPr>
                    </a:p>
                  </a:txBody>
                  <a:tcPr marL="82973" marR="82973"/>
                </a:tc>
                <a:tc vMerge="1">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ar-SA" sz="2400" dirty="0" smtClean="0">
                        <a:latin typeface="Arial" pitchFamily="34" charset="0"/>
                        <a:cs typeface="Arial" pitchFamily="34" charset="0"/>
                      </a:endParaRPr>
                    </a:p>
                  </a:txBody>
                  <a:tcPr marL="82973" marR="82973"/>
                </a:tc>
                <a:tc vMerge="1">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ar-SA" sz="2400" dirty="0" smtClean="0">
                        <a:latin typeface="Arial" pitchFamily="34" charset="0"/>
                        <a:cs typeface="Arial" pitchFamily="34" charset="0"/>
                      </a:endParaRPr>
                    </a:p>
                  </a:txBody>
                  <a:tcPr marL="82973" marR="82973"/>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54032"/>
          </a:xfrm>
          <a:solidFill>
            <a:srgbClr val="00B0F0"/>
          </a:solidFill>
        </p:spPr>
        <p:txBody>
          <a:bodyPr>
            <a:normAutofit/>
          </a:bodyPr>
          <a:lstStyle/>
          <a:p>
            <a:pPr algn="ctr"/>
            <a:r>
              <a:rPr lang="ar-SA" sz="3600" b="1" dirty="0" smtClean="0"/>
              <a:t>الإملاء</a:t>
            </a:r>
            <a:endParaRPr lang="ar-SA" sz="3600" b="1" dirty="0"/>
          </a:p>
        </p:txBody>
      </p:sp>
      <p:sp>
        <p:nvSpPr>
          <p:cNvPr id="3" name="Content Placeholder 2"/>
          <p:cNvSpPr>
            <a:spLocks noGrp="1"/>
          </p:cNvSpPr>
          <p:nvPr>
            <p:ph sz="quarter" idx="1"/>
          </p:nvPr>
        </p:nvSpPr>
        <p:spPr>
          <a:xfrm>
            <a:off x="457200" y="1000108"/>
            <a:ext cx="7467600" cy="5473844"/>
          </a:xfrm>
        </p:spPr>
        <p:txBody>
          <a:bodyPr>
            <a:normAutofit/>
          </a:bodyPr>
          <a:lstStyle/>
          <a:p>
            <a:r>
              <a:rPr lang="ar-SA" sz="3200" dirty="0" smtClean="0">
                <a:latin typeface="Arial" pitchFamily="34" charset="0"/>
                <a:cs typeface="Arial" pitchFamily="34" charset="0"/>
              </a:rPr>
              <a:t>ترسم ألف مع تنوين النصب كما في: </a:t>
            </a:r>
          </a:p>
          <a:p>
            <a:r>
              <a:rPr lang="ar-SA" sz="3200" dirty="0" smtClean="0">
                <a:latin typeface="Arial" pitchFamily="34" charset="0"/>
                <a:cs typeface="Arial" pitchFamily="34" charset="0"/>
              </a:rPr>
              <a:t> </a:t>
            </a:r>
            <a:r>
              <a:rPr lang="ar-SA" sz="3200" b="1" u="sng" dirty="0" smtClean="0">
                <a:latin typeface="Arial" pitchFamily="34" charset="0"/>
                <a:cs typeface="Arial" pitchFamily="34" charset="0"/>
              </a:rPr>
              <a:t>ذاكرت </a:t>
            </a:r>
            <a:r>
              <a:rPr lang="ar-SA" sz="3200" b="1" u="sng" dirty="0" smtClean="0">
                <a:solidFill>
                  <a:srgbClr val="FF0000"/>
                </a:solidFill>
                <a:latin typeface="Arial" pitchFamily="34" charset="0"/>
                <a:cs typeface="Arial" pitchFamily="34" charset="0"/>
              </a:rPr>
              <a:t>درسًا</a:t>
            </a:r>
            <a:r>
              <a:rPr lang="ar-SA" sz="3200" b="1" u="sng" dirty="0" smtClean="0">
                <a:latin typeface="Arial" pitchFamily="34" charset="0"/>
                <a:cs typeface="Arial" pitchFamily="34" charset="0"/>
              </a:rPr>
              <a:t> </a:t>
            </a:r>
            <a:r>
              <a:rPr lang="ar-SA" sz="3200" b="1" u="sng" dirty="0" smtClean="0">
                <a:solidFill>
                  <a:srgbClr val="FF0000"/>
                </a:solidFill>
                <a:latin typeface="Arial" pitchFamily="34" charset="0"/>
                <a:cs typeface="Arial" pitchFamily="34" charset="0"/>
              </a:rPr>
              <a:t>ممتعًا</a:t>
            </a:r>
            <a:r>
              <a:rPr lang="ar-SA" sz="3200" b="1" u="sng" dirty="0" smtClean="0">
                <a:latin typeface="Arial" pitchFamily="34" charset="0"/>
                <a:cs typeface="Arial" pitchFamily="34" charset="0"/>
              </a:rPr>
              <a:t> </a:t>
            </a:r>
            <a:r>
              <a:rPr lang="ar-SA" sz="3200" dirty="0" smtClean="0">
                <a:latin typeface="Arial" pitchFamily="34" charset="0"/>
                <a:cs typeface="Arial" pitchFamily="34" charset="0"/>
              </a:rPr>
              <a:t>إذا لم تختم الكلمة المنصوبة بأحد الأحرف التالية:</a:t>
            </a:r>
          </a:p>
          <a:p>
            <a:endParaRPr lang="ar-SA" sz="3200" dirty="0" smtClean="0">
              <a:latin typeface="Arial" pitchFamily="34" charset="0"/>
              <a:cs typeface="Arial" pitchFamily="34" charset="0"/>
            </a:endParaRPr>
          </a:p>
          <a:p>
            <a:pPr>
              <a:buNone/>
            </a:pPr>
            <a:endParaRPr lang="ar-SA" sz="3200" dirty="0" smtClean="0">
              <a:latin typeface="Arial" pitchFamily="34" charset="0"/>
              <a:cs typeface="Arial" pitchFamily="34" charset="0"/>
            </a:endParaRPr>
          </a:p>
          <a:p>
            <a:r>
              <a:rPr lang="ar-SA" sz="3200" dirty="0" smtClean="0">
                <a:latin typeface="Arial" pitchFamily="34" charset="0"/>
                <a:cs typeface="Arial" pitchFamily="34" charset="0"/>
              </a:rPr>
              <a:t> </a:t>
            </a:r>
            <a:endParaRPr lang="ar-SA" sz="3200" dirty="0">
              <a:latin typeface="Arial" pitchFamily="34" charset="0"/>
              <a:cs typeface="Arial" pitchFamily="34" charset="0"/>
            </a:endParaRPr>
          </a:p>
        </p:txBody>
      </p:sp>
      <p:graphicFrame>
        <p:nvGraphicFramePr>
          <p:cNvPr id="4" name="Table 3"/>
          <p:cNvGraphicFramePr>
            <a:graphicFrameLocks noGrp="1"/>
          </p:cNvGraphicFramePr>
          <p:nvPr/>
        </p:nvGraphicFramePr>
        <p:xfrm>
          <a:off x="142845" y="2571744"/>
          <a:ext cx="8643997" cy="4164822"/>
        </p:xfrm>
        <a:graphic>
          <a:graphicData uri="http://schemas.openxmlformats.org/drawingml/2006/table">
            <a:tbl>
              <a:tblPr rtl="1" firstRow="1" bandRow="1">
                <a:tableStyleId>{5C22544A-7EE6-4342-B048-85BDC9FD1C3A}</a:tableStyleId>
              </a:tblPr>
              <a:tblGrid>
                <a:gridCol w="3016288"/>
                <a:gridCol w="2128822"/>
                <a:gridCol w="3498887"/>
              </a:tblGrid>
              <a:tr h="923461">
                <a:tc>
                  <a:txBody>
                    <a:bodyPr/>
                    <a:lstStyle/>
                    <a:p>
                      <a:pPr algn="ctr" rtl="1"/>
                      <a:r>
                        <a:rPr lang="ar-SA" sz="2400" dirty="0" smtClean="0">
                          <a:latin typeface="Arial" pitchFamily="34" charset="0"/>
                          <a:cs typeface="Arial" pitchFamily="34" charset="0"/>
                        </a:rPr>
                        <a:t>المثال</a:t>
                      </a:r>
                      <a:endParaRPr lang="ar-SA" sz="2400" dirty="0">
                        <a:latin typeface="Arial" pitchFamily="34" charset="0"/>
                        <a:cs typeface="Arial" pitchFamily="34" charset="0"/>
                      </a:endParaRPr>
                    </a:p>
                  </a:txBody>
                  <a:tcPr/>
                </a:tc>
                <a:tc>
                  <a:txBody>
                    <a:bodyPr/>
                    <a:lstStyle/>
                    <a:p>
                      <a:pPr algn="ctr" rtl="1"/>
                      <a:r>
                        <a:rPr lang="ar-SA" sz="2400" dirty="0" smtClean="0">
                          <a:latin typeface="Arial" pitchFamily="34" charset="0"/>
                          <a:cs typeface="Arial" pitchFamily="34" charset="0"/>
                        </a:rPr>
                        <a:t>طريقة</a:t>
                      </a:r>
                      <a:r>
                        <a:rPr lang="ar-SA" sz="2400" baseline="0" dirty="0" smtClean="0">
                          <a:latin typeface="Arial" pitchFamily="34" charset="0"/>
                          <a:cs typeface="Arial" pitchFamily="34" charset="0"/>
                        </a:rPr>
                        <a:t> كتابة التنوين </a:t>
                      </a:r>
                      <a:endParaRPr lang="ar-SA" sz="2400" dirty="0">
                        <a:latin typeface="Arial" pitchFamily="34" charset="0"/>
                        <a:cs typeface="Arial" pitchFamily="34" charset="0"/>
                      </a:endParaRPr>
                    </a:p>
                  </a:txBody>
                  <a:tcPr/>
                </a:tc>
                <a:tc>
                  <a:txBody>
                    <a:bodyPr/>
                    <a:lstStyle/>
                    <a:p>
                      <a:pPr algn="ctr" rtl="1"/>
                      <a:r>
                        <a:rPr lang="ar-SA" sz="2400" dirty="0" smtClean="0">
                          <a:latin typeface="Arial" pitchFamily="34" charset="0"/>
                          <a:cs typeface="Arial" pitchFamily="34" charset="0"/>
                        </a:rPr>
                        <a:t>السبب</a:t>
                      </a:r>
                      <a:endParaRPr lang="ar-SA" sz="2400" dirty="0">
                        <a:latin typeface="Arial" pitchFamily="34" charset="0"/>
                        <a:cs typeface="Arial" pitchFamily="34" charset="0"/>
                      </a:endParaRPr>
                    </a:p>
                  </a:txBody>
                  <a:tcPr/>
                </a:tc>
              </a:tr>
              <a:tr h="923461">
                <a:tc>
                  <a:txBody>
                    <a:bodyPr/>
                    <a:lstStyle/>
                    <a:p>
                      <a:pPr rtl="1"/>
                      <a:r>
                        <a:rPr lang="ar-SA" sz="2800" b="1" dirty="0" smtClean="0">
                          <a:latin typeface="Traditional Arabic" pitchFamily="18" charset="-78"/>
                          <a:cs typeface="Traditional Arabic" pitchFamily="18" charset="-78"/>
                        </a:rPr>
                        <a:t>قرأت </a:t>
                      </a:r>
                      <a:r>
                        <a:rPr lang="ar-SA" sz="2800" b="1" u="sng" dirty="0" smtClean="0">
                          <a:latin typeface="Traditional Arabic" pitchFamily="18" charset="-78"/>
                          <a:cs typeface="Traditional Arabic" pitchFamily="18" charset="-78"/>
                        </a:rPr>
                        <a:t>قصةً ممتعةً.</a:t>
                      </a:r>
                      <a:endParaRPr lang="ar-SA" sz="2800" b="1" u="sng"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بلا ألف</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الكلمتان</a:t>
                      </a:r>
                      <a:r>
                        <a:rPr lang="ar-SA" sz="2800" b="1" baseline="0" dirty="0" smtClean="0">
                          <a:latin typeface="Traditional Arabic" pitchFamily="18" charset="-78"/>
                          <a:cs typeface="Traditional Arabic" pitchFamily="18" charset="-78"/>
                        </a:rPr>
                        <a:t> المنصوبتان ختمتا بتاء مربوطة.</a:t>
                      </a:r>
                      <a:endParaRPr lang="ar-SA" sz="2800" b="1" dirty="0">
                        <a:latin typeface="Traditional Arabic" pitchFamily="18" charset="-78"/>
                        <a:cs typeface="Traditional Arabic" pitchFamily="18" charset="-78"/>
                      </a:endParaRPr>
                    </a:p>
                  </a:txBody>
                  <a:tcPr/>
                </a:tc>
              </a:tr>
              <a:tr h="923461">
                <a:tc>
                  <a:txBody>
                    <a:bodyPr/>
                    <a:lstStyle/>
                    <a:p>
                      <a:pPr rtl="1"/>
                      <a:r>
                        <a:rPr lang="ar-SA" sz="2800" b="1" dirty="0" smtClean="0">
                          <a:latin typeface="Traditional Arabic" pitchFamily="18" charset="-78"/>
                          <a:cs typeface="Traditional Arabic" pitchFamily="18" charset="-78"/>
                        </a:rPr>
                        <a:t>أكرمت </a:t>
                      </a:r>
                      <a:r>
                        <a:rPr lang="ar-SA" sz="2800" b="1" u="sng" dirty="0" smtClean="0">
                          <a:latin typeface="Traditional Arabic" pitchFamily="18" charset="-78"/>
                          <a:cs typeface="Traditional Arabic" pitchFamily="18" charset="-78"/>
                        </a:rPr>
                        <a:t>فتًى</a:t>
                      </a:r>
                      <a:r>
                        <a:rPr lang="ar-SA" sz="2800" b="1" dirty="0" smtClean="0">
                          <a:latin typeface="Traditional Arabic" pitchFamily="18" charset="-78"/>
                          <a:cs typeface="Traditional Arabic" pitchFamily="18" charset="-78"/>
                        </a:rPr>
                        <a:t> من النابهين.</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بلا ألف</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الكلمة ختمت بألف</a:t>
                      </a:r>
                      <a:r>
                        <a:rPr lang="ar-SA" sz="2800" b="1" baseline="0" dirty="0" smtClean="0">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rPr>
                        <a:t>مقصورة.</a:t>
                      </a:r>
                      <a:endParaRPr lang="ar-SA" sz="2800" b="1" dirty="0">
                        <a:latin typeface="Traditional Arabic" pitchFamily="18" charset="-78"/>
                        <a:cs typeface="Traditional Arabic" pitchFamily="18" charset="-78"/>
                      </a:endParaRPr>
                    </a:p>
                  </a:txBody>
                  <a:tcPr/>
                </a:tc>
              </a:tr>
              <a:tr h="686510">
                <a:tc>
                  <a:txBody>
                    <a:bodyPr/>
                    <a:lstStyle/>
                    <a:p>
                      <a:pPr rtl="1"/>
                      <a:r>
                        <a:rPr lang="ar-SA" sz="2800" b="1" dirty="0" smtClean="0">
                          <a:latin typeface="Traditional Arabic" pitchFamily="18" charset="-78"/>
                          <a:cs typeface="Traditional Arabic" pitchFamily="18" charset="-78"/>
                        </a:rPr>
                        <a:t>سمعت </a:t>
                      </a:r>
                      <a:r>
                        <a:rPr lang="ar-SA" sz="2800" b="1" u="sng" dirty="0" smtClean="0">
                          <a:latin typeface="Traditional Arabic" pitchFamily="18" charset="-78"/>
                          <a:cs typeface="Traditional Arabic" pitchFamily="18" charset="-78"/>
                        </a:rPr>
                        <a:t>نبأً</a:t>
                      </a:r>
                      <a:r>
                        <a:rPr lang="ar-SA" sz="2800" b="1" dirty="0" smtClean="0">
                          <a:latin typeface="Traditional Arabic" pitchFamily="18" charset="-78"/>
                          <a:cs typeface="Traditional Arabic" pitchFamily="18" charset="-78"/>
                        </a:rPr>
                        <a:t>.</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بلا</a:t>
                      </a:r>
                      <a:r>
                        <a:rPr lang="ar-SA" sz="2800" b="1" baseline="0" dirty="0" smtClean="0">
                          <a:latin typeface="Traditional Arabic" pitchFamily="18" charset="-78"/>
                          <a:cs typeface="Traditional Arabic" pitchFamily="18" charset="-78"/>
                        </a:rPr>
                        <a:t> ألف</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الكلمة ختمت بهمزة فوق ألف.</a:t>
                      </a:r>
                      <a:endParaRPr lang="ar-SA" sz="2800" b="1" dirty="0">
                        <a:latin typeface="Traditional Arabic" pitchFamily="18" charset="-78"/>
                        <a:cs typeface="Traditional Arabic" pitchFamily="18" charset="-78"/>
                      </a:endParaRPr>
                    </a:p>
                  </a:txBody>
                  <a:tcPr/>
                </a:tc>
              </a:tr>
              <a:tr h="686510">
                <a:tc>
                  <a:txBody>
                    <a:bodyPr/>
                    <a:lstStyle/>
                    <a:p>
                      <a:pPr rtl="1"/>
                      <a:r>
                        <a:rPr lang="ar-SA" sz="2800" b="1" dirty="0" smtClean="0">
                          <a:latin typeface="Traditional Arabic" pitchFamily="18" charset="-78"/>
                          <a:cs typeface="Traditional Arabic" pitchFamily="18" charset="-78"/>
                        </a:rPr>
                        <a:t>سمعت </a:t>
                      </a:r>
                      <a:r>
                        <a:rPr lang="ar-SA" sz="2800" b="1" u="sng" dirty="0" smtClean="0">
                          <a:latin typeface="Traditional Arabic" pitchFamily="18" charset="-78"/>
                          <a:cs typeface="Traditional Arabic" pitchFamily="18" charset="-78"/>
                        </a:rPr>
                        <a:t>أنباءً </a:t>
                      </a:r>
                      <a:r>
                        <a:rPr lang="ar-SA" sz="2800" b="1" dirty="0" smtClean="0">
                          <a:latin typeface="Traditional Arabic" pitchFamily="18" charset="-78"/>
                          <a:cs typeface="Traditional Arabic" pitchFamily="18" charset="-78"/>
                        </a:rPr>
                        <a:t>سارة.</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بلا ألف</a:t>
                      </a:r>
                      <a:endParaRPr lang="ar-SA" sz="2800" b="1" dirty="0">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الكلمة ختمت بهمزة بعد ألف</a:t>
                      </a:r>
                      <a:endParaRPr lang="ar-SA" sz="2800" b="1" dirty="0">
                        <a:latin typeface="Traditional Arabic" pitchFamily="18" charset="-78"/>
                        <a:cs typeface="Traditional Arabic" pitchFamily="18" charset="-78"/>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sz="quarter" idx="1"/>
          </p:nvPr>
        </p:nvGraphicFramePr>
        <p:xfrm>
          <a:off x="714348" y="1000108"/>
          <a:ext cx="7467600" cy="2900370"/>
        </p:xfrm>
        <a:graphic>
          <a:graphicData uri="http://schemas.openxmlformats.org/drawingml/2006/table">
            <a:tbl>
              <a:tblPr rtl="1" firstRow="1" bandRow="1">
                <a:tableStyleId>{5C22544A-7EE6-4342-B048-85BDC9FD1C3A}</a:tableStyleId>
              </a:tblPr>
              <a:tblGrid>
                <a:gridCol w="3733800"/>
                <a:gridCol w="3733800"/>
              </a:tblGrid>
              <a:tr h="651468">
                <a:tc>
                  <a:txBody>
                    <a:bodyPr/>
                    <a:lstStyle/>
                    <a:p>
                      <a:pPr rtl="1"/>
                      <a:endParaRPr lang="ar-SA" dirty="0"/>
                    </a:p>
                  </a:txBody>
                  <a:tcPr/>
                </a:tc>
                <a:tc>
                  <a:txBody>
                    <a:bodyPr/>
                    <a:lstStyle/>
                    <a:p>
                      <a:pPr rtl="1"/>
                      <a:endParaRPr lang="ar-SA"/>
                    </a:p>
                  </a:txBody>
                  <a:tcPr/>
                </a:tc>
              </a:tr>
              <a:tr h="1124451">
                <a:tc>
                  <a:txBody>
                    <a:bodyPr/>
                    <a:lstStyle/>
                    <a:p>
                      <a:pPr rtl="1"/>
                      <a:r>
                        <a:rPr lang="ar-SA" sz="3600" b="1" dirty="0" smtClean="0"/>
                        <a:t>هذا</a:t>
                      </a:r>
                      <a:r>
                        <a:rPr lang="ar-SA" sz="3600" b="1" baseline="0" dirty="0" smtClean="0"/>
                        <a:t> درسٌ مفيدٌ. </a:t>
                      </a:r>
                      <a:endParaRPr lang="ar-SA" sz="3600" b="1" dirty="0"/>
                    </a:p>
                  </a:txBody>
                  <a:tcPr/>
                </a:tc>
                <a:tc>
                  <a:txBody>
                    <a:bodyPr/>
                    <a:lstStyle/>
                    <a:p>
                      <a:pPr rtl="1"/>
                      <a:r>
                        <a:rPr lang="ar-SA" sz="3600" b="1" dirty="0" smtClean="0"/>
                        <a:t>تنوين الرفع.</a:t>
                      </a:r>
                      <a:endParaRPr lang="ar-SA" sz="3600" b="1" dirty="0"/>
                    </a:p>
                  </a:txBody>
                  <a:tcPr/>
                </a:tc>
              </a:tr>
              <a:tr h="1124451">
                <a:tc>
                  <a:txBody>
                    <a:bodyPr/>
                    <a:lstStyle/>
                    <a:p>
                      <a:pPr rtl="1"/>
                      <a:r>
                        <a:rPr lang="ar-SA" sz="3600" b="1" dirty="0" smtClean="0"/>
                        <a:t>مررتُ ببلد ٍطيبٍ. </a:t>
                      </a:r>
                      <a:endParaRPr lang="ar-SA" sz="3600" b="1" dirty="0"/>
                    </a:p>
                  </a:txBody>
                  <a:tcPr/>
                </a:tc>
                <a:tc>
                  <a:txBody>
                    <a:bodyPr/>
                    <a:lstStyle/>
                    <a:p>
                      <a:pPr rtl="1"/>
                      <a:r>
                        <a:rPr lang="ar-SA" sz="3600" b="1" dirty="0" smtClean="0"/>
                        <a:t>تنوين الجر.</a:t>
                      </a:r>
                      <a:endParaRPr lang="ar-SA" sz="3600" b="1"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85728"/>
            <a:ext cx="7467600" cy="6188224"/>
          </a:xfrm>
        </p:spPr>
        <p:txBody>
          <a:bodyPr/>
          <a:lstStyle/>
          <a:p>
            <a:r>
              <a:rPr lang="ar-SA" sz="3200" b="1" dirty="0" smtClean="0">
                <a:latin typeface="Arial" pitchFamily="34" charset="0"/>
                <a:cs typeface="Arial" pitchFamily="34" charset="0"/>
              </a:rPr>
              <a:t>زيادة واو في الرسم الإملائي</a:t>
            </a:r>
            <a:r>
              <a:rPr lang="ar-SA" sz="3200" dirty="0" smtClean="0">
                <a:latin typeface="Arial" pitchFamily="34" charset="0"/>
                <a:cs typeface="Arial" pitchFamily="34" charset="0"/>
              </a:rPr>
              <a:t>:</a:t>
            </a:r>
          </a:p>
          <a:p>
            <a:pPr>
              <a:buNone/>
            </a:pPr>
            <a:endParaRPr lang="ar-SA" dirty="0"/>
          </a:p>
        </p:txBody>
      </p:sp>
      <p:graphicFrame>
        <p:nvGraphicFramePr>
          <p:cNvPr id="4" name="Table 3"/>
          <p:cNvGraphicFramePr>
            <a:graphicFrameLocks noGrp="1"/>
          </p:cNvGraphicFramePr>
          <p:nvPr/>
        </p:nvGraphicFramePr>
        <p:xfrm>
          <a:off x="357157" y="1285860"/>
          <a:ext cx="8358247" cy="4929224"/>
        </p:xfrm>
        <a:graphic>
          <a:graphicData uri="http://schemas.openxmlformats.org/drawingml/2006/table">
            <a:tbl>
              <a:tblPr rtl="1" firstRow="1" bandRow="1">
                <a:tableStyleId>{5C22544A-7EE6-4342-B048-85BDC9FD1C3A}</a:tableStyleId>
              </a:tblPr>
              <a:tblGrid>
                <a:gridCol w="3632596"/>
                <a:gridCol w="1430005"/>
                <a:gridCol w="1669981"/>
                <a:gridCol w="1625665"/>
              </a:tblGrid>
              <a:tr h="1232306">
                <a:tc>
                  <a:txBody>
                    <a:bodyPr/>
                    <a:lstStyle/>
                    <a:p>
                      <a:pPr rtl="1"/>
                      <a:r>
                        <a:rPr lang="ar-SA" sz="2800" b="1" dirty="0" smtClean="0">
                          <a:solidFill>
                            <a:srgbClr val="002060"/>
                          </a:solidFill>
                          <a:latin typeface="Traditional Arabic" pitchFamily="18" charset="-78"/>
                          <a:cs typeface="Traditional Arabic" pitchFamily="18" charset="-78"/>
                          <a:sym typeface="AGA Arabesque"/>
                        </a:rPr>
                        <a:t></a:t>
                      </a:r>
                      <a:r>
                        <a:rPr lang="ar-SA" sz="2800" b="1" dirty="0" smtClean="0">
                          <a:solidFill>
                            <a:srgbClr val="002060"/>
                          </a:solidFill>
                          <a:latin typeface="Traditional Arabic" pitchFamily="18" charset="-78"/>
                          <a:cs typeface="Traditional Arabic" pitchFamily="18" charset="-78"/>
                        </a:rPr>
                        <a:t>قال هم أولاء على أثري وعجلت إليك ربي لترضى</a:t>
                      </a:r>
                      <a:r>
                        <a:rPr lang="ar-SA" sz="2800" b="1" dirty="0" smtClean="0">
                          <a:solidFill>
                            <a:srgbClr val="002060"/>
                          </a:solidFill>
                          <a:latin typeface="Traditional Arabic" pitchFamily="18" charset="-78"/>
                          <a:cs typeface="Traditional Arabic" pitchFamily="18" charset="-78"/>
                          <a:sym typeface="AGA Arabesque"/>
                        </a:rPr>
                        <a:t> </a:t>
                      </a:r>
                      <a:endParaRPr lang="ar-SA" sz="2800" b="1" dirty="0">
                        <a:solidFill>
                          <a:srgbClr val="002060"/>
                        </a:solidFill>
                        <a:latin typeface="Traditional Arabic" pitchFamily="18" charset="-78"/>
                        <a:cs typeface="Traditional Arabic" pitchFamily="18" charset="-78"/>
                      </a:endParaRPr>
                    </a:p>
                  </a:txBody>
                  <a:tcPr>
                    <a:solidFill>
                      <a:schemeClr val="bg2">
                        <a:lumMod val="90000"/>
                      </a:schemeClr>
                    </a:solidFill>
                  </a:tcPr>
                </a:tc>
                <a:tc>
                  <a:txBody>
                    <a:bodyPr/>
                    <a:lstStyle/>
                    <a:p>
                      <a:pPr rtl="1"/>
                      <a:r>
                        <a:rPr lang="ar-SA" sz="2400" b="1" dirty="0" smtClean="0">
                          <a:solidFill>
                            <a:schemeClr val="tx1"/>
                          </a:solidFill>
                          <a:latin typeface="Arial" pitchFamily="34" charset="0"/>
                          <a:cs typeface="Arial" pitchFamily="34" charset="0"/>
                        </a:rPr>
                        <a:t>أولاء</a:t>
                      </a:r>
                      <a:endParaRPr lang="ar-SA" sz="2400" b="1" dirty="0">
                        <a:solidFill>
                          <a:schemeClr val="tx1"/>
                        </a:solidFill>
                        <a:latin typeface="Arial" pitchFamily="34" charset="0"/>
                        <a:cs typeface="Arial" pitchFamily="34" charset="0"/>
                      </a:endParaRPr>
                    </a:p>
                  </a:txBody>
                  <a:tcPr>
                    <a:solidFill>
                      <a:schemeClr val="bg2">
                        <a:lumMod val="90000"/>
                      </a:schemeClr>
                    </a:solidFill>
                  </a:tcPr>
                </a:tc>
                <a:tc rowSpan="4">
                  <a:txBody>
                    <a:bodyPr/>
                    <a:lstStyle/>
                    <a:p>
                      <a:pPr algn="ctr" rtl="1"/>
                      <a:r>
                        <a:rPr lang="ar-SA" sz="2400" b="1" dirty="0" smtClean="0">
                          <a:solidFill>
                            <a:schemeClr val="tx1"/>
                          </a:solidFill>
                          <a:latin typeface="Arial" pitchFamily="34" charset="0"/>
                          <a:cs typeface="Arial" pitchFamily="34" charset="0"/>
                        </a:rPr>
                        <a:t>زيدت الواو في وسط الكلمة</a:t>
                      </a:r>
                      <a:endParaRPr lang="ar-SA" sz="2400" b="1" dirty="0">
                        <a:solidFill>
                          <a:schemeClr val="tx1"/>
                        </a:solidFill>
                        <a:latin typeface="Arial" pitchFamily="34" charset="0"/>
                        <a:cs typeface="Arial" pitchFamily="34" charset="0"/>
                      </a:endParaRPr>
                    </a:p>
                  </a:txBody>
                  <a:tcPr anchor="ctr">
                    <a:solidFill>
                      <a:schemeClr val="bg2">
                        <a:lumMod val="90000"/>
                      </a:schemeClr>
                    </a:solidFill>
                  </a:tcPr>
                </a:tc>
                <a:tc rowSpan="4">
                  <a:txBody>
                    <a:bodyPr/>
                    <a:lstStyle/>
                    <a:p>
                      <a:pPr rtl="1"/>
                      <a:endParaRPr lang="ar-SA" sz="2400" b="1" dirty="0" smtClean="0">
                        <a:solidFill>
                          <a:schemeClr val="tx1"/>
                        </a:solidFill>
                        <a:latin typeface="Arial" pitchFamily="34" charset="0"/>
                        <a:cs typeface="Arial" pitchFamily="34" charset="0"/>
                      </a:endParaRPr>
                    </a:p>
                    <a:p>
                      <a:pPr rtl="1"/>
                      <a:endParaRPr lang="ar-SA" sz="2400" b="1" dirty="0" smtClean="0">
                        <a:solidFill>
                          <a:schemeClr val="tx1"/>
                        </a:solidFill>
                        <a:latin typeface="Arial" pitchFamily="34" charset="0"/>
                        <a:cs typeface="Arial" pitchFamily="34" charset="0"/>
                      </a:endParaRPr>
                    </a:p>
                    <a:p>
                      <a:pPr rtl="1"/>
                      <a:endParaRPr lang="ar-SA" sz="2400" b="1" dirty="0" smtClean="0">
                        <a:solidFill>
                          <a:schemeClr val="tx1"/>
                        </a:solidFill>
                        <a:latin typeface="Arial" pitchFamily="34" charset="0"/>
                        <a:cs typeface="Arial" pitchFamily="34" charset="0"/>
                      </a:endParaRPr>
                    </a:p>
                    <a:p>
                      <a:pPr rtl="1"/>
                      <a:endParaRPr lang="ar-SA" sz="2400" b="1" dirty="0" smtClean="0">
                        <a:solidFill>
                          <a:schemeClr val="tx1"/>
                        </a:solidFill>
                        <a:latin typeface="Arial" pitchFamily="34" charset="0"/>
                        <a:cs typeface="Arial" pitchFamily="34" charset="0"/>
                      </a:endParaRPr>
                    </a:p>
                    <a:p>
                      <a:pPr rtl="1"/>
                      <a:endParaRPr lang="ar-SA" sz="2400" b="1" dirty="0" smtClean="0">
                        <a:solidFill>
                          <a:schemeClr val="tx1"/>
                        </a:solidFill>
                        <a:latin typeface="Arial" pitchFamily="34" charset="0"/>
                        <a:cs typeface="Arial" pitchFamily="34" charset="0"/>
                      </a:endParaRPr>
                    </a:p>
                    <a:p>
                      <a:pPr algn="ctr" rtl="1"/>
                      <a:r>
                        <a:rPr lang="ar-SA" sz="2400" b="1" dirty="0" smtClean="0">
                          <a:solidFill>
                            <a:schemeClr val="tx1"/>
                          </a:solidFill>
                          <a:latin typeface="Arial" pitchFamily="34" charset="0"/>
                          <a:cs typeface="Arial" pitchFamily="34" charset="0"/>
                        </a:rPr>
                        <a:t>رسمت واو غير منطوقة</a:t>
                      </a:r>
                      <a:endParaRPr lang="ar-SA" sz="2400" b="1" dirty="0">
                        <a:solidFill>
                          <a:schemeClr val="tx1"/>
                        </a:solidFill>
                        <a:latin typeface="Arial" pitchFamily="34" charset="0"/>
                        <a:cs typeface="Arial" pitchFamily="34" charset="0"/>
                      </a:endParaRPr>
                    </a:p>
                  </a:txBody>
                  <a:tcPr>
                    <a:solidFill>
                      <a:schemeClr val="bg2">
                        <a:lumMod val="90000"/>
                      </a:schemeClr>
                    </a:solidFill>
                  </a:tcPr>
                </a:tc>
              </a:tr>
              <a:tr h="1232306">
                <a:tc>
                  <a:txBody>
                    <a:bodyPr/>
                    <a:lstStyle/>
                    <a:p>
                      <a:pPr rtl="1"/>
                      <a:r>
                        <a:rPr lang="ar-SA" sz="2800" b="1" dirty="0" smtClean="0">
                          <a:solidFill>
                            <a:srgbClr val="002060"/>
                          </a:solidFill>
                          <a:latin typeface="Traditional Arabic" pitchFamily="18" charset="-78"/>
                          <a:cs typeface="Traditional Arabic" pitchFamily="18" charset="-78"/>
                          <a:sym typeface="AGA Arabesque"/>
                        </a:rPr>
                        <a:t></a:t>
                      </a:r>
                      <a:r>
                        <a:rPr lang="ar-SA" sz="2800" b="1" dirty="0" smtClean="0">
                          <a:solidFill>
                            <a:srgbClr val="002060"/>
                          </a:solidFill>
                          <a:latin typeface="Traditional Arabic" pitchFamily="18" charset="-78"/>
                          <a:cs typeface="Traditional Arabic" pitchFamily="18" charset="-78"/>
                        </a:rPr>
                        <a:t>أولئك</a:t>
                      </a:r>
                      <a:r>
                        <a:rPr lang="ar-SA" sz="2800" b="1" baseline="0" dirty="0" smtClean="0">
                          <a:solidFill>
                            <a:srgbClr val="002060"/>
                          </a:solidFill>
                          <a:latin typeface="Traditional Arabic" pitchFamily="18" charset="-78"/>
                          <a:cs typeface="Traditional Arabic" pitchFamily="18" charset="-78"/>
                        </a:rPr>
                        <a:t> أصحب الميمنة</a:t>
                      </a:r>
                      <a:r>
                        <a:rPr lang="ar-SA" sz="2800" b="1" dirty="0" smtClean="0">
                          <a:solidFill>
                            <a:srgbClr val="002060"/>
                          </a:solidFill>
                          <a:latin typeface="Traditional Arabic" pitchFamily="18" charset="-78"/>
                          <a:cs typeface="Traditional Arabic" pitchFamily="18" charset="-78"/>
                          <a:sym typeface="AGA Arabesque"/>
                        </a:rPr>
                        <a:t></a:t>
                      </a:r>
                      <a:endParaRPr lang="ar-SA" sz="2800" b="1" dirty="0">
                        <a:solidFill>
                          <a:srgbClr val="002060"/>
                        </a:solidFill>
                        <a:latin typeface="Traditional Arabic" pitchFamily="18" charset="-78"/>
                        <a:cs typeface="Traditional Arabic" pitchFamily="18" charset="-78"/>
                      </a:endParaRPr>
                    </a:p>
                  </a:txBody>
                  <a:tcPr>
                    <a:solidFill>
                      <a:schemeClr val="bg2">
                        <a:lumMod val="90000"/>
                      </a:schemeClr>
                    </a:solidFill>
                  </a:tcPr>
                </a:tc>
                <a:tc>
                  <a:txBody>
                    <a:bodyPr/>
                    <a:lstStyle/>
                    <a:p>
                      <a:pPr rtl="1"/>
                      <a:r>
                        <a:rPr lang="ar-SA" sz="2400" b="1" dirty="0" smtClean="0">
                          <a:solidFill>
                            <a:schemeClr val="tx1"/>
                          </a:solidFill>
                          <a:latin typeface="Arial" pitchFamily="34" charset="0"/>
                          <a:cs typeface="Arial" pitchFamily="34" charset="0"/>
                        </a:rPr>
                        <a:t>أولئك</a:t>
                      </a:r>
                      <a:endParaRPr lang="ar-SA" sz="2400" b="1" dirty="0">
                        <a:solidFill>
                          <a:schemeClr val="tx1"/>
                        </a:solidFill>
                        <a:latin typeface="Arial" pitchFamily="34" charset="0"/>
                        <a:cs typeface="Arial" pitchFamily="34" charset="0"/>
                      </a:endParaRPr>
                    </a:p>
                  </a:txBody>
                  <a:tcPr>
                    <a:solidFill>
                      <a:schemeClr val="bg2">
                        <a:lumMod val="90000"/>
                      </a:schemeClr>
                    </a:solidFill>
                  </a:tcPr>
                </a:tc>
                <a:tc vMerge="1">
                  <a:txBody>
                    <a:bodyPr/>
                    <a:lstStyle/>
                    <a:p>
                      <a:pPr algn="ctr" rtl="1"/>
                      <a:endParaRPr lang="ar-SA" sz="2400" b="1" dirty="0">
                        <a:solidFill>
                          <a:schemeClr val="tx1"/>
                        </a:solidFill>
                        <a:latin typeface="Arial" pitchFamily="34" charset="0"/>
                        <a:cs typeface="Arial" pitchFamily="34" charset="0"/>
                      </a:endParaRPr>
                    </a:p>
                  </a:txBody>
                  <a:tcPr/>
                </a:tc>
                <a:tc vMerge="1">
                  <a:txBody>
                    <a:bodyPr/>
                    <a:lstStyle/>
                    <a:p>
                      <a:pPr rtl="1"/>
                      <a:endParaRPr lang="ar-SA" sz="2400" b="1" dirty="0">
                        <a:solidFill>
                          <a:schemeClr val="tx1"/>
                        </a:solidFill>
                        <a:latin typeface="Arial" pitchFamily="34" charset="0"/>
                        <a:cs typeface="Arial" pitchFamily="34" charset="0"/>
                      </a:endParaRPr>
                    </a:p>
                  </a:txBody>
                  <a:tcPr/>
                </a:tc>
              </a:tr>
              <a:tr h="1232306">
                <a:tc>
                  <a:txBody>
                    <a:bodyPr/>
                    <a:lstStyle/>
                    <a:p>
                      <a:pPr rtl="1"/>
                      <a:r>
                        <a:rPr lang="ar-SA" sz="2800" b="1" dirty="0" smtClean="0">
                          <a:solidFill>
                            <a:srgbClr val="002060"/>
                          </a:solidFill>
                          <a:latin typeface="Traditional Arabic" pitchFamily="18" charset="-78"/>
                          <a:cs typeface="Traditional Arabic" pitchFamily="18" charset="-78"/>
                          <a:sym typeface="AGA Arabesque"/>
                        </a:rPr>
                        <a:t></a:t>
                      </a:r>
                      <a:r>
                        <a:rPr lang="ar-SA" sz="2800" b="1" dirty="0" smtClean="0">
                          <a:solidFill>
                            <a:srgbClr val="002060"/>
                          </a:solidFill>
                          <a:latin typeface="Traditional Arabic" pitchFamily="18" charset="-78"/>
                          <a:cs typeface="Traditional Arabic" pitchFamily="18" charset="-78"/>
                        </a:rPr>
                        <a:t>ولا يأتل</a:t>
                      </a:r>
                      <a:r>
                        <a:rPr lang="ar-SA" sz="2800" b="1" baseline="0" dirty="0" smtClean="0">
                          <a:solidFill>
                            <a:srgbClr val="002060"/>
                          </a:solidFill>
                          <a:latin typeface="Traditional Arabic" pitchFamily="18" charset="-78"/>
                          <a:cs typeface="Traditional Arabic" pitchFamily="18" charset="-78"/>
                        </a:rPr>
                        <a:t> أولو الفضل منكم والسعة أن يؤتوا أولي القربى</a:t>
                      </a:r>
                      <a:r>
                        <a:rPr lang="ar-SA" sz="2800" b="1" dirty="0" smtClean="0">
                          <a:solidFill>
                            <a:srgbClr val="002060"/>
                          </a:solidFill>
                          <a:latin typeface="Traditional Arabic" pitchFamily="18" charset="-78"/>
                          <a:cs typeface="Traditional Arabic" pitchFamily="18" charset="-78"/>
                          <a:sym typeface="AGA Arabesque"/>
                        </a:rPr>
                        <a:t></a:t>
                      </a:r>
                      <a:endParaRPr lang="ar-SA" sz="2800" b="1" dirty="0">
                        <a:solidFill>
                          <a:srgbClr val="002060"/>
                        </a:solidFill>
                        <a:latin typeface="Traditional Arabic" pitchFamily="18" charset="-78"/>
                        <a:cs typeface="Traditional Arabic" pitchFamily="18" charset="-78"/>
                      </a:endParaRPr>
                    </a:p>
                  </a:txBody>
                  <a:tcPr>
                    <a:solidFill>
                      <a:schemeClr val="bg2">
                        <a:lumMod val="90000"/>
                      </a:schemeClr>
                    </a:solidFill>
                  </a:tcPr>
                </a:tc>
                <a:tc>
                  <a:txBody>
                    <a:bodyPr/>
                    <a:lstStyle/>
                    <a:p>
                      <a:pPr rtl="1"/>
                      <a:r>
                        <a:rPr lang="ar-SA" sz="2400" b="1" dirty="0" smtClean="0">
                          <a:solidFill>
                            <a:schemeClr val="tx1"/>
                          </a:solidFill>
                          <a:latin typeface="Arial" pitchFamily="34" charset="0"/>
                          <a:cs typeface="Arial" pitchFamily="34" charset="0"/>
                        </a:rPr>
                        <a:t>أولو/أولي</a:t>
                      </a:r>
                      <a:endParaRPr lang="ar-SA" sz="2400" b="1" dirty="0">
                        <a:solidFill>
                          <a:schemeClr val="tx1"/>
                        </a:solidFill>
                        <a:latin typeface="Arial" pitchFamily="34" charset="0"/>
                        <a:cs typeface="Arial" pitchFamily="34" charset="0"/>
                      </a:endParaRPr>
                    </a:p>
                  </a:txBody>
                  <a:tcPr>
                    <a:solidFill>
                      <a:schemeClr val="bg2">
                        <a:lumMod val="90000"/>
                      </a:schemeClr>
                    </a:solidFill>
                  </a:tcPr>
                </a:tc>
                <a:tc vMerge="1">
                  <a:txBody>
                    <a:bodyPr/>
                    <a:lstStyle/>
                    <a:p>
                      <a:pPr algn="ctr" rtl="1"/>
                      <a:endParaRPr lang="ar-SA" sz="2400" b="1" dirty="0">
                        <a:solidFill>
                          <a:schemeClr val="tx1"/>
                        </a:solidFill>
                        <a:latin typeface="Arial" pitchFamily="34" charset="0"/>
                        <a:cs typeface="Arial" pitchFamily="34" charset="0"/>
                      </a:endParaRPr>
                    </a:p>
                  </a:txBody>
                  <a:tcPr/>
                </a:tc>
                <a:tc vMerge="1">
                  <a:txBody>
                    <a:bodyPr/>
                    <a:lstStyle/>
                    <a:p>
                      <a:pPr rtl="1"/>
                      <a:endParaRPr lang="ar-SA" sz="2400" b="1" dirty="0">
                        <a:solidFill>
                          <a:schemeClr val="tx1"/>
                        </a:solidFill>
                        <a:latin typeface="Arial" pitchFamily="34" charset="0"/>
                        <a:cs typeface="Arial" pitchFamily="34" charset="0"/>
                      </a:endParaRPr>
                    </a:p>
                  </a:txBody>
                  <a:tcPr/>
                </a:tc>
              </a:tr>
              <a:tr h="1232306">
                <a:tc>
                  <a:txBody>
                    <a:bodyPr/>
                    <a:lstStyle/>
                    <a:p>
                      <a:pPr rtl="1"/>
                      <a:r>
                        <a:rPr lang="ar-SA" sz="2800" b="1" dirty="0" smtClean="0">
                          <a:solidFill>
                            <a:srgbClr val="002060"/>
                          </a:solidFill>
                          <a:latin typeface="Traditional Arabic" pitchFamily="18" charset="-78"/>
                          <a:cs typeface="Traditional Arabic" pitchFamily="18" charset="-78"/>
                          <a:sym typeface="AGA Arabesque"/>
                        </a:rPr>
                        <a:t> </a:t>
                      </a:r>
                      <a:r>
                        <a:rPr lang="ar-SA" sz="2800" b="1" dirty="0" err="1" smtClean="0">
                          <a:solidFill>
                            <a:srgbClr val="002060"/>
                          </a:solidFill>
                          <a:latin typeface="Traditional Arabic" pitchFamily="18" charset="-78"/>
                          <a:cs typeface="Traditional Arabic" pitchFamily="18" charset="-78"/>
                          <a:sym typeface="AGA Arabesque"/>
                        </a:rPr>
                        <a:t>وأولات</a:t>
                      </a:r>
                      <a:r>
                        <a:rPr lang="ar-SA" sz="2800" b="1" dirty="0" smtClean="0">
                          <a:solidFill>
                            <a:srgbClr val="002060"/>
                          </a:solidFill>
                          <a:latin typeface="Traditional Arabic" pitchFamily="18" charset="-78"/>
                          <a:cs typeface="Traditional Arabic" pitchFamily="18" charset="-78"/>
                          <a:sym typeface="AGA Arabesque"/>
                        </a:rPr>
                        <a:t> الأحمال أجلهن أن يضعن حملهن </a:t>
                      </a:r>
                      <a:endParaRPr lang="ar-SA" sz="2800" b="1" dirty="0">
                        <a:solidFill>
                          <a:srgbClr val="002060"/>
                        </a:solidFill>
                        <a:latin typeface="Traditional Arabic" pitchFamily="18" charset="-78"/>
                        <a:cs typeface="Traditional Arabic" pitchFamily="18" charset="-78"/>
                      </a:endParaRPr>
                    </a:p>
                  </a:txBody>
                  <a:tcPr>
                    <a:solidFill>
                      <a:schemeClr val="bg2">
                        <a:lumMod val="90000"/>
                      </a:schemeClr>
                    </a:solidFill>
                  </a:tcPr>
                </a:tc>
                <a:tc>
                  <a:txBody>
                    <a:bodyPr/>
                    <a:lstStyle/>
                    <a:p>
                      <a:pPr rtl="1"/>
                      <a:r>
                        <a:rPr lang="ar-SA" sz="2400" b="1" dirty="0" err="1" smtClean="0">
                          <a:solidFill>
                            <a:schemeClr val="tx1"/>
                          </a:solidFill>
                          <a:latin typeface="Arial" pitchFamily="34" charset="0"/>
                          <a:cs typeface="Arial" pitchFamily="34" charset="0"/>
                        </a:rPr>
                        <a:t>أولات</a:t>
                      </a:r>
                      <a:endParaRPr lang="ar-SA" sz="2400" b="1" dirty="0">
                        <a:solidFill>
                          <a:schemeClr val="tx1"/>
                        </a:solidFill>
                        <a:latin typeface="Arial" pitchFamily="34" charset="0"/>
                        <a:cs typeface="Arial" pitchFamily="34" charset="0"/>
                      </a:endParaRPr>
                    </a:p>
                  </a:txBody>
                  <a:tcPr>
                    <a:solidFill>
                      <a:schemeClr val="bg2">
                        <a:lumMod val="90000"/>
                      </a:schemeClr>
                    </a:solidFill>
                  </a:tcPr>
                </a:tc>
                <a:tc vMerge="1">
                  <a:txBody>
                    <a:bodyPr/>
                    <a:lstStyle/>
                    <a:p>
                      <a:pPr algn="ctr" rtl="1"/>
                      <a:endParaRPr lang="ar-SA" sz="2400" b="1" dirty="0">
                        <a:solidFill>
                          <a:schemeClr val="tx1"/>
                        </a:solidFill>
                        <a:latin typeface="Arial" pitchFamily="34" charset="0"/>
                        <a:cs typeface="Arial" pitchFamily="34" charset="0"/>
                      </a:endParaRPr>
                    </a:p>
                  </a:txBody>
                  <a:tcPr/>
                </a:tc>
                <a:tc vMerge="1">
                  <a:txBody>
                    <a:bodyPr/>
                    <a:lstStyle/>
                    <a:p>
                      <a:pPr rtl="1"/>
                      <a:endParaRPr lang="ar-SA" sz="2400" b="1" dirty="0">
                        <a:solidFill>
                          <a:schemeClr val="tx1"/>
                        </a:solidFill>
                        <a:latin typeface="Arial" pitchFamily="34" charset="0"/>
                        <a:cs typeface="Arial" pitchFamily="34" charset="0"/>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457201" y="714356"/>
          <a:ext cx="8043889" cy="5572164"/>
        </p:xfrm>
        <a:graphic>
          <a:graphicData uri="http://schemas.openxmlformats.org/drawingml/2006/table">
            <a:tbl>
              <a:tblPr rtl="1" firstRow="1" bandRow="1">
                <a:tableStyleId>{5C22544A-7EE6-4342-B048-85BDC9FD1C3A}</a:tableStyleId>
              </a:tblPr>
              <a:tblGrid>
                <a:gridCol w="2790860"/>
                <a:gridCol w="2571733"/>
                <a:gridCol w="2681296"/>
              </a:tblGrid>
              <a:tr h="2786082">
                <a:tc>
                  <a:txBody>
                    <a:bodyPr/>
                    <a:lstStyle/>
                    <a:p>
                      <a:pPr rtl="1"/>
                      <a:r>
                        <a:rPr lang="ar-SA" sz="2800" b="1" dirty="0" smtClean="0">
                          <a:solidFill>
                            <a:srgbClr val="002060"/>
                          </a:solidFill>
                          <a:latin typeface="Traditional Arabic" pitchFamily="18" charset="-78"/>
                          <a:cs typeface="Traditional Arabic" pitchFamily="18" charset="-78"/>
                        </a:rPr>
                        <a:t>عمرو مجتهد في عمله.</a:t>
                      </a:r>
                      <a:endParaRPr lang="ar-SA" sz="2800" b="1" dirty="0">
                        <a:solidFill>
                          <a:srgbClr val="002060"/>
                        </a:solidFill>
                        <a:latin typeface="Traditional Arabic" pitchFamily="18" charset="-78"/>
                        <a:cs typeface="Traditional Arabic" pitchFamily="18" charset="-78"/>
                      </a:endParaRPr>
                    </a:p>
                  </a:txBody>
                  <a:tcPr marL="82973" marR="82973">
                    <a:solidFill>
                      <a:schemeClr val="bg2">
                        <a:lumMod val="90000"/>
                      </a:schemeClr>
                    </a:solidFill>
                  </a:tcPr>
                </a:tc>
                <a:tc>
                  <a:txBody>
                    <a:bodyPr/>
                    <a:lstStyle/>
                    <a:p>
                      <a:pPr rtl="1"/>
                      <a:r>
                        <a:rPr lang="ar-SA" sz="2800" b="1" dirty="0" smtClean="0">
                          <a:solidFill>
                            <a:schemeClr val="tx1"/>
                          </a:solidFill>
                          <a:latin typeface="Traditional Arabic" pitchFamily="18" charset="-78"/>
                          <a:cs typeface="Traditional Arabic" pitchFamily="18" charset="-78"/>
                        </a:rPr>
                        <a:t>عمرو</a:t>
                      </a:r>
                      <a:r>
                        <a:rPr lang="ar-SA" sz="2800" b="1" baseline="0" dirty="0" smtClean="0">
                          <a:solidFill>
                            <a:schemeClr val="tx1"/>
                          </a:solidFill>
                          <a:latin typeface="Traditional Arabic" pitchFamily="18" charset="-78"/>
                          <a:cs typeface="Traditional Arabic" pitchFamily="18" charset="-78"/>
                        </a:rPr>
                        <a:t> غير المنون للنصب </a:t>
                      </a:r>
                      <a:endParaRPr lang="ar-SA" sz="2800" b="1" dirty="0">
                        <a:solidFill>
                          <a:schemeClr val="tx1"/>
                        </a:solidFill>
                        <a:latin typeface="Traditional Arabic" pitchFamily="18" charset="-78"/>
                        <a:cs typeface="Traditional Arabic" pitchFamily="18" charset="-78"/>
                      </a:endParaRPr>
                    </a:p>
                  </a:txBody>
                  <a:tcPr marL="82973" marR="82973">
                    <a:solidFill>
                      <a:schemeClr val="bg2">
                        <a:lumMod val="90000"/>
                      </a:schemeClr>
                    </a:solidFill>
                  </a:tcPr>
                </a:tc>
                <a:tc>
                  <a:txBody>
                    <a:bodyPr/>
                    <a:lstStyle/>
                    <a:p>
                      <a:pPr rtl="1"/>
                      <a:r>
                        <a:rPr lang="ar-SA" sz="2800" b="1" dirty="0" smtClean="0">
                          <a:solidFill>
                            <a:schemeClr val="tx1"/>
                          </a:solidFill>
                          <a:latin typeface="Traditional Arabic" pitchFamily="18" charset="-78"/>
                          <a:cs typeface="Traditional Arabic" pitchFamily="18" charset="-78"/>
                        </a:rPr>
                        <a:t>زيدت الواو في طرف الكلمة.</a:t>
                      </a:r>
                      <a:endParaRPr lang="ar-SA" sz="2800" b="1" dirty="0">
                        <a:solidFill>
                          <a:schemeClr val="tx1"/>
                        </a:solidFill>
                        <a:latin typeface="Traditional Arabic" pitchFamily="18" charset="-78"/>
                        <a:cs typeface="Traditional Arabic" pitchFamily="18" charset="-78"/>
                      </a:endParaRPr>
                    </a:p>
                  </a:txBody>
                  <a:tcPr marL="82973" marR="82973">
                    <a:solidFill>
                      <a:schemeClr val="bg2">
                        <a:lumMod val="90000"/>
                      </a:schemeClr>
                    </a:solidFill>
                  </a:tcPr>
                </a:tc>
              </a:tr>
              <a:tr h="2786082">
                <a:tc>
                  <a:txBody>
                    <a:bodyPr/>
                    <a:lstStyle/>
                    <a:p>
                      <a:pPr rtl="1"/>
                      <a:r>
                        <a:rPr lang="ar-SA" sz="2800" b="1" dirty="0" smtClean="0">
                          <a:solidFill>
                            <a:srgbClr val="002060"/>
                          </a:solidFill>
                          <a:latin typeface="Traditional Arabic" pitchFamily="18" charset="-78"/>
                          <a:cs typeface="Traditional Arabic" pitchFamily="18" charset="-78"/>
                        </a:rPr>
                        <a:t>رأيت عمرًا حريصا على الاجتهاد.</a:t>
                      </a:r>
                      <a:endParaRPr lang="ar-SA" sz="2800" b="1" dirty="0">
                        <a:solidFill>
                          <a:srgbClr val="002060"/>
                        </a:solidFill>
                        <a:latin typeface="Traditional Arabic" pitchFamily="18" charset="-78"/>
                        <a:cs typeface="Traditional Arabic" pitchFamily="18" charset="-78"/>
                      </a:endParaRPr>
                    </a:p>
                  </a:txBody>
                  <a:tcPr marL="82973" marR="82973">
                    <a:solidFill>
                      <a:schemeClr val="bg2">
                        <a:lumMod val="90000"/>
                      </a:schemeClr>
                    </a:solidFill>
                  </a:tcPr>
                </a:tc>
                <a:tc>
                  <a:txBody>
                    <a:bodyPr/>
                    <a:lstStyle/>
                    <a:p>
                      <a:pPr rtl="1"/>
                      <a:endParaRPr lang="ar-SA" sz="2800" b="1" dirty="0">
                        <a:solidFill>
                          <a:schemeClr val="tx1"/>
                        </a:solidFill>
                        <a:latin typeface="Traditional Arabic" pitchFamily="18" charset="-78"/>
                        <a:cs typeface="Traditional Arabic" pitchFamily="18" charset="-78"/>
                      </a:endParaRPr>
                    </a:p>
                  </a:txBody>
                  <a:tcPr marL="82973" marR="82973">
                    <a:solidFill>
                      <a:schemeClr val="bg2">
                        <a:lumMod val="90000"/>
                      </a:schemeClr>
                    </a:solid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2800" b="1" dirty="0" smtClean="0">
                          <a:solidFill>
                            <a:schemeClr val="tx1"/>
                          </a:solidFill>
                          <a:latin typeface="Traditional Arabic" pitchFamily="18" charset="-78"/>
                          <a:cs typeface="Traditional Arabic" pitchFamily="18" charset="-78"/>
                        </a:rPr>
                        <a:t>لم</a:t>
                      </a:r>
                      <a:r>
                        <a:rPr lang="ar-SA" sz="2800" b="1" baseline="0" dirty="0" smtClean="0">
                          <a:solidFill>
                            <a:schemeClr val="tx1"/>
                          </a:solidFill>
                          <a:latin typeface="Traditional Arabic" pitchFamily="18" charset="-78"/>
                          <a:cs typeface="Traditional Arabic" pitchFamily="18" charset="-78"/>
                        </a:rPr>
                        <a:t> ترسم الواو في عمرو المنونة للنصب.</a:t>
                      </a:r>
                      <a:endParaRPr lang="ar-SA" sz="2800" b="1" dirty="0" smtClean="0">
                        <a:solidFill>
                          <a:schemeClr val="tx1"/>
                        </a:solidFill>
                        <a:latin typeface="Traditional Arabic" pitchFamily="18" charset="-78"/>
                        <a:cs typeface="Traditional Arabic" pitchFamily="18" charset="-78"/>
                      </a:endParaRPr>
                    </a:p>
                  </a:txBody>
                  <a:tcPr marL="82973" marR="82973">
                    <a:solidFill>
                      <a:schemeClr val="bg2">
                        <a:lumMod val="90000"/>
                      </a:schemeClr>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42844" y="285728"/>
            <a:ext cx="8429684" cy="6188224"/>
          </a:xfrm>
        </p:spPr>
        <p:style>
          <a:lnRef idx="1">
            <a:schemeClr val="accent1"/>
          </a:lnRef>
          <a:fillRef idx="2">
            <a:schemeClr val="accent1"/>
          </a:fillRef>
          <a:effectRef idx="1">
            <a:schemeClr val="accent1"/>
          </a:effectRef>
          <a:fontRef idx="minor">
            <a:schemeClr val="dk1"/>
          </a:fontRef>
        </p:style>
        <p:txBody>
          <a:bodyPr>
            <a:normAutofit/>
          </a:bodyPr>
          <a:lstStyle/>
          <a:p>
            <a:r>
              <a:rPr lang="ar-SA" sz="3200" dirty="0" smtClean="0"/>
              <a:t>”</a:t>
            </a:r>
            <a:r>
              <a:rPr lang="ar-SA" sz="3200" b="1" dirty="0" smtClean="0">
                <a:latin typeface="Traditional Arabic" pitchFamily="18" charset="-78"/>
                <a:cs typeface="Traditional Arabic" pitchFamily="18" charset="-78"/>
              </a:rPr>
              <a:t>ومن آفات الحب:الواشي وهو على ضربين:أحدهما واشٍ يريد القطع بين المتحابين فقط، والثاني واشٍ يسعى للقطع بين المحبين؛ لينفرد بالمحبوب ويستأثر به. ومن الوشاة جنس ثالث، وهو واشٍ يسعى بهما جميعًا، ويكشف سرهما.</a:t>
            </a:r>
          </a:p>
          <a:p>
            <a:pPr>
              <a:buNone/>
            </a:pPr>
            <a:endParaRPr lang="ar-SA" sz="3200" b="1" dirty="0" smtClean="0">
              <a:latin typeface="Traditional Arabic" pitchFamily="18" charset="-78"/>
              <a:cs typeface="Traditional Arabic" pitchFamily="18" charset="-78"/>
            </a:endParaRPr>
          </a:p>
          <a:p>
            <a:r>
              <a:rPr lang="ar-SA" sz="3200" b="1" dirty="0" smtClean="0">
                <a:latin typeface="Traditional Arabic" pitchFamily="18" charset="-78"/>
                <a:cs typeface="Traditional Arabic" pitchFamily="18" charset="-78"/>
              </a:rPr>
              <a:t>وما في جميع الناس شرٌّ من الوشاة، وهم النمامون. وإن النميمة لطبع يدل على رداءة الفرع، وفساد الطبع. ولابد لصاحبه من الكذب. والنميمةٌ فرعٌ من فروع الكذب، ونوع من أنواعه، وكلُّ نمام ٍكذابٌ.</a:t>
            </a:r>
            <a:endParaRPr lang="ar-SA" sz="3200" b="1" dirty="0">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582594"/>
          </a:xfrm>
          <a:solidFill>
            <a:srgbClr val="FFFF00"/>
          </a:solidFill>
        </p:spPr>
        <p:txBody>
          <a:bodyPr>
            <a:normAutofit fontScale="90000"/>
          </a:bodyPr>
          <a:lstStyle/>
          <a:p>
            <a:pPr algn="ctr"/>
            <a:r>
              <a:rPr lang="ar-SA" sz="3600" b="1" dirty="0" smtClean="0">
                <a:solidFill>
                  <a:srgbClr val="FF0000"/>
                </a:solidFill>
              </a:rPr>
              <a:t>تدريبات على النص</a:t>
            </a:r>
            <a:endParaRPr lang="ar-SA" sz="3600" b="1" dirty="0">
              <a:solidFill>
                <a:srgbClr val="FF0000"/>
              </a:solidFill>
            </a:endParaRPr>
          </a:p>
        </p:txBody>
      </p:sp>
      <p:sp>
        <p:nvSpPr>
          <p:cNvPr id="3" name="عنصر نائب للمحتوى 2"/>
          <p:cNvSpPr>
            <a:spLocks noGrp="1"/>
          </p:cNvSpPr>
          <p:nvPr>
            <p:ph sz="quarter" idx="1"/>
          </p:nvPr>
        </p:nvSpPr>
        <p:spPr>
          <a:xfrm>
            <a:off x="214282" y="1071546"/>
            <a:ext cx="8072494" cy="5786454"/>
          </a:xfrm>
        </p:spPr>
        <p:txBody>
          <a:bodyPr>
            <a:noAutofit/>
          </a:bodyPr>
          <a:lstStyle/>
          <a:p>
            <a:pPr fontAlgn="ctr"/>
            <a:r>
              <a:rPr lang="ar-YE" sz="3200" b="1" dirty="0" smtClean="0">
                <a:solidFill>
                  <a:srgbClr val="FF0000"/>
                </a:solidFill>
              </a:rPr>
              <a:t>1. الجملة التالية: "الحب-أعزك الله- أوله هزل وآخره جد" وردت في :</a:t>
            </a:r>
            <a:endParaRPr lang="en-US" sz="3200" b="1" dirty="0" smtClean="0">
              <a:solidFill>
                <a:srgbClr val="FF0000"/>
              </a:solidFill>
            </a:endParaRPr>
          </a:p>
          <a:p>
            <a:pPr fontAlgn="ctr"/>
            <a:r>
              <a:rPr lang="ar-YE" sz="3200" b="1" dirty="0" err="1" smtClean="0"/>
              <a:t>أ.رسالة</a:t>
            </a:r>
            <a:r>
              <a:rPr lang="ar-YE" sz="3200" b="1" dirty="0" smtClean="0"/>
              <a:t> طوق الحمامة في الألفة والألاف .</a:t>
            </a:r>
            <a:r>
              <a:rPr lang="ar-YE" sz="3200" b="1" dirty="0" err="1" smtClean="0"/>
              <a:t>ب.رسالة</a:t>
            </a:r>
            <a:r>
              <a:rPr lang="ar-YE" sz="3200" b="1" dirty="0" smtClean="0"/>
              <a:t> في معرفة النفس .</a:t>
            </a:r>
            <a:r>
              <a:rPr lang="ar-SA" sz="3200" b="1" dirty="0" smtClean="0"/>
              <a:t>    </a:t>
            </a:r>
            <a:r>
              <a:rPr lang="ar-YE" sz="3200" b="1" dirty="0" smtClean="0"/>
              <a:t>ج. لا شيء مما ذكر.</a:t>
            </a:r>
            <a:endParaRPr lang="ar-SA" sz="3200" b="1" dirty="0" smtClean="0"/>
          </a:p>
          <a:p>
            <a:pPr fontAlgn="ctr"/>
            <a:r>
              <a:rPr lang="ar-SA" sz="3200" b="1" dirty="0" smtClean="0">
                <a:solidFill>
                  <a:srgbClr val="FF0000"/>
                </a:solidFill>
              </a:rPr>
              <a:t>2- </a:t>
            </a:r>
            <a:r>
              <a:rPr lang="ar-SA" sz="3200" b="1" dirty="0" smtClean="0">
                <a:solidFill>
                  <a:srgbClr val="FF0000"/>
                </a:solidFill>
              </a:rPr>
              <a:t>من أبواب ”رسالة طوق الحمامة في الألفة والألاف“</a:t>
            </a:r>
          </a:p>
          <a:p>
            <a:pPr fontAlgn="ctr"/>
            <a:r>
              <a:rPr lang="ar-SA" sz="3200" b="1" dirty="0" smtClean="0"/>
              <a:t>أ-باب الصديق المساعد.   ب-باب الوصل.  ج-أ+ب.</a:t>
            </a:r>
            <a:endParaRPr lang="en-US" sz="3200" b="1" dirty="0" smtClean="0"/>
          </a:p>
          <a:p>
            <a:pPr fontAlgn="ctr"/>
            <a:r>
              <a:rPr lang="ar-SA" sz="3200" b="1" dirty="0" smtClean="0">
                <a:solidFill>
                  <a:srgbClr val="FF0000"/>
                </a:solidFill>
              </a:rPr>
              <a:t>3</a:t>
            </a:r>
            <a:r>
              <a:rPr lang="ar-YE" sz="3200" b="1" dirty="0" smtClean="0">
                <a:solidFill>
                  <a:srgbClr val="FF0000"/>
                </a:solidFill>
              </a:rPr>
              <a:t>.  ربط ابن حزم بين الوشاية من جهة </a:t>
            </a:r>
            <a:r>
              <a:rPr lang="ar-YE" sz="3200" b="1" dirty="0" err="1" smtClean="0">
                <a:solidFill>
                  <a:srgbClr val="FF0000"/>
                </a:solidFill>
              </a:rPr>
              <a:t>و</a:t>
            </a:r>
            <a:r>
              <a:rPr lang="ar-YE" sz="3200" b="1" dirty="0" smtClean="0">
                <a:solidFill>
                  <a:srgbClr val="FF0000"/>
                </a:solidFill>
              </a:rPr>
              <a:t> ..... من جهة أخرى:</a:t>
            </a:r>
            <a:endParaRPr lang="en-US" sz="3200" b="1" dirty="0" smtClean="0">
              <a:solidFill>
                <a:srgbClr val="FF0000"/>
              </a:solidFill>
            </a:endParaRPr>
          </a:p>
          <a:p>
            <a:pPr fontAlgn="ctr"/>
            <a:r>
              <a:rPr lang="ar-YE" sz="3200" b="1" dirty="0" smtClean="0"/>
              <a:t>أ. النميمة والكذب.</a:t>
            </a:r>
            <a:r>
              <a:rPr lang="ar-SA" sz="3200" b="1" dirty="0" smtClean="0"/>
              <a:t>   </a:t>
            </a:r>
            <a:r>
              <a:rPr lang="ar-YE" sz="3200" b="1" dirty="0" smtClean="0"/>
              <a:t>ب.المعصية .</a:t>
            </a:r>
            <a:r>
              <a:rPr lang="ar-SA" sz="3200" b="1" dirty="0" smtClean="0"/>
              <a:t>    </a:t>
            </a:r>
            <a:r>
              <a:rPr lang="ar-YE" sz="3200" b="1" dirty="0" smtClean="0"/>
              <a:t>ج. الهجر.</a:t>
            </a:r>
            <a:endParaRPr lang="en-US" sz="3200" b="1" dirty="0" smtClean="0"/>
          </a:p>
          <a:p>
            <a:endParaRPr lang="ar-SA" sz="32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357166"/>
            <a:ext cx="7615262" cy="6116786"/>
          </a:xfrm>
        </p:spPr>
        <p:txBody>
          <a:bodyPr>
            <a:normAutofit/>
          </a:bodyPr>
          <a:lstStyle/>
          <a:p>
            <a:pPr fontAlgn="ctr"/>
            <a:r>
              <a:rPr lang="ar-SA" sz="2800" b="1" dirty="0" smtClean="0">
                <a:solidFill>
                  <a:srgbClr val="FF0000"/>
                </a:solidFill>
              </a:rPr>
              <a:t>4</a:t>
            </a:r>
            <a:r>
              <a:rPr lang="ar-YE" sz="2800" b="1" dirty="0" smtClean="0">
                <a:solidFill>
                  <a:srgbClr val="FF0000"/>
                </a:solidFill>
              </a:rPr>
              <a:t>.  بين الكلمتين " الفرع " </a:t>
            </a:r>
            <a:r>
              <a:rPr lang="ar-YE" sz="2800" b="1" dirty="0" err="1" smtClean="0">
                <a:solidFill>
                  <a:srgbClr val="FF0000"/>
                </a:solidFill>
              </a:rPr>
              <a:t>و</a:t>
            </a:r>
            <a:r>
              <a:rPr lang="ar-YE" sz="2800" b="1" dirty="0" smtClean="0">
                <a:solidFill>
                  <a:srgbClr val="FF0000"/>
                </a:solidFill>
              </a:rPr>
              <a:t> " الطبع " في جملة :" وإنَّ النّميمةَ، لطبْعٌ يدلُّ على رداءةِ الفرْعِ، وفسادِ الطبْعِ":</a:t>
            </a:r>
            <a:endParaRPr lang="en-US" sz="2800" b="1" dirty="0" smtClean="0">
              <a:solidFill>
                <a:srgbClr val="FF0000"/>
              </a:solidFill>
            </a:endParaRPr>
          </a:p>
          <a:p>
            <a:pPr fontAlgn="ctr"/>
            <a:r>
              <a:rPr lang="ar-YE" sz="2800" b="1" dirty="0" smtClean="0"/>
              <a:t>أ. جناس.</a:t>
            </a:r>
            <a:r>
              <a:rPr lang="ar-SA" sz="2800" b="1" dirty="0" smtClean="0"/>
              <a:t>   </a:t>
            </a:r>
            <a:r>
              <a:rPr lang="ar-YE" sz="2800" b="1" dirty="0" smtClean="0"/>
              <a:t>ب.سجع .</a:t>
            </a:r>
            <a:r>
              <a:rPr lang="ar-SA" sz="2800" b="1" dirty="0" smtClean="0"/>
              <a:t>    </a:t>
            </a:r>
            <a:r>
              <a:rPr lang="ar-YE" sz="2800" b="1" dirty="0" smtClean="0"/>
              <a:t>ج. لا شيء مما ذكر.</a:t>
            </a:r>
            <a:endParaRPr lang="en-US" sz="2800" b="1" dirty="0" smtClean="0"/>
          </a:p>
          <a:p>
            <a:pPr fontAlgn="ctr"/>
            <a:r>
              <a:rPr lang="ar-SA" sz="2800" b="1" dirty="0" smtClean="0">
                <a:solidFill>
                  <a:srgbClr val="FF0000"/>
                </a:solidFill>
              </a:rPr>
              <a:t>5</a:t>
            </a:r>
            <a:r>
              <a:rPr lang="ar-YE" sz="2800" b="1" dirty="0" smtClean="0">
                <a:solidFill>
                  <a:srgbClr val="FF0000"/>
                </a:solidFill>
              </a:rPr>
              <a:t>.  " لا " في جملة : " حاشا الكذب فلا سبيل إلى الرجعة عنه " حرف:</a:t>
            </a:r>
            <a:endParaRPr lang="en-US" sz="2800" b="1" dirty="0" smtClean="0">
              <a:solidFill>
                <a:srgbClr val="FF0000"/>
              </a:solidFill>
            </a:endParaRPr>
          </a:p>
          <a:p>
            <a:pPr fontAlgn="ctr"/>
            <a:r>
              <a:rPr lang="ar-YE" sz="2800" b="1" dirty="0" smtClean="0"/>
              <a:t>أ. نفي.</a:t>
            </a:r>
            <a:r>
              <a:rPr lang="ar-SA" sz="2800" b="1" dirty="0" smtClean="0"/>
              <a:t>      </a:t>
            </a:r>
            <a:r>
              <a:rPr lang="ar-YE" sz="2800" b="1" dirty="0" smtClean="0"/>
              <a:t>ب. نهي .</a:t>
            </a:r>
            <a:r>
              <a:rPr lang="ar-SA" sz="2800" b="1" dirty="0" smtClean="0"/>
              <a:t>        </a:t>
            </a:r>
            <a:r>
              <a:rPr lang="ar-YE" sz="2800" b="1" dirty="0" smtClean="0"/>
              <a:t>ج. نصب.</a:t>
            </a:r>
            <a:endParaRPr lang="ar-SA" sz="2800" b="1" dirty="0" smtClean="0"/>
          </a:p>
          <a:p>
            <a:pPr fontAlgn="ctr"/>
            <a:r>
              <a:rPr lang="ar-SA" sz="2800" b="1" dirty="0" smtClean="0">
                <a:solidFill>
                  <a:srgbClr val="FF0000"/>
                </a:solidFill>
              </a:rPr>
              <a:t>6- يدخل حرف النفي ”ما“ على:</a:t>
            </a:r>
          </a:p>
          <a:p>
            <a:pPr fontAlgn="ctr"/>
            <a:r>
              <a:rPr lang="ar-SA" sz="2800" b="1" dirty="0" smtClean="0"/>
              <a:t>أ.الجملة الاسمية.    ب.الجملة الفعلية.  ج.أ+ب.</a:t>
            </a:r>
          </a:p>
          <a:p>
            <a:pPr fontAlgn="ctr"/>
            <a:r>
              <a:rPr lang="ar-SA" sz="2800" b="1" dirty="0" smtClean="0">
                <a:solidFill>
                  <a:srgbClr val="FF0000"/>
                </a:solidFill>
              </a:rPr>
              <a:t>7- في قول عبد الله بن الزبير: ” سلاحكم رث, وحديثكم غث ”.</a:t>
            </a:r>
          </a:p>
          <a:p>
            <a:pPr fontAlgn="ctr"/>
            <a:r>
              <a:rPr lang="ar-SA" sz="2800" b="1" dirty="0" smtClean="0"/>
              <a:t>أ.جناس تام.        ب.سجع.     ج.أ+ب.</a:t>
            </a:r>
            <a:endParaRPr lang="en-US" sz="2800" b="1" dirty="0" smtClean="0"/>
          </a:p>
          <a:p>
            <a:pPr>
              <a:buNone/>
            </a:pPr>
            <a:endParaRPr lang="en-US" sz="2800" b="1" dirty="0" smtClean="0"/>
          </a:p>
          <a:p>
            <a:endParaRPr lang="ar-SA" sz="28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14282" y="285728"/>
            <a:ext cx="8643998" cy="6188224"/>
          </a:xfrm>
        </p:spPr>
        <p:style>
          <a:lnRef idx="1">
            <a:schemeClr val="accent1"/>
          </a:lnRef>
          <a:fillRef idx="2">
            <a:schemeClr val="accent1"/>
          </a:fillRef>
          <a:effectRef idx="1">
            <a:schemeClr val="accent1"/>
          </a:effectRef>
          <a:fontRef idx="minor">
            <a:schemeClr val="dk1"/>
          </a:fontRef>
        </p:style>
        <p:txBody>
          <a:bodyPr>
            <a:normAutofit fontScale="25000" lnSpcReduction="20000"/>
          </a:bodyPr>
          <a:lstStyle/>
          <a:p>
            <a:pPr algn="just">
              <a:lnSpc>
                <a:spcPct val="120000"/>
              </a:lnSpc>
              <a:buFont typeface="Arial" pitchFamily="34" charset="0"/>
              <a:buChar char="•"/>
            </a:pPr>
            <a:r>
              <a:rPr lang="ar-SA" sz="14400" b="1" dirty="0" smtClean="0">
                <a:solidFill>
                  <a:schemeClr val="dk1"/>
                </a:solidFill>
                <a:latin typeface="Traditional Arabic" pitchFamily="18" charset="-78"/>
                <a:cs typeface="Traditional Arabic" pitchFamily="18" charset="-78"/>
              </a:rPr>
              <a:t>وما أحببتُ كذابًا قطُّ.وإني لأسامحُ في إخاءِ كلِّ ذي عيبٍ - وإن كان عظيمًا - وأَكِلُ أمرَهُ إلى خالقِهِ </a:t>
            </a:r>
            <a:r>
              <a:rPr lang="ar-SA" sz="17600" b="1" dirty="0" smtClean="0">
                <a:solidFill>
                  <a:srgbClr val="FF0000"/>
                </a:solidFill>
                <a:latin typeface="Traditional Arabic" pitchFamily="18" charset="-78"/>
                <a:cs typeface="Traditional Arabic" pitchFamily="18" charset="-78"/>
                <a:sym typeface="AGA Arabesque"/>
              </a:rPr>
              <a:t></a:t>
            </a:r>
            <a:r>
              <a:rPr lang="ar-SA" sz="17600" b="1" dirty="0" smtClean="0">
                <a:solidFill>
                  <a:schemeClr val="dk1"/>
                </a:solidFill>
                <a:latin typeface="Traditional Arabic" pitchFamily="18" charset="-78"/>
                <a:cs typeface="Traditional Arabic" pitchFamily="18" charset="-78"/>
              </a:rPr>
              <a:t> </a:t>
            </a:r>
            <a:r>
              <a:rPr lang="ar-SA" sz="14400" b="1" dirty="0" smtClean="0">
                <a:solidFill>
                  <a:schemeClr val="dk1"/>
                </a:solidFill>
                <a:latin typeface="Traditional Arabic" pitchFamily="18" charset="-78"/>
                <a:cs typeface="Traditional Arabic" pitchFamily="18" charset="-78"/>
              </a:rPr>
              <a:t>وآخذُ ما ظهر من أخلاقِهِ، حاشا من أعلمُهُ يَكْذِبُ؛ فهو عندي ماحٍ لكل محاسنِه، ومُعْفٍ على جميع خِصَالِهِ، ومُذهِبٌ كلَ ما فيه.فما أرجو عنده خيرا أصلا؛ وذلك لأن كلَّ ذنبٍ فهو يتوبُ عنه صاحبُهُ،حاشا الكذب فلا سبيل إلى الرجعة عنه.</a:t>
            </a:r>
          </a:p>
          <a:p>
            <a:pPr algn="just">
              <a:lnSpc>
                <a:spcPct val="120000"/>
              </a:lnSpc>
            </a:pPr>
            <a:r>
              <a:rPr lang="ar-SA" sz="14400" b="1" dirty="0" smtClean="0">
                <a:solidFill>
                  <a:schemeClr val="dk1"/>
                </a:solidFill>
                <a:latin typeface="Traditional Arabic" pitchFamily="18" charset="-78"/>
                <a:cs typeface="Traditional Arabic" pitchFamily="18" charset="-78"/>
              </a:rPr>
              <a:t>وحديث عن رسول الله :حسن العهد من الإيمان.</a:t>
            </a:r>
          </a:p>
          <a:p>
            <a:pPr algn="just">
              <a:lnSpc>
                <a:spcPct val="120000"/>
              </a:lnSpc>
            </a:pPr>
            <a:r>
              <a:rPr lang="ar-SA" sz="14400" b="1" dirty="0" smtClean="0">
                <a:solidFill>
                  <a:schemeClr val="dk1"/>
                </a:solidFill>
                <a:latin typeface="Traditional Arabic" pitchFamily="18" charset="-78"/>
                <a:cs typeface="Traditional Arabic" pitchFamily="18" charset="-78"/>
              </a:rPr>
              <a:t>والله </a:t>
            </a:r>
            <a:r>
              <a:rPr lang="ar-SA" sz="17600" b="1" dirty="0" smtClean="0">
                <a:solidFill>
                  <a:srgbClr val="FF0000"/>
                </a:solidFill>
                <a:latin typeface="Traditional Arabic" pitchFamily="18" charset="-78"/>
                <a:cs typeface="Traditional Arabic" pitchFamily="18" charset="-78"/>
                <a:sym typeface="AGA Arabesque"/>
              </a:rPr>
              <a:t></a:t>
            </a:r>
            <a:r>
              <a:rPr lang="ar-SA" sz="17600" b="1" dirty="0" smtClean="0">
                <a:solidFill>
                  <a:schemeClr val="dk1"/>
                </a:solidFill>
                <a:latin typeface="Traditional Arabic" pitchFamily="18" charset="-78"/>
                <a:cs typeface="Traditional Arabic" pitchFamily="18" charset="-78"/>
              </a:rPr>
              <a:t> </a:t>
            </a:r>
            <a:r>
              <a:rPr lang="ar-SA" sz="14400" b="1" dirty="0" smtClean="0">
                <a:solidFill>
                  <a:schemeClr val="dk1"/>
                </a:solidFill>
                <a:latin typeface="Traditional Arabic" pitchFamily="18" charset="-78"/>
                <a:cs typeface="Traditional Arabic" pitchFamily="18" charset="-78"/>
              </a:rPr>
              <a:t>يقول :﴿ يَا أَيُّهَا الَّذِينَ آَمَنُوا لِمَ تَقُولُونَ مَا لَا تَفْعَلُونَ (2) كَبُرَ مَقْتًا عِنْدَ اللَّهِ أَنْ تَقُولُوا مَا لَا تَفْعَلُونَ (3) ﴾.</a:t>
            </a:r>
            <a:r>
              <a:rPr lang="ar-SA" sz="11200" b="1" dirty="0" smtClean="0">
                <a:solidFill>
                  <a:srgbClr val="0070C0"/>
                </a:solidFill>
                <a:latin typeface="Traditional Arabic" pitchFamily="18" charset="-78"/>
                <a:cs typeface="Traditional Arabic" pitchFamily="18" charset="-78"/>
              </a:rPr>
              <a:t>سورة الصف.</a:t>
            </a:r>
            <a:endParaRPr lang="ar-SA" sz="14400" b="1" dirty="0" smtClean="0">
              <a:solidFill>
                <a:srgbClr val="0070C0"/>
              </a:solidFill>
              <a:latin typeface="Traditional Arabic" pitchFamily="18" charset="-78"/>
              <a:cs typeface="Traditional Arabic" pitchFamily="18" charset="-78"/>
            </a:endParaRPr>
          </a:p>
          <a:p>
            <a:pPr>
              <a:buNone/>
            </a:pPr>
            <a:endParaRPr lang="ar-SA" sz="12800" b="1" dirty="0" smtClean="0">
              <a:latin typeface="Arial" pitchFamily="34" charset="0"/>
              <a:cs typeface="Arial" pitchFamily="34" charset="0"/>
            </a:endParaRPr>
          </a:p>
          <a:p>
            <a:pPr>
              <a:buNone/>
            </a:pPr>
            <a:endParaRPr lang="ar-SA" sz="14400" dirty="0" smtClean="0">
              <a:latin typeface="Arial" pitchFamily="34" charset="0"/>
              <a:cs typeface="Arial" pitchFamily="34" charset="0"/>
            </a:endParaRPr>
          </a:p>
          <a:p>
            <a:r>
              <a:rPr lang="ar-SA" dirty="0" smtClean="0">
                <a:latin typeface="Arial" pitchFamily="34" charset="0"/>
                <a:cs typeface="Arial" pitchFamily="34" charset="0"/>
              </a:rPr>
              <a:t/>
            </a:r>
            <a:br>
              <a:rPr lang="ar-SA" dirty="0" smtClean="0">
                <a:latin typeface="Arial" pitchFamily="34" charset="0"/>
                <a:cs typeface="Arial" pitchFamily="34" charset="0"/>
              </a:rPr>
            </a:br>
            <a:endParaRPr lang="ar-SA"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0"/>
            <a:ext cx="7467600" cy="857232"/>
          </a:xfrm>
          <a:solidFill>
            <a:srgbClr val="FFFF00"/>
          </a:solidFill>
        </p:spPr>
        <p:style>
          <a:lnRef idx="0">
            <a:schemeClr val="accent2"/>
          </a:lnRef>
          <a:fillRef idx="3">
            <a:schemeClr val="accent2"/>
          </a:fillRef>
          <a:effectRef idx="3">
            <a:schemeClr val="accent2"/>
          </a:effectRef>
          <a:fontRef idx="minor">
            <a:schemeClr val="lt1"/>
          </a:fontRef>
        </p:style>
        <p:txBody>
          <a:bodyPr>
            <a:normAutofit fontScale="90000"/>
          </a:bodyPr>
          <a:lstStyle/>
          <a:p>
            <a:pPr algn="ctr"/>
            <a:r>
              <a:rPr lang="ar-SA" sz="6000" b="1" dirty="0" smtClean="0">
                <a:solidFill>
                  <a:srgbClr val="FF0000"/>
                </a:solidFill>
                <a:latin typeface="Arial" pitchFamily="34" charset="0"/>
                <a:cs typeface="Akhbar MT" pitchFamily="2" charset="-78"/>
              </a:rPr>
              <a:t>المقدمة</a:t>
            </a:r>
            <a:endParaRPr lang="ar-SA" sz="4000" b="1" dirty="0">
              <a:solidFill>
                <a:srgbClr val="FF0000"/>
              </a:solidFill>
              <a:latin typeface="Arial" pitchFamily="34" charset="0"/>
              <a:cs typeface="Akhbar MT" pitchFamily="2" charset="-78"/>
            </a:endParaRPr>
          </a:p>
        </p:txBody>
      </p:sp>
      <p:sp>
        <p:nvSpPr>
          <p:cNvPr id="3" name="Content Placeholder 2"/>
          <p:cNvSpPr>
            <a:spLocks noGrp="1"/>
          </p:cNvSpPr>
          <p:nvPr>
            <p:ph sz="quarter" idx="1"/>
          </p:nvPr>
        </p:nvSpPr>
        <p:spPr>
          <a:xfrm>
            <a:off x="142844" y="1000108"/>
            <a:ext cx="8501122" cy="5473844"/>
          </a:xfrm>
        </p:spPr>
        <p:style>
          <a:lnRef idx="1">
            <a:schemeClr val="accent2"/>
          </a:lnRef>
          <a:fillRef idx="2">
            <a:schemeClr val="accent2"/>
          </a:fillRef>
          <a:effectRef idx="1">
            <a:schemeClr val="accent2"/>
          </a:effectRef>
          <a:fontRef idx="minor">
            <a:schemeClr val="dk1"/>
          </a:fontRef>
        </p:style>
        <p:txBody>
          <a:bodyPr>
            <a:normAutofit/>
          </a:bodyPr>
          <a:lstStyle/>
          <a:p>
            <a:pPr>
              <a:buNone/>
            </a:pPr>
            <a:r>
              <a:rPr lang="ar-SA" dirty="0" smtClean="0"/>
              <a:t>- </a:t>
            </a:r>
            <a:r>
              <a:rPr lang="ar-SA" sz="3900" b="1" dirty="0" smtClean="0">
                <a:latin typeface="Traditional Arabic" pitchFamily="18" charset="-78"/>
                <a:cs typeface="Traditional Arabic" pitchFamily="18" charset="-78"/>
              </a:rPr>
              <a:t>يعد ابن حزم (384-456هـ) أحد أبرز كتاب النثر في الأدب الأندلسي.</a:t>
            </a:r>
          </a:p>
          <a:p>
            <a:pPr>
              <a:buFontTx/>
              <a:buChar char="-"/>
            </a:pPr>
            <a:r>
              <a:rPr lang="ar-SA" sz="3900" b="1" dirty="0" smtClean="0">
                <a:latin typeface="Traditional Arabic" pitchFamily="18" charset="-78"/>
                <a:cs typeface="Traditional Arabic" pitchFamily="18" charset="-78"/>
              </a:rPr>
              <a:t>من أبرز مؤلفاته:(رسالة طوق الحمامة في الألفة </a:t>
            </a:r>
            <a:r>
              <a:rPr lang="ar-SA" sz="3900" b="1" dirty="0" smtClean="0">
                <a:latin typeface="Traditional Arabic" pitchFamily="18" charset="-78"/>
                <a:cs typeface="Traditional Arabic" pitchFamily="18" charset="-78"/>
              </a:rPr>
              <a:t>والألاف</a:t>
            </a:r>
            <a:r>
              <a:rPr lang="ar-SA" sz="3900" b="1" dirty="0">
                <a:latin typeface="Traditional Arabic" pitchFamily="18" charset="-78"/>
                <a:cs typeface="Traditional Arabic" pitchFamily="18" charset="-78"/>
              </a:rPr>
              <a:t>)</a:t>
            </a:r>
            <a:r>
              <a:rPr lang="ar-SA" sz="3900" b="1" dirty="0" smtClean="0">
                <a:solidFill>
                  <a:srgbClr val="C00000"/>
                </a:solidFill>
                <a:latin typeface="Traditional Arabic" pitchFamily="18" charset="-78"/>
                <a:cs typeface="Traditional Arabic" pitchFamily="18" charset="-78"/>
              </a:rPr>
              <a:t>.</a:t>
            </a:r>
            <a:endParaRPr lang="ar-SA" sz="3900" b="1" dirty="0" smtClean="0">
              <a:solidFill>
                <a:srgbClr val="C00000"/>
              </a:solidFill>
              <a:latin typeface="Traditional Arabic" pitchFamily="18" charset="-78"/>
              <a:cs typeface="Traditional Arabic" pitchFamily="18" charset="-78"/>
            </a:endParaRPr>
          </a:p>
          <a:p>
            <a:pPr>
              <a:buNone/>
            </a:pPr>
            <a:r>
              <a:rPr lang="ar-SA" sz="3900" b="1" dirty="0" smtClean="0">
                <a:latin typeface="Traditional Arabic" pitchFamily="18" charset="-78"/>
                <a:cs typeface="Traditional Arabic" pitchFamily="18" charset="-78"/>
              </a:rPr>
              <a:t>- في رسالة طوق الحمامة في الألفة </a:t>
            </a:r>
            <a:r>
              <a:rPr lang="ar-SA" sz="3900" b="1" dirty="0" err="1" smtClean="0">
                <a:latin typeface="Traditional Arabic" pitchFamily="18" charset="-78"/>
                <a:cs typeface="Traditional Arabic" pitchFamily="18" charset="-78"/>
              </a:rPr>
              <a:t>والألاف</a:t>
            </a:r>
            <a:r>
              <a:rPr lang="ar-SA" sz="3900" b="1" dirty="0" smtClean="0">
                <a:latin typeface="Traditional Arabic" pitchFamily="18" charset="-78"/>
                <a:cs typeface="Traditional Arabic" pitchFamily="18" charset="-78"/>
              </a:rPr>
              <a:t> ثلاثون بابًا، منها: باب الصديق المساعد، وباب الوصل، وباب طي السر، وباب الكشف والإذاعة، وباب الوفاء، وباب الغدر، وباب الرقيب، وباب الواشي، وباب الهجر، وباب البين، وباب </a:t>
            </a:r>
            <a:r>
              <a:rPr lang="ar-SA" sz="3900" b="1" dirty="0" err="1" smtClean="0">
                <a:latin typeface="Traditional Arabic" pitchFamily="18" charset="-78"/>
                <a:cs typeface="Traditional Arabic" pitchFamily="18" charset="-78"/>
              </a:rPr>
              <a:t>السلو</a:t>
            </a:r>
            <a:r>
              <a:rPr lang="ar-SA" sz="3900" b="1" dirty="0" smtClean="0">
                <a:latin typeface="Traditional Arabic" pitchFamily="18" charset="-78"/>
                <a:cs typeface="Traditional Arabic" pitchFamily="18" charset="-78"/>
              </a:rPr>
              <a:t>، وباب المعصية، وباب التعفف.</a:t>
            </a:r>
          </a:p>
          <a:p>
            <a:endParaRPr lang="ar-SA" sz="3900"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15328" cy="857232"/>
          </a:xfrm>
        </p:spPr>
        <p:style>
          <a:lnRef idx="1">
            <a:schemeClr val="accent1"/>
          </a:lnRef>
          <a:fillRef idx="3">
            <a:schemeClr val="accent1"/>
          </a:fillRef>
          <a:effectRef idx="2">
            <a:schemeClr val="accent1"/>
          </a:effectRef>
          <a:fontRef idx="minor">
            <a:schemeClr val="lt1"/>
          </a:fontRef>
        </p:style>
        <p:txBody>
          <a:bodyPr>
            <a:normAutofit/>
          </a:bodyPr>
          <a:lstStyle/>
          <a:p>
            <a:pPr algn="ctr"/>
            <a:r>
              <a:rPr lang="ar-SA" sz="4000" b="1" dirty="0" smtClean="0">
                <a:latin typeface="Arial" pitchFamily="34" charset="0"/>
                <a:cs typeface="Arial" pitchFamily="34" charset="0"/>
              </a:rPr>
              <a:t>مضمون النص</a:t>
            </a:r>
            <a:endParaRPr lang="ar-SA" sz="4000" b="1" dirty="0">
              <a:latin typeface="Arial" pitchFamily="34" charset="0"/>
              <a:cs typeface="Arial" pitchFamily="34" charset="0"/>
            </a:endParaRPr>
          </a:p>
        </p:txBody>
      </p:sp>
      <p:sp>
        <p:nvSpPr>
          <p:cNvPr id="3" name="Content Placeholder 2"/>
          <p:cNvSpPr>
            <a:spLocks noGrp="1"/>
          </p:cNvSpPr>
          <p:nvPr>
            <p:ph sz="quarter" idx="1"/>
          </p:nvPr>
        </p:nvSpPr>
        <p:spPr>
          <a:xfrm>
            <a:off x="142844" y="1000108"/>
            <a:ext cx="8572560" cy="5572164"/>
          </a:xfrm>
          <a:solidFill>
            <a:srgbClr val="FFFF00"/>
          </a:solidFill>
        </p:spPr>
        <p:txBody>
          <a:bodyPr>
            <a:noAutofit/>
          </a:bodyPr>
          <a:lstStyle/>
          <a:p>
            <a:r>
              <a:rPr lang="ar-SA" sz="3600" b="1" dirty="0" smtClean="0">
                <a:solidFill>
                  <a:schemeClr val="dk1"/>
                </a:solidFill>
                <a:latin typeface="Monotype Koufi" pitchFamily="2" charset="-78"/>
                <a:ea typeface="Monotype Koufi" pitchFamily="2" charset="-78"/>
                <a:cs typeface="Monotype Koufi" pitchFamily="2" charset="-78"/>
              </a:rPr>
              <a:t>يمكن إيجاز مضمون النص في المحاور التالية:</a:t>
            </a:r>
          </a:p>
          <a:p>
            <a:pPr>
              <a:buNone/>
            </a:pPr>
            <a:r>
              <a:rPr lang="ar-SA" sz="3600" b="1" u="sng" dirty="0" smtClean="0">
                <a:solidFill>
                  <a:srgbClr val="FF0000"/>
                </a:solidFill>
                <a:latin typeface="Traditional Arabic" pitchFamily="18" charset="-78"/>
                <a:cs typeface="Traditional Arabic" pitchFamily="18" charset="-78"/>
              </a:rPr>
              <a:t>1- بيان خطر الوشاية على الحب</a:t>
            </a:r>
            <a:r>
              <a:rPr lang="ar-SA" sz="3600" b="1" dirty="0" smtClean="0">
                <a:solidFill>
                  <a:schemeClr val="dk1"/>
                </a:solidFill>
                <a:latin typeface="Traditional Arabic" pitchFamily="18" charset="-78"/>
                <a:cs typeface="Traditional Arabic" pitchFamily="18" charset="-78"/>
              </a:rPr>
              <a:t>: فالوشاية آفة كبيرة، تضاف إلى بعض الآفات الأخرى الداخلة على الحب(وهي الآفات التي ذكرها ابن حزم في رسالته:كالرقابة، والهجر، والبين، والسلو).</a:t>
            </a:r>
          </a:p>
          <a:p>
            <a:pPr>
              <a:buNone/>
            </a:pPr>
            <a:r>
              <a:rPr lang="ar-SA" sz="3600" b="1" u="sng" dirty="0" smtClean="0">
                <a:solidFill>
                  <a:srgbClr val="FF0000"/>
                </a:solidFill>
                <a:latin typeface="Traditional Arabic" pitchFamily="18" charset="-78"/>
                <a:cs typeface="Traditional Arabic" pitchFamily="18" charset="-78"/>
              </a:rPr>
              <a:t>2-الكشف عن أغراض الوشاة الذين يفسدون علاقة الحب،وهي:</a:t>
            </a:r>
          </a:p>
          <a:p>
            <a:pPr>
              <a:buNone/>
            </a:pPr>
            <a:r>
              <a:rPr lang="ar-SA" sz="3600" b="1" dirty="0" smtClean="0">
                <a:solidFill>
                  <a:schemeClr val="dk1"/>
                </a:solidFill>
                <a:latin typeface="Traditional Arabic" pitchFamily="18" charset="-78"/>
                <a:cs typeface="Traditional Arabic" pitchFamily="18" charset="-78"/>
              </a:rPr>
              <a:t>-إفساد علاقة الحب فقط.</a:t>
            </a:r>
          </a:p>
          <a:p>
            <a:pPr>
              <a:buNone/>
            </a:pPr>
            <a:r>
              <a:rPr lang="ar-SA" sz="3600" b="1" dirty="0" smtClean="0">
                <a:solidFill>
                  <a:schemeClr val="dk1"/>
                </a:solidFill>
                <a:latin typeface="Traditional Arabic" pitchFamily="18" charset="-78"/>
                <a:cs typeface="Traditional Arabic" pitchFamily="18" charset="-78"/>
              </a:rPr>
              <a:t>-إفساد هذه العلاقة لإقصاء الحبيب.</a:t>
            </a:r>
          </a:p>
          <a:p>
            <a:pPr>
              <a:buNone/>
            </a:pPr>
            <a:r>
              <a:rPr lang="ar-SA" sz="3600" b="1" dirty="0" smtClean="0">
                <a:solidFill>
                  <a:schemeClr val="dk1"/>
                </a:solidFill>
                <a:latin typeface="Traditional Arabic" pitchFamily="18" charset="-78"/>
                <a:cs typeface="Traditional Arabic" pitchFamily="18" charset="-78"/>
              </a:rPr>
              <a:t>-الجهر بالحديث عن تلك العلاقة، وبثها بين الناس بلا انقطاع.</a:t>
            </a:r>
            <a:endParaRPr lang="ar-SA" sz="3600" b="1" dirty="0">
              <a:solidFill>
                <a:schemeClr val="dk1"/>
              </a:solidFill>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57158" y="571480"/>
            <a:ext cx="8429684" cy="6000792"/>
          </a:xfrm>
          <a:solidFill>
            <a:srgbClr val="FFFF00"/>
          </a:solidFill>
        </p:spPr>
        <p:txBody>
          <a:bodyPr>
            <a:noAutofit/>
          </a:bodyPr>
          <a:lstStyle/>
          <a:p>
            <a:pPr>
              <a:buNone/>
            </a:pPr>
            <a:r>
              <a:rPr lang="ar-SA" sz="3200" b="1" u="sng" dirty="0" smtClean="0">
                <a:solidFill>
                  <a:srgbClr val="FF0000"/>
                </a:solidFill>
                <a:latin typeface="Arial" pitchFamily="34" charset="0"/>
                <a:cs typeface="Arial" pitchFamily="34" charset="0"/>
              </a:rPr>
              <a:t>3</a:t>
            </a:r>
            <a:r>
              <a:rPr lang="ar-SA" sz="3600" b="1" u="sng" dirty="0" smtClean="0">
                <a:solidFill>
                  <a:srgbClr val="FF0000"/>
                </a:solidFill>
                <a:latin typeface="Traditional Arabic" pitchFamily="18" charset="-78"/>
                <a:cs typeface="Traditional Arabic" pitchFamily="18" charset="-78"/>
              </a:rPr>
              <a:t>- الربط بين الوشاية من جهة، والنميمة والكذب من جهة أخرى؛ </a:t>
            </a:r>
            <a:r>
              <a:rPr lang="ar-SA" sz="3600" b="1" dirty="0" smtClean="0">
                <a:solidFill>
                  <a:schemeClr val="dk1"/>
                </a:solidFill>
                <a:latin typeface="Traditional Arabic" pitchFamily="18" charset="-78"/>
                <a:cs typeface="Traditional Arabic" pitchFamily="18" charset="-78"/>
              </a:rPr>
              <a:t>فالوشاة وجه آخر للنمامين والكذابين.</a:t>
            </a:r>
          </a:p>
          <a:p>
            <a:pPr>
              <a:buNone/>
            </a:pPr>
            <a:r>
              <a:rPr lang="ar-SA" sz="3600" b="1" u="sng" dirty="0" smtClean="0">
                <a:solidFill>
                  <a:srgbClr val="FF0000"/>
                </a:solidFill>
                <a:latin typeface="Traditional Arabic" pitchFamily="18" charset="-78"/>
                <a:cs typeface="Traditional Arabic" pitchFamily="18" charset="-78"/>
              </a:rPr>
              <a:t>4-الكشف عن موقف ابن حزم ذاته من الكذب وأصحابه.</a:t>
            </a:r>
          </a:p>
          <a:p>
            <a:pPr>
              <a:buNone/>
            </a:pPr>
            <a:r>
              <a:rPr lang="ar-SA" sz="3600" b="1" dirty="0" smtClean="0">
                <a:solidFill>
                  <a:schemeClr val="dk1"/>
                </a:solidFill>
                <a:latin typeface="Traditional Arabic" pitchFamily="18" charset="-78"/>
                <a:cs typeface="Traditional Arabic" pitchFamily="18" charset="-78"/>
              </a:rPr>
              <a:t> وينبني هذا الموقف على الأسس التالية:</a:t>
            </a:r>
          </a:p>
          <a:p>
            <a:pPr>
              <a:buNone/>
            </a:pPr>
            <a:r>
              <a:rPr lang="ar-SA" sz="3600" b="1" dirty="0" smtClean="0">
                <a:solidFill>
                  <a:schemeClr val="dk1"/>
                </a:solidFill>
                <a:latin typeface="Traditional Arabic" pitchFamily="18" charset="-78"/>
                <a:cs typeface="Traditional Arabic" pitchFamily="18" charset="-78"/>
              </a:rPr>
              <a:t>- الابتعاد عن الكذب والكذابين.</a:t>
            </a:r>
          </a:p>
          <a:p>
            <a:pPr>
              <a:buNone/>
            </a:pPr>
            <a:r>
              <a:rPr lang="ar-SA" sz="3600" b="1" dirty="0" smtClean="0">
                <a:solidFill>
                  <a:schemeClr val="dk1"/>
                </a:solidFill>
                <a:latin typeface="Traditional Arabic" pitchFamily="18" charset="-78"/>
                <a:cs typeface="Traditional Arabic" pitchFamily="18" charset="-78"/>
              </a:rPr>
              <a:t>- اعتبار ما دون الكذب (من الأخلاق المذمومة) شيئا يمكن التعامل معه.</a:t>
            </a:r>
          </a:p>
          <a:p>
            <a:pPr>
              <a:buNone/>
            </a:pPr>
            <a:r>
              <a:rPr lang="ar-SA" sz="3600" b="1" dirty="0" smtClean="0">
                <a:solidFill>
                  <a:schemeClr val="dk1"/>
                </a:solidFill>
                <a:latin typeface="Traditional Arabic" pitchFamily="18" charset="-78"/>
                <a:cs typeface="Traditional Arabic" pitchFamily="18" charset="-78"/>
              </a:rPr>
              <a:t>- اعتبار الكذب محطة نهائية للأخلاق الفاسدة (التي تجرد صاحبها من كل فضيلة).</a:t>
            </a:r>
          </a:p>
          <a:p>
            <a:pPr>
              <a:buFontTx/>
              <a:buChar char="-"/>
            </a:pPr>
            <a:endParaRPr lang="ar-SA" sz="3200" dirty="0" smtClean="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85728"/>
            <a:ext cx="8329642" cy="6188224"/>
          </a:xfrm>
          <a:solidFill>
            <a:srgbClr val="FFFF00"/>
          </a:solidFill>
        </p:spPr>
        <p:txBody>
          <a:bodyPr>
            <a:normAutofit/>
          </a:bodyPr>
          <a:lstStyle/>
          <a:p>
            <a:pPr>
              <a:buNone/>
            </a:pPr>
            <a:endParaRPr lang="ar-SA" dirty="0" smtClean="0"/>
          </a:p>
          <a:p>
            <a:pPr>
              <a:buNone/>
            </a:pPr>
            <a:r>
              <a:rPr lang="ar-SA" sz="3600" b="1" u="sng" dirty="0" smtClean="0">
                <a:solidFill>
                  <a:srgbClr val="FF0000"/>
                </a:solidFill>
                <a:latin typeface="Traditional Arabic" pitchFamily="18" charset="-78"/>
                <a:cs typeface="Traditional Arabic" pitchFamily="18" charset="-78"/>
              </a:rPr>
              <a:t>5- الاستعانة بحديث الرسول </a:t>
            </a:r>
            <a:r>
              <a:rPr lang="ar-SA" sz="4000" b="1" u="sng" dirty="0" smtClean="0">
                <a:solidFill>
                  <a:srgbClr val="FF0000"/>
                </a:solidFill>
                <a:latin typeface="Traditional Arabic" pitchFamily="18" charset="-78"/>
                <a:cs typeface="Traditional Arabic" pitchFamily="18" charset="-78"/>
                <a:sym typeface="AGA Arabesque"/>
              </a:rPr>
              <a:t> </a:t>
            </a:r>
            <a:r>
              <a:rPr lang="ar-SA" sz="3600" b="1" u="sng" dirty="0" smtClean="0">
                <a:solidFill>
                  <a:srgbClr val="FF0000"/>
                </a:solidFill>
                <a:latin typeface="Traditional Arabic" pitchFamily="18" charset="-78"/>
                <a:cs typeface="Traditional Arabic" pitchFamily="18" charset="-78"/>
              </a:rPr>
              <a:t>حسن العهد من الإيمان </a:t>
            </a:r>
          </a:p>
          <a:p>
            <a:pPr>
              <a:buNone/>
            </a:pPr>
            <a:r>
              <a:rPr lang="ar-SA" sz="3600" b="1" dirty="0" smtClean="0">
                <a:solidFill>
                  <a:schemeClr val="dk1"/>
                </a:solidFill>
                <a:latin typeface="Traditional Arabic" pitchFamily="18" charset="-78"/>
                <a:cs typeface="Traditional Arabic" pitchFamily="18" charset="-78"/>
              </a:rPr>
              <a:t>للتأكيد على التشبث بالوفاء ،واعتبار هذا الوفاء جزءًا من الإيمان.</a:t>
            </a:r>
          </a:p>
          <a:p>
            <a:pPr>
              <a:buNone/>
            </a:pPr>
            <a:endParaRPr lang="ar-SA" sz="1800" b="1" dirty="0" smtClean="0">
              <a:solidFill>
                <a:schemeClr val="dk1"/>
              </a:solidFill>
              <a:latin typeface="Traditional Arabic" pitchFamily="18" charset="-78"/>
              <a:cs typeface="Traditional Arabic" pitchFamily="18" charset="-78"/>
            </a:endParaRPr>
          </a:p>
          <a:p>
            <a:pPr>
              <a:buNone/>
            </a:pPr>
            <a:r>
              <a:rPr lang="ar-SA" sz="3600" b="1" u="sng" dirty="0" smtClean="0">
                <a:solidFill>
                  <a:srgbClr val="FF0000"/>
                </a:solidFill>
                <a:latin typeface="Traditional Arabic" pitchFamily="18" charset="-78"/>
                <a:cs typeface="Traditional Arabic" pitchFamily="18" charset="-78"/>
              </a:rPr>
              <a:t>6- الاستعانة بقوله تعالى</a:t>
            </a:r>
            <a:r>
              <a:rPr lang="ar-SA" sz="3600" b="1" dirty="0" smtClean="0">
                <a:solidFill>
                  <a:schemeClr val="dk1"/>
                </a:solidFill>
                <a:latin typeface="Traditional Arabic" pitchFamily="18" charset="-78"/>
                <a:cs typeface="Traditional Arabic" pitchFamily="18" charset="-78"/>
              </a:rPr>
              <a:t>: </a:t>
            </a:r>
            <a:r>
              <a:rPr lang="ar-SA" sz="3600" b="1" dirty="0" smtClean="0">
                <a:solidFill>
                  <a:schemeClr val="dk1"/>
                </a:solidFill>
                <a:latin typeface="Traditional Arabic" pitchFamily="18" charset="-78"/>
                <a:cs typeface="Traditional Arabic" pitchFamily="18" charset="-78"/>
                <a:sym typeface="AGA Arabesque"/>
              </a:rPr>
              <a:t></a:t>
            </a:r>
            <a:r>
              <a:rPr lang="ar-SA" sz="3600" b="1" dirty="0" smtClean="0">
                <a:solidFill>
                  <a:schemeClr val="dk1"/>
                </a:solidFill>
                <a:latin typeface="Traditional Arabic" pitchFamily="18" charset="-78"/>
                <a:cs typeface="Traditional Arabic" pitchFamily="18" charset="-78"/>
              </a:rPr>
              <a:t>يَا أَيُّهَا الَّذِينَ آَمَنُوا لِمَ تَقُولُونَ مَا لَا تَفْعَلُونَ (2) كَبُرَ مَقْتًا عِنْدَ اللَّهِ أَنْ تَقُولُوا مَا لَا تَفْعَلُونَ(3) </a:t>
            </a:r>
            <a:r>
              <a:rPr lang="ar-SA" sz="3600" b="1" dirty="0" smtClean="0">
                <a:solidFill>
                  <a:schemeClr val="dk1"/>
                </a:solidFill>
                <a:latin typeface="Traditional Arabic" pitchFamily="18" charset="-78"/>
                <a:cs typeface="Traditional Arabic" pitchFamily="18" charset="-78"/>
                <a:sym typeface="AGA Arabesque"/>
              </a:rPr>
              <a:t></a:t>
            </a:r>
            <a:endParaRPr lang="ar-SA" sz="3600" b="1" dirty="0" smtClean="0">
              <a:solidFill>
                <a:schemeClr val="dk1"/>
              </a:solidFill>
              <a:latin typeface="Traditional Arabic" pitchFamily="18" charset="-78"/>
              <a:cs typeface="Traditional Arabic" pitchFamily="18" charset="-78"/>
            </a:endParaRPr>
          </a:p>
          <a:p>
            <a:pPr>
              <a:buNone/>
            </a:pPr>
            <a:r>
              <a:rPr lang="ar-SA" sz="3600" b="1" dirty="0" smtClean="0">
                <a:solidFill>
                  <a:schemeClr val="dk1"/>
                </a:solidFill>
                <a:latin typeface="Traditional Arabic" pitchFamily="18" charset="-78"/>
                <a:cs typeface="Traditional Arabic" pitchFamily="18" charset="-78"/>
              </a:rPr>
              <a:t>للتأكيد على الربط بين القول والعمل في حياة الإنسان، وتجنب الثرثرة بالفضائل والخصال الحميدة، من دون التزام عملي بها.</a:t>
            </a:r>
          </a:p>
          <a:p>
            <a:pPr>
              <a:buNone/>
            </a:pPr>
            <a:endParaRPr lang="ar-SA" sz="3600" b="1" dirty="0">
              <a:solidFill>
                <a:schemeClr val="dk1"/>
              </a:solidFill>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115328" cy="785818"/>
          </a:xfrm>
          <a:solidFill>
            <a:srgbClr val="92D050"/>
          </a:solidFill>
        </p:spPr>
        <p:txBody>
          <a:bodyPr>
            <a:normAutofit/>
          </a:bodyPr>
          <a:lstStyle/>
          <a:p>
            <a:pPr algn="ctr"/>
            <a:r>
              <a:rPr lang="ar-SA" sz="4000" b="1" dirty="0" smtClean="0">
                <a:latin typeface="Arial" pitchFamily="34" charset="0"/>
                <a:cs typeface="Arial" pitchFamily="34" charset="0"/>
              </a:rPr>
              <a:t>المعجم اللغوي</a:t>
            </a:r>
            <a:endParaRPr lang="ar-SA" sz="4000" b="1" dirty="0">
              <a:latin typeface="Arial" pitchFamily="34" charset="0"/>
              <a:cs typeface="Arial" pitchFamily="34" charset="0"/>
            </a:endParaRPr>
          </a:p>
        </p:txBody>
      </p:sp>
      <p:graphicFrame>
        <p:nvGraphicFramePr>
          <p:cNvPr id="4" name="Content Placeholder 3"/>
          <p:cNvGraphicFramePr>
            <a:graphicFrameLocks noGrp="1"/>
          </p:cNvGraphicFramePr>
          <p:nvPr>
            <p:ph sz="quarter" idx="1"/>
          </p:nvPr>
        </p:nvGraphicFramePr>
        <p:xfrm>
          <a:off x="285720" y="1285860"/>
          <a:ext cx="8501122" cy="5101830"/>
        </p:xfrm>
        <a:graphic>
          <a:graphicData uri="http://schemas.openxmlformats.org/drawingml/2006/table">
            <a:tbl>
              <a:tblPr rtl="1" firstRow="1" bandRow="1">
                <a:tableStyleId>{5C22544A-7EE6-4342-B048-85BDC9FD1C3A}</a:tableStyleId>
              </a:tblPr>
              <a:tblGrid>
                <a:gridCol w="2635527"/>
                <a:gridCol w="5865595"/>
              </a:tblGrid>
              <a:tr h="999370">
                <a:tc gridSpan="2">
                  <a:txBody>
                    <a:bodyPr/>
                    <a:lstStyle/>
                    <a:p>
                      <a:pPr algn="ctr" rtl="1"/>
                      <a:r>
                        <a:rPr lang="ar-SA" sz="2800" dirty="0" smtClean="0">
                          <a:latin typeface="Arial" pitchFamily="34" charset="0"/>
                          <a:cs typeface="Arial" pitchFamily="34" charset="0"/>
                        </a:rPr>
                        <a:t>معاني المفردات والجمل</a:t>
                      </a:r>
                      <a:endParaRPr lang="ar-SA" sz="2800" dirty="0">
                        <a:latin typeface="Arial" pitchFamily="34" charset="0"/>
                        <a:cs typeface="Arial" pitchFamily="34" charset="0"/>
                      </a:endParaRPr>
                    </a:p>
                  </a:txBody>
                  <a:tcPr/>
                </a:tc>
                <a:tc hMerge="1">
                  <a:txBody>
                    <a:bodyPr/>
                    <a:lstStyle/>
                    <a:p>
                      <a:pPr rtl="1"/>
                      <a:endParaRPr lang="ar-SA" dirty="0"/>
                    </a:p>
                  </a:txBody>
                  <a:tcPr/>
                </a:tc>
              </a:tr>
              <a:tr h="1450700">
                <a:tc>
                  <a:txBody>
                    <a:bodyPr/>
                    <a:lstStyle/>
                    <a:p>
                      <a:pPr algn="ctr" rtl="1"/>
                      <a:r>
                        <a:rPr lang="ar-SA" sz="2800" b="1" dirty="0" smtClean="0">
                          <a:solidFill>
                            <a:srgbClr val="C00000"/>
                          </a:solidFill>
                          <a:latin typeface="Traditional Arabic" pitchFamily="18" charset="-78"/>
                          <a:cs typeface="Traditional Arabic" pitchFamily="18" charset="-78"/>
                        </a:rPr>
                        <a:t>الواشي</a:t>
                      </a:r>
                      <a:endParaRPr lang="ar-SA" sz="2800" b="1" dirty="0">
                        <a:solidFill>
                          <a:srgbClr val="C0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الذي يضر شخصًا عند مسؤول أوصديق بنقل حديث</a:t>
                      </a:r>
                      <a:r>
                        <a:rPr lang="ar-SA" sz="2800" b="1" baseline="0" dirty="0" smtClean="0">
                          <a:latin typeface="Traditional Arabic" pitchFamily="18" charset="-78"/>
                          <a:cs typeface="Traditional Arabic" pitchFamily="18" charset="-78"/>
                        </a:rPr>
                        <a:t> مكذوب عنه. فالفعل “وشى” بمعنى“ نمَّ” :أي نقل كلامًا مع تزويره.</a:t>
                      </a:r>
                      <a:endParaRPr lang="ar-SA" sz="2800" b="1" dirty="0" smtClean="0">
                        <a:latin typeface="Traditional Arabic" pitchFamily="18" charset="-78"/>
                        <a:cs typeface="Traditional Arabic" pitchFamily="18" charset="-78"/>
                      </a:endParaRPr>
                    </a:p>
                  </a:txBody>
                  <a:tcPr/>
                </a:tc>
              </a:tr>
              <a:tr h="2622028">
                <a:tc>
                  <a:txBody>
                    <a:bodyPr/>
                    <a:lstStyle/>
                    <a:p>
                      <a:pPr algn="ctr" rtl="1"/>
                      <a:r>
                        <a:rPr lang="ar-SA" sz="2800" b="1" dirty="0" smtClean="0">
                          <a:solidFill>
                            <a:srgbClr val="C00000"/>
                          </a:solidFill>
                          <a:latin typeface="Traditional Arabic" pitchFamily="18" charset="-78"/>
                          <a:cs typeface="Traditional Arabic" pitchFamily="18" charset="-78"/>
                        </a:rPr>
                        <a:t>يسعى للقطع بين المحبين</a:t>
                      </a:r>
                      <a:endParaRPr lang="ar-SA" sz="2800" b="1" dirty="0">
                        <a:solidFill>
                          <a:srgbClr val="C0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يريد أن يقطع بينهم. ويرد السعي في اللغة فوق المشي؛ فهو العدو غير الشديد؛ ولذلك</a:t>
                      </a:r>
                      <a:r>
                        <a:rPr lang="ar-SA" sz="2800" b="1" baseline="0" dirty="0" smtClean="0">
                          <a:latin typeface="Traditional Arabic" pitchFamily="18" charset="-78"/>
                          <a:cs typeface="Traditional Arabic" pitchFamily="18" charset="-78"/>
                        </a:rPr>
                        <a:t> جعل الله المشي لطلب الدنيا، قال تعالى:</a:t>
                      </a:r>
                      <a:r>
                        <a:rPr lang="ar-SA" sz="2800" b="1" baseline="0" dirty="0" smtClean="0">
                          <a:latin typeface="Traditional Arabic" pitchFamily="18" charset="-78"/>
                          <a:cs typeface="Traditional Arabic" pitchFamily="18" charset="-78"/>
                          <a:sym typeface="AGA Arabesque"/>
                        </a:rPr>
                        <a:t></a:t>
                      </a:r>
                      <a:r>
                        <a:rPr lang="ar-SA" sz="2800" b="1" baseline="0" dirty="0" smtClean="0">
                          <a:latin typeface="Traditional Arabic" pitchFamily="18" charset="-78"/>
                          <a:cs typeface="Traditional Arabic" pitchFamily="18" charset="-78"/>
                        </a:rPr>
                        <a:t>فامشوا في مناكبها</a:t>
                      </a:r>
                      <a:r>
                        <a:rPr lang="ar-SA" sz="2800" b="1" baseline="0" dirty="0" smtClean="0">
                          <a:latin typeface="Traditional Arabic" pitchFamily="18" charset="-78"/>
                          <a:cs typeface="Traditional Arabic" pitchFamily="18" charset="-78"/>
                          <a:sym typeface="AGA Arabesque"/>
                        </a:rPr>
                        <a:t></a:t>
                      </a:r>
                      <a:r>
                        <a:rPr lang="ar-SA" sz="2800" b="1" baseline="0" dirty="0" smtClean="0">
                          <a:latin typeface="Traditional Arabic" pitchFamily="18" charset="-78"/>
                          <a:cs typeface="Traditional Arabic" pitchFamily="18" charset="-78"/>
                        </a:rPr>
                        <a:t> </a:t>
                      </a:r>
                    </a:p>
                    <a:p>
                      <a:pPr rtl="1"/>
                      <a:r>
                        <a:rPr lang="ar-SA" sz="2800" b="1" baseline="0" dirty="0" smtClean="0">
                          <a:latin typeface="Traditional Arabic" pitchFamily="18" charset="-78"/>
                          <a:cs typeface="Traditional Arabic" pitchFamily="18" charset="-78"/>
                        </a:rPr>
                        <a:t>وجعل السعي لطلب الآخرة </a:t>
                      </a:r>
                      <a:r>
                        <a:rPr lang="ar-SA" sz="2800" b="1" baseline="0" dirty="0" smtClean="0">
                          <a:latin typeface="Traditional Arabic" pitchFamily="18" charset="-78"/>
                          <a:cs typeface="Traditional Arabic" pitchFamily="18" charset="-78"/>
                          <a:sym typeface="AGA Arabesque"/>
                        </a:rPr>
                        <a:t></a:t>
                      </a:r>
                      <a:r>
                        <a:rPr lang="ar-SA" sz="2800" b="1" baseline="0" dirty="0" smtClean="0">
                          <a:latin typeface="Traditional Arabic" pitchFamily="18" charset="-78"/>
                          <a:cs typeface="Traditional Arabic" pitchFamily="18" charset="-78"/>
                        </a:rPr>
                        <a:t>فاسعوا الى ذكر الله وذروا البيع</a:t>
                      </a:r>
                      <a:r>
                        <a:rPr lang="ar-SA" sz="2800" b="1" baseline="0" dirty="0" smtClean="0">
                          <a:latin typeface="Traditional Arabic" pitchFamily="18" charset="-78"/>
                          <a:cs typeface="Traditional Arabic" pitchFamily="18" charset="-78"/>
                          <a:sym typeface="AGA Arabesque"/>
                        </a:rPr>
                        <a:t> </a:t>
                      </a:r>
                      <a:r>
                        <a:rPr lang="ar-SA" sz="2800" b="1" baseline="0" dirty="0" smtClean="0">
                          <a:latin typeface="Traditional Arabic" pitchFamily="18" charset="-78"/>
                          <a:cs typeface="Traditional Arabic" pitchFamily="18" charset="-78"/>
                        </a:rPr>
                        <a:t>ومن استعمالات “يسعى” تعبير “يسعى على عياله” بمعنى ”يكسب لهم ،ويقوم بمصالحهم”.</a:t>
                      </a:r>
                      <a:endParaRPr lang="ar-SA" sz="2800" b="1" dirty="0">
                        <a:latin typeface="Traditional Arabic" pitchFamily="18" charset="-78"/>
                        <a:cs typeface="Traditional Arabic" pitchFamily="18" charset="-78"/>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214282" y="142852"/>
          <a:ext cx="8572560" cy="6523669"/>
        </p:xfrm>
        <a:graphic>
          <a:graphicData uri="http://schemas.openxmlformats.org/drawingml/2006/table">
            <a:tbl>
              <a:tblPr rtl="1" firstRow="1" bandRow="1">
                <a:tableStyleId>{5C22544A-7EE6-4342-B048-85BDC9FD1C3A}</a:tableStyleId>
              </a:tblPr>
              <a:tblGrid>
                <a:gridCol w="1822496"/>
                <a:gridCol w="6750064"/>
              </a:tblGrid>
              <a:tr h="514396">
                <a:tc gridSpan="2">
                  <a:txBody>
                    <a:bodyPr/>
                    <a:lstStyle/>
                    <a:p>
                      <a:pPr algn="ctr" rtl="1"/>
                      <a:r>
                        <a:rPr lang="ar-SA" sz="2400" b="1" dirty="0" smtClean="0">
                          <a:latin typeface="Arial" pitchFamily="34" charset="0"/>
                          <a:cs typeface="Arial" pitchFamily="34" charset="0"/>
                        </a:rPr>
                        <a:t>معاني المفردات والجمل</a:t>
                      </a:r>
                    </a:p>
                    <a:p>
                      <a:pPr algn="ctr" rtl="1"/>
                      <a:endParaRPr lang="ar-SA" sz="2400" b="1" dirty="0">
                        <a:latin typeface="Arial" pitchFamily="34" charset="0"/>
                        <a:cs typeface="Arial" pitchFamily="34" charset="0"/>
                      </a:endParaRPr>
                    </a:p>
                  </a:txBody>
                  <a:tcPr/>
                </a:tc>
                <a:tc hMerge="1">
                  <a:txBody>
                    <a:bodyPr/>
                    <a:lstStyle/>
                    <a:p>
                      <a:pPr rtl="1"/>
                      <a:endParaRPr lang="ar-SA" dirty="0"/>
                    </a:p>
                  </a:txBody>
                  <a:tcPr/>
                </a:tc>
              </a:tr>
              <a:tr h="1894176">
                <a:tc>
                  <a:txBody>
                    <a:bodyPr/>
                    <a:lstStyle/>
                    <a:p>
                      <a:pPr algn="ctr" rtl="1"/>
                      <a:r>
                        <a:rPr lang="ar-SA" sz="2800" b="1" dirty="0" smtClean="0">
                          <a:solidFill>
                            <a:srgbClr val="C00000"/>
                          </a:solidFill>
                          <a:latin typeface="Traditional Arabic" pitchFamily="18" charset="-78"/>
                          <a:cs typeface="Traditional Arabic" pitchFamily="18" charset="-78"/>
                        </a:rPr>
                        <a:t>النميمة</a:t>
                      </a:r>
                      <a:endParaRPr lang="ar-SA" sz="2800" b="1" dirty="0">
                        <a:solidFill>
                          <a:srgbClr val="C0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نقل الكلام بعد تغييره</a:t>
                      </a:r>
                      <a:r>
                        <a:rPr lang="ar-SA" sz="2800" b="1" baseline="0" dirty="0" smtClean="0">
                          <a:latin typeface="Traditional Arabic" pitchFamily="18" charset="-78"/>
                          <a:cs typeface="Traditional Arabic" pitchFamily="18" charset="-78"/>
                        </a:rPr>
                        <a:t> من قوم إلى قوم (على جهة الإفساد والشر والوقيعة بينهم).</a:t>
                      </a:r>
                    </a:p>
                    <a:p>
                      <a:pPr rtl="1"/>
                      <a:r>
                        <a:rPr lang="ar-SA" sz="2800" b="1" dirty="0" smtClean="0">
                          <a:latin typeface="Traditional Arabic" pitchFamily="18" charset="-78"/>
                          <a:cs typeface="Traditional Arabic" pitchFamily="18" charset="-78"/>
                        </a:rPr>
                        <a:t>والنميمة نوع من الكذب؛</a:t>
                      </a:r>
                      <a:r>
                        <a:rPr lang="ar-SA" sz="2800" b="1" baseline="0" dirty="0" smtClean="0">
                          <a:latin typeface="Traditional Arabic" pitchFamily="18" charset="-78"/>
                          <a:cs typeface="Traditional Arabic" pitchFamily="18" charset="-78"/>
                        </a:rPr>
                        <a:t> لأن الكذب قد يكون في حديث المرء عن نفسه، وقد يكون فيما ينسبه إلى غيره.</a:t>
                      </a:r>
                      <a:endParaRPr lang="ar-SA" sz="2800" b="1" dirty="0">
                        <a:latin typeface="Traditional Arabic" pitchFamily="18" charset="-78"/>
                        <a:cs typeface="Traditional Arabic" pitchFamily="18" charset="-78"/>
                      </a:endParaRPr>
                    </a:p>
                  </a:txBody>
                  <a:tcPr/>
                </a:tc>
              </a:tr>
              <a:tr h="3806533">
                <a:tc>
                  <a:txBody>
                    <a:bodyPr/>
                    <a:lstStyle/>
                    <a:p>
                      <a:pPr algn="ctr" rtl="1"/>
                      <a:r>
                        <a:rPr lang="ar-SA" sz="2800" b="1" dirty="0" smtClean="0">
                          <a:solidFill>
                            <a:srgbClr val="C00000"/>
                          </a:solidFill>
                          <a:latin typeface="Traditional Arabic" pitchFamily="18" charset="-78"/>
                          <a:cs typeface="Traditional Arabic" pitchFamily="18" charset="-78"/>
                        </a:rPr>
                        <a:t>أَكِلُ أمرَهُ الى خالقه</a:t>
                      </a:r>
                      <a:endParaRPr lang="ar-SA" sz="2800" b="1" dirty="0">
                        <a:solidFill>
                          <a:srgbClr val="C00000"/>
                        </a:solidFill>
                        <a:latin typeface="Traditional Arabic" pitchFamily="18" charset="-78"/>
                        <a:cs typeface="Traditional Arabic" pitchFamily="18" charset="-78"/>
                      </a:endParaRPr>
                    </a:p>
                  </a:txBody>
                  <a:tcPr/>
                </a:tc>
                <a:tc>
                  <a:txBody>
                    <a:bodyPr/>
                    <a:lstStyle/>
                    <a:p>
                      <a:pPr rtl="1"/>
                      <a:r>
                        <a:rPr lang="ar-SA" sz="2800" b="1" dirty="0" smtClean="0">
                          <a:latin typeface="Traditional Arabic" pitchFamily="18" charset="-78"/>
                          <a:cs typeface="Traditional Arabic" pitchFamily="18" charset="-78"/>
                        </a:rPr>
                        <a:t>أسلم أمره إلى الله وأدعه</a:t>
                      </a:r>
                      <a:r>
                        <a:rPr lang="ar-SA" sz="2800" b="1" baseline="0" dirty="0" smtClean="0">
                          <a:latin typeface="Traditional Arabic" pitchFamily="18" charset="-78"/>
                          <a:cs typeface="Traditional Arabic" pitchFamily="18" charset="-78"/>
                        </a:rPr>
                        <a:t> له.يقال: “وكل إليه الأمر” على معنى سلمه وفوضه إليه، واكتفى به والدعاء “اللهم لاتكلنا إلى أنفسنا” بمعنى  “لا تدعنا لأنفسنا”. </a:t>
                      </a:r>
                    </a:p>
                    <a:p>
                      <a:pPr rtl="1"/>
                      <a:r>
                        <a:rPr lang="ar-SA" sz="2800" b="1" baseline="0" dirty="0" smtClean="0">
                          <a:latin typeface="Traditional Arabic" pitchFamily="18" charset="-78"/>
                          <a:cs typeface="Traditional Arabic" pitchFamily="18" charset="-78"/>
                        </a:rPr>
                        <a:t>والتوكل على الله هو إظهار العجز والاعتماد على الله .ويرد اسم “الوكيل” من أسماء الله الحسنى، وهو على معنى “الكفيل بأرزاق العباد” فهو من توكل أي تكفل “بالقيام بجميع ماخلق”.</a:t>
                      </a:r>
                      <a:endParaRPr lang="ar-SA" sz="2800" b="1" dirty="0">
                        <a:latin typeface="Traditional Arabic" pitchFamily="18" charset="-78"/>
                        <a:cs typeface="Traditional Arabic" pitchFamily="18" charset="-78"/>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شربية">
  <a:themeElements>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733</TotalTime>
  <Words>1457</Words>
  <Application>Microsoft Office PowerPoint</Application>
  <PresentationFormat>عرض على الشاشة (3:4)‏</PresentationFormat>
  <Paragraphs>169</Paragraphs>
  <Slides>21</Slides>
  <Notes>2</Notes>
  <HiddenSlides>0</HiddenSlides>
  <MMClips>0</MMClips>
  <ScaleCrop>false</ScaleCrop>
  <HeadingPairs>
    <vt:vector size="6" baseType="variant">
      <vt:variant>
        <vt:lpstr>الخطوط المستخدمة</vt:lpstr>
      </vt:variant>
      <vt:variant>
        <vt:i4>10</vt:i4>
      </vt:variant>
      <vt:variant>
        <vt:lpstr>نسق</vt:lpstr>
      </vt:variant>
      <vt:variant>
        <vt:i4>1</vt:i4>
      </vt:variant>
      <vt:variant>
        <vt:lpstr>عناوين الشرائح</vt:lpstr>
      </vt:variant>
      <vt:variant>
        <vt:i4>21</vt:i4>
      </vt:variant>
    </vt:vector>
  </HeadingPairs>
  <TitlesOfParts>
    <vt:vector size="32" baseType="lpstr">
      <vt:lpstr>AGA Arabesque</vt:lpstr>
      <vt:lpstr>Akhbar MT</vt:lpstr>
      <vt:lpstr>Arial</vt:lpstr>
      <vt:lpstr>Calibri</vt:lpstr>
      <vt:lpstr>Century Schoolbook</vt:lpstr>
      <vt:lpstr>Monotype Koufi</vt:lpstr>
      <vt:lpstr>Times New Roman</vt:lpstr>
      <vt:lpstr>Traditional Arabic</vt:lpstr>
      <vt:lpstr>Wingdings</vt:lpstr>
      <vt:lpstr>Wingdings 2</vt:lpstr>
      <vt:lpstr>مشربية</vt:lpstr>
      <vt:lpstr>نص من رسائل ابن حزم  آفة الوشاية</vt:lpstr>
      <vt:lpstr>عرض تقديمي في PowerPoint</vt:lpstr>
      <vt:lpstr>عرض تقديمي في PowerPoint</vt:lpstr>
      <vt:lpstr>المقدمة</vt:lpstr>
      <vt:lpstr>مضمون النص</vt:lpstr>
      <vt:lpstr>عرض تقديمي في PowerPoint</vt:lpstr>
      <vt:lpstr>عرض تقديمي في PowerPoint</vt:lpstr>
      <vt:lpstr>المعجم اللغوي</vt:lpstr>
      <vt:lpstr>عرض تقديمي في PowerPoint</vt:lpstr>
      <vt:lpstr>عرض تقديمي في PowerPoint</vt:lpstr>
      <vt:lpstr>التذوق الجمالي</vt:lpstr>
      <vt:lpstr>عرض تقديمي في PowerPoint</vt:lpstr>
      <vt:lpstr>عرض تقديمي في PowerPoint</vt:lpstr>
      <vt:lpstr>النحو</vt:lpstr>
      <vt:lpstr>عرض تقديمي في PowerPoint</vt:lpstr>
      <vt:lpstr>الإملاء</vt:lpstr>
      <vt:lpstr>عرض تقديمي في PowerPoint</vt:lpstr>
      <vt:lpstr>عرض تقديمي في PowerPoint</vt:lpstr>
      <vt:lpstr>عرض تقديمي في PowerPoint</vt:lpstr>
      <vt:lpstr>تدريبات على النص</vt:lpstr>
      <vt:lpstr>عرض تقديمي في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نص من رسائل ابن حزم  آفة الوشاية</dc:title>
  <dc:creator>Administrator</dc:creator>
  <cp:lastModifiedBy>MAC BOOK PRO</cp:lastModifiedBy>
  <cp:revision>108</cp:revision>
  <dcterms:created xsi:type="dcterms:W3CDTF">2014-02-23T22:12:28Z</dcterms:created>
  <dcterms:modified xsi:type="dcterms:W3CDTF">2017-10-02T20:44:55Z</dcterms:modified>
</cp:coreProperties>
</file>