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9"/>
  </p:notesMasterIdLst>
  <p:sldIdLst>
    <p:sldId id="256" r:id="rId2"/>
    <p:sldId id="258" r:id="rId3"/>
    <p:sldId id="286" r:id="rId4"/>
    <p:sldId id="257" r:id="rId5"/>
    <p:sldId id="262" r:id="rId6"/>
    <p:sldId id="288" r:id="rId7"/>
    <p:sldId id="263" r:id="rId8"/>
    <p:sldId id="259" r:id="rId9"/>
    <p:sldId id="260" r:id="rId10"/>
    <p:sldId id="289" r:id="rId11"/>
    <p:sldId id="261" r:id="rId12"/>
    <p:sldId id="266" r:id="rId13"/>
    <p:sldId id="291" r:id="rId14"/>
    <p:sldId id="292" r:id="rId15"/>
    <p:sldId id="267" r:id="rId16"/>
    <p:sldId id="268" r:id="rId17"/>
    <p:sldId id="269" r:id="rId18"/>
    <p:sldId id="296" r:id="rId19"/>
    <p:sldId id="299" r:id="rId20"/>
    <p:sldId id="300" r:id="rId21"/>
    <p:sldId id="278" r:id="rId22"/>
    <p:sldId id="279" r:id="rId23"/>
    <p:sldId id="280" r:id="rId24"/>
    <p:sldId id="284" r:id="rId25"/>
    <p:sldId id="283" r:id="rId26"/>
    <p:sldId id="285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294" r:id="rId36"/>
    <p:sldId id="309" r:id="rId37"/>
    <p:sldId id="293" r:id="rId38"/>
    <p:sldId id="277" r:id="rId39"/>
    <p:sldId id="273" r:id="rId40"/>
    <p:sldId id="310" r:id="rId41"/>
    <p:sldId id="311" r:id="rId42"/>
    <p:sldId id="312" r:id="rId43"/>
    <p:sldId id="274" r:id="rId44"/>
    <p:sldId id="272" r:id="rId45"/>
    <p:sldId id="271" r:id="rId46"/>
    <p:sldId id="313" r:id="rId47"/>
    <p:sldId id="265" r:id="rId48"/>
    <p:sldId id="264" r:id="rId49"/>
    <p:sldId id="314" r:id="rId50"/>
    <p:sldId id="315" r:id="rId51"/>
    <p:sldId id="316" r:id="rId52"/>
    <p:sldId id="317" r:id="rId53"/>
    <p:sldId id="318" r:id="rId54"/>
    <p:sldId id="295" r:id="rId55"/>
    <p:sldId id="319" r:id="rId56"/>
    <p:sldId id="281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29" r:id="rId66"/>
    <p:sldId id="330" r:id="rId67"/>
    <p:sldId id="331" r:id="rId68"/>
    <p:sldId id="332" r:id="rId69"/>
    <p:sldId id="333" r:id="rId70"/>
    <p:sldId id="334" r:id="rId71"/>
    <p:sldId id="336" r:id="rId72"/>
    <p:sldId id="337" r:id="rId73"/>
    <p:sldId id="290" r:id="rId74"/>
    <p:sldId id="338" r:id="rId75"/>
    <p:sldId id="339" r:id="rId76"/>
    <p:sldId id="340" r:id="rId77"/>
    <p:sldId id="341" r:id="rId78"/>
    <p:sldId id="342" r:id="rId79"/>
    <p:sldId id="343" r:id="rId80"/>
    <p:sldId id="344" r:id="rId81"/>
    <p:sldId id="347" r:id="rId82"/>
    <p:sldId id="348" r:id="rId83"/>
    <p:sldId id="349" r:id="rId84"/>
    <p:sldId id="350" r:id="rId85"/>
    <p:sldId id="351" r:id="rId86"/>
    <p:sldId id="352" r:id="rId87"/>
    <p:sldId id="353" r:id="rId88"/>
    <p:sldId id="354" r:id="rId89"/>
    <p:sldId id="355" r:id="rId90"/>
    <p:sldId id="356" r:id="rId91"/>
    <p:sldId id="357" r:id="rId92"/>
    <p:sldId id="358" r:id="rId93"/>
    <p:sldId id="359" r:id="rId94"/>
    <p:sldId id="360" r:id="rId95"/>
    <p:sldId id="361" r:id="rId96"/>
    <p:sldId id="362" r:id="rId97"/>
    <p:sldId id="363" r:id="rId98"/>
    <p:sldId id="364" r:id="rId99"/>
    <p:sldId id="365" r:id="rId100"/>
    <p:sldId id="366" r:id="rId101"/>
    <p:sldId id="367" r:id="rId102"/>
    <p:sldId id="368" r:id="rId103"/>
    <p:sldId id="369" r:id="rId104"/>
    <p:sldId id="370" r:id="rId105"/>
    <p:sldId id="371" r:id="rId106"/>
    <p:sldId id="372" r:id="rId107"/>
    <p:sldId id="374" r:id="rId108"/>
    <p:sldId id="375" r:id="rId109"/>
    <p:sldId id="376" r:id="rId110"/>
    <p:sldId id="377" r:id="rId111"/>
    <p:sldId id="378" r:id="rId112"/>
    <p:sldId id="379" r:id="rId113"/>
    <p:sldId id="297" r:id="rId114"/>
    <p:sldId id="381" r:id="rId115"/>
    <p:sldId id="380" r:id="rId116"/>
    <p:sldId id="298" r:id="rId117"/>
    <p:sldId id="437" r:id="rId1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9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F5170CA-2C5A-CC4B-AE42-5A1AFD43D644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DDA64CB-45AA-474A-AD3F-D4575D92ED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278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8F92B-5F24-488F-8FD0-038262CA01B8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538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8F92B-5F24-488F-8FD0-038262CA01B8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8F92B-5F24-488F-8FD0-038262CA01B8}" type="slidenum">
              <a:rPr lang="ar-SA" smtClean="0"/>
              <a:t>58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6489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0DBCA2-93D6-6CDE-32CC-BEE434218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E3823D9-ED7B-84D6-0868-B8D2494FF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5053B88-D85A-FE89-1AEA-9A1A5AE4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DD16F9-8CB3-E2DD-CB89-12562E9C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8381127-CD13-1EC2-8788-0E0C7AF76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930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6AC2B4-C84D-B377-F525-6696FAC3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1ECA696-16AD-32AB-158C-EA8FC1199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726D043-66F2-083C-41B8-1B06205C7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9595A2-D92B-141E-220E-5BCFEA0D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5A29EA-12E4-9827-C1AA-8B3E3A8F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635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D929AD9-DF16-0870-0C6C-16B6F75959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015A70B-8CB7-A349-0FCC-83EE90771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206F83-B475-2BCD-66AE-6578145AA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786C997-357C-F2FA-179C-3DC333795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C3DC2F-F036-CB52-4646-FA63B937B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157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D4FC2D-7376-08F7-0145-1DF4E755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2101A3E-583F-8AB0-220C-C6F78E36D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3E29AC-9616-890F-94D7-2AA7BE1A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07220C-9158-4F2D-4D9A-193C5686A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A64C4D-299B-7291-844A-C9DF82A5C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908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895CE0-DC0C-5696-DC7C-CFF8100D9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AB6E184-CA70-A1A9-B9A8-4D08D2B6F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30EAA60-2648-B01A-F595-90DD2ECA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D9DC748-D6C4-F1EF-E85B-C63C16AF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BD398A-3B79-DE64-CEB9-E30620D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26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25838A-3DF5-D2F9-98A7-AD9B1300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2BB5A3-72B8-D75C-279F-CFF0BCB0F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70F3515-B412-8766-E41D-B4CAE9328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D6B9C6B-941F-DDEF-05D4-AF9756B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4DCFC4-686D-9FFD-C10C-D4B0BB734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F4111E-10BF-BDD2-EC50-64F5E8ACD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308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695AAA-14C3-CC4B-9D17-1908649C0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4249CB-F307-7FC1-0DD6-874BE6CDD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DA1A8E1-BDBA-393C-3C4A-499420D35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DD904DC-02A7-519A-6AE4-B8D80C3E18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186E1E3-2E81-A5A9-9458-76F464873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FF891E9-7D66-DE8F-353F-E5D9AC6A0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AE9A279-A8AB-1525-D7CD-F05C759A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C6B8B92-2F9C-9BD0-ADB8-E8B3BDA8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158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308A9D-EA5B-23BD-DA82-77E2ABCFD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D34F822-2081-09B8-812C-7AFF6B179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734CF7C-EDCA-5C0F-3F47-A2470C66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91F2092-E0D6-5DF3-F56B-3F4EC5A9B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3119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F48125B-4F46-268A-4143-97DBD10C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622C12C-FBCC-9408-4C5C-B5BAB8E4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B72D1B2-BDD1-4EDD-0874-E4ED2ECF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62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B6A555-35BA-42FA-E25F-D7FF07999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C0915A-B2EE-B9EC-ABFB-4A673F17A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9EFB3B9-B208-78BF-2BF7-1383F5FA0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432D6A2-3DBA-A2D0-1E23-31E16D75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CF369D6-E8F8-24F8-8B60-6AAC93CB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090377A-3897-D012-FAF8-B54703AB2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589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120DDF-85EB-2A03-F031-390FFFF26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6AA1F30-FDF6-347E-BF8B-E773C75D8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CB65871-BEDF-5DD5-D9C3-010500C1C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B919832-C4AE-D1F5-9CA0-D36ACC4AA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0F3A240-5AC3-13A0-745D-55367F43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4D902C5-A8B8-4620-3F68-DBBA176AA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228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25B7BF5-E7EA-67EE-7D2F-0168768A5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C41943E-423E-D7B8-DF92-128F67F4F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17AF649-D7CA-C7D4-BB66-B0ED85BC0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DE974-BB59-9347-920F-28938F800BED}" type="datetimeFigureOut">
              <a:rPr lang="ar-SA" smtClean="0"/>
              <a:t>12 ربيع الأول، 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7E7726-C030-4412-6FCB-BAB8E2B298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633E54-4604-41D7-E7AA-224353F6F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535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6.png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6.png"/><Relationship Id="rId4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9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265F72-6B8A-FB4E-A3D3-A8E2BABFF73F}"/>
              </a:ext>
            </a:extLst>
          </p:cNvPr>
          <p:cNvSpPr/>
          <p:nvPr/>
        </p:nvSpPr>
        <p:spPr>
          <a:xfrm>
            <a:off x="2105433" y="1043480"/>
            <a:ext cx="7981133" cy="16437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مراجعة مادة الدراسات الإسلامية</a:t>
            </a:r>
          </a:p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الصف الأول متوسط </a:t>
            </a:r>
          </a:p>
        </p:txBody>
      </p:sp>
      <p:sp>
        <p:nvSpPr>
          <p:cNvPr id="7" name="عملية 6">
            <a:extLst>
              <a:ext uri="{FF2B5EF4-FFF2-40B4-BE49-F238E27FC236}">
                <a16:creationId xmlns:a16="http://schemas.microsoft.com/office/drawing/2014/main" id="{18F4364D-91BC-ED68-D54A-752981BD6F1C}"/>
              </a:ext>
            </a:extLst>
          </p:cNvPr>
          <p:cNvSpPr/>
          <p:nvPr/>
        </p:nvSpPr>
        <p:spPr>
          <a:xfrm>
            <a:off x="3224282" y="2904779"/>
            <a:ext cx="5368767" cy="499197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70C0"/>
                </a:solidFill>
              </a:rPr>
              <a:t>الفصل الدراسي الأول-١٤٤٤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BD63AC62-8CC6-F08B-11F3-EA616EE55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972" y="2809959"/>
            <a:ext cx="741559" cy="619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عملية 9">
            <a:extLst>
              <a:ext uri="{FF2B5EF4-FFF2-40B4-BE49-F238E27FC236}">
                <a16:creationId xmlns:a16="http://schemas.microsoft.com/office/drawing/2014/main" id="{7EE5D805-9064-4622-3E84-B510FC34A296}"/>
              </a:ext>
            </a:extLst>
          </p:cNvPr>
          <p:cNvSpPr/>
          <p:nvPr/>
        </p:nvSpPr>
        <p:spPr>
          <a:xfrm>
            <a:off x="3224282" y="3711264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مراجعة كاملة لمفردات المنهج 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FEB21B99-C6EB-E184-17E8-773A9695F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11" y="3390625"/>
            <a:ext cx="1219495" cy="827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عملية 11">
            <a:extLst>
              <a:ext uri="{FF2B5EF4-FFF2-40B4-BE49-F238E27FC236}">
                <a16:creationId xmlns:a16="http://schemas.microsoft.com/office/drawing/2014/main" id="{0CC39C67-4528-6672-5796-0CF7F658378A}"/>
              </a:ext>
            </a:extLst>
          </p:cNvPr>
          <p:cNvSpPr/>
          <p:nvPr/>
        </p:nvSpPr>
        <p:spPr>
          <a:xfrm>
            <a:off x="3224281" y="4332732"/>
            <a:ext cx="5368767" cy="499197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تستخدم في حصص المراجعة  </a:t>
            </a:r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D849BFFA-14B6-0ECA-1761-98FB9D01E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41852" y="4261969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عملية 16">
            <a:extLst>
              <a:ext uri="{FF2B5EF4-FFF2-40B4-BE49-F238E27FC236}">
                <a16:creationId xmlns:a16="http://schemas.microsoft.com/office/drawing/2014/main" id="{1FF9FCAB-80CC-9033-F23D-3D810147BCDF}"/>
              </a:ext>
            </a:extLst>
          </p:cNvPr>
          <p:cNvSpPr/>
          <p:nvPr/>
        </p:nvSpPr>
        <p:spPr>
          <a:xfrm>
            <a:off x="3224281" y="4982904"/>
            <a:ext cx="5368767" cy="499197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B050"/>
                </a:solidFill>
              </a:rPr>
              <a:t>أسئلة متنوعة و متعددة وشاملة </a:t>
            </a:r>
          </a:p>
        </p:txBody>
      </p:sp>
      <p:pic>
        <p:nvPicPr>
          <p:cNvPr id="15" name="صورة 15">
            <a:extLst>
              <a:ext uri="{FF2B5EF4-FFF2-40B4-BE49-F238E27FC236}">
                <a16:creationId xmlns:a16="http://schemas.microsoft.com/office/drawing/2014/main" id="{410AC070-F431-D465-D9C9-C22385373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509">
            <a:off x="8457733" y="4799501"/>
            <a:ext cx="952837" cy="952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صورة 18">
            <a:extLst>
              <a:ext uri="{FF2B5EF4-FFF2-40B4-BE49-F238E27FC236}">
                <a16:creationId xmlns:a16="http://schemas.microsoft.com/office/drawing/2014/main" id="{11E5093E-FB29-FD91-7789-026388A3D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943" y="1032924"/>
            <a:ext cx="1664819" cy="16648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عملية 12">
            <a:extLst>
              <a:ext uri="{FF2B5EF4-FFF2-40B4-BE49-F238E27FC236}">
                <a16:creationId xmlns:a16="http://schemas.microsoft.com/office/drawing/2014/main" id="{0DD7F9B7-DC1D-B8D7-D2BA-FF98C33AB113}"/>
              </a:ext>
            </a:extLst>
          </p:cNvPr>
          <p:cNvSpPr/>
          <p:nvPr/>
        </p:nvSpPr>
        <p:spPr>
          <a:xfrm>
            <a:off x="3224281" y="5606406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</a:rPr>
              <a:t>مرجع للمعلم في وضع الأسئلة</a:t>
            </a:r>
          </a:p>
        </p:txBody>
      </p:sp>
      <p:sp>
        <p:nvSpPr>
          <p:cNvPr id="16" name="عملية 15">
            <a:extLst>
              <a:ext uri="{FF2B5EF4-FFF2-40B4-BE49-F238E27FC236}">
                <a16:creationId xmlns:a16="http://schemas.microsoft.com/office/drawing/2014/main" id="{7D607D1F-E644-85C3-DC30-E4F9400544DE}"/>
              </a:ext>
            </a:extLst>
          </p:cNvPr>
          <p:cNvSpPr/>
          <p:nvPr/>
        </p:nvSpPr>
        <p:spPr>
          <a:xfrm>
            <a:off x="3224281" y="6190625"/>
            <a:ext cx="5368767" cy="499197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تقويم ذاتي لطالب </a:t>
            </a:r>
          </a:p>
        </p:txBody>
      </p:sp>
      <p:pic>
        <p:nvPicPr>
          <p:cNvPr id="9" name="صورة 10">
            <a:extLst>
              <a:ext uri="{FF2B5EF4-FFF2-40B4-BE49-F238E27FC236}">
                <a16:creationId xmlns:a16="http://schemas.microsoft.com/office/drawing/2014/main" id="{C346E20C-A17B-DA06-B294-9C3623D90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326" y="6078550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F5EA088-9B28-A9D4-C445-4C1193B2E9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915" y="5370803"/>
            <a:ext cx="750166" cy="750166"/>
          </a:xfrm>
          <a:prstGeom prst="rect">
            <a:avLst/>
          </a:prstGeom>
          <a:ln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0576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-  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</a:t>
                      </a:r>
                    </a:p>
                    <a:p>
                      <a:pPr rtl="1"/>
                      <a:r>
                        <a:rPr lang="ar-SA" sz="3200" dirty="0"/>
                        <a:t>الحج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التسبيح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عبادات اللسان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79715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01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1629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عجز عن التيمم و </a:t>
            </a:r>
            <a:r>
              <a:rPr lang="ar-SA" sz="4400" b="1" dirty="0" err="1"/>
              <a:t>الوضوءفإنه</a:t>
            </a:r>
            <a:endParaRPr lang="ar-SA" sz="4400" b="1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67606" y="3573016"/>
          <a:ext cx="7372854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245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7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يترك</a:t>
                      </a:r>
                      <a:r>
                        <a:rPr lang="ar-SA" sz="2800" baseline="0" dirty="0"/>
                        <a:t> الصلاة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يؤخر</a:t>
                      </a:r>
                      <a:r>
                        <a:rPr lang="ar-SA" sz="2800" baseline="0" dirty="0"/>
                        <a:t> الصلاة حتى يشفى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يصلي</a:t>
                      </a:r>
                      <a:r>
                        <a:rPr lang="ar-SA" sz="2800" baseline="0" dirty="0"/>
                        <a:t> حسب حاله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407707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897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620688"/>
            <a:ext cx="4634228" cy="3816424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3356993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41315"/>
      </p:ext>
    </p:extLst>
  </p:cSld>
  <p:clrMapOvr>
    <a:masterClrMapping/>
  </p:clrMapOvr>
  <p:transition spd="slow">
    <p:randomBar dir="vert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خلع جوربه فقد بطل المسح عليه.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3717033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385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عجز عن الوضوء فإن الصلاة تسقط عنه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3686647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581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يجوز قضاء الحاجة في الماء الراكد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32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يضرب الصغير على الصلاة لعشر سنين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040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يجوز للمحروق التيمم إذا عجز عن الوضوء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685218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48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آداب المشي للصلاة السكينة و الوقار حتى لو أقيمت الصلاة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371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مبطلات الوضوء الغفوة اليسيرة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3356993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4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يشرع الأذان لصلاة العيد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028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 – خضوع الجمادات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خضوع الكافر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 خضوع الحيوانات والنباتات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د- استجابة</a:t>
                      </a:r>
                      <a:r>
                        <a:rPr lang="ar-SA" sz="2400" baseline="0" dirty="0"/>
                        <a:t>  المؤمنين لربهم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العبودية الخاصة هي: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472514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44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663953" y="1556792"/>
            <a:ext cx="4337967" cy="2664296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زاوجي بين العمودين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980728"/>
            <a:ext cx="2790825" cy="423058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55" y="3573016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02758"/>
      </p:ext>
    </p:extLst>
  </p:cSld>
  <p:clrMapOvr>
    <a:masterClrMapping/>
  </p:clrMapOvr>
  <p:transition spd="slow">
    <p:randomBar dir="vert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048000" y="548681"/>
          <a:ext cx="2399928" cy="5565393"/>
        </p:xfrm>
        <a:graphic>
          <a:graphicData uri="http://schemas.openxmlformats.org/drawingml/2006/table">
            <a:tbl>
              <a:tblPr rtl="1" firstRow="1" bandRow="1">
                <a:tableStyleId>{306799F8-075E-4A3A-A7F6-7FBC6576F1A4}</a:tableStyleId>
              </a:tblPr>
              <a:tblGrid>
                <a:gridCol w="239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410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شروط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الأذان 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نواقض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الوضوء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سنن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سماع الأذان 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السنن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التي يفعلها المؤذن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آداب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المشي للصلاة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آداب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انتظار الصلاة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8273008" y="1000626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تحية المسجد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273008" y="3068960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الالتفات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8309373" y="4077072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مرتبا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8273008" y="5085184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النوم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273008" y="2060848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الترديد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8273008" y="67385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الخروج مبكرا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067636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55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5607E-6 L -0.21181 -1.15607E-6 C -0.3066 -1.15607E-6 -0.42309 0.1637 -0.42309 0.29688 L -0.42309 0.5946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91329E-6 L -0.21163 -4.91329E-6 C -0.3066 -4.91329E-6 -0.42309 0.16394 -0.42309 0.29758 L -0.42309 0.59492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21965E-6 L -0.21163 4.21965E-6 C -0.3066 4.21965E-6 -0.42309 0.01711 -0.42309 0.03144 L -0.42309 0.06289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3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4104E-6 L -0.21545 3.4104E-6 C -0.31215 3.4104E-6 -0.4309 0.00855 -0.4309 0.01572 L -0.4309 0.03144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45" y="15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116E-6 L -0.26875 2.60116E-6 C -0.38923 2.60116E-6 -0.53732 -0.13018 -0.53732 -0.2363 L -0.53732 -0.47191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75" y="-23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79191E-6 L -0.2559 1.79191E-6 C -0.37083 1.79191E-6 -0.5118 -0.13896 -0.5118 -0.25202 L -0.5118 -0.50335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0" y="-25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260648"/>
            <a:ext cx="3960440" cy="460851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4077072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27325"/>
      </p:ext>
    </p:extLst>
  </p:cSld>
  <p:clrMapOvr>
    <a:masterClrMapping/>
  </p:clrMapOvr>
  <p:transition spd="slow">
    <p:randomBar dir="vert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17688" y="219705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</a:rPr>
              <a:t>ماهو</a:t>
            </a:r>
            <a:r>
              <a:rPr lang="ar-SA" sz="3600" b="1" dirty="0">
                <a:solidFill>
                  <a:schemeClr val="tx1"/>
                </a:solidFill>
              </a:rPr>
              <a:t> الدعاء الذي يقال بعد ترديد الأذان؟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417688" y="1014162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عددي فضائل الأذان 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417688" y="1972557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مثلي أوقات يستحب لها السواك؟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417688" y="2963519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مثلي  الماء الطهور؟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417688" y="3921914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أذكري بعض آداب قضاء الحاجة</a:t>
            </a:r>
            <a:r>
              <a:rPr lang="ar-SA" sz="3600" b="1" dirty="0">
                <a:solidFill>
                  <a:srgbClr val="FF0000"/>
                </a:solidFill>
              </a:rPr>
              <a:t>؟</a:t>
            </a:r>
          </a:p>
        </p:txBody>
      </p:sp>
      <p:sp>
        <p:nvSpPr>
          <p:cNvPr id="8" name="مستطيل مستدير الزوايا 5">
            <a:extLst>
              <a:ext uri="{FF2B5EF4-FFF2-40B4-BE49-F238E27FC236}">
                <a16:creationId xmlns:a16="http://schemas.microsoft.com/office/drawing/2014/main" id="{F29B853E-341B-640B-8BDB-9B4218E2A3CF}"/>
              </a:ext>
            </a:extLst>
          </p:cNvPr>
          <p:cNvSpPr/>
          <p:nvPr/>
        </p:nvSpPr>
        <p:spPr>
          <a:xfrm>
            <a:off x="2417688" y="5123758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 الفرق بين الاستنجاء و الاستجمار ؟</a:t>
            </a:r>
          </a:p>
        </p:txBody>
      </p:sp>
    </p:spTree>
    <p:extLst>
      <p:ext uri="{BB962C8B-B14F-4D97-AF65-F5344CB8AC3E}">
        <p14:creationId xmlns:p14="http://schemas.microsoft.com/office/powerpoint/2010/main" val="18098709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17688" y="219705"/>
            <a:ext cx="7704856" cy="1440160"/>
          </a:xfrm>
          <a:prstGeom prst="roundRect">
            <a:avLst/>
          </a:prstGeom>
          <a:solidFill>
            <a:srgbClr val="00B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أسئلة في صفة الصلاة 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402475" y="1309703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ماهو دعاء الاستفتاح؟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389381" y="2492896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حددي ما يقال فيما يلي : </a:t>
            </a:r>
          </a:p>
        </p:txBody>
      </p:sp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B21CA8B3-BB6A-9E3D-1DE7-73CC13DD6B30}"/>
              </a:ext>
            </a:extLst>
          </p:cNvPr>
          <p:cNvGraphicFramePr>
            <a:graphicFrameLocks noGrp="1"/>
          </p:cNvGraphicFramePr>
          <p:nvPr/>
        </p:nvGraphicFramePr>
        <p:xfrm>
          <a:off x="1890034" y="4108139"/>
          <a:ext cx="8262646" cy="2283099"/>
        </p:xfrm>
        <a:graphic>
          <a:graphicData uri="http://schemas.openxmlformats.org/drawingml/2006/table">
            <a:tbl>
              <a:tblPr rtl="1" firstRow="1" bandRow="1">
                <a:tableStyleId>{0505E3EF-67EA-436B-97B2-0124C06EBD24}</a:tableStyleId>
              </a:tblPr>
              <a:tblGrid>
                <a:gridCol w="4131323">
                  <a:extLst>
                    <a:ext uri="{9D8B030D-6E8A-4147-A177-3AD203B41FA5}">
                      <a16:colId xmlns:a16="http://schemas.microsoft.com/office/drawing/2014/main" val="3226809877"/>
                    </a:ext>
                  </a:extLst>
                </a:gridCol>
                <a:gridCol w="4131323">
                  <a:extLst>
                    <a:ext uri="{9D8B030D-6E8A-4147-A177-3AD203B41FA5}">
                      <a16:colId xmlns:a16="http://schemas.microsoft.com/office/drawing/2014/main" val="580252846"/>
                    </a:ext>
                  </a:extLst>
                </a:gridCol>
              </a:tblGrid>
              <a:tr h="4593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الركوع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الرفع منه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457129"/>
                  </a:ext>
                </a:extLst>
              </a:tr>
              <a:tr h="4593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السجود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الجلسة بين السجدتين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696277"/>
                  </a:ext>
                </a:extLst>
              </a:tr>
              <a:tr h="1246779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الدعاء الذي يسن قوله بعد التشهد الأخير وقبل التسليم؟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93875"/>
                  </a:ext>
                </a:extLst>
              </a:tr>
            </a:tbl>
          </a:graphicData>
        </a:graphic>
      </p:graphicFrame>
      <p:pic>
        <p:nvPicPr>
          <p:cNvPr id="10" name="صورة 9">
            <a:extLst>
              <a:ext uri="{FF2B5EF4-FFF2-40B4-BE49-F238E27FC236}">
                <a16:creationId xmlns:a16="http://schemas.microsoft.com/office/drawing/2014/main" id="{D7003431-DC2D-A8C4-D248-F516662DE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45" y="643893"/>
            <a:ext cx="1592881" cy="1257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72013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17688" y="219705"/>
            <a:ext cx="7704856" cy="1440160"/>
          </a:xfrm>
          <a:prstGeom prst="roundRect">
            <a:avLst/>
          </a:prstGeom>
          <a:solidFill>
            <a:srgbClr val="00B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أسئلة في صفة الصلاة 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402475" y="1309703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ماذا تسمى جلسة التشهد الأول وبين السجدتين 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389381" y="2492896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ماذا تسمى جلسة التشهد الأخير؟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383612" y="3645024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ماهو التشهد الأول؟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357131" y="4869160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ماهو التشهد الأخير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18CE844B-DEA2-19BD-0CC1-157D6DD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45" y="402459"/>
            <a:ext cx="1592881" cy="1257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020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207568" y="1052736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مبروك للفريق الفائز</a:t>
            </a:r>
            <a:endParaRPr lang="ar-SA" sz="6000" b="1" dirty="0">
              <a:solidFill>
                <a:srgbClr val="FF000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38FC7B1-3DB6-CE05-321E-2972D15D6C0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DBBB5"/>
              </a:clrFrom>
              <a:clrTo>
                <a:srgbClr val="1DBBB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032" y="3152458"/>
            <a:ext cx="3923927" cy="2942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49118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57606" y="3995830"/>
            <a:ext cx="913951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الحمد لله الذي بفضله تتم الصالحات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746C5D43-BF7A-4E4B-466E-56F7DAAAA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44" y="1310489"/>
            <a:ext cx="2118511" cy="211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3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( واجتنبوا</a:t>
                      </a:r>
                      <a:r>
                        <a:rPr lang="ar-SA" sz="2800" baseline="0" dirty="0"/>
                        <a:t> الطاغوت</a:t>
                      </a:r>
                      <a:r>
                        <a:rPr lang="ar-SA" sz="28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( ولا تشركوا به شيئا)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( إنني براء مما تعبدون)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( </a:t>
                      </a:r>
                      <a:r>
                        <a:rPr lang="ar-SA" sz="2800"/>
                        <a:t>إلا الذي</a:t>
                      </a:r>
                      <a:r>
                        <a:rPr lang="ar-SA" sz="2800" baseline="0"/>
                        <a:t> </a:t>
                      </a:r>
                      <a:r>
                        <a:rPr lang="ar-SA" sz="2800"/>
                        <a:t>فطرني</a:t>
                      </a:r>
                      <a:r>
                        <a:rPr lang="ar-SA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من أركان شهادة أن لا إله إلا الله ( الإثبات ) يدل عليه :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79715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20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</a:t>
                      </a:r>
                    </a:p>
                    <a:p>
                      <a:pPr rtl="1"/>
                      <a:r>
                        <a:rPr lang="ar-SA" sz="2800" dirty="0"/>
                        <a:t>(</a:t>
                      </a:r>
                      <a:r>
                        <a:rPr lang="ar-SA" sz="2800" baseline="0" dirty="0"/>
                        <a:t> ولا تشركوا به شيئا</a:t>
                      </a:r>
                      <a:r>
                        <a:rPr lang="ar-SA" sz="28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</a:t>
                      </a:r>
                    </a:p>
                    <a:p>
                      <a:pPr rtl="1"/>
                      <a:r>
                        <a:rPr lang="ar-SA" sz="2800" dirty="0"/>
                        <a:t> ( مخلصين</a:t>
                      </a:r>
                      <a:r>
                        <a:rPr lang="ar-SA" sz="2800" baseline="0" dirty="0"/>
                        <a:t> له الدين)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( و</a:t>
                      </a:r>
                      <a:r>
                        <a:rPr lang="ar-SA" sz="2800" baseline="0" dirty="0"/>
                        <a:t> اعبدوا الله)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( </a:t>
                      </a:r>
                      <a:r>
                        <a:rPr lang="ar-SA" sz="2800"/>
                        <a:t>إلا الذي</a:t>
                      </a:r>
                      <a:r>
                        <a:rPr lang="ar-SA" sz="2800" baseline="0"/>
                        <a:t> </a:t>
                      </a:r>
                      <a:r>
                        <a:rPr lang="ar-SA" sz="2800"/>
                        <a:t>فطرني</a:t>
                      </a:r>
                      <a:r>
                        <a:rPr lang="ar-SA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من أركان شهادة أن لا إله إلا الله ( النفي ) يدل عليه :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27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</a:t>
                      </a:r>
                    </a:p>
                    <a:p>
                      <a:pPr rtl="1"/>
                      <a:r>
                        <a:rPr lang="ar-SA" sz="2800" dirty="0"/>
                        <a:t>تحريم</a:t>
                      </a:r>
                      <a:r>
                        <a:rPr lang="ar-SA" sz="2800" baseline="0" dirty="0"/>
                        <a:t> النار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</a:t>
                      </a:r>
                    </a:p>
                    <a:p>
                      <a:pPr rtl="1"/>
                      <a:r>
                        <a:rPr lang="ar-SA" sz="2800" dirty="0"/>
                        <a:t>دخول</a:t>
                      </a:r>
                      <a:r>
                        <a:rPr lang="ar-SA" sz="2800" baseline="0" dirty="0"/>
                        <a:t> الجنة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</a:t>
                      </a:r>
                    </a:p>
                    <a:p>
                      <a:pPr rtl="1"/>
                      <a:r>
                        <a:rPr lang="ar-SA" sz="2800" dirty="0"/>
                        <a:t>الهداية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</a:t>
                      </a:r>
                    </a:p>
                    <a:p>
                      <a:pPr rtl="1"/>
                      <a:r>
                        <a:rPr lang="ar-SA" sz="2800" dirty="0"/>
                        <a:t>التحرر</a:t>
                      </a:r>
                      <a:r>
                        <a:rPr lang="ar-SA" sz="2800" baseline="0" dirty="0"/>
                        <a:t> من التعلق بالبشر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فضائل التوحيد قوله تعالى : 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668" y="4653136"/>
            <a:ext cx="1844824" cy="184482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4547828" y="1736813"/>
            <a:ext cx="3240360" cy="72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6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– لولا الله وفلان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الحلف بغير الله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الذبح للموتى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قول : ما شاء الله وشئت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أمثلة الشرك الأكبر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8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يخرج من الإسلام</a:t>
                      </a:r>
                      <a:r>
                        <a:rPr lang="ar-SA" sz="2800" baseline="0" dirty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ينقص</a:t>
                      </a:r>
                      <a:r>
                        <a:rPr lang="ar-SA" sz="2800" baseline="0" dirty="0"/>
                        <a:t> التوحيد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يحبط جميع العمل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صاحبه مخلد في النار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</a:rPr>
              <a:t>حكم الشرك الأصغر  :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96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مخلد في النار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يدخلون الجنة بعد التطهير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يحاسبون حسابا يسيرا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يغفر لهم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عقوبة المشرك شركا أكبر :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93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67610" y="3645024"/>
          <a:ext cx="6648399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أ- شرك المحبة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شرك الخوف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</a:t>
                      </a:r>
                      <a:r>
                        <a:rPr lang="ar-SA" sz="2400" baseline="0" dirty="0"/>
                        <a:t> شرك الطاعة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800" b="1" dirty="0">
              <a:solidFill>
                <a:schemeClr val="tx1"/>
              </a:solidFill>
            </a:endParaRPr>
          </a:p>
          <a:p>
            <a:pPr algn="ctr"/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cs typeface="Akhbar MT" pitchFamily="2" charset="-78"/>
              </a:rPr>
              <a:t>يسمى هذا الشرك: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4149080"/>
            <a:ext cx="1844824" cy="184482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973936" y="1124744"/>
            <a:ext cx="6100113" cy="80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6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55777" y="2931523"/>
          <a:ext cx="6648399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أ- أحسن الأعمال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رحمة للناس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 وظيفة الرسل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cs typeface="Akhbar MT" pitchFamily="2" charset="-78"/>
              </a:rPr>
              <a:t>من فضائل الدعوة إلى التوحيد أنه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3429000"/>
            <a:ext cx="1844824" cy="184482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4799856" y="951386"/>
            <a:ext cx="3086576" cy="78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65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215680" y="620688"/>
            <a:ext cx="6480720" cy="2376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/>
              <a:t>دفتر مراجعة</a:t>
            </a:r>
          </a:p>
          <a:p>
            <a:pPr algn="ctr"/>
            <a:r>
              <a:rPr lang="ar-SA" sz="4000" b="1" dirty="0"/>
              <a:t> مادة التوحيد الصف الأول متوسط</a:t>
            </a:r>
          </a:p>
          <a:p>
            <a:pPr algn="ctr"/>
            <a:r>
              <a:rPr lang="ar-SA" sz="4000" b="1" dirty="0"/>
              <a:t>الفصل الدراسي الأول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268760"/>
            <a:ext cx="3121158" cy="3121158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7293" y="3252239"/>
            <a:ext cx="2257494" cy="309634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026" y="3789040"/>
            <a:ext cx="2353444" cy="23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66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55777" y="2931523"/>
          <a:ext cx="6648399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أ- محبته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النهي</a:t>
                      </a:r>
                      <a:r>
                        <a:rPr lang="ar-SA" sz="2400" baseline="0" dirty="0"/>
                        <a:t> عن الغلو فيه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 </a:t>
                      </a:r>
                      <a:r>
                        <a:rPr lang="ar-SA" sz="2400" dirty="0" err="1"/>
                        <a:t>التحاكم</a:t>
                      </a:r>
                      <a:r>
                        <a:rPr lang="ar-SA" sz="2400" baseline="0" dirty="0"/>
                        <a:t> إليه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cs typeface="Akhbar MT" pitchFamily="2" charset="-78"/>
              </a:rPr>
              <a:t>من مقتضيات شهادة أن محمد رسول الله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3573016"/>
            <a:ext cx="1844824" cy="184482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711624" y="1134232"/>
            <a:ext cx="664569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35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908720"/>
            <a:ext cx="5242182" cy="374441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3501008"/>
            <a:ext cx="3121158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26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251970" y="1487361"/>
            <a:ext cx="8064896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>
                <a:solidFill>
                  <a:schemeClr val="tx1"/>
                </a:solidFill>
              </a:rPr>
              <a:t>عددي شروط </a:t>
            </a:r>
            <a:r>
              <a:rPr lang="ar-SA" sz="3600" b="1" dirty="0">
                <a:solidFill>
                  <a:schemeClr val="tx1"/>
                </a:solidFill>
              </a:rPr>
              <a:t>(لا إله إلا الله)؟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242726" y="2663770"/>
            <a:ext cx="8064896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عللي يجب البدء الدعوة إلى التوحيد أولا؟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272313" y="3840179"/>
            <a:ext cx="8064896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قارني بين الشرك الأكبر والأصغر؟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81" y="5080300"/>
            <a:ext cx="1584176" cy="158417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4675636"/>
            <a:ext cx="39604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30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3773450"/>
            <a:ext cx="1882300" cy="2232248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431704" y="692696"/>
            <a:ext cx="5544616" cy="15841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80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3611724" y="1484784"/>
            <a:ext cx="5184576" cy="220518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solidFill>
                  <a:schemeClr val="tx1"/>
                </a:solidFill>
              </a:rPr>
              <a:t>زاوجي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579117"/>
            <a:ext cx="3121158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1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41" y="520768"/>
            <a:ext cx="4828045" cy="5816463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329" y="3428999"/>
            <a:ext cx="3121158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08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 17"/>
          <p:cNvSpPr/>
          <p:nvPr/>
        </p:nvSpPr>
        <p:spPr>
          <a:xfrm>
            <a:off x="2351584" y="404664"/>
            <a:ext cx="7704856" cy="54006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رتبي الحروف المبعثرة لتحصلي على كلمة صحيحة:</a:t>
            </a:r>
          </a:p>
          <a:p>
            <a:pPr algn="ctr"/>
            <a:endParaRPr lang="ar-SA" sz="5400" b="1" dirty="0">
              <a:solidFill>
                <a:srgbClr val="FF0000"/>
              </a:solidFill>
            </a:endParaRPr>
          </a:p>
          <a:p>
            <a:pPr algn="ctr"/>
            <a:r>
              <a:rPr lang="ar-SA" sz="5400" b="1" dirty="0">
                <a:solidFill>
                  <a:srgbClr val="92D050"/>
                </a:solidFill>
              </a:rPr>
              <a:t>معنى شهادة أن محمد رسول الله صلى الله عليه وسلم الله عليه وسلم</a:t>
            </a:r>
          </a:p>
        </p:txBody>
      </p:sp>
    </p:spTree>
    <p:extLst>
      <p:ext uri="{BB962C8B-B14F-4D97-AF65-F5344CB8AC3E}">
        <p14:creationId xmlns:p14="http://schemas.microsoft.com/office/powerpoint/2010/main" val="4230324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763211" y="1183813"/>
            <a:ext cx="3240360" cy="129614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ا-ت-م-ن-ا-ل-خ-ب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6350810" y="764704"/>
            <a:ext cx="3816424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خاتم الأنبياء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279576" y="1183813"/>
            <a:ext cx="3600400" cy="12961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rgbClr val="FF0000"/>
                </a:solidFill>
              </a:rPr>
              <a:t>ح-ة-ت-م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092646" y="732847"/>
            <a:ext cx="3816424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محبته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صلى الله عليه وسلم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4223792" y="2677064"/>
            <a:ext cx="3744416" cy="161603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ع-ة-ا-ب-م-ت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079776" y="2492896"/>
            <a:ext cx="3961502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متابعته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صلى الله عليه وسلم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6763211" y="4725144"/>
            <a:ext cx="3240360" cy="13681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خ-ر-ص- د –ق-ت-أ-ب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732337" y="4437112"/>
            <a:ext cx="3816424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تصديق أخباره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092646" y="4725144"/>
            <a:ext cx="3931346" cy="13681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ك – ح – إ- م-ت-ا-ل</a:t>
            </a: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1919537" y="4464953"/>
            <a:ext cx="4140991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 err="1">
                <a:solidFill>
                  <a:schemeClr val="tx1"/>
                </a:solidFill>
              </a:rPr>
              <a:t>التحاكم</a:t>
            </a:r>
            <a:r>
              <a:rPr lang="ar-SA" sz="5400" b="1" dirty="0">
                <a:solidFill>
                  <a:schemeClr val="tx1"/>
                </a:solidFill>
              </a:rPr>
              <a:t> إليه</a:t>
            </a: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61" y="2623973"/>
            <a:ext cx="2185054" cy="2185054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748" y="2929278"/>
            <a:ext cx="1464974" cy="146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5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-243408"/>
            <a:ext cx="3626768" cy="3626768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3359696" y="548680"/>
            <a:ext cx="6696744" cy="259228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مراجعة مادة التفسير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الصف الأول متوسط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الفصل الدراسي الأول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561" y="3135537"/>
            <a:ext cx="2857500" cy="28575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5714837" y="3402368"/>
            <a:ext cx="1884723" cy="2390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318" y="2637656"/>
            <a:ext cx="17621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66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8" name="applause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04864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6672064" y="548680"/>
            <a:ext cx="3616119" cy="11521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ينقسم الفصل إلى مجموعات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88" y="2420888"/>
            <a:ext cx="1800200" cy="18002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128" y="4613645"/>
            <a:ext cx="1607840" cy="160784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991544" y="548681"/>
            <a:ext cx="3155222" cy="127590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مع الالتزام بالاحترازات</a:t>
            </a:r>
          </a:p>
        </p:txBody>
      </p:sp>
    </p:spTree>
    <p:extLst>
      <p:ext uri="{BB962C8B-B14F-4D97-AF65-F5344CB8AC3E}">
        <p14:creationId xmlns:p14="http://schemas.microsoft.com/office/powerpoint/2010/main" val="2121726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3" name="applause.wav"/>
          </p:stSnd>
        </p:sndAc>
      </p:transition>
    </mc:Choice>
    <mc:Fallback xmlns="">
      <p:transition spd="slow">
        <p:fade/>
        <p:sndAc>
          <p:stSnd>
            <p:snd r:embed="rId7" name="applause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76672"/>
            <a:ext cx="4552602" cy="530902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196752"/>
            <a:ext cx="3626768" cy="36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1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04864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6672064" y="548680"/>
            <a:ext cx="3616119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ينقسم الفصل إلى مجموعات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88" y="2420888"/>
            <a:ext cx="1800200" cy="18002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128" y="4613645"/>
            <a:ext cx="1607840" cy="160784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991544" y="548681"/>
            <a:ext cx="3155222" cy="1275905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مع الالتزام بالاحترازات</a:t>
            </a:r>
          </a:p>
        </p:txBody>
      </p:sp>
    </p:spTree>
    <p:extLst>
      <p:ext uri="{BB962C8B-B14F-4D97-AF65-F5344CB8AC3E}">
        <p14:creationId xmlns:p14="http://schemas.microsoft.com/office/powerpoint/2010/main" val="3403390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59278" y="2017596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الناجين من الخسارة من سورة العصر؟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2577412" y="1988840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النار من سورة الهمزة؟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552258" y="4333627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النار من سورة الهمزة؟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799856" y="4435660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نهر الكوثر؟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047454" y="4435660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 أهوال يوم القيامة من سورة الزلزلة ؟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936" y="2216852"/>
            <a:ext cx="1905000" cy="1905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856" y="2116460"/>
            <a:ext cx="1905000" cy="1905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58" y="4461247"/>
            <a:ext cx="1905000" cy="1905000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469" y="4561964"/>
            <a:ext cx="2305054" cy="190500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355" y="4561964"/>
            <a:ext cx="2304256" cy="1905000"/>
          </a:xfrm>
          <a:prstGeom prst="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8038330" y="2041676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جنود سليمان عليه السلام؟</a:t>
            </a: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970" y="227283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3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4220864" cy="454223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143672" y="620688"/>
            <a:ext cx="5472608" cy="108012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  <a:cs typeface="Akhbar MT" pitchFamily="2" charset="-78"/>
              </a:rPr>
              <a:t>اختاري الإجابة الصحيحة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78" y="2756347"/>
            <a:ext cx="3173599" cy="3173599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896" y="-243408"/>
            <a:ext cx="3626768" cy="36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02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6" name="applause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السورتان  التي يشرع قراءتها كل صباح ومساء ثلاث مرات هي: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marL="342900" indent="-342900" rtl="1">
                        <a:buAutoNum type="arabic1Minus"/>
                      </a:pPr>
                      <a:r>
                        <a:rPr lang="ar-SA" sz="3600" baseline="0" dirty="0"/>
                        <a:t>الفلق و القارعة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ب-  الفلق والناس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ج-العصر والنصر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د- قريش والفيل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64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معنى (شر غاسق إذا وقب)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207568" y="3140968"/>
          <a:ext cx="7560840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الشيطان إذا وسوس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 الصبح إذا دخل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ج-الليل إذا دخل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الساحرات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السورة التي موضوعها ( توحيد الأسماء والصفات)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  المسد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ب- الفيل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ج- الإخلاص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د- الزلزلة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192" y="393305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41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السورة التي نبأت بقرب أجل النبي صلى الله عليه وسلم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  المسد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ب- النصر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ج- الإخلاص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د- الزلزلة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84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27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 من موضوعات سورة قريش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204216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توحيد </a:t>
                      </a:r>
                      <a:r>
                        <a:rPr lang="ar-SA" sz="3200" baseline="0" dirty="0" err="1"/>
                        <a:t>الأولوهية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توحيد</a:t>
                      </a:r>
                      <a:r>
                        <a:rPr lang="ar-SA" sz="3200" baseline="0" dirty="0"/>
                        <a:t> الربوبية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 صفات المكذبين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امتنان</a:t>
                      </a:r>
                      <a:r>
                        <a:rPr lang="ar-SA" sz="3200" baseline="0" dirty="0"/>
                        <a:t> الله بنعمة الأمن و الغنى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60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 موضوع سورة الكافرون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204216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توحيد </a:t>
                      </a:r>
                      <a:r>
                        <a:rPr lang="ar-SA" sz="3200" baseline="0" dirty="0" err="1"/>
                        <a:t>الأولوهية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توحيد</a:t>
                      </a:r>
                      <a:r>
                        <a:rPr lang="ar-SA" sz="3200" baseline="0" dirty="0"/>
                        <a:t> الربوبية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 صفات المكذبين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امتنان</a:t>
                      </a:r>
                      <a:r>
                        <a:rPr lang="ar-SA" sz="3200" baseline="0" dirty="0"/>
                        <a:t> الله بنعمة الأمن و الغنى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37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 و أمرأته حمالة الحطب في جيدها حبل من مسد ) .. الدرس المستفاد من الآية: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79832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الجزاء من جنس العمل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قرابة الإنسان لا تنفع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</a:t>
                      </a:r>
                      <a:r>
                        <a:rPr lang="en-US" sz="2800" dirty="0"/>
                        <a:t>  </a:t>
                      </a:r>
                      <a:r>
                        <a:rPr lang="ar-SA" sz="2800" baseline="0" dirty="0"/>
                        <a:t> إثبات توحيد الألوهية.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فضل نبينا محمد صلى الله عليه وسلم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قوله تعالى: ( فالموريات قدحا)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068961"/>
          <a:ext cx="7056784" cy="173899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8992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الخيل تجري بسرعة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الخيل </a:t>
                      </a:r>
                      <a:r>
                        <a:rPr lang="ar-SA" sz="3200" dirty="0" err="1">
                          <a:solidFill>
                            <a:schemeClr val="tx1"/>
                          </a:solidFill>
                        </a:rPr>
                        <a:t>تنقدح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النار من حوافرها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ج-الخيل تهاجم العدو صباحا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الخيل تثير غبارا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521916" y="620688"/>
            <a:ext cx="8136904" cy="2376264"/>
          </a:xfrm>
          <a:prstGeom prst="round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/>
              <a:t>اختاري الإجابة الصحيحة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615563"/>
            <a:ext cx="3121158" cy="312115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1" y="3356992"/>
            <a:ext cx="2449434" cy="244943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1" y="3535879"/>
            <a:ext cx="2045129" cy="220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38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قوله تعالى: ( و العاديات ضبحا)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068961"/>
          <a:ext cx="7056784" cy="173899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8992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الخيل تجري بسرعة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الخيل </a:t>
                      </a:r>
                      <a:r>
                        <a:rPr lang="ar-SA" sz="3200" dirty="0" err="1">
                          <a:solidFill>
                            <a:schemeClr val="tx1"/>
                          </a:solidFill>
                        </a:rPr>
                        <a:t>تنقدح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النار من حوافرها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ج-الخيل تهاجم العدو صباحا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الخيل تثير غبارا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50912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05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قوله تعالى: ( فأثرن به نقعا)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068961"/>
          <a:ext cx="7056784" cy="173899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8992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الخيل تجري بسرعة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الخيل </a:t>
                      </a:r>
                      <a:r>
                        <a:rPr lang="ar-SA" sz="3200" dirty="0" err="1">
                          <a:solidFill>
                            <a:schemeClr val="tx1"/>
                          </a:solidFill>
                        </a:rPr>
                        <a:t>تنقدح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النار من حوافرها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ج-الخيل تهاجم العدو صباحا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الخيل تثير غبارا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30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</a:rPr>
              <a:t>تحدثت سورة العصر عن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بيان الأمن في البلد الحرام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 بيان الصفات المذمومة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صفات النار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صفات</a:t>
                      </a:r>
                      <a:r>
                        <a:rPr lang="ar-SA" sz="2800" baseline="0" dirty="0"/>
                        <a:t> الناجين من الخسارة.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33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تحدثت سورة القارعة عن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marL="514350" indent="-514350" rtl="1">
                        <a:buAutoNum type="arabic1Minus"/>
                      </a:pP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التحذير من الصفات 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 أهوال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القيامة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 النهي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عن الفاخر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الجهاد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في سبيل الله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معنى قوله تعالى : ( و أخرجت الأرض أثقالها)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600" baseline="0" dirty="0">
                          <a:solidFill>
                            <a:schemeClr val="tx1"/>
                          </a:solidFill>
                        </a:rPr>
                        <a:t>  الموتى و الكنوز</a:t>
                      </a:r>
                      <a:endParaRPr lang="ar-SA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ب- أعمال</a:t>
                      </a:r>
                      <a:r>
                        <a:rPr lang="ar-SA" sz="3600" baseline="0" dirty="0">
                          <a:solidFill>
                            <a:schemeClr val="tx1"/>
                          </a:solidFill>
                        </a:rPr>
                        <a:t> الخير</a:t>
                      </a:r>
                      <a:endParaRPr lang="ar-SA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ج- تتغير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د- أعمال الشر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قال تعالى : ( الله الصمد ). معنى ذلك: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 الله لم يتخذ صاحبه ولا ولد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ب-  المستحق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للعبادة وحده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ج- الله واحد في ربوبيته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د-  المقصود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في جميع الحوائج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50912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(لا يحطمنكم سليمان وجنوده) يدل على  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شكر</a:t>
                      </a:r>
                      <a:r>
                        <a:rPr lang="ar-SA" sz="2400" baseline="0" dirty="0"/>
                        <a:t> النعمة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الملك</a:t>
                      </a:r>
                      <a:r>
                        <a:rPr lang="ar-SA" sz="2400" baseline="0" dirty="0"/>
                        <a:t> لا يتم بدون نظام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أدب</a:t>
                      </a:r>
                      <a:r>
                        <a:rPr lang="ar-SA" sz="2400" baseline="0" dirty="0"/>
                        <a:t> النملة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الدعاء</a:t>
                      </a:r>
                      <a:r>
                        <a:rPr lang="ar-SA" sz="2400" baseline="0" dirty="0"/>
                        <a:t> لنفس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16" y="407707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11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(إن الإنسان لربه لكنود)أي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جحود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مخلص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 عابد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طائع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معنى (النفاثات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الشيطان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الساحرات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الليل اذا دخل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الصبح إذا أشرق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(من شر الوسواس الخناس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الشيطان يختفي عند ذكر الله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الساحرات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الليل اذا دخل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الصبح إذا أشرق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50912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– الله خالقي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ب-الله يحي الموتى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ج-أسجد لله وحده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الله</a:t>
                      </a:r>
                      <a:r>
                        <a:rPr lang="ar-SA" sz="3200" baseline="0" dirty="0"/>
                        <a:t> البصير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مما يدل على توحيد الأسماء والصفات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6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معنى : ( الأبتر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مقطوع الذكر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يحث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نهر في الجنة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واد</a:t>
                      </a:r>
                      <a:r>
                        <a:rPr lang="ar-SA" sz="3200" baseline="0" dirty="0"/>
                        <a:t> في جهنم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6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</a:rPr>
              <a:t>معنى ( مسد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أ-</a:t>
                      </a:r>
                      <a:r>
                        <a:rPr lang="ar-SA" sz="3600" baseline="0" dirty="0"/>
                        <a:t>  اشتعال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ب-  عنقها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ج-حبل من ليف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د- خسرت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722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74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معنى : ( و أرسل عليهم طيرا أبابيل ):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جماعات متتابعة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طين متحجر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العصف المأكول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المتفرق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29309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64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 من تمام رعاية  الملك معرفة أحوال الرعية  :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(لا يحطمنكم 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(و</a:t>
                      </a:r>
                      <a:r>
                        <a:rPr lang="ar-SA" sz="2800" baseline="0" dirty="0"/>
                        <a:t> تفقد الطير)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(رب</a:t>
                      </a:r>
                      <a:r>
                        <a:rPr lang="ar-SA" sz="2800" baseline="0" dirty="0"/>
                        <a:t> أوزعني)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(و</a:t>
                      </a:r>
                      <a:r>
                        <a:rPr lang="ar-SA" sz="2800" baseline="0" dirty="0"/>
                        <a:t> حشر لسليمان جنوده)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51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703512" y="692696"/>
            <a:ext cx="8568952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( و العصر ) أقسم الله به  ومعناه  :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الدهر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</a:t>
                      </a:r>
                      <a:r>
                        <a:rPr lang="ar-SA" sz="2800" baseline="0" dirty="0"/>
                        <a:t> العمل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ج-الكون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د-الدين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2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663953" y="1556792"/>
            <a:ext cx="4337967" cy="2664296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زاوجي بين العمودين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980728"/>
            <a:ext cx="2790825" cy="4230588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2860252"/>
            <a:ext cx="3626768" cy="36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1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19507"/>
              </p:ext>
            </p:extLst>
          </p:nvPr>
        </p:nvGraphicFramePr>
        <p:xfrm>
          <a:off x="1991544" y="404668"/>
          <a:ext cx="8352928" cy="6388196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83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1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8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5328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الرقم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الدلالة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>
                          <a:cs typeface="Akhbar MT" pitchFamily="2" charset="-78"/>
                        </a:rPr>
                        <a:t>الحرف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الآية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حال</a:t>
                      </a:r>
                      <a:r>
                        <a:rPr lang="ar-SA" sz="2800" b="1" baseline="0" dirty="0">
                          <a:cs typeface="Akhbar MT" pitchFamily="2" charset="-78"/>
                        </a:rPr>
                        <a:t> الناس يوم القيامة</a:t>
                      </a:r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التحذير من الصفات المذمومة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حال الجبال يوم القيامة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(يومئذ تحدث الأرض أخبارها)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تحدث الأرض بما عمل عليها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600" b="1" dirty="0">
                          <a:cs typeface="Akhbar MT" pitchFamily="2" charset="-78"/>
                        </a:rPr>
                        <a:t>(كالعهن</a:t>
                      </a:r>
                      <a:r>
                        <a:rPr lang="ar-SA" sz="3600" b="1" baseline="0" dirty="0">
                          <a:cs typeface="Akhbar MT" pitchFamily="2" charset="-78"/>
                        </a:rPr>
                        <a:t> المنفوش)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008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>
                          <a:cs typeface="Akhbar MT" pitchFamily="2" charset="-78"/>
                        </a:rPr>
                        <a:t>إثبات البعث يوم القيامة.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cs typeface="Akhbar MT" pitchFamily="2" charset="-78"/>
                        </a:rPr>
                        <a:t>(فمن ثقلت</a:t>
                      </a:r>
                      <a:r>
                        <a:rPr lang="ar-SA" sz="2400" b="1" baseline="0" dirty="0">
                          <a:cs typeface="Akhbar MT" pitchFamily="2" charset="-78"/>
                        </a:rPr>
                        <a:t> موازينه فهو في عيشة راضية)</a:t>
                      </a:r>
                      <a:endParaRPr lang="ar-SA" sz="2400" b="1" dirty="0"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(ويل لكل همزة لمزة)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(والعاديات ضبحا)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صفات الخيل ومكانته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(كالفراش</a:t>
                      </a:r>
                      <a:r>
                        <a:rPr lang="ar-SA" sz="2800" b="1" baseline="0" dirty="0">
                          <a:cs typeface="Akhbar MT" pitchFamily="2" charset="-78"/>
                        </a:rPr>
                        <a:t> المبثوث)</a:t>
                      </a:r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اثبات الميزان يوم القيامة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 أفلا يعلم إذا بعثر ما في القبور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541518" y="5429813"/>
            <a:ext cx="2051650" cy="44710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96844" y="3001357"/>
            <a:ext cx="2051650" cy="69962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4261" y="2026866"/>
            <a:ext cx="2774820" cy="8083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96844" y="5992854"/>
            <a:ext cx="2980323" cy="68407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96844" y="1088740"/>
            <a:ext cx="2774820" cy="68407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41518" y="4675471"/>
            <a:ext cx="1562302" cy="69962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33433" y="3921129"/>
            <a:ext cx="1778471" cy="69962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12347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655840" y="-145032"/>
            <a:ext cx="5184576" cy="439248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دفتر مراجعة مادة الحديث الشريف</a:t>
            </a:r>
          </a:p>
          <a:p>
            <a:pPr algn="ctr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الصف الأول متوسط</a:t>
            </a:r>
          </a:p>
          <a:p>
            <a:pPr algn="ctr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الفصل الدراسي الأول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460" y="-1493892"/>
            <a:ext cx="3554760" cy="5715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692843" y="4184087"/>
            <a:ext cx="1884723" cy="2390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920" y="364502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01796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04864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6672064" y="548680"/>
            <a:ext cx="3616119" cy="1152128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ينقسم الفصل إلى مجموعات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88" y="2420888"/>
            <a:ext cx="1800200" cy="18002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128" y="4613645"/>
            <a:ext cx="1607840" cy="160784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991544" y="548681"/>
            <a:ext cx="3155222" cy="1275905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مع الالتزام بالاحترازات</a:t>
            </a:r>
          </a:p>
        </p:txBody>
      </p:sp>
    </p:spTree>
    <p:extLst>
      <p:ext uri="{BB962C8B-B14F-4D97-AF65-F5344CB8AC3E}">
        <p14:creationId xmlns:p14="http://schemas.microsoft.com/office/powerpoint/2010/main" val="210053808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4220864" cy="454223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143672" y="620688"/>
            <a:ext cx="5472608" cy="1080120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  <a:cs typeface="Akhbar MT" pitchFamily="2" charset="-78"/>
              </a:rPr>
              <a:t>اختاري الإجابة الصحيحة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78" y="2756347"/>
            <a:ext cx="3173599" cy="317359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00" y="158411"/>
            <a:ext cx="3554760" cy="34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383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-  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الاستغفار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التسبيح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عبادات الجوارح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472514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64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شبه النبي صلى الله عليه وسلم نفسه ….لبيان شفقته على أمته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187916" y="3058161"/>
          <a:ext cx="6367221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122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2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النذير العريان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الريحانة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الاترجة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097" y="399763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755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مكفرات الذنوب شبه النبي صلى الله عليه وسلم بالمرابطة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37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اسباغ</a:t>
                      </a:r>
                      <a:r>
                        <a:rPr lang="ar-SA" sz="3600" b="1" baseline="0" dirty="0"/>
                        <a:t> الوضوء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المشي</a:t>
                      </a:r>
                      <a:r>
                        <a:rPr lang="ar-SA" sz="3600" b="1" baseline="0" dirty="0"/>
                        <a:t> إلى المساجد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انتظار</a:t>
                      </a:r>
                      <a:r>
                        <a:rPr lang="ar-SA" sz="3600" b="1" baseline="0" dirty="0"/>
                        <a:t> الصلاة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قراءة</a:t>
                      </a:r>
                      <a:r>
                        <a:rPr lang="ar-SA" sz="3600" b="1" baseline="0" dirty="0"/>
                        <a:t> القرآن</a:t>
                      </a:r>
                      <a:endParaRPr lang="ar-SA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66" y="4509121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262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مامعنى :اسباغ الوضوء على المكاره: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9832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غسل العضو ثلاثا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كثرة الوضوء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إتمام الوضوء على المشاق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المبادرة للوضوء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84" y="5004206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31428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الاعتراف بأن الله هو المنعم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شكر</a:t>
                      </a:r>
                      <a:r>
                        <a:rPr lang="ar-SA" sz="3600" b="1" baseline="0" dirty="0"/>
                        <a:t> القلب  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شكر</a:t>
                      </a:r>
                      <a:r>
                        <a:rPr lang="ar-SA" sz="3600" b="1" baseline="0" dirty="0"/>
                        <a:t> اللسان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شكر</a:t>
                      </a:r>
                      <a:r>
                        <a:rPr lang="ar-SA" sz="3600" b="1" baseline="0" dirty="0"/>
                        <a:t> الجوارح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الثناء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9" y="4365105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722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أحب الأعمال إلى الله ثانيا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الجهاد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بر</a:t>
                      </a:r>
                      <a:r>
                        <a:rPr lang="ar-SA" sz="3600" b="1" baseline="0" dirty="0"/>
                        <a:t> الوالدين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الذكر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1" y="4365105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993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مامعنى العبارة التالية: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(الطهور شطر الإيمان 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37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الوضوء نصف الصلاة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الصلاة عمود الدين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الحج فريضة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الطهارة واجبة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209" y="4886276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458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الأسباب المادية للوقاية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ماء</a:t>
                      </a:r>
                      <a:r>
                        <a:rPr lang="ar-SA" sz="3600" b="1" baseline="0" dirty="0"/>
                        <a:t> زمزم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أذكار</a:t>
                      </a:r>
                      <a:r>
                        <a:rPr lang="ar-SA" sz="3600" b="1" baseline="0" dirty="0"/>
                        <a:t> الصباح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دعاء</a:t>
                      </a:r>
                      <a:r>
                        <a:rPr lang="ar-SA" sz="3600" b="1" baseline="0" dirty="0"/>
                        <a:t> المنزل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حزام</a:t>
                      </a:r>
                      <a:r>
                        <a:rPr lang="ar-SA" sz="3600" b="1" baseline="0" dirty="0"/>
                        <a:t> الأمان</a:t>
                      </a:r>
                      <a:endParaRPr lang="ar-SA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7" y="4221089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033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الأسباب الشريعة للوقاية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2286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حزام الأمان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طفاية الحريق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دعاء</a:t>
                      </a:r>
                      <a:r>
                        <a:rPr lang="ar-SA" sz="3600" b="1" baseline="0" dirty="0"/>
                        <a:t> الخروج من المنزل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الملابس الشتوية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84" y="5372699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08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أفضل صيغ الاستغفار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071664" y="3356992"/>
          <a:ext cx="6384032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600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استغفر</a:t>
                      </a:r>
                      <a:r>
                        <a:rPr lang="ar-SA" sz="3600" b="1" baseline="0" dirty="0"/>
                        <a:t> الله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اللهم</a:t>
                      </a:r>
                      <a:r>
                        <a:rPr lang="ar-SA" sz="3600" b="1" baseline="0" dirty="0"/>
                        <a:t> اغفر لي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سيد</a:t>
                      </a:r>
                      <a:r>
                        <a:rPr lang="ar-SA" sz="3600" b="1" baseline="0" dirty="0"/>
                        <a:t> الاستغفار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أتوب</a:t>
                      </a:r>
                      <a:r>
                        <a:rPr lang="ar-SA" sz="3600" b="1" baseline="0" dirty="0"/>
                        <a:t> إليك</a:t>
                      </a:r>
                      <a:r>
                        <a:rPr lang="ar-SA" sz="36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798" y="3933057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531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مظاهر التوبة الغير الصحيحة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37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الندم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التباهي</a:t>
                      </a:r>
                      <a:r>
                        <a:rPr lang="ar-SA" sz="3600" b="1" baseline="0" dirty="0"/>
                        <a:t> بالذنب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الاقبال</a:t>
                      </a:r>
                      <a:r>
                        <a:rPr lang="ar-SA" sz="3600" b="1" baseline="0" dirty="0"/>
                        <a:t> على الطاعة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ترك</a:t>
                      </a:r>
                      <a:r>
                        <a:rPr lang="ar-SA" sz="3600" b="1" baseline="0" dirty="0"/>
                        <a:t> الذنب</a:t>
                      </a:r>
                      <a:r>
                        <a:rPr lang="ar-SA" sz="36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9" y="4365105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808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-  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الاستغفار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التسبيح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عبادات القلب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79715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63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653124" y="1173890"/>
            <a:ext cx="9273905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الندم على الذنب والعزم على عدم العودة والاقبال على الطاعة ورد الحقوق يسمى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039417"/>
              </p:ext>
            </p:extLst>
          </p:nvPr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التوبة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الصبر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الشكر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الحياء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9" y="4192460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533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807968" y="549491"/>
            <a:ext cx="3888432" cy="489654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انسبي كل راوي إلى الفضيلة التي عرف بها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14133"/>
            <a:ext cx="2664296" cy="33672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4221088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1735"/>
      </p:ext>
    </p:extLst>
  </p:cSld>
  <p:clrMapOvr>
    <a:masterClrMapping/>
  </p:clrMapOvr>
  <p:transition spd="slow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id="{B79AE9E1-BF45-C099-16C1-D79B397E82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131005"/>
              </p:ext>
            </p:extLst>
          </p:nvPr>
        </p:nvGraphicFramePr>
        <p:xfrm>
          <a:off x="1738716" y="256114"/>
          <a:ext cx="8714568" cy="6345772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5446336">
                  <a:extLst>
                    <a:ext uri="{9D8B030D-6E8A-4147-A177-3AD203B41FA5}">
                      <a16:colId xmlns:a16="http://schemas.microsoft.com/office/drawing/2014/main" val="728136408"/>
                    </a:ext>
                  </a:extLst>
                </a:gridCol>
                <a:gridCol w="933765">
                  <a:extLst>
                    <a:ext uri="{9D8B030D-6E8A-4147-A177-3AD203B41FA5}">
                      <a16:colId xmlns:a16="http://schemas.microsoft.com/office/drawing/2014/main" val="3958475394"/>
                    </a:ext>
                  </a:extLst>
                </a:gridCol>
                <a:gridCol w="2334467">
                  <a:extLst>
                    <a:ext uri="{9D8B030D-6E8A-4147-A177-3AD203B41FA5}">
                      <a16:colId xmlns:a16="http://schemas.microsoft.com/office/drawing/2014/main" val="3481714041"/>
                    </a:ext>
                  </a:extLst>
                </a:gridCol>
              </a:tblGrid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الراوي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الرقم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الفضيلة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860669"/>
                  </a:ext>
                </a:extLst>
              </a:tr>
              <a:tr h="999809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١-أبو موسى الأشعري</a:t>
                      </a:r>
                    </a:p>
                    <a:p>
                      <a:pPr rtl="1"/>
                      <a:r>
                        <a:rPr lang="ar-SA" sz="2400" b="1" dirty="0"/>
                        <a:t> رضي الله عنه.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مات النبي صلى الله عليه وسلم في حجرتها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567240"/>
                  </a:ext>
                </a:extLst>
              </a:tr>
              <a:tr h="69217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٢-عبدالله بن مسعود</a:t>
                      </a:r>
                    </a:p>
                    <a:p>
                      <a:pPr rtl="1"/>
                      <a:r>
                        <a:rPr lang="ar-SA" sz="2400" b="1" dirty="0"/>
                        <a:t> رضي الله عنه.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التواضع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511808"/>
                  </a:ext>
                </a:extLst>
              </a:tr>
              <a:tr h="69217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٣-سلمان الفارسي </a:t>
                      </a:r>
                    </a:p>
                    <a:p>
                      <a:pPr rtl="1"/>
                      <a:r>
                        <a:rPr lang="ar-SA" sz="2400" b="1" dirty="0"/>
                        <a:t>رضي الله عنه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/>
                        <a:t>(اللهم حبب عبيدك هذا واجعله فوق كثير من الناس)</a:t>
                      </a:r>
                      <a:endParaRPr lang="ar-SA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678596"/>
                  </a:ext>
                </a:extLst>
              </a:tr>
              <a:tr h="69217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٤-عائشة بنت أبي بكر الصديق </a:t>
                      </a:r>
                    </a:p>
                    <a:p>
                      <a:pPr rtl="1"/>
                      <a:r>
                        <a:rPr lang="ar-SA" sz="2400" b="1" dirty="0"/>
                        <a:t>رضي الله عنها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ذي النورين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973965"/>
                  </a:ext>
                </a:extLst>
              </a:tr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٥-أبو مالك الأشعري رضي الله عنه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/>
                        <a:t>(لرجله أثقل في الميزان من جبل أحد)</a:t>
                      </a:r>
                      <a:endParaRPr lang="ar-SA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338984"/>
                  </a:ext>
                </a:extLst>
              </a:tr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٦-عثمان بن عفان رضي الله عنه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حسن الصوت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671541"/>
                  </a:ext>
                </a:extLst>
              </a:tr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٧-الأغر المزني رضي الله عنه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أشار بحفر الخندق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953859"/>
                  </a:ext>
                </a:extLst>
              </a:tr>
            </a:tbl>
          </a:graphicData>
        </a:graphic>
      </p:graphicFrame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96630AEF-9341-B7E5-CB80-8A0815A4D7CC}"/>
              </a:ext>
            </a:extLst>
          </p:cNvPr>
          <p:cNvSpPr/>
          <p:nvPr/>
        </p:nvSpPr>
        <p:spPr>
          <a:xfrm>
            <a:off x="4077582" y="5108669"/>
            <a:ext cx="952122" cy="9521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١</a:t>
            </a: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A21A3D27-D485-9EF5-DB02-80EE4E9A34D4}"/>
              </a:ext>
            </a:extLst>
          </p:cNvPr>
          <p:cNvSpPr/>
          <p:nvPr/>
        </p:nvSpPr>
        <p:spPr>
          <a:xfrm>
            <a:off x="4077582" y="4318000"/>
            <a:ext cx="952122" cy="9521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٢</a:t>
            </a: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4EF554B8-3038-E58A-ED8D-1909423863E0}"/>
              </a:ext>
            </a:extLst>
          </p:cNvPr>
          <p:cNvSpPr/>
          <p:nvPr/>
        </p:nvSpPr>
        <p:spPr>
          <a:xfrm>
            <a:off x="4077582" y="5920312"/>
            <a:ext cx="952122" cy="9521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٣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18341F5D-7CCE-22EE-0CC9-84C11AE24B7D}"/>
              </a:ext>
            </a:extLst>
          </p:cNvPr>
          <p:cNvSpPr/>
          <p:nvPr/>
        </p:nvSpPr>
        <p:spPr>
          <a:xfrm>
            <a:off x="4093490" y="1066726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٤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9C3E21A0-728C-F709-E305-5BAE2FEDF37B}"/>
              </a:ext>
            </a:extLst>
          </p:cNvPr>
          <p:cNvSpPr/>
          <p:nvPr/>
        </p:nvSpPr>
        <p:spPr>
          <a:xfrm>
            <a:off x="4093490" y="2963351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٥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D92B222C-1367-D7C6-6A4D-F5419FCBDBBE}"/>
              </a:ext>
            </a:extLst>
          </p:cNvPr>
          <p:cNvSpPr/>
          <p:nvPr/>
        </p:nvSpPr>
        <p:spPr>
          <a:xfrm>
            <a:off x="4093490" y="3586128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٦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E187F90E-6237-F46F-8C0A-C57BF2509FEB}"/>
              </a:ext>
            </a:extLst>
          </p:cNvPr>
          <p:cNvSpPr/>
          <p:nvPr/>
        </p:nvSpPr>
        <p:spPr>
          <a:xfrm>
            <a:off x="4093490" y="2040702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٧</a:t>
            </a:r>
          </a:p>
        </p:txBody>
      </p:sp>
    </p:spTree>
    <p:extLst>
      <p:ext uri="{BB962C8B-B14F-4D97-AF65-F5344CB8AC3E}">
        <p14:creationId xmlns:p14="http://schemas.microsoft.com/office/powerpoint/2010/main" val="23726955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1" grpId="0" animBg="1"/>
      <p:bldP spid="15" grpId="0" animBg="1"/>
      <p:bldP spid="1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9" y="476672"/>
            <a:ext cx="5017345" cy="496855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3703848"/>
            <a:ext cx="3554760" cy="34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04397"/>
      </p:ext>
    </p:extLst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135560" y="548680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عددي فضائل الرباط في سبيل الله؟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253921" y="2132856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مثلي لثمرات الصبر؟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253921" y="3645024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مثلي لأذكار الصباح والمساء؟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327" y="1122193"/>
            <a:ext cx="2402632" cy="2353962"/>
          </a:xfrm>
          <a:prstGeom prst="rect">
            <a:avLst/>
          </a:prstGeom>
        </p:spPr>
      </p:pic>
      <p:sp>
        <p:nvSpPr>
          <p:cNvPr id="6" name="مستطيل مستدير الزوايا 4">
            <a:extLst>
              <a:ext uri="{FF2B5EF4-FFF2-40B4-BE49-F238E27FC236}">
                <a16:creationId xmlns:a16="http://schemas.microsoft.com/office/drawing/2014/main" id="{1F060E1C-3F51-CF4E-B58C-9D5AC8C06B12}"/>
              </a:ext>
            </a:extLst>
          </p:cNvPr>
          <p:cNvSpPr/>
          <p:nvPr/>
        </p:nvSpPr>
        <p:spPr>
          <a:xfrm>
            <a:off x="2253921" y="5157192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مامعنى (الحمدلله-سبحان الله)؟</a:t>
            </a:r>
          </a:p>
        </p:txBody>
      </p:sp>
    </p:spTree>
    <p:extLst>
      <p:ext uri="{BB962C8B-B14F-4D97-AF65-F5344CB8AC3E}">
        <p14:creationId xmlns:p14="http://schemas.microsoft.com/office/powerpoint/2010/main" val="28005353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381332" y="1409445"/>
            <a:ext cx="6264696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8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أكملي ما يلي: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00" y="2579278"/>
            <a:ext cx="3554760" cy="34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49338"/>
      </p:ext>
    </p:extLst>
  </p:cSld>
  <p:clrMapOvr>
    <a:masterClrMapping/>
  </p:clrMapOvr>
  <p:transition spd="slow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(يأ يها الناس توبوا إلى الله فإني استغفر الله وأتوب إليه في اليوم 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………………..)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فضل التوبة والاستغفار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4" y="191683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17706"/>
      </p:ext>
    </p:extLst>
  </p:cSld>
  <p:clrMapOvr>
    <a:masterClrMapping/>
  </p:clrMapOvr>
  <p:transition spd="slow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(ألا أدلكم على ما يمحو الله به الخطايا ويرفع الدرجات قلنا بلى يارسول الله .قال ………………..)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أحب الأعمال إلى الله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08" y="1988840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5099"/>
      </p:ext>
    </p:extLst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(الطهور …….. الإيمان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 والحمد لله………………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وسبحان الله……………….)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فضل الحمد والتسبيح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4" y="176004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65988"/>
      </p:ext>
    </p:extLst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(ما من مسلم يشاك شوكة فما فوقها ………………………………..)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فضل الصبر </a:t>
            </a:r>
          </a:p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تكفير الذنوب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4" y="191683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3608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إفراد الله بالعبادة  و الإخلاص له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-  توحيد الألوهية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توحيد الأسماء والصفات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توحيد الربوبية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العبادة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472514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97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(ما عاب النبي صلى الله عليه وسلم طعاما قط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……………………………………)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الشكر باحترام النعم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08" y="176004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62628"/>
      </p:ext>
    </p:extLst>
  </p:cSld>
  <p:clrMapOvr>
    <a:masterClrMapping/>
  </p:clrMapOvr>
  <p:transition spd="slow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143672" y="548680"/>
            <a:ext cx="6840760" cy="3600400"/>
          </a:xfrm>
          <a:prstGeom prst="round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</a:rPr>
              <a:t>دفتر مادة الفقه</a:t>
            </a:r>
          </a:p>
          <a:p>
            <a:pPr algn="ctr"/>
            <a:r>
              <a:rPr lang="ar-SA" sz="6600" b="1" dirty="0">
                <a:solidFill>
                  <a:schemeClr val="tx1"/>
                </a:solidFill>
              </a:rPr>
              <a:t>الصف الأول متوسط</a:t>
            </a:r>
          </a:p>
          <a:p>
            <a:pPr algn="ctr"/>
            <a:r>
              <a:rPr lang="ar-SA" sz="6600" b="1" dirty="0">
                <a:solidFill>
                  <a:schemeClr val="tx1"/>
                </a:solidFill>
              </a:rPr>
              <a:t>الفصل الدراسي الأول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3861048"/>
            <a:ext cx="2301160" cy="214102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5029535" y="4227284"/>
            <a:ext cx="1884723" cy="2390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581" y="352796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8779"/>
      </p:ext>
    </p:extLst>
  </p:cSld>
  <p:clrMapOvr>
    <a:masterClrMapping/>
  </p:clrMapOvr>
  <p:transition spd="slow">
    <p:randomBar dir="vert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4220864" cy="454223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143672" y="620688"/>
            <a:ext cx="5472608" cy="108012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  <a:cs typeface="Akhbar MT" pitchFamily="2" charset="-78"/>
              </a:rPr>
              <a:t>اختاري الإجابة الصحيحة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78" y="2756347"/>
            <a:ext cx="3173599" cy="317359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672" y="615324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02261"/>
      </p:ext>
    </p:extLst>
  </p:cSld>
  <p:clrMapOvr>
    <a:masterClrMapping/>
  </p:clrMapOvr>
  <p:transition spd="slow">
    <p:randomBar dir="vert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النجاسة الحكمية مثل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991544" y="3573016"/>
          <a:ext cx="8208912" cy="155448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182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1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الخنزير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ثوب</a:t>
                      </a:r>
                      <a:r>
                        <a:rPr lang="ar-SA" sz="4800" baseline="0" dirty="0"/>
                        <a:t> عليه دم</a:t>
                      </a:r>
                      <a:endParaRPr lang="ar-SA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الكلب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الميتة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760" y="486916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5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بول الآدمي البالغ يعد: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نجاسة</a:t>
                      </a:r>
                      <a:r>
                        <a:rPr lang="ar-SA" sz="2800" baseline="0" dirty="0"/>
                        <a:t> مخففة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نجاسة</a:t>
                      </a:r>
                      <a:r>
                        <a:rPr lang="ar-SA" sz="2800" baseline="0" dirty="0"/>
                        <a:t> متوسطة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طاهر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نجاسة</a:t>
                      </a:r>
                      <a:r>
                        <a:rPr lang="ar-SA" sz="2800" baseline="0" dirty="0"/>
                        <a:t> مغلظة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491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الشيء الذي يهطر بالدباغة هو: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67608" y="3212976"/>
          <a:ext cx="7200800" cy="91440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السجاد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الأرض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الميتة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الثوب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400506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71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الأشياء التي يصح الاستجمار بها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791239" y="3212976"/>
          <a:ext cx="8136904" cy="17373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937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815"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ورق</a:t>
                      </a:r>
                      <a:r>
                        <a:rPr lang="ar-SA" sz="5400" baseline="0" dirty="0"/>
                        <a:t> محترم</a:t>
                      </a:r>
                      <a:endParaRPr lang="ar-SA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بلاستيك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مناديل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روث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111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/>
              <a:t>من أمثلة الماء النجس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279576" y="2924944"/>
          <a:ext cx="7488832" cy="76200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البحار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المجاري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السيول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الآبار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24" y="371703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513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الحالات التي يستحب لها الوضوء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مس</a:t>
                      </a:r>
                      <a:r>
                        <a:rPr lang="ar-SA" sz="2800" baseline="0" dirty="0"/>
                        <a:t> المصحف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عند</a:t>
                      </a:r>
                      <a:r>
                        <a:rPr lang="ar-SA" sz="2800" baseline="0" dirty="0"/>
                        <a:t> النوم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الطواف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184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347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الحالات التي يجب لها الوضوء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ذكر</a:t>
                      </a:r>
                      <a:r>
                        <a:rPr lang="ar-SA" sz="2800" baseline="0" dirty="0"/>
                        <a:t> الله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النوم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الطواف</a:t>
                      </a:r>
                      <a:r>
                        <a:rPr lang="ar-SA" sz="2800" baseline="0" dirty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على</a:t>
                      </a:r>
                      <a:r>
                        <a:rPr lang="ar-SA" sz="2800" baseline="0" dirty="0"/>
                        <a:t> كل حال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507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76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إفراد الله بأفعاله مثل الخلق والرزق يقصد به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-  العبادة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ب-توحيد الأسماء والصفات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توحيد الألوهية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توحيد الربوبية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458112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84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سنن الوضوء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212977"/>
          <a:ext cx="6096000" cy="21583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836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تخليل</a:t>
                      </a:r>
                      <a:r>
                        <a:rPr lang="ar-SA" sz="2800" baseline="0" dirty="0"/>
                        <a:t> الأصابع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غسل</a:t>
                      </a:r>
                      <a:r>
                        <a:rPr lang="ar-SA" sz="2800" baseline="0" dirty="0"/>
                        <a:t> الوجه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غسل</a:t>
                      </a:r>
                      <a:r>
                        <a:rPr lang="ar-SA" sz="2800" baseline="0" dirty="0"/>
                        <a:t> الرجلين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مسح</a:t>
                      </a:r>
                      <a:r>
                        <a:rPr lang="ar-SA" sz="2800" baseline="0" dirty="0"/>
                        <a:t> الرأس ومنه الأذنان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29309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82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ما يلبس على القدمين من الجلد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الجبيرة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الخف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اللصق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العصابة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00506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584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/>
              <a:t>حكم الأذان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مستحب</a:t>
                      </a:r>
                      <a:r>
                        <a:rPr lang="ar-SA" sz="2800" baseline="0" dirty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فرض</a:t>
                      </a:r>
                      <a:r>
                        <a:rPr lang="ar-SA" sz="2800" baseline="0" dirty="0"/>
                        <a:t> كفاية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فرض</a:t>
                      </a:r>
                      <a:r>
                        <a:rPr lang="ar-SA" sz="2800" baseline="0" dirty="0"/>
                        <a:t> عين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400506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670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مدة المسح على الجبيرة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يوم</a:t>
                      </a:r>
                      <a:r>
                        <a:rPr lang="ar-SA" sz="2800" baseline="0" dirty="0"/>
                        <a:t> وليلة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ثلاثة</a:t>
                      </a:r>
                      <a:r>
                        <a:rPr lang="ar-SA" sz="2800" baseline="0" dirty="0"/>
                        <a:t> أيام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24</a:t>
                      </a:r>
                      <a:r>
                        <a:rPr lang="ar-SA" sz="2800" baseline="0" dirty="0"/>
                        <a:t> ساعة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حتى</a:t>
                      </a:r>
                      <a:r>
                        <a:rPr lang="ar-SA" sz="2800" baseline="0" dirty="0"/>
                        <a:t> </a:t>
                      </a:r>
                      <a:r>
                        <a:rPr lang="ar-SA" sz="2800" baseline="0" dirty="0" err="1"/>
                        <a:t>يستغى</a:t>
                      </a:r>
                      <a:r>
                        <a:rPr lang="ar-SA" sz="2800" baseline="0" dirty="0"/>
                        <a:t> عنها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429309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405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مدة المسح على الخف للمسافر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يوم</a:t>
                      </a:r>
                      <a:r>
                        <a:rPr lang="ar-SA" sz="2800" baseline="0" dirty="0"/>
                        <a:t> وليلة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ثلاثة</a:t>
                      </a:r>
                      <a:r>
                        <a:rPr lang="ar-SA" sz="2800" baseline="0" dirty="0"/>
                        <a:t> أيام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24</a:t>
                      </a:r>
                      <a:r>
                        <a:rPr lang="ar-SA" sz="2800" baseline="0" dirty="0"/>
                        <a:t> ساعة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حتى</a:t>
                      </a:r>
                      <a:r>
                        <a:rPr lang="ar-SA" sz="2800" baseline="0" dirty="0"/>
                        <a:t> </a:t>
                      </a:r>
                      <a:r>
                        <a:rPr lang="ar-SA" sz="2800" baseline="0" dirty="0" err="1"/>
                        <a:t>يستغى</a:t>
                      </a:r>
                      <a:r>
                        <a:rPr lang="ar-SA" sz="2800" baseline="0" dirty="0"/>
                        <a:t> عنها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407707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564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كيفية المسح على الجبيرة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أعلاها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أسفلها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جميع جوانبها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جانب واحد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184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240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كيفية المسح على الجورب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أعلاها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أسفلها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جميع جوانبها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جانب واحد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919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الصلوات التي يشرع لها الأذان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الجمعة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العيدين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الخسوف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الميت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274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آداب انتظار الصلاة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المشي</a:t>
                      </a:r>
                      <a:r>
                        <a:rPr lang="ar-SA" sz="2800" baseline="0" dirty="0"/>
                        <a:t> بسكينة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تقديم</a:t>
                      </a:r>
                      <a:r>
                        <a:rPr lang="ar-SA" sz="2800" baseline="0" dirty="0"/>
                        <a:t> الرجل اليمنى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دعاء</a:t>
                      </a:r>
                      <a:r>
                        <a:rPr lang="ar-SA" sz="2800" baseline="0" dirty="0"/>
                        <a:t> دخول المسجد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تحية</a:t>
                      </a:r>
                      <a:r>
                        <a:rPr lang="ar-SA" sz="2800" baseline="0" dirty="0"/>
                        <a:t> المسجد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81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1629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من مبطلات التيمم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451628" y="3573016"/>
          <a:ext cx="6644028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2214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وجود</a:t>
                      </a:r>
                      <a:r>
                        <a:rPr lang="ar-SA" sz="2800" baseline="0" dirty="0"/>
                        <a:t> الماء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الحروق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البرد</a:t>
                      </a:r>
                      <a:r>
                        <a:rPr lang="ar-SA" sz="2800" baseline="0" dirty="0"/>
                        <a:t> الشديد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025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117</Slides>
  <Notes>3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117</vt:i4>
      </vt:variant>
    </vt:vector>
  </HeadingPairs>
  <TitlesOfParts>
    <vt:vector size="118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الحمد لله الذي بفضله تتم الصالحات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6</cp:revision>
  <dcterms:created xsi:type="dcterms:W3CDTF">2022-10-07T12:16:22Z</dcterms:created>
  <dcterms:modified xsi:type="dcterms:W3CDTF">2022-10-07T16:03:38Z</dcterms:modified>
</cp:coreProperties>
</file>