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7" r:id="rId2"/>
    <p:sldId id="317" r:id="rId3"/>
    <p:sldId id="409" r:id="rId4"/>
    <p:sldId id="432" r:id="rId5"/>
    <p:sldId id="319" r:id="rId6"/>
    <p:sldId id="435" r:id="rId7"/>
    <p:sldId id="436" r:id="rId8"/>
    <p:sldId id="448" r:id="rId9"/>
    <p:sldId id="438" r:id="rId10"/>
    <p:sldId id="449" r:id="rId11"/>
    <p:sldId id="450" r:id="rId12"/>
    <p:sldId id="451" r:id="rId13"/>
    <p:sldId id="452" r:id="rId14"/>
    <p:sldId id="454" r:id="rId15"/>
    <p:sldId id="453" r:id="rId16"/>
    <p:sldId id="455" r:id="rId17"/>
    <p:sldId id="457" r:id="rId18"/>
    <p:sldId id="412" r:id="rId19"/>
    <p:sldId id="316" r:id="rId20"/>
    <p:sldId id="420"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32E14B-385F-C9CC-70CD-6BE3AB48637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CF8BA96-A9BC-2F83-5E84-3371E7A9C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D14B10B3-F875-C63F-6B54-4D625786CACD}"/>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5" name="عنصر نائب للتذييل 4">
            <a:extLst>
              <a:ext uri="{FF2B5EF4-FFF2-40B4-BE49-F238E27FC236}">
                <a16:creationId xmlns:a16="http://schemas.microsoft.com/office/drawing/2014/main" id="{631B17D6-A0DA-9FCB-0D58-1CB0FA204C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90983B9-EC8B-B1FF-3C83-35DB81BFD9A4}"/>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290096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EDD070-7C87-D2F7-4148-41B262FA6FE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33FE211-BC82-E0B1-AB18-68F81E19BB0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B553CC8-49CF-2ACD-A005-F7D2E6BA62E9}"/>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5" name="عنصر نائب للتذييل 4">
            <a:extLst>
              <a:ext uri="{FF2B5EF4-FFF2-40B4-BE49-F238E27FC236}">
                <a16:creationId xmlns:a16="http://schemas.microsoft.com/office/drawing/2014/main" id="{858959FA-910B-89A9-826C-1FB12EE63B0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51EAC94-21BE-0FAF-3822-343E32F1DC8F}"/>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198763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E55B9C4-4C25-4777-0BFC-BC1173996BF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0208E2F-5208-A753-644D-A03375E4A23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0BED350-4B2B-592F-008C-8DB259909377}"/>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5" name="عنصر نائب للتذييل 4">
            <a:extLst>
              <a:ext uri="{FF2B5EF4-FFF2-40B4-BE49-F238E27FC236}">
                <a16:creationId xmlns:a16="http://schemas.microsoft.com/office/drawing/2014/main" id="{85BBDC14-A94B-5972-E588-D28D57100A6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EA3F9A6-25C0-1D67-4C04-24F455852FCC}"/>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336835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028D86-5558-A5A2-5483-4AEBBF332DD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08D44CB-B0A9-E2ED-D24F-3277F96AE7B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B05DD2B-BFD1-92EA-ABC3-3496F32B4AFC}"/>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5" name="عنصر نائب للتذييل 4">
            <a:extLst>
              <a:ext uri="{FF2B5EF4-FFF2-40B4-BE49-F238E27FC236}">
                <a16:creationId xmlns:a16="http://schemas.microsoft.com/office/drawing/2014/main" id="{459645B8-EA8E-0BC2-DE2D-2CEF0FF733F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D1121DE-E6BE-72AF-DE69-A971C67DB12C}"/>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376966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6A9202-A2B2-335A-9AE0-E619466C0BE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A607BB4-F66F-AC2A-28ED-40BD94555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5229856-6EBA-1644-C04D-945782319243}"/>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5" name="عنصر نائب للتذييل 4">
            <a:extLst>
              <a:ext uri="{FF2B5EF4-FFF2-40B4-BE49-F238E27FC236}">
                <a16:creationId xmlns:a16="http://schemas.microsoft.com/office/drawing/2014/main" id="{DBF79566-4E43-AFC4-E40D-5CD9B568FDE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3D0D64-0617-A701-ED53-7554E8C7393C}"/>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34076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E94210-9BBC-DBD7-96A5-912AE08AEC0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AB415E6-DE2E-27FD-DC24-73734CB7EEB3}"/>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2E112E42-6869-3B82-D9CD-0DA692149933}"/>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2FF2E9E-5331-C572-5C7C-28EBB83CEF74}"/>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6" name="عنصر نائب للتذييل 5">
            <a:extLst>
              <a:ext uri="{FF2B5EF4-FFF2-40B4-BE49-F238E27FC236}">
                <a16:creationId xmlns:a16="http://schemas.microsoft.com/office/drawing/2014/main" id="{3DD0B430-7325-0FC1-AABE-0CFA7D0AC59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416CD52-E192-7E9E-8EEC-980040F29A50}"/>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1411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0BD7B6-76A9-F32A-32EF-8F49B0D035D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4A2FC52-35E5-E2BB-4E1D-EF206ABD9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08090F1-9697-4D1E-11CE-749223B9D93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3CA7442-F06C-62EC-0C94-E16589B2B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AB47DD3-6C5D-FF6A-945F-E2DB779F1F0A}"/>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CF69457-90BA-0826-E3D9-E30378DE009B}"/>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8" name="عنصر نائب للتذييل 7">
            <a:extLst>
              <a:ext uri="{FF2B5EF4-FFF2-40B4-BE49-F238E27FC236}">
                <a16:creationId xmlns:a16="http://schemas.microsoft.com/office/drawing/2014/main" id="{A072DE34-EFF5-350D-BC05-0EFB6F8EF6E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718E3B0-7CF1-87FA-C29C-93C5A4652DFC}"/>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60488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06039-0426-DFC3-310D-7EB8A7DA267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0494210-B94E-1495-993C-C0D4E36C717B}"/>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4" name="عنصر نائب للتذييل 3">
            <a:extLst>
              <a:ext uri="{FF2B5EF4-FFF2-40B4-BE49-F238E27FC236}">
                <a16:creationId xmlns:a16="http://schemas.microsoft.com/office/drawing/2014/main" id="{DB1CD3C3-9FA5-DFBA-65EB-CF0550FCAA4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4A52BA99-EF40-045F-650E-9FD5385327F4}"/>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246692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8CE40A7-C487-D661-E435-462C59914AD4}"/>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3" name="عنصر نائب للتذييل 2">
            <a:extLst>
              <a:ext uri="{FF2B5EF4-FFF2-40B4-BE49-F238E27FC236}">
                <a16:creationId xmlns:a16="http://schemas.microsoft.com/office/drawing/2014/main" id="{439942CA-45AD-E5F3-59B2-F7ED7D41B0D3}"/>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88241E1D-6E2A-9D7A-10C2-2D720D2FDCB1}"/>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351105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A47146-4BAB-6BCE-D76E-0434738AD5C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E4E88AF-DED8-A700-063E-D8EDBC6F8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2DF64CF-62DE-BA6C-0B0B-92B733699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A048101-226C-B19C-1612-6699EC26162B}"/>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6" name="عنصر نائب للتذييل 5">
            <a:extLst>
              <a:ext uri="{FF2B5EF4-FFF2-40B4-BE49-F238E27FC236}">
                <a16:creationId xmlns:a16="http://schemas.microsoft.com/office/drawing/2014/main" id="{F09017E8-9851-5E0B-5ED4-EA2E1E98937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5490E48-94D1-E7FA-F6B3-739CC6C41415}"/>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287284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F41B07-F96B-806A-A9A8-889CBCF3A37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37EEE2B-01F3-579F-EE80-34FF0C907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75EDA6FB-8FCE-9F3E-A93B-620600EFC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7844CB6-BEAB-D38E-E374-8495DBF7815F}"/>
              </a:ext>
            </a:extLst>
          </p:cNvPr>
          <p:cNvSpPr>
            <a:spLocks noGrp="1"/>
          </p:cNvSpPr>
          <p:nvPr>
            <p:ph type="dt" sz="half" idx="10"/>
          </p:nvPr>
        </p:nvSpPr>
        <p:spPr/>
        <p:txBody>
          <a:bodyPr/>
          <a:lstStyle/>
          <a:p>
            <a:fld id="{4DD7480F-12BB-43D7-9891-69BAA010991D}" type="datetimeFigureOut">
              <a:rPr lang="ar-SA" smtClean="0"/>
              <a:t>24/10/43</a:t>
            </a:fld>
            <a:endParaRPr lang="ar-SA"/>
          </a:p>
        </p:txBody>
      </p:sp>
      <p:sp>
        <p:nvSpPr>
          <p:cNvPr id="6" name="عنصر نائب للتذييل 5">
            <a:extLst>
              <a:ext uri="{FF2B5EF4-FFF2-40B4-BE49-F238E27FC236}">
                <a16:creationId xmlns:a16="http://schemas.microsoft.com/office/drawing/2014/main" id="{B67CC71C-E9D7-1183-61B2-E47CBC87953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4ECF0B4-F321-952E-82B5-250CCD874B54}"/>
              </a:ext>
            </a:extLst>
          </p:cNvPr>
          <p:cNvSpPr>
            <a:spLocks noGrp="1"/>
          </p:cNvSpPr>
          <p:nvPr>
            <p:ph type="sldNum" sz="quarter" idx="12"/>
          </p:nvPr>
        </p:nvSpPr>
        <p:spPr/>
        <p:txBody>
          <a:bodyPr/>
          <a:lstStyle/>
          <a:p>
            <a:fld id="{F4AA8A19-3D5E-46B5-AC92-1E273EEE924A}" type="slidenum">
              <a:rPr lang="ar-SA" smtClean="0"/>
              <a:t>‹#›</a:t>
            </a:fld>
            <a:endParaRPr lang="ar-SA"/>
          </a:p>
        </p:txBody>
      </p:sp>
    </p:spTree>
    <p:extLst>
      <p:ext uri="{BB962C8B-B14F-4D97-AF65-F5344CB8AC3E}">
        <p14:creationId xmlns:p14="http://schemas.microsoft.com/office/powerpoint/2010/main" val="57128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0EF5A13-A7CE-9B0A-2381-D1E9FE0C531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F9237FF-9334-7FAF-64C1-9890F776D57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735345-C073-BB44-D7FB-568F521C91F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DD7480F-12BB-43D7-9891-69BAA010991D}" type="datetimeFigureOut">
              <a:rPr lang="ar-SA" smtClean="0"/>
              <a:t>24/10/43</a:t>
            </a:fld>
            <a:endParaRPr lang="ar-SA"/>
          </a:p>
        </p:txBody>
      </p:sp>
      <p:sp>
        <p:nvSpPr>
          <p:cNvPr id="5" name="عنصر نائب للتذييل 4">
            <a:extLst>
              <a:ext uri="{FF2B5EF4-FFF2-40B4-BE49-F238E27FC236}">
                <a16:creationId xmlns:a16="http://schemas.microsoft.com/office/drawing/2014/main" id="{D6FE6ECE-B417-E4CC-8DBB-54A539B40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9B16B35C-255E-7DBB-37D6-331B85F8219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4AA8A19-3D5E-46B5-AC92-1E273EEE924A}" type="slidenum">
              <a:rPr lang="ar-SA" smtClean="0"/>
              <a:t>‹#›</a:t>
            </a:fld>
            <a:endParaRPr lang="ar-SA"/>
          </a:p>
        </p:txBody>
      </p:sp>
    </p:spTree>
    <p:extLst>
      <p:ext uri="{BB962C8B-B14F-4D97-AF65-F5344CB8AC3E}">
        <p14:creationId xmlns:p14="http://schemas.microsoft.com/office/powerpoint/2010/main" val="230764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t.me/albayan_12"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fif"/><Relationship Id="rId1" Type="http://schemas.openxmlformats.org/officeDocument/2006/relationships/slideLayout" Target="../slideLayouts/slideLayout2.xml"/><Relationship Id="rId4" Type="http://schemas.openxmlformats.org/officeDocument/2006/relationships/hyperlink" Target="https://www.dorar.net/hadith/sharh/4238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17B26B7-5966-5294-D84D-56ACB683CB68}"/>
              </a:ext>
            </a:extLst>
          </p:cNvPr>
          <p:cNvGrpSpPr/>
          <p:nvPr/>
        </p:nvGrpSpPr>
        <p:grpSpPr>
          <a:xfrm>
            <a:off x="660400" y="990844"/>
            <a:ext cx="5676900" cy="5867156"/>
            <a:chOff x="1028699" y="990600"/>
            <a:chExt cx="7652969" cy="8305800"/>
          </a:xfrm>
        </p:grpSpPr>
        <p:pic>
          <p:nvPicPr>
            <p:cNvPr id="3" name="Picture 3">
              <a:extLst>
                <a:ext uri="{FF2B5EF4-FFF2-40B4-BE49-F238E27FC236}">
                  <a16:creationId xmlns:a16="http://schemas.microsoft.com/office/drawing/2014/main" id="{BA4F553D-3C11-CC99-C086-E848807CF201}"/>
                </a:ext>
              </a:extLst>
            </p:cNvPr>
            <p:cNvPicPr>
              <a:picLocks noChangeAspect="1"/>
            </p:cNvPicPr>
            <p:nvPr/>
          </p:nvPicPr>
          <p:blipFill>
            <a:blip r:embed="rId2">
              <a:alphaModFix amt="51000"/>
            </a:blip>
            <a:srcRect t="39109"/>
            <a:stretch>
              <a:fillRect/>
            </a:stretch>
          </p:blipFill>
          <p:spPr>
            <a:xfrm>
              <a:off x="1028700" y="6028317"/>
              <a:ext cx="3711580" cy="446352"/>
            </a:xfrm>
            <a:prstGeom prst="rect">
              <a:avLst/>
            </a:prstGeom>
          </p:spPr>
        </p:pic>
        <p:pic>
          <p:nvPicPr>
            <p:cNvPr id="4" name="Picture 4">
              <a:extLst>
                <a:ext uri="{FF2B5EF4-FFF2-40B4-BE49-F238E27FC236}">
                  <a16:creationId xmlns:a16="http://schemas.microsoft.com/office/drawing/2014/main" id="{48F0E178-AB4F-F2A3-6D4B-ACC3C8491AFF}"/>
                </a:ext>
              </a:extLst>
            </p:cNvPr>
            <p:cNvPicPr>
              <a:picLocks noChangeAspect="1"/>
            </p:cNvPicPr>
            <p:nvPr/>
          </p:nvPicPr>
          <p:blipFill>
            <a:blip r:embed="rId3">
              <a:alphaModFix amt="51000"/>
            </a:blip>
            <a:srcRect t="43454"/>
            <a:stretch>
              <a:fillRect/>
            </a:stretch>
          </p:blipFill>
          <p:spPr>
            <a:xfrm flipV="1">
              <a:off x="1028700" y="990600"/>
              <a:ext cx="3711580" cy="414498"/>
            </a:xfrm>
            <a:prstGeom prst="rect">
              <a:avLst/>
            </a:prstGeom>
          </p:spPr>
        </p:pic>
        <p:grpSp>
          <p:nvGrpSpPr>
            <p:cNvPr id="5" name="Group 5">
              <a:extLst>
                <a:ext uri="{FF2B5EF4-FFF2-40B4-BE49-F238E27FC236}">
                  <a16:creationId xmlns:a16="http://schemas.microsoft.com/office/drawing/2014/main" id="{36F73E9B-559B-A45D-80CC-D2112D98D569}"/>
                </a:ext>
              </a:extLst>
            </p:cNvPr>
            <p:cNvGrpSpPr/>
            <p:nvPr/>
          </p:nvGrpSpPr>
          <p:grpSpPr>
            <a:xfrm>
              <a:off x="1028700" y="1195327"/>
              <a:ext cx="3711580" cy="5014119"/>
              <a:chOff x="0" y="0"/>
              <a:chExt cx="1416711" cy="1913890"/>
            </a:xfrm>
          </p:grpSpPr>
          <p:sp>
            <p:nvSpPr>
              <p:cNvPr id="14" name="Freeform 6">
                <a:extLst>
                  <a:ext uri="{FF2B5EF4-FFF2-40B4-BE49-F238E27FC236}">
                    <a16:creationId xmlns:a16="http://schemas.microsoft.com/office/drawing/2014/main" id="{823F07DA-D9F6-5C13-FAA8-F9AF3600586B}"/>
                  </a:ext>
                </a:extLst>
              </p:cNvPr>
              <p:cNvSpPr/>
              <p:nvPr/>
            </p:nvSpPr>
            <p:spPr>
              <a:xfrm>
                <a:off x="0" y="0"/>
                <a:ext cx="1416711" cy="1913890"/>
              </a:xfrm>
              <a:custGeom>
                <a:avLst/>
                <a:gdLst/>
                <a:ahLst/>
                <a:cxnLst/>
                <a:rect l="l" t="t" r="r" b="b"/>
                <a:pathLst>
                  <a:path w="1416711" h="1913890">
                    <a:moveTo>
                      <a:pt x="0" y="0"/>
                    </a:moveTo>
                    <a:lnTo>
                      <a:pt x="1416711" y="0"/>
                    </a:lnTo>
                    <a:lnTo>
                      <a:pt x="1416711" y="1913890"/>
                    </a:lnTo>
                    <a:lnTo>
                      <a:pt x="0" y="1913890"/>
                    </a:lnTo>
                    <a:close/>
                  </a:path>
                </a:pathLst>
              </a:custGeom>
              <a:solidFill>
                <a:schemeClr val="bg1"/>
              </a:solidFill>
            </p:spPr>
          </p:sp>
        </p:grpSp>
        <p:pic>
          <p:nvPicPr>
            <p:cNvPr id="6" name="Picture 7">
              <a:extLst>
                <a:ext uri="{FF2B5EF4-FFF2-40B4-BE49-F238E27FC236}">
                  <a16:creationId xmlns:a16="http://schemas.microsoft.com/office/drawing/2014/main" id="{356EC489-2ECF-AB83-C8B8-C6784B81E870}"/>
                </a:ext>
              </a:extLst>
            </p:cNvPr>
            <p:cNvPicPr>
              <a:picLocks noChangeAspect="1"/>
            </p:cNvPicPr>
            <p:nvPr/>
          </p:nvPicPr>
          <p:blipFill>
            <a:blip r:embed="rId2">
              <a:alphaModFix amt="51000"/>
            </a:blip>
            <a:srcRect t="36806"/>
            <a:stretch>
              <a:fillRect/>
            </a:stretch>
          </p:blipFill>
          <p:spPr>
            <a:xfrm>
              <a:off x="4970088" y="6028317"/>
              <a:ext cx="3711580" cy="463235"/>
            </a:xfrm>
            <a:prstGeom prst="rect">
              <a:avLst/>
            </a:prstGeom>
          </p:spPr>
        </p:pic>
        <p:pic>
          <p:nvPicPr>
            <p:cNvPr id="7" name="Picture 8">
              <a:extLst>
                <a:ext uri="{FF2B5EF4-FFF2-40B4-BE49-F238E27FC236}">
                  <a16:creationId xmlns:a16="http://schemas.microsoft.com/office/drawing/2014/main" id="{BA191C49-2FD8-CC30-6225-3AC2F3CCA9A4}"/>
                </a:ext>
              </a:extLst>
            </p:cNvPr>
            <p:cNvPicPr>
              <a:picLocks noChangeAspect="1"/>
            </p:cNvPicPr>
            <p:nvPr/>
          </p:nvPicPr>
          <p:blipFill>
            <a:blip r:embed="rId3">
              <a:alphaModFix amt="51000"/>
            </a:blip>
            <a:srcRect t="16307"/>
            <a:stretch>
              <a:fillRect/>
            </a:stretch>
          </p:blipFill>
          <p:spPr>
            <a:xfrm flipV="1">
              <a:off x="4970088" y="990600"/>
              <a:ext cx="3711580" cy="613500"/>
            </a:xfrm>
            <a:prstGeom prst="rect">
              <a:avLst/>
            </a:prstGeom>
          </p:spPr>
        </p:pic>
        <p:grpSp>
          <p:nvGrpSpPr>
            <p:cNvPr id="8" name="Group 9">
              <a:extLst>
                <a:ext uri="{FF2B5EF4-FFF2-40B4-BE49-F238E27FC236}">
                  <a16:creationId xmlns:a16="http://schemas.microsoft.com/office/drawing/2014/main" id="{406F6F31-E69F-7C1E-1F05-777F3649D847}"/>
                </a:ext>
              </a:extLst>
            </p:cNvPr>
            <p:cNvGrpSpPr/>
            <p:nvPr/>
          </p:nvGrpSpPr>
          <p:grpSpPr>
            <a:xfrm>
              <a:off x="4970088" y="1195327"/>
              <a:ext cx="3711580" cy="5014119"/>
              <a:chOff x="0" y="0"/>
              <a:chExt cx="1416711" cy="1913890"/>
            </a:xfrm>
          </p:grpSpPr>
          <p:sp>
            <p:nvSpPr>
              <p:cNvPr id="13" name="Freeform 10">
                <a:extLst>
                  <a:ext uri="{FF2B5EF4-FFF2-40B4-BE49-F238E27FC236}">
                    <a16:creationId xmlns:a16="http://schemas.microsoft.com/office/drawing/2014/main" id="{FFA61647-B8E9-7BA3-DFFA-CC740DF57B3F}"/>
                  </a:ext>
                </a:extLst>
              </p:cNvPr>
              <p:cNvSpPr/>
              <p:nvPr/>
            </p:nvSpPr>
            <p:spPr>
              <a:xfrm>
                <a:off x="0" y="0"/>
                <a:ext cx="1416711" cy="1913890"/>
              </a:xfrm>
              <a:custGeom>
                <a:avLst/>
                <a:gdLst/>
                <a:ahLst/>
                <a:cxnLst/>
                <a:rect l="l" t="t" r="r" b="b"/>
                <a:pathLst>
                  <a:path w="1416711" h="1913890">
                    <a:moveTo>
                      <a:pt x="0" y="0"/>
                    </a:moveTo>
                    <a:lnTo>
                      <a:pt x="1416711" y="0"/>
                    </a:lnTo>
                    <a:lnTo>
                      <a:pt x="1416711" y="1913890"/>
                    </a:lnTo>
                    <a:lnTo>
                      <a:pt x="0" y="1913890"/>
                    </a:lnTo>
                    <a:close/>
                  </a:path>
                </a:pathLst>
              </a:custGeom>
              <a:solidFill>
                <a:schemeClr val="bg1"/>
              </a:solidFill>
            </p:spPr>
            <p:txBody>
              <a:bodyPr/>
              <a:lstStyle/>
              <a:p>
                <a:endParaRPr lang="ar-SA" dirty="0"/>
              </a:p>
            </p:txBody>
          </p:sp>
        </p:grpSp>
        <p:pic>
          <p:nvPicPr>
            <p:cNvPr id="9" name="Picture 11">
              <a:extLst>
                <a:ext uri="{FF2B5EF4-FFF2-40B4-BE49-F238E27FC236}">
                  <a16:creationId xmlns:a16="http://schemas.microsoft.com/office/drawing/2014/main" id="{610E0890-2DC1-4874-F27C-6C91C3AB1760}"/>
                </a:ext>
              </a:extLst>
            </p:cNvPr>
            <p:cNvPicPr>
              <a:picLocks noChangeAspect="1"/>
            </p:cNvPicPr>
            <p:nvPr/>
          </p:nvPicPr>
          <p:blipFill>
            <a:blip r:embed="rId2"/>
            <a:srcRect t="43833"/>
            <a:stretch>
              <a:fillRect/>
            </a:stretch>
          </p:blipFill>
          <p:spPr>
            <a:xfrm>
              <a:off x="1028700" y="8450637"/>
              <a:ext cx="7624393" cy="845763"/>
            </a:xfrm>
            <a:prstGeom prst="rect">
              <a:avLst/>
            </a:prstGeom>
          </p:spPr>
        </p:pic>
        <p:pic>
          <p:nvPicPr>
            <p:cNvPr id="10" name="Picture 12">
              <a:extLst>
                <a:ext uri="{FF2B5EF4-FFF2-40B4-BE49-F238E27FC236}">
                  <a16:creationId xmlns:a16="http://schemas.microsoft.com/office/drawing/2014/main" id="{E82A172A-AEE8-E5A8-AFD5-CE3C8CD48911}"/>
                </a:ext>
              </a:extLst>
            </p:cNvPr>
            <p:cNvPicPr>
              <a:picLocks noChangeAspect="1"/>
            </p:cNvPicPr>
            <p:nvPr/>
          </p:nvPicPr>
          <p:blipFill>
            <a:blip r:embed="rId2">
              <a:alphaModFix amt="51000"/>
            </a:blip>
            <a:srcRect b="64274"/>
            <a:stretch>
              <a:fillRect/>
            </a:stretch>
          </p:blipFill>
          <p:spPr>
            <a:xfrm>
              <a:off x="1028700" y="6442898"/>
              <a:ext cx="7518080" cy="530466"/>
            </a:xfrm>
            <a:prstGeom prst="rect">
              <a:avLst/>
            </a:prstGeom>
          </p:spPr>
        </p:pic>
        <p:grpSp>
          <p:nvGrpSpPr>
            <p:cNvPr id="11" name="Group 13">
              <a:extLst>
                <a:ext uri="{FF2B5EF4-FFF2-40B4-BE49-F238E27FC236}">
                  <a16:creationId xmlns:a16="http://schemas.microsoft.com/office/drawing/2014/main" id="{AB640661-5A84-7C33-CFD9-5976CF58196A}"/>
                </a:ext>
              </a:extLst>
            </p:cNvPr>
            <p:cNvGrpSpPr/>
            <p:nvPr/>
          </p:nvGrpSpPr>
          <p:grpSpPr>
            <a:xfrm rot="-5400000">
              <a:off x="3729742" y="4034581"/>
              <a:ext cx="2222308" cy="7624393"/>
              <a:chOff x="0" y="0"/>
              <a:chExt cx="848255" cy="2910232"/>
            </a:xfrm>
          </p:grpSpPr>
          <p:sp>
            <p:nvSpPr>
              <p:cNvPr id="12" name="Freeform 14">
                <a:extLst>
                  <a:ext uri="{FF2B5EF4-FFF2-40B4-BE49-F238E27FC236}">
                    <a16:creationId xmlns:a16="http://schemas.microsoft.com/office/drawing/2014/main" id="{A732EC79-6DB7-21F5-9215-821BED71043E}"/>
                  </a:ext>
                </a:extLst>
              </p:cNvPr>
              <p:cNvSpPr/>
              <p:nvPr/>
            </p:nvSpPr>
            <p:spPr>
              <a:xfrm>
                <a:off x="0" y="0"/>
                <a:ext cx="848255" cy="2910232"/>
              </a:xfrm>
              <a:custGeom>
                <a:avLst/>
                <a:gdLst/>
                <a:ahLst/>
                <a:cxnLst/>
                <a:rect l="l" t="t" r="r" b="b"/>
                <a:pathLst>
                  <a:path w="848255" h="2910232">
                    <a:moveTo>
                      <a:pt x="0" y="0"/>
                    </a:moveTo>
                    <a:lnTo>
                      <a:pt x="848255" y="0"/>
                    </a:lnTo>
                    <a:lnTo>
                      <a:pt x="848255" y="2910232"/>
                    </a:lnTo>
                    <a:lnTo>
                      <a:pt x="0" y="2910232"/>
                    </a:lnTo>
                    <a:close/>
                  </a:path>
                </a:pathLst>
              </a:custGeom>
              <a:solidFill>
                <a:schemeClr val="bg1"/>
              </a:solidFill>
            </p:spPr>
          </p:sp>
        </p:grpSp>
      </p:grpSp>
      <p:sp>
        <p:nvSpPr>
          <p:cNvPr id="16" name="Google Shape;176;p29">
            <a:extLst>
              <a:ext uri="{FF2B5EF4-FFF2-40B4-BE49-F238E27FC236}">
                <a16:creationId xmlns:a16="http://schemas.microsoft.com/office/drawing/2014/main" id="{0F197433-AAB6-6585-F544-14AB7DD2283B}"/>
              </a:ext>
            </a:extLst>
          </p:cNvPr>
          <p:cNvSpPr txBox="1">
            <a:spLocks/>
          </p:cNvSpPr>
          <p:nvPr/>
        </p:nvSpPr>
        <p:spPr>
          <a:xfrm>
            <a:off x="3664399" y="1964050"/>
            <a:ext cx="2672901" cy="1102456"/>
          </a:xfrm>
          <a:prstGeom prst="rect">
            <a:avLst/>
          </a:prstGeom>
          <a:noFill/>
          <a:ln>
            <a:noFill/>
          </a:ln>
        </p:spPr>
        <p:txBody>
          <a:bodyPr spcFirstLastPara="1" wrap="square" lIns="121900" tIns="121900" rIns="121900" bIns="121900" anchor="b" anchorCtr="0">
            <a:noAutofit/>
          </a:bodyPr>
          <a:lstStyle/>
          <a:p>
            <a:pPr algn="ctr" defTabSz="1219231">
              <a:buClr>
                <a:srgbClr val="434343"/>
              </a:buClr>
              <a:buSzPts val="2800"/>
              <a:defRPr/>
            </a:pPr>
            <a:r>
              <a:rPr lang="ar-SA" sz="2400" b="1" dirty="0">
                <a:ln w="0"/>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الفصل الدراسي الثالث</a:t>
            </a:r>
            <a:br>
              <a:rPr lang="ar-SA" sz="2400" b="1" kern="0" dirty="0">
                <a:ln w="0"/>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br>
            <a:r>
              <a:rPr lang="ar-SA" b="1" kern="0" dirty="0">
                <a:ln w="0"/>
                <a:effectLst>
                  <a:outerShdw blurRad="38100" dist="19050" dir="2700000" algn="tl" rotWithShape="0">
                    <a:schemeClr val="dk1">
                      <a:alpha val="40000"/>
                    </a:schemeClr>
                  </a:outerShdw>
                </a:effectLst>
                <a:latin typeface="Calibri" pitchFamily="34" charset="0"/>
                <a:ea typeface="Fira Sans Extra Condensed Medium"/>
                <a:cs typeface="Calibri" pitchFamily="34" charset="0"/>
                <a:sym typeface="Fira Sans Extra Condensed Medium"/>
              </a:rPr>
              <a:t>توحيد  الصف الثاني متوسط </a:t>
            </a:r>
          </a:p>
        </p:txBody>
      </p:sp>
      <p:sp>
        <p:nvSpPr>
          <p:cNvPr id="17" name="Google Shape;176;p29">
            <a:extLst>
              <a:ext uri="{FF2B5EF4-FFF2-40B4-BE49-F238E27FC236}">
                <a16:creationId xmlns:a16="http://schemas.microsoft.com/office/drawing/2014/main" id="{6A8343AF-E9D2-3673-1FD7-D33F43F45A24}"/>
              </a:ext>
            </a:extLst>
          </p:cNvPr>
          <p:cNvSpPr txBox="1">
            <a:spLocks/>
          </p:cNvSpPr>
          <p:nvPr/>
        </p:nvSpPr>
        <p:spPr>
          <a:xfrm>
            <a:off x="1386011" y="5203644"/>
            <a:ext cx="5088565" cy="742126"/>
          </a:xfrm>
          <a:prstGeom prst="rect">
            <a:avLst/>
          </a:prstGeom>
          <a:noFill/>
          <a:ln>
            <a:noFill/>
          </a:ln>
        </p:spPr>
        <p:txBody>
          <a:bodyPr spcFirstLastPara="1" wrap="square" lIns="121900" tIns="121900" rIns="121900" bIns="121900" anchor="b" anchorCtr="0">
            <a:noAutofit/>
          </a:bodyPr>
          <a:lstStyle/>
          <a:p>
            <a:pPr algn="ctr" defTabSz="1219231">
              <a:buClr>
                <a:srgbClr val="434343"/>
              </a:buClr>
              <a:buSzPts val="2800"/>
              <a:defRPr/>
            </a:pPr>
            <a:r>
              <a:rPr lang="ar-SA" sz="2800" dirty="0">
                <a:ln w="0"/>
                <a:solidFill>
                  <a:schemeClr val="accent1"/>
                </a:solidFill>
                <a:effectLst>
                  <a:outerShdw blurRad="50800" dist="38100" dir="5400000" algn="t" rotWithShape="0">
                    <a:prstClr val="black">
                      <a:alpha val="40000"/>
                    </a:prstClr>
                  </a:outerShdw>
                </a:effectLst>
                <a:latin typeface="Calibri" pitchFamily="34" charset="0"/>
                <a:ea typeface="Fira Sans Extra Condensed Medium"/>
                <a:cs typeface="Calibri" pitchFamily="34" charset="0"/>
                <a:sym typeface="Fira Sans Extra Condensed Medium"/>
              </a:rPr>
              <a:t>إعداد أ .لؤلؤة العتيق </a:t>
            </a:r>
            <a:endParaRPr lang="ar-SA" sz="2000" kern="0" dirty="0">
              <a:ln w="0"/>
              <a:solidFill>
                <a:schemeClr val="accent1"/>
              </a:solidFill>
              <a:effectLst>
                <a:outerShdw blurRad="50800" dist="38100" dir="5400000" algn="t" rotWithShape="0">
                  <a:prstClr val="black">
                    <a:alpha val="40000"/>
                  </a:prstClr>
                </a:outerShdw>
              </a:effectLst>
              <a:latin typeface="Calibri" pitchFamily="34" charset="0"/>
              <a:ea typeface="Fira Sans Extra Condensed Medium"/>
              <a:cs typeface="Calibri" pitchFamily="34" charset="0"/>
              <a:sym typeface="Fira Sans Extra Condensed Medium"/>
            </a:endParaRPr>
          </a:p>
        </p:txBody>
      </p:sp>
      <p:pic>
        <p:nvPicPr>
          <p:cNvPr id="18" name="Picture 19">
            <a:extLst>
              <a:ext uri="{FF2B5EF4-FFF2-40B4-BE49-F238E27FC236}">
                <a16:creationId xmlns:a16="http://schemas.microsoft.com/office/drawing/2014/main" id="{D08BB4E5-9428-8096-6631-D6A67302E2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73180" flipH="1">
            <a:off x="4819593" y="3204180"/>
            <a:ext cx="729035" cy="1139118"/>
          </a:xfrm>
          <a:prstGeom prst="rect">
            <a:avLst/>
          </a:prstGeom>
        </p:spPr>
      </p:pic>
      <p:sp>
        <p:nvSpPr>
          <p:cNvPr id="19"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7D67D901-76E6-2655-EACB-48CBB45BB6FB}"/>
              </a:ext>
            </a:extLst>
          </p:cNvPr>
          <p:cNvSpPr txBox="1">
            <a:spLocks/>
          </p:cNvSpPr>
          <p:nvPr/>
        </p:nvSpPr>
        <p:spPr>
          <a:xfrm>
            <a:off x="2115879" y="5867156"/>
            <a:ext cx="3652606" cy="553989"/>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933" tIns="16933" rIns="16933" bIns="16933" anchor="ctr">
            <a:normAutofit/>
          </a:bodyPr>
          <a:lstStyle/>
          <a:p>
            <a:pPr defTabSz="164566">
              <a:defRPr sz="3956" b="0" spc="0">
                <a:solidFill>
                  <a:srgbClr val="FFFFFF"/>
                </a:solidFill>
                <a:latin typeface="Khalid Art bold"/>
                <a:ea typeface="Khalid Art bold"/>
                <a:cs typeface="Khalid Art bold"/>
                <a:sym typeface="Khalid Art bold"/>
              </a:defRPr>
            </a:pPr>
            <a:r>
              <a:rPr lang="ar-SA" sz="2400" dirty="0">
                <a:ln w="0"/>
                <a:solidFill>
                  <a:schemeClr val="bg2">
                    <a:lumMod val="10000"/>
                  </a:schemeClr>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r>
              <a:rPr lang="ar-SA" sz="2400" kern="0" dirty="0">
                <a:ln w="0"/>
                <a:solidFill>
                  <a:schemeClr val="bg2">
                    <a:lumMod val="10000"/>
                  </a:schemeClr>
                </a:solidFill>
                <a:effectLst>
                  <a:outerShdw blurRad="38100" dist="25400" dir="5400000" algn="ctr" rotWithShape="0">
                    <a:srgbClr val="6E747A">
                      <a:alpha val="43000"/>
                    </a:srgbClr>
                  </a:outerShdw>
                </a:effectLst>
                <a:latin typeface="Khalid Art bold"/>
                <a:ea typeface="Khalid Art bold"/>
                <a:cs typeface="Khalid Art bold"/>
                <a:sym typeface="Khalid Art bold"/>
              </a:rPr>
              <a:t> </a:t>
            </a:r>
          </a:p>
        </p:txBody>
      </p:sp>
      <p:pic>
        <p:nvPicPr>
          <p:cNvPr id="20" name="884AEA23-EA58-47EB-8C88-9CE646949802-L0-001.png" descr="884AEA23-EA58-47EB-8C88-9CE646949802-L0-001.png">
            <a:hlinkClick r:id="rId6"/>
            <a:extLst>
              <a:ext uri="{FF2B5EF4-FFF2-40B4-BE49-F238E27FC236}">
                <a16:creationId xmlns:a16="http://schemas.microsoft.com/office/drawing/2014/main" id="{B5DD55FE-3C5A-AC5B-52F6-D428CD053C06}"/>
              </a:ext>
            </a:extLst>
          </p:cNvPr>
          <p:cNvPicPr>
            <a:picLocks noChangeAspect="1"/>
          </p:cNvPicPr>
          <p:nvPr/>
        </p:nvPicPr>
        <p:blipFill>
          <a:blip r:embed="rId7" cstate="print">
            <a:duotone>
              <a:schemeClr val="accent3">
                <a:shade val="45000"/>
                <a:satMod val="135000"/>
              </a:schemeClr>
              <a:prstClr val="white"/>
            </a:duotone>
          </a:blip>
          <a:stretch>
            <a:fillRect/>
          </a:stretch>
        </p:blipFill>
        <p:spPr>
          <a:xfrm>
            <a:off x="1020368" y="5638827"/>
            <a:ext cx="829569" cy="829575"/>
          </a:xfrm>
          <a:prstGeom prst="rect">
            <a:avLst/>
          </a:prstGeom>
          <a:ln w="12700" cap="flat">
            <a:noFill/>
            <a:miter lim="400000"/>
          </a:ln>
          <a:effectLst/>
        </p:spPr>
      </p:pic>
      <p:sp>
        <p:nvSpPr>
          <p:cNvPr id="21" name="مربع نص 20">
            <a:extLst>
              <a:ext uri="{FF2B5EF4-FFF2-40B4-BE49-F238E27FC236}">
                <a16:creationId xmlns:a16="http://schemas.microsoft.com/office/drawing/2014/main" id="{B164FA98-501E-0787-3D7B-917E962A3891}"/>
              </a:ext>
            </a:extLst>
          </p:cNvPr>
          <p:cNvSpPr txBox="1"/>
          <p:nvPr/>
        </p:nvSpPr>
        <p:spPr>
          <a:xfrm>
            <a:off x="937612" y="2236712"/>
            <a:ext cx="2198791" cy="707886"/>
          </a:xfrm>
          <a:prstGeom prst="rect">
            <a:avLst/>
          </a:prstGeom>
          <a:noFill/>
        </p:spPr>
        <p:txBody>
          <a:bodyPr wrap="square">
            <a:spAutoFit/>
          </a:bodyPr>
          <a:lstStyle/>
          <a:p>
            <a:pPr algn="ctr"/>
            <a:r>
              <a:rPr lang="ar-SA" sz="4000" b="1" dirty="0">
                <a:ln w="0"/>
                <a:solidFill>
                  <a:srgbClr val="93525B"/>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إجابة الدعاء</a:t>
            </a:r>
          </a:p>
        </p:txBody>
      </p:sp>
      <p:pic>
        <p:nvPicPr>
          <p:cNvPr id="23" name="صورة 22" descr="صورة تحتوي على نص, طائرة&#10;&#10;تم إنشاء الوصف تلقائياً">
            <a:extLst>
              <a:ext uri="{FF2B5EF4-FFF2-40B4-BE49-F238E27FC236}">
                <a16:creationId xmlns:a16="http://schemas.microsoft.com/office/drawing/2014/main" id="{0D3436B2-6666-5F10-8CEC-169F1F977D2F}"/>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7339162" y="0"/>
            <a:ext cx="3857625" cy="6858000"/>
          </a:xfrm>
          <a:prstGeom prst="rect">
            <a:avLst/>
          </a:prstGeom>
        </p:spPr>
      </p:pic>
    </p:spTree>
    <p:extLst>
      <p:ext uri="{BB962C8B-B14F-4D97-AF65-F5344CB8AC3E}">
        <p14:creationId xmlns:p14="http://schemas.microsoft.com/office/powerpoint/2010/main" val="227207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498C968-867D-FB66-AA14-D5C545F4E771}"/>
              </a:ext>
            </a:extLst>
          </p:cNvPr>
          <p:cNvSpPr txBox="1"/>
          <p:nvPr/>
        </p:nvSpPr>
        <p:spPr>
          <a:xfrm>
            <a:off x="3373120" y="419854"/>
            <a:ext cx="6096000" cy="923330"/>
          </a:xfrm>
          <a:prstGeom prst="rect">
            <a:avLst/>
          </a:prstGeom>
          <a:noFill/>
        </p:spPr>
        <p:txBody>
          <a:bodyPr wrap="square">
            <a:spAutoFit/>
          </a:bodyPr>
          <a:lstStyle/>
          <a:p>
            <a:pPr algn="ctr" fontAlgn="auto">
              <a:spcBef>
                <a:spcPts val="0"/>
              </a:spcBef>
              <a:spcAft>
                <a:spcPts val="0"/>
              </a:spcAft>
              <a:defRPr/>
            </a:pPr>
            <a:r>
              <a:rPr lang="ar-SA" sz="5400" b="1" dirty="0">
                <a:ln>
                  <a:solidFill>
                    <a:srgbClr val="6C0000"/>
                  </a:solidFill>
                </a:ln>
                <a:solidFill>
                  <a:srgbClr val="C0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الدُّعاءُ المحرَّم </a:t>
            </a:r>
            <a:endParaRPr lang="ar-SA" sz="5400" dirty="0">
              <a:ln>
                <a:solidFill>
                  <a:srgbClr val="6C0000"/>
                </a:solidFill>
              </a:ln>
              <a:solidFill>
                <a:srgbClr val="C0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7" name="مستطيل 6">
            <a:extLst>
              <a:ext uri="{FF2B5EF4-FFF2-40B4-BE49-F238E27FC236}">
                <a16:creationId xmlns:a16="http://schemas.microsoft.com/office/drawing/2014/main" id="{5FFE0C92-EA0B-3DAF-8345-CFEBFB4366A5}"/>
              </a:ext>
            </a:extLst>
          </p:cNvPr>
          <p:cNvSpPr/>
          <p:nvPr/>
        </p:nvSpPr>
        <p:spPr>
          <a:xfrm>
            <a:off x="3117850" y="1343184"/>
            <a:ext cx="6111875" cy="584200"/>
          </a:xfrm>
          <a:prstGeom prst="rect">
            <a:avLst/>
          </a:prstGeom>
        </p:spPr>
        <p:txBody>
          <a:bodyPr wrap="none">
            <a:spAutoFit/>
          </a:bodyPr>
          <a:lstStyle/>
          <a:p>
            <a:pPr fontAlgn="auto">
              <a:spcBef>
                <a:spcPts val="0"/>
              </a:spcBef>
              <a:spcAft>
                <a:spcPts val="0"/>
              </a:spcAft>
              <a:defRPr/>
            </a:pPr>
            <a:r>
              <a:rPr lang="ar-SA" sz="3200" b="1" dirty="0">
                <a:solidFill>
                  <a:schemeClr val="tx2"/>
                </a:solidFill>
                <a:latin typeface="+mn-lt"/>
                <a:cs typeface="+mj-cs"/>
              </a:rPr>
              <a:t>يجب تَجَنُّبُ الدُّعاء المحرَّم، وهو أنواع منها: </a:t>
            </a:r>
            <a:endParaRPr lang="ar-SA" sz="3200" dirty="0">
              <a:solidFill>
                <a:schemeClr val="tx2"/>
              </a:solidFill>
              <a:latin typeface="+mn-lt"/>
              <a:cs typeface="+mj-cs"/>
            </a:endParaRPr>
          </a:p>
        </p:txBody>
      </p:sp>
      <p:grpSp>
        <p:nvGrpSpPr>
          <p:cNvPr id="13" name="مجموعة 12">
            <a:extLst>
              <a:ext uri="{FF2B5EF4-FFF2-40B4-BE49-F238E27FC236}">
                <a16:creationId xmlns:a16="http://schemas.microsoft.com/office/drawing/2014/main" id="{773765E8-9690-BDB8-65AB-123303288268}"/>
              </a:ext>
            </a:extLst>
          </p:cNvPr>
          <p:cNvGrpSpPr/>
          <p:nvPr/>
        </p:nvGrpSpPr>
        <p:grpSpPr>
          <a:xfrm>
            <a:off x="2296160" y="2195394"/>
            <a:ext cx="8158480" cy="588446"/>
            <a:chOff x="1432560" y="2195394"/>
            <a:chExt cx="9743440" cy="588446"/>
          </a:xfrm>
        </p:grpSpPr>
        <p:cxnSp>
          <p:nvCxnSpPr>
            <p:cNvPr id="9" name="رابط مستقيم 8">
              <a:extLst>
                <a:ext uri="{FF2B5EF4-FFF2-40B4-BE49-F238E27FC236}">
                  <a16:creationId xmlns:a16="http://schemas.microsoft.com/office/drawing/2014/main" id="{789B34EF-34D8-F625-4D83-8EB053461DEE}"/>
                </a:ext>
              </a:extLst>
            </p:cNvPr>
            <p:cNvCxnSpPr/>
            <p:nvPr/>
          </p:nvCxnSpPr>
          <p:spPr>
            <a:xfrm flipV="1">
              <a:off x="1432560" y="2195394"/>
              <a:ext cx="9743440" cy="7112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a:extLst>
                <a:ext uri="{FF2B5EF4-FFF2-40B4-BE49-F238E27FC236}">
                  <a16:creationId xmlns:a16="http://schemas.microsoft.com/office/drawing/2014/main" id="{E438A710-629C-9224-8648-117A615EEC84}"/>
                </a:ext>
              </a:extLst>
            </p:cNvPr>
            <p:cNvCxnSpPr/>
            <p:nvPr/>
          </p:nvCxnSpPr>
          <p:spPr>
            <a:xfrm>
              <a:off x="11176000" y="2195394"/>
              <a:ext cx="0" cy="527486"/>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a:extLst>
                <a:ext uri="{FF2B5EF4-FFF2-40B4-BE49-F238E27FC236}">
                  <a16:creationId xmlns:a16="http://schemas.microsoft.com/office/drawing/2014/main" id="{A0A3D3C2-7995-F173-9768-2E4C4F261C6E}"/>
                </a:ext>
              </a:extLst>
            </p:cNvPr>
            <p:cNvCxnSpPr/>
            <p:nvPr/>
          </p:nvCxnSpPr>
          <p:spPr>
            <a:xfrm>
              <a:off x="1432560" y="2256354"/>
              <a:ext cx="0" cy="527486"/>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
            <a:extLst>
              <a:ext uri="{FF2B5EF4-FFF2-40B4-BE49-F238E27FC236}">
                <a16:creationId xmlns:a16="http://schemas.microsoft.com/office/drawing/2014/main" id="{D2FA0243-069A-D4F3-3C84-C7723146FE1E}"/>
              </a:ext>
            </a:extLst>
          </p:cNvPr>
          <p:cNvSpPr>
            <a:spLocks noChangeArrowheads="1"/>
          </p:cNvSpPr>
          <p:nvPr/>
        </p:nvSpPr>
        <p:spPr bwMode="auto">
          <a:xfrm>
            <a:off x="8981440" y="3803640"/>
            <a:ext cx="2946399" cy="1938992"/>
          </a:xfrm>
          <a:prstGeom prst="rect">
            <a:avLst/>
          </a:prstGeom>
          <a:noFill/>
          <a:ln w="57150">
            <a:solidFill>
              <a:schemeClr val="accent6">
                <a:lumMod val="75000"/>
              </a:schemeClr>
            </a:solidFill>
            <a:miter lim="800000"/>
            <a:headEnd/>
            <a:tailEnd/>
          </a:ln>
        </p:spPr>
        <p:txBody>
          <a:bodyPr wrap="square" anchor="ctr">
            <a:spAutoFit/>
          </a:bodyPr>
          <a:lstStyle/>
          <a:p>
            <a:pPr algn="ctr">
              <a:tabLst>
                <a:tab pos="549275" algn="l"/>
              </a:tabLst>
            </a:pPr>
            <a:r>
              <a:rPr lang="ar-SA" altLang="en-US" sz="2400" b="1" dirty="0">
                <a:ln w="0"/>
                <a:solidFill>
                  <a:schemeClr val="accent1"/>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مثل: الدعاء بضلال أحد من الناس، أو الدعاء على شخص لم يظلمك، أو دعاء الإنسان على نفسه أو ماله بالذهاب أو ال</a:t>
            </a:r>
            <a:r>
              <a:rPr lang="ar-EG" altLang="en-US" sz="2400" b="1" dirty="0">
                <a:ln w="0"/>
                <a:solidFill>
                  <a:schemeClr val="accent1"/>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خ</a:t>
            </a:r>
            <a:r>
              <a:rPr lang="ar-SA" altLang="en-US" sz="2400" b="1" dirty="0">
                <a:ln w="0"/>
                <a:solidFill>
                  <a:schemeClr val="accent1"/>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سارة.</a:t>
            </a:r>
          </a:p>
        </p:txBody>
      </p:sp>
      <p:sp>
        <p:nvSpPr>
          <p:cNvPr id="16" name="مربع نص 15">
            <a:extLst>
              <a:ext uri="{FF2B5EF4-FFF2-40B4-BE49-F238E27FC236}">
                <a16:creationId xmlns:a16="http://schemas.microsoft.com/office/drawing/2014/main" id="{45827504-AC8B-2B64-D8A2-BDDB25C6EC53}"/>
              </a:ext>
            </a:extLst>
          </p:cNvPr>
          <p:cNvSpPr txBox="1"/>
          <p:nvPr/>
        </p:nvSpPr>
        <p:spPr>
          <a:xfrm>
            <a:off x="9306561" y="2826336"/>
            <a:ext cx="1991358" cy="584775"/>
          </a:xfrm>
          <a:prstGeom prst="rect">
            <a:avLst/>
          </a:prstGeom>
          <a:noFill/>
        </p:spPr>
        <p:txBody>
          <a:bodyPr wrap="square">
            <a:spAutoFit/>
          </a:bodyPr>
          <a:lstStyle/>
          <a:p>
            <a:r>
              <a:rPr lang="ar-SA" altLang="en-US" sz="3200" b="1" dirty="0">
                <a:solidFill>
                  <a:srgbClr val="C00000"/>
                </a:solidFill>
                <a:latin typeface="Calibri" pitchFamily="34" charset="0"/>
              </a:rPr>
              <a:t>الدُّعاء بالإثم </a:t>
            </a:r>
            <a:endParaRPr lang="ar-SA" sz="3200" dirty="0">
              <a:solidFill>
                <a:srgbClr val="C00000"/>
              </a:solidFill>
            </a:endParaRPr>
          </a:p>
        </p:txBody>
      </p:sp>
      <p:sp>
        <p:nvSpPr>
          <p:cNvPr id="17" name="Rectangle 1">
            <a:extLst>
              <a:ext uri="{FF2B5EF4-FFF2-40B4-BE49-F238E27FC236}">
                <a16:creationId xmlns:a16="http://schemas.microsoft.com/office/drawing/2014/main" id="{3515A8F5-9B10-86B5-6134-0C963E6F7117}"/>
              </a:ext>
            </a:extLst>
          </p:cNvPr>
          <p:cNvSpPr>
            <a:spLocks noChangeArrowheads="1"/>
          </p:cNvSpPr>
          <p:nvPr/>
        </p:nvSpPr>
        <p:spPr bwMode="auto">
          <a:xfrm>
            <a:off x="591820" y="3988306"/>
            <a:ext cx="3408680" cy="1569660"/>
          </a:xfrm>
          <a:prstGeom prst="rect">
            <a:avLst/>
          </a:prstGeom>
          <a:noFill/>
          <a:ln w="57150">
            <a:solidFill>
              <a:schemeClr val="accent6">
                <a:lumMod val="75000"/>
              </a:schemeClr>
            </a:solidFill>
            <a:miter lim="800000"/>
            <a:headEnd/>
            <a:tailEnd/>
          </a:ln>
        </p:spPr>
        <p:txBody>
          <a:bodyPr wrap="square" anchor="ctr">
            <a:spAutoFit/>
          </a:bodyPr>
          <a:lstStyle/>
          <a:p>
            <a:pPr algn="ctr"/>
            <a:r>
              <a:rPr lang="ar-SA" altLang="en-US" sz="2400" b="1" dirty="0">
                <a:solidFill>
                  <a:schemeClr val="accent1"/>
                </a:solidFill>
                <a:latin typeface="29LT Zarid Serif Rg" panose="00000100000000000000" pitchFamily="2" charset="-78"/>
                <a:cs typeface="29LT Zarid Serif Rg" panose="00000100000000000000" pitchFamily="2" charset="-78"/>
              </a:rPr>
              <a:t>الدُّعاء على الوالدين فهو من العقوق وقطيعة الرحم، وخلاف ما أمر الله به من الدُّعاء لهما، أو الدُّعاء على الأولاد .</a:t>
            </a:r>
            <a:endParaRPr lang="en-US" altLang="en-US" sz="2400" b="1" dirty="0">
              <a:solidFill>
                <a:schemeClr val="accent1"/>
              </a:solidFill>
              <a:latin typeface="29LT Zarid Serif Rg" panose="00000100000000000000" pitchFamily="2" charset="-78"/>
              <a:cs typeface="29LT Zarid Serif Rg" panose="00000100000000000000" pitchFamily="2" charset="-78"/>
            </a:endParaRPr>
          </a:p>
        </p:txBody>
      </p:sp>
      <p:sp>
        <p:nvSpPr>
          <p:cNvPr id="18" name="Rectangle 1">
            <a:extLst>
              <a:ext uri="{FF2B5EF4-FFF2-40B4-BE49-F238E27FC236}">
                <a16:creationId xmlns:a16="http://schemas.microsoft.com/office/drawing/2014/main" id="{13264B53-2E2E-6CDE-17D9-DA3BC382B0C2}"/>
              </a:ext>
            </a:extLst>
          </p:cNvPr>
          <p:cNvSpPr>
            <a:spLocks noChangeArrowheads="1"/>
          </p:cNvSpPr>
          <p:nvPr/>
        </p:nvSpPr>
        <p:spPr bwMode="auto">
          <a:xfrm>
            <a:off x="304800" y="2874456"/>
            <a:ext cx="3982720" cy="646331"/>
          </a:xfrm>
          <a:prstGeom prst="rect">
            <a:avLst/>
          </a:prstGeom>
          <a:noFill/>
          <a:ln w="9525">
            <a:noFill/>
            <a:miter lim="800000"/>
            <a:headEnd/>
            <a:tailEnd/>
          </a:ln>
        </p:spPr>
        <p:txBody>
          <a:bodyPr wrap="square" anchor="ctr">
            <a:spAutoFit/>
          </a:bodyPr>
          <a:lstStyle/>
          <a:p>
            <a:pPr algn="ctr"/>
            <a:r>
              <a:rPr lang="ar-SA" altLang="en-US" sz="3200" b="1" dirty="0">
                <a:solidFill>
                  <a:srgbClr val="C00000"/>
                </a:solidFill>
                <a:latin typeface="29LT Zarid Serif Rg" panose="00000100000000000000" pitchFamily="2" charset="-78"/>
                <a:cs typeface="29LT Zarid Serif Rg" panose="00000100000000000000" pitchFamily="2" charset="-78"/>
              </a:rPr>
              <a:t>الدُّعاء</a:t>
            </a:r>
            <a:r>
              <a:rPr lang="ar-SA" altLang="en-US" sz="3600" b="1" dirty="0">
                <a:solidFill>
                  <a:srgbClr val="C00000"/>
                </a:solidFill>
                <a:latin typeface="29LT Zarid Serif Rg" panose="00000100000000000000" pitchFamily="2" charset="-78"/>
                <a:cs typeface="29LT Zarid Serif Rg" panose="00000100000000000000" pitchFamily="2" charset="-78"/>
              </a:rPr>
              <a:t> بما فيه قطيعة رَحِم</a:t>
            </a:r>
            <a:endParaRPr lang="en-US" altLang="en-US" sz="3600" b="1" dirty="0">
              <a:solidFill>
                <a:srgbClr val="C00000"/>
              </a:solidFill>
              <a:latin typeface="29LT Zarid Serif Rg" panose="00000100000000000000" pitchFamily="2" charset="-78"/>
              <a:cs typeface="29LT Zarid Serif Rg" panose="00000100000000000000" pitchFamily="2" charset="-78"/>
            </a:endParaRPr>
          </a:p>
        </p:txBody>
      </p:sp>
      <p:sp>
        <p:nvSpPr>
          <p:cNvPr id="19" name="Rectangle 1">
            <a:extLst>
              <a:ext uri="{FF2B5EF4-FFF2-40B4-BE49-F238E27FC236}">
                <a16:creationId xmlns:a16="http://schemas.microsoft.com/office/drawing/2014/main" id="{BCD67CA8-CF93-6072-2E7E-5BBBAC7CD24A}"/>
              </a:ext>
            </a:extLst>
          </p:cNvPr>
          <p:cNvSpPr>
            <a:spLocks noChangeArrowheads="1"/>
          </p:cNvSpPr>
          <p:nvPr/>
        </p:nvSpPr>
        <p:spPr bwMode="auto">
          <a:xfrm>
            <a:off x="4391660" y="3877032"/>
            <a:ext cx="4198620" cy="2677656"/>
          </a:xfrm>
          <a:prstGeom prst="rect">
            <a:avLst/>
          </a:prstGeom>
          <a:noFill/>
          <a:ln w="9525">
            <a:noFill/>
            <a:miter lim="800000"/>
            <a:headEnd/>
            <a:tailEnd/>
          </a:ln>
        </p:spPr>
        <p:txBody>
          <a:bodyPr wrap="square" anchor="ctr">
            <a:spAutoFit/>
          </a:bodyPr>
          <a:lstStyle/>
          <a:p>
            <a:pPr algn="ctr">
              <a:tabLst>
                <a:tab pos="549275" algn="l"/>
              </a:tabLst>
            </a:pPr>
            <a:r>
              <a:rPr lang="ar-SA" altLang="en-US" sz="2400" b="1" dirty="0">
                <a:solidFill>
                  <a:srgbClr val="0066FF"/>
                </a:solidFill>
                <a:latin typeface="29LT Zarid Serif Rg" panose="00000100000000000000" pitchFamily="2" charset="-78"/>
                <a:cs typeface="29LT Zarid Serif Rg" panose="00000100000000000000" pitchFamily="2" charset="-78"/>
              </a:rPr>
              <a:t>والدليل على النهي عن هذين النوعين: حديث أبي هريرة رض</a:t>
            </a:r>
            <a:r>
              <a:rPr lang="ar-EG" altLang="en-US" sz="2400" b="1" dirty="0">
                <a:solidFill>
                  <a:srgbClr val="0066FF"/>
                </a:solidFill>
                <a:latin typeface="29LT Zarid Serif Rg" panose="00000100000000000000" pitchFamily="2" charset="-78"/>
                <a:cs typeface="29LT Zarid Serif Rg" panose="00000100000000000000" pitchFamily="2" charset="-78"/>
              </a:rPr>
              <a:t>ي</a:t>
            </a:r>
            <a:r>
              <a:rPr lang="ar-SA" altLang="en-US" sz="2400" b="1" dirty="0">
                <a:solidFill>
                  <a:srgbClr val="0066FF"/>
                </a:solidFill>
                <a:latin typeface="29LT Zarid Serif Rg" panose="00000100000000000000" pitchFamily="2" charset="-78"/>
                <a:cs typeface="29LT Zarid Serif Rg" panose="00000100000000000000" pitchFamily="2" charset="-78"/>
              </a:rPr>
              <a:t> الله عنه عن النبي صل</a:t>
            </a:r>
            <a:r>
              <a:rPr lang="ar-EG" altLang="en-US" sz="2400" b="1" dirty="0">
                <a:solidFill>
                  <a:srgbClr val="0066FF"/>
                </a:solidFill>
                <a:latin typeface="29LT Zarid Serif Rg" panose="00000100000000000000" pitchFamily="2" charset="-78"/>
                <a:cs typeface="29LT Zarid Serif Rg" panose="00000100000000000000" pitchFamily="2" charset="-78"/>
              </a:rPr>
              <a:t>ى </a:t>
            </a:r>
            <a:r>
              <a:rPr lang="ar-SA" altLang="en-US" sz="2400" b="1" dirty="0">
                <a:solidFill>
                  <a:srgbClr val="0066FF"/>
                </a:solidFill>
                <a:latin typeface="29LT Zarid Serif Rg" panose="00000100000000000000" pitchFamily="2" charset="-78"/>
                <a:cs typeface="29LT Zarid Serif Rg" panose="00000100000000000000" pitchFamily="2" charset="-78"/>
              </a:rPr>
              <a:t>الله عليه وسلم أنه قال:</a:t>
            </a:r>
            <a:r>
              <a:rPr lang="ar-SA" altLang="en-US" sz="2400" b="1" dirty="0">
                <a:solidFill>
                  <a:srgbClr val="C00000"/>
                </a:solidFill>
                <a:latin typeface="29LT Zarid Serif Rg" panose="00000100000000000000" pitchFamily="2" charset="-78"/>
                <a:cs typeface="29LT Zarid Serif Rg" panose="00000100000000000000" pitchFamily="2" charset="-78"/>
              </a:rPr>
              <a:t>(لا يَزَالُ يُسْتَجَابُ لِلْعَبْدِ ما لم يَدْعُ بِإِثْم أو قَطِيعَةِ رَحِم؛ ما لم يَسْتَعجِلُ)  قِيلَ: يا رَسُولَ اللهِ، ما الاسْتِعْجَالُ؟ قال: (يقول: قد دَعَوْتُ، وقد دَعَوْتُ، فلم أرَ يَسْتَجِيبُ لي، </a:t>
            </a:r>
            <a:r>
              <a:rPr lang="ar-SA" altLang="en-US" sz="2400" b="1" dirty="0" err="1">
                <a:solidFill>
                  <a:srgbClr val="C00000"/>
                </a:solidFill>
                <a:latin typeface="29LT Zarid Serif Rg" panose="00000100000000000000" pitchFamily="2" charset="-78"/>
                <a:cs typeface="29LT Zarid Serif Rg" panose="00000100000000000000" pitchFamily="2" charset="-78"/>
              </a:rPr>
              <a:t>فَيَسْتَ</a:t>
            </a:r>
            <a:r>
              <a:rPr lang="ar-EG" altLang="en-US" sz="2400" b="1" dirty="0">
                <a:solidFill>
                  <a:srgbClr val="C00000"/>
                </a:solidFill>
                <a:latin typeface="29LT Zarid Serif Rg" panose="00000100000000000000" pitchFamily="2" charset="-78"/>
                <a:cs typeface="29LT Zarid Serif Rg" panose="00000100000000000000" pitchFamily="2" charset="-78"/>
              </a:rPr>
              <a:t>ح</a:t>
            </a:r>
            <a:r>
              <a:rPr lang="ar-SA" altLang="en-US" sz="2400" b="1" dirty="0">
                <a:solidFill>
                  <a:srgbClr val="C00000"/>
                </a:solidFill>
                <a:latin typeface="29LT Zarid Serif Rg" panose="00000100000000000000" pitchFamily="2" charset="-78"/>
                <a:cs typeface="29LT Zarid Serif Rg" panose="00000100000000000000" pitchFamily="2" charset="-78"/>
              </a:rPr>
              <a:t>سِرُ عِنْدَ ذلك وَيَدَعُ الدُّعَاءَ)</a:t>
            </a:r>
            <a:endParaRPr lang="ar-SA" altLang="en-US" sz="2400" dirty="0">
              <a:solidFill>
                <a:srgbClr val="0066FF"/>
              </a:solidFill>
              <a:latin typeface="29LT Zarid Serif Rg" panose="00000100000000000000" pitchFamily="2" charset="-78"/>
              <a:cs typeface="29LT Zarid Serif Rg" panose="00000100000000000000" pitchFamily="2" charset="-78"/>
            </a:endParaRPr>
          </a:p>
        </p:txBody>
      </p:sp>
    </p:spTree>
    <p:extLst>
      <p:ext uri="{BB962C8B-B14F-4D97-AF65-F5344CB8AC3E}">
        <p14:creationId xmlns:p14="http://schemas.microsoft.com/office/powerpoint/2010/main" val="84583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3974F5-D96F-35BA-7594-9A17C2D13791}"/>
              </a:ext>
            </a:extLst>
          </p:cNvPr>
          <p:cNvSpPr txBox="1"/>
          <p:nvPr/>
        </p:nvSpPr>
        <p:spPr>
          <a:xfrm>
            <a:off x="5262880" y="500757"/>
            <a:ext cx="7030720" cy="830997"/>
          </a:xfrm>
          <a:prstGeom prst="rect">
            <a:avLst/>
          </a:prstGeom>
          <a:noFill/>
        </p:spPr>
        <p:txBody>
          <a:bodyPr wrap="square">
            <a:spAutoFit/>
          </a:bodyPr>
          <a:lstStyle/>
          <a:p>
            <a:pPr algn="ctr" fontAlgn="auto">
              <a:spcBef>
                <a:spcPts val="0"/>
              </a:spcBef>
              <a:spcAft>
                <a:spcPts val="0"/>
              </a:spcAft>
              <a:defRPr/>
            </a:pPr>
            <a:r>
              <a:rPr lang="ar-SA" sz="4800" b="1" dirty="0">
                <a:ln>
                  <a:solidFill>
                    <a:srgbClr val="6C0000"/>
                  </a:solidFill>
                </a:ln>
                <a:solidFill>
                  <a:srgbClr val="C0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طالبتي الغالية استنبط موانع الإجابة</a:t>
            </a:r>
            <a:endParaRPr lang="ar-SA" sz="4800" dirty="0">
              <a:ln>
                <a:solidFill>
                  <a:srgbClr val="6C0000"/>
                </a:solidFill>
              </a:ln>
              <a:solidFill>
                <a:srgbClr val="C0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5" name="Rectangle 1">
            <a:extLst>
              <a:ext uri="{FF2B5EF4-FFF2-40B4-BE49-F238E27FC236}">
                <a16:creationId xmlns:a16="http://schemas.microsoft.com/office/drawing/2014/main" id="{85FF8727-D727-9CC9-E609-A0AEC986BF13}"/>
              </a:ext>
            </a:extLst>
          </p:cNvPr>
          <p:cNvSpPr>
            <a:spLocks noChangeArrowheads="1"/>
          </p:cNvSpPr>
          <p:nvPr/>
        </p:nvSpPr>
        <p:spPr bwMode="auto">
          <a:xfrm>
            <a:off x="6394761" y="1820595"/>
            <a:ext cx="5253362" cy="646331"/>
          </a:xfrm>
          <a:prstGeom prst="rect">
            <a:avLst/>
          </a:prstGeom>
          <a:noFill/>
          <a:ln w="9525">
            <a:noFill/>
            <a:miter lim="800000"/>
            <a:headEnd/>
            <a:tailEnd/>
          </a:ln>
          <a:effectLst/>
        </p:spPr>
        <p:txBody>
          <a:bodyPr wrap="none" anchor="ctr">
            <a:spAutoFit/>
          </a:bodyPr>
          <a:lstStyle/>
          <a:p>
            <a:pPr>
              <a:tabLst>
                <a:tab pos="549275" algn="l"/>
              </a:tabLst>
              <a:defRPr/>
            </a:pPr>
            <a:r>
              <a:rPr lang="ar-SA" sz="3600" dirty="0">
                <a:ln w="0"/>
                <a:solidFill>
                  <a:schemeClr val="accent1"/>
                </a:solidFill>
                <a:effectLst>
                  <a:outerShdw blurRad="38100" dist="25400" dir="5400000" algn="ctr" rotWithShape="0">
                    <a:srgbClr val="6E747A">
                      <a:alpha val="43000"/>
                    </a:srgbClr>
                  </a:outerShdw>
                </a:effectLst>
                <a:latin typeface="Calibri" pitchFamily="34" charset="0"/>
                <a:ea typeface="Calibri" pitchFamily="34" charset="0"/>
                <a:cs typeface="+mj-cs"/>
              </a:rPr>
              <a:t>موانع استجابة الدعاء كثير ، منها : </a:t>
            </a:r>
            <a:endParaRPr lang="ar-SA" sz="3600" dirty="0">
              <a:ln w="0"/>
              <a:solidFill>
                <a:schemeClr val="accent1"/>
              </a:solidFill>
              <a:effectLst>
                <a:outerShdw blurRad="38100" dist="25400" dir="5400000" algn="ctr" rotWithShape="0">
                  <a:srgbClr val="6E747A">
                    <a:alpha val="43000"/>
                  </a:srgbClr>
                </a:outerShdw>
              </a:effectLst>
              <a:cs typeface="+mj-cs"/>
            </a:endParaRPr>
          </a:p>
        </p:txBody>
      </p:sp>
      <p:sp>
        <p:nvSpPr>
          <p:cNvPr id="6" name="Rectangle 2">
            <a:extLst>
              <a:ext uri="{FF2B5EF4-FFF2-40B4-BE49-F238E27FC236}">
                <a16:creationId xmlns:a16="http://schemas.microsoft.com/office/drawing/2014/main" id="{69938FA3-64AF-EA81-3700-0CFBAFB40996}"/>
              </a:ext>
            </a:extLst>
          </p:cNvPr>
          <p:cNvSpPr>
            <a:spLocks noChangeArrowheads="1"/>
          </p:cNvSpPr>
          <p:nvPr/>
        </p:nvSpPr>
        <p:spPr bwMode="auto">
          <a:xfrm>
            <a:off x="5425441" y="2838610"/>
            <a:ext cx="6222682" cy="2308324"/>
          </a:xfrm>
          <a:prstGeom prst="rect">
            <a:avLst/>
          </a:prstGeom>
          <a:noFill/>
          <a:ln w="9525">
            <a:noFill/>
            <a:miter lim="800000"/>
            <a:headEnd/>
            <a:tailEnd/>
          </a:ln>
        </p:spPr>
        <p:txBody>
          <a:bodyPr wrap="square" anchor="ctr">
            <a:spAutoFit/>
          </a:bodyPr>
          <a:lstStyle/>
          <a:p>
            <a:pPr marL="742950" indent="-742950">
              <a:buAutoNum type="arabicParenBoth"/>
              <a:tabLst>
                <a:tab pos="549275" algn="l"/>
              </a:tabLst>
            </a:pPr>
            <a:r>
              <a:rPr lang="ar-SA" altLang="en-US" sz="3600" dirty="0">
                <a:ln w="0"/>
                <a:solidFill>
                  <a:schemeClr val="accent1"/>
                </a:solidFill>
                <a:effectLst>
                  <a:outerShdw blurRad="38100" dist="25400" dir="5400000" algn="ctr" rotWithShape="0">
                    <a:srgbClr val="6E747A">
                      <a:alpha val="43000"/>
                    </a:srgbClr>
                  </a:outerShdw>
                </a:effectLst>
                <a:latin typeface="Calibri" pitchFamily="34" charset="0"/>
              </a:rPr>
              <a:t>استعمال الحرام أكلاً وشرباً ولبسًا وتغذية .</a:t>
            </a:r>
          </a:p>
          <a:p>
            <a:pPr marL="742950" indent="-742950">
              <a:buAutoNum type="arabicParenBoth"/>
              <a:tabLst>
                <a:tab pos="549275" algn="l"/>
              </a:tabLst>
            </a:pPr>
            <a:r>
              <a:rPr lang="ar-SA" altLang="en-US" sz="3600" dirty="0">
                <a:ln w="0"/>
                <a:solidFill>
                  <a:schemeClr val="accent1"/>
                </a:solidFill>
                <a:effectLst>
                  <a:outerShdw blurRad="38100" dist="25400" dir="5400000" algn="ctr" rotWithShape="0">
                    <a:srgbClr val="6E747A">
                      <a:alpha val="43000"/>
                    </a:srgbClr>
                  </a:outerShdw>
                </a:effectLst>
                <a:latin typeface="Calibri" pitchFamily="34" charset="0"/>
              </a:rPr>
              <a:t>استعمال الإجابة ، مما يؤدي به إلى ترك الدعاء </a:t>
            </a:r>
            <a:endParaRPr lang="ar-SA" altLang="en-US" sz="3600" dirty="0">
              <a:ln w="0"/>
              <a:solidFill>
                <a:schemeClr val="accent1"/>
              </a:solidFill>
              <a:effectLst>
                <a:outerShdw blurRad="38100" dist="25400" dir="5400000" algn="ctr" rotWithShape="0">
                  <a:srgbClr val="6E747A">
                    <a:alpha val="43000"/>
                  </a:srgbClr>
                </a:outerShdw>
              </a:effectLst>
            </a:endParaRPr>
          </a:p>
        </p:txBody>
      </p:sp>
      <p:sp>
        <p:nvSpPr>
          <p:cNvPr id="8" name="مربع نص 7">
            <a:extLst>
              <a:ext uri="{FF2B5EF4-FFF2-40B4-BE49-F238E27FC236}">
                <a16:creationId xmlns:a16="http://schemas.microsoft.com/office/drawing/2014/main" id="{0711B3E2-67EA-8C65-6ACD-48DECD78ECE3}"/>
              </a:ext>
            </a:extLst>
          </p:cNvPr>
          <p:cNvSpPr txBox="1"/>
          <p:nvPr/>
        </p:nvSpPr>
        <p:spPr>
          <a:xfrm>
            <a:off x="847598" y="5518619"/>
            <a:ext cx="6431280" cy="1015663"/>
          </a:xfrm>
          <a:prstGeom prst="rect">
            <a:avLst/>
          </a:prstGeom>
          <a:noFill/>
          <a:ln w="38100">
            <a:solidFill>
              <a:schemeClr val="tx1"/>
            </a:solidFill>
          </a:ln>
        </p:spPr>
        <p:txBody>
          <a:bodyPr wrap="square">
            <a:spAutoFit/>
          </a:bodyPr>
          <a:lstStyle/>
          <a:p>
            <a:pPr algn="ctr"/>
            <a:r>
              <a:rPr lang="ar-EG" altLang="en-US" sz="2000" b="1" dirty="0">
                <a:solidFill>
                  <a:schemeClr val="accent2">
                    <a:lumMod val="50000"/>
                  </a:schemeClr>
                </a:solidFill>
                <a:latin typeface="29LT Zarid Serif Rg" panose="00000100000000000000" pitchFamily="2" charset="-78"/>
                <a:cs typeface="29LT Zarid Serif Rg" panose="00000100000000000000" pitchFamily="2" charset="-78"/>
              </a:rPr>
              <a:t>أما سؤال العبد ربه عز وجل أن يعجل له الإجابة فلا بأس به، فقد ثبت أنه صلى الله عليه وسلم قال في دعاء الاستسقاء: ” عاجلاً غير رائث“ أخرجه ابن ماجه برقم 1269، وقال ” عاجلاً غير آجلٍ“ </a:t>
            </a:r>
            <a:endParaRPr lang="ar-SA" sz="2000" dirty="0">
              <a:solidFill>
                <a:schemeClr val="accent2">
                  <a:lumMod val="50000"/>
                </a:schemeClr>
              </a:solidFill>
              <a:latin typeface="29LT Zarid Serif Rg" panose="00000100000000000000" pitchFamily="2" charset="-78"/>
              <a:cs typeface="29LT Zarid Serif Rg" panose="00000100000000000000" pitchFamily="2" charset="-78"/>
            </a:endParaRPr>
          </a:p>
        </p:txBody>
      </p:sp>
      <p:pic>
        <p:nvPicPr>
          <p:cNvPr id="10" name="رسم 9" descr="السهم: دوران إلى اليمين مع تعبئة خالصة">
            <a:extLst>
              <a:ext uri="{FF2B5EF4-FFF2-40B4-BE49-F238E27FC236}">
                <a16:creationId xmlns:a16="http://schemas.microsoft.com/office/drawing/2014/main" id="{8CAD6FC6-1FCD-B49F-4DC9-875E2C1243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212983">
            <a:off x="7406642" y="5237481"/>
            <a:ext cx="914400" cy="914400"/>
          </a:xfrm>
          <a:prstGeom prst="rect">
            <a:avLst/>
          </a:prstGeom>
        </p:spPr>
      </p:pic>
      <p:pic>
        <p:nvPicPr>
          <p:cNvPr id="14" name="صورة 13" descr="صورة تحتوي على نص&#10;&#10;تم إنشاء الوصف تلقائياً">
            <a:extLst>
              <a:ext uri="{FF2B5EF4-FFF2-40B4-BE49-F238E27FC236}">
                <a16:creationId xmlns:a16="http://schemas.microsoft.com/office/drawing/2014/main" id="{206DE8AE-BEB3-5F63-EE70-2FEA67A12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79" y="102866"/>
            <a:ext cx="5190462" cy="5190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5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7D5E97E1-539A-CD5D-B19B-19B66F777567}"/>
              </a:ext>
            </a:extLst>
          </p:cNvPr>
          <p:cNvSpPr txBox="1"/>
          <p:nvPr/>
        </p:nvSpPr>
        <p:spPr>
          <a:xfrm>
            <a:off x="1229360" y="531237"/>
            <a:ext cx="10688320" cy="1200329"/>
          </a:xfrm>
          <a:prstGeom prst="rect">
            <a:avLst/>
          </a:prstGeom>
          <a:noFill/>
        </p:spPr>
        <p:txBody>
          <a:bodyPr wrap="square">
            <a:spAutoFit/>
          </a:bodyPr>
          <a:lstStyle/>
          <a:p>
            <a:pPr algn="ctr" fontAlgn="auto">
              <a:spcBef>
                <a:spcPts val="0"/>
              </a:spcBef>
              <a:spcAft>
                <a:spcPts val="0"/>
              </a:spcAft>
              <a:defRPr/>
            </a:pPr>
            <a:r>
              <a:rPr lang="ar-SA" sz="3600" b="1" dirty="0">
                <a:ln>
                  <a:solidFill>
                    <a:srgbClr val="6C0000"/>
                  </a:solidFill>
                </a:ln>
                <a:solidFill>
                  <a:srgbClr val="6C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طالبتي الغالية من خلال دراستك السابقة ما  الاستثناء  .....</a:t>
            </a:r>
          </a:p>
          <a:p>
            <a:pPr algn="ctr" fontAlgn="auto">
              <a:spcBef>
                <a:spcPts val="0"/>
              </a:spcBef>
              <a:spcAft>
                <a:spcPts val="0"/>
              </a:spcAft>
              <a:defRPr/>
            </a:pPr>
            <a:r>
              <a:rPr lang="ar-SA" sz="3600" b="1" dirty="0">
                <a:ln>
                  <a:solidFill>
                    <a:srgbClr val="6C0000"/>
                  </a:solidFill>
                </a:ln>
                <a:solidFill>
                  <a:srgbClr val="6C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وكيف يكون في الدعاء وما حكمه ؟ </a:t>
            </a:r>
            <a:endParaRPr lang="ar-SA" sz="3600" dirty="0">
              <a:ln>
                <a:solidFill>
                  <a:srgbClr val="6C0000"/>
                </a:solidFill>
              </a:ln>
              <a:solidFill>
                <a:srgbClr val="6C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7" name="مربع نص 6">
            <a:extLst>
              <a:ext uri="{FF2B5EF4-FFF2-40B4-BE49-F238E27FC236}">
                <a16:creationId xmlns:a16="http://schemas.microsoft.com/office/drawing/2014/main" id="{3721552B-86BB-0B82-2DBB-FCB7FA448F54}"/>
              </a:ext>
            </a:extLst>
          </p:cNvPr>
          <p:cNvSpPr txBox="1"/>
          <p:nvPr/>
        </p:nvSpPr>
        <p:spPr>
          <a:xfrm>
            <a:off x="3505200" y="2074496"/>
            <a:ext cx="7670799" cy="584775"/>
          </a:xfrm>
          <a:prstGeom prst="rect">
            <a:avLst/>
          </a:prstGeom>
          <a:noFill/>
        </p:spPr>
        <p:txBody>
          <a:bodyPr wrap="square">
            <a:spAutoFit/>
          </a:bodyPr>
          <a:lstStyle/>
          <a:p>
            <a:r>
              <a:rPr lang="ar-SA" altLang="en-US" sz="3200" b="1" dirty="0">
                <a:solidFill>
                  <a:schemeClr val="accent1"/>
                </a:solidFill>
                <a:latin typeface="29LT Zarid Serif Rg" panose="00000100000000000000" pitchFamily="2" charset="-78"/>
                <a:cs typeface="29LT Zarid Serif Rg" panose="00000100000000000000" pitchFamily="2" charset="-78"/>
              </a:rPr>
              <a:t>الاستثناء في الدعاء هو : تعليق الدعاء بمشيئة الله </a:t>
            </a:r>
            <a:endParaRPr lang="ar-SA" sz="3200" dirty="0">
              <a:solidFill>
                <a:schemeClr val="accent1"/>
              </a:solidFill>
              <a:latin typeface="29LT Zarid Serif Rg" panose="00000100000000000000" pitchFamily="2" charset="-78"/>
              <a:cs typeface="29LT Zarid Serif Rg" panose="00000100000000000000" pitchFamily="2" charset="-78"/>
            </a:endParaRPr>
          </a:p>
        </p:txBody>
      </p:sp>
      <p:sp>
        <p:nvSpPr>
          <p:cNvPr id="8" name="مربع نص 7">
            <a:extLst>
              <a:ext uri="{FF2B5EF4-FFF2-40B4-BE49-F238E27FC236}">
                <a16:creationId xmlns:a16="http://schemas.microsoft.com/office/drawing/2014/main" id="{5FFA149B-75A6-2A60-76F3-7EFB89477875}"/>
              </a:ext>
            </a:extLst>
          </p:cNvPr>
          <p:cNvSpPr txBox="1"/>
          <p:nvPr/>
        </p:nvSpPr>
        <p:spPr>
          <a:xfrm>
            <a:off x="1564640" y="3002201"/>
            <a:ext cx="9611359" cy="3046988"/>
          </a:xfrm>
          <a:prstGeom prst="rect">
            <a:avLst/>
          </a:prstGeom>
          <a:noFill/>
        </p:spPr>
        <p:txBody>
          <a:bodyPr wrap="square">
            <a:spAutoFit/>
          </a:bodyPr>
          <a:lstStyle/>
          <a:p>
            <a:r>
              <a:rPr lang="ar-SA" altLang="en-US" sz="3200" b="1" dirty="0">
                <a:solidFill>
                  <a:srgbClr val="C00000"/>
                </a:solidFill>
                <a:latin typeface="29LT Zarid Serif Rg" panose="00000100000000000000" pitchFamily="2" charset="-78"/>
                <a:cs typeface="29LT Zarid Serif Rg" panose="00000100000000000000" pitchFamily="2" charset="-78"/>
              </a:rPr>
              <a:t>مثاله : </a:t>
            </a:r>
          </a:p>
          <a:p>
            <a:pPr marL="457200" indent="-457200" algn="ctr">
              <a:buFont typeface="Arial" panose="020B0604020202020204" pitchFamily="34" charset="0"/>
              <a:buChar char="•"/>
            </a:pPr>
            <a:r>
              <a:rPr lang="ar-SA" sz="3200" b="1" dirty="0">
                <a:solidFill>
                  <a:schemeClr val="accent1"/>
                </a:solidFill>
                <a:latin typeface="29LT Zarid Serif Rg" panose="00000100000000000000" pitchFamily="2" charset="-78"/>
                <a:cs typeface="29LT Zarid Serif Rg" panose="00000100000000000000" pitchFamily="2" charset="-78"/>
              </a:rPr>
              <a:t>أن يقول في دعائه لنفسه : اللهم اغفر لي إن شئت ، اللهم ارحمني إن شئت  ، الله يهدينا إن شاء الله </a:t>
            </a:r>
          </a:p>
          <a:p>
            <a:pPr algn="ctr"/>
            <a:endParaRPr lang="ar-SA" sz="3200" b="1" dirty="0">
              <a:solidFill>
                <a:schemeClr val="accent1"/>
              </a:solidFill>
              <a:latin typeface="29LT Zarid Serif Rg" panose="00000100000000000000" pitchFamily="2" charset="-78"/>
              <a:cs typeface="29LT Zarid Serif Rg" panose="00000100000000000000" pitchFamily="2" charset="-78"/>
            </a:endParaRPr>
          </a:p>
          <a:p>
            <a:pPr marL="457200" indent="-457200" algn="ctr">
              <a:buFont typeface="Arial" panose="020B0604020202020204" pitchFamily="34" charset="0"/>
              <a:buChar char="•"/>
            </a:pPr>
            <a:r>
              <a:rPr lang="ar-SA" sz="3200" dirty="0">
                <a:solidFill>
                  <a:schemeClr val="accent1"/>
                </a:solidFill>
                <a:latin typeface="29LT Zarid Serif Rg" panose="00000100000000000000" pitchFamily="2" charset="-78"/>
                <a:cs typeface="29LT Zarid Serif Rg" panose="00000100000000000000" pitchFamily="2" charset="-78"/>
              </a:rPr>
              <a:t>أن يقول في دعائه لغيره : الله يغفر لك إن شاء الله ،  الله يشفيك إن شاء الله </a:t>
            </a:r>
          </a:p>
        </p:txBody>
      </p:sp>
    </p:spTree>
    <p:extLst>
      <p:ext uri="{BB962C8B-B14F-4D97-AF65-F5344CB8AC3E}">
        <p14:creationId xmlns:p14="http://schemas.microsoft.com/office/powerpoint/2010/main" val="8101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F1228D24-383E-2B93-2C5A-89C116E73B0F}"/>
              </a:ext>
            </a:extLst>
          </p:cNvPr>
          <p:cNvSpPr txBox="1"/>
          <p:nvPr/>
        </p:nvSpPr>
        <p:spPr>
          <a:xfrm>
            <a:off x="5080000" y="896997"/>
            <a:ext cx="10688320" cy="646331"/>
          </a:xfrm>
          <a:prstGeom prst="rect">
            <a:avLst/>
          </a:prstGeom>
          <a:noFill/>
        </p:spPr>
        <p:txBody>
          <a:bodyPr wrap="square">
            <a:spAutoFit/>
          </a:bodyPr>
          <a:lstStyle/>
          <a:p>
            <a:pPr algn="ctr" fontAlgn="auto">
              <a:spcBef>
                <a:spcPts val="0"/>
              </a:spcBef>
              <a:spcAft>
                <a:spcPts val="0"/>
              </a:spcAft>
              <a:defRPr/>
            </a:pPr>
            <a:r>
              <a:rPr lang="ar-SA" sz="3600" b="1" dirty="0">
                <a:ln>
                  <a:solidFill>
                    <a:srgbClr val="6C0000"/>
                  </a:solidFill>
                </a:ln>
                <a:solidFill>
                  <a:srgbClr val="6C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حكمه......</a:t>
            </a:r>
            <a:endParaRPr lang="ar-SA" sz="3600" dirty="0">
              <a:ln>
                <a:solidFill>
                  <a:srgbClr val="6C0000"/>
                </a:solidFill>
              </a:ln>
              <a:solidFill>
                <a:srgbClr val="6C0000"/>
              </a:solidFill>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5" name="مربع نص 4">
            <a:extLst>
              <a:ext uri="{FF2B5EF4-FFF2-40B4-BE49-F238E27FC236}">
                <a16:creationId xmlns:a16="http://schemas.microsoft.com/office/drawing/2014/main" id="{F336BC88-CA8E-65C9-D0E8-9A24A2DD4BD9}"/>
              </a:ext>
            </a:extLst>
          </p:cNvPr>
          <p:cNvSpPr txBox="1"/>
          <p:nvPr/>
        </p:nvSpPr>
        <p:spPr>
          <a:xfrm>
            <a:off x="314960" y="1843961"/>
            <a:ext cx="11145519" cy="1877437"/>
          </a:xfrm>
          <a:prstGeom prst="rect">
            <a:avLst/>
          </a:prstGeom>
          <a:noFill/>
        </p:spPr>
        <p:txBody>
          <a:bodyPr wrap="square">
            <a:spAutoFit/>
          </a:bodyPr>
          <a:lstStyle/>
          <a:p>
            <a:r>
              <a:rPr lang="ar-SA" altLang="en-US" sz="3200" b="1" dirty="0">
                <a:solidFill>
                  <a:srgbClr val="C0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يحرم  الاستثناء في الدعاء،</a:t>
            </a:r>
          </a:p>
          <a:p>
            <a:r>
              <a:rPr lang="ar-SA" altLang="en-US" sz="28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والدليل على هذا: حديث أبي هريرة ﷺ أن رسول الله ﷺ قال:</a:t>
            </a:r>
          </a:p>
          <a:p>
            <a:r>
              <a:rPr lang="ar-SA" altLang="en-US" sz="28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لا يقولن أحدكم: اللهم اغفر لي إن شئت، اللهم ارحمني إن شئت، ليعزم المسألة، فإنه لا مكره له ». </a:t>
            </a:r>
          </a:p>
          <a:p>
            <a:endParaRPr lang="ar-SA" sz="2800" dirty="0">
              <a:solidFill>
                <a:schemeClr val="accent1"/>
              </a:solidFill>
              <a:latin typeface="29LT Zarid Serif Rg" panose="00000100000000000000" pitchFamily="2" charset="-78"/>
              <a:cs typeface="29LT Zarid Serif Rg" panose="00000100000000000000" pitchFamily="2" charset="-78"/>
            </a:endParaRPr>
          </a:p>
        </p:txBody>
      </p:sp>
    </p:spTree>
    <p:extLst>
      <p:ext uri="{BB962C8B-B14F-4D97-AF65-F5344CB8AC3E}">
        <p14:creationId xmlns:p14="http://schemas.microsoft.com/office/powerpoint/2010/main" val="12645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نص, مستند, لقطة شاشة&#10;&#10;تم إنشاء الوصف تلقائياً">
            <a:extLst>
              <a:ext uri="{FF2B5EF4-FFF2-40B4-BE49-F238E27FC236}">
                <a16:creationId xmlns:a16="http://schemas.microsoft.com/office/drawing/2014/main" id="{A6A70255-2708-3D5D-A725-D8E75F764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26" y="1119371"/>
            <a:ext cx="9824483" cy="4343401"/>
          </a:xfrm>
          <a:prstGeom prst="rect">
            <a:avLst/>
          </a:prstGeom>
        </p:spPr>
      </p:pic>
      <p:pic>
        <p:nvPicPr>
          <p:cNvPr id="5" name="صورة 4" descr="صورة تحتوي على نص, ملكة, رسوم المتجهات&#10;&#10;تم إنشاء الوصف تلقائياً">
            <a:extLst>
              <a:ext uri="{FF2B5EF4-FFF2-40B4-BE49-F238E27FC236}">
                <a16:creationId xmlns:a16="http://schemas.microsoft.com/office/drawing/2014/main" id="{D6970FB6-1B16-A85B-970E-882140165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2" y="559697"/>
            <a:ext cx="3049417" cy="2158409"/>
          </a:xfrm>
          <a:prstGeom prst="rect">
            <a:avLst/>
          </a:prstGeom>
        </p:spPr>
      </p:pic>
      <p:sp>
        <p:nvSpPr>
          <p:cNvPr id="12" name="مستطيل 11">
            <a:extLst>
              <a:ext uri="{FF2B5EF4-FFF2-40B4-BE49-F238E27FC236}">
                <a16:creationId xmlns:a16="http://schemas.microsoft.com/office/drawing/2014/main" id="{FF351AD9-0963-8897-6C00-05C76CD54F8C}"/>
              </a:ext>
            </a:extLst>
          </p:cNvPr>
          <p:cNvSpPr/>
          <p:nvPr/>
        </p:nvSpPr>
        <p:spPr>
          <a:xfrm>
            <a:off x="2928926" y="1257444"/>
            <a:ext cx="7200800" cy="707886"/>
          </a:xfrm>
          <a:prstGeom prst="rect">
            <a:avLst/>
          </a:prstGeom>
        </p:spPr>
        <p:txBody>
          <a:bodyPr wrap="square">
            <a:spAutoFit/>
          </a:bodyPr>
          <a:lstStyle/>
          <a:p>
            <a:r>
              <a:rPr lang="ar-SA" sz="4000" dirty="0">
                <a:ln w="0"/>
                <a:solidFill>
                  <a:srgbClr val="C00000"/>
                </a:solidFill>
                <a:effectLst>
                  <a:outerShdw blurRad="38100" dist="25400" dir="5400000" algn="ctr" rotWithShape="0">
                    <a:srgbClr val="6E747A">
                      <a:alpha val="43000"/>
                    </a:srgbClr>
                  </a:outerShdw>
                </a:effectLst>
              </a:rPr>
              <a:t>اذكر ثلاث فوائد من الحديث:</a:t>
            </a:r>
          </a:p>
        </p:txBody>
      </p:sp>
      <p:sp>
        <p:nvSpPr>
          <p:cNvPr id="13" name="مربع نص 12">
            <a:extLst>
              <a:ext uri="{FF2B5EF4-FFF2-40B4-BE49-F238E27FC236}">
                <a16:creationId xmlns:a16="http://schemas.microsoft.com/office/drawing/2014/main" id="{676B49B0-08CA-E91C-C584-B4C3B18C515B}"/>
              </a:ext>
            </a:extLst>
          </p:cNvPr>
          <p:cNvSpPr txBox="1"/>
          <p:nvPr/>
        </p:nvSpPr>
        <p:spPr>
          <a:xfrm>
            <a:off x="1819374" y="2159283"/>
            <a:ext cx="8310352" cy="2554545"/>
          </a:xfrm>
          <a:prstGeom prst="rect">
            <a:avLst/>
          </a:prstGeom>
          <a:noFill/>
        </p:spPr>
        <p:txBody>
          <a:bodyPr wrap="none" rtlCol="1">
            <a:spAutoFit/>
          </a:bodyPr>
          <a:lstStyle/>
          <a:p>
            <a:pPr lvl="0"/>
            <a:r>
              <a:rPr lang="ar-SA" sz="3200" dirty="0">
                <a:ln w="0"/>
                <a:effectLst>
                  <a:outerShdw blurRad="38100" dist="19050" dir="2700000" algn="tl" rotWithShape="0">
                    <a:schemeClr val="dk1">
                      <a:alpha val="40000"/>
                    </a:schemeClr>
                  </a:outerShdw>
                </a:effectLst>
              </a:rPr>
              <a:t>نهى الرسول </a:t>
            </a:r>
            <a:r>
              <a:rPr lang="ar-EG" sz="3200" dirty="0">
                <a:ln w="0"/>
                <a:effectLst>
                  <a:outerShdw blurRad="38100" dist="19050" dir="2700000" algn="tl" rotWithShape="0">
                    <a:schemeClr val="dk1">
                      <a:alpha val="40000"/>
                    </a:schemeClr>
                  </a:outerShdw>
                </a:effectLst>
                <a:sym typeface="AGA Arabesque"/>
              </a:rPr>
              <a:t>صلى الله عليه وسلم</a:t>
            </a:r>
            <a:r>
              <a:rPr lang="en-US" sz="3200" dirty="0">
                <a:ln w="0"/>
                <a:effectLst>
                  <a:outerShdw blurRad="38100" dist="19050" dir="2700000" algn="tl" rotWithShape="0">
                    <a:schemeClr val="dk1">
                      <a:alpha val="40000"/>
                    </a:schemeClr>
                  </a:outerShdw>
                </a:effectLst>
              </a:rPr>
              <a:t> </a:t>
            </a:r>
            <a:r>
              <a:rPr lang="ar-EG" sz="3200" dirty="0">
                <a:ln w="0"/>
                <a:effectLst>
                  <a:outerShdw blurRad="38100" dist="19050" dir="2700000" algn="tl" rotWithShape="0">
                    <a:schemeClr val="dk1">
                      <a:alpha val="40000"/>
                    </a:schemeClr>
                  </a:outerShdw>
                </a:effectLst>
              </a:rPr>
              <a:t>ع</a:t>
            </a:r>
            <a:r>
              <a:rPr lang="ar-SA" sz="3200" dirty="0">
                <a:ln w="0"/>
                <a:effectLst>
                  <a:outerShdw blurRad="38100" dist="19050" dir="2700000" algn="tl" rotWithShape="0">
                    <a:schemeClr val="dk1">
                      <a:alpha val="40000"/>
                    </a:schemeClr>
                  </a:outerShdw>
                </a:effectLst>
              </a:rPr>
              <a:t>ن دعاء الاستثناء.</a:t>
            </a:r>
          </a:p>
          <a:p>
            <a:r>
              <a:rPr lang="ar-SA" sz="3200" dirty="0">
                <a:ln w="0"/>
                <a:effectLst>
                  <a:outerShdw blurRad="38100" dist="19050" dir="2700000" algn="tl" rotWithShape="0">
                    <a:schemeClr val="dk1">
                      <a:alpha val="40000"/>
                    </a:schemeClr>
                  </a:outerShdw>
                </a:effectLst>
              </a:rPr>
              <a:t>عدم تعليق الدعاء بمشيئة الله.</a:t>
            </a:r>
          </a:p>
          <a:p>
            <a:r>
              <a:rPr lang="ar-SA" sz="3200" dirty="0">
                <a:ln w="0"/>
                <a:effectLst>
                  <a:outerShdw blurRad="38100" dist="19050" dir="2700000" algn="tl" rotWithShape="0">
                    <a:schemeClr val="dk1">
                      <a:alpha val="40000"/>
                    </a:schemeClr>
                  </a:outerShdw>
                </a:effectLst>
              </a:rPr>
              <a:t>أنه يشعر (أن الله له مكره والأمر ليس كذلك؛ فالله أعظم وأجل).</a:t>
            </a:r>
            <a:endParaRPr lang="en-US" sz="3200" dirty="0">
              <a:ln w="0"/>
              <a:effectLst>
                <a:outerShdw blurRad="38100" dist="19050" dir="2700000" algn="tl" rotWithShape="0">
                  <a:schemeClr val="dk1">
                    <a:alpha val="40000"/>
                  </a:schemeClr>
                </a:outerShdw>
              </a:effectLst>
            </a:endParaRPr>
          </a:p>
          <a:p>
            <a:endParaRPr lang="en-US" sz="3200" dirty="0">
              <a:ln w="0"/>
              <a:effectLst>
                <a:outerShdw blurRad="38100" dist="19050" dir="2700000" algn="tl" rotWithShape="0">
                  <a:schemeClr val="dk1">
                    <a:alpha val="40000"/>
                  </a:schemeClr>
                </a:outerShdw>
              </a:effectLst>
            </a:endParaRPr>
          </a:p>
          <a:p>
            <a:pPr lvl="0"/>
            <a:endParaRPr lang="en-US" sz="3200" dirty="0">
              <a:ln w="0"/>
              <a:effectLst>
                <a:outerShdw blurRad="38100" dist="19050" dir="2700000" algn="tl" rotWithShape="0">
                  <a:schemeClr val="dk1">
                    <a:alpha val="40000"/>
                  </a:schemeClr>
                </a:outerShdw>
              </a:effectLst>
            </a:endParaRPr>
          </a:p>
        </p:txBody>
      </p:sp>
      <p:sp>
        <p:nvSpPr>
          <p:cNvPr id="16" name="مستطيل 15">
            <a:extLst>
              <a:ext uri="{FF2B5EF4-FFF2-40B4-BE49-F238E27FC236}">
                <a16:creationId xmlns:a16="http://schemas.microsoft.com/office/drawing/2014/main" id="{5506D535-C7CE-4CEE-EF91-48FDF27C4972}"/>
              </a:ext>
            </a:extLst>
          </p:cNvPr>
          <p:cNvSpPr/>
          <p:nvPr/>
        </p:nvSpPr>
        <p:spPr>
          <a:xfrm>
            <a:off x="9329648" y="162162"/>
            <a:ext cx="2862352" cy="584775"/>
          </a:xfrm>
          <a:prstGeom prst="rect">
            <a:avLst/>
          </a:prstGeom>
          <a:solidFill>
            <a:schemeClr val="bg1">
              <a:lumMod val="75000"/>
            </a:schemeClr>
          </a:solidFill>
        </p:spPr>
        <p:txBody>
          <a:bodyPr wrap="square">
            <a:spAutoFit/>
          </a:bodyPr>
          <a:lstStyle/>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نشاط 1</a:t>
            </a:r>
          </a:p>
        </p:txBody>
      </p:sp>
    </p:spTree>
    <p:extLst>
      <p:ext uri="{BB962C8B-B14F-4D97-AF65-F5344CB8AC3E}">
        <p14:creationId xmlns:p14="http://schemas.microsoft.com/office/powerpoint/2010/main" val="26869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3DBEA93-B9BF-4E47-D08F-EA5E226A3487}"/>
              </a:ext>
            </a:extLst>
          </p:cNvPr>
          <p:cNvSpPr txBox="1"/>
          <p:nvPr/>
        </p:nvSpPr>
        <p:spPr>
          <a:xfrm>
            <a:off x="264160" y="1833166"/>
            <a:ext cx="11663680" cy="4401205"/>
          </a:xfrm>
          <a:prstGeom prst="rect">
            <a:avLst/>
          </a:prstGeom>
          <a:noFill/>
        </p:spPr>
        <p:txBody>
          <a:bodyPr wrap="square">
            <a:spAutoFit/>
          </a:bodyPr>
          <a:lstStyle/>
          <a:p>
            <a:r>
              <a:rPr lang="ar-SA" sz="2800" b="1" dirty="0">
                <a:latin typeface="29LT Zarid Serif Rg" panose="00000100000000000000" pitchFamily="2" charset="-78"/>
                <a:cs typeface="29LT Zarid Serif Rg" panose="00000100000000000000" pitchFamily="2" charset="-78"/>
              </a:rPr>
              <a:t>نهي عن الاستثناء في الدعاء لأسباب، منها:</a:t>
            </a:r>
          </a:p>
          <a:p>
            <a:endParaRPr lang="ar-SA" sz="2800" b="1" dirty="0">
              <a:latin typeface="29LT Zarid Serif Rg" panose="00000100000000000000" pitchFamily="2" charset="-78"/>
              <a:cs typeface="29LT Zarid Serif Rg" panose="00000100000000000000" pitchFamily="2" charset="-78"/>
            </a:endParaRPr>
          </a:p>
          <a:p>
            <a:pPr marL="457200" indent="-457200">
              <a:buFont typeface="Arial" panose="020B0604020202020204" pitchFamily="34" charset="0"/>
              <a:buChar char="•"/>
            </a:pPr>
            <a:r>
              <a:rPr lang="ar-SA" sz="2800" b="1" dirty="0">
                <a:latin typeface="29LT Zarid Serif Rg" panose="00000100000000000000" pitchFamily="2" charset="-78"/>
                <a:cs typeface="29LT Zarid Serif Rg" panose="00000100000000000000" pitchFamily="2" charset="-78"/>
              </a:rPr>
              <a:t>أنه يشعر بأن الله له مكره، تعالى الله عن ذلك، فإن الله أعظم وأجل، ولهذا قال ﷺ: « إذا دعا أحدكم فليعزم المسألة، ولا يقولن: اللهم إن شئت فأعطني، فإنه لا مستكره له».</a:t>
            </a:r>
          </a:p>
          <a:p>
            <a:endParaRPr lang="ar-SA" sz="2800" b="1" dirty="0">
              <a:latin typeface="29LT Zarid Serif Rg" panose="00000100000000000000" pitchFamily="2" charset="-78"/>
              <a:cs typeface="29LT Zarid Serif Rg" panose="00000100000000000000" pitchFamily="2" charset="-78"/>
            </a:endParaRPr>
          </a:p>
          <a:p>
            <a:pPr marL="457200" indent="-457200">
              <a:buFont typeface="Arial" panose="020B0604020202020204" pitchFamily="34" charset="0"/>
              <a:buChar char="•"/>
            </a:pPr>
            <a:r>
              <a:rPr lang="ar-SA" sz="2800" b="1" dirty="0">
                <a:latin typeface="29LT Zarid Serif Rg" panose="00000100000000000000" pitchFamily="2" charset="-78"/>
                <a:cs typeface="29LT Zarid Serif Rg" panose="00000100000000000000" pitchFamily="2" charset="-78"/>
              </a:rPr>
              <a:t>أنه يشعر بأن هذا أمر عظيم على الله، ويعجز عنه، سبحان الله عن ذلك، ولهذا قال ﷺ</a:t>
            </a:r>
          </a:p>
          <a:p>
            <a:r>
              <a:rPr lang="ar-SA" sz="2800" b="1" dirty="0">
                <a:latin typeface="29LT Zarid Serif Rg" panose="00000100000000000000" pitchFamily="2" charset="-78"/>
                <a:cs typeface="29LT Zarid Serif Rg" panose="00000100000000000000" pitchFamily="2" charset="-78"/>
              </a:rPr>
              <a:t>في رواية للحديث: «ولكن ليعزم المسألة وليعظم الرغبة، فإن الله لا </a:t>
            </a:r>
            <a:r>
              <a:rPr lang="ar-SA" sz="2800" b="1" dirty="0" err="1">
                <a:latin typeface="29LT Zarid Serif Rg" panose="00000100000000000000" pitchFamily="2" charset="-78"/>
                <a:cs typeface="29LT Zarid Serif Rg" panose="00000100000000000000" pitchFamily="2" charset="-78"/>
              </a:rPr>
              <a:t>يتعاظمه</a:t>
            </a:r>
            <a:r>
              <a:rPr lang="ar-SA" sz="2800" b="1" dirty="0">
                <a:latin typeface="29LT Zarid Serif Rg" panose="00000100000000000000" pitchFamily="2" charset="-78"/>
                <a:cs typeface="29LT Zarid Serif Rg" panose="00000100000000000000" pitchFamily="2" charset="-78"/>
              </a:rPr>
              <a:t> شيء أعطاه».</a:t>
            </a:r>
          </a:p>
          <a:p>
            <a:endParaRPr lang="ar-SA" sz="2800" b="1" dirty="0">
              <a:latin typeface="29LT Zarid Serif Rg" panose="00000100000000000000" pitchFamily="2" charset="-78"/>
              <a:cs typeface="29LT Zarid Serif Rg" panose="00000100000000000000" pitchFamily="2" charset="-78"/>
            </a:endParaRPr>
          </a:p>
          <a:p>
            <a:pPr marL="457200" indent="-457200">
              <a:buFont typeface="Arial" panose="020B0604020202020204" pitchFamily="34" charset="0"/>
              <a:buChar char="•"/>
            </a:pPr>
            <a:r>
              <a:rPr lang="ar-SA" sz="2800" b="1" dirty="0">
                <a:latin typeface="29LT Zarid Serif Rg" panose="00000100000000000000" pitchFamily="2" charset="-78"/>
                <a:cs typeface="29LT Zarid Serif Rg" panose="00000100000000000000" pitchFamily="2" charset="-78"/>
              </a:rPr>
              <a:t>أنه يشعر باستغناء العبد عن ربه جل وعلا ، وعدم افتقاره إليه، وفي هذا إساءة أدب مع الله تعالى.</a:t>
            </a:r>
          </a:p>
          <a:p>
            <a:endParaRPr lang="ar-SA" sz="2800" b="1" dirty="0">
              <a:latin typeface="29LT Zarid Serif Rg" panose="00000100000000000000" pitchFamily="2" charset="-78"/>
              <a:cs typeface="29LT Zarid Serif Rg" panose="00000100000000000000" pitchFamily="2" charset="-78"/>
            </a:endParaRPr>
          </a:p>
        </p:txBody>
      </p:sp>
      <p:sp>
        <p:nvSpPr>
          <p:cNvPr id="6" name="مربع نص 5">
            <a:extLst>
              <a:ext uri="{FF2B5EF4-FFF2-40B4-BE49-F238E27FC236}">
                <a16:creationId xmlns:a16="http://schemas.microsoft.com/office/drawing/2014/main" id="{ACC41B3D-041B-6758-712B-991349F1953C}"/>
              </a:ext>
            </a:extLst>
          </p:cNvPr>
          <p:cNvSpPr txBox="1"/>
          <p:nvPr/>
        </p:nvSpPr>
        <p:spPr>
          <a:xfrm>
            <a:off x="5323840" y="592574"/>
            <a:ext cx="6096000" cy="646331"/>
          </a:xfrm>
          <a:prstGeom prst="rect">
            <a:avLst/>
          </a:prstGeom>
          <a:noFill/>
        </p:spPr>
        <p:txBody>
          <a:bodyPr wrap="square">
            <a:spAutoFit/>
          </a:bodyPr>
          <a:lstStyle/>
          <a:p>
            <a:r>
              <a:rPr lang="ar-SA" sz="3600" b="1" dirty="0">
                <a:solidFill>
                  <a:schemeClr val="accent4">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الحكمة من النهي عن الاستثناء في الدعاء</a:t>
            </a:r>
          </a:p>
        </p:txBody>
      </p:sp>
    </p:spTree>
    <p:extLst>
      <p:ext uri="{BB962C8B-B14F-4D97-AF65-F5344CB8AC3E}">
        <p14:creationId xmlns:p14="http://schemas.microsoft.com/office/powerpoint/2010/main" val="406129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B8643AE-B6EB-0B68-4AAB-4CE7AFF34EBB}"/>
              </a:ext>
            </a:extLst>
          </p:cNvPr>
          <p:cNvSpPr txBox="1"/>
          <p:nvPr/>
        </p:nvSpPr>
        <p:spPr>
          <a:xfrm>
            <a:off x="833120" y="570637"/>
            <a:ext cx="10769600" cy="3970318"/>
          </a:xfrm>
          <a:prstGeom prst="rect">
            <a:avLst/>
          </a:prstGeom>
          <a:noFill/>
        </p:spPr>
        <p:txBody>
          <a:bodyPr wrap="square">
            <a:spAutoFit/>
          </a:bodyPr>
          <a:lstStyle/>
          <a:p>
            <a:r>
              <a:rPr lang="ar-SA" sz="3600" b="1" dirty="0">
                <a:solidFill>
                  <a:srgbClr val="6C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العزم في الدعاء:</a:t>
            </a:r>
          </a:p>
          <a:p>
            <a:endParaRPr lang="ar-SA" sz="3600" b="1" dirty="0">
              <a:solidFill>
                <a:srgbClr val="6C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r>
              <a:rPr lang="ar-SA" sz="36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الواجب على الداعي أن يعزم المسألة في دعائه،</a:t>
            </a:r>
          </a:p>
          <a:p>
            <a:endParaRPr lang="ar-SA" sz="36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r>
              <a:rPr lang="ar-SA" sz="3600" b="1" dirty="0">
                <a:solidFill>
                  <a:schemeClr val="accent2">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ومعنى عزم المسألة: </a:t>
            </a:r>
          </a:p>
          <a:p>
            <a:r>
              <a:rPr lang="ar-SA" sz="3600" b="1" dirty="0">
                <a:solidFill>
                  <a:schemeClr val="accent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الإلحاح في طلبها، </a:t>
            </a:r>
          </a:p>
          <a:p>
            <a:r>
              <a:rPr lang="ar-SA" sz="3600" b="1" dirty="0">
                <a:solidFill>
                  <a:schemeClr val="accent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من غير ضعف، ولا تعليق على مشيئة، ولا تردد في طلبه من ربه جل علا .</a:t>
            </a:r>
          </a:p>
        </p:txBody>
      </p:sp>
    </p:spTree>
    <p:extLst>
      <p:ext uri="{BB962C8B-B14F-4D97-AF65-F5344CB8AC3E}">
        <p14:creationId xmlns:p14="http://schemas.microsoft.com/office/powerpoint/2010/main" val="102165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نص, مستند, لقطة شاشة&#10;&#10;تم إنشاء الوصف تلقائياً">
            <a:extLst>
              <a:ext uri="{FF2B5EF4-FFF2-40B4-BE49-F238E27FC236}">
                <a16:creationId xmlns:a16="http://schemas.microsoft.com/office/drawing/2014/main" id="{A6A70255-2708-3D5D-A725-D8E75F764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26" y="1119371"/>
            <a:ext cx="9824483" cy="4343401"/>
          </a:xfrm>
          <a:prstGeom prst="rect">
            <a:avLst/>
          </a:prstGeom>
        </p:spPr>
      </p:pic>
      <p:pic>
        <p:nvPicPr>
          <p:cNvPr id="5" name="صورة 4" descr="صورة تحتوي على نص, ملكة, رسوم المتجهات&#10;&#10;تم إنشاء الوصف تلقائياً">
            <a:extLst>
              <a:ext uri="{FF2B5EF4-FFF2-40B4-BE49-F238E27FC236}">
                <a16:creationId xmlns:a16="http://schemas.microsoft.com/office/drawing/2014/main" id="{D6970FB6-1B16-A85B-970E-882140165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2" y="559697"/>
            <a:ext cx="3049417" cy="2158409"/>
          </a:xfrm>
          <a:prstGeom prst="rect">
            <a:avLst/>
          </a:prstGeom>
        </p:spPr>
      </p:pic>
      <p:sp>
        <p:nvSpPr>
          <p:cNvPr id="12" name="مستطيل 11">
            <a:extLst>
              <a:ext uri="{FF2B5EF4-FFF2-40B4-BE49-F238E27FC236}">
                <a16:creationId xmlns:a16="http://schemas.microsoft.com/office/drawing/2014/main" id="{FF351AD9-0963-8897-6C00-05C76CD54F8C}"/>
              </a:ext>
            </a:extLst>
          </p:cNvPr>
          <p:cNvSpPr/>
          <p:nvPr/>
        </p:nvSpPr>
        <p:spPr>
          <a:xfrm>
            <a:off x="2928926" y="1257444"/>
            <a:ext cx="7200800" cy="1077218"/>
          </a:xfrm>
          <a:prstGeom prst="rect">
            <a:avLst/>
          </a:prstGeom>
        </p:spPr>
        <p:txBody>
          <a:bodyPr wrap="square">
            <a:spAutoFit/>
          </a:bodyPr>
          <a:lstStyle/>
          <a:p>
            <a:r>
              <a:rPr lang="ar-SA" sz="3200" dirty="0">
                <a:ln w="0"/>
                <a:solidFill>
                  <a:srgbClr val="C00000"/>
                </a:solidFill>
                <a:effectLst>
                  <a:outerShdw blurRad="38100" dist="25400" dir="5400000" algn="ctr" rotWithShape="0">
                    <a:srgbClr val="6E747A">
                      <a:alpha val="43000"/>
                    </a:srgbClr>
                  </a:outerShdw>
                </a:effectLst>
              </a:rPr>
              <a:t>ما الدعاء الذي كان النَّبِيُّ صلى الله عليه وسلم يردده في صلاته بين السجدتين؟ </a:t>
            </a:r>
          </a:p>
        </p:txBody>
      </p:sp>
      <p:sp>
        <p:nvSpPr>
          <p:cNvPr id="13" name="مربع نص 12">
            <a:extLst>
              <a:ext uri="{FF2B5EF4-FFF2-40B4-BE49-F238E27FC236}">
                <a16:creationId xmlns:a16="http://schemas.microsoft.com/office/drawing/2014/main" id="{676B49B0-08CA-E91C-C584-B4C3B18C515B}"/>
              </a:ext>
            </a:extLst>
          </p:cNvPr>
          <p:cNvSpPr txBox="1"/>
          <p:nvPr/>
        </p:nvSpPr>
        <p:spPr>
          <a:xfrm>
            <a:off x="2867105" y="2371153"/>
            <a:ext cx="7324441" cy="584775"/>
          </a:xfrm>
          <a:prstGeom prst="rect">
            <a:avLst/>
          </a:prstGeom>
          <a:noFill/>
        </p:spPr>
        <p:txBody>
          <a:bodyPr wrap="none" rtlCol="1">
            <a:spAutoFit/>
          </a:bodyPr>
          <a:lstStyle/>
          <a:p>
            <a:pPr lvl="0"/>
            <a:r>
              <a:rPr lang="ar-SA" sz="3200" b="1" dirty="0">
                <a:ln w="0"/>
                <a:effectLst>
                  <a:outerShdw blurRad="38100" dist="19050" dir="2700000" algn="tl" rotWithShape="0">
                    <a:schemeClr val="dk1">
                      <a:alpha val="40000"/>
                    </a:schemeClr>
                  </a:outerShdw>
                </a:effectLst>
              </a:rPr>
              <a:t>" ربِّ اغفِر لي وارحَمني واجبُرني وارزُقني وارفَعني "</a:t>
            </a:r>
            <a:endParaRPr lang="en-US" sz="3200" b="1" dirty="0">
              <a:ln w="0"/>
              <a:effectLst>
                <a:outerShdw blurRad="38100" dist="19050" dir="2700000" algn="tl" rotWithShape="0">
                  <a:schemeClr val="dk1">
                    <a:alpha val="40000"/>
                  </a:schemeClr>
                </a:outerShdw>
              </a:effectLst>
            </a:endParaRPr>
          </a:p>
        </p:txBody>
      </p:sp>
      <p:sp>
        <p:nvSpPr>
          <p:cNvPr id="16" name="مستطيل 15">
            <a:extLst>
              <a:ext uri="{FF2B5EF4-FFF2-40B4-BE49-F238E27FC236}">
                <a16:creationId xmlns:a16="http://schemas.microsoft.com/office/drawing/2014/main" id="{5506D535-C7CE-4CEE-EF91-48FDF27C4972}"/>
              </a:ext>
            </a:extLst>
          </p:cNvPr>
          <p:cNvSpPr/>
          <p:nvPr/>
        </p:nvSpPr>
        <p:spPr>
          <a:xfrm>
            <a:off x="9329648" y="162162"/>
            <a:ext cx="2862352" cy="584775"/>
          </a:xfrm>
          <a:prstGeom prst="rect">
            <a:avLst/>
          </a:prstGeom>
          <a:solidFill>
            <a:schemeClr val="bg1">
              <a:lumMod val="75000"/>
            </a:schemeClr>
          </a:solidFill>
        </p:spPr>
        <p:txBody>
          <a:bodyPr wrap="square">
            <a:spAutoFit/>
          </a:bodyPr>
          <a:lstStyle/>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نشاط 1</a:t>
            </a:r>
          </a:p>
        </p:txBody>
      </p:sp>
      <p:sp>
        <p:nvSpPr>
          <p:cNvPr id="8" name="مربع نص 7">
            <a:extLst>
              <a:ext uri="{FF2B5EF4-FFF2-40B4-BE49-F238E27FC236}">
                <a16:creationId xmlns:a16="http://schemas.microsoft.com/office/drawing/2014/main" id="{DDF73F55-488F-04A7-187C-F9BF4B122B43}"/>
              </a:ext>
            </a:extLst>
          </p:cNvPr>
          <p:cNvSpPr txBox="1"/>
          <p:nvPr/>
        </p:nvSpPr>
        <p:spPr>
          <a:xfrm>
            <a:off x="1924176" y="2941578"/>
            <a:ext cx="2009500" cy="600164"/>
          </a:xfrm>
          <a:prstGeom prst="rect">
            <a:avLst/>
          </a:prstGeom>
          <a:noFill/>
        </p:spPr>
        <p:txBody>
          <a:bodyPr wrap="square">
            <a:spAutoFit/>
          </a:bodyPr>
          <a:lstStyle/>
          <a:p>
            <a:r>
              <a:rPr lang="ar-SA" sz="1100" dirty="0">
                <a:hlinkClick r:id="rId4"/>
              </a:rPr>
              <a:t>https://www.dorar.net/hadith/sharh/42387</a:t>
            </a:r>
            <a:endParaRPr lang="ar-SA" sz="1100" dirty="0"/>
          </a:p>
          <a:p>
            <a:r>
              <a:rPr lang="ar-SA" sz="1100" dirty="0"/>
              <a:t>المرجع </a:t>
            </a:r>
          </a:p>
        </p:txBody>
      </p:sp>
      <p:sp>
        <p:nvSpPr>
          <p:cNvPr id="14" name="مستطيل 13">
            <a:extLst>
              <a:ext uri="{FF2B5EF4-FFF2-40B4-BE49-F238E27FC236}">
                <a16:creationId xmlns:a16="http://schemas.microsoft.com/office/drawing/2014/main" id="{42C0EC50-B1F9-6DFB-C2EC-2CE65B7CE0DE}"/>
              </a:ext>
            </a:extLst>
          </p:cNvPr>
          <p:cNvSpPr/>
          <p:nvPr/>
        </p:nvSpPr>
        <p:spPr>
          <a:xfrm>
            <a:off x="2928926" y="3597347"/>
            <a:ext cx="7200800" cy="584775"/>
          </a:xfrm>
          <a:prstGeom prst="rect">
            <a:avLst/>
          </a:prstGeom>
        </p:spPr>
        <p:txBody>
          <a:bodyPr wrap="square">
            <a:spAutoFit/>
          </a:bodyPr>
          <a:lstStyle/>
          <a:p>
            <a:r>
              <a:rPr lang="ar-SA" sz="3200" dirty="0">
                <a:ln w="0"/>
                <a:solidFill>
                  <a:srgbClr val="C00000"/>
                </a:solidFill>
                <a:effectLst>
                  <a:outerShdw blurRad="38100" dist="25400" dir="5400000" algn="ctr" rotWithShape="0">
                    <a:srgbClr val="6E747A">
                      <a:alpha val="43000"/>
                    </a:srgbClr>
                  </a:outerShdw>
                </a:effectLst>
              </a:rPr>
              <a:t>ما الذي تلاحظه في هذا الدعاء مما يتعَلَّق بالدرس؟</a:t>
            </a:r>
          </a:p>
        </p:txBody>
      </p:sp>
      <p:sp>
        <p:nvSpPr>
          <p:cNvPr id="15" name="مربع نص 14">
            <a:extLst>
              <a:ext uri="{FF2B5EF4-FFF2-40B4-BE49-F238E27FC236}">
                <a16:creationId xmlns:a16="http://schemas.microsoft.com/office/drawing/2014/main" id="{2E26CC6B-0FDA-FF15-9385-BB0764FB29F9}"/>
              </a:ext>
            </a:extLst>
          </p:cNvPr>
          <p:cNvSpPr txBox="1"/>
          <p:nvPr/>
        </p:nvSpPr>
        <p:spPr>
          <a:xfrm>
            <a:off x="2062274" y="4237727"/>
            <a:ext cx="8290560" cy="954107"/>
          </a:xfrm>
          <a:prstGeom prst="rect">
            <a:avLst/>
          </a:prstGeom>
          <a:noFill/>
        </p:spPr>
        <p:txBody>
          <a:bodyPr wrap="square">
            <a:spAutoFit/>
          </a:bodyPr>
          <a:lstStyle/>
          <a:p>
            <a:pPr algn="ctr"/>
            <a:r>
              <a:rPr lang="ar-SA" sz="2800" b="1" dirty="0">
                <a:ln w="0"/>
                <a:effectLst>
                  <a:outerShdw blurRad="38100" dist="19050" dir="2700000" algn="tl" rotWithShape="0">
                    <a:schemeClr val="dk1">
                      <a:alpha val="40000"/>
                    </a:schemeClr>
                  </a:outerShdw>
                </a:effectLst>
              </a:rPr>
              <a:t>العزم والشدة والإلحاح في طلب الدعاء والجزم بذلك من غير ضعف، ولا تعليق على مشيئة ولا تردد في طلبه من ربه جل علا.</a:t>
            </a:r>
            <a:endParaRPr lang="en-US" sz="28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196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duotone>
              <a:prstClr val="black"/>
              <a:srgbClr val="D9C3A5">
                <a:tint val="50000"/>
                <a:satMod val="180000"/>
              </a:srgbClr>
            </a:duotone>
          </a:blip>
          <a:srcRect/>
          <a:stretch>
            <a:fillRect/>
          </a:stretch>
        </p:blipFill>
        <p:spPr>
          <a:xfrm rot="5400000">
            <a:off x="3013400" y="-2097206"/>
            <a:ext cx="6165207" cy="11426420"/>
          </a:xfrm>
          <a:prstGeom prst="rect">
            <a:avLst/>
          </a:prstGeom>
        </p:spPr>
      </p:pic>
      <p:pic>
        <p:nvPicPr>
          <p:cNvPr id="5" name="CB604AAD-F8D8-4A58-B0CD-EFEF454D7EAA-L0-001.gif" descr="CB604AAD-F8D8-4A58-B0CD-EFEF454D7EAA-L0-001.gif">
            <a:extLst>
              <a:ext uri="{FF2B5EF4-FFF2-40B4-BE49-F238E27FC236}">
                <a16:creationId xmlns:a16="http://schemas.microsoft.com/office/drawing/2014/main" id="{9E8785FC-8441-4AF6-902B-4A16E6A7EBA4}"/>
              </a:ext>
            </a:extLst>
          </p:cNvPr>
          <p:cNvPicPr>
            <a:picLocks/>
          </p:cNvPicPr>
          <p:nvPr/>
        </p:nvPicPr>
        <p:blipFill rotWithShape="1">
          <a:blip r:embed="rId3" cstate="print">
            <a:duotone>
              <a:schemeClr val="accent6">
                <a:shade val="45000"/>
                <a:satMod val="135000"/>
              </a:schemeClr>
              <a:prstClr val="white"/>
            </a:duotone>
            <a:alphaModFix amt="70000"/>
          </a:blip>
          <a:srcRect l="19505" t="9734" r="19685" b="9569"/>
          <a:stretch/>
        </p:blipFill>
        <p:spPr>
          <a:xfrm>
            <a:off x="506702" y="2498399"/>
            <a:ext cx="3048001" cy="3098800"/>
          </a:xfrm>
          <a:prstGeom prst="rect">
            <a:avLst/>
          </a:prstGeom>
          <a:ln w="12700">
            <a:miter lim="400000"/>
          </a:ln>
        </p:spPr>
      </p:pic>
      <p:sp>
        <p:nvSpPr>
          <p:cNvPr id="6" name="TextBox 34">
            <a:extLst>
              <a:ext uri="{FF2B5EF4-FFF2-40B4-BE49-F238E27FC236}">
                <a16:creationId xmlns:a16="http://schemas.microsoft.com/office/drawing/2014/main" id="{E7BF7A4E-556F-43F7-8328-DDC8DF2607E2}"/>
              </a:ext>
            </a:extLst>
          </p:cNvPr>
          <p:cNvSpPr txBox="1"/>
          <p:nvPr/>
        </p:nvSpPr>
        <p:spPr>
          <a:xfrm>
            <a:off x="267826" y="4336388"/>
            <a:ext cx="3525750" cy="806503"/>
          </a:xfrm>
          <a:prstGeom prst="rect">
            <a:avLst/>
          </a:prstGeom>
        </p:spPr>
        <p:txBody>
          <a:bodyPr wrap="square" lIns="0" tIns="0" rIns="0" bIns="0" rtlCol="0" anchor="t">
            <a:spAutoFit/>
          </a:bodyPr>
          <a:lstStyle/>
          <a:p>
            <a:pPr algn="ctr">
              <a:lnSpc>
                <a:spcPts val="7440"/>
              </a:lnSpc>
            </a:pPr>
            <a:r>
              <a:rPr lang="ar-SA" sz="2800" dirty="0">
                <a:solidFill>
                  <a:schemeClr val="bg2">
                    <a:lumMod val="25000"/>
                  </a:schemeClr>
                </a:solidFill>
                <a:latin typeface="DG Ghareeb"/>
                <a:cs typeface="DG Ghareeb"/>
              </a:rPr>
              <a:t>تنزيل قائمة الحضور</a:t>
            </a:r>
            <a:endParaRPr lang="en-US" sz="2800" dirty="0">
              <a:solidFill>
                <a:schemeClr val="bg2">
                  <a:lumMod val="25000"/>
                </a:schemeClr>
              </a:solidFill>
              <a:latin typeface="DG Ghareeb"/>
              <a:cs typeface="DG Ghareeb"/>
            </a:endParaRPr>
          </a:p>
        </p:txBody>
      </p:sp>
      <p:pic>
        <p:nvPicPr>
          <p:cNvPr id="4" name="صورة 3">
            <a:extLst>
              <a:ext uri="{FF2B5EF4-FFF2-40B4-BE49-F238E27FC236}">
                <a16:creationId xmlns:a16="http://schemas.microsoft.com/office/drawing/2014/main" id="{A3C21D71-77BD-4827-BCC8-A291284E7468}"/>
              </a:ext>
            </a:extLst>
          </p:cNvPr>
          <p:cNvPicPr>
            <a:picLocks noChangeAspect="1"/>
          </p:cNvPicPr>
          <p:nvPr/>
        </p:nvPicPr>
        <p:blipFill>
          <a:blip r:embed="rId4" cstate="print">
            <a:alphaModFix/>
            <a:duotone>
              <a:prstClr val="black"/>
              <a:schemeClr val="accent1">
                <a:tint val="45000"/>
                <a:satMod val="400000"/>
              </a:schemeClr>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a:off x="5519829" y="1390960"/>
            <a:ext cx="3950216" cy="4450089"/>
          </a:xfrm>
          <a:prstGeom prst="rect">
            <a:avLst/>
          </a:prstGeom>
        </p:spPr>
      </p:pic>
      <p:sp>
        <p:nvSpPr>
          <p:cNvPr id="8" name="عنوان 1">
            <a:extLst>
              <a:ext uri="{FF2B5EF4-FFF2-40B4-BE49-F238E27FC236}">
                <a16:creationId xmlns:a16="http://schemas.microsoft.com/office/drawing/2014/main" id="{A72B0EAC-7291-4F8C-97FF-FA7F2945B0A0}"/>
              </a:ext>
            </a:extLst>
          </p:cNvPr>
          <p:cNvSpPr txBox="1">
            <a:spLocks/>
          </p:cNvSpPr>
          <p:nvPr/>
        </p:nvSpPr>
        <p:spPr>
          <a:xfrm>
            <a:off x="5832549" y="2789364"/>
            <a:ext cx="2136812" cy="1653278"/>
          </a:xfrm>
          <a:prstGeom prst="rect">
            <a:avLst/>
          </a:prstGeom>
        </p:spPr>
        <p:txBody>
          <a:bodyPr>
            <a:noAutofit/>
          </a:bodyPr>
          <a:lstStyle>
            <a:lvl1pPr algn="ctr" defTabSz="914411" rtl="0" eaLnBrk="1" latinLnBrk="0" hangingPunct="1">
              <a:spcBef>
                <a:spcPct val="0"/>
              </a:spcBef>
              <a:buNone/>
              <a:defRPr sz="4400" kern="1200">
                <a:solidFill>
                  <a:schemeClr val="tx1"/>
                </a:solidFill>
                <a:latin typeface="+mj-lt"/>
                <a:ea typeface="+mj-ea"/>
                <a:cs typeface="+mj-cs"/>
              </a:defRPr>
            </a:lvl1pPr>
          </a:lstStyle>
          <a:p>
            <a:r>
              <a:rPr lang="ar-SA" dirty="0">
                <a:ln w="0"/>
                <a:solidFill>
                  <a:srgbClr val="C00000"/>
                </a:solidFill>
                <a:effectLst>
                  <a:outerShdw blurRad="38100" dist="19050" dir="2700000" algn="tl" rotWithShape="0">
                    <a:schemeClr val="dk1">
                      <a:alpha val="40000"/>
                    </a:schemeClr>
                  </a:outerShdw>
                </a:effectLst>
                <a:latin typeface="Calibri" pitchFamily="34" charset="0"/>
                <a:cs typeface="Calibri" pitchFamily="34" charset="0"/>
              </a:rPr>
              <a:t>التقويم</a:t>
            </a:r>
            <a:r>
              <a:rPr lang="ar-SA" sz="11501" dirty="0">
                <a:ln w="0"/>
                <a:solidFill>
                  <a:srgbClr val="C00000"/>
                </a:solidFill>
                <a:effectLst>
                  <a:outerShdw blurRad="38100" dist="19050" dir="2700000" algn="tl" rotWithShape="0">
                    <a:schemeClr val="dk1">
                      <a:alpha val="40000"/>
                    </a:schemeClr>
                  </a:outerShdw>
                </a:effectLst>
                <a:latin typeface="Calibri" pitchFamily="34" charset="0"/>
                <a:cs typeface="Calibri" pitchFamily="34" charset="0"/>
              </a:rPr>
              <a:t> </a:t>
            </a:r>
          </a:p>
        </p:txBody>
      </p:sp>
    </p:spTree>
    <p:extLst>
      <p:ext uri="{BB962C8B-B14F-4D97-AF65-F5344CB8AC3E}">
        <p14:creationId xmlns:p14="http://schemas.microsoft.com/office/powerpoint/2010/main" val="243218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pngegg (62).png"/>
          <p:cNvPicPr>
            <a:picLocks noChangeAspect="1"/>
          </p:cNvPicPr>
          <p:nvPr/>
        </p:nvPicPr>
        <p:blipFill>
          <a:blip r:embed="rId2"/>
          <a:srcRect l="5084" t="8001" r="6717" b="8001"/>
          <a:stretch>
            <a:fillRect/>
          </a:stretch>
        </p:blipFill>
        <p:spPr>
          <a:xfrm>
            <a:off x="-254000" y="-127000"/>
            <a:ext cx="12364211" cy="6869005"/>
          </a:xfrm>
          <a:prstGeom prst="rect">
            <a:avLst/>
          </a:prstGeom>
        </p:spPr>
      </p:pic>
      <p:grpSp>
        <p:nvGrpSpPr>
          <p:cNvPr id="7" name="مجموعة 3"/>
          <p:cNvGrpSpPr/>
          <p:nvPr/>
        </p:nvGrpSpPr>
        <p:grpSpPr>
          <a:xfrm>
            <a:off x="8653968" y="452670"/>
            <a:ext cx="3586715" cy="768085"/>
            <a:chOff x="-422292" y="4371950"/>
            <a:chExt cx="2690036" cy="576064"/>
          </a:xfrm>
        </p:grpSpPr>
        <p:pic>
          <p:nvPicPr>
            <p:cNvPr id="8" name="Google Shape;182;p29"/>
            <p:cNvPicPr preferRelativeResize="0"/>
            <p:nvPr/>
          </p:nvPicPr>
          <p:blipFill rotWithShape="1">
            <a:blip r:embed="rId3" cstate="print">
              <a:alphaModFix/>
              <a:duotone>
                <a:prstClr val="black"/>
                <a:schemeClr val="tx2">
                  <a:tint val="45000"/>
                  <a:satMod val="400000"/>
                </a:schemeClr>
              </a:duotone>
            </a:blip>
            <a:srcRect t="22454" r="8892" b="33311"/>
            <a:stretch/>
          </p:blipFill>
          <p:spPr>
            <a:xfrm flipH="1">
              <a:off x="-422292" y="4371950"/>
              <a:ext cx="2690036" cy="576064"/>
            </a:xfrm>
            <a:prstGeom prst="rect">
              <a:avLst/>
            </a:prstGeom>
            <a:noFill/>
            <a:ln>
              <a:noFill/>
            </a:ln>
          </p:spPr>
        </p:pic>
        <p:sp>
          <p:nvSpPr>
            <p:cNvPr id="9" name="مستطيل 8"/>
            <p:cNvSpPr/>
            <p:nvPr/>
          </p:nvSpPr>
          <p:spPr>
            <a:xfrm>
              <a:off x="505110" y="4443958"/>
              <a:ext cx="862255" cy="500233"/>
            </a:xfrm>
            <a:prstGeom prst="rect">
              <a:avLst/>
            </a:prstGeom>
          </p:spPr>
          <p:txBody>
            <a:bodyPr wrap="none">
              <a:spAutoFit/>
            </a:bodyPr>
            <a:lstStyle/>
            <a:p>
              <a:pPr algn="ctr"/>
              <a:r>
                <a:rPr lang="ar-SA" sz="3734" b="1" dirty="0">
                  <a:solidFill>
                    <a:schemeClr val="bg1"/>
                  </a:solidFill>
                  <a:latin typeface="Calibri" pitchFamily="34" charset="0"/>
                  <a:cs typeface="Calibri" pitchFamily="34" charset="0"/>
                </a:rPr>
                <a:t>ختامًا </a:t>
              </a:r>
            </a:p>
          </p:txBody>
        </p:sp>
      </p:grpSp>
      <p:sp>
        <p:nvSpPr>
          <p:cNvPr id="4" name="مستطيل 3"/>
          <p:cNvSpPr/>
          <p:nvPr/>
        </p:nvSpPr>
        <p:spPr>
          <a:xfrm>
            <a:off x="1584277" y="1955800"/>
            <a:ext cx="8855791" cy="3375796"/>
          </a:xfrm>
          <a:prstGeom prst="rect">
            <a:avLst/>
          </a:prstGeom>
        </p:spPr>
        <p:txBody>
          <a:bodyPr wrap="square">
            <a:spAutoFit/>
          </a:bodyPr>
          <a:lstStyle/>
          <a:p>
            <a:pPr algn="ctr"/>
            <a:r>
              <a:rPr lang="ar-SA" sz="2667" b="1" dirty="0">
                <a:latin typeface="Calibri" pitchFamily="34" charset="0"/>
                <a:cs typeface="Calibri" pitchFamily="34" charset="0"/>
              </a:rPr>
              <a:t>الحمد الله حمدًا طيبًا مباركًا الذي يسر لنا إتمام المنهج  </a:t>
            </a:r>
          </a:p>
          <a:p>
            <a:pPr algn="ctr"/>
            <a:r>
              <a:rPr lang="ar-SA" sz="2667" b="1" dirty="0">
                <a:latin typeface="Calibri" pitchFamily="34" charset="0"/>
                <a:cs typeface="Calibri" pitchFamily="34" charset="0"/>
              </a:rPr>
              <a:t> فالحمدلله في السراء والضراء وعلى أي حال</a:t>
            </a:r>
          </a:p>
          <a:p>
            <a:pPr algn="ctr"/>
            <a:r>
              <a:rPr lang="ar-SA" sz="2667" b="1" dirty="0">
                <a:latin typeface="Calibri" pitchFamily="34" charset="0"/>
                <a:cs typeface="Calibri" pitchFamily="34" charset="0"/>
              </a:rPr>
              <a:t>والحمد الله دائمًا وابدأ </a:t>
            </a:r>
          </a:p>
          <a:p>
            <a:pPr algn="ctr"/>
            <a:r>
              <a:rPr lang="ar-SA" sz="2667" b="1" dirty="0">
                <a:latin typeface="Calibri" pitchFamily="34" charset="0"/>
                <a:cs typeface="Calibri" pitchFamily="34" charset="0"/>
              </a:rPr>
              <a:t>اشكر لكن طالباتي الغاليات جهدكن وسعيكن وإنصاتكن </a:t>
            </a:r>
          </a:p>
          <a:p>
            <a:pPr algn="ctr"/>
            <a:r>
              <a:rPr lang="ar-SA" sz="2667" b="1" dirty="0">
                <a:latin typeface="Calibri" pitchFamily="34" charset="0"/>
                <a:cs typeface="Calibri" pitchFamily="34" charset="0"/>
              </a:rPr>
              <a:t>شكرًا لكل مبدعه ومتألقة </a:t>
            </a:r>
          </a:p>
          <a:p>
            <a:pPr algn="ctr"/>
            <a:r>
              <a:rPr lang="ar-SA" sz="2667" b="1" dirty="0">
                <a:latin typeface="Calibri" pitchFamily="34" charset="0"/>
                <a:cs typeface="Calibri" pitchFamily="34" charset="0"/>
              </a:rPr>
              <a:t>وأسأل الله لي ولكن العلم النافع </a:t>
            </a:r>
          </a:p>
          <a:p>
            <a:pPr algn="ctr"/>
            <a:r>
              <a:rPr lang="ar-SA" sz="2667" b="1" dirty="0">
                <a:latin typeface="Calibri" pitchFamily="34" charset="0"/>
                <a:cs typeface="Calibri" pitchFamily="34" charset="0"/>
              </a:rPr>
              <a:t>سُبحانك لا عِلمَ لنا إلا ما علمتنا إنك أنت العليم الحكيم . </a:t>
            </a:r>
            <a:br>
              <a:rPr lang="ar-SA" sz="2667" b="1" dirty="0">
                <a:latin typeface="Calibri" pitchFamily="34" charset="0"/>
                <a:cs typeface="Calibri" pitchFamily="34" charset="0"/>
              </a:rPr>
            </a:br>
            <a:endParaRPr lang="ar-SA" sz="2667" b="1"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مجموعة 11">
            <a:extLst>
              <a:ext uri="{FF2B5EF4-FFF2-40B4-BE49-F238E27FC236}">
                <a16:creationId xmlns:a16="http://schemas.microsoft.com/office/drawing/2014/main" id="{D8E42FDD-D672-47D0-9BF8-4E6214AFCF78}"/>
              </a:ext>
            </a:extLst>
          </p:cNvPr>
          <p:cNvGrpSpPr/>
          <p:nvPr/>
        </p:nvGrpSpPr>
        <p:grpSpPr>
          <a:xfrm>
            <a:off x="-304800" y="6183086"/>
            <a:ext cx="12750800" cy="578235"/>
            <a:chOff x="-1172768" y="4745632"/>
            <a:chExt cx="28394828" cy="429601"/>
          </a:xfrm>
          <a:solidFill>
            <a:schemeClr val="bg2">
              <a:lumMod val="90000"/>
            </a:schemeClr>
          </a:solidFill>
        </p:grpSpPr>
        <p:sp>
          <p:nvSpPr>
            <p:cNvPr id="26" name="Rectangle">
              <a:extLst>
                <a:ext uri="{FF2B5EF4-FFF2-40B4-BE49-F238E27FC236}">
                  <a16:creationId xmlns:a16="http://schemas.microsoft.com/office/drawing/2014/main" id="{046EEACC-2BDB-E6E6-3F89-EEDE33FB934E}"/>
                </a:ext>
              </a:extLst>
            </p:cNvPr>
            <p:cNvSpPr/>
            <p:nvPr/>
          </p:nvSpPr>
          <p:spPr>
            <a:xfrm>
              <a:off x="-1172768" y="4745632"/>
              <a:ext cx="28394828" cy="429601"/>
            </a:xfrm>
            <a:prstGeom prst="rect">
              <a:avLst/>
            </a:prstGeom>
            <a:grpFill/>
            <a:ln w="12700">
              <a:noFill/>
              <a:miter lim="400000"/>
            </a:ln>
          </p:spPr>
          <p:txBody>
            <a:bodyPr lIns="0" tIns="0" rIns="0" bIns="0" anchor="ctr"/>
            <a:lstStyle/>
            <a:p>
              <a:pPr>
                <a:defRPr sz="3200">
                  <a:solidFill>
                    <a:srgbClr val="FFFFFF"/>
                  </a:solidFill>
                </a:defRPr>
              </a:pPr>
              <a:endParaRPr sz="2133" dirty="0"/>
            </a:p>
          </p:txBody>
        </p:sp>
        <p:sp>
          <p:nvSpPr>
            <p:cNvPr id="29"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7ADF1D21-55FD-81E2-BCB3-0DC19F60D512}"/>
                </a:ext>
              </a:extLst>
            </p:cNvPr>
            <p:cNvSpPr txBox="1">
              <a:spLocks/>
            </p:cNvSpPr>
            <p:nvPr/>
          </p:nvSpPr>
          <p:spPr>
            <a:xfrm>
              <a:off x="2727958" y="4825421"/>
              <a:ext cx="6384759" cy="233242"/>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 tIns="12700" rIns="12700" bIns="12700" anchor="ctr">
              <a:normAutofit/>
            </a:bodyPr>
            <a:lstStyle/>
            <a:p>
              <a:pPr defTabSz="123430">
                <a:defRPr sz="3956" b="0" spc="0">
                  <a:solidFill>
                    <a:srgbClr val="FFFFFF"/>
                  </a:solidFill>
                  <a:latin typeface="Khalid Art bold"/>
                  <a:ea typeface="Khalid Art bold"/>
                  <a:cs typeface="Khalid Art bold"/>
                  <a:sym typeface="Khalid Art bold"/>
                </a:defRPr>
              </a:pPr>
              <a:r>
                <a:rPr lang="ar-SA" sz="1867" dirty="0">
                  <a:ln w="0"/>
                  <a:solidFill>
                    <a:sysClr val="windowText" lastClr="000000"/>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grpSp>
      <p:pic>
        <p:nvPicPr>
          <p:cNvPr id="30" name="884AEA23-EA58-47EB-8C88-9CE646949802-L0-001.png" descr="884AEA23-EA58-47EB-8C88-9CE646949802-L0-001.png">
            <a:hlinkClick r:id="rId2"/>
            <a:extLst>
              <a:ext uri="{FF2B5EF4-FFF2-40B4-BE49-F238E27FC236}">
                <a16:creationId xmlns:a16="http://schemas.microsoft.com/office/drawing/2014/main" id="{95B5C41D-D96E-1786-852A-48D786B2D1B5}"/>
              </a:ext>
            </a:extLst>
          </p:cNvPr>
          <p:cNvPicPr>
            <a:picLocks noChangeAspect="1"/>
          </p:cNvPicPr>
          <p:nvPr/>
        </p:nvPicPr>
        <p:blipFill>
          <a:blip r:embed="rId3" cstate="print"/>
          <a:stretch>
            <a:fillRect/>
          </a:stretch>
        </p:blipFill>
        <p:spPr>
          <a:xfrm>
            <a:off x="809830" y="6244007"/>
            <a:ext cx="459307" cy="459309"/>
          </a:xfrm>
          <a:prstGeom prst="rect">
            <a:avLst/>
          </a:prstGeom>
          <a:ln w="12700" cap="flat">
            <a:noFill/>
            <a:miter lim="400000"/>
          </a:ln>
          <a:effectLst/>
        </p:spPr>
      </p:pic>
      <p:pic>
        <p:nvPicPr>
          <p:cNvPr id="37" name="Picture 6">
            <a:extLst>
              <a:ext uri="{FF2B5EF4-FFF2-40B4-BE49-F238E27FC236}">
                <a16:creationId xmlns:a16="http://schemas.microsoft.com/office/drawing/2014/main" id="{DF58CED6-0FC6-0E87-1D6B-5F7E18586880}"/>
              </a:ext>
            </a:extLst>
          </p:cNvPr>
          <p:cNvPicPr>
            <a:picLocks noChangeAspect="1"/>
          </p:cNvPicPr>
          <p:nvPr/>
        </p:nvPicPr>
        <p:blipFill>
          <a:blip r:embed="rId4"/>
          <a:srcRect/>
          <a:stretch>
            <a:fillRect/>
          </a:stretch>
        </p:blipFill>
        <p:spPr>
          <a:xfrm>
            <a:off x="416827" y="207444"/>
            <a:ext cx="2081067" cy="1074411"/>
          </a:xfrm>
          <a:prstGeom prst="rect">
            <a:avLst/>
          </a:prstGeom>
        </p:spPr>
      </p:pic>
      <p:pic>
        <p:nvPicPr>
          <p:cNvPr id="38" name="Picture 7">
            <a:extLst>
              <a:ext uri="{FF2B5EF4-FFF2-40B4-BE49-F238E27FC236}">
                <a16:creationId xmlns:a16="http://schemas.microsoft.com/office/drawing/2014/main" id="{270EE084-2D35-9758-6363-48FE6D3B520B}"/>
              </a:ext>
            </a:extLst>
          </p:cNvPr>
          <p:cNvPicPr>
            <a:picLocks noChangeAspect="1"/>
          </p:cNvPicPr>
          <p:nvPr/>
        </p:nvPicPr>
        <p:blipFill>
          <a:blip r:embed="rId5"/>
          <a:srcRect t="18107" b="13711"/>
          <a:stretch>
            <a:fillRect/>
          </a:stretch>
        </p:blipFill>
        <p:spPr>
          <a:xfrm>
            <a:off x="1899823" y="606771"/>
            <a:ext cx="1196141" cy="815545"/>
          </a:xfrm>
          <a:prstGeom prst="rect">
            <a:avLst/>
          </a:prstGeom>
        </p:spPr>
      </p:pic>
      <p:pic>
        <p:nvPicPr>
          <p:cNvPr id="44" name="صورة 43">
            <a:extLst>
              <a:ext uri="{FF2B5EF4-FFF2-40B4-BE49-F238E27FC236}">
                <a16:creationId xmlns:a16="http://schemas.microsoft.com/office/drawing/2014/main" id="{22031DEC-1FA7-8C83-4E73-B920AC7AEA68}"/>
              </a:ext>
            </a:extLst>
          </p:cNvPr>
          <p:cNvPicPr>
            <a:picLocks noChangeAspect="1"/>
          </p:cNvPicPr>
          <p:nvPr/>
        </p:nvPicPr>
        <p:blipFill>
          <a:blip r:embed="rId6" cstate="print">
            <a:alphaModFix amt="8500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16858" y="2499378"/>
            <a:ext cx="6302523" cy="929622"/>
          </a:xfrm>
          <a:prstGeom prst="rect">
            <a:avLst/>
          </a:prstGeom>
        </p:spPr>
      </p:pic>
      <p:pic>
        <p:nvPicPr>
          <p:cNvPr id="45" name="صورة 44" descr="صورة تحتوي على نص&#10;&#10;تم إنشاء الوصف تلقائياً">
            <a:extLst>
              <a:ext uri="{FF2B5EF4-FFF2-40B4-BE49-F238E27FC236}">
                <a16:creationId xmlns:a16="http://schemas.microsoft.com/office/drawing/2014/main" id="{5760B909-851A-D58C-E6AF-1437274B45CD}"/>
              </a:ext>
            </a:extLst>
          </p:cNvPr>
          <p:cNvPicPr>
            <a:picLocks noChangeAspect="1"/>
          </p:cNvPicPr>
          <p:nvPr/>
        </p:nvPicPr>
        <p:blipFill>
          <a:blip r:embed="rId7">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41646" y="1061624"/>
            <a:ext cx="3908709" cy="11024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11">
            <a:extLst>
              <a:ext uri="{FF2B5EF4-FFF2-40B4-BE49-F238E27FC236}">
                <a16:creationId xmlns:a16="http://schemas.microsoft.com/office/drawing/2014/main" id="{613B653F-D473-416B-B09A-4C21CD51B781}"/>
              </a:ext>
            </a:extLst>
          </p:cNvPr>
          <p:cNvGrpSpPr/>
          <p:nvPr/>
        </p:nvGrpSpPr>
        <p:grpSpPr>
          <a:xfrm>
            <a:off x="-341048" y="5702959"/>
            <a:ext cx="13154831" cy="1047357"/>
            <a:chOff x="-520184" y="4727552"/>
            <a:chExt cx="12966183" cy="443020"/>
          </a:xfrm>
          <a:noFill/>
        </p:grpSpPr>
        <p:sp>
          <p:nvSpPr>
            <p:cNvPr id="6" name="Rectangle">
              <a:extLst>
                <a:ext uri="{FF2B5EF4-FFF2-40B4-BE49-F238E27FC236}">
                  <a16:creationId xmlns:a16="http://schemas.microsoft.com/office/drawing/2014/main" id="{0B4739DF-BFCF-4B63-BE78-ACB5596C625A}"/>
                </a:ext>
              </a:extLst>
            </p:cNvPr>
            <p:cNvSpPr/>
            <p:nvPr/>
          </p:nvSpPr>
          <p:spPr>
            <a:xfrm>
              <a:off x="-520184" y="4727552"/>
              <a:ext cx="12966183" cy="429601"/>
            </a:xfrm>
            <a:prstGeom prst="rect">
              <a:avLst/>
            </a:prstGeom>
            <a:grpFill/>
            <a:ln w="12700">
              <a:miter lim="400000"/>
            </a:ln>
          </p:spPr>
          <p:txBody>
            <a:bodyPr lIns="0" tIns="0" rIns="0" bIns="0" anchor="ctr"/>
            <a:lstStyle/>
            <a:p>
              <a:pPr>
                <a:defRPr sz="3200">
                  <a:solidFill>
                    <a:srgbClr val="FFFFFF"/>
                  </a:solidFill>
                </a:defRPr>
              </a:pPr>
              <a:endParaRPr sz="2133"/>
            </a:p>
          </p:txBody>
        </p:sp>
        <p:sp>
          <p:nvSpPr>
            <p:cNvPr id="7"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C0ADED21-515B-40F4-BEC3-DBBAEDA51BA9}"/>
                </a:ext>
              </a:extLst>
            </p:cNvPr>
            <p:cNvSpPr txBox="1">
              <a:spLocks/>
            </p:cNvSpPr>
            <p:nvPr/>
          </p:nvSpPr>
          <p:spPr>
            <a:xfrm>
              <a:off x="2999564" y="4765527"/>
              <a:ext cx="4390824" cy="405045"/>
            </a:xfrm>
            <a:prstGeom prst="rect">
              <a:avLst/>
            </a:prstGeom>
            <a:grp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a:bodyPr>
            <a:lstStyle/>
            <a:p>
              <a:pPr defTabSz="123424">
                <a:defRPr sz="3956" b="0" spc="0">
                  <a:solidFill>
                    <a:srgbClr val="FFFFFF"/>
                  </a:solidFill>
                  <a:latin typeface="Khalid Art bold"/>
                  <a:ea typeface="Khalid Art bold"/>
                  <a:cs typeface="Khalid Art bold"/>
                  <a:sym typeface="Khalid Art bold"/>
                </a:defRPr>
              </a:pPr>
              <a:r>
                <a:rPr lang="ar-SA" sz="2400" dirty="0">
                  <a:ln w="0"/>
                  <a:solidFill>
                    <a:sysClr val="windowText" lastClr="000000"/>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grpSp>
      <p:pic>
        <p:nvPicPr>
          <p:cNvPr id="8" name="884AEA23-EA58-47EB-8C88-9CE646949802-L0-001.png" descr="884AEA23-EA58-47EB-8C88-9CE646949802-L0-001.png">
            <a:hlinkClick r:id="rId2"/>
            <a:extLst>
              <a:ext uri="{FF2B5EF4-FFF2-40B4-BE49-F238E27FC236}">
                <a16:creationId xmlns:a16="http://schemas.microsoft.com/office/drawing/2014/main" id="{3055568A-7471-49BF-B453-95BE5CF930DB}"/>
              </a:ext>
            </a:extLst>
          </p:cNvPr>
          <p:cNvPicPr>
            <a:picLocks noChangeAspect="1"/>
          </p:cNvPicPr>
          <p:nvPr/>
        </p:nvPicPr>
        <p:blipFill>
          <a:blip r:embed="rId3" cstate="print"/>
          <a:stretch>
            <a:fillRect/>
          </a:stretch>
        </p:blipFill>
        <p:spPr>
          <a:xfrm>
            <a:off x="5457264" y="5120687"/>
            <a:ext cx="795214" cy="795217"/>
          </a:xfrm>
          <a:prstGeom prst="rect">
            <a:avLst/>
          </a:prstGeom>
          <a:ln w="12700" cap="flat">
            <a:noFill/>
            <a:miter lim="400000"/>
          </a:ln>
          <a:effectLst/>
        </p:spPr>
      </p:pic>
      <p:pic>
        <p:nvPicPr>
          <p:cNvPr id="9" name="صورة 8" descr="photo_2021-01-20_12-38-27.jpg">
            <a:extLst>
              <a:ext uri="{FF2B5EF4-FFF2-40B4-BE49-F238E27FC236}">
                <a16:creationId xmlns:a16="http://schemas.microsoft.com/office/drawing/2014/main" id="{B29F56C2-D74E-4F39-ACF7-E5ABCE91AA0D}"/>
              </a:ext>
            </a:extLst>
          </p:cNvPr>
          <p:cNvPicPr>
            <a:picLocks noChangeAspect="1"/>
          </p:cNvPicPr>
          <p:nvPr/>
        </p:nvPicPr>
        <p:blipFill>
          <a:blip r:embed="rId4"/>
          <a:stretch>
            <a:fillRect/>
          </a:stretch>
        </p:blipFill>
        <p:spPr>
          <a:xfrm>
            <a:off x="4679022" y="586471"/>
            <a:ext cx="2351699" cy="2351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مستطيل 9">
            <a:extLst>
              <a:ext uri="{FF2B5EF4-FFF2-40B4-BE49-F238E27FC236}">
                <a16:creationId xmlns:a16="http://schemas.microsoft.com/office/drawing/2014/main" id="{8038772D-28C1-4F15-B3E9-D559E1A4B121}"/>
              </a:ext>
            </a:extLst>
          </p:cNvPr>
          <p:cNvSpPr/>
          <p:nvPr/>
        </p:nvSpPr>
        <p:spPr>
          <a:xfrm>
            <a:off x="3051032" y="3314106"/>
            <a:ext cx="5300490" cy="387798"/>
          </a:xfrm>
          <a:prstGeom prst="rect">
            <a:avLst/>
          </a:prstGeom>
          <a:noFill/>
        </p:spPr>
        <p:txBody>
          <a:bodyPr wrap="none" lIns="45720" tIns="22860" rIns="45720" bIns="22860">
            <a:spAutoFit/>
          </a:bodyPr>
          <a:lstStyle/>
          <a:p>
            <a:pPr algn="ctr" defTabSz="457246">
              <a:lnSpc>
                <a:spcPct val="90000"/>
              </a:lnSpc>
              <a:spcBef>
                <a:spcPct val="0"/>
              </a:spcBef>
              <a:spcAft>
                <a:spcPts val="300"/>
              </a:spcAft>
            </a:pPr>
            <a:r>
              <a:rPr lang="ar-SA"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11" name="مستطيل 10">
            <a:extLst>
              <a:ext uri="{FF2B5EF4-FFF2-40B4-BE49-F238E27FC236}">
                <a16:creationId xmlns:a16="http://schemas.microsoft.com/office/drawing/2014/main" id="{55E996A3-06F3-4D6B-86D6-2D03B84AC130}"/>
              </a:ext>
            </a:extLst>
          </p:cNvPr>
          <p:cNvSpPr/>
          <p:nvPr/>
        </p:nvSpPr>
        <p:spPr>
          <a:xfrm>
            <a:off x="3300704" y="3796865"/>
            <a:ext cx="5108334" cy="1241558"/>
          </a:xfrm>
          <a:prstGeom prst="rect">
            <a:avLst/>
          </a:prstGeom>
          <a:noFill/>
        </p:spPr>
        <p:txBody>
          <a:bodyPr wrap="square" lIns="45720" tIns="22860" rIns="45720" bIns="22860">
            <a:spAutoFit/>
          </a:bodyPr>
          <a:lstStyle/>
          <a:p>
            <a:pPr algn="ctr" defTabSz="457246">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a:t>
            </a:r>
          </a:p>
          <a:p>
            <a:pPr algn="ctr" defTabSz="457246">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أختكم في الله صاحبة قناة البيان</a:t>
            </a:r>
          </a:p>
          <a:p>
            <a:pPr algn="ctr" defTabSz="457246">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لؤلؤة العتيق    </a:t>
            </a:r>
          </a:p>
        </p:txBody>
      </p:sp>
    </p:spTree>
    <p:extLst>
      <p:ext uri="{BB962C8B-B14F-4D97-AF65-F5344CB8AC3E}">
        <p14:creationId xmlns:p14="http://schemas.microsoft.com/office/powerpoint/2010/main" val="352119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2;p29">
            <a:extLst>
              <a:ext uri="{FF2B5EF4-FFF2-40B4-BE49-F238E27FC236}">
                <a16:creationId xmlns:a16="http://schemas.microsoft.com/office/drawing/2014/main" id="{DA331D48-9620-4C5A-9AB2-71D71A8D3EB0}"/>
              </a:ext>
            </a:extLst>
          </p:cNvPr>
          <p:cNvPicPr preferRelativeResize="0"/>
          <p:nvPr/>
        </p:nvPicPr>
        <p:blipFill rotWithShape="1">
          <a:blip r:embed="rId2" cstate="print">
            <a:alphaModFix/>
            <a:duotone>
              <a:prstClr val="black"/>
              <a:schemeClr val="accent2">
                <a:tint val="45000"/>
                <a:satMod val="400000"/>
              </a:schemeClr>
            </a:duotone>
          </a:blip>
          <a:srcRect t="16734" r="8892" b="18300"/>
          <a:stretch/>
        </p:blipFill>
        <p:spPr>
          <a:xfrm rot="10800000" flipH="1">
            <a:off x="6710411" y="-82078"/>
            <a:ext cx="6301786" cy="1104850"/>
          </a:xfrm>
          <a:prstGeom prst="rect">
            <a:avLst/>
          </a:prstGeom>
          <a:noFill/>
          <a:ln>
            <a:noFill/>
          </a:ln>
        </p:spPr>
      </p:pic>
      <p:sp>
        <p:nvSpPr>
          <p:cNvPr id="12" name="مربع نص 11">
            <a:extLst>
              <a:ext uri="{FF2B5EF4-FFF2-40B4-BE49-F238E27FC236}">
                <a16:creationId xmlns:a16="http://schemas.microsoft.com/office/drawing/2014/main" id="{DDE95136-3C1B-4A31-AD86-28134C437115}"/>
              </a:ext>
            </a:extLst>
          </p:cNvPr>
          <p:cNvSpPr txBox="1"/>
          <p:nvPr/>
        </p:nvSpPr>
        <p:spPr>
          <a:xfrm>
            <a:off x="7804298" y="261944"/>
            <a:ext cx="4307520" cy="584775"/>
          </a:xfrm>
          <a:prstGeom prst="rect">
            <a:avLst/>
          </a:prstGeom>
          <a:noFill/>
        </p:spPr>
        <p:txBody>
          <a:bodyPr wrap="square">
            <a:spAutoFit/>
          </a:bodyPr>
          <a:lstStyle/>
          <a:p>
            <a:pPr algn="ctr">
              <a:defRPr/>
            </a:pPr>
            <a:r>
              <a:rPr lang="ar-SA" sz="3200" dirty="0">
                <a:ln w="0"/>
                <a:solidFill>
                  <a:schemeClr val="bg1"/>
                </a:solidFill>
                <a:effectLst>
                  <a:outerShdw blurRad="38100" dist="25400" dir="5400000" algn="ctr" rotWithShape="0">
                    <a:srgbClr val="6E747A">
                      <a:alpha val="43000"/>
                    </a:srgbClr>
                  </a:outerShdw>
                </a:effectLst>
                <a:cs typeface="A Noor" panose="00000400000000000000" pitchFamily="2" charset="-78"/>
              </a:rPr>
              <a:t>مراجعة للدرس السابق </a:t>
            </a:r>
          </a:p>
        </p:txBody>
      </p:sp>
      <p:pic>
        <p:nvPicPr>
          <p:cNvPr id="4" name="صورة 3">
            <a:extLst>
              <a:ext uri="{FF2B5EF4-FFF2-40B4-BE49-F238E27FC236}">
                <a16:creationId xmlns:a16="http://schemas.microsoft.com/office/drawing/2014/main" id="{6963C9E0-E60D-3FD6-67C4-774E01067B0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720197" y="218235"/>
            <a:ext cx="4797909" cy="4288543"/>
          </a:xfrm>
          <a:prstGeom prst="rect">
            <a:avLst/>
          </a:prstGeom>
        </p:spPr>
      </p:pic>
      <p:sp>
        <p:nvSpPr>
          <p:cNvPr id="22" name="Rectangle 25">
            <a:extLst>
              <a:ext uri="{FF2B5EF4-FFF2-40B4-BE49-F238E27FC236}">
                <a16:creationId xmlns:a16="http://schemas.microsoft.com/office/drawing/2014/main" id="{C92EDAF5-F528-46E0-A13E-94193D1C8F79}"/>
              </a:ext>
            </a:extLst>
          </p:cNvPr>
          <p:cNvSpPr/>
          <p:nvPr/>
        </p:nvSpPr>
        <p:spPr>
          <a:xfrm>
            <a:off x="2898459" y="3613370"/>
            <a:ext cx="7260512" cy="954107"/>
          </a:xfrm>
          <a:prstGeom prst="rect">
            <a:avLst/>
          </a:prstGeom>
          <a:solidFill>
            <a:schemeClr val="bg2"/>
          </a:solidFill>
        </p:spPr>
        <p:txBody>
          <a:bodyPr wrap="square">
            <a:spAutoFit/>
          </a:bodyPr>
          <a:lstStyle/>
          <a:p>
            <a:pPr algn="ctr">
              <a:defRPr/>
            </a:pPr>
            <a:r>
              <a:rPr lang="ar-SA" sz="2800" dirty="0">
                <a:ln w="12700" cmpd="sng">
                  <a:solidFill>
                    <a:schemeClr val="tx1"/>
                  </a:solidFill>
                  <a:prstDash val="solid"/>
                </a:ln>
                <a:latin typeface="29LT Zarid Serif Rg" panose="00000100000000000000" pitchFamily="2" charset="-78"/>
                <a:cs typeface="29LT Zarid Serif Rg" panose="00000100000000000000" pitchFamily="2" charset="-78"/>
              </a:rPr>
              <a:t>من خلال شريط الذكريات وباستخدام استراتيجية ارسل سؤال </a:t>
            </a:r>
          </a:p>
          <a:p>
            <a:pPr algn="ctr">
              <a:defRPr/>
            </a:pPr>
            <a:r>
              <a:rPr lang="ar-SA" sz="28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كوني سؤال من الدرس السابق لتجيب عليه احد الطالبات </a:t>
            </a:r>
            <a:endParaRPr lang="ar-SA" sz="2800" b="1" dirty="0">
              <a:ln w="12700" cmpd="sng">
                <a:solidFill>
                  <a:schemeClr val="tx1"/>
                </a:solidFill>
                <a:prstDash val="solid"/>
              </a:ln>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Tree>
    <p:extLst>
      <p:ext uri="{BB962C8B-B14F-4D97-AF65-F5344CB8AC3E}">
        <p14:creationId xmlns:p14="http://schemas.microsoft.com/office/powerpoint/2010/main" val="416681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2;p29">
            <a:extLst>
              <a:ext uri="{FF2B5EF4-FFF2-40B4-BE49-F238E27FC236}">
                <a16:creationId xmlns:a16="http://schemas.microsoft.com/office/drawing/2014/main" id="{E9BE6227-2E85-0D31-7341-55FD898F3007}"/>
              </a:ext>
            </a:extLst>
          </p:cNvPr>
          <p:cNvPicPr preferRelativeResize="0"/>
          <p:nvPr/>
        </p:nvPicPr>
        <p:blipFill rotWithShape="1">
          <a:blip r:embed="rId2">
            <a:alphaModFix/>
            <a:duotone>
              <a:prstClr val="black"/>
              <a:schemeClr val="accent2">
                <a:tint val="45000"/>
                <a:satMod val="400000"/>
              </a:schemeClr>
            </a:duotone>
          </a:blip>
          <a:srcRect t="16734" r="8892" b="18300"/>
          <a:stretch/>
        </p:blipFill>
        <p:spPr>
          <a:xfrm>
            <a:off x="-580316" y="5742124"/>
            <a:ext cx="5468791" cy="1254642"/>
          </a:xfrm>
          <a:prstGeom prst="rect">
            <a:avLst/>
          </a:prstGeom>
          <a:noFill/>
          <a:ln>
            <a:noFill/>
          </a:ln>
        </p:spPr>
      </p:pic>
      <p:sp>
        <p:nvSpPr>
          <p:cNvPr id="7" name="مستطيل 6">
            <a:extLst>
              <a:ext uri="{FF2B5EF4-FFF2-40B4-BE49-F238E27FC236}">
                <a16:creationId xmlns:a16="http://schemas.microsoft.com/office/drawing/2014/main" id="{A2715CD2-793C-659F-57BF-55199179B575}"/>
              </a:ext>
            </a:extLst>
          </p:cNvPr>
          <p:cNvSpPr/>
          <p:nvPr/>
        </p:nvSpPr>
        <p:spPr>
          <a:xfrm>
            <a:off x="-914400" y="6088956"/>
            <a:ext cx="450088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ar-SA" sz="2400" dirty="0">
                <a:ln w="0"/>
                <a:solidFill>
                  <a:schemeClr val="bg1"/>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استراتيجية الاستنتاج </a:t>
            </a:r>
          </a:p>
        </p:txBody>
      </p:sp>
      <p:sp>
        <p:nvSpPr>
          <p:cNvPr id="8" name="عنوان 20">
            <a:extLst>
              <a:ext uri="{FF2B5EF4-FFF2-40B4-BE49-F238E27FC236}">
                <a16:creationId xmlns:a16="http://schemas.microsoft.com/office/drawing/2014/main" id="{0BEE6D61-A0AA-B89A-FE7C-ACAE221A350B}"/>
              </a:ext>
            </a:extLst>
          </p:cNvPr>
          <p:cNvSpPr txBox="1">
            <a:spLocks/>
          </p:cNvSpPr>
          <p:nvPr/>
        </p:nvSpPr>
        <p:spPr>
          <a:xfrm>
            <a:off x="8439275" y="324032"/>
            <a:ext cx="4292477" cy="8683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i="0" u="none" strike="noStrike" kern="0" normalizeH="0" baseline="0" noProof="0" dirty="0">
                <a:ln w="0"/>
                <a:solidFill>
                  <a:schemeClr val="tx1">
                    <a:lumMod val="95000"/>
                    <a:lumOff val="5000"/>
                  </a:schemeClr>
                </a:solidFill>
                <a:effectLst>
                  <a:outerShdw blurRad="38100" dist="19050" dir="2700000" algn="tl" rotWithShape="0">
                    <a:schemeClr val="dk1">
                      <a:alpha val="40000"/>
                    </a:schemeClr>
                  </a:outerShdw>
                </a:effectLst>
                <a:uLnTx/>
                <a:uFillTx/>
                <a:latin typeface="29LT Bukra Bold Italic" panose="000B0903020204020204" pitchFamily="34" charset="-78"/>
                <a:ea typeface="Arial"/>
                <a:cs typeface="29LT Bukra Bold Italic" panose="000B0903020204020204" pitchFamily="34" charset="-78"/>
                <a:sym typeface="Arial"/>
              </a:rPr>
              <a:t>تمهيد </a:t>
            </a:r>
          </a:p>
        </p:txBody>
      </p:sp>
      <p:sp>
        <p:nvSpPr>
          <p:cNvPr id="12" name="مستطيل 11">
            <a:extLst>
              <a:ext uri="{FF2B5EF4-FFF2-40B4-BE49-F238E27FC236}">
                <a16:creationId xmlns:a16="http://schemas.microsoft.com/office/drawing/2014/main" id="{97602001-C784-6605-CFAC-D5F978EA770D}"/>
              </a:ext>
            </a:extLst>
          </p:cNvPr>
          <p:cNvSpPr/>
          <p:nvPr/>
        </p:nvSpPr>
        <p:spPr>
          <a:xfrm>
            <a:off x="1966547" y="538211"/>
            <a:ext cx="9709054" cy="1815882"/>
          </a:xfrm>
          <a:prstGeom prst="rect">
            <a:avLst/>
          </a:prstGeom>
        </p:spPr>
        <p:txBody>
          <a:bodyPr wrap="square">
            <a:spAutoFit/>
          </a:bodyPr>
          <a:lstStyle/>
          <a:p>
            <a:pPr algn="ctr"/>
            <a:r>
              <a:rPr lang="ar-SA" sz="28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طالبتي الغالية </a:t>
            </a:r>
          </a:p>
          <a:p>
            <a:pPr algn="ctr"/>
            <a:r>
              <a:rPr lang="ar-SA" sz="2800" b="1" dirty="0">
                <a:ln w="0"/>
                <a:solidFill>
                  <a:schemeClr val="bg2">
                    <a:lumMod val="2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يقول الله -تبارك وتعالى: " </a:t>
            </a:r>
          </a:p>
          <a:p>
            <a:pPr algn="ctr"/>
            <a:r>
              <a:rPr lang="ar-SA" sz="2800" b="1" dirty="0">
                <a:ln w="0"/>
                <a:solidFill>
                  <a:schemeClr val="bg2">
                    <a:lumMod val="2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وَإِذَا سَأَلَكَ عِبَادِي عَنِّي فَإِنِّي قَرِيبٌ أُجِيبُ</a:t>
            </a:r>
          </a:p>
          <a:p>
            <a:pPr algn="ctr"/>
            <a:r>
              <a:rPr lang="ar-SA" sz="2800" b="1" dirty="0">
                <a:ln w="0"/>
                <a:solidFill>
                  <a:schemeClr val="bg2">
                    <a:lumMod val="2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دَعْوَةَ الدَّاعِ إِذَا دَعَانِ فَلْيَسْتَجِيبُوا لِي وَلْيُؤْمِنُوا بِي لَعَلَّهُمْ يَرْشُدُونَ "</a:t>
            </a:r>
          </a:p>
        </p:txBody>
      </p:sp>
      <p:sp>
        <p:nvSpPr>
          <p:cNvPr id="15" name="Rectangle 1">
            <a:extLst>
              <a:ext uri="{FF2B5EF4-FFF2-40B4-BE49-F238E27FC236}">
                <a16:creationId xmlns:a16="http://schemas.microsoft.com/office/drawing/2014/main" id="{E54204B1-6239-D7A6-383A-9E04ACBFE619}"/>
              </a:ext>
            </a:extLst>
          </p:cNvPr>
          <p:cNvSpPr>
            <a:spLocks noChangeArrowheads="1"/>
          </p:cNvSpPr>
          <p:nvPr/>
        </p:nvSpPr>
        <p:spPr bwMode="auto">
          <a:xfrm>
            <a:off x="1018157" y="2609525"/>
            <a:ext cx="10738724" cy="523220"/>
          </a:xfrm>
          <a:prstGeom prst="rect">
            <a:avLst/>
          </a:prstGeom>
          <a:noFill/>
          <a:ln w="9525">
            <a:noFill/>
            <a:miter lim="800000"/>
            <a:headEnd/>
            <a:tailEnd/>
          </a:ln>
        </p:spPr>
        <p:txBody>
          <a:bodyPr wrap="square" anchor="ctr">
            <a:spAutoFit/>
          </a:bodyPr>
          <a:lstStyle/>
          <a:p>
            <a:pPr algn="ctr">
              <a:tabLst>
                <a:tab pos="549275" algn="l"/>
              </a:tabLst>
            </a:pPr>
            <a:r>
              <a:rPr lang="ar-SA" altLang="en-US" sz="2800" b="1" dirty="0">
                <a:solidFill>
                  <a:schemeClr val="accent2">
                    <a:lumMod val="50000"/>
                  </a:schemeClr>
                </a:solidFill>
                <a:latin typeface="29LT Bukra Regular" panose="000B0903020204020204" pitchFamily="34" charset="-78"/>
                <a:cs typeface="29LT Bukra Regular" panose="000B0903020204020204" pitchFamily="34" charset="-78"/>
              </a:rPr>
              <a:t>اذكر ثلاث فوائد من الآية متعلقة بموضوع الدرس.</a:t>
            </a:r>
            <a:endParaRPr lang="ar-SA" altLang="en-US" sz="2800" dirty="0">
              <a:solidFill>
                <a:schemeClr val="accent2">
                  <a:lumMod val="50000"/>
                </a:schemeClr>
              </a:solidFill>
              <a:latin typeface="29LT Bukra Regular" panose="000B0903020204020204" pitchFamily="34" charset="-78"/>
              <a:cs typeface="29LT Bukra Regular" panose="000B0903020204020204" pitchFamily="34" charset="-78"/>
            </a:endParaRPr>
          </a:p>
        </p:txBody>
      </p:sp>
      <p:sp>
        <p:nvSpPr>
          <p:cNvPr id="16" name="مربع نص 15">
            <a:extLst>
              <a:ext uri="{FF2B5EF4-FFF2-40B4-BE49-F238E27FC236}">
                <a16:creationId xmlns:a16="http://schemas.microsoft.com/office/drawing/2014/main" id="{B55DE4CE-B848-E031-A4B0-939581B51B77}"/>
              </a:ext>
            </a:extLst>
          </p:cNvPr>
          <p:cNvSpPr txBox="1">
            <a:spLocks noChangeArrowheads="1"/>
          </p:cNvSpPr>
          <p:nvPr/>
        </p:nvSpPr>
        <p:spPr bwMode="auto">
          <a:xfrm>
            <a:off x="2691232" y="3675573"/>
            <a:ext cx="8259684" cy="954088"/>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
            </a:pPr>
            <a:r>
              <a:rPr lang="ar-EG" altLang="en-US" sz="2800" dirty="0">
                <a:ln w="0"/>
                <a:solidFill>
                  <a:schemeClr val="accent1"/>
                </a:solidFill>
                <a:effectLst>
                  <a:outerShdw blurRad="38100" dist="25400" dir="5400000" algn="ctr" rotWithShape="0">
                    <a:srgbClr val="6E747A">
                      <a:alpha val="43000"/>
                    </a:srgbClr>
                  </a:outerShdw>
                </a:effectLst>
                <a:latin typeface="Calibri" pitchFamily="34" charset="0"/>
              </a:rPr>
              <a:t> </a:t>
            </a:r>
            <a:r>
              <a:rPr lang="ar-SA" altLang="en-US" sz="2800" dirty="0">
                <a:ln w="0"/>
                <a:solidFill>
                  <a:schemeClr val="accent1"/>
                </a:solidFill>
                <a:effectLst>
                  <a:outerShdw blurRad="38100" dist="25400" dir="5400000" algn="ctr" rotWithShape="0">
                    <a:srgbClr val="6E747A">
                      <a:alpha val="43000"/>
                    </a:srgbClr>
                  </a:outerShdw>
                </a:effectLst>
                <a:latin typeface="Calibri" pitchFamily="34" charset="0"/>
              </a:rPr>
              <a:t>رأفة الله عز وجل؛ لقوله تعالى: </a:t>
            </a:r>
            <a:r>
              <a:rPr lang="ar-EG" altLang="en-US" sz="2800" dirty="0">
                <a:ln w="0"/>
                <a:solidFill>
                  <a:schemeClr val="accent1"/>
                </a:solidFill>
                <a:effectLst>
                  <a:outerShdw blurRad="38100" dist="25400" dir="5400000" algn="ctr" rotWithShape="0">
                    <a:srgbClr val="6E747A">
                      <a:alpha val="43000"/>
                    </a:srgbClr>
                  </a:outerShdw>
                </a:effectLst>
                <a:latin typeface="Calibri" pitchFamily="34" charset="0"/>
              </a:rPr>
              <a:t>”</a:t>
            </a:r>
            <a:r>
              <a:rPr lang="ar-SA" altLang="en-US" sz="2800" dirty="0">
                <a:ln w="0"/>
                <a:solidFill>
                  <a:schemeClr val="accent1"/>
                </a:solidFill>
                <a:effectLst>
                  <a:outerShdw blurRad="38100" dist="25400" dir="5400000" algn="ctr" rotWithShape="0">
                    <a:srgbClr val="6E747A">
                      <a:alpha val="43000"/>
                    </a:srgbClr>
                  </a:outerShdw>
                </a:effectLst>
                <a:latin typeface="Calibri" pitchFamily="34" charset="0"/>
              </a:rPr>
              <a:t>وإذا سألك عبادي</a:t>
            </a:r>
            <a:r>
              <a:rPr lang="ar-EG" altLang="en-US" sz="2800" dirty="0">
                <a:ln w="0"/>
                <a:solidFill>
                  <a:schemeClr val="accent1"/>
                </a:solidFill>
                <a:effectLst>
                  <a:outerShdw blurRad="38100" dist="25400" dir="5400000" algn="ctr" rotWithShape="0">
                    <a:srgbClr val="6E747A">
                      <a:alpha val="43000"/>
                    </a:srgbClr>
                  </a:outerShdw>
                </a:effectLst>
                <a:latin typeface="Calibri" pitchFamily="34" charset="0"/>
              </a:rPr>
              <a:t>“</a:t>
            </a:r>
            <a:r>
              <a:rPr lang="ar-SA" altLang="en-US" sz="2800" dirty="0">
                <a:ln w="0"/>
                <a:solidFill>
                  <a:schemeClr val="accent1"/>
                </a:solidFill>
                <a:effectLst>
                  <a:outerShdw blurRad="38100" dist="25400" dir="5400000" algn="ctr" rotWithShape="0">
                    <a:srgbClr val="6E747A">
                      <a:alpha val="43000"/>
                    </a:srgbClr>
                  </a:outerShdw>
                </a:effectLst>
                <a:latin typeface="Calibri" pitchFamily="34" charset="0"/>
              </a:rPr>
              <a:t>، حيث أضافهم إلى نفسه تشريفاً، وتعطفاً عليهم.</a:t>
            </a:r>
            <a:endParaRPr lang="en-US" altLang="en-US" sz="280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
        <p:nvSpPr>
          <p:cNvPr id="17" name="مربع نص 16">
            <a:extLst>
              <a:ext uri="{FF2B5EF4-FFF2-40B4-BE49-F238E27FC236}">
                <a16:creationId xmlns:a16="http://schemas.microsoft.com/office/drawing/2014/main" id="{7DB868AC-A11D-5A88-31DF-BEB3580484DD}"/>
              </a:ext>
            </a:extLst>
          </p:cNvPr>
          <p:cNvSpPr txBox="1">
            <a:spLocks noChangeArrowheads="1"/>
          </p:cNvSpPr>
          <p:nvPr/>
        </p:nvSpPr>
        <p:spPr bwMode="auto">
          <a:xfrm>
            <a:off x="2691232" y="4708838"/>
            <a:ext cx="8259684" cy="523220"/>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
            </a:pPr>
            <a:r>
              <a:rPr lang="ar-EG" altLang="en-US" sz="2800" dirty="0">
                <a:ln w="0"/>
                <a:solidFill>
                  <a:schemeClr val="accent1"/>
                </a:solidFill>
                <a:effectLst>
                  <a:outerShdw blurRad="38100" dist="25400" dir="5400000" algn="ctr" rotWithShape="0">
                    <a:srgbClr val="6E747A">
                      <a:alpha val="43000"/>
                    </a:srgbClr>
                  </a:outerShdw>
                </a:effectLst>
                <a:latin typeface="Calibri" pitchFamily="34" charset="0"/>
              </a:rPr>
              <a:t> </a:t>
            </a:r>
            <a:r>
              <a:rPr lang="ar-SA" altLang="en-US" sz="2800" dirty="0">
                <a:ln w="0"/>
                <a:solidFill>
                  <a:schemeClr val="accent1"/>
                </a:solidFill>
                <a:effectLst>
                  <a:outerShdw blurRad="38100" dist="25400" dir="5400000" algn="ctr" rotWithShape="0">
                    <a:srgbClr val="6E747A">
                      <a:alpha val="43000"/>
                    </a:srgbClr>
                  </a:outerShdw>
                </a:effectLst>
                <a:latin typeface="Calibri" pitchFamily="34" charset="0"/>
              </a:rPr>
              <a:t>أنه ينبغي الدعاء في آخر يوم الصيام أي عند الإفطار</a:t>
            </a:r>
            <a:endParaRPr lang="en-US" altLang="en-US" sz="280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
        <p:nvSpPr>
          <p:cNvPr id="18" name="مربع نص 17">
            <a:extLst>
              <a:ext uri="{FF2B5EF4-FFF2-40B4-BE49-F238E27FC236}">
                <a16:creationId xmlns:a16="http://schemas.microsoft.com/office/drawing/2014/main" id="{981D904F-21BF-495C-F4F9-51C586BEA0B2}"/>
              </a:ext>
            </a:extLst>
          </p:cNvPr>
          <p:cNvSpPr txBox="1">
            <a:spLocks noChangeArrowheads="1"/>
          </p:cNvSpPr>
          <p:nvPr/>
        </p:nvSpPr>
        <p:spPr bwMode="auto">
          <a:xfrm>
            <a:off x="4702516" y="5406843"/>
            <a:ext cx="6248400" cy="523875"/>
          </a:xfrm>
          <a:prstGeom prst="rect">
            <a:avLst/>
          </a:prstGeom>
          <a:noFill/>
          <a:ln w="9525">
            <a:noFill/>
            <a:miter lim="800000"/>
            <a:headEnd/>
            <a:tailEnd/>
          </a:ln>
        </p:spPr>
        <p:txBody>
          <a:bodyPr>
            <a:spAutoFit/>
          </a:bodyPr>
          <a:lstStyle/>
          <a:p>
            <a:pPr marL="457200" indent="-457200">
              <a:buFont typeface="Wingdings" panose="05000000000000000000" pitchFamily="2" charset="2"/>
              <a:buChar char="§"/>
            </a:pPr>
            <a:r>
              <a:rPr lang="ar-EG" altLang="en-US" sz="2800" dirty="0">
                <a:ln w="0"/>
                <a:solidFill>
                  <a:schemeClr val="accent1"/>
                </a:solidFill>
                <a:effectLst>
                  <a:outerShdw blurRad="38100" dist="25400" dir="5400000" algn="ctr" rotWithShape="0">
                    <a:srgbClr val="6E747A">
                      <a:alpha val="43000"/>
                    </a:srgbClr>
                  </a:outerShdw>
                </a:effectLst>
                <a:latin typeface="Calibri" pitchFamily="34" charset="0"/>
              </a:rPr>
              <a:t> </a:t>
            </a:r>
            <a:r>
              <a:rPr lang="ar-SA" altLang="en-US" sz="2800" dirty="0">
                <a:ln w="0"/>
                <a:solidFill>
                  <a:schemeClr val="accent1"/>
                </a:solidFill>
                <a:effectLst>
                  <a:outerShdw blurRad="38100" dist="25400" dir="5400000" algn="ctr" rotWithShape="0">
                    <a:srgbClr val="6E747A">
                      <a:alpha val="43000"/>
                    </a:srgbClr>
                  </a:outerShdw>
                </a:effectLst>
                <a:latin typeface="Calibri" pitchFamily="34" charset="0"/>
              </a:rPr>
              <a:t>إثبات قرب الله سبحانه وتعالى.</a:t>
            </a:r>
            <a:endParaRPr lang="en-US" altLang="en-US" sz="280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Tree>
    <p:extLst>
      <p:ext uri="{BB962C8B-B14F-4D97-AF65-F5344CB8AC3E}">
        <p14:creationId xmlns:p14="http://schemas.microsoft.com/office/powerpoint/2010/main" val="115075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a:extLst>
              <a:ext uri="{FF2B5EF4-FFF2-40B4-BE49-F238E27FC236}">
                <a16:creationId xmlns:a16="http://schemas.microsoft.com/office/drawing/2014/main" id="{320D643F-F7D5-4EFA-A029-5BA232EA90E6}"/>
              </a:ext>
            </a:extLst>
          </p:cNvPr>
          <p:cNvGraphicFramePr>
            <a:graphicFrameLocks noGrp="1"/>
          </p:cNvGraphicFramePr>
          <p:nvPr/>
        </p:nvGraphicFramePr>
        <p:xfrm>
          <a:off x="2140590" y="2021904"/>
          <a:ext cx="8636574" cy="4206240"/>
        </p:xfrm>
        <a:graphic>
          <a:graphicData uri="http://schemas.openxmlformats.org/drawingml/2006/table">
            <a:tbl>
              <a:tblPr rtl="1" firstRow="1" bandRow="1"/>
              <a:tblGrid>
                <a:gridCol w="2053149">
                  <a:extLst>
                    <a:ext uri="{9D8B030D-6E8A-4147-A177-3AD203B41FA5}">
                      <a16:colId xmlns:a16="http://schemas.microsoft.com/office/drawing/2014/main" val="20000"/>
                    </a:ext>
                  </a:extLst>
                </a:gridCol>
                <a:gridCol w="2194475">
                  <a:extLst>
                    <a:ext uri="{9D8B030D-6E8A-4147-A177-3AD203B41FA5}">
                      <a16:colId xmlns:a16="http://schemas.microsoft.com/office/drawing/2014/main" val="20001"/>
                    </a:ext>
                  </a:extLst>
                </a:gridCol>
                <a:gridCol w="2194475">
                  <a:extLst>
                    <a:ext uri="{9D8B030D-6E8A-4147-A177-3AD203B41FA5}">
                      <a16:colId xmlns:a16="http://schemas.microsoft.com/office/drawing/2014/main" val="20002"/>
                    </a:ext>
                  </a:extLst>
                </a:gridCol>
                <a:gridCol w="2194475">
                  <a:extLst>
                    <a:ext uri="{9D8B030D-6E8A-4147-A177-3AD203B41FA5}">
                      <a16:colId xmlns:a16="http://schemas.microsoft.com/office/drawing/2014/main" val="20003"/>
                    </a:ext>
                  </a:extLst>
                </a:gridCol>
              </a:tblGrid>
              <a:tr h="1022493">
                <a:tc>
                  <a:txBody>
                    <a:bodyPr/>
                    <a:lstStyle>
                      <a:lvl1pPr marL="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9pPr>
                    </a:lstStyle>
                    <a:p>
                      <a:pPr algn="ctr" rtl="1"/>
                      <a:endParaRPr lang="ar-SA" sz="2000" dirty="0">
                        <a:solidFill>
                          <a:srgbClr val="C00000"/>
                        </a:solidFill>
                        <a:latin typeface="29LT Azer" panose="00000500000000000000" pitchFamily="2" charset="-78"/>
                        <a:cs typeface="29LT Azer" panose="00000500000000000000" pitchFamily="2" charset="-78"/>
                      </a:endParaRPr>
                    </a:p>
                    <a:p>
                      <a:pPr algn="ctr" rtl="1"/>
                      <a:r>
                        <a:rPr lang="ar-SA" sz="2000" dirty="0">
                          <a:solidFill>
                            <a:srgbClr val="C00000"/>
                          </a:solidFill>
                          <a:latin typeface="29LT Azer" panose="00000500000000000000" pitchFamily="2" charset="-78"/>
                          <a:cs typeface="29LT Azer" panose="00000500000000000000" pitchFamily="2" charset="-78"/>
                        </a:rPr>
                        <a:t>ماذا أعرف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9pPr>
                    </a:lstStyle>
                    <a:p>
                      <a:pPr algn="ctr" rtl="1"/>
                      <a:endParaRPr lang="ar-SA" sz="2000" dirty="0">
                        <a:solidFill>
                          <a:srgbClr val="C00000"/>
                        </a:solidFill>
                        <a:latin typeface="29LT Azer" panose="00000500000000000000" pitchFamily="2" charset="-78"/>
                        <a:cs typeface="29LT Azer" panose="00000500000000000000" pitchFamily="2" charset="-78"/>
                      </a:endParaRPr>
                    </a:p>
                    <a:p>
                      <a:pPr algn="ctr" rtl="1"/>
                      <a:r>
                        <a:rPr lang="ar-SA" sz="2000" dirty="0">
                          <a:solidFill>
                            <a:srgbClr val="C00000"/>
                          </a:solidFill>
                          <a:latin typeface="29LT Azer" panose="00000500000000000000" pitchFamily="2" charset="-78"/>
                          <a:cs typeface="29LT Azer" panose="00000500000000000000" pitchFamily="2" charset="-78"/>
                        </a:rPr>
                        <a:t>ماذا أريد أن أتعلم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9pPr>
                    </a:lstStyle>
                    <a:p>
                      <a:pPr algn="ctr" rtl="1"/>
                      <a:endParaRPr lang="ar-SA" sz="2000" dirty="0">
                        <a:solidFill>
                          <a:srgbClr val="C00000"/>
                        </a:solidFill>
                        <a:latin typeface="29LT Azer" panose="00000500000000000000" pitchFamily="2" charset="-78"/>
                        <a:cs typeface="29LT Azer" panose="00000500000000000000" pitchFamily="2" charset="-78"/>
                      </a:endParaRPr>
                    </a:p>
                    <a:p>
                      <a:pPr algn="ctr" rtl="1"/>
                      <a:r>
                        <a:rPr lang="ar-SA" sz="2000" dirty="0">
                          <a:solidFill>
                            <a:srgbClr val="C00000"/>
                          </a:solidFill>
                          <a:latin typeface="29LT Azer" panose="00000500000000000000" pitchFamily="2" charset="-78"/>
                          <a:cs typeface="29LT Azer" panose="00000500000000000000" pitchFamily="2" charset="-78"/>
                        </a:rPr>
                        <a:t>ماذا تعلمت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1" i="0" u="none" strike="noStrike" kern="1200" cap="none">
                          <a:solidFill>
                            <a:schemeClr val="lt1"/>
                          </a:solidFill>
                          <a:latin typeface="Arial"/>
                          <a:ea typeface=""/>
                          <a:cs typeface=""/>
                          <a:sym typeface="Arial"/>
                        </a:defRPr>
                      </a:lvl9pPr>
                    </a:lstStyle>
                    <a:p>
                      <a:pPr algn="ctr" rtl="1"/>
                      <a:endParaRPr lang="ar-SA" sz="2000" dirty="0">
                        <a:solidFill>
                          <a:srgbClr val="C00000"/>
                        </a:solidFill>
                        <a:latin typeface="29LT Azer" panose="00000500000000000000" pitchFamily="2" charset="-78"/>
                        <a:cs typeface="29LT Azer" panose="00000500000000000000" pitchFamily="2" charset="-78"/>
                      </a:endParaRPr>
                    </a:p>
                    <a:p>
                      <a:pPr algn="ctr" rtl="1"/>
                      <a:r>
                        <a:rPr lang="ar-SA" sz="2000" dirty="0">
                          <a:solidFill>
                            <a:srgbClr val="C00000"/>
                          </a:solidFill>
                          <a:latin typeface="29LT Azer" panose="00000500000000000000" pitchFamily="2" charset="-78"/>
                          <a:cs typeface="29LT Azer" panose="00000500000000000000" pitchFamily="2" charset="-78"/>
                        </a:rPr>
                        <a:t> ماذا أريد أن أتعلم أكثر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extLst>
                  <a:ext uri="{0D108BD9-81ED-4DB2-BD59-A6C34878D82A}">
                    <a16:rowId xmlns:a16="http://schemas.microsoft.com/office/drawing/2014/main" val="10000"/>
                  </a:ext>
                </a:extLst>
              </a:tr>
              <a:tr h="3183747">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9pPr>
                    </a:lstStyle>
                    <a:p>
                      <a:pPr rtl="1"/>
                      <a:endParaRPr lang="ar-SA"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9pPr>
                    </a:lstStyle>
                    <a:p>
                      <a:pPr rtl="1"/>
                      <a:endParaRPr lang="ar-SA"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9pPr>
                    </a:lstStyle>
                    <a:p>
                      <a:pPr rtl="1"/>
                      <a:endParaRPr lang="ar-SA"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ea typeface=""/>
                          <a:cs typeface=""/>
                          <a:sym typeface="Arial"/>
                        </a:defRPr>
                      </a:lvl9pPr>
                    </a:lstStyle>
                    <a:p>
                      <a:pPr rtl="1"/>
                      <a:endParaRPr lang="ar-SA"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AD3">
                        <a:alpha val="48000"/>
                      </a:srgbClr>
                    </a:solidFill>
                  </a:tcPr>
                </a:tc>
                <a:extLst>
                  <a:ext uri="{0D108BD9-81ED-4DB2-BD59-A6C34878D82A}">
                    <a16:rowId xmlns:a16="http://schemas.microsoft.com/office/drawing/2014/main" val="10001"/>
                  </a:ext>
                </a:extLst>
              </a:tr>
            </a:tbl>
          </a:graphicData>
        </a:graphic>
      </p:graphicFrame>
      <p:sp>
        <p:nvSpPr>
          <p:cNvPr id="5" name="عنوان 1">
            <a:extLst>
              <a:ext uri="{FF2B5EF4-FFF2-40B4-BE49-F238E27FC236}">
                <a16:creationId xmlns:a16="http://schemas.microsoft.com/office/drawing/2014/main" id="{E1E101E1-FEB9-41D4-BEFC-80CC40BCD3BB}"/>
              </a:ext>
            </a:extLst>
          </p:cNvPr>
          <p:cNvSpPr txBox="1">
            <a:spLocks/>
          </p:cNvSpPr>
          <p:nvPr/>
        </p:nvSpPr>
        <p:spPr>
          <a:xfrm flipH="1">
            <a:off x="7560631" y="449892"/>
            <a:ext cx="444306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000"/>
              <a:buFont typeface="Barlow Condensed SemiBold"/>
              <a:buNone/>
              <a:defRPr sz="3000" b="0" i="0" u="none" strike="noStrike" cap="none">
                <a:solidFill>
                  <a:srgbClr val="434343"/>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2pPr>
            <a:lvl3pPr marR="0" lvl="2"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3pPr>
            <a:lvl4pPr marR="0" lvl="3"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4pPr>
            <a:lvl5pPr marR="0" lvl="4"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5pPr>
            <a:lvl6pPr marR="0" lvl="5"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6pPr>
            <a:lvl7pPr marR="0" lvl="6"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7pPr>
            <a:lvl8pPr marR="0" lvl="7"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8pPr>
            <a:lvl9pPr marR="0" lvl="8" algn="l" rtl="0">
              <a:lnSpc>
                <a:spcPct val="100000"/>
              </a:lnSpc>
              <a:spcBef>
                <a:spcPts val="0"/>
              </a:spcBef>
              <a:spcAft>
                <a:spcPts val="0"/>
              </a:spcAft>
              <a:buClr>
                <a:srgbClr val="434343"/>
              </a:buClr>
              <a:buSzPts val="1600"/>
              <a:buFont typeface="Barlow Condensed SemiBold"/>
              <a:buNone/>
              <a:defRPr sz="1600" b="0" i="0" u="none" strike="noStrike" cap="none">
                <a:solidFill>
                  <a:srgbClr val="434343"/>
                </a:solidFill>
                <a:latin typeface="Barlow Condensed SemiBold"/>
                <a:ea typeface="Barlow Condensed SemiBold"/>
                <a:cs typeface="Barlow Condensed SemiBold"/>
                <a:sym typeface="Barlow Condensed SemiBold"/>
              </a:defRPr>
            </a:lvl9pPr>
          </a:lstStyle>
          <a:p>
            <a:pPr algn="ctr"/>
            <a:r>
              <a:rPr lang="ar-SA" sz="3600" b="1" dirty="0">
                <a:solidFill>
                  <a:schemeClr val="tx1"/>
                </a:solidFill>
                <a:latin typeface="Calibri" panose="020F0502020204030204" pitchFamily="34" charset="0"/>
                <a:cs typeface="Calibri" panose="020F0502020204030204" pitchFamily="34" charset="0"/>
              </a:rPr>
              <a:t>استراتيجية جدول التعلم </a:t>
            </a:r>
          </a:p>
        </p:txBody>
      </p:sp>
      <p:sp>
        <p:nvSpPr>
          <p:cNvPr id="7" name="مستطيل 6">
            <a:extLst>
              <a:ext uri="{FF2B5EF4-FFF2-40B4-BE49-F238E27FC236}">
                <a16:creationId xmlns:a16="http://schemas.microsoft.com/office/drawing/2014/main" id="{77954258-8291-4D44-BB95-AD11BB2A1D76}"/>
              </a:ext>
            </a:extLst>
          </p:cNvPr>
          <p:cNvSpPr/>
          <p:nvPr/>
        </p:nvSpPr>
        <p:spPr>
          <a:xfrm>
            <a:off x="8892033" y="3432527"/>
            <a:ext cx="1793691" cy="1107996"/>
          </a:xfrm>
          <a:prstGeom prst="rect">
            <a:avLst/>
          </a:prstGeom>
        </p:spPr>
        <p:txBody>
          <a:bodyPr wrap="square">
            <a:spAutoFit/>
          </a:bodyPr>
          <a:lstStyle/>
          <a:p>
            <a:pPr algn="ctr">
              <a:buClrTx/>
              <a:buFontTx/>
              <a:buNone/>
            </a:pPr>
            <a:r>
              <a:rPr lang="ar-SA" sz="1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ماذا تعرفين</a:t>
            </a:r>
          </a:p>
          <a:p>
            <a:pPr algn="ctr">
              <a:buClrTx/>
              <a:buFontTx/>
              <a:buNone/>
            </a:pPr>
            <a:r>
              <a:rPr lang="ar-SA" sz="1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عن الموضوع</a:t>
            </a:r>
          </a:p>
          <a:p>
            <a:pPr algn="ctr">
              <a:buClrTx/>
              <a:buFontTx/>
              <a:buNone/>
            </a:pPr>
            <a:r>
              <a:rPr lang="ar-SA" sz="1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من خلال </a:t>
            </a:r>
          </a:p>
          <a:p>
            <a:pPr algn="ctr">
              <a:buClrTx/>
              <a:buFontTx/>
              <a:buNone/>
            </a:pPr>
            <a:r>
              <a:rPr lang="ar-SA" sz="1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معلوماتك السابقة</a:t>
            </a:r>
            <a:r>
              <a:rPr lang="ar-SA" dirty="0">
                <a:ln w="0"/>
                <a:effectLst>
                  <a:outerShdw blurRad="38100" dist="19050" dir="2700000" algn="tl" rotWithShape="0">
                    <a:schemeClr val="dk1">
                      <a:alpha val="40000"/>
                    </a:schemeClr>
                  </a:outerShdw>
                </a:effectLst>
                <a:latin typeface="Calibri"/>
                <a:cs typeface="Arial" panose="020B0604020202020204" pitchFamily="34" charset="0"/>
              </a:rPr>
              <a:t> </a:t>
            </a:r>
          </a:p>
        </p:txBody>
      </p:sp>
      <p:sp>
        <p:nvSpPr>
          <p:cNvPr id="8" name="مربع نص 7">
            <a:extLst>
              <a:ext uri="{FF2B5EF4-FFF2-40B4-BE49-F238E27FC236}">
                <a16:creationId xmlns:a16="http://schemas.microsoft.com/office/drawing/2014/main" id="{A5E80F18-E32E-41A5-B397-A504513271AE}"/>
              </a:ext>
            </a:extLst>
          </p:cNvPr>
          <p:cNvSpPr txBox="1"/>
          <p:nvPr/>
        </p:nvSpPr>
        <p:spPr>
          <a:xfrm>
            <a:off x="6817361" y="3463304"/>
            <a:ext cx="1486540" cy="1323439"/>
          </a:xfrm>
          <a:prstGeom prst="rect">
            <a:avLst/>
          </a:prstGeom>
          <a:noFill/>
        </p:spPr>
        <p:txBody>
          <a:bodyPr wrap="square" rtlCol="1">
            <a:spAutoFit/>
          </a:bodyPr>
          <a:lstStyle/>
          <a:p>
            <a:pPr algn="ctr">
              <a:buClrTx/>
              <a:buFontTx/>
              <a:buNone/>
            </a:pPr>
            <a:r>
              <a:rPr lang="ar-SA" sz="2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اقرئي الدرس</a:t>
            </a:r>
          </a:p>
          <a:p>
            <a:pPr algn="ctr">
              <a:buClrTx/>
              <a:buFontTx/>
              <a:buNone/>
            </a:pPr>
            <a:r>
              <a:rPr lang="ar-SA" sz="2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قراءة صامته</a:t>
            </a:r>
          </a:p>
          <a:p>
            <a:pPr algn="ctr">
              <a:buClrTx/>
              <a:buFontTx/>
              <a:buNone/>
            </a:pPr>
            <a:r>
              <a:rPr lang="ar-SA" sz="2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ثم استنتجي </a:t>
            </a:r>
          </a:p>
          <a:p>
            <a:pPr algn="ctr">
              <a:buClrTx/>
              <a:buFontTx/>
              <a:buNone/>
            </a:pPr>
            <a:r>
              <a:rPr lang="ar-SA" sz="2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الأهداف </a:t>
            </a:r>
          </a:p>
        </p:txBody>
      </p:sp>
      <p:sp>
        <p:nvSpPr>
          <p:cNvPr id="9" name="مستطيل 8">
            <a:extLst>
              <a:ext uri="{FF2B5EF4-FFF2-40B4-BE49-F238E27FC236}">
                <a16:creationId xmlns:a16="http://schemas.microsoft.com/office/drawing/2014/main" id="{C590E79D-981D-4C5E-BA43-02A1927E2335}"/>
              </a:ext>
            </a:extLst>
          </p:cNvPr>
          <p:cNvSpPr/>
          <p:nvPr/>
        </p:nvSpPr>
        <p:spPr>
          <a:xfrm>
            <a:off x="1900912" y="981723"/>
            <a:ext cx="8685391" cy="584775"/>
          </a:xfrm>
          <a:prstGeom prst="rect">
            <a:avLst/>
          </a:prstGeom>
        </p:spPr>
        <p:txBody>
          <a:bodyPr wrap="none">
            <a:spAutoFit/>
          </a:bodyPr>
          <a:lstStyle/>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طالبتي الغالية تصفحي الدرس على عجل ثم أخبريني بما تعرفين </a:t>
            </a:r>
          </a:p>
        </p:txBody>
      </p:sp>
    </p:spTree>
    <p:extLst>
      <p:ext uri="{BB962C8B-B14F-4D97-AF65-F5344CB8AC3E}">
        <p14:creationId xmlns:p14="http://schemas.microsoft.com/office/powerpoint/2010/main" val="2140125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9A2E3A8A-B4F5-3040-4710-B28B6CD28297}"/>
              </a:ext>
            </a:extLst>
          </p:cNvPr>
          <p:cNvSpPr/>
          <p:nvPr/>
        </p:nvSpPr>
        <p:spPr>
          <a:xfrm>
            <a:off x="220307" y="120881"/>
            <a:ext cx="11751385" cy="2923877"/>
          </a:xfrm>
          <a:prstGeom prst="rect">
            <a:avLst/>
          </a:prstGeom>
          <a:solidFill>
            <a:schemeClr val="bg1">
              <a:alpha val="61000"/>
            </a:schemeClr>
          </a:solidFill>
          <a:ln w="57150">
            <a:solidFill>
              <a:schemeClr val="tx1">
                <a:lumMod val="50000"/>
                <a:lumOff val="50000"/>
              </a:schemeClr>
            </a:solidFill>
          </a:ln>
        </p:spPr>
        <p:txBody>
          <a:bodyPr wrap="square">
            <a:spAutoFit/>
          </a:bodyPr>
          <a:lstStyle/>
          <a:p>
            <a:pPr algn="ctr"/>
            <a:r>
              <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لقد اعطى الله نبيه سليمان عليه السلام من العطاء والملك ما لم يعطه لأحد من بعده،</a:t>
            </a:r>
          </a:p>
          <a:p>
            <a:pPr algn="ctr"/>
            <a:r>
              <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قال تعالى حكاية عن سليمان عليه السلام: "</a:t>
            </a:r>
          </a:p>
          <a:p>
            <a:pPr algn="ctr"/>
            <a:r>
              <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 قَالَ رَبِّ اغْفِرْ لِي وَهَبْ لِي مُلْكًا لَا يَنْبَغِي لِأَحَدٍ مِنْ بَعْدِي إِنَّكَ أَنْتَ الْوَهَّابُ *</a:t>
            </a:r>
          </a:p>
          <a:p>
            <a:pPr algn="ctr"/>
            <a:r>
              <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فَسَخَّرْنَا لَهُ الرِّيحَ تَجْرِي بِأَمْرِهِ رُخَاءً حَيْثُ أَصَابَ * وَالشَّيَاطِينَ كُلَّ بَنَّاءٍ وَغَوَّاصٍ * </a:t>
            </a:r>
          </a:p>
          <a:p>
            <a:pPr algn="ctr"/>
            <a:r>
              <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وَآخَرِينَ مُقَرَّنِينَ فِي </a:t>
            </a:r>
            <a:r>
              <a:rPr lang="ar-SA" sz="2400" b="1" dirty="0">
                <a:ln w="0"/>
                <a:solidFill>
                  <a:schemeClr val="bg1">
                    <a:lumMod val="50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الْأَصْفَادِ * هَذَا عَطَاؤُنَا فَامْنُنْ </a:t>
            </a:r>
            <a:r>
              <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أَوْ أَمْسِكْ بِغَيْرِ حِسَابٍ ﴾</a:t>
            </a:r>
          </a:p>
          <a:p>
            <a:pPr algn="ctr"/>
            <a:endPar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طالبتي الغالية من خلال الآية  ما سعة عطاء الله ...؟</a:t>
            </a:r>
            <a:endParaRPr lang="ar-SA" sz="2400" b="1"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818A7F5B-F8AC-CA2A-6521-76E709D1A1A0}"/>
              </a:ext>
            </a:extLst>
          </p:cNvPr>
          <p:cNvSpPr txBox="1"/>
          <p:nvPr/>
        </p:nvSpPr>
        <p:spPr>
          <a:xfrm>
            <a:off x="0" y="4034808"/>
            <a:ext cx="11887199" cy="2677656"/>
          </a:xfrm>
          <a:prstGeom prst="rect">
            <a:avLst/>
          </a:prstGeom>
          <a:no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a:ln>
                  <a:noFill/>
                </a:ln>
                <a:solidFill>
                  <a:schemeClr val="accent1"/>
                </a:solidFill>
                <a:effectLst>
                  <a:outerShdw blurRad="38100" dist="38100" dir="2700000" algn="tl">
                    <a:srgbClr val="000000">
                      <a:alpha val="43137"/>
                    </a:srgbClr>
                  </a:outerShdw>
                </a:effectLst>
                <a:latin typeface="29LT Zarid Serif Rg" panose="00000100000000000000" pitchFamily="2" charset="-78"/>
                <a:ea typeface="Times New Roman" pitchFamily="18" charset="0"/>
                <a:cs typeface="29LT Zarid Serif Rg" panose="00000100000000000000" pitchFamily="2" charset="-78"/>
              </a:rPr>
              <a:t>الله تعالى مالك الملك، وملكه واسع عظيم، وكل شيء بيده، وهو واسع العطاء لعباده، ولا يضره ما يعطيهم منذ خلق الدنيا، إلى أن يرث الله الأرض ومن عليها قال الله تعالى: ( ما عندك ينفذ وما عند الله باقي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a:ln>
                  <a:noFill/>
                </a:ln>
                <a:solidFill>
                  <a:schemeClr val="accent1"/>
                </a:solidFill>
                <a:effectLst>
                  <a:outerShdw blurRad="38100" dist="38100" dir="2700000" algn="tl">
                    <a:srgbClr val="000000">
                      <a:alpha val="43137"/>
                    </a:srgbClr>
                  </a:outerShdw>
                </a:effectLst>
                <a:latin typeface="29LT Zarid Serif Rg" panose="00000100000000000000" pitchFamily="2" charset="-78"/>
                <a:ea typeface="Times New Roman" pitchFamily="18" charset="0"/>
                <a:cs typeface="29LT Zarid Serif Rg" panose="00000100000000000000" pitchFamily="2" charset="-78"/>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29LT Zarid Serif Rg" panose="00000100000000000000" pitchFamily="2" charset="-78"/>
                <a:ea typeface="Times New Roman" pitchFamily="18" charset="0"/>
                <a:cs typeface="29LT Zarid Serif Rg" panose="00000100000000000000" pitchFamily="2" charset="-78"/>
              </a:rPr>
              <a:t>عن أبي ذر ه عن النبي ﷺ فيما روى عن الله تبارك وتعالى أنه قال: «يا عبادي لو أنّ أولكم وأخركم وإنسكم وجنكم قاموا في صعيد واحد فسألوني، فأعطيت كل إنسان مسألته، ما نقص ذلك مما عندي إلا كما ينقص المخيط إذا أدخل البحر».(۲)</a:t>
            </a:r>
            <a:endParaRPr kumimoji="0" lang="ar-SA" sz="2800" b="0"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7" name="Rectangle 17">
            <a:extLst>
              <a:ext uri="{FF2B5EF4-FFF2-40B4-BE49-F238E27FC236}">
                <a16:creationId xmlns:a16="http://schemas.microsoft.com/office/drawing/2014/main" id="{BD7C10B1-6297-E09D-D6D5-8B93BB7ED1BD}"/>
              </a:ext>
            </a:extLst>
          </p:cNvPr>
          <p:cNvSpPr>
            <a:spLocks noChangeArrowheads="1"/>
          </p:cNvSpPr>
          <p:nvPr/>
        </p:nvSpPr>
        <p:spPr bwMode="auto">
          <a:xfrm>
            <a:off x="6059376" y="3388477"/>
            <a:ext cx="575670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normalizeH="0" baseline="0" dirty="0">
                <a:ln w="0"/>
                <a:solidFill>
                  <a:srgbClr val="C00000"/>
                </a:solidFill>
                <a:effectLst>
                  <a:outerShdw blurRad="38100" dist="25400" dir="5400000" algn="ctr" rotWithShape="0">
                    <a:srgbClr val="6E747A">
                      <a:alpha val="43000"/>
                    </a:srgbClr>
                  </a:outerShdw>
                </a:effectLst>
                <a:latin typeface="A GOOGLE" panose="020B0600030500050000" pitchFamily="34"/>
                <a:ea typeface="Times New Roman" pitchFamily="18" charset="0"/>
                <a:cs typeface="A GOOGLE" panose="020B0600030500050000" pitchFamily="34"/>
              </a:rPr>
              <a:t>سعة ما عند الله تعالى ، وسعة عطائه:</a:t>
            </a:r>
            <a:endParaRPr kumimoji="0" lang="ar-SA" sz="4000" b="1" i="0" u="none" strike="noStrike" normalizeH="0" baseline="0" dirty="0">
              <a:ln w="0"/>
              <a:solidFill>
                <a:srgbClr val="C00000"/>
              </a:solidFill>
              <a:effectLst>
                <a:outerShdw blurRad="38100" dist="25400" dir="5400000" algn="ctr" rotWithShape="0">
                  <a:srgbClr val="6E747A">
                    <a:alpha val="43000"/>
                  </a:srgbClr>
                </a:outerShdw>
              </a:effectLst>
              <a:latin typeface="A GOOGLE" panose="020B0600030500050000" pitchFamily="34"/>
              <a:cs typeface="A GOOGLE" panose="020B0600030500050000" pitchFamily="34"/>
            </a:endParaRPr>
          </a:p>
        </p:txBody>
      </p:sp>
    </p:spTree>
    <p:extLst>
      <p:ext uri="{BB962C8B-B14F-4D97-AF65-F5344CB8AC3E}">
        <p14:creationId xmlns:p14="http://schemas.microsoft.com/office/powerpoint/2010/main" val="220626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A609FD46-553D-1FBD-1A03-E6889910B4DA}"/>
              </a:ext>
            </a:extLst>
          </p:cNvPr>
          <p:cNvSpPr/>
          <p:nvPr/>
        </p:nvSpPr>
        <p:spPr>
          <a:xfrm>
            <a:off x="869882" y="206686"/>
            <a:ext cx="10801355" cy="584775"/>
          </a:xfrm>
          <a:prstGeom prst="rect">
            <a:avLst/>
          </a:prstGeom>
        </p:spPr>
        <p:txBody>
          <a:bodyPr wrap="none">
            <a:spAutoFit/>
          </a:bodyPr>
          <a:lstStyle/>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طالبتي الغالية باستراتيجية العصف الذهني  ما الأوقات التي نتحرى فيها الإجابة </a:t>
            </a:r>
          </a:p>
        </p:txBody>
      </p:sp>
      <p:sp>
        <p:nvSpPr>
          <p:cNvPr id="5" name="Rectangle 1">
            <a:extLst>
              <a:ext uri="{FF2B5EF4-FFF2-40B4-BE49-F238E27FC236}">
                <a16:creationId xmlns:a16="http://schemas.microsoft.com/office/drawing/2014/main" id="{0B9A6407-4DD0-71BC-46F2-7A474CFB3710}"/>
              </a:ext>
            </a:extLst>
          </p:cNvPr>
          <p:cNvSpPr>
            <a:spLocks noChangeArrowheads="1"/>
          </p:cNvSpPr>
          <p:nvPr/>
        </p:nvSpPr>
        <p:spPr bwMode="auto">
          <a:xfrm>
            <a:off x="7967980" y="968433"/>
            <a:ext cx="5105400" cy="707886"/>
          </a:xfrm>
          <a:prstGeom prst="rect">
            <a:avLst/>
          </a:prstGeom>
          <a:noFill/>
          <a:ln w="9525">
            <a:noFill/>
            <a:miter lim="800000"/>
            <a:headEnd/>
            <a:tailEnd/>
          </a:ln>
          <a:effectLst/>
        </p:spPr>
        <p:txBody>
          <a:bodyPr anchor="ctr">
            <a:spAutoFit/>
          </a:bodyPr>
          <a:lstStyle/>
          <a:p>
            <a:pPr algn="ctr">
              <a:tabLst>
                <a:tab pos="549275" algn="l"/>
              </a:tabLst>
              <a:defRPr/>
            </a:pPr>
            <a:r>
              <a:rPr lang="ar-SA" sz="4000" dirty="0">
                <a:ln w="0"/>
                <a:solidFill>
                  <a:schemeClr val="accent6">
                    <a:lumMod val="75000"/>
                  </a:schemeClr>
                </a:solidFill>
                <a:effectLst>
                  <a:outerShdw blurRad="38100" dist="25400" dir="5400000" algn="ctr" rotWithShape="0">
                    <a:srgbClr val="6E747A">
                      <a:alpha val="43000"/>
                    </a:srgbClr>
                  </a:outerShdw>
                </a:effectLst>
                <a:latin typeface="Calibri" pitchFamily="34" charset="0"/>
                <a:ea typeface="Calibri" pitchFamily="34" charset="0"/>
                <a:cs typeface="+mj-cs"/>
              </a:rPr>
              <a:t>أوقات الإجابة /  </a:t>
            </a:r>
            <a:endParaRPr lang="ar-SA" sz="4000" dirty="0">
              <a:ln w="0"/>
              <a:solidFill>
                <a:schemeClr val="accent6">
                  <a:lumMod val="75000"/>
                </a:schemeClr>
              </a:solidFill>
              <a:effectLst>
                <a:outerShdw blurRad="38100" dist="25400" dir="5400000" algn="ctr" rotWithShape="0">
                  <a:srgbClr val="6E747A">
                    <a:alpha val="43000"/>
                  </a:srgbClr>
                </a:outerShdw>
              </a:effectLst>
              <a:cs typeface="+mj-cs"/>
            </a:endParaRPr>
          </a:p>
        </p:txBody>
      </p:sp>
      <p:sp>
        <p:nvSpPr>
          <p:cNvPr id="6" name="Rectangle 2">
            <a:extLst>
              <a:ext uri="{FF2B5EF4-FFF2-40B4-BE49-F238E27FC236}">
                <a16:creationId xmlns:a16="http://schemas.microsoft.com/office/drawing/2014/main" id="{D5A99454-4DEF-7607-2D2B-77266E46DC5A}"/>
              </a:ext>
            </a:extLst>
          </p:cNvPr>
          <p:cNvSpPr>
            <a:spLocks noChangeArrowheads="1"/>
          </p:cNvSpPr>
          <p:nvPr/>
        </p:nvSpPr>
        <p:spPr bwMode="auto">
          <a:xfrm>
            <a:off x="650240" y="999210"/>
            <a:ext cx="8610600" cy="646331"/>
          </a:xfrm>
          <a:prstGeom prst="rect">
            <a:avLst/>
          </a:prstGeom>
          <a:noFill/>
          <a:ln w="9525">
            <a:noFill/>
            <a:miter lim="800000"/>
            <a:headEnd/>
            <a:tailEnd/>
          </a:ln>
        </p:spPr>
        <p:txBody>
          <a:bodyPr anchor="ctr">
            <a:spAutoFit/>
          </a:bodyPr>
          <a:lstStyle/>
          <a:p>
            <a:pPr>
              <a:tabLst>
                <a:tab pos="549275" algn="l"/>
              </a:tabLst>
            </a:pPr>
            <a:r>
              <a:rPr lang="ar-SA" altLang="en-US" sz="3600" dirty="0">
                <a:ln w="0"/>
                <a:solidFill>
                  <a:srgbClr val="C00000"/>
                </a:solidFill>
                <a:effectLst>
                  <a:outerShdw blurRad="38100" dist="25400" dir="5400000" algn="ctr" rotWithShape="0">
                    <a:srgbClr val="6E747A">
                      <a:alpha val="43000"/>
                    </a:srgbClr>
                  </a:outerShdw>
                </a:effectLst>
                <a:latin typeface="Calibri" pitchFamily="34" charset="0"/>
              </a:rPr>
              <a:t>يستحبّ</a:t>
            </a:r>
            <a:r>
              <a:rPr lang="ar-SA" altLang="en-US" sz="3600" dirty="0">
                <a:ln w="0"/>
                <a:solidFill>
                  <a:schemeClr val="accent1"/>
                </a:solidFill>
                <a:effectLst>
                  <a:outerShdw blurRad="38100" dist="25400" dir="5400000" algn="ctr" rotWithShape="0">
                    <a:srgbClr val="6E747A">
                      <a:alpha val="43000"/>
                    </a:srgbClr>
                  </a:outerShdw>
                </a:effectLst>
                <a:latin typeface="Calibri" pitchFamily="34" charset="0"/>
              </a:rPr>
              <a:t>ُ للدَّاعي اغْتِنَامُ أوقات الإجابة وتحرِّيها، ومنها: </a:t>
            </a:r>
            <a:endParaRPr lang="ar-SA" altLang="en-US" sz="3600" dirty="0">
              <a:ln w="0"/>
              <a:solidFill>
                <a:schemeClr val="accent1"/>
              </a:solidFill>
              <a:effectLst>
                <a:outerShdw blurRad="38100" dist="25400" dir="5400000" algn="ctr" rotWithShape="0">
                  <a:srgbClr val="6E747A">
                    <a:alpha val="43000"/>
                  </a:srgbClr>
                </a:outerShdw>
              </a:effectLst>
            </a:endParaRPr>
          </a:p>
        </p:txBody>
      </p:sp>
      <p:sp>
        <p:nvSpPr>
          <p:cNvPr id="2" name="شكل بيضاوي 1">
            <a:extLst>
              <a:ext uri="{FF2B5EF4-FFF2-40B4-BE49-F238E27FC236}">
                <a16:creationId xmlns:a16="http://schemas.microsoft.com/office/drawing/2014/main" id="{01699DC6-3CCA-A5B4-8931-C9797A87FE51}"/>
              </a:ext>
            </a:extLst>
          </p:cNvPr>
          <p:cNvSpPr/>
          <p:nvPr/>
        </p:nvSpPr>
        <p:spPr>
          <a:xfrm>
            <a:off x="2743200" y="2194560"/>
            <a:ext cx="7325360" cy="414179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a16="http://schemas.microsoft.com/office/drawing/2014/main" id="{E4FE66CE-3261-4DB2-26AF-1B6F83A38965}"/>
              </a:ext>
            </a:extLst>
          </p:cNvPr>
          <p:cNvSpPr/>
          <p:nvPr/>
        </p:nvSpPr>
        <p:spPr>
          <a:xfrm>
            <a:off x="7411720" y="1853886"/>
            <a:ext cx="3291840" cy="1116429"/>
          </a:xfrm>
          <a:prstGeom prst="roundRect">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000" b="1">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1-</a:t>
            </a:r>
            <a:r>
              <a:rPr lang="ar-SA" sz="2000" b="1">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الثُّلثُ الأخير من الليل.</a:t>
            </a:r>
            <a:endParaRPr lang="ar-SA"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9" name="مستطيل: زوايا مستديرة 8">
            <a:extLst>
              <a:ext uri="{FF2B5EF4-FFF2-40B4-BE49-F238E27FC236}">
                <a16:creationId xmlns:a16="http://schemas.microsoft.com/office/drawing/2014/main" id="{7BDA8920-EFD2-88F2-A4CD-D99D1BB5099D}"/>
              </a:ext>
            </a:extLst>
          </p:cNvPr>
          <p:cNvSpPr/>
          <p:nvPr/>
        </p:nvSpPr>
        <p:spPr>
          <a:xfrm>
            <a:off x="8552180" y="3327726"/>
            <a:ext cx="3291840" cy="1116429"/>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3-</a:t>
            </a:r>
            <a:r>
              <a:rPr lang="ar-SA"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عند صعود الإمام يوم الجمعة على المنبر حتى تنقضي الصلاة.</a:t>
            </a:r>
            <a:endParaRPr lang="ar-SA"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11" name="مستطيل: زوايا مستديرة 10">
            <a:extLst>
              <a:ext uri="{FF2B5EF4-FFF2-40B4-BE49-F238E27FC236}">
                <a16:creationId xmlns:a16="http://schemas.microsoft.com/office/drawing/2014/main" id="{3868A4BA-AC22-1EE7-6B2D-24F369B272D3}"/>
              </a:ext>
            </a:extLst>
          </p:cNvPr>
          <p:cNvSpPr/>
          <p:nvPr/>
        </p:nvSpPr>
        <p:spPr>
          <a:xfrm>
            <a:off x="8642350" y="4742361"/>
            <a:ext cx="3291840" cy="111642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5-</a:t>
            </a:r>
            <a:r>
              <a:rPr lang="ar-SA"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يوم عرفة </a:t>
            </a:r>
            <a:endParaRPr lang="en-US"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12" name="مستطيل: زوايا مستديرة 11">
            <a:extLst>
              <a:ext uri="{FF2B5EF4-FFF2-40B4-BE49-F238E27FC236}">
                <a16:creationId xmlns:a16="http://schemas.microsoft.com/office/drawing/2014/main" id="{6079367A-3192-2211-90CF-5D23F61DEFA0}"/>
              </a:ext>
            </a:extLst>
          </p:cNvPr>
          <p:cNvSpPr/>
          <p:nvPr/>
        </p:nvSpPr>
        <p:spPr>
          <a:xfrm>
            <a:off x="1823720" y="1853290"/>
            <a:ext cx="3291840" cy="111642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000" b="1">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2-</a:t>
            </a:r>
            <a:r>
              <a:rPr lang="ar-SA" sz="2000" b="1">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عند الأذان والإِقامة، وبينهما.</a:t>
            </a:r>
            <a:endParaRPr lang="ar-SA"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13" name="مستطيل: زوايا مستديرة 12">
            <a:extLst>
              <a:ext uri="{FF2B5EF4-FFF2-40B4-BE49-F238E27FC236}">
                <a16:creationId xmlns:a16="http://schemas.microsoft.com/office/drawing/2014/main" id="{25DD01E4-8709-8137-0858-DF3B22E94D62}"/>
              </a:ext>
            </a:extLst>
          </p:cNvPr>
          <p:cNvSpPr/>
          <p:nvPr/>
        </p:nvSpPr>
        <p:spPr>
          <a:xfrm>
            <a:off x="1097280" y="3207707"/>
            <a:ext cx="3291840" cy="111642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4-</a:t>
            </a:r>
            <a:r>
              <a:rPr lang="ar-SA"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آخر ساعة بعد العصر مِن يوم الجمعة.</a:t>
            </a:r>
            <a:endParaRPr lang="en-US"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14" name="مستطيل: زوايا مستديرة 13">
            <a:extLst>
              <a:ext uri="{FF2B5EF4-FFF2-40B4-BE49-F238E27FC236}">
                <a16:creationId xmlns:a16="http://schemas.microsoft.com/office/drawing/2014/main" id="{3E7437BD-29D8-D250-6CCC-C2BF98C5C0F7}"/>
              </a:ext>
            </a:extLst>
          </p:cNvPr>
          <p:cNvSpPr/>
          <p:nvPr/>
        </p:nvSpPr>
        <p:spPr>
          <a:xfrm>
            <a:off x="932180" y="4631319"/>
            <a:ext cx="3291840" cy="111642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7- الصائم عند فطره </a:t>
            </a:r>
            <a:endParaRPr lang="en-US"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15" name="مستطيل: زوايا مستديرة 14">
            <a:extLst>
              <a:ext uri="{FF2B5EF4-FFF2-40B4-BE49-F238E27FC236}">
                <a16:creationId xmlns:a16="http://schemas.microsoft.com/office/drawing/2014/main" id="{BD21647E-853F-2BD4-91F7-F3DE8082DB22}"/>
              </a:ext>
            </a:extLst>
          </p:cNvPr>
          <p:cNvSpPr/>
          <p:nvPr/>
        </p:nvSpPr>
        <p:spPr>
          <a:xfrm>
            <a:off x="4676140" y="5561195"/>
            <a:ext cx="3291840" cy="111642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6</a:t>
            </a:r>
            <a:r>
              <a:rPr lang="ar-EG"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a:t>
            </a:r>
            <a:r>
              <a:rPr lang="ar-SA" sz="2000" b="1"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ليالي العشر الأخيرة من رمضان التي يُتَحَرَّى فيها ليلةُ القَدْرِ.</a:t>
            </a:r>
            <a:endParaRPr lang="en-US" sz="2000" dirty="0">
              <a:solidFill>
                <a:schemeClr val="tx1"/>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16" name="مستطيل 15">
            <a:extLst>
              <a:ext uri="{FF2B5EF4-FFF2-40B4-BE49-F238E27FC236}">
                <a16:creationId xmlns:a16="http://schemas.microsoft.com/office/drawing/2014/main" id="{1C32A944-4055-F752-B6E7-BCB3703C9C7C}"/>
              </a:ext>
            </a:extLst>
          </p:cNvPr>
          <p:cNvSpPr/>
          <p:nvPr/>
        </p:nvSpPr>
        <p:spPr>
          <a:xfrm>
            <a:off x="4582641" y="3859380"/>
            <a:ext cx="3478837" cy="584775"/>
          </a:xfrm>
          <a:prstGeom prst="rect">
            <a:avLst/>
          </a:prstGeom>
        </p:spPr>
        <p:txBody>
          <a:bodyPr wrap="none">
            <a:spAutoFit/>
          </a:bodyPr>
          <a:lstStyle/>
          <a:p>
            <a:pPr algn="ctr"/>
            <a:r>
              <a:rPr lang="ar-SA" sz="3200" b="1" dirty="0">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أوقات الإجـــــــــــــــــــــــــــــــــــــــــــــابـــــــــــــــــــــــة</a:t>
            </a:r>
          </a:p>
        </p:txBody>
      </p:sp>
    </p:spTree>
    <p:extLst>
      <p:ext uri="{BB962C8B-B14F-4D97-AF65-F5344CB8AC3E}">
        <p14:creationId xmlns:p14="http://schemas.microsoft.com/office/powerpoint/2010/main" val="42641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9"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C7251BB-1724-1848-1568-682D23E5AA37}"/>
              </a:ext>
            </a:extLst>
          </p:cNvPr>
          <p:cNvSpPr/>
          <p:nvPr/>
        </p:nvSpPr>
        <p:spPr>
          <a:xfrm>
            <a:off x="6857412" y="1248260"/>
            <a:ext cx="4822154" cy="584775"/>
          </a:xfrm>
          <a:prstGeom prst="rect">
            <a:avLst/>
          </a:prstGeom>
        </p:spPr>
        <p:txBody>
          <a:bodyPr wrap="none">
            <a:spAutoFit/>
          </a:bodyPr>
          <a:lstStyle/>
          <a:p>
            <a:pPr algn="ctr"/>
            <a:r>
              <a:rPr lang="ar-SA" sz="3200" b="1" dirty="0">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حالات لإجــــــــــــــــــــــــــــــــــــــــــــــــــــــــــــــــــــــــــــــابة  الدعاء </a:t>
            </a:r>
          </a:p>
        </p:txBody>
      </p:sp>
      <p:sp>
        <p:nvSpPr>
          <p:cNvPr id="5" name="Rectangle 1">
            <a:extLst>
              <a:ext uri="{FF2B5EF4-FFF2-40B4-BE49-F238E27FC236}">
                <a16:creationId xmlns:a16="http://schemas.microsoft.com/office/drawing/2014/main" id="{C1038C3B-C944-BEF2-64F1-FE2EBEF4350B}"/>
              </a:ext>
            </a:extLst>
          </p:cNvPr>
          <p:cNvSpPr>
            <a:spLocks noChangeArrowheads="1"/>
          </p:cNvSpPr>
          <p:nvPr/>
        </p:nvSpPr>
        <p:spPr bwMode="auto">
          <a:xfrm>
            <a:off x="3682999" y="1910080"/>
            <a:ext cx="8153400" cy="1200150"/>
          </a:xfrm>
          <a:prstGeom prst="rect">
            <a:avLst/>
          </a:prstGeom>
          <a:noFill/>
          <a:ln w="9525">
            <a:noFill/>
            <a:miter lim="800000"/>
            <a:headEnd/>
            <a:tailEnd/>
          </a:ln>
        </p:spPr>
        <p:txBody>
          <a:bodyPr anchor="ctr">
            <a:spAutoFit/>
          </a:bodyPr>
          <a:lstStyle/>
          <a:p>
            <a:pPr>
              <a:tabLst>
                <a:tab pos="549275" algn="l"/>
              </a:tabLst>
            </a:pPr>
            <a:r>
              <a:rPr lang="ar-SA" altLang="en-US" sz="3600" dirty="0">
                <a:ln w="0"/>
                <a:solidFill>
                  <a:schemeClr val="accent1"/>
                </a:solidFill>
                <a:effectLst>
                  <a:outerShdw blurRad="38100" dist="25400" dir="5400000" algn="ctr" rotWithShape="0">
                    <a:srgbClr val="6E747A">
                      <a:alpha val="43000"/>
                    </a:srgbClr>
                  </a:outerShdw>
                </a:effectLst>
                <a:latin typeface="Calibri" pitchFamily="34" charset="0"/>
              </a:rPr>
              <a:t>يستحبُّ للدَّاعي اغْتِنَامُ الأحوال التي يستجاب </a:t>
            </a:r>
            <a:r>
              <a:rPr lang="ar-SA" altLang="en-US" sz="3600" dirty="0" err="1">
                <a:ln w="0"/>
                <a:solidFill>
                  <a:schemeClr val="accent1"/>
                </a:solidFill>
                <a:effectLst>
                  <a:outerShdw blurRad="38100" dist="25400" dir="5400000" algn="ctr" rotWithShape="0">
                    <a:srgbClr val="6E747A">
                      <a:alpha val="43000"/>
                    </a:srgbClr>
                  </a:outerShdw>
                </a:effectLst>
                <a:latin typeface="Calibri" pitchFamily="34" charset="0"/>
              </a:rPr>
              <a:t>ف</a:t>
            </a:r>
            <a:r>
              <a:rPr lang="ar-EG" altLang="en-US" sz="3600" dirty="0">
                <a:ln w="0"/>
                <a:solidFill>
                  <a:schemeClr val="accent1"/>
                </a:solidFill>
                <a:effectLst>
                  <a:outerShdw blurRad="38100" dist="25400" dir="5400000" algn="ctr" rotWithShape="0">
                    <a:srgbClr val="6E747A">
                      <a:alpha val="43000"/>
                    </a:srgbClr>
                  </a:outerShdw>
                </a:effectLst>
                <a:latin typeface="Calibri" pitchFamily="34" charset="0"/>
              </a:rPr>
              <a:t>ي</a:t>
            </a:r>
            <a:r>
              <a:rPr lang="ar-SA" altLang="en-US" sz="3600" dirty="0">
                <a:ln w="0"/>
                <a:solidFill>
                  <a:schemeClr val="accent1"/>
                </a:solidFill>
                <a:effectLst>
                  <a:outerShdw blurRad="38100" dist="25400" dir="5400000" algn="ctr" rotWithShape="0">
                    <a:srgbClr val="6E747A">
                      <a:alpha val="43000"/>
                    </a:srgbClr>
                  </a:outerShdw>
                </a:effectLst>
                <a:latin typeface="Calibri" pitchFamily="34" charset="0"/>
              </a:rPr>
              <a:t>ها الدُّعاء، مثل: </a:t>
            </a:r>
            <a:endParaRPr lang="ar-SA" altLang="en-US" sz="3600" dirty="0">
              <a:ln w="0"/>
              <a:solidFill>
                <a:schemeClr val="accent1"/>
              </a:solidFill>
              <a:effectLst>
                <a:outerShdw blurRad="38100" dist="25400" dir="5400000" algn="ctr" rotWithShape="0">
                  <a:srgbClr val="6E747A">
                    <a:alpha val="43000"/>
                  </a:srgbClr>
                </a:outerShdw>
              </a:effectLst>
            </a:endParaRPr>
          </a:p>
        </p:txBody>
      </p:sp>
      <p:sp>
        <p:nvSpPr>
          <p:cNvPr id="6" name="Rectangle 2">
            <a:extLst>
              <a:ext uri="{FF2B5EF4-FFF2-40B4-BE49-F238E27FC236}">
                <a16:creationId xmlns:a16="http://schemas.microsoft.com/office/drawing/2014/main" id="{6CFFD758-1A8F-5227-A744-79B50B23F0CE}"/>
              </a:ext>
            </a:extLst>
          </p:cNvPr>
          <p:cNvSpPr>
            <a:spLocks noChangeArrowheads="1"/>
          </p:cNvSpPr>
          <p:nvPr/>
        </p:nvSpPr>
        <p:spPr bwMode="auto">
          <a:xfrm>
            <a:off x="8336280" y="3173730"/>
            <a:ext cx="3581400" cy="646113"/>
          </a:xfrm>
          <a:prstGeom prst="rect">
            <a:avLst/>
          </a:prstGeom>
          <a:noFill/>
          <a:ln w="9525">
            <a:noFill/>
            <a:miter lim="800000"/>
            <a:headEnd/>
            <a:tailEnd/>
          </a:ln>
        </p:spPr>
        <p:txBody>
          <a:bodyPr anchor="ctr">
            <a:spAutoFit/>
          </a:bodyPr>
          <a:lstStyle/>
          <a:p>
            <a:pPr>
              <a:tabLst>
                <a:tab pos="549275" algn="l"/>
              </a:tabLst>
            </a:pPr>
            <a:r>
              <a:rPr lang="ar-EG" altLang="en-US" sz="3600" dirty="0">
                <a:ln w="0"/>
                <a:effectLst>
                  <a:outerShdw blurRad="38100" dist="19050" dir="2700000" algn="tl" rotWithShape="0">
                    <a:schemeClr val="dk1">
                      <a:alpha val="40000"/>
                    </a:schemeClr>
                  </a:outerShdw>
                </a:effectLst>
                <a:latin typeface="Calibri" pitchFamily="34" charset="0"/>
              </a:rPr>
              <a:t>1-</a:t>
            </a:r>
            <a:r>
              <a:rPr lang="ar-EG" altLang="en-US" sz="1600" dirty="0">
                <a:ln w="0"/>
                <a:effectLst>
                  <a:outerShdw blurRad="38100" dist="19050" dir="2700000" algn="tl" rotWithShape="0">
                    <a:schemeClr val="dk1">
                      <a:alpha val="40000"/>
                    </a:schemeClr>
                  </a:outerShdw>
                </a:effectLst>
                <a:latin typeface="Calibri" pitchFamily="34" charset="0"/>
              </a:rPr>
              <a:t> </a:t>
            </a:r>
            <a:r>
              <a:rPr lang="ar-SA" altLang="en-US" sz="3600" dirty="0">
                <a:ln w="0"/>
                <a:effectLst>
                  <a:outerShdw blurRad="38100" dist="19050" dir="2700000" algn="tl" rotWithShape="0">
                    <a:schemeClr val="dk1">
                      <a:alpha val="40000"/>
                    </a:schemeClr>
                  </a:outerShdw>
                </a:effectLst>
                <a:latin typeface="Calibri" pitchFamily="34" charset="0"/>
              </a:rPr>
              <a:t>حال السجود.</a:t>
            </a:r>
            <a:endParaRPr lang="ar-SA" altLang="en-US" sz="3600" dirty="0">
              <a:ln w="0"/>
              <a:effectLst>
                <a:outerShdw blurRad="38100" dist="19050" dir="2700000" algn="tl" rotWithShape="0">
                  <a:schemeClr val="dk1">
                    <a:alpha val="40000"/>
                  </a:schemeClr>
                </a:outerShdw>
              </a:effectLst>
            </a:endParaRPr>
          </a:p>
        </p:txBody>
      </p:sp>
      <p:sp>
        <p:nvSpPr>
          <p:cNvPr id="7" name="Rectangle 2">
            <a:extLst>
              <a:ext uri="{FF2B5EF4-FFF2-40B4-BE49-F238E27FC236}">
                <a16:creationId xmlns:a16="http://schemas.microsoft.com/office/drawing/2014/main" id="{31CBBAFD-6002-364E-693C-F594916BA024}"/>
              </a:ext>
            </a:extLst>
          </p:cNvPr>
          <p:cNvSpPr>
            <a:spLocks noChangeArrowheads="1"/>
          </p:cNvSpPr>
          <p:nvPr/>
        </p:nvSpPr>
        <p:spPr bwMode="auto">
          <a:xfrm>
            <a:off x="8336280" y="3883343"/>
            <a:ext cx="3581400" cy="646112"/>
          </a:xfrm>
          <a:prstGeom prst="rect">
            <a:avLst/>
          </a:prstGeom>
          <a:noFill/>
          <a:ln w="9525">
            <a:noFill/>
            <a:miter lim="800000"/>
            <a:headEnd/>
            <a:tailEnd/>
          </a:ln>
        </p:spPr>
        <p:txBody>
          <a:bodyPr anchor="ctr">
            <a:spAutoFit/>
          </a:bodyPr>
          <a:lstStyle/>
          <a:p>
            <a:pPr>
              <a:tabLst>
                <a:tab pos="549275" algn="l"/>
              </a:tabLst>
            </a:pPr>
            <a:r>
              <a:rPr lang="ar-EG" altLang="en-US" sz="3600" dirty="0">
                <a:ln w="0"/>
                <a:effectLst>
                  <a:outerShdw blurRad="38100" dist="19050" dir="2700000" algn="tl" rotWithShape="0">
                    <a:schemeClr val="dk1">
                      <a:alpha val="40000"/>
                    </a:schemeClr>
                  </a:outerShdw>
                </a:effectLst>
                <a:latin typeface="Calibri" pitchFamily="34" charset="0"/>
              </a:rPr>
              <a:t>2-</a:t>
            </a:r>
            <a:r>
              <a:rPr lang="ar-EG" altLang="en-US" sz="1600" dirty="0">
                <a:ln w="0"/>
                <a:effectLst>
                  <a:outerShdw blurRad="38100" dist="19050" dir="2700000" algn="tl" rotWithShape="0">
                    <a:schemeClr val="dk1">
                      <a:alpha val="40000"/>
                    </a:schemeClr>
                  </a:outerShdw>
                </a:effectLst>
                <a:latin typeface="Calibri" pitchFamily="34" charset="0"/>
              </a:rPr>
              <a:t> </a:t>
            </a:r>
            <a:r>
              <a:rPr lang="ar-SA" altLang="en-US" sz="3600" dirty="0">
                <a:ln w="0"/>
                <a:effectLst>
                  <a:outerShdw blurRad="38100" dist="19050" dir="2700000" algn="tl" rotWithShape="0">
                    <a:schemeClr val="dk1">
                      <a:alpha val="40000"/>
                    </a:schemeClr>
                  </a:outerShdw>
                </a:effectLst>
                <a:latin typeface="Calibri" pitchFamily="34" charset="0"/>
              </a:rPr>
              <a:t>حال </a:t>
            </a:r>
            <a:r>
              <a:rPr lang="ar-SA" altLang="en-US" sz="3600" dirty="0" err="1">
                <a:ln w="0"/>
                <a:effectLst>
                  <a:outerShdw blurRad="38100" dist="19050" dir="2700000" algn="tl" rotWithShape="0">
                    <a:schemeClr val="dk1">
                      <a:alpha val="40000"/>
                    </a:schemeClr>
                  </a:outerShdw>
                </a:effectLst>
                <a:latin typeface="Calibri" pitchFamily="34" charset="0"/>
              </a:rPr>
              <a:t>ال</a:t>
            </a:r>
            <a:r>
              <a:rPr lang="ar-EG" altLang="en-US" sz="3600" dirty="0">
                <a:ln w="0"/>
                <a:effectLst>
                  <a:outerShdw blurRad="38100" dist="19050" dir="2700000" algn="tl" rotWithShape="0">
                    <a:schemeClr val="dk1">
                      <a:alpha val="40000"/>
                    </a:schemeClr>
                  </a:outerShdw>
                </a:effectLst>
                <a:latin typeface="Calibri" pitchFamily="34" charset="0"/>
              </a:rPr>
              <a:t>صيام</a:t>
            </a:r>
            <a:r>
              <a:rPr lang="ar-SA" altLang="en-US" sz="3600" dirty="0">
                <a:ln w="0"/>
                <a:effectLst>
                  <a:outerShdw blurRad="38100" dist="19050" dir="2700000" algn="tl" rotWithShape="0">
                    <a:schemeClr val="dk1">
                      <a:alpha val="40000"/>
                    </a:schemeClr>
                  </a:outerShdw>
                </a:effectLst>
                <a:latin typeface="Calibri" pitchFamily="34" charset="0"/>
              </a:rPr>
              <a:t>.</a:t>
            </a:r>
            <a:endParaRPr lang="ar-SA" altLang="en-US" sz="3600" dirty="0">
              <a:ln w="0"/>
              <a:effectLst>
                <a:outerShdw blurRad="38100" dist="19050" dir="2700000" algn="tl" rotWithShape="0">
                  <a:schemeClr val="dk1">
                    <a:alpha val="40000"/>
                  </a:schemeClr>
                </a:outerShdw>
              </a:effectLst>
            </a:endParaRPr>
          </a:p>
        </p:txBody>
      </p:sp>
      <p:sp>
        <p:nvSpPr>
          <p:cNvPr id="8" name="Rectangle 2">
            <a:extLst>
              <a:ext uri="{FF2B5EF4-FFF2-40B4-BE49-F238E27FC236}">
                <a16:creationId xmlns:a16="http://schemas.microsoft.com/office/drawing/2014/main" id="{8118A974-AB13-6EC2-92EF-38C21C873F4B}"/>
              </a:ext>
            </a:extLst>
          </p:cNvPr>
          <p:cNvSpPr>
            <a:spLocks noChangeArrowheads="1"/>
          </p:cNvSpPr>
          <p:nvPr/>
        </p:nvSpPr>
        <p:spPr bwMode="auto">
          <a:xfrm>
            <a:off x="8254999" y="4789170"/>
            <a:ext cx="3581400" cy="646113"/>
          </a:xfrm>
          <a:prstGeom prst="rect">
            <a:avLst/>
          </a:prstGeom>
          <a:noFill/>
          <a:ln w="9525">
            <a:noFill/>
            <a:miter lim="800000"/>
            <a:headEnd/>
            <a:tailEnd/>
          </a:ln>
        </p:spPr>
        <p:txBody>
          <a:bodyPr anchor="ctr">
            <a:spAutoFit/>
          </a:bodyPr>
          <a:lstStyle/>
          <a:p>
            <a:pPr>
              <a:tabLst>
                <a:tab pos="549275" algn="l"/>
              </a:tabLst>
            </a:pPr>
            <a:r>
              <a:rPr lang="ar-EG" altLang="en-US" sz="3600" dirty="0">
                <a:ln w="0"/>
                <a:effectLst>
                  <a:outerShdw blurRad="38100" dist="19050" dir="2700000" algn="tl" rotWithShape="0">
                    <a:schemeClr val="dk1">
                      <a:alpha val="40000"/>
                    </a:schemeClr>
                  </a:outerShdw>
                </a:effectLst>
                <a:latin typeface="Calibri" pitchFamily="34" charset="0"/>
              </a:rPr>
              <a:t>3-</a:t>
            </a:r>
            <a:r>
              <a:rPr lang="ar-EG" altLang="en-US" sz="1600" dirty="0">
                <a:ln w="0"/>
                <a:effectLst>
                  <a:outerShdw blurRad="38100" dist="19050" dir="2700000" algn="tl" rotWithShape="0">
                    <a:schemeClr val="dk1">
                      <a:alpha val="40000"/>
                    </a:schemeClr>
                  </a:outerShdw>
                </a:effectLst>
                <a:latin typeface="Calibri" pitchFamily="34" charset="0"/>
              </a:rPr>
              <a:t> </a:t>
            </a:r>
            <a:r>
              <a:rPr lang="ar-SA" altLang="en-US" sz="3600" dirty="0">
                <a:ln w="0"/>
                <a:effectLst>
                  <a:outerShdw blurRad="38100" dist="19050" dir="2700000" algn="tl" rotWithShape="0">
                    <a:schemeClr val="dk1">
                      <a:alpha val="40000"/>
                    </a:schemeClr>
                  </a:outerShdw>
                </a:effectLst>
                <a:latin typeface="Calibri" pitchFamily="34" charset="0"/>
              </a:rPr>
              <a:t>حال </a:t>
            </a:r>
            <a:r>
              <a:rPr lang="ar-SA" altLang="en-US" sz="3600" dirty="0" err="1">
                <a:ln w="0"/>
                <a:effectLst>
                  <a:outerShdw blurRad="38100" dist="19050" dir="2700000" algn="tl" rotWithShape="0">
                    <a:schemeClr val="dk1">
                      <a:alpha val="40000"/>
                    </a:schemeClr>
                  </a:outerShdw>
                </a:effectLst>
                <a:latin typeface="Calibri" pitchFamily="34" charset="0"/>
              </a:rPr>
              <a:t>ال</a:t>
            </a:r>
            <a:r>
              <a:rPr lang="ar-EG" altLang="en-US" sz="3600" dirty="0">
                <a:ln w="0"/>
                <a:effectLst>
                  <a:outerShdw blurRad="38100" dist="19050" dir="2700000" algn="tl" rotWithShape="0">
                    <a:schemeClr val="dk1">
                      <a:alpha val="40000"/>
                    </a:schemeClr>
                  </a:outerShdw>
                </a:effectLst>
                <a:latin typeface="Calibri" pitchFamily="34" charset="0"/>
              </a:rPr>
              <a:t>سفر.</a:t>
            </a:r>
            <a:endParaRPr lang="ar-SA" altLang="en-US" sz="3600" dirty="0">
              <a:ln w="0"/>
              <a:effectLst>
                <a:outerShdw blurRad="38100" dist="19050" dir="2700000" algn="tl" rotWithShape="0">
                  <a:schemeClr val="dk1">
                    <a:alpha val="40000"/>
                  </a:schemeClr>
                </a:outerShdw>
              </a:effectLst>
            </a:endParaRPr>
          </a:p>
        </p:txBody>
      </p:sp>
      <p:sp>
        <p:nvSpPr>
          <p:cNvPr id="9" name="مستطيل 8">
            <a:extLst>
              <a:ext uri="{FF2B5EF4-FFF2-40B4-BE49-F238E27FC236}">
                <a16:creationId xmlns:a16="http://schemas.microsoft.com/office/drawing/2014/main" id="{469C3378-003C-D7F9-7AF1-2FE7203A1B50}"/>
              </a:ext>
            </a:extLst>
          </p:cNvPr>
          <p:cNvSpPr/>
          <p:nvPr/>
        </p:nvSpPr>
        <p:spPr>
          <a:xfrm>
            <a:off x="1882985" y="206686"/>
            <a:ext cx="8775159" cy="584775"/>
          </a:xfrm>
          <a:prstGeom prst="rect">
            <a:avLst/>
          </a:prstGeom>
        </p:spPr>
        <p:txBody>
          <a:bodyPr wrap="none">
            <a:spAutoFit/>
          </a:bodyPr>
          <a:lstStyle/>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طالبتي الغالية باستراتيجية الصور استنتج حالات لإجابة الدعاء </a:t>
            </a:r>
          </a:p>
        </p:txBody>
      </p:sp>
      <p:pic>
        <p:nvPicPr>
          <p:cNvPr id="11" name="صورة 10">
            <a:extLst>
              <a:ext uri="{FF2B5EF4-FFF2-40B4-BE49-F238E27FC236}">
                <a16:creationId xmlns:a16="http://schemas.microsoft.com/office/drawing/2014/main" id="{CCB9CE31-8018-E3C4-B0C8-8CD3B5915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969965"/>
            <a:ext cx="2611119" cy="3099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صورة 12" descr="صورة تحتوي على زجاج&#10;&#10;تم إنشاء الوصف تلقائياً">
            <a:extLst>
              <a:ext uri="{FF2B5EF4-FFF2-40B4-BE49-F238E27FC236}">
                <a16:creationId xmlns:a16="http://schemas.microsoft.com/office/drawing/2014/main" id="{0BAF1C93-40B2-5FC6-151D-3A63DCFBF197}"/>
              </a:ext>
            </a:extLst>
          </p:cNvPr>
          <p:cNvPicPr>
            <a:picLocks noChangeAspect="1"/>
          </p:cNvPicPr>
          <p:nvPr/>
        </p:nvPicPr>
        <p:blipFill rotWithShape="1">
          <a:blip r:embed="rId3">
            <a:extLst>
              <a:ext uri="{28A0092B-C50C-407E-A947-70E740481C1C}">
                <a14:useLocalDpi xmlns:a14="http://schemas.microsoft.com/office/drawing/2010/main" val="0"/>
              </a:ext>
            </a:extLst>
          </a:blip>
          <a:srcRect t="6118" b="6118"/>
          <a:stretch/>
        </p:blipFill>
        <p:spPr>
          <a:xfrm>
            <a:off x="2141220" y="2939086"/>
            <a:ext cx="3281680" cy="249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صورة 14" descr="صورة تحتوي على سماء, خارجي, الطائرة, طائرة ركاب&#10;&#10;تم إنشاء الوصف تلقائياً">
            <a:extLst>
              <a:ext uri="{FF2B5EF4-FFF2-40B4-BE49-F238E27FC236}">
                <a16:creationId xmlns:a16="http://schemas.microsoft.com/office/drawing/2014/main" id="{8CFFD301-0987-2D4D-6C96-E6F387F00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013" y="3883343"/>
            <a:ext cx="3243155" cy="2570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147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نص, مستند, لقطة شاشة&#10;&#10;تم إنشاء الوصف تلقائياً">
            <a:extLst>
              <a:ext uri="{FF2B5EF4-FFF2-40B4-BE49-F238E27FC236}">
                <a16:creationId xmlns:a16="http://schemas.microsoft.com/office/drawing/2014/main" id="{A6A70255-2708-3D5D-A725-D8E75F764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26" y="1119371"/>
            <a:ext cx="9824483" cy="4343401"/>
          </a:xfrm>
          <a:prstGeom prst="rect">
            <a:avLst/>
          </a:prstGeom>
        </p:spPr>
      </p:pic>
      <p:pic>
        <p:nvPicPr>
          <p:cNvPr id="5" name="صورة 4" descr="صورة تحتوي على نص, ملكة, رسوم المتجهات&#10;&#10;تم إنشاء الوصف تلقائياً">
            <a:extLst>
              <a:ext uri="{FF2B5EF4-FFF2-40B4-BE49-F238E27FC236}">
                <a16:creationId xmlns:a16="http://schemas.microsoft.com/office/drawing/2014/main" id="{D6970FB6-1B16-A85B-970E-882140165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2" y="559697"/>
            <a:ext cx="3049417" cy="2158409"/>
          </a:xfrm>
          <a:prstGeom prst="rect">
            <a:avLst/>
          </a:prstGeom>
        </p:spPr>
      </p:pic>
      <p:sp>
        <p:nvSpPr>
          <p:cNvPr id="12" name="مستطيل 11">
            <a:extLst>
              <a:ext uri="{FF2B5EF4-FFF2-40B4-BE49-F238E27FC236}">
                <a16:creationId xmlns:a16="http://schemas.microsoft.com/office/drawing/2014/main" id="{FF351AD9-0963-8897-6C00-05C76CD54F8C}"/>
              </a:ext>
            </a:extLst>
          </p:cNvPr>
          <p:cNvSpPr/>
          <p:nvPr/>
        </p:nvSpPr>
        <p:spPr>
          <a:xfrm>
            <a:off x="2928926" y="1257444"/>
            <a:ext cx="7200800" cy="1323439"/>
          </a:xfrm>
          <a:prstGeom prst="rect">
            <a:avLst/>
          </a:prstGeom>
        </p:spPr>
        <p:txBody>
          <a:bodyPr wrap="square">
            <a:spAutoFit/>
          </a:bodyPr>
          <a:lstStyle/>
          <a:p>
            <a:r>
              <a:rPr lang="ar-SA" sz="4000" dirty="0">
                <a:ln w="0"/>
                <a:solidFill>
                  <a:srgbClr val="C00000"/>
                </a:solidFill>
                <a:effectLst>
                  <a:outerShdw blurRad="38100" dist="25400" dir="5400000" algn="ctr" rotWithShape="0">
                    <a:srgbClr val="6E747A">
                      <a:alpha val="43000"/>
                    </a:srgbClr>
                  </a:outerShdw>
                </a:effectLst>
              </a:rPr>
              <a:t>تحاور مع زميلتك في أسباب استحباب هذه الأحوال التي يستجاب فيها الدعاء.</a:t>
            </a:r>
          </a:p>
        </p:txBody>
      </p:sp>
      <p:sp>
        <p:nvSpPr>
          <p:cNvPr id="13" name="مربع نص 12">
            <a:extLst>
              <a:ext uri="{FF2B5EF4-FFF2-40B4-BE49-F238E27FC236}">
                <a16:creationId xmlns:a16="http://schemas.microsoft.com/office/drawing/2014/main" id="{676B49B0-08CA-E91C-C584-B4C3B18C515B}"/>
              </a:ext>
            </a:extLst>
          </p:cNvPr>
          <p:cNvSpPr txBox="1"/>
          <p:nvPr/>
        </p:nvSpPr>
        <p:spPr>
          <a:xfrm>
            <a:off x="2615290" y="3387591"/>
            <a:ext cx="7108036" cy="584775"/>
          </a:xfrm>
          <a:prstGeom prst="rect">
            <a:avLst/>
          </a:prstGeom>
          <a:noFill/>
        </p:spPr>
        <p:txBody>
          <a:bodyPr wrap="none" rtlCol="1">
            <a:spAutoFit/>
          </a:bodyPr>
          <a:lstStyle/>
          <a:p>
            <a:pPr marL="457200" lvl="0" indent="-457200">
              <a:buFont typeface="Wingdings" panose="05000000000000000000" pitchFamily="2" charset="2"/>
              <a:buChar char="§"/>
            </a:pPr>
            <a:r>
              <a:rPr lang="ar-EG" sz="3200" dirty="0">
                <a:ln w="0"/>
                <a:solidFill>
                  <a:schemeClr val="accent1"/>
                </a:solidFill>
                <a:effectLst>
                  <a:outerShdw blurRad="38100" dist="25400" dir="5400000" algn="ctr" rotWithShape="0">
                    <a:srgbClr val="6E747A">
                      <a:alpha val="43000"/>
                    </a:srgbClr>
                  </a:outerShdw>
                </a:effectLst>
              </a:rPr>
              <a:t>لأن العبد يكون قريباً لله عز وجل في هذه الأوقات.</a:t>
            </a:r>
          </a:p>
        </p:txBody>
      </p:sp>
      <p:sp>
        <p:nvSpPr>
          <p:cNvPr id="16" name="مستطيل 15">
            <a:extLst>
              <a:ext uri="{FF2B5EF4-FFF2-40B4-BE49-F238E27FC236}">
                <a16:creationId xmlns:a16="http://schemas.microsoft.com/office/drawing/2014/main" id="{5506D535-C7CE-4CEE-EF91-48FDF27C4972}"/>
              </a:ext>
            </a:extLst>
          </p:cNvPr>
          <p:cNvSpPr/>
          <p:nvPr/>
        </p:nvSpPr>
        <p:spPr>
          <a:xfrm>
            <a:off x="9329648" y="162162"/>
            <a:ext cx="2862352" cy="584775"/>
          </a:xfrm>
          <a:prstGeom prst="rect">
            <a:avLst/>
          </a:prstGeom>
          <a:solidFill>
            <a:schemeClr val="bg1">
              <a:lumMod val="75000"/>
            </a:schemeClr>
          </a:solidFill>
        </p:spPr>
        <p:txBody>
          <a:bodyPr wrap="square">
            <a:spAutoFit/>
          </a:bodyPr>
          <a:lstStyle/>
          <a:p>
            <a:pPr algn="ctr"/>
            <a:r>
              <a:rPr lang="ar-SA" sz="3200" b="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نشاط 1</a:t>
            </a:r>
          </a:p>
        </p:txBody>
      </p:sp>
    </p:spTree>
    <p:extLst>
      <p:ext uri="{BB962C8B-B14F-4D97-AF65-F5344CB8AC3E}">
        <p14:creationId xmlns:p14="http://schemas.microsoft.com/office/powerpoint/2010/main" val="188743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1193</Words>
  <Application>Microsoft Office PowerPoint</Application>
  <PresentationFormat>شاشة عريضة</PresentationFormat>
  <Paragraphs>133</Paragraphs>
  <Slides>20</Slides>
  <Notes>0</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20</vt:i4>
      </vt:variant>
    </vt:vector>
  </HeadingPairs>
  <TitlesOfParts>
    <vt:vector size="33" baseType="lpstr">
      <vt:lpstr>29LT Azer</vt:lpstr>
      <vt:lpstr>29LT Bukra Bold Italic</vt:lpstr>
      <vt:lpstr>29LT Bukra Regular</vt:lpstr>
      <vt:lpstr>29LT Zarid Serif Rg</vt:lpstr>
      <vt:lpstr>A GOOGLE</vt:lpstr>
      <vt:lpstr>Arial</vt:lpstr>
      <vt:lpstr>Barlow Condensed SemiBold</vt:lpstr>
      <vt:lpstr>Calibri</vt:lpstr>
      <vt:lpstr>Calibri Light</vt:lpstr>
      <vt:lpstr>DG Ghareeb</vt:lpstr>
      <vt:lpstr>Khalid Art bold</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 q;أ/لؤلؤة العتيق</dc:creator>
  <cp:keywords>قناة البيان للعروض والعلوم الشرعية</cp:keywords>
  <cp:lastModifiedBy>l q</cp:lastModifiedBy>
  <cp:revision>8</cp:revision>
  <dcterms:created xsi:type="dcterms:W3CDTF">2022-05-23T14:36:24Z</dcterms:created>
  <dcterms:modified xsi:type="dcterms:W3CDTF">2022-05-25T22:13:17Z</dcterms:modified>
</cp:coreProperties>
</file>